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6"/>
  </p:notesMasterIdLst>
  <p:sldIdLst>
    <p:sldId id="256" r:id="rId2"/>
    <p:sldId id="266" r:id="rId3"/>
    <p:sldId id="271" r:id="rId4"/>
    <p:sldId id="265" r:id="rId5"/>
    <p:sldId id="257" r:id="rId6"/>
    <p:sldId id="263" r:id="rId7"/>
    <p:sldId id="264" r:id="rId8"/>
    <p:sldId id="267" r:id="rId9"/>
    <p:sldId id="268" r:id="rId10"/>
    <p:sldId id="269" r:id="rId11"/>
    <p:sldId id="262" r:id="rId12"/>
    <p:sldId id="261" r:id="rId13"/>
    <p:sldId id="270" r:id="rId14"/>
    <p:sldId id="27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6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BC855D-AED5-46D0-BB95-125A96B67CC5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3A0043-E3A5-450E-A2B8-C16DA29F0C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4220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02666286.1989.10435406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Celia M. Chazelle, "Pictures, Books, And The Illiterate: Pope Gregory I's Letters To Serenus Of Marseilles",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Word &amp; Image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6.2 (1990), 138-153 &lt;https://doi.org/10.1080/02666286.1990.10435425&gt;.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3A0043-E3A5-450E-A2B8-C16DA29F0CB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933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Celia M. Chazelle, p. 139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3A0043-E3A5-450E-A2B8-C16DA29F0CB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3503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David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Freedberg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“Holy Images and Other Images” in Susan Clare Scott,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Art Of Interpreting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(University Park (Pa.): The Pennsylvania University, 1995), pp. 68-87.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3A0043-E3A5-450E-A2B8-C16DA29F0CB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877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Herbert L Kessler, “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Gregory the Great and Image Theory in Northern Europe During the Twelfth and Thirteenth Centuries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 in Conrad Rudolph,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Companion to Medieval Art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(Malden, Mass.: Blackwell Pub., 2006), pp. 151-172.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3A0043-E3A5-450E-A2B8-C16DA29F0CB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5571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St. John Damascene and Mary H Allies,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St. John Damascene On Holy Images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(London: Baker, 1898), p. 9.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3A0043-E3A5-450E-A2B8-C16DA29F0CB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3030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Lawrence G. Duggan, "Was Art Really The ‘Book Of The Illiterate’?",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Word &amp; Image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5.3 (1989), 227-251 &lt;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https://doi.org/10.1080/02666286.1989.10435406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&gt;.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3A0043-E3A5-450E-A2B8-C16DA29F0CB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6840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Herbert L. Kessler, “Diction in the ‘Bibles of the Illiterate;” in Irving Lavin,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World Art, Themes Of Unity In Diversity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(University Park: Pennsylvania State University Press, 1989), pp. 297-308.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3A0043-E3A5-450E-A2B8-C16DA29F0CB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7255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666666"/>
                </a:solidFill>
                <a:effectLst/>
                <a:latin typeface="Open Sans"/>
              </a:rPr>
              <a:t>Pietro Lorenzetti, </a:t>
            </a:r>
            <a:r>
              <a:rPr lang="en-GB" b="0" i="1" dirty="0">
                <a:solidFill>
                  <a:srgbClr val="666666"/>
                </a:solidFill>
                <a:effectLst/>
                <a:latin typeface="Open Sans"/>
              </a:rPr>
              <a:t>Entry Of Christ Into Jerusalem</a:t>
            </a:r>
            <a:r>
              <a:rPr lang="en-GB" b="0" i="0" dirty="0">
                <a:solidFill>
                  <a:srgbClr val="666666"/>
                </a:solidFill>
                <a:effectLst/>
                <a:latin typeface="Open Sans"/>
              </a:rPr>
              <a:t> (</a:t>
            </a:r>
            <a:r>
              <a:rPr lang="en-GB" b="0" i="0" dirty="0" err="1">
                <a:solidFill>
                  <a:srgbClr val="666666"/>
                </a:solidFill>
                <a:effectLst/>
                <a:latin typeface="Open Sans"/>
              </a:rPr>
              <a:t>Assissi</a:t>
            </a:r>
            <a:r>
              <a:rPr lang="en-GB" b="0" i="0" dirty="0">
                <a:solidFill>
                  <a:srgbClr val="666666"/>
                </a:solidFill>
                <a:effectLst/>
                <a:latin typeface="Open Sans"/>
              </a:rPr>
              <a:t>: Basilica of Saint Francis of Assisi, 1320).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3A0043-E3A5-450E-A2B8-C16DA29F0CB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0449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Erik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Thunø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Apse Mosaic In Early Medieval Rome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(New York: Cambridge University Press, 2015).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3A0043-E3A5-450E-A2B8-C16DA29F0CB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867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912A6-01C1-4FD7-ADF6-CCBECE6E857C}" type="datetimeFigureOut">
              <a:rPr lang="en-GB" smtClean="0"/>
              <a:t>27/01/2018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A37A-15E0-48BA-B94D-EB226533A85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71358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912A6-01C1-4FD7-ADF6-CCBECE6E857C}" type="datetimeFigureOut">
              <a:rPr lang="en-GB" smtClean="0"/>
              <a:t>27/01/2018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A37A-15E0-48BA-B94D-EB226533A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948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912A6-01C1-4FD7-ADF6-CCBECE6E857C}" type="datetimeFigureOut">
              <a:rPr lang="en-GB" smtClean="0"/>
              <a:t>27/01/2018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A37A-15E0-48BA-B94D-EB226533A85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9327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912A6-01C1-4FD7-ADF6-CCBECE6E857C}" type="datetimeFigureOut">
              <a:rPr lang="en-GB" smtClean="0"/>
              <a:t>27/01/2018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A37A-15E0-48BA-B94D-EB226533A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103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912A6-01C1-4FD7-ADF6-CCBECE6E857C}" type="datetimeFigureOut">
              <a:rPr lang="en-GB" smtClean="0"/>
              <a:t>27/01/2018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A37A-15E0-48BA-B94D-EB226533A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152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912A6-01C1-4FD7-ADF6-CCBECE6E857C}" type="datetimeFigureOut">
              <a:rPr lang="en-GB" smtClean="0"/>
              <a:t>27/01/2018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A37A-15E0-48BA-B94D-EB226533A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249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912A6-01C1-4FD7-ADF6-CCBECE6E857C}" type="datetimeFigureOut">
              <a:rPr lang="en-GB" smtClean="0"/>
              <a:t>27/01/2018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A37A-15E0-48BA-B94D-EB226533A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433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853912A6-01C1-4FD7-ADF6-CCBECE6E857C}" type="datetimeFigureOut">
              <a:rPr lang="en-GB" smtClean="0"/>
              <a:t>27/01/2018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4B1A37A-15E0-48BA-B94D-EB226533A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013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912A6-01C1-4FD7-ADF6-CCBECE6E857C}" type="datetimeFigureOut">
              <a:rPr lang="en-GB" smtClean="0"/>
              <a:t>27/01/2018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A37A-15E0-48BA-B94D-EB226533A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629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912A6-01C1-4FD7-ADF6-CCBECE6E857C}" type="datetimeFigureOut">
              <a:rPr lang="en-GB" smtClean="0"/>
              <a:t>27/01/2018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A37A-15E0-48BA-B94D-EB226533A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066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912A6-01C1-4FD7-ADF6-CCBECE6E857C}" type="datetimeFigureOut">
              <a:rPr lang="en-GB" smtClean="0"/>
              <a:t>27/01/2018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A37A-15E0-48BA-B94D-EB226533A8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9942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53912A6-01C1-4FD7-ADF6-CCBECE6E857C}" type="datetimeFigureOut">
              <a:rPr lang="en-GB" smtClean="0"/>
              <a:t>27/01/2018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4B1A37A-15E0-48BA-B94D-EB226533A85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0414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4B54D-C4FA-4E76-8A76-8B0EDA9A66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76464"/>
            <a:ext cx="9144000" cy="3115680"/>
          </a:xfrm>
        </p:spPr>
        <p:txBody>
          <a:bodyPr anchor="t">
            <a:noAutofit/>
          </a:bodyPr>
          <a:lstStyle/>
          <a:p>
            <a:r>
              <a:rPr lang="en-GB" sz="4400" dirty="0"/>
              <a:t>“The [important] point is not that a picture educates its viewers about its subject but that it inspires them to awareness of the adoration which … is owed solely to God.”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29DE9F-66FE-488F-84A6-5D2C2F026D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667441"/>
            <a:ext cx="9144000" cy="1655762"/>
          </a:xfrm>
        </p:spPr>
        <p:txBody>
          <a:bodyPr anchor="t"/>
          <a:lstStyle/>
          <a:p>
            <a:r>
              <a:rPr lang="en-GB" dirty="0"/>
              <a:t>Celia M. Chazelle </a:t>
            </a:r>
          </a:p>
        </p:txBody>
      </p:sp>
    </p:spTree>
    <p:extLst>
      <p:ext uri="{BB962C8B-B14F-4D97-AF65-F5344CB8AC3E}">
        <p14:creationId xmlns:p14="http://schemas.microsoft.com/office/powerpoint/2010/main" val="13873115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624C3-F87B-41A1-9258-769C993D3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Source of the 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A6F0D6-FB1C-46C2-9AC0-5B78DCE365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letters written by Pope Gregory I to Serenus of Marseilles</a:t>
            </a:r>
          </a:p>
          <a:p>
            <a:r>
              <a:rPr lang="en-GB" dirty="0"/>
              <a:t>The first was written in 599, and the second in 600</a:t>
            </a:r>
          </a:p>
          <a:p>
            <a:r>
              <a:rPr lang="en-GB" dirty="0"/>
              <a:t>The first letter is written to condemn Serenus for destroying images in his Diocese. </a:t>
            </a:r>
          </a:p>
          <a:p>
            <a:r>
              <a:rPr lang="en-GB" dirty="0"/>
              <a:t>The second was written in response to Serenus who suggested that the first letter was forged by it’s bearer. In this letter, Pope Gregory I goes into more detail as to why he is condemning Serenus. </a:t>
            </a:r>
          </a:p>
        </p:txBody>
      </p:sp>
    </p:spTree>
    <p:extLst>
      <p:ext uri="{BB962C8B-B14F-4D97-AF65-F5344CB8AC3E}">
        <p14:creationId xmlns:p14="http://schemas.microsoft.com/office/powerpoint/2010/main" val="33079361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8636B-DCA9-48CD-AC9E-54063E5D2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Hypatios to Julian of </a:t>
            </a:r>
            <a:r>
              <a:rPr lang="en-GB" dirty="0" err="1"/>
              <a:t>Atramyttion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14349-FA71-41C4-B79E-710E4BA4B9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“sculpture and painting are for the simple people, on the grounds that they can learn about sacred things by means of the sense of sight.”</a:t>
            </a:r>
          </a:p>
        </p:txBody>
      </p:sp>
    </p:spTree>
    <p:extLst>
      <p:ext uri="{BB962C8B-B14F-4D97-AF65-F5344CB8AC3E}">
        <p14:creationId xmlns:p14="http://schemas.microsoft.com/office/powerpoint/2010/main" val="31727969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BFF27-57D1-4554-99EE-324545C72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Celia M. Chazelle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94A65-897F-49D8-A396-69E0BC0C8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406662" cy="4351338"/>
          </a:xfrm>
        </p:spPr>
        <p:txBody>
          <a:bodyPr/>
          <a:lstStyle/>
          <a:p>
            <a:r>
              <a:rPr lang="en-GB" dirty="0"/>
              <a:t>Professor of History at The College of New Jersey</a:t>
            </a:r>
          </a:p>
          <a:p>
            <a:r>
              <a:rPr lang="en-GB" dirty="0"/>
              <a:t>Specialises in Early Medieval History</a:t>
            </a:r>
          </a:p>
          <a:p>
            <a:endParaRPr lang="en-GB" dirty="0"/>
          </a:p>
        </p:txBody>
      </p:sp>
      <p:pic>
        <p:nvPicPr>
          <p:cNvPr id="2052" name="Picture 4" descr="http://media.nj.com/centraljersey_impact/photo/tcnj-proff-ttchaz08-377233-01jpg-80ac6344bb05c81e_large.jpg">
            <a:extLst>
              <a:ext uri="{FF2B5EF4-FFF2-40B4-BE49-F238E27FC236}">
                <a16:creationId xmlns:a16="http://schemas.microsoft.com/office/drawing/2014/main" id="{B4D40C00-E9F4-4972-8EDA-C21E47CB83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2754" y="711079"/>
            <a:ext cx="4114800" cy="524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37415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EF635-070E-4D99-B522-1DEA0E864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Interpretation of the quote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EC26D-C635-432E-A360-9057AB0070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Pictures were not something to be learned from </a:t>
            </a:r>
          </a:p>
          <a:p>
            <a:r>
              <a:rPr lang="en-GB" dirty="0"/>
              <a:t>A way in which viewers can dedicate their adoration to God </a:t>
            </a:r>
          </a:p>
          <a:p>
            <a:r>
              <a:rPr lang="en-GB" dirty="0"/>
              <a:t>This gives us an alternative viewpoint to the debate</a:t>
            </a:r>
          </a:p>
          <a:p>
            <a:r>
              <a:rPr lang="en-GB" dirty="0"/>
              <a:t>Pictures were only partially meant to show a story, their additional purpose was to reinforce your adoration to God</a:t>
            </a:r>
          </a:p>
        </p:txBody>
      </p:sp>
    </p:spTree>
    <p:extLst>
      <p:ext uri="{BB962C8B-B14F-4D97-AF65-F5344CB8AC3E}">
        <p14:creationId xmlns:p14="http://schemas.microsoft.com/office/powerpoint/2010/main" val="15284581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F76F05-3C34-48F1-AA67-DE8B8D9C35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6336" y="0"/>
            <a:ext cx="5919538" cy="57149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C33CD74-9FA0-4FE7-89AD-FC1C5BF8BB22}"/>
              </a:ext>
            </a:extLst>
          </p:cNvPr>
          <p:cNvSpPr txBox="1"/>
          <p:nvPr/>
        </p:nvSpPr>
        <p:spPr>
          <a:xfrm>
            <a:off x="0" y="5759116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“Revere the image of Christ by kneeling before it when you pass by it; but in doing this make sure you do not worship the image but rather him whom is represents”</a:t>
            </a:r>
          </a:p>
        </p:txBody>
      </p:sp>
    </p:spTree>
    <p:extLst>
      <p:ext uri="{BB962C8B-B14F-4D97-AF65-F5344CB8AC3E}">
        <p14:creationId xmlns:p14="http://schemas.microsoft.com/office/powerpoint/2010/main" val="1816425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6E99E-F479-4D5E-ACB7-90DF35332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St. John of Damascus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CA3E6-880D-4775-B913-3EACFCB6FC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148754" cy="4351338"/>
          </a:xfrm>
        </p:spPr>
        <p:txBody>
          <a:bodyPr/>
          <a:lstStyle/>
          <a:p>
            <a:r>
              <a:rPr lang="en-GB" dirty="0"/>
              <a:t>Syrian Monk and Priest</a:t>
            </a:r>
          </a:p>
          <a:p>
            <a:r>
              <a:rPr lang="en-GB" dirty="0"/>
              <a:t>Born: 675</a:t>
            </a:r>
          </a:p>
          <a:p>
            <a:r>
              <a:rPr lang="en-GB" dirty="0"/>
              <a:t>Died 749</a:t>
            </a:r>
          </a:p>
          <a:p>
            <a:r>
              <a:rPr lang="en-GB" dirty="0"/>
              <a:t>Wrote “Three Apologetic Treatises against those Decrying the Holy Images” </a:t>
            </a:r>
          </a:p>
        </p:txBody>
      </p:sp>
      <p:pic>
        <p:nvPicPr>
          <p:cNvPr id="1028" name="Picture 4" descr="https://images.oca.org/icons/lg/december/1204ajohndamascus.jpg">
            <a:extLst>
              <a:ext uri="{FF2B5EF4-FFF2-40B4-BE49-F238E27FC236}">
                <a16:creationId xmlns:a16="http://schemas.microsoft.com/office/drawing/2014/main" id="{26B0CB5A-A216-44BF-B032-A11784C2CA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700" y="0"/>
            <a:ext cx="4940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7236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6E99E-F479-4D5E-ACB7-90DF35332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St. John of Damascus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CA3E6-880D-4775-B913-3EACFCB6FC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148754" cy="4351338"/>
          </a:xfrm>
        </p:spPr>
        <p:txBody>
          <a:bodyPr/>
          <a:lstStyle/>
          <a:p>
            <a:r>
              <a:rPr lang="en-GB" dirty="0"/>
              <a:t>“When He who is a pure spirit, without form or limit, immeasurable in the boundlessness of His own nature, existing as God, takes upon Himself the form of a servant of flesh, then you may draw His likeness and show it to anyone willing to contemplate it.” </a:t>
            </a:r>
          </a:p>
        </p:txBody>
      </p:sp>
      <p:pic>
        <p:nvPicPr>
          <p:cNvPr id="1028" name="Picture 4" descr="https://images.oca.org/icons/lg/december/1204ajohndamascus.jpg">
            <a:extLst>
              <a:ext uri="{FF2B5EF4-FFF2-40B4-BE49-F238E27FC236}">
                <a16:creationId xmlns:a16="http://schemas.microsoft.com/office/drawing/2014/main" id="{26B0CB5A-A216-44BF-B032-A11784C2CA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700" y="0"/>
            <a:ext cx="4940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08352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8F66F-B2C0-4CF2-AF77-6A587CD8E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Lawrence W. Duggan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8466F-91B1-4767-935C-E601836CAB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Professor of History at the University of Delaware</a:t>
            </a:r>
          </a:p>
          <a:p>
            <a:r>
              <a:rPr lang="en-GB" dirty="0"/>
              <a:t>Specialises in the later Middle Ages, Renaissance and Reformation</a:t>
            </a:r>
          </a:p>
          <a:p>
            <a:endParaRPr lang="en-GB" dirty="0"/>
          </a:p>
          <a:p>
            <a:r>
              <a:rPr lang="en-GB" dirty="0"/>
              <a:t>“’Reading’ a book…implied memorizing it…and so by extension reading could remind one in a sense of what one already knew.”</a:t>
            </a:r>
          </a:p>
        </p:txBody>
      </p:sp>
    </p:spTree>
    <p:extLst>
      <p:ext uri="{BB962C8B-B14F-4D97-AF65-F5344CB8AC3E}">
        <p14:creationId xmlns:p14="http://schemas.microsoft.com/office/powerpoint/2010/main" val="30024044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064FA-4D0F-4D97-8DCD-706EADB7D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Herbert Kessler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B4789-D867-42EA-9231-66500072A4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Professor of Art History at Johns Hopkins University</a:t>
            </a:r>
          </a:p>
          <a:p>
            <a:r>
              <a:rPr lang="en-GB" dirty="0"/>
              <a:t>Specialises in Medieval Art History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Opposed Duggan by suggesting that Pope Gregory would have been talking about different types of images, one that show more of a story</a:t>
            </a:r>
          </a:p>
        </p:txBody>
      </p:sp>
    </p:spTree>
    <p:extLst>
      <p:ext uri="{BB962C8B-B14F-4D97-AF65-F5344CB8AC3E}">
        <p14:creationId xmlns:p14="http://schemas.microsoft.com/office/powerpoint/2010/main" val="3089160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https://i.pinimg.com/736x/79/2d/d9/792dd99e5b7e79d13c3df0123908e292--medieval-art-perspective.jpg">
            <a:extLst>
              <a:ext uri="{FF2B5EF4-FFF2-40B4-BE49-F238E27FC236}">
                <a16:creationId xmlns:a16="http://schemas.microsoft.com/office/drawing/2014/main" id="{290C177A-B176-477A-931C-76E8A63C1C7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8" name="Picture 4" descr="https://i.pinimg.com/736x/79/2d/d9/792dd99e5b7e79d13c3df0123908e292--medieval-art-perspective.jpg">
            <a:extLst>
              <a:ext uri="{FF2B5EF4-FFF2-40B4-BE49-F238E27FC236}">
                <a16:creationId xmlns:a16="http://schemas.microsoft.com/office/drawing/2014/main" id="{8315C4A0-D752-406D-83F8-EE4269A60F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240893"/>
            <a:ext cx="7010400" cy="603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84213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EB2A3E7-0DFB-4726-A4D1-CF9AFA194E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8762" y="124201"/>
            <a:ext cx="9134475" cy="6076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3322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4707B-65AA-42F8-BEE1-4C990509F6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sides to the 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F22C8-9715-43CB-A06A-CAB1D4DBF5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Pope Gregory and Hypatios – Both believe that images were the books of the illiterate</a:t>
            </a:r>
          </a:p>
          <a:p>
            <a:r>
              <a:rPr lang="en-GB" dirty="0"/>
              <a:t>Duggan and Kessler – Both state images were not the books of the illiterate</a:t>
            </a:r>
          </a:p>
          <a:p>
            <a:r>
              <a:rPr lang="en-GB" dirty="0"/>
              <a:t>Chazelle and John of Damascus – Both believe that images were not meant to tell the story, but to give people something to channel their devotion to God</a:t>
            </a:r>
          </a:p>
        </p:txBody>
      </p:sp>
    </p:spTree>
    <p:extLst>
      <p:ext uri="{BB962C8B-B14F-4D97-AF65-F5344CB8AC3E}">
        <p14:creationId xmlns:p14="http://schemas.microsoft.com/office/powerpoint/2010/main" val="28749334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BA947-E18D-4F16-A4D0-9916A96EA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Bibliograpy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2EFD4-1C9C-45A2-B2B8-1697425C3C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Chazelle, Celia M., "Pictures, Books, And the Illiterate: Pope Gregory I's Letters To Serenus Of Marseilles", </a:t>
            </a:r>
            <a:r>
              <a:rPr lang="en-GB" i="1" dirty="0"/>
              <a:t>Word &amp; Image</a:t>
            </a:r>
            <a:r>
              <a:rPr lang="en-GB" dirty="0"/>
              <a:t>, 6 (1990), 138-153 &lt;https://doi.org/10.1080/02666286.1990.10435425&gt;</a:t>
            </a:r>
          </a:p>
          <a:p>
            <a:r>
              <a:rPr lang="en-GB" dirty="0"/>
              <a:t>Damascene, St. John, and Mary H Allies, </a:t>
            </a:r>
            <a:r>
              <a:rPr lang="en-GB" i="1" dirty="0"/>
              <a:t>St. John Damascene On Holy Images</a:t>
            </a:r>
            <a:r>
              <a:rPr lang="en-GB" dirty="0"/>
              <a:t> (London: Baker, 1898), p. 9</a:t>
            </a:r>
          </a:p>
          <a:p>
            <a:r>
              <a:rPr lang="en-GB" dirty="0"/>
              <a:t>Duggan, Lawrence G., "Was Art Really The ‘Book of The Illiterate’?", </a:t>
            </a:r>
            <a:r>
              <a:rPr lang="en-GB" i="1" dirty="0"/>
              <a:t>Word &amp; Image</a:t>
            </a:r>
            <a:r>
              <a:rPr lang="en-GB" dirty="0"/>
              <a:t>, 5 (1989), 227-251 &lt;https://doi.org/10.1080/02666286.1989.10435406&gt;</a:t>
            </a:r>
          </a:p>
          <a:p>
            <a:r>
              <a:rPr lang="en-GB" dirty="0" err="1"/>
              <a:t>Freedberg</a:t>
            </a:r>
            <a:r>
              <a:rPr lang="en-GB" dirty="0"/>
              <a:t>, David, “Holy Images and Other Images”, in Scott, Susan Clare, </a:t>
            </a:r>
            <a:r>
              <a:rPr lang="en-GB" i="1" dirty="0"/>
              <a:t>The Art of Interpreting</a:t>
            </a:r>
            <a:r>
              <a:rPr lang="en-GB" dirty="0"/>
              <a:t> (University Park (Pa.): The Pennsylvania University, 1995), pp. 68-87</a:t>
            </a:r>
          </a:p>
          <a:p>
            <a:r>
              <a:rPr lang="en-GB" dirty="0"/>
              <a:t>Lavin, Irving, </a:t>
            </a:r>
            <a:r>
              <a:rPr lang="en-GB" i="1" dirty="0"/>
              <a:t>World Art, Themes of Unity In Diversity</a:t>
            </a:r>
            <a:r>
              <a:rPr lang="en-GB" dirty="0"/>
              <a:t> (University Park: Pennsylvania </a:t>
            </a:r>
            <a:r>
              <a:rPr lang="en-GB" dirty="0" err="1"/>
              <a:t>StateUniversity</a:t>
            </a:r>
            <a:r>
              <a:rPr lang="en-GB" dirty="0"/>
              <a:t> Press, 1989), pp. 297-308</a:t>
            </a:r>
          </a:p>
          <a:p>
            <a:r>
              <a:rPr lang="en-GB" dirty="0"/>
              <a:t>Pietro Lorenzetti, </a:t>
            </a:r>
            <a:r>
              <a:rPr lang="en-GB" i="1" dirty="0"/>
              <a:t>Entry Of Christ Into Jerusalem</a:t>
            </a:r>
            <a:r>
              <a:rPr lang="en-GB" dirty="0"/>
              <a:t> (</a:t>
            </a:r>
            <a:r>
              <a:rPr lang="en-GB" dirty="0" err="1"/>
              <a:t>Assissi</a:t>
            </a:r>
            <a:r>
              <a:rPr lang="en-GB" dirty="0"/>
              <a:t>: Basilica of Saint Francis of Assisi, 1320).</a:t>
            </a:r>
          </a:p>
          <a:p>
            <a:r>
              <a:rPr lang="en-GB" dirty="0"/>
              <a:t>Rudolph, Conrad, </a:t>
            </a:r>
            <a:r>
              <a:rPr lang="en-GB" i="1" dirty="0"/>
              <a:t>A Companion to Medieval Art</a:t>
            </a:r>
            <a:r>
              <a:rPr lang="en-GB" dirty="0"/>
              <a:t> (Malden, Mass.: Blackwell Pub., 2006), pp. 151-172</a:t>
            </a:r>
          </a:p>
          <a:p>
            <a:r>
              <a:rPr lang="en-GB" i="1" dirty="0"/>
              <a:t>The Bible</a:t>
            </a:r>
            <a:r>
              <a:rPr lang="en-GB" dirty="0"/>
              <a:t> (London: Collins, 2012)</a:t>
            </a:r>
          </a:p>
          <a:p>
            <a:r>
              <a:rPr lang="en-GB" dirty="0" err="1"/>
              <a:t>Thunø</a:t>
            </a:r>
            <a:r>
              <a:rPr lang="en-GB" dirty="0"/>
              <a:t>, Erik, </a:t>
            </a:r>
            <a:r>
              <a:rPr lang="en-GB" i="1" dirty="0"/>
              <a:t>The Apse Mosaic in Early Medieval Rome</a:t>
            </a:r>
            <a:r>
              <a:rPr lang="en-GB" dirty="0"/>
              <a:t> (New York: Cambridge University Press, 2015)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711732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3072</TotalTime>
  <Words>649</Words>
  <Application>Microsoft Office PowerPoint</Application>
  <PresentationFormat>Widescreen</PresentationFormat>
  <Paragraphs>68</Paragraphs>
  <Slides>14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Open Sans</vt:lpstr>
      <vt:lpstr>Retrospect</vt:lpstr>
      <vt:lpstr>“The [important] point is not that a picture educates its viewers about its subject but that it inspires them to awareness of the adoration which … is owed solely to God.”</vt:lpstr>
      <vt:lpstr>The Source of the Debate</vt:lpstr>
      <vt:lpstr>Hypatios to Julian of Atramyttion</vt:lpstr>
      <vt:lpstr>Celia M. Chazelle </vt:lpstr>
      <vt:lpstr>Interpretation of the quote</vt:lpstr>
      <vt:lpstr>PowerPoint Presentation</vt:lpstr>
      <vt:lpstr>St. John of Damascus</vt:lpstr>
      <vt:lpstr>St. John of Damascus</vt:lpstr>
      <vt:lpstr>Lawrence W. Duggan </vt:lpstr>
      <vt:lpstr>Herbert Kessler</vt:lpstr>
      <vt:lpstr>PowerPoint Presentation</vt:lpstr>
      <vt:lpstr>PowerPoint Presentation</vt:lpstr>
      <vt:lpstr>Three sides to the Debate</vt:lpstr>
      <vt:lpstr>Bibliograpy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“The [important] point is not that a picture educates its viewers about its subject but that it inspires them to awareness of the adoration which … is owed solely to God.”</dc:title>
  <dc:creator>Sam</dc:creator>
  <cp:lastModifiedBy>Sam</cp:lastModifiedBy>
  <cp:revision>12</cp:revision>
  <dcterms:created xsi:type="dcterms:W3CDTF">2018-01-25T16:40:53Z</dcterms:created>
  <dcterms:modified xsi:type="dcterms:W3CDTF">2018-01-29T16:03:28Z</dcterms:modified>
</cp:coreProperties>
</file>