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3" r:id="rId3"/>
  </p:sldMasterIdLst>
  <p:notesMasterIdLst>
    <p:notesMasterId r:id="rId51"/>
  </p:notesMasterIdLst>
  <p:sldIdLst>
    <p:sldId id="256" r:id="rId4"/>
    <p:sldId id="620" r:id="rId5"/>
    <p:sldId id="633" r:id="rId6"/>
    <p:sldId id="626" r:id="rId7"/>
    <p:sldId id="665" r:id="rId8"/>
    <p:sldId id="660" r:id="rId9"/>
    <p:sldId id="661" r:id="rId10"/>
    <p:sldId id="627" r:id="rId11"/>
    <p:sldId id="666" r:id="rId12"/>
    <p:sldId id="650" r:id="rId13"/>
    <p:sldId id="628" r:id="rId14"/>
    <p:sldId id="629" r:id="rId15"/>
    <p:sldId id="669" r:id="rId16"/>
    <p:sldId id="652" r:id="rId17"/>
    <p:sldId id="634" r:id="rId18"/>
    <p:sldId id="667" r:id="rId19"/>
    <p:sldId id="630" r:id="rId20"/>
    <p:sldId id="635" r:id="rId21"/>
    <p:sldId id="636" r:id="rId22"/>
    <p:sldId id="631" r:id="rId23"/>
    <p:sldId id="653" r:id="rId24"/>
    <p:sldId id="616" r:id="rId25"/>
    <p:sldId id="654" r:id="rId26"/>
    <p:sldId id="608" r:id="rId27"/>
    <p:sldId id="624" r:id="rId28"/>
    <p:sldId id="663" r:id="rId29"/>
    <p:sldId id="614" r:id="rId30"/>
    <p:sldId id="615" r:id="rId31"/>
    <p:sldId id="662" r:id="rId32"/>
    <p:sldId id="638" r:id="rId33"/>
    <p:sldId id="655" r:id="rId34"/>
    <p:sldId id="664" r:id="rId35"/>
    <p:sldId id="639" r:id="rId36"/>
    <p:sldId id="640" r:id="rId37"/>
    <p:sldId id="641" r:id="rId38"/>
    <p:sldId id="645" r:id="rId39"/>
    <p:sldId id="647" r:id="rId40"/>
    <p:sldId id="646" r:id="rId41"/>
    <p:sldId id="651" r:id="rId42"/>
    <p:sldId id="648" r:id="rId43"/>
    <p:sldId id="668" r:id="rId44"/>
    <p:sldId id="657" r:id="rId45"/>
    <p:sldId id="659" r:id="rId46"/>
    <p:sldId id="656" r:id="rId47"/>
    <p:sldId id="658" r:id="rId48"/>
    <p:sldId id="649" r:id="rId49"/>
    <p:sldId id="606"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FE80F0-DD5F-3BDA-173E-95878821DD5E}" v="124" dt="2025-02-13T11:22:33.967"/>
    <p1510:client id="{D5B92F0F-B03B-7029-2713-47D8967390A5}" v="88" dt="2025-02-13T09:41:14.5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22" d="100"/>
          <a:sy n="122" d="100"/>
        </p:scale>
        <p:origin x="90" y="2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viewProps" Target="viewProps.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microsoft.com/office/2015/10/relationships/revisionInfo" Target="revisionInfo.xml"/><Relationship Id="rId8" Type="http://schemas.openxmlformats.org/officeDocument/2006/relationships/slide" Target="slides/slide5.xml"/><Relationship Id="rId51"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3F2397-CC9C-4FFB-ABA6-83F8CE03D23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D606AF3-5986-4438-B7DB-BAAA02606101}">
      <dgm:prSet/>
      <dgm:spPr/>
      <dgm:t>
        <a:bodyPr/>
        <a:lstStyle/>
        <a:p>
          <a:r>
            <a:rPr lang="en-US"/>
            <a:t>Your identity can change depending on where you are or what role you're playing.</a:t>
          </a:r>
        </a:p>
      </dgm:t>
    </dgm:pt>
    <dgm:pt modelId="{7252621E-59B5-45A2-96B1-C30B066F6082}" type="parTrans" cxnId="{D1D198FD-4997-4C4E-AAAD-801537D41D6D}">
      <dgm:prSet/>
      <dgm:spPr/>
      <dgm:t>
        <a:bodyPr/>
        <a:lstStyle/>
        <a:p>
          <a:endParaRPr lang="en-US"/>
        </a:p>
      </dgm:t>
    </dgm:pt>
    <dgm:pt modelId="{DDE07C2D-BB72-493F-B554-36B95DC67BCD}" type="sibTrans" cxnId="{D1D198FD-4997-4C4E-AAAD-801537D41D6D}">
      <dgm:prSet/>
      <dgm:spPr/>
      <dgm:t>
        <a:bodyPr/>
        <a:lstStyle/>
        <a:p>
          <a:endParaRPr lang="en-US"/>
        </a:p>
      </dgm:t>
    </dgm:pt>
    <dgm:pt modelId="{46351B07-A66E-4A17-951A-CCF56FEF3692}">
      <dgm:prSet/>
      <dgm:spPr/>
      <dgm:t>
        <a:bodyPr/>
        <a:lstStyle/>
        <a:p>
          <a:r>
            <a:rPr lang="en-US"/>
            <a:t>You might act differently at work than with close friends, or feel more connected to your cultural roots when traveling.</a:t>
          </a:r>
        </a:p>
      </dgm:t>
    </dgm:pt>
    <dgm:pt modelId="{53C973B2-4E8B-451E-AB53-4371D6DDD075}" type="parTrans" cxnId="{181AABDC-6A07-4A5E-AF74-694232D2E886}">
      <dgm:prSet/>
      <dgm:spPr/>
      <dgm:t>
        <a:bodyPr/>
        <a:lstStyle/>
        <a:p>
          <a:endParaRPr lang="en-US"/>
        </a:p>
      </dgm:t>
    </dgm:pt>
    <dgm:pt modelId="{16351682-8857-4652-A861-061DCCD81762}" type="sibTrans" cxnId="{181AABDC-6A07-4A5E-AF74-694232D2E886}">
      <dgm:prSet/>
      <dgm:spPr/>
      <dgm:t>
        <a:bodyPr/>
        <a:lstStyle/>
        <a:p>
          <a:endParaRPr lang="en-US"/>
        </a:p>
      </dgm:t>
    </dgm:pt>
    <dgm:pt modelId="{395BB68E-E5B9-4D7A-BC0C-E20C93C9CB96}">
      <dgm:prSet/>
      <dgm:spPr/>
      <dgm:t>
        <a:bodyPr/>
        <a:lstStyle/>
        <a:p>
          <a:r>
            <a:rPr lang="en-US"/>
            <a:t>Contexts like culture, society, and historical moment all shape how identity is formed and expressed.</a:t>
          </a:r>
        </a:p>
      </dgm:t>
    </dgm:pt>
    <dgm:pt modelId="{B9FE44AC-F132-4294-A43B-13E38CBEDA9C}" type="parTrans" cxnId="{E7FCEE11-6619-48BD-9F27-54EEB5135DDE}">
      <dgm:prSet/>
      <dgm:spPr/>
      <dgm:t>
        <a:bodyPr/>
        <a:lstStyle/>
        <a:p>
          <a:endParaRPr lang="en-US"/>
        </a:p>
      </dgm:t>
    </dgm:pt>
    <dgm:pt modelId="{D6C6BB86-FAF6-49E4-9608-E5ECF86540C0}" type="sibTrans" cxnId="{E7FCEE11-6619-48BD-9F27-54EEB5135DDE}">
      <dgm:prSet/>
      <dgm:spPr/>
      <dgm:t>
        <a:bodyPr/>
        <a:lstStyle/>
        <a:p>
          <a:endParaRPr lang="en-US"/>
        </a:p>
      </dgm:t>
    </dgm:pt>
    <dgm:pt modelId="{4E46D807-8210-47CB-8082-93A921CB01FF}" type="pres">
      <dgm:prSet presAssocID="{863F2397-CC9C-4FFB-ABA6-83F8CE03D23E}" presName="vert0" presStyleCnt="0">
        <dgm:presLayoutVars>
          <dgm:dir/>
          <dgm:animOne val="branch"/>
          <dgm:animLvl val="lvl"/>
        </dgm:presLayoutVars>
      </dgm:prSet>
      <dgm:spPr/>
    </dgm:pt>
    <dgm:pt modelId="{A0E9C77E-54F6-46EF-A6D0-FEA22BB5F272}" type="pres">
      <dgm:prSet presAssocID="{6D606AF3-5986-4438-B7DB-BAAA02606101}" presName="thickLine" presStyleLbl="alignNode1" presStyleIdx="0" presStyleCnt="3"/>
      <dgm:spPr/>
    </dgm:pt>
    <dgm:pt modelId="{5ED43B12-3843-4168-BB0B-229C7B18D22C}" type="pres">
      <dgm:prSet presAssocID="{6D606AF3-5986-4438-B7DB-BAAA02606101}" presName="horz1" presStyleCnt="0"/>
      <dgm:spPr/>
    </dgm:pt>
    <dgm:pt modelId="{AB824BDA-EB91-4577-9653-A13CA9497E5A}" type="pres">
      <dgm:prSet presAssocID="{6D606AF3-5986-4438-B7DB-BAAA02606101}" presName="tx1" presStyleLbl="revTx" presStyleIdx="0" presStyleCnt="3"/>
      <dgm:spPr/>
    </dgm:pt>
    <dgm:pt modelId="{D06C8F85-8F81-456D-A307-590923EE4BDF}" type="pres">
      <dgm:prSet presAssocID="{6D606AF3-5986-4438-B7DB-BAAA02606101}" presName="vert1" presStyleCnt="0"/>
      <dgm:spPr/>
    </dgm:pt>
    <dgm:pt modelId="{FDDE87BC-8B7D-4A91-8BA5-FE2FB386F689}" type="pres">
      <dgm:prSet presAssocID="{46351B07-A66E-4A17-951A-CCF56FEF3692}" presName="thickLine" presStyleLbl="alignNode1" presStyleIdx="1" presStyleCnt="3"/>
      <dgm:spPr/>
    </dgm:pt>
    <dgm:pt modelId="{CAE259B0-8A91-4806-86CC-048D8D78D12F}" type="pres">
      <dgm:prSet presAssocID="{46351B07-A66E-4A17-951A-CCF56FEF3692}" presName="horz1" presStyleCnt="0"/>
      <dgm:spPr/>
    </dgm:pt>
    <dgm:pt modelId="{47C04388-CB39-444B-A7B6-B4394A16B6C8}" type="pres">
      <dgm:prSet presAssocID="{46351B07-A66E-4A17-951A-CCF56FEF3692}" presName="tx1" presStyleLbl="revTx" presStyleIdx="1" presStyleCnt="3"/>
      <dgm:spPr/>
    </dgm:pt>
    <dgm:pt modelId="{A5A8B053-DB33-4815-AE47-FEF4623FFAC5}" type="pres">
      <dgm:prSet presAssocID="{46351B07-A66E-4A17-951A-CCF56FEF3692}" presName="vert1" presStyleCnt="0"/>
      <dgm:spPr/>
    </dgm:pt>
    <dgm:pt modelId="{360847EC-7844-466A-866A-A3EFA5203B77}" type="pres">
      <dgm:prSet presAssocID="{395BB68E-E5B9-4D7A-BC0C-E20C93C9CB96}" presName="thickLine" presStyleLbl="alignNode1" presStyleIdx="2" presStyleCnt="3"/>
      <dgm:spPr/>
    </dgm:pt>
    <dgm:pt modelId="{9EA25B76-F4CA-4CDE-966E-DE070E28919C}" type="pres">
      <dgm:prSet presAssocID="{395BB68E-E5B9-4D7A-BC0C-E20C93C9CB96}" presName="horz1" presStyleCnt="0"/>
      <dgm:spPr/>
    </dgm:pt>
    <dgm:pt modelId="{0B982126-3C01-465A-8131-373FE634F3E9}" type="pres">
      <dgm:prSet presAssocID="{395BB68E-E5B9-4D7A-BC0C-E20C93C9CB96}" presName="tx1" presStyleLbl="revTx" presStyleIdx="2" presStyleCnt="3"/>
      <dgm:spPr/>
    </dgm:pt>
    <dgm:pt modelId="{30FBAE5B-E77E-4E53-9F12-338F1833FC7B}" type="pres">
      <dgm:prSet presAssocID="{395BB68E-E5B9-4D7A-BC0C-E20C93C9CB96}" presName="vert1" presStyleCnt="0"/>
      <dgm:spPr/>
    </dgm:pt>
  </dgm:ptLst>
  <dgm:cxnLst>
    <dgm:cxn modelId="{E7FCEE11-6619-48BD-9F27-54EEB5135DDE}" srcId="{863F2397-CC9C-4FFB-ABA6-83F8CE03D23E}" destId="{395BB68E-E5B9-4D7A-BC0C-E20C93C9CB96}" srcOrd="2" destOrd="0" parTransId="{B9FE44AC-F132-4294-A43B-13E38CBEDA9C}" sibTransId="{D6C6BB86-FAF6-49E4-9608-E5ECF86540C0}"/>
    <dgm:cxn modelId="{3B096612-C2AA-408A-8FA8-6C48FCAC5826}" type="presOf" srcId="{863F2397-CC9C-4FFB-ABA6-83F8CE03D23E}" destId="{4E46D807-8210-47CB-8082-93A921CB01FF}" srcOrd="0" destOrd="0" presId="urn:microsoft.com/office/officeart/2008/layout/LinedList"/>
    <dgm:cxn modelId="{75CB2E50-ADF5-452E-8BCB-74E9C543B2EB}" type="presOf" srcId="{46351B07-A66E-4A17-951A-CCF56FEF3692}" destId="{47C04388-CB39-444B-A7B6-B4394A16B6C8}" srcOrd="0" destOrd="0" presId="urn:microsoft.com/office/officeart/2008/layout/LinedList"/>
    <dgm:cxn modelId="{543A997C-33B6-4004-918A-D63E77677AD3}" type="presOf" srcId="{6D606AF3-5986-4438-B7DB-BAAA02606101}" destId="{AB824BDA-EB91-4577-9653-A13CA9497E5A}" srcOrd="0" destOrd="0" presId="urn:microsoft.com/office/officeart/2008/layout/LinedList"/>
    <dgm:cxn modelId="{E645B286-E56F-44CC-B9EA-D1AE46EF6829}" type="presOf" srcId="{395BB68E-E5B9-4D7A-BC0C-E20C93C9CB96}" destId="{0B982126-3C01-465A-8131-373FE634F3E9}" srcOrd="0" destOrd="0" presId="urn:microsoft.com/office/officeart/2008/layout/LinedList"/>
    <dgm:cxn modelId="{181AABDC-6A07-4A5E-AF74-694232D2E886}" srcId="{863F2397-CC9C-4FFB-ABA6-83F8CE03D23E}" destId="{46351B07-A66E-4A17-951A-CCF56FEF3692}" srcOrd="1" destOrd="0" parTransId="{53C973B2-4E8B-451E-AB53-4371D6DDD075}" sibTransId="{16351682-8857-4652-A861-061DCCD81762}"/>
    <dgm:cxn modelId="{D1D198FD-4997-4C4E-AAAD-801537D41D6D}" srcId="{863F2397-CC9C-4FFB-ABA6-83F8CE03D23E}" destId="{6D606AF3-5986-4438-B7DB-BAAA02606101}" srcOrd="0" destOrd="0" parTransId="{7252621E-59B5-45A2-96B1-C30B066F6082}" sibTransId="{DDE07C2D-BB72-493F-B554-36B95DC67BCD}"/>
    <dgm:cxn modelId="{6CAC8CCC-0523-42E7-8380-D974B175C7C1}" type="presParOf" srcId="{4E46D807-8210-47CB-8082-93A921CB01FF}" destId="{A0E9C77E-54F6-46EF-A6D0-FEA22BB5F272}" srcOrd="0" destOrd="0" presId="urn:microsoft.com/office/officeart/2008/layout/LinedList"/>
    <dgm:cxn modelId="{18848B3A-554C-49BA-B93E-776BD7C9D675}" type="presParOf" srcId="{4E46D807-8210-47CB-8082-93A921CB01FF}" destId="{5ED43B12-3843-4168-BB0B-229C7B18D22C}" srcOrd="1" destOrd="0" presId="urn:microsoft.com/office/officeart/2008/layout/LinedList"/>
    <dgm:cxn modelId="{6723A686-6057-48CD-8765-FB1A150C0172}" type="presParOf" srcId="{5ED43B12-3843-4168-BB0B-229C7B18D22C}" destId="{AB824BDA-EB91-4577-9653-A13CA9497E5A}" srcOrd="0" destOrd="0" presId="urn:microsoft.com/office/officeart/2008/layout/LinedList"/>
    <dgm:cxn modelId="{3B15BAD3-11ED-480E-9B50-E7ACE6A4B1A2}" type="presParOf" srcId="{5ED43B12-3843-4168-BB0B-229C7B18D22C}" destId="{D06C8F85-8F81-456D-A307-590923EE4BDF}" srcOrd="1" destOrd="0" presId="urn:microsoft.com/office/officeart/2008/layout/LinedList"/>
    <dgm:cxn modelId="{6298AFF5-F47A-4F91-85BC-C45294871AED}" type="presParOf" srcId="{4E46D807-8210-47CB-8082-93A921CB01FF}" destId="{FDDE87BC-8B7D-4A91-8BA5-FE2FB386F689}" srcOrd="2" destOrd="0" presId="urn:microsoft.com/office/officeart/2008/layout/LinedList"/>
    <dgm:cxn modelId="{4069DAAA-5B15-43AC-B77B-46DB9A0DA2B2}" type="presParOf" srcId="{4E46D807-8210-47CB-8082-93A921CB01FF}" destId="{CAE259B0-8A91-4806-86CC-048D8D78D12F}" srcOrd="3" destOrd="0" presId="urn:microsoft.com/office/officeart/2008/layout/LinedList"/>
    <dgm:cxn modelId="{31C90ED3-F378-40E6-8C26-E490519A3222}" type="presParOf" srcId="{CAE259B0-8A91-4806-86CC-048D8D78D12F}" destId="{47C04388-CB39-444B-A7B6-B4394A16B6C8}" srcOrd="0" destOrd="0" presId="urn:microsoft.com/office/officeart/2008/layout/LinedList"/>
    <dgm:cxn modelId="{A795AB19-9FFF-46CF-9346-18B0CF798971}" type="presParOf" srcId="{CAE259B0-8A91-4806-86CC-048D8D78D12F}" destId="{A5A8B053-DB33-4815-AE47-FEF4623FFAC5}" srcOrd="1" destOrd="0" presId="urn:microsoft.com/office/officeart/2008/layout/LinedList"/>
    <dgm:cxn modelId="{834F8F7A-98DD-47B7-8776-9D4C5BF7F0DC}" type="presParOf" srcId="{4E46D807-8210-47CB-8082-93A921CB01FF}" destId="{360847EC-7844-466A-866A-A3EFA5203B77}" srcOrd="4" destOrd="0" presId="urn:microsoft.com/office/officeart/2008/layout/LinedList"/>
    <dgm:cxn modelId="{A7ADC557-7E15-4AFE-A576-F8916709F716}" type="presParOf" srcId="{4E46D807-8210-47CB-8082-93A921CB01FF}" destId="{9EA25B76-F4CA-4CDE-966E-DE070E28919C}" srcOrd="5" destOrd="0" presId="urn:microsoft.com/office/officeart/2008/layout/LinedList"/>
    <dgm:cxn modelId="{CF5DEB02-34AF-4C94-AF53-5515D7B881FD}" type="presParOf" srcId="{9EA25B76-F4CA-4CDE-966E-DE070E28919C}" destId="{0B982126-3C01-465A-8131-373FE634F3E9}" srcOrd="0" destOrd="0" presId="urn:microsoft.com/office/officeart/2008/layout/LinedList"/>
    <dgm:cxn modelId="{9B20BC54-3338-4DAF-8654-5A216440F887}" type="presParOf" srcId="{9EA25B76-F4CA-4CDE-966E-DE070E28919C}" destId="{30FBAE5B-E77E-4E53-9F12-338F1833FC7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4E3575-1C3F-4779-9806-4B10C943EC8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E7F5F39-D856-48FC-B3EF-F81CA83B87DD}">
      <dgm:prSet custT="1"/>
      <dgm:spPr/>
      <dgm:t>
        <a:bodyPr/>
        <a:lstStyle/>
        <a:p>
          <a:r>
            <a:rPr lang="en-US" sz="1800" b="1" i="0" baseline="0" dirty="0"/>
            <a:t>Professional Identity (e.g., Doctor):</a:t>
          </a:r>
          <a:br>
            <a:rPr lang="en-US" sz="1800" b="0" i="0" baseline="0" dirty="0"/>
          </a:br>
          <a:r>
            <a:rPr lang="en-US" sz="1800" b="0" i="0" baseline="0" dirty="0"/>
            <a:t>A </a:t>
          </a:r>
          <a:r>
            <a:rPr lang="en-US" sz="1800" b="1" i="0" baseline="0" dirty="0"/>
            <a:t>doctor</a:t>
          </a:r>
          <a:r>
            <a:rPr lang="en-US" sz="1800" b="0" i="0" baseline="0" dirty="0"/>
            <a:t> sees their job as central to who they are, influencing their daily choices and interactions, both personally and professionally.</a:t>
          </a:r>
          <a:endParaRPr lang="en-US" sz="1800" dirty="0"/>
        </a:p>
      </dgm:t>
    </dgm:pt>
    <dgm:pt modelId="{B22F48B8-AA0C-437B-9684-9760AA243DEA}" type="parTrans" cxnId="{E2AE5833-FEE1-46AA-925B-6381A988BF6E}">
      <dgm:prSet/>
      <dgm:spPr/>
      <dgm:t>
        <a:bodyPr/>
        <a:lstStyle/>
        <a:p>
          <a:endParaRPr lang="en-US"/>
        </a:p>
      </dgm:t>
    </dgm:pt>
    <dgm:pt modelId="{3B471487-3419-4B5A-9A58-59261ED8E497}" type="sibTrans" cxnId="{E2AE5833-FEE1-46AA-925B-6381A988BF6E}">
      <dgm:prSet/>
      <dgm:spPr/>
      <dgm:t>
        <a:bodyPr/>
        <a:lstStyle/>
        <a:p>
          <a:endParaRPr lang="en-US"/>
        </a:p>
      </dgm:t>
    </dgm:pt>
    <dgm:pt modelId="{7B91AC7C-6152-44CB-9028-55A996B8D732}">
      <dgm:prSet custT="1"/>
      <dgm:spPr/>
      <dgm:t>
        <a:bodyPr/>
        <a:lstStyle/>
        <a:p>
          <a:r>
            <a:rPr lang="en-US" sz="2000" b="1" i="0" baseline="0"/>
            <a:t>Cultural or Ethnic Identity:</a:t>
          </a:r>
          <a:br>
            <a:rPr lang="en-US" sz="2000" b="0" i="0" baseline="0"/>
          </a:br>
          <a:r>
            <a:rPr lang="en-US" sz="2000" b="0" i="0" baseline="0"/>
            <a:t>A person who identifies strongly with their </a:t>
          </a:r>
          <a:r>
            <a:rPr lang="en-US" sz="2000" b="1" i="0" baseline="0"/>
            <a:t>cultural heritage</a:t>
          </a:r>
          <a:r>
            <a:rPr lang="en-US" sz="2000" b="0" i="0" baseline="0"/>
            <a:t> (e.g., Greek or Nigerian) has this identity central to their values, traditions, and decisions.</a:t>
          </a:r>
          <a:endParaRPr lang="en-US" sz="2000" dirty="0"/>
        </a:p>
      </dgm:t>
    </dgm:pt>
    <dgm:pt modelId="{56033F18-FA07-408D-A60C-851B00D2BC4A}" type="parTrans" cxnId="{2AA8C490-3DC8-46ED-86C8-6F8A68AB6467}">
      <dgm:prSet/>
      <dgm:spPr/>
      <dgm:t>
        <a:bodyPr/>
        <a:lstStyle/>
        <a:p>
          <a:endParaRPr lang="en-US"/>
        </a:p>
      </dgm:t>
    </dgm:pt>
    <dgm:pt modelId="{C5952DC3-DE00-465B-A987-DB8A3CA5A5FD}" type="sibTrans" cxnId="{2AA8C490-3DC8-46ED-86C8-6F8A68AB6467}">
      <dgm:prSet/>
      <dgm:spPr/>
      <dgm:t>
        <a:bodyPr/>
        <a:lstStyle/>
        <a:p>
          <a:endParaRPr lang="en-US"/>
        </a:p>
      </dgm:t>
    </dgm:pt>
    <dgm:pt modelId="{9486C223-7B0E-48D0-AC74-12CC426B289B}">
      <dgm:prSet custT="1"/>
      <dgm:spPr/>
      <dgm:t>
        <a:bodyPr/>
        <a:lstStyle/>
        <a:p>
          <a:r>
            <a:rPr lang="en-US" sz="2000" b="1" i="0" baseline="0"/>
            <a:t>Gender Identity:</a:t>
          </a:r>
          <a:br>
            <a:rPr lang="en-US" sz="2000" b="0" i="0" baseline="0"/>
          </a:br>
          <a:r>
            <a:rPr lang="en-US" sz="2000" b="0" i="0" baseline="0"/>
            <a:t>Someone’s </a:t>
          </a:r>
          <a:r>
            <a:rPr lang="en-US" sz="2000" b="1" i="0" baseline="0"/>
            <a:t>gender identity</a:t>
          </a:r>
          <a:r>
            <a:rPr lang="en-US" sz="2000" b="0" i="0" baseline="0"/>
            <a:t> (e.g., male, female, non-binary) may be central to their self-image and guide how they interact with the world.</a:t>
          </a:r>
          <a:endParaRPr lang="en-US" sz="2000" dirty="0"/>
        </a:p>
      </dgm:t>
    </dgm:pt>
    <dgm:pt modelId="{C17FCE7D-7C66-47DA-847E-F494FD935CD6}" type="parTrans" cxnId="{F0D09B9B-B5A4-499D-8002-9DFD27CF7001}">
      <dgm:prSet/>
      <dgm:spPr/>
      <dgm:t>
        <a:bodyPr/>
        <a:lstStyle/>
        <a:p>
          <a:endParaRPr lang="en-US"/>
        </a:p>
      </dgm:t>
    </dgm:pt>
    <dgm:pt modelId="{F5B9E0AF-6CF6-4F63-BDEB-7A5AFBDBAD2C}" type="sibTrans" cxnId="{F0D09B9B-B5A4-499D-8002-9DFD27CF7001}">
      <dgm:prSet/>
      <dgm:spPr/>
      <dgm:t>
        <a:bodyPr/>
        <a:lstStyle/>
        <a:p>
          <a:endParaRPr lang="en-US"/>
        </a:p>
      </dgm:t>
    </dgm:pt>
    <dgm:pt modelId="{94F85B64-FF85-4056-8166-4ABB406ED40B}">
      <dgm:prSet custT="1"/>
      <dgm:spPr/>
      <dgm:t>
        <a:bodyPr/>
        <a:lstStyle/>
        <a:p>
          <a:r>
            <a:rPr lang="en-US" sz="2000" b="1" i="0" baseline="0"/>
            <a:t>Religious Identity:</a:t>
          </a:r>
          <a:br>
            <a:rPr lang="en-US" sz="2000" b="0" i="0" baseline="0"/>
          </a:br>
          <a:r>
            <a:rPr lang="en-US" sz="2000" b="0" i="0" baseline="0"/>
            <a:t>A person who identifies strongly with their </a:t>
          </a:r>
          <a:r>
            <a:rPr lang="en-US" sz="2000" b="1" i="0" baseline="0"/>
            <a:t>religion</a:t>
          </a:r>
          <a:r>
            <a:rPr lang="en-US" sz="2000" b="0" i="0" baseline="0"/>
            <a:t> (e.g., Christian, Muslim) may have this identity at the core of their beliefs, decisions, and actions.</a:t>
          </a:r>
          <a:endParaRPr lang="en-US" sz="2000" dirty="0"/>
        </a:p>
      </dgm:t>
    </dgm:pt>
    <dgm:pt modelId="{B46A36CC-9331-4800-A98A-907BB3D2621C}" type="parTrans" cxnId="{A28E590D-EB83-4250-B051-101378367486}">
      <dgm:prSet/>
      <dgm:spPr/>
      <dgm:t>
        <a:bodyPr/>
        <a:lstStyle/>
        <a:p>
          <a:endParaRPr lang="en-US"/>
        </a:p>
      </dgm:t>
    </dgm:pt>
    <dgm:pt modelId="{112DBF52-60A8-4AB3-BDD0-F1119353CFFA}" type="sibTrans" cxnId="{A28E590D-EB83-4250-B051-101378367486}">
      <dgm:prSet/>
      <dgm:spPr/>
      <dgm:t>
        <a:bodyPr/>
        <a:lstStyle/>
        <a:p>
          <a:endParaRPr lang="en-US"/>
        </a:p>
      </dgm:t>
    </dgm:pt>
    <dgm:pt modelId="{A28FB2F5-318C-42B7-A192-716EBC397B71}">
      <dgm:prSet custT="1"/>
      <dgm:spPr/>
      <dgm:t>
        <a:bodyPr/>
        <a:lstStyle/>
        <a:p>
          <a:r>
            <a:rPr lang="en-US" sz="2000" b="1" i="0" baseline="0"/>
            <a:t>Athletic Identity:</a:t>
          </a:r>
          <a:br>
            <a:rPr lang="en-US" sz="2000" b="0" i="0" baseline="0"/>
          </a:br>
          <a:r>
            <a:rPr lang="en-US" sz="2000" b="0" i="0" baseline="0"/>
            <a:t>An athlete’s identity as a </a:t>
          </a:r>
          <a:r>
            <a:rPr lang="en-US" sz="2000" b="1" i="0" baseline="0"/>
            <a:t>runner</a:t>
          </a:r>
          <a:r>
            <a:rPr lang="en-US" sz="2000" b="0" i="0" baseline="0"/>
            <a:t> or </a:t>
          </a:r>
          <a:r>
            <a:rPr lang="en-US" sz="2000" b="1" i="0" baseline="0"/>
            <a:t>football player</a:t>
          </a:r>
          <a:r>
            <a:rPr lang="en-US" sz="2000" b="0" i="0" baseline="0"/>
            <a:t> can be central, influencing their routines, goals, and lifestyle choices.</a:t>
          </a:r>
          <a:endParaRPr lang="en-US" sz="2000" dirty="0"/>
        </a:p>
      </dgm:t>
    </dgm:pt>
    <dgm:pt modelId="{008332E7-D443-4474-94AA-B6AA9E5F91C8}" type="parTrans" cxnId="{E4D3E6EF-D515-448C-9E04-425CF56051D9}">
      <dgm:prSet/>
      <dgm:spPr/>
      <dgm:t>
        <a:bodyPr/>
        <a:lstStyle/>
        <a:p>
          <a:endParaRPr lang="en-US"/>
        </a:p>
      </dgm:t>
    </dgm:pt>
    <dgm:pt modelId="{D1C8FAD0-4793-4691-ADD6-4CA8051F27FA}" type="sibTrans" cxnId="{E4D3E6EF-D515-448C-9E04-425CF56051D9}">
      <dgm:prSet/>
      <dgm:spPr/>
      <dgm:t>
        <a:bodyPr/>
        <a:lstStyle/>
        <a:p>
          <a:endParaRPr lang="en-US"/>
        </a:p>
      </dgm:t>
    </dgm:pt>
    <dgm:pt modelId="{BC46580E-17C4-4161-815C-4DE2F0C5D8C8}">
      <dgm:prSet custT="1"/>
      <dgm:spPr/>
      <dgm:t>
        <a:bodyPr/>
        <a:lstStyle/>
        <a:p>
          <a:r>
            <a:rPr lang="en-US" sz="2000" b="1" i="0" baseline="0"/>
            <a:t>Parenting Identity:</a:t>
          </a:r>
          <a:br>
            <a:rPr lang="en-US" sz="2000" b="0" i="0" baseline="0"/>
          </a:br>
          <a:r>
            <a:rPr lang="en-US" sz="2000" b="0" i="0" baseline="0"/>
            <a:t>A </a:t>
          </a:r>
          <a:r>
            <a:rPr lang="en-US" sz="2000" b="1" i="0" baseline="0"/>
            <a:t>parent</a:t>
          </a:r>
          <a:r>
            <a:rPr lang="en-US" sz="2000" b="0" i="0" baseline="0"/>
            <a:t> who places this identity at the center of their life will base decisions on what's best for their children, guiding much of their behavior.</a:t>
          </a:r>
          <a:endParaRPr lang="en-US" sz="2000" dirty="0"/>
        </a:p>
      </dgm:t>
    </dgm:pt>
    <dgm:pt modelId="{15128572-4E70-4D22-BAD5-314BBA32A2B5}" type="parTrans" cxnId="{20945D8C-8DE7-4C7D-85F4-82F6613AC30F}">
      <dgm:prSet/>
      <dgm:spPr/>
      <dgm:t>
        <a:bodyPr/>
        <a:lstStyle/>
        <a:p>
          <a:endParaRPr lang="en-US"/>
        </a:p>
      </dgm:t>
    </dgm:pt>
    <dgm:pt modelId="{7B1E3B8B-0C4D-49BC-A2DD-341E3B5E7326}" type="sibTrans" cxnId="{20945D8C-8DE7-4C7D-85F4-82F6613AC30F}">
      <dgm:prSet/>
      <dgm:spPr/>
      <dgm:t>
        <a:bodyPr/>
        <a:lstStyle/>
        <a:p>
          <a:endParaRPr lang="en-US"/>
        </a:p>
      </dgm:t>
    </dgm:pt>
    <dgm:pt modelId="{D33D61B3-BE20-48CE-A83A-09032EF205BD}" type="pres">
      <dgm:prSet presAssocID="{4E4E3575-1C3F-4779-9806-4B10C943EC8B}" presName="linear" presStyleCnt="0">
        <dgm:presLayoutVars>
          <dgm:animLvl val="lvl"/>
          <dgm:resizeHandles val="exact"/>
        </dgm:presLayoutVars>
      </dgm:prSet>
      <dgm:spPr/>
    </dgm:pt>
    <dgm:pt modelId="{D411B2D6-FF28-40D5-ACD2-62898A958B47}" type="pres">
      <dgm:prSet presAssocID="{9E7F5F39-D856-48FC-B3EF-F81CA83B87DD}" presName="parentText" presStyleLbl="node1" presStyleIdx="0" presStyleCnt="6">
        <dgm:presLayoutVars>
          <dgm:chMax val="0"/>
          <dgm:bulletEnabled val="1"/>
        </dgm:presLayoutVars>
      </dgm:prSet>
      <dgm:spPr/>
    </dgm:pt>
    <dgm:pt modelId="{AE1E2799-8C19-4A49-91BA-3A6EAA9A2639}" type="pres">
      <dgm:prSet presAssocID="{3B471487-3419-4B5A-9A58-59261ED8E497}" presName="spacer" presStyleCnt="0"/>
      <dgm:spPr/>
    </dgm:pt>
    <dgm:pt modelId="{6DB4D419-C4D8-4A7A-8B5A-9C72B2D3F142}" type="pres">
      <dgm:prSet presAssocID="{7B91AC7C-6152-44CB-9028-55A996B8D732}" presName="parentText" presStyleLbl="node1" presStyleIdx="1" presStyleCnt="6">
        <dgm:presLayoutVars>
          <dgm:chMax val="0"/>
          <dgm:bulletEnabled val="1"/>
        </dgm:presLayoutVars>
      </dgm:prSet>
      <dgm:spPr/>
    </dgm:pt>
    <dgm:pt modelId="{09D87468-474C-4955-A0B5-5404AE4EE6ED}" type="pres">
      <dgm:prSet presAssocID="{C5952DC3-DE00-465B-A987-DB8A3CA5A5FD}" presName="spacer" presStyleCnt="0"/>
      <dgm:spPr/>
    </dgm:pt>
    <dgm:pt modelId="{08963F3A-8A74-4BC2-B60C-755567A6EBEF}" type="pres">
      <dgm:prSet presAssocID="{9486C223-7B0E-48D0-AC74-12CC426B289B}" presName="parentText" presStyleLbl="node1" presStyleIdx="2" presStyleCnt="6">
        <dgm:presLayoutVars>
          <dgm:chMax val="0"/>
          <dgm:bulletEnabled val="1"/>
        </dgm:presLayoutVars>
      </dgm:prSet>
      <dgm:spPr/>
    </dgm:pt>
    <dgm:pt modelId="{1886D6B7-150F-4FFA-B9F3-7A81A6E9EC38}" type="pres">
      <dgm:prSet presAssocID="{F5B9E0AF-6CF6-4F63-BDEB-7A5AFBDBAD2C}" presName="spacer" presStyleCnt="0"/>
      <dgm:spPr/>
    </dgm:pt>
    <dgm:pt modelId="{1FBC862C-C067-4387-AF0E-E3C6B5022B62}" type="pres">
      <dgm:prSet presAssocID="{94F85B64-FF85-4056-8166-4ABB406ED40B}" presName="parentText" presStyleLbl="node1" presStyleIdx="3" presStyleCnt="6">
        <dgm:presLayoutVars>
          <dgm:chMax val="0"/>
          <dgm:bulletEnabled val="1"/>
        </dgm:presLayoutVars>
      </dgm:prSet>
      <dgm:spPr/>
    </dgm:pt>
    <dgm:pt modelId="{72838FB2-ADD5-4D7A-B291-CBCF0AC25FF1}" type="pres">
      <dgm:prSet presAssocID="{112DBF52-60A8-4AB3-BDD0-F1119353CFFA}" presName="spacer" presStyleCnt="0"/>
      <dgm:spPr/>
    </dgm:pt>
    <dgm:pt modelId="{324E7CC7-6A5A-425C-B74F-C5B40B3E37B7}" type="pres">
      <dgm:prSet presAssocID="{A28FB2F5-318C-42B7-A192-716EBC397B71}" presName="parentText" presStyleLbl="node1" presStyleIdx="4" presStyleCnt="6">
        <dgm:presLayoutVars>
          <dgm:chMax val="0"/>
          <dgm:bulletEnabled val="1"/>
        </dgm:presLayoutVars>
      </dgm:prSet>
      <dgm:spPr/>
    </dgm:pt>
    <dgm:pt modelId="{BAA9F450-8798-4737-AC84-77F100C81719}" type="pres">
      <dgm:prSet presAssocID="{D1C8FAD0-4793-4691-ADD6-4CA8051F27FA}" presName="spacer" presStyleCnt="0"/>
      <dgm:spPr/>
    </dgm:pt>
    <dgm:pt modelId="{0CDE3A1C-8B66-4726-9D03-2F449B222DDE}" type="pres">
      <dgm:prSet presAssocID="{BC46580E-17C4-4161-815C-4DE2F0C5D8C8}" presName="parentText" presStyleLbl="node1" presStyleIdx="5" presStyleCnt="6">
        <dgm:presLayoutVars>
          <dgm:chMax val="0"/>
          <dgm:bulletEnabled val="1"/>
        </dgm:presLayoutVars>
      </dgm:prSet>
      <dgm:spPr/>
    </dgm:pt>
  </dgm:ptLst>
  <dgm:cxnLst>
    <dgm:cxn modelId="{A28E590D-EB83-4250-B051-101378367486}" srcId="{4E4E3575-1C3F-4779-9806-4B10C943EC8B}" destId="{94F85B64-FF85-4056-8166-4ABB406ED40B}" srcOrd="3" destOrd="0" parTransId="{B46A36CC-9331-4800-A98A-907BB3D2621C}" sibTransId="{112DBF52-60A8-4AB3-BDD0-F1119353CFFA}"/>
    <dgm:cxn modelId="{1B9E0130-4621-4217-BCED-1DFC93ACC5F6}" type="presOf" srcId="{7B91AC7C-6152-44CB-9028-55A996B8D732}" destId="{6DB4D419-C4D8-4A7A-8B5A-9C72B2D3F142}" srcOrd="0" destOrd="0" presId="urn:microsoft.com/office/officeart/2005/8/layout/vList2"/>
    <dgm:cxn modelId="{F4F2C231-BD10-4D50-BB9D-010DE3AF05E5}" type="presOf" srcId="{4E4E3575-1C3F-4779-9806-4B10C943EC8B}" destId="{D33D61B3-BE20-48CE-A83A-09032EF205BD}" srcOrd="0" destOrd="0" presId="urn:microsoft.com/office/officeart/2005/8/layout/vList2"/>
    <dgm:cxn modelId="{E2AE5833-FEE1-46AA-925B-6381A988BF6E}" srcId="{4E4E3575-1C3F-4779-9806-4B10C943EC8B}" destId="{9E7F5F39-D856-48FC-B3EF-F81CA83B87DD}" srcOrd="0" destOrd="0" parTransId="{B22F48B8-AA0C-437B-9684-9760AA243DEA}" sibTransId="{3B471487-3419-4B5A-9A58-59261ED8E497}"/>
    <dgm:cxn modelId="{1826B180-B42B-43BF-AE23-15DA7369150B}" type="presOf" srcId="{A28FB2F5-318C-42B7-A192-716EBC397B71}" destId="{324E7CC7-6A5A-425C-B74F-C5B40B3E37B7}" srcOrd="0" destOrd="0" presId="urn:microsoft.com/office/officeart/2005/8/layout/vList2"/>
    <dgm:cxn modelId="{20945D8C-8DE7-4C7D-85F4-82F6613AC30F}" srcId="{4E4E3575-1C3F-4779-9806-4B10C943EC8B}" destId="{BC46580E-17C4-4161-815C-4DE2F0C5D8C8}" srcOrd="5" destOrd="0" parTransId="{15128572-4E70-4D22-BAD5-314BBA32A2B5}" sibTransId="{7B1E3B8B-0C4D-49BC-A2DD-341E3B5E7326}"/>
    <dgm:cxn modelId="{2AA8C490-3DC8-46ED-86C8-6F8A68AB6467}" srcId="{4E4E3575-1C3F-4779-9806-4B10C943EC8B}" destId="{7B91AC7C-6152-44CB-9028-55A996B8D732}" srcOrd="1" destOrd="0" parTransId="{56033F18-FA07-408D-A60C-851B00D2BC4A}" sibTransId="{C5952DC3-DE00-465B-A987-DB8A3CA5A5FD}"/>
    <dgm:cxn modelId="{78FE6A96-74A8-410F-9D58-8814D901D33E}" type="presOf" srcId="{94F85B64-FF85-4056-8166-4ABB406ED40B}" destId="{1FBC862C-C067-4387-AF0E-E3C6B5022B62}" srcOrd="0" destOrd="0" presId="urn:microsoft.com/office/officeart/2005/8/layout/vList2"/>
    <dgm:cxn modelId="{F0D09B9B-B5A4-499D-8002-9DFD27CF7001}" srcId="{4E4E3575-1C3F-4779-9806-4B10C943EC8B}" destId="{9486C223-7B0E-48D0-AC74-12CC426B289B}" srcOrd="2" destOrd="0" parTransId="{C17FCE7D-7C66-47DA-847E-F494FD935CD6}" sibTransId="{F5B9E0AF-6CF6-4F63-BDEB-7A5AFBDBAD2C}"/>
    <dgm:cxn modelId="{24AA84B0-E780-4B68-9384-8E54C9213F84}" type="presOf" srcId="{9486C223-7B0E-48D0-AC74-12CC426B289B}" destId="{08963F3A-8A74-4BC2-B60C-755567A6EBEF}" srcOrd="0" destOrd="0" presId="urn:microsoft.com/office/officeart/2005/8/layout/vList2"/>
    <dgm:cxn modelId="{4725BDDB-2191-40A4-9A5E-42292C6D9308}" type="presOf" srcId="{BC46580E-17C4-4161-815C-4DE2F0C5D8C8}" destId="{0CDE3A1C-8B66-4726-9D03-2F449B222DDE}" srcOrd="0" destOrd="0" presId="urn:microsoft.com/office/officeart/2005/8/layout/vList2"/>
    <dgm:cxn modelId="{E4D3E6EF-D515-448C-9E04-425CF56051D9}" srcId="{4E4E3575-1C3F-4779-9806-4B10C943EC8B}" destId="{A28FB2F5-318C-42B7-A192-716EBC397B71}" srcOrd="4" destOrd="0" parTransId="{008332E7-D443-4474-94AA-B6AA9E5F91C8}" sibTransId="{D1C8FAD0-4793-4691-ADD6-4CA8051F27FA}"/>
    <dgm:cxn modelId="{55326FF1-C7D3-4F1D-94EA-01254ED44436}" type="presOf" srcId="{9E7F5F39-D856-48FC-B3EF-F81CA83B87DD}" destId="{D411B2D6-FF28-40D5-ACD2-62898A958B47}" srcOrd="0" destOrd="0" presId="urn:microsoft.com/office/officeart/2005/8/layout/vList2"/>
    <dgm:cxn modelId="{5B0C6444-968C-48E5-934E-F3B5ED72D371}" type="presParOf" srcId="{D33D61B3-BE20-48CE-A83A-09032EF205BD}" destId="{D411B2D6-FF28-40D5-ACD2-62898A958B47}" srcOrd="0" destOrd="0" presId="urn:microsoft.com/office/officeart/2005/8/layout/vList2"/>
    <dgm:cxn modelId="{9F30B0BC-7DA3-4BC2-A01E-62A28445B2EA}" type="presParOf" srcId="{D33D61B3-BE20-48CE-A83A-09032EF205BD}" destId="{AE1E2799-8C19-4A49-91BA-3A6EAA9A2639}" srcOrd="1" destOrd="0" presId="urn:microsoft.com/office/officeart/2005/8/layout/vList2"/>
    <dgm:cxn modelId="{F5DC178E-A68F-4537-905E-EE230EC59D2D}" type="presParOf" srcId="{D33D61B3-BE20-48CE-A83A-09032EF205BD}" destId="{6DB4D419-C4D8-4A7A-8B5A-9C72B2D3F142}" srcOrd="2" destOrd="0" presId="urn:microsoft.com/office/officeart/2005/8/layout/vList2"/>
    <dgm:cxn modelId="{43821891-1CD8-41D1-A88F-B6C77E1FAD24}" type="presParOf" srcId="{D33D61B3-BE20-48CE-A83A-09032EF205BD}" destId="{09D87468-474C-4955-A0B5-5404AE4EE6ED}" srcOrd="3" destOrd="0" presId="urn:microsoft.com/office/officeart/2005/8/layout/vList2"/>
    <dgm:cxn modelId="{9B94E0F8-A24A-4236-BCA0-006FD8716241}" type="presParOf" srcId="{D33D61B3-BE20-48CE-A83A-09032EF205BD}" destId="{08963F3A-8A74-4BC2-B60C-755567A6EBEF}" srcOrd="4" destOrd="0" presId="urn:microsoft.com/office/officeart/2005/8/layout/vList2"/>
    <dgm:cxn modelId="{95B3EDEA-569B-42E0-B652-456B49FC6B19}" type="presParOf" srcId="{D33D61B3-BE20-48CE-A83A-09032EF205BD}" destId="{1886D6B7-150F-4FFA-B9F3-7A81A6E9EC38}" srcOrd="5" destOrd="0" presId="urn:microsoft.com/office/officeart/2005/8/layout/vList2"/>
    <dgm:cxn modelId="{375BD3C3-55B9-4C92-82F5-3B6901522D93}" type="presParOf" srcId="{D33D61B3-BE20-48CE-A83A-09032EF205BD}" destId="{1FBC862C-C067-4387-AF0E-E3C6B5022B62}" srcOrd="6" destOrd="0" presId="urn:microsoft.com/office/officeart/2005/8/layout/vList2"/>
    <dgm:cxn modelId="{D05C699F-147F-45B1-B06C-84ED3F8AABB3}" type="presParOf" srcId="{D33D61B3-BE20-48CE-A83A-09032EF205BD}" destId="{72838FB2-ADD5-4D7A-B291-CBCF0AC25FF1}" srcOrd="7" destOrd="0" presId="urn:microsoft.com/office/officeart/2005/8/layout/vList2"/>
    <dgm:cxn modelId="{08DF3300-D82F-41B4-AC64-4036C4477916}" type="presParOf" srcId="{D33D61B3-BE20-48CE-A83A-09032EF205BD}" destId="{324E7CC7-6A5A-425C-B74F-C5B40B3E37B7}" srcOrd="8" destOrd="0" presId="urn:microsoft.com/office/officeart/2005/8/layout/vList2"/>
    <dgm:cxn modelId="{F5A642A8-63CC-4C90-B93C-294EE2372673}" type="presParOf" srcId="{D33D61B3-BE20-48CE-A83A-09032EF205BD}" destId="{BAA9F450-8798-4737-AC84-77F100C81719}" srcOrd="9" destOrd="0" presId="urn:microsoft.com/office/officeart/2005/8/layout/vList2"/>
    <dgm:cxn modelId="{81CDBDBC-0904-4B39-B05D-9E73D316730D}" type="presParOf" srcId="{D33D61B3-BE20-48CE-A83A-09032EF205BD}" destId="{0CDE3A1C-8B66-4726-9D03-2F449B222DDE}"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E9C77E-54F6-46EF-A6D0-FEA22BB5F272}">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824BDA-EB91-4577-9653-A13CA9497E5A}">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Your identity can change depending on where you are or what role you're playing.</a:t>
          </a:r>
        </a:p>
      </dsp:txBody>
      <dsp:txXfrm>
        <a:off x="0" y="2703"/>
        <a:ext cx="6900512" cy="1843578"/>
      </dsp:txXfrm>
    </dsp:sp>
    <dsp:sp modelId="{FDDE87BC-8B7D-4A91-8BA5-FE2FB386F689}">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C04388-CB39-444B-A7B6-B4394A16B6C8}">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You might act differently at work than with close friends, or feel more connected to your cultural roots when traveling.</a:t>
          </a:r>
        </a:p>
      </dsp:txBody>
      <dsp:txXfrm>
        <a:off x="0" y="1846281"/>
        <a:ext cx="6900512" cy="1843578"/>
      </dsp:txXfrm>
    </dsp:sp>
    <dsp:sp modelId="{360847EC-7844-466A-866A-A3EFA5203B77}">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982126-3C01-465A-8131-373FE634F3E9}">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Contexts like culture, society, and historical moment all shape how identity is formed and expressed.</a:t>
          </a:r>
        </a:p>
      </dsp:txBody>
      <dsp:txXfrm>
        <a:off x="0" y="3689859"/>
        <a:ext cx="6900512" cy="1843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1B2D6-FF28-40D5-ACD2-62898A958B47}">
      <dsp:nvSpPr>
        <dsp:cNvPr id="0" name=""/>
        <dsp:cNvSpPr/>
      </dsp:nvSpPr>
      <dsp:spPr>
        <a:xfrm>
          <a:off x="0" y="1823"/>
          <a:ext cx="11912600" cy="9274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i="0" kern="1200" baseline="0" dirty="0"/>
            <a:t>Professional Identity (e.g., Doctor):</a:t>
          </a:r>
          <a:br>
            <a:rPr lang="en-US" sz="1800" b="0" i="0" kern="1200" baseline="0" dirty="0"/>
          </a:br>
          <a:r>
            <a:rPr lang="en-US" sz="1800" b="0" i="0" kern="1200" baseline="0" dirty="0"/>
            <a:t>A </a:t>
          </a:r>
          <a:r>
            <a:rPr lang="en-US" sz="1800" b="1" i="0" kern="1200" baseline="0" dirty="0"/>
            <a:t>doctor</a:t>
          </a:r>
          <a:r>
            <a:rPr lang="en-US" sz="1800" b="0" i="0" kern="1200" baseline="0" dirty="0"/>
            <a:t> sees their job as central to who they are, influencing their daily choices and interactions, both personally and professionally.</a:t>
          </a:r>
          <a:endParaRPr lang="en-US" sz="1800" kern="1200" dirty="0"/>
        </a:p>
      </dsp:txBody>
      <dsp:txXfrm>
        <a:off x="45277" y="47100"/>
        <a:ext cx="11822046" cy="836944"/>
      </dsp:txXfrm>
    </dsp:sp>
    <dsp:sp modelId="{6DB4D419-C4D8-4A7A-8B5A-9C72B2D3F142}">
      <dsp:nvSpPr>
        <dsp:cNvPr id="0" name=""/>
        <dsp:cNvSpPr/>
      </dsp:nvSpPr>
      <dsp:spPr>
        <a:xfrm>
          <a:off x="0" y="941457"/>
          <a:ext cx="11912600" cy="9274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baseline="0"/>
            <a:t>Cultural or Ethnic Identity:</a:t>
          </a:r>
          <a:br>
            <a:rPr lang="en-US" sz="2000" b="0" i="0" kern="1200" baseline="0"/>
          </a:br>
          <a:r>
            <a:rPr lang="en-US" sz="2000" b="0" i="0" kern="1200" baseline="0"/>
            <a:t>A person who identifies strongly with their </a:t>
          </a:r>
          <a:r>
            <a:rPr lang="en-US" sz="2000" b="1" i="0" kern="1200" baseline="0"/>
            <a:t>cultural heritage</a:t>
          </a:r>
          <a:r>
            <a:rPr lang="en-US" sz="2000" b="0" i="0" kern="1200" baseline="0"/>
            <a:t> (e.g., Greek or Nigerian) has this identity central to their values, traditions, and decisions.</a:t>
          </a:r>
          <a:endParaRPr lang="en-US" sz="2000" kern="1200" dirty="0"/>
        </a:p>
      </dsp:txBody>
      <dsp:txXfrm>
        <a:off x="45277" y="986734"/>
        <a:ext cx="11822046" cy="836944"/>
      </dsp:txXfrm>
    </dsp:sp>
    <dsp:sp modelId="{08963F3A-8A74-4BC2-B60C-755567A6EBEF}">
      <dsp:nvSpPr>
        <dsp:cNvPr id="0" name=""/>
        <dsp:cNvSpPr/>
      </dsp:nvSpPr>
      <dsp:spPr>
        <a:xfrm>
          <a:off x="0" y="1881092"/>
          <a:ext cx="11912600" cy="9274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baseline="0"/>
            <a:t>Gender Identity:</a:t>
          </a:r>
          <a:br>
            <a:rPr lang="en-US" sz="2000" b="0" i="0" kern="1200" baseline="0"/>
          </a:br>
          <a:r>
            <a:rPr lang="en-US" sz="2000" b="0" i="0" kern="1200" baseline="0"/>
            <a:t>Someone’s </a:t>
          </a:r>
          <a:r>
            <a:rPr lang="en-US" sz="2000" b="1" i="0" kern="1200" baseline="0"/>
            <a:t>gender identity</a:t>
          </a:r>
          <a:r>
            <a:rPr lang="en-US" sz="2000" b="0" i="0" kern="1200" baseline="0"/>
            <a:t> (e.g., male, female, non-binary) may be central to their self-image and guide how they interact with the world.</a:t>
          </a:r>
          <a:endParaRPr lang="en-US" sz="2000" kern="1200" dirty="0"/>
        </a:p>
      </dsp:txBody>
      <dsp:txXfrm>
        <a:off x="45277" y="1926369"/>
        <a:ext cx="11822046" cy="836944"/>
      </dsp:txXfrm>
    </dsp:sp>
    <dsp:sp modelId="{1FBC862C-C067-4387-AF0E-E3C6B5022B62}">
      <dsp:nvSpPr>
        <dsp:cNvPr id="0" name=""/>
        <dsp:cNvSpPr/>
      </dsp:nvSpPr>
      <dsp:spPr>
        <a:xfrm>
          <a:off x="0" y="2820726"/>
          <a:ext cx="11912600" cy="9274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baseline="0"/>
            <a:t>Religious Identity:</a:t>
          </a:r>
          <a:br>
            <a:rPr lang="en-US" sz="2000" b="0" i="0" kern="1200" baseline="0"/>
          </a:br>
          <a:r>
            <a:rPr lang="en-US" sz="2000" b="0" i="0" kern="1200" baseline="0"/>
            <a:t>A person who identifies strongly with their </a:t>
          </a:r>
          <a:r>
            <a:rPr lang="en-US" sz="2000" b="1" i="0" kern="1200" baseline="0"/>
            <a:t>religion</a:t>
          </a:r>
          <a:r>
            <a:rPr lang="en-US" sz="2000" b="0" i="0" kern="1200" baseline="0"/>
            <a:t> (e.g., Christian, Muslim) may have this identity at the core of their beliefs, decisions, and actions.</a:t>
          </a:r>
          <a:endParaRPr lang="en-US" sz="2000" kern="1200" dirty="0"/>
        </a:p>
      </dsp:txBody>
      <dsp:txXfrm>
        <a:off x="45277" y="2866003"/>
        <a:ext cx="11822046" cy="836944"/>
      </dsp:txXfrm>
    </dsp:sp>
    <dsp:sp modelId="{324E7CC7-6A5A-425C-B74F-C5B40B3E37B7}">
      <dsp:nvSpPr>
        <dsp:cNvPr id="0" name=""/>
        <dsp:cNvSpPr/>
      </dsp:nvSpPr>
      <dsp:spPr>
        <a:xfrm>
          <a:off x="0" y="3760360"/>
          <a:ext cx="11912600" cy="9274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baseline="0"/>
            <a:t>Athletic Identity:</a:t>
          </a:r>
          <a:br>
            <a:rPr lang="en-US" sz="2000" b="0" i="0" kern="1200" baseline="0"/>
          </a:br>
          <a:r>
            <a:rPr lang="en-US" sz="2000" b="0" i="0" kern="1200" baseline="0"/>
            <a:t>An athlete’s identity as a </a:t>
          </a:r>
          <a:r>
            <a:rPr lang="en-US" sz="2000" b="1" i="0" kern="1200" baseline="0"/>
            <a:t>runner</a:t>
          </a:r>
          <a:r>
            <a:rPr lang="en-US" sz="2000" b="0" i="0" kern="1200" baseline="0"/>
            <a:t> or </a:t>
          </a:r>
          <a:r>
            <a:rPr lang="en-US" sz="2000" b="1" i="0" kern="1200" baseline="0"/>
            <a:t>football player</a:t>
          </a:r>
          <a:r>
            <a:rPr lang="en-US" sz="2000" b="0" i="0" kern="1200" baseline="0"/>
            <a:t> can be central, influencing their routines, goals, and lifestyle choices.</a:t>
          </a:r>
          <a:endParaRPr lang="en-US" sz="2000" kern="1200" dirty="0"/>
        </a:p>
      </dsp:txBody>
      <dsp:txXfrm>
        <a:off x="45277" y="3805637"/>
        <a:ext cx="11822046" cy="836944"/>
      </dsp:txXfrm>
    </dsp:sp>
    <dsp:sp modelId="{0CDE3A1C-8B66-4726-9D03-2F449B222DDE}">
      <dsp:nvSpPr>
        <dsp:cNvPr id="0" name=""/>
        <dsp:cNvSpPr/>
      </dsp:nvSpPr>
      <dsp:spPr>
        <a:xfrm>
          <a:off x="0" y="4699995"/>
          <a:ext cx="11912600" cy="9274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baseline="0"/>
            <a:t>Parenting Identity:</a:t>
          </a:r>
          <a:br>
            <a:rPr lang="en-US" sz="2000" b="0" i="0" kern="1200" baseline="0"/>
          </a:br>
          <a:r>
            <a:rPr lang="en-US" sz="2000" b="0" i="0" kern="1200" baseline="0"/>
            <a:t>A </a:t>
          </a:r>
          <a:r>
            <a:rPr lang="en-US" sz="2000" b="1" i="0" kern="1200" baseline="0"/>
            <a:t>parent</a:t>
          </a:r>
          <a:r>
            <a:rPr lang="en-US" sz="2000" b="0" i="0" kern="1200" baseline="0"/>
            <a:t> who places this identity at the center of their life will base decisions on what's best for their children, guiding much of their behavior.</a:t>
          </a:r>
          <a:endParaRPr lang="en-US" sz="2000" kern="1200" dirty="0"/>
        </a:p>
      </dsp:txBody>
      <dsp:txXfrm>
        <a:off x="45277" y="4745272"/>
        <a:ext cx="11822046" cy="83694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035FFE-B680-4B74-B39F-B08DAB51ACE2}" type="datetimeFigureOut">
              <a:rPr lang="en-GB" smtClean="0"/>
              <a:t>13/05/2026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10E83C-2ED0-4862-B841-EA20DC8EE4FE}" type="slidenum">
              <a:rPr lang="en-GB" smtClean="0"/>
              <a:t>‹#›</a:t>
            </a:fld>
            <a:endParaRPr lang="en-GB"/>
          </a:p>
        </p:txBody>
      </p:sp>
    </p:spTree>
    <p:extLst>
      <p:ext uri="{BB962C8B-B14F-4D97-AF65-F5344CB8AC3E}">
        <p14:creationId xmlns:p14="http://schemas.microsoft.com/office/powerpoint/2010/main" val="834734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theirishroadtrip.com/irish-culture/"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youtube.com/watch?v=7u_wjH3-Ge8"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Identity is shaped through both psychological and social processes. </a:t>
            </a:r>
          </a:p>
          <a:p>
            <a:pPr marL="171450" indent="-171450">
              <a:buFont typeface="Arial" panose="020B0604020202020204" pitchFamily="34" charset="0"/>
              <a:buChar char="•"/>
            </a:pPr>
            <a:r>
              <a:rPr lang="en-GB" dirty="0"/>
              <a:t>Jaspal suggests that identity develops through interactions, experiences, and society. </a:t>
            </a:r>
          </a:p>
          <a:p>
            <a:pPr marL="171450" indent="-171450">
              <a:buFont typeface="Arial" panose="020B0604020202020204" pitchFamily="34" charset="0"/>
              <a:buChar char="•"/>
            </a:pPr>
            <a:r>
              <a:rPr lang="en-GB" dirty="0"/>
              <a:t>Social representations are shared beliefs, values, and norms within society. </a:t>
            </a:r>
          </a:p>
          <a:p>
            <a:pPr marL="171450" indent="-171450">
              <a:buFont typeface="Arial" panose="020B0604020202020204" pitchFamily="34" charset="0"/>
              <a:buChar char="•"/>
            </a:pPr>
            <a:r>
              <a:rPr lang="en-GB" dirty="0"/>
              <a:t>These influence how people see themselves and others. </a:t>
            </a:r>
          </a:p>
          <a:p>
            <a:pPr marL="171450" indent="-171450">
              <a:buFont typeface="Arial" panose="020B0604020202020204" pitchFamily="34" charset="0"/>
              <a:buChar char="•"/>
            </a:pPr>
            <a:r>
              <a:rPr lang="en-GB" dirty="0"/>
              <a:t>Identity can affect whether people feel accepted, included, or threatened. </a:t>
            </a:r>
          </a:p>
          <a:p>
            <a:pPr marL="171450" indent="-171450">
              <a:buFont typeface="Arial" panose="020B0604020202020204" pitchFamily="34" charset="0"/>
              <a:buChar char="•"/>
            </a:pPr>
            <a:r>
              <a:rPr lang="en-GB" dirty="0"/>
              <a:t>In health and social care, understanding identity supports inclusive and person-centred practice.</a:t>
            </a:r>
          </a:p>
          <a:p>
            <a:endParaRPr lang="en-GB" b="0" dirty="0"/>
          </a:p>
        </p:txBody>
      </p:sp>
      <p:sp>
        <p:nvSpPr>
          <p:cNvPr id="4" name="Slide Number Placeholder 3"/>
          <p:cNvSpPr>
            <a:spLocks noGrp="1"/>
          </p:cNvSpPr>
          <p:nvPr>
            <p:ph type="sldNum" sz="quarter" idx="5"/>
          </p:nvPr>
        </p:nvSpPr>
        <p:spPr/>
        <p:txBody>
          <a:bodyPr/>
          <a:lstStyle/>
          <a:p>
            <a:fld id="{E410E83C-2ED0-4862-B841-EA20DC8EE4FE}" type="slidenum">
              <a:rPr lang="en-GB" smtClean="0"/>
              <a:t>2</a:t>
            </a:fld>
            <a:endParaRPr lang="en-GB"/>
          </a:p>
        </p:txBody>
      </p:sp>
    </p:spTree>
    <p:extLst>
      <p:ext uri="{BB962C8B-B14F-4D97-AF65-F5344CB8AC3E}">
        <p14:creationId xmlns:p14="http://schemas.microsoft.com/office/powerpoint/2010/main" val="3361743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question is intended for students to identify elements or aspects of their life which contributes to their whole self. </a:t>
            </a:r>
          </a:p>
        </p:txBody>
      </p:sp>
      <p:sp>
        <p:nvSpPr>
          <p:cNvPr id="4" name="Slide Number Placeholder 3"/>
          <p:cNvSpPr>
            <a:spLocks noGrp="1"/>
          </p:cNvSpPr>
          <p:nvPr>
            <p:ph type="sldNum" sz="quarter" idx="5"/>
          </p:nvPr>
        </p:nvSpPr>
        <p:spPr/>
        <p:txBody>
          <a:bodyPr/>
          <a:lstStyle/>
          <a:p>
            <a:fld id="{E410E83C-2ED0-4862-B841-EA20DC8EE4FE}" type="slidenum">
              <a:rPr lang="en-GB" smtClean="0"/>
              <a:t>3</a:t>
            </a:fld>
            <a:endParaRPr lang="en-GB"/>
          </a:p>
        </p:txBody>
      </p:sp>
    </p:spTree>
    <p:extLst>
      <p:ext uri="{BB962C8B-B14F-4D97-AF65-F5344CB8AC3E}">
        <p14:creationId xmlns:p14="http://schemas.microsoft.com/office/powerpoint/2010/main" val="32692116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Identity is not fixed and can change depending on context and social interactions. </a:t>
            </a:r>
            <a:br>
              <a:rPr lang="en-GB" dirty="0"/>
            </a:br>
            <a:r>
              <a:rPr lang="en-GB" dirty="0"/>
              <a:t>People may connect with different parts of their identity in different situations. </a:t>
            </a:r>
            <a:br>
              <a:rPr lang="en-GB" dirty="0"/>
            </a:br>
            <a:r>
              <a:rPr lang="en-GB" dirty="0"/>
              <a:t>For example, someone may identify more strongly with their professional role at work but feel more connected to their cultural or family identity at home or during cultural events. </a:t>
            </a:r>
            <a:br>
              <a:rPr lang="en-GB" dirty="0"/>
            </a:br>
            <a:r>
              <a:rPr lang="en-GB" dirty="0"/>
              <a:t>Identity can also be influenced by experiences, relationships, and society.</a:t>
            </a:r>
          </a:p>
        </p:txBody>
      </p:sp>
      <p:sp>
        <p:nvSpPr>
          <p:cNvPr id="4" name="Slide Number Placeholder 3"/>
          <p:cNvSpPr>
            <a:spLocks noGrp="1"/>
          </p:cNvSpPr>
          <p:nvPr>
            <p:ph type="sldNum" sz="quarter" idx="5"/>
          </p:nvPr>
        </p:nvSpPr>
        <p:spPr/>
        <p:txBody>
          <a:bodyPr/>
          <a:lstStyle/>
          <a:p>
            <a:fld id="{E410E83C-2ED0-4862-B841-EA20DC8EE4FE}" type="slidenum">
              <a:rPr lang="en-GB" smtClean="0"/>
              <a:t>4</a:t>
            </a:fld>
            <a:endParaRPr lang="en-GB"/>
          </a:p>
        </p:txBody>
      </p:sp>
    </p:spTree>
    <p:extLst>
      <p:ext uri="{BB962C8B-B14F-4D97-AF65-F5344CB8AC3E}">
        <p14:creationId xmlns:p14="http://schemas.microsoft.com/office/powerpoint/2010/main" val="706135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Identity can change depending on situations, relationships, and environments.</a:t>
            </a:r>
          </a:p>
          <a:p>
            <a:pPr marL="171450" indent="-171450">
              <a:buFont typeface="Arial" panose="020B0604020202020204" pitchFamily="34" charset="0"/>
              <a:buChar char="•"/>
            </a:pPr>
            <a:r>
              <a:rPr lang="en-GB" dirty="0"/>
              <a:t>People may express different parts of their identity in different contexts.</a:t>
            </a:r>
          </a:p>
          <a:p>
            <a:pPr marL="171450" indent="-171450">
              <a:buFont typeface="Arial" panose="020B0604020202020204" pitchFamily="34" charset="0"/>
              <a:buChar char="•"/>
            </a:pPr>
            <a:r>
              <a:rPr lang="en-GB" dirty="0"/>
              <a:t>For example, someone may behave differently at work, with family, or with friends.</a:t>
            </a:r>
          </a:p>
          <a:p>
            <a:pPr marL="171450" indent="-171450">
              <a:buFont typeface="Arial" panose="020B0604020202020204" pitchFamily="34" charset="0"/>
              <a:buChar char="•"/>
            </a:pPr>
            <a:r>
              <a:rPr lang="en-GB" dirty="0"/>
              <a:t>Culture, society, and life experiences can all influence identity over time.</a:t>
            </a:r>
          </a:p>
        </p:txBody>
      </p:sp>
      <p:sp>
        <p:nvSpPr>
          <p:cNvPr id="4" name="Slide Number Placeholder 3"/>
          <p:cNvSpPr>
            <a:spLocks noGrp="1"/>
          </p:cNvSpPr>
          <p:nvPr>
            <p:ph type="sldNum" sz="quarter" idx="5"/>
          </p:nvPr>
        </p:nvSpPr>
        <p:spPr/>
        <p:txBody>
          <a:bodyPr/>
          <a:lstStyle/>
          <a:p>
            <a:fld id="{E410E83C-2ED0-4862-B841-EA20DC8EE4FE}" type="slidenum">
              <a:rPr lang="en-GB" smtClean="0"/>
              <a:t>5</a:t>
            </a:fld>
            <a:endParaRPr lang="en-GB"/>
          </a:p>
        </p:txBody>
      </p:sp>
    </p:spTree>
    <p:extLst>
      <p:ext uri="{BB962C8B-B14F-4D97-AF65-F5344CB8AC3E}">
        <p14:creationId xmlns:p14="http://schemas.microsoft.com/office/powerpoint/2010/main" val="25966534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744D6C-296E-8F26-8547-A9DFC8500C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361DE9-BFC3-D8D7-8C9C-007D983FC0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7AEBF7-188F-E89C-4A62-1DAFF65CAD5F}"/>
              </a:ext>
            </a:extLst>
          </p:cNvPr>
          <p:cNvSpPr>
            <a:spLocks noGrp="1"/>
          </p:cNvSpPr>
          <p:nvPr>
            <p:ph type="body" idx="1"/>
          </p:nvPr>
        </p:nvSpPr>
        <p:spPr/>
        <p:txBody>
          <a:bodyPr/>
          <a:lstStyle/>
          <a:p>
            <a:pPr marL="171450" indent="-171450">
              <a:buFont typeface="Arial" panose="020B0604020202020204" pitchFamily="34" charset="0"/>
              <a:buChar char="•"/>
            </a:pPr>
            <a:r>
              <a:rPr lang="en-GB" dirty="0"/>
              <a:t>People can identify with many different aspects of identity at the same time. </a:t>
            </a:r>
          </a:p>
          <a:p>
            <a:pPr marL="171450" indent="-171450">
              <a:buFont typeface="Arial" panose="020B0604020202020204" pitchFamily="34" charset="0"/>
              <a:buChar char="•"/>
            </a:pPr>
            <a:r>
              <a:rPr lang="en-GB" dirty="0"/>
              <a:t>Some identities are visible, while others may not be immediately obvious. </a:t>
            </a:r>
          </a:p>
          <a:p>
            <a:pPr marL="171450" indent="-171450">
              <a:buFont typeface="Arial" panose="020B0604020202020204" pitchFamily="34" charset="0"/>
              <a:buChar char="•"/>
            </a:pPr>
            <a:r>
              <a:rPr lang="en-GB" dirty="0"/>
              <a:t>Identity is complex and personal and can influence experiences, values, and behaviours. </a:t>
            </a:r>
          </a:p>
          <a:p>
            <a:pPr marL="171450" indent="-171450">
              <a:buFont typeface="Arial" panose="020B0604020202020204" pitchFamily="34" charset="0"/>
              <a:buChar char="•"/>
            </a:pPr>
            <a:r>
              <a:rPr lang="en-GB" dirty="0"/>
              <a:t>In health and social care, understanding identity supports respectful and inclusive practice.</a:t>
            </a:r>
          </a:p>
        </p:txBody>
      </p:sp>
      <p:sp>
        <p:nvSpPr>
          <p:cNvPr id="4" name="Slide Number Placeholder 3">
            <a:extLst>
              <a:ext uri="{FF2B5EF4-FFF2-40B4-BE49-F238E27FC236}">
                <a16:creationId xmlns:a16="http://schemas.microsoft.com/office/drawing/2014/main" id="{DB8186B5-443D-C535-E32A-EC03BF0A8513}"/>
              </a:ext>
            </a:extLst>
          </p:cNvPr>
          <p:cNvSpPr>
            <a:spLocks noGrp="1"/>
          </p:cNvSpPr>
          <p:nvPr>
            <p:ph type="sldNum" sz="quarter" idx="5"/>
          </p:nvPr>
        </p:nvSpPr>
        <p:spPr/>
        <p:txBody>
          <a:bodyPr/>
          <a:lstStyle/>
          <a:p>
            <a:fld id="{E410E83C-2ED0-4862-B841-EA20DC8EE4FE}" type="slidenum">
              <a:rPr lang="en-GB" smtClean="0"/>
              <a:t>6</a:t>
            </a:fld>
            <a:endParaRPr lang="en-GB"/>
          </a:p>
        </p:txBody>
      </p:sp>
    </p:spTree>
    <p:extLst>
      <p:ext uri="{BB962C8B-B14F-4D97-AF65-F5344CB8AC3E}">
        <p14:creationId xmlns:p14="http://schemas.microsoft.com/office/powerpoint/2010/main" val="21811322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D22074-DB7D-A623-3745-E91B50770E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19DD5F-87FB-F6F2-F514-F582A46C59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38633B-F16A-8DA4-A84C-952EEE68BFDD}"/>
              </a:ext>
            </a:extLst>
          </p:cNvPr>
          <p:cNvSpPr>
            <a:spLocks noGrp="1"/>
          </p:cNvSpPr>
          <p:nvPr>
            <p:ph type="body" idx="1"/>
          </p:nvPr>
        </p:nvSpPr>
        <p:spPr/>
        <p:txBody>
          <a:bodyPr/>
          <a:lstStyle/>
          <a:p>
            <a:pPr marL="171450" indent="-171450">
              <a:buFont typeface="Arial" panose="020B0604020202020204" pitchFamily="34" charset="0"/>
              <a:buChar char="•"/>
            </a:pPr>
            <a:r>
              <a:rPr lang="en-GB" dirty="0"/>
              <a:t>Personal identity refers to the characteristics, experiences, and values that make someone unique. </a:t>
            </a:r>
          </a:p>
          <a:p>
            <a:pPr marL="171450" indent="-171450">
              <a:buFont typeface="Arial" panose="020B0604020202020204" pitchFamily="34" charset="0"/>
              <a:buChar char="•"/>
            </a:pPr>
            <a:r>
              <a:rPr lang="en-GB" dirty="0"/>
              <a:t>This can include hobbies, beliefs, personality, goals, and life experiences. </a:t>
            </a:r>
          </a:p>
          <a:p>
            <a:pPr marL="171450" indent="-171450">
              <a:buFont typeface="Arial" panose="020B0604020202020204" pitchFamily="34" charset="0"/>
              <a:buChar char="•"/>
            </a:pPr>
            <a:r>
              <a:rPr lang="en-GB" dirty="0"/>
              <a:t>Personal identity develops over time and can be influenced by upbringing, relationships, and experiences. </a:t>
            </a:r>
          </a:p>
          <a:p>
            <a:pPr marL="171450" indent="-171450">
              <a:buFont typeface="Arial" panose="020B0604020202020204" pitchFamily="34" charset="0"/>
              <a:buChar char="•"/>
            </a:pPr>
            <a:r>
              <a:rPr lang="en-GB" dirty="0"/>
              <a:t>Maria’s example shows how experiences and values can shape career choices and behaviour.</a:t>
            </a:r>
          </a:p>
        </p:txBody>
      </p:sp>
      <p:sp>
        <p:nvSpPr>
          <p:cNvPr id="4" name="Slide Number Placeholder 3">
            <a:extLst>
              <a:ext uri="{FF2B5EF4-FFF2-40B4-BE49-F238E27FC236}">
                <a16:creationId xmlns:a16="http://schemas.microsoft.com/office/drawing/2014/main" id="{C879126B-3DE2-7298-B18B-0EFBEB7702A3}"/>
              </a:ext>
            </a:extLst>
          </p:cNvPr>
          <p:cNvSpPr>
            <a:spLocks noGrp="1"/>
          </p:cNvSpPr>
          <p:nvPr>
            <p:ph type="sldNum" sz="quarter" idx="5"/>
          </p:nvPr>
        </p:nvSpPr>
        <p:spPr/>
        <p:txBody>
          <a:bodyPr/>
          <a:lstStyle/>
          <a:p>
            <a:fld id="{E410E83C-2ED0-4862-B841-EA20DC8EE4FE}" type="slidenum">
              <a:rPr lang="en-GB" smtClean="0"/>
              <a:t>7</a:t>
            </a:fld>
            <a:endParaRPr lang="en-GB"/>
          </a:p>
        </p:txBody>
      </p:sp>
    </p:spTree>
    <p:extLst>
      <p:ext uri="{BB962C8B-B14F-4D97-AF65-F5344CB8AC3E}">
        <p14:creationId xmlns:p14="http://schemas.microsoft.com/office/powerpoint/2010/main" val="16323415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Identity salience refers to which part of a person’s identity feels most important in a particular situation. </a:t>
            </a:r>
          </a:p>
          <a:p>
            <a:pPr marL="171450" indent="-171450">
              <a:buFont typeface="Arial" panose="020B0604020202020204" pitchFamily="34" charset="0"/>
              <a:buChar char="•"/>
            </a:pPr>
            <a:r>
              <a:rPr lang="en-GB" dirty="0"/>
              <a:t>Different identities may become more noticeable depending on the social context. </a:t>
            </a:r>
          </a:p>
          <a:p>
            <a:pPr marL="171450" indent="-171450">
              <a:buFont typeface="Arial" panose="020B0604020202020204" pitchFamily="34" charset="0"/>
              <a:buChar char="•"/>
            </a:pPr>
            <a:r>
              <a:rPr lang="en-GB" dirty="0"/>
              <a:t>For example, somebody may focus more on their professional identity at work and their cultural identity during family or cultural events. </a:t>
            </a:r>
          </a:p>
          <a:p>
            <a:pPr marL="171450" indent="-171450">
              <a:buFont typeface="Arial" panose="020B0604020202020204" pitchFamily="34" charset="0"/>
              <a:buChar char="•"/>
            </a:pPr>
            <a:r>
              <a:rPr lang="en-GB" dirty="0"/>
              <a:t>Identity salience can influence behaviour, communication, and how people see themselves.</a:t>
            </a:r>
          </a:p>
        </p:txBody>
      </p:sp>
      <p:sp>
        <p:nvSpPr>
          <p:cNvPr id="4" name="Slide Number Placeholder 3"/>
          <p:cNvSpPr>
            <a:spLocks noGrp="1"/>
          </p:cNvSpPr>
          <p:nvPr>
            <p:ph type="sldNum" sz="quarter" idx="5"/>
          </p:nvPr>
        </p:nvSpPr>
        <p:spPr/>
        <p:txBody>
          <a:bodyPr/>
          <a:lstStyle/>
          <a:p>
            <a:fld id="{E410E83C-2ED0-4862-B841-EA20DC8EE4FE}" type="slidenum">
              <a:rPr lang="en-GB" smtClean="0"/>
              <a:t>8</a:t>
            </a:fld>
            <a:endParaRPr lang="en-GB"/>
          </a:p>
        </p:txBody>
      </p:sp>
    </p:spTree>
    <p:extLst>
      <p:ext uri="{BB962C8B-B14F-4D97-AF65-F5344CB8AC3E}">
        <p14:creationId xmlns:p14="http://schemas.microsoft.com/office/powerpoint/2010/main" val="28933093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Same person, different identities become important in different situations. </a:t>
            </a:r>
          </a:p>
          <a:p>
            <a:pPr marL="171450" indent="-171450">
              <a:buFont typeface="Arial" panose="020B0604020202020204" pitchFamily="34" charset="0"/>
              <a:buChar char="•"/>
            </a:pPr>
            <a:r>
              <a:rPr lang="en-GB" dirty="0"/>
              <a:t>Context influences behaviour and self perception. </a:t>
            </a:r>
          </a:p>
          <a:p>
            <a:pPr marL="171450" indent="-171450">
              <a:buFont typeface="Arial" panose="020B0604020202020204" pitchFamily="34" charset="0"/>
              <a:buChar char="•"/>
            </a:pPr>
            <a:r>
              <a:rPr lang="en-GB" dirty="0"/>
              <a:t>Ask students: “Can you think of identities you switch between during the day?”</a:t>
            </a:r>
          </a:p>
        </p:txBody>
      </p:sp>
      <p:sp>
        <p:nvSpPr>
          <p:cNvPr id="4" name="Slide Number Placeholder 3"/>
          <p:cNvSpPr>
            <a:spLocks noGrp="1"/>
          </p:cNvSpPr>
          <p:nvPr>
            <p:ph type="sldNum" sz="quarter" idx="5"/>
          </p:nvPr>
        </p:nvSpPr>
        <p:spPr/>
        <p:txBody>
          <a:bodyPr/>
          <a:lstStyle/>
          <a:p>
            <a:fld id="{E410E83C-2ED0-4862-B841-EA20DC8EE4FE}" type="slidenum">
              <a:rPr lang="en-GB" smtClean="0"/>
              <a:t>9</a:t>
            </a:fld>
            <a:endParaRPr lang="en-GB"/>
          </a:p>
        </p:txBody>
      </p:sp>
    </p:spTree>
    <p:extLst>
      <p:ext uri="{BB962C8B-B14F-4D97-AF65-F5344CB8AC3E}">
        <p14:creationId xmlns:p14="http://schemas.microsoft.com/office/powerpoint/2010/main" val="42788826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10E83C-2ED0-4862-B841-EA20DC8EE4FE}" type="slidenum">
              <a:rPr lang="en-GB" smtClean="0"/>
              <a:t>10</a:t>
            </a:fld>
            <a:endParaRPr lang="en-GB"/>
          </a:p>
        </p:txBody>
      </p:sp>
    </p:spTree>
    <p:extLst>
      <p:ext uri="{BB962C8B-B14F-4D97-AF65-F5344CB8AC3E}">
        <p14:creationId xmlns:p14="http://schemas.microsoft.com/office/powerpoint/2010/main" val="24151782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t>Identity relevance = whether an identity is useful or appropriate in a situation. </a:t>
            </a:r>
          </a:p>
          <a:p>
            <a:pPr>
              <a:buFont typeface="Arial" panose="020B0604020202020204" pitchFamily="34" charset="0"/>
              <a:buChar char="•"/>
            </a:pPr>
            <a:r>
              <a:rPr lang="en-GB" dirty="0"/>
              <a:t>Different identities become relevant in different contexts. </a:t>
            </a:r>
          </a:p>
          <a:p>
            <a:pPr>
              <a:buFont typeface="Arial" panose="020B0604020202020204" pitchFamily="34" charset="0"/>
              <a:buChar char="•"/>
            </a:pPr>
            <a:r>
              <a:rPr lang="en-GB" dirty="0"/>
              <a:t>Relevance helps guide behaviour and decision making. </a:t>
            </a:r>
          </a:p>
          <a:p>
            <a:pPr>
              <a:buFont typeface="Arial" panose="020B0604020202020204" pitchFamily="34" charset="0"/>
              <a:buChar char="•"/>
            </a:pPr>
            <a:r>
              <a:rPr lang="en-GB" dirty="0"/>
              <a:t>Difference from salience: </a:t>
            </a:r>
          </a:p>
          <a:p>
            <a:pPr>
              <a:buFont typeface="Arial" panose="020B0604020202020204" pitchFamily="34" charset="0"/>
              <a:buChar char="•"/>
            </a:pPr>
            <a:r>
              <a:rPr lang="en-GB" b="1" dirty="0"/>
              <a:t>Salience</a:t>
            </a:r>
            <a:r>
              <a:rPr lang="en-GB" dirty="0"/>
              <a:t> = which identity is most noticeable or important at that moment. </a:t>
            </a:r>
          </a:p>
          <a:p>
            <a:pPr>
              <a:buFont typeface="Arial" panose="020B0604020202020204" pitchFamily="34" charset="0"/>
              <a:buChar char="•"/>
            </a:pPr>
            <a:r>
              <a:rPr lang="en-GB" b="1" dirty="0"/>
              <a:t>Relevance</a:t>
            </a:r>
            <a:r>
              <a:rPr lang="en-GB" dirty="0"/>
              <a:t> = whether that identity is useful in the situation. </a:t>
            </a:r>
          </a:p>
          <a:p>
            <a:pPr>
              <a:buNone/>
            </a:pPr>
            <a:r>
              <a:rPr lang="en-GB" dirty="0"/>
              <a:t>Example: someone may strongly identify as a musician, but that identity may not be relevant during a legal meeting.</a:t>
            </a:r>
          </a:p>
        </p:txBody>
      </p:sp>
      <p:sp>
        <p:nvSpPr>
          <p:cNvPr id="4" name="Slide Number Placeholder 3"/>
          <p:cNvSpPr>
            <a:spLocks noGrp="1"/>
          </p:cNvSpPr>
          <p:nvPr>
            <p:ph type="sldNum" sz="quarter" idx="5"/>
          </p:nvPr>
        </p:nvSpPr>
        <p:spPr/>
        <p:txBody>
          <a:bodyPr/>
          <a:lstStyle/>
          <a:p>
            <a:fld id="{E410E83C-2ED0-4862-B841-EA20DC8EE4FE}" type="slidenum">
              <a:rPr lang="en-GB" smtClean="0"/>
              <a:t>11</a:t>
            </a:fld>
            <a:endParaRPr lang="en-GB"/>
          </a:p>
        </p:txBody>
      </p:sp>
    </p:spTree>
    <p:extLst>
      <p:ext uri="{BB962C8B-B14F-4D97-AF65-F5344CB8AC3E}">
        <p14:creationId xmlns:p14="http://schemas.microsoft.com/office/powerpoint/2010/main" val="11940864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Centrality = how important an identity is to a person overall. </a:t>
            </a:r>
          </a:p>
          <a:p>
            <a:r>
              <a:rPr lang="en-GB" dirty="0"/>
              <a:t>Some identities are core to self concept, others are less important. </a:t>
            </a:r>
          </a:p>
          <a:p>
            <a:r>
              <a:rPr lang="en-GB" dirty="0"/>
              <a:t>Different identities are ranked differently by individuals. </a:t>
            </a:r>
          </a:p>
          <a:p>
            <a:r>
              <a:rPr lang="en-GB" dirty="0"/>
              <a:t>Salience = likelihood of behaviour in a situation. </a:t>
            </a:r>
          </a:p>
          <a:p>
            <a:r>
              <a:rPr lang="en-GB" dirty="0"/>
              <a:t>Centrality = internal importance of the identity to the person. </a:t>
            </a:r>
          </a:p>
          <a:p>
            <a:r>
              <a:rPr lang="en-GB" dirty="0"/>
              <a:t>You could also verbally give a simple example:</a:t>
            </a:r>
          </a:p>
          <a:p>
            <a:r>
              <a:rPr lang="en-GB" dirty="0"/>
              <a:t>“Someone may strongly identify as a parent all the time, even if that identity is not always the most salient in every situation.”</a:t>
            </a:r>
          </a:p>
          <a:p>
            <a:endParaRPr lang="en-GB" dirty="0"/>
          </a:p>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12</a:t>
            </a:fld>
            <a:endParaRPr lang="en-GB"/>
          </a:p>
        </p:txBody>
      </p:sp>
    </p:spTree>
    <p:extLst>
      <p:ext uri="{BB962C8B-B14F-4D97-AF65-F5344CB8AC3E}">
        <p14:creationId xmlns:p14="http://schemas.microsoft.com/office/powerpoint/2010/main" val="15230175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5B7113-A748-EBA2-A356-4CBA3C4709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B59E97-3BC5-132E-D373-140C4319E3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E5C1C4-0CE6-1F80-1FF8-46F3B8DAD5E3}"/>
              </a:ext>
            </a:extLst>
          </p:cNvPr>
          <p:cNvSpPr>
            <a:spLocks noGrp="1"/>
          </p:cNvSpPr>
          <p:nvPr>
            <p:ph type="body" idx="1"/>
          </p:nvPr>
        </p:nvSpPr>
        <p:spPr/>
        <p:txBody>
          <a:bodyPr/>
          <a:lstStyle/>
          <a:p>
            <a:r>
              <a:rPr lang="en-GB"/>
              <a:t>The identity centrality is the axis for self-concept. </a:t>
            </a:r>
          </a:p>
          <a:p>
            <a:r>
              <a:rPr lang="en-GB"/>
              <a:t>The identity prominence hierarchy represents organization of one’s identities. </a:t>
            </a:r>
          </a:p>
          <a:p>
            <a:r>
              <a:rPr lang="en-GB"/>
              <a:t>Each identity will be ranked based upon prominence and factors such as support, validation, reward (internal and external) and commitment;. </a:t>
            </a:r>
          </a:p>
          <a:p>
            <a:endParaRPr lang="en-GB"/>
          </a:p>
          <a:p>
            <a:r>
              <a:rPr lang="en-GB"/>
              <a:t>You may consider that  salience and centrality are the same, however, salience is the probability of behaviour whereas centrality concentrates on internal importance of identity. </a:t>
            </a:r>
          </a:p>
          <a:p>
            <a:endParaRPr lang="en-GB"/>
          </a:p>
          <a:p>
            <a:endParaRPr lang="en-GB"/>
          </a:p>
        </p:txBody>
      </p:sp>
      <p:sp>
        <p:nvSpPr>
          <p:cNvPr id="4" name="Slide Number Placeholder 3">
            <a:extLst>
              <a:ext uri="{FF2B5EF4-FFF2-40B4-BE49-F238E27FC236}">
                <a16:creationId xmlns:a16="http://schemas.microsoft.com/office/drawing/2014/main" id="{83FAA5C4-D507-AC40-F463-B8F6BA3A44BE}"/>
              </a:ext>
            </a:extLst>
          </p:cNvPr>
          <p:cNvSpPr>
            <a:spLocks noGrp="1"/>
          </p:cNvSpPr>
          <p:nvPr>
            <p:ph type="sldNum" sz="quarter" idx="5"/>
          </p:nvPr>
        </p:nvSpPr>
        <p:spPr/>
        <p:txBody>
          <a:bodyPr/>
          <a:lstStyle/>
          <a:p>
            <a:fld id="{E410E83C-2ED0-4862-B841-EA20DC8EE4FE}" type="slidenum">
              <a:rPr lang="en-GB" smtClean="0"/>
              <a:t>13</a:t>
            </a:fld>
            <a:endParaRPr lang="en-GB"/>
          </a:p>
        </p:txBody>
      </p:sp>
    </p:spTree>
    <p:extLst>
      <p:ext uri="{BB962C8B-B14F-4D97-AF65-F5344CB8AC3E}">
        <p14:creationId xmlns:p14="http://schemas.microsoft.com/office/powerpoint/2010/main" val="10008240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E8A033-4174-461F-6584-8EC6B45597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240D35-16C5-5CD5-CEF7-201E708A42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7EBF83-811B-25E3-79AD-963277EE09A9}"/>
              </a:ext>
            </a:extLst>
          </p:cNvPr>
          <p:cNvSpPr>
            <a:spLocks noGrp="1"/>
          </p:cNvSpPr>
          <p:nvPr>
            <p:ph type="body" idx="1"/>
          </p:nvPr>
        </p:nvSpPr>
        <p:spPr/>
        <p:txBody>
          <a:bodyPr/>
          <a:lstStyle/>
          <a:p>
            <a:pPr marL="171450" indent="-171450">
              <a:buFont typeface="Arial" panose="020B0604020202020204" pitchFamily="34" charset="0"/>
              <a:buChar char="•"/>
            </a:pPr>
            <a:r>
              <a:rPr lang="en-GB" dirty="0"/>
              <a:t>Central identities strongly influence behaviour and decision making. </a:t>
            </a:r>
          </a:p>
          <a:p>
            <a:pPr marL="171450" indent="-171450">
              <a:buFont typeface="Arial" panose="020B0604020202020204" pitchFamily="34" charset="0"/>
              <a:buChar char="•"/>
            </a:pPr>
            <a:r>
              <a:rPr lang="en-GB" dirty="0"/>
              <a:t>Different people place different importance on identities. </a:t>
            </a:r>
          </a:p>
          <a:p>
            <a:pPr marL="171450" indent="-171450">
              <a:buFont typeface="Arial" panose="020B0604020202020204" pitchFamily="34" charset="0"/>
              <a:buChar char="•"/>
            </a:pPr>
            <a:r>
              <a:rPr lang="en-GB" dirty="0"/>
              <a:t>Centrality focuses on how important an identity is internally. </a:t>
            </a:r>
          </a:p>
          <a:p>
            <a:pPr marL="171450" indent="-171450">
              <a:buFont typeface="Arial" panose="020B0604020202020204" pitchFamily="34" charset="0"/>
              <a:buChar char="•"/>
            </a:pPr>
            <a:r>
              <a:rPr lang="en-GB" dirty="0"/>
              <a:t>Ask students: “Which identity do you think is most central for you?” Links back to salience and relevance.</a:t>
            </a:r>
          </a:p>
        </p:txBody>
      </p:sp>
      <p:sp>
        <p:nvSpPr>
          <p:cNvPr id="4" name="Slide Number Placeholder 3">
            <a:extLst>
              <a:ext uri="{FF2B5EF4-FFF2-40B4-BE49-F238E27FC236}">
                <a16:creationId xmlns:a16="http://schemas.microsoft.com/office/drawing/2014/main" id="{8E32DBF5-3A16-C479-31B4-DCF22188DB86}"/>
              </a:ext>
            </a:extLst>
          </p:cNvPr>
          <p:cNvSpPr>
            <a:spLocks noGrp="1"/>
          </p:cNvSpPr>
          <p:nvPr>
            <p:ph type="sldNum" sz="quarter" idx="5"/>
          </p:nvPr>
        </p:nvSpPr>
        <p:spPr/>
        <p:txBody>
          <a:bodyPr/>
          <a:lstStyle/>
          <a:p>
            <a:fld id="{E410E83C-2ED0-4862-B841-EA20DC8EE4FE}" type="slidenum">
              <a:rPr lang="en-GB" smtClean="0"/>
              <a:t>14</a:t>
            </a:fld>
            <a:endParaRPr lang="en-GB"/>
          </a:p>
        </p:txBody>
      </p:sp>
    </p:spTree>
    <p:extLst>
      <p:ext uri="{BB962C8B-B14F-4D97-AF65-F5344CB8AC3E}">
        <p14:creationId xmlns:p14="http://schemas.microsoft.com/office/powerpoint/2010/main" val="13221729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Identity can be divided into different areas. </a:t>
            </a:r>
          </a:p>
          <a:p>
            <a:pPr marL="171450" indent="-171450">
              <a:buFont typeface="Arial" panose="020B0604020202020204" pitchFamily="34" charset="0"/>
              <a:buChar char="•"/>
            </a:pPr>
            <a:r>
              <a:rPr lang="en-GB" dirty="0"/>
              <a:t>Roles = the parts we play (student, parent, worker). </a:t>
            </a:r>
          </a:p>
          <a:p>
            <a:pPr marL="171450" indent="-171450">
              <a:buFont typeface="Arial" panose="020B0604020202020204" pitchFamily="34" charset="0"/>
              <a:buChar char="•"/>
            </a:pPr>
            <a:r>
              <a:rPr lang="en-GB" dirty="0"/>
              <a:t>Groups = communities or social groups we belong to. </a:t>
            </a:r>
          </a:p>
          <a:p>
            <a:pPr marL="171450" indent="-171450">
              <a:buFont typeface="Arial" panose="020B0604020202020204" pitchFamily="34" charset="0"/>
              <a:buChar char="•"/>
            </a:pPr>
            <a:r>
              <a:rPr lang="en-GB" dirty="0"/>
              <a:t>Personal identity = individual beliefs, values, and personality. </a:t>
            </a:r>
          </a:p>
          <a:p>
            <a:pPr marL="171450" indent="-171450">
              <a:buFont typeface="Arial" panose="020B0604020202020204" pitchFamily="34" charset="0"/>
              <a:buChar char="•"/>
            </a:pPr>
            <a:r>
              <a:rPr lang="en-GB" dirty="0"/>
              <a:t>These areas work together to shape self concept.</a:t>
            </a:r>
          </a:p>
        </p:txBody>
      </p:sp>
      <p:sp>
        <p:nvSpPr>
          <p:cNvPr id="4" name="Slide Number Placeholder 3"/>
          <p:cNvSpPr>
            <a:spLocks noGrp="1"/>
          </p:cNvSpPr>
          <p:nvPr>
            <p:ph type="sldNum" sz="quarter" idx="5"/>
          </p:nvPr>
        </p:nvSpPr>
        <p:spPr/>
        <p:txBody>
          <a:bodyPr/>
          <a:lstStyle/>
          <a:p>
            <a:fld id="{E410E83C-2ED0-4862-B841-EA20DC8EE4FE}" type="slidenum">
              <a:rPr lang="en-GB" smtClean="0"/>
              <a:t>15</a:t>
            </a:fld>
            <a:endParaRPr lang="en-GB"/>
          </a:p>
        </p:txBody>
      </p:sp>
    </p:spTree>
    <p:extLst>
      <p:ext uri="{BB962C8B-B14F-4D97-AF65-F5344CB8AC3E}">
        <p14:creationId xmlns:p14="http://schemas.microsoft.com/office/powerpoint/2010/main" val="11125495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This slide summarises the key concepts covered so far. </a:t>
            </a:r>
          </a:p>
          <a:p>
            <a:pPr marL="171450" indent="-171450">
              <a:buFont typeface="Arial" panose="020B0604020202020204" pitchFamily="34" charset="0"/>
              <a:buChar char="•"/>
            </a:pPr>
            <a:r>
              <a:rPr lang="en-GB" dirty="0"/>
              <a:t>Salience = which identity is most active in a situation. </a:t>
            </a:r>
          </a:p>
          <a:p>
            <a:pPr marL="171450" indent="-171450">
              <a:buFont typeface="Arial" panose="020B0604020202020204" pitchFamily="34" charset="0"/>
              <a:buChar char="•"/>
            </a:pPr>
            <a:r>
              <a:rPr lang="en-GB" dirty="0"/>
              <a:t>Relevance = whether the identity matters in that context. </a:t>
            </a:r>
          </a:p>
          <a:p>
            <a:pPr marL="171450" indent="-171450">
              <a:buFont typeface="Arial" panose="020B0604020202020204" pitchFamily="34" charset="0"/>
              <a:buChar char="•"/>
            </a:pPr>
            <a:r>
              <a:rPr lang="en-GB" dirty="0"/>
              <a:t>Centrality = how important the identity is overall. </a:t>
            </a:r>
          </a:p>
          <a:p>
            <a:pPr marL="171450" indent="-171450">
              <a:buFont typeface="Arial" panose="020B0604020202020204" pitchFamily="34" charset="0"/>
              <a:buChar char="•"/>
            </a:pPr>
            <a:r>
              <a:rPr lang="en-GB" dirty="0"/>
              <a:t>Social representations = shared beliefs and norms in society. </a:t>
            </a:r>
          </a:p>
          <a:p>
            <a:pPr marL="171450" indent="-171450">
              <a:buFont typeface="Arial" panose="020B0604020202020204" pitchFamily="34" charset="0"/>
              <a:buChar char="•"/>
            </a:pPr>
            <a:r>
              <a:rPr lang="en-GB" dirty="0"/>
              <a:t>Ask students which concept they found easiest or most difficult to understand.</a:t>
            </a:r>
          </a:p>
        </p:txBody>
      </p:sp>
      <p:sp>
        <p:nvSpPr>
          <p:cNvPr id="4" name="Slide Number Placeholder 3"/>
          <p:cNvSpPr>
            <a:spLocks noGrp="1"/>
          </p:cNvSpPr>
          <p:nvPr>
            <p:ph type="sldNum" sz="quarter" idx="5"/>
          </p:nvPr>
        </p:nvSpPr>
        <p:spPr/>
        <p:txBody>
          <a:bodyPr/>
          <a:lstStyle/>
          <a:p>
            <a:fld id="{E410E83C-2ED0-4862-B841-EA20DC8EE4FE}" type="slidenum">
              <a:rPr lang="en-GB" smtClean="0"/>
              <a:t>16</a:t>
            </a:fld>
            <a:endParaRPr lang="en-GB"/>
          </a:p>
        </p:txBody>
      </p:sp>
    </p:spTree>
    <p:extLst>
      <p:ext uri="{BB962C8B-B14F-4D97-AF65-F5344CB8AC3E}">
        <p14:creationId xmlns:p14="http://schemas.microsoft.com/office/powerpoint/2010/main" val="5900719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Role identity = identities linked to social roles we occupy. </a:t>
            </a:r>
          </a:p>
          <a:p>
            <a:pPr marL="171450" indent="-171450">
              <a:buFont typeface="Arial" panose="020B0604020202020204" pitchFamily="34" charset="0"/>
              <a:buChar char="•"/>
            </a:pPr>
            <a:r>
              <a:rPr lang="en-GB" dirty="0"/>
              <a:t>Roles come with expectations and behaviours. </a:t>
            </a:r>
          </a:p>
          <a:p>
            <a:pPr marL="171450" indent="-171450">
              <a:buFont typeface="Arial" panose="020B0604020202020204" pitchFamily="34" charset="0"/>
              <a:buChar char="•"/>
            </a:pPr>
            <a:r>
              <a:rPr lang="en-GB" dirty="0"/>
              <a:t>Example: student identity may involve attending class and meeting deadlines. </a:t>
            </a:r>
          </a:p>
          <a:p>
            <a:pPr marL="171450" indent="-171450">
              <a:buFont typeface="Arial" panose="020B0604020202020204" pitchFamily="34" charset="0"/>
              <a:buChar char="•"/>
            </a:pPr>
            <a:r>
              <a:rPr lang="en-GB" dirty="0"/>
              <a:t>Roles influence behaviour, accountability, and interactions with others. </a:t>
            </a:r>
          </a:p>
          <a:p>
            <a:r>
              <a:rPr lang="en-GB" dirty="0"/>
              <a:t>Ask students what behaviours are expected from a “student role.”</a:t>
            </a:r>
          </a:p>
        </p:txBody>
      </p:sp>
      <p:sp>
        <p:nvSpPr>
          <p:cNvPr id="4" name="Slide Number Placeholder 3"/>
          <p:cNvSpPr>
            <a:spLocks noGrp="1"/>
          </p:cNvSpPr>
          <p:nvPr>
            <p:ph type="sldNum" sz="quarter" idx="5"/>
          </p:nvPr>
        </p:nvSpPr>
        <p:spPr/>
        <p:txBody>
          <a:bodyPr/>
          <a:lstStyle/>
          <a:p>
            <a:fld id="{E410E83C-2ED0-4862-B841-EA20DC8EE4FE}" type="slidenum">
              <a:rPr lang="en-GB" smtClean="0"/>
              <a:t>17</a:t>
            </a:fld>
            <a:endParaRPr lang="en-GB"/>
          </a:p>
        </p:txBody>
      </p:sp>
    </p:spTree>
    <p:extLst>
      <p:ext uri="{BB962C8B-B14F-4D97-AF65-F5344CB8AC3E}">
        <p14:creationId xmlns:p14="http://schemas.microsoft.com/office/powerpoint/2010/main" val="7999049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Group identity develops through belonging to social groups such as family, work teams, or clubs.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Shared experiences, values, and behaviours help shape this identity.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People often feel a sense of belonging, support, and connection within groups.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Group identity can influence behaviour, attitudes, and decision making.</a:t>
            </a:r>
          </a:p>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18</a:t>
            </a:fld>
            <a:endParaRPr lang="en-GB"/>
          </a:p>
        </p:txBody>
      </p:sp>
    </p:spTree>
    <p:extLst>
      <p:ext uri="{BB962C8B-B14F-4D97-AF65-F5344CB8AC3E}">
        <p14:creationId xmlns:p14="http://schemas.microsoft.com/office/powerpoint/2010/main" val="3490278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Personal identity focuses on what makes someone unique as an individual. </a:t>
            </a:r>
          </a:p>
          <a:p>
            <a:pPr marL="171450" indent="-171450">
              <a:buFont typeface="Arial" panose="020B0604020202020204" pitchFamily="34" charset="0"/>
              <a:buChar char="•"/>
            </a:pPr>
            <a:r>
              <a:rPr lang="en-GB" dirty="0"/>
              <a:t>This includes personality, experiences, beliefs, and personal values. </a:t>
            </a:r>
          </a:p>
          <a:p>
            <a:pPr marL="171450" indent="-171450">
              <a:buFont typeface="Arial" panose="020B0604020202020204" pitchFamily="34" charset="0"/>
              <a:buChar char="•"/>
            </a:pPr>
            <a:r>
              <a:rPr lang="en-GB" dirty="0"/>
              <a:t>Personal identity may overlap with role and group identities. </a:t>
            </a:r>
          </a:p>
          <a:p>
            <a:pPr marL="171450" indent="-171450">
              <a:buFont typeface="Arial" panose="020B0604020202020204" pitchFamily="34" charset="0"/>
              <a:buChar char="•"/>
            </a:pPr>
            <a:r>
              <a:rPr lang="en-GB" dirty="0"/>
              <a:t>Identities are complex and can change over time and across situations.</a:t>
            </a:r>
          </a:p>
        </p:txBody>
      </p:sp>
      <p:sp>
        <p:nvSpPr>
          <p:cNvPr id="4" name="Slide Number Placeholder 3"/>
          <p:cNvSpPr>
            <a:spLocks noGrp="1"/>
          </p:cNvSpPr>
          <p:nvPr>
            <p:ph type="sldNum" sz="quarter" idx="5"/>
          </p:nvPr>
        </p:nvSpPr>
        <p:spPr/>
        <p:txBody>
          <a:bodyPr/>
          <a:lstStyle/>
          <a:p>
            <a:fld id="{E410E83C-2ED0-4862-B841-EA20DC8EE4FE}" type="slidenum">
              <a:rPr lang="en-GB" smtClean="0"/>
              <a:t>19</a:t>
            </a:fld>
            <a:endParaRPr lang="en-GB"/>
          </a:p>
        </p:txBody>
      </p:sp>
    </p:spTree>
    <p:extLst>
      <p:ext uri="{BB962C8B-B14F-4D97-AF65-F5344CB8AC3E}">
        <p14:creationId xmlns:p14="http://schemas.microsoft.com/office/powerpoint/2010/main" val="6896246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Reference groups help people understand who they are and where they fit in socially. </a:t>
            </a:r>
          </a:p>
          <a:p>
            <a:pPr marL="171450" indent="-171450">
              <a:buFont typeface="Arial" panose="020B0604020202020204" pitchFamily="34" charset="0"/>
              <a:buChar char="•"/>
            </a:pPr>
            <a:r>
              <a:rPr lang="en-GB" dirty="0"/>
              <a:t>These groups may include religion, culture, sport teams, friendship groups, music communities, or political groups. </a:t>
            </a:r>
          </a:p>
          <a:p>
            <a:pPr marL="171450" indent="-171450">
              <a:buFont typeface="Arial" panose="020B0604020202020204" pitchFamily="34" charset="0"/>
              <a:buChar char="•"/>
            </a:pPr>
            <a:r>
              <a:rPr lang="en-GB" dirty="0"/>
              <a:t>People may adopt behaviours, values, and attitudes from groups they admire or want to belong to. </a:t>
            </a:r>
          </a:p>
          <a:p>
            <a:pPr marL="171450" indent="-171450">
              <a:buFont typeface="Arial" panose="020B0604020202020204" pitchFamily="34" charset="0"/>
              <a:buChar char="•"/>
            </a:pPr>
            <a:r>
              <a:rPr lang="en-GB" dirty="0"/>
              <a:t>Reference groups can influence lifestyle choices, confidence, beliefs, and behaviour.</a:t>
            </a:r>
          </a:p>
        </p:txBody>
      </p:sp>
      <p:sp>
        <p:nvSpPr>
          <p:cNvPr id="4" name="Slide Number Placeholder 3"/>
          <p:cNvSpPr>
            <a:spLocks noGrp="1"/>
          </p:cNvSpPr>
          <p:nvPr>
            <p:ph type="sldNum" sz="quarter" idx="5"/>
          </p:nvPr>
        </p:nvSpPr>
        <p:spPr/>
        <p:txBody>
          <a:bodyPr/>
          <a:lstStyle/>
          <a:p>
            <a:fld id="{E410E83C-2ED0-4862-B841-EA20DC8EE4FE}" type="slidenum">
              <a:rPr lang="en-GB" smtClean="0"/>
              <a:t>20</a:t>
            </a:fld>
            <a:endParaRPr lang="en-GB"/>
          </a:p>
        </p:txBody>
      </p:sp>
    </p:spTree>
    <p:extLst>
      <p:ext uri="{BB962C8B-B14F-4D97-AF65-F5344CB8AC3E}">
        <p14:creationId xmlns:p14="http://schemas.microsoft.com/office/powerpoint/2010/main" val="41784137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20B1B4-5E8D-5B23-57C1-5A2DA81AEF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A55837-8CB0-BE70-21C3-19D52A83EC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F8DFB7-F1A6-731C-E2FB-EC29DE69F88B}"/>
              </a:ext>
            </a:extLst>
          </p:cNvPr>
          <p:cNvSpPr>
            <a:spLocks noGrp="1"/>
          </p:cNvSpPr>
          <p:nvPr>
            <p:ph type="body" idx="1"/>
          </p:nvPr>
        </p:nvSpPr>
        <p:spPr/>
        <p:txBody>
          <a:bodyPr/>
          <a:lstStyle/>
          <a:p>
            <a:r>
              <a:rPr lang="en-GB" dirty="0"/>
              <a:t>The groups identified are used as a framework to establish ‘who they are’. </a:t>
            </a:r>
          </a:p>
          <a:p>
            <a:endParaRPr lang="en-GB" dirty="0"/>
          </a:p>
          <a:p>
            <a:r>
              <a:rPr lang="en-GB" dirty="0"/>
              <a:t>Groups can include Religious, ethnicity, geographical, political and subcultures (sport team, musician etc). Each group will have ingrained agreed norms, values and morals. </a:t>
            </a:r>
          </a:p>
        </p:txBody>
      </p:sp>
      <p:sp>
        <p:nvSpPr>
          <p:cNvPr id="4" name="Slide Number Placeholder 3">
            <a:extLst>
              <a:ext uri="{FF2B5EF4-FFF2-40B4-BE49-F238E27FC236}">
                <a16:creationId xmlns:a16="http://schemas.microsoft.com/office/drawing/2014/main" id="{16BCED1D-CD8D-4861-5429-6112C4788A2C}"/>
              </a:ext>
            </a:extLst>
          </p:cNvPr>
          <p:cNvSpPr>
            <a:spLocks noGrp="1"/>
          </p:cNvSpPr>
          <p:nvPr>
            <p:ph type="sldNum" sz="quarter" idx="5"/>
          </p:nvPr>
        </p:nvSpPr>
        <p:spPr/>
        <p:txBody>
          <a:bodyPr/>
          <a:lstStyle/>
          <a:p>
            <a:fld id="{E410E83C-2ED0-4862-B841-EA20DC8EE4FE}" type="slidenum">
              <a:rPr lang="en-GB" smtClean="0"/>
              <a:t>21</a:t>
            </a:fld>
            <a:endParaRPr lang="en-GB"/>
          </a:p>
        </p:txBody>
      </p:sp>
    </p:spTree>
    <p:extLst>
      <p:ext uri="{BB962C8B-B14F-4D97-AF65-F5344CB8AC3E}">
        <p14:creationId xmlns:p14="http://schemas.microsoft.com/office/powerpoint/2010/main" val="19038322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Cultural identity is shaped by the values, beliefs, and behaviours shared within a culture or community. </a:t>
            </a:r>
          </a:p>
          <a:p>
            <a:pPr marL="171450" indent="-171450">
              <a:buFont typeface="Arial" panose="020B0604020202020204" pitchFamily="34" charset="0"/>
              <a:buChar char="•"/>
            </a:pPr>
            <a:r>
              <a:rPr lang="en-GB" dirty="0"/>
              <a:t>Society often creates expectations about how people in certain roles should behave. </a:t>
            </a:r>
          </a:p>
          <a:p>
            <a:pPr marL="171450" indent="-171450">
              <a:buFont typeface="Arial" panose="020B0604020202020204" pitchFamily="34" charset="0"/>
              <a:buChar char="•"/>
            </a:pPr>
            <a:r>
              <a:rPr lang="en-GB" dirty="0"/>
              <a:t>Affect Control Theory suggests people try to behave in ways that fit social expectations to avoid discomfort or conflict. </a:t>
            </a:r>
          </a:p>
          <a:p>
            <a:pPr marL="171450" indent="-171450">
              <a:buFont typeface="Arial" panose="020B0604020202020204" pitchFamily="34" charset="0"/>
              <a:buChar char="•"/>
            </a:pPr>
            <a:r>
              <a:rPr lang="en-GB" dirty="0"/>
              <a:t>Sometimes people remain in roles or behaviours because changing them may feel emotionally or socially difficult.</a:t>
            </a:r>
          </a:p>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22</a:t>
            </a:fld>
            <a:endParaRPr lang="en-GB"/>
          </a:p>
        </p:txBody>
      </p:sp>
    </p:spTree>
    <p:extLst>
      <p:ext uri="{BB962C8B-B14F-4D97-AF65-F5344CB8AC3E}">
        <p14:creationId xmlns:p14="http://schemas.microsoft.com/office/powerpoint/2010/main" val="5716576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Multiculturalism refers to different cultural groups living together within the same society or city. </a:t>
            </a:r>
          </a:p>
          <a:p>
            <a:pPr marL="171450" indent="-171450">
              <a:buFont typeface="Arial" panose="020B0604020202020204" pitchFamily="34" charset="0"/>
              <a:buChar char="•"/>
            </a:pPr>
            <a:r>
              <a:rPr lang="en-GB" dirty="0"/>
              <a:t>People may have different languages, religions, traditions, foods, and social customs. </a:t>
            </a:r>
          </a:p>
          <a:p>
            <a:pPr marL="171450" indent="-171450">
              <a:buFont typeface="Arial" panose="020B0604020202020204" pitchFamily="34" charset="0"/>
              <a:buChar char="•"/>
            </a:pPr>
            <a:r>
              <a:rPr lang="en-GB" dirty="0"/>
              <a:t>Some individuals maintain strong cultural traditions, while others may adapt aspects of the wider culture around them. </a:t>
            </a:r>
          </a:p>
          <a:p>
            <a:pPr marL="171450" indent="-171450">
              <a:buFont typeface="Arial" panose="020B0604020202020204" pitchFamily="34" charset="0"/>
              <a:buChar char="•"/>
            </a:pPr>
            <a:r>
              <a:rPr lang="en-GB" dirty="0"/>
              <a:t>Multicultural societies encourage diversity, cultural exchange, and integration. </a:t>
            </a:r>
          </a:p>
          <a:p>
            <a:pPr marL="171450" indent="-171450">
              <a:buFont typeface="Arial" panose="020B0604020202020204" pitchFamily="34" charset="0"/>
              <a:buChar char="•"/>
            </a:pPr>
            <a:r>
              <a:rPr lang="en-GB" dirty="0"/>
              <a:t>You could ask students to think about examples of multiculturalism within Birmingham or London.</a:t>
            </a:r>
          </a:p>
        </p:txBody>
      </p:sp>
      <p:sp>
        <p:nvSpPr>
          <p:cNvPr id="4" name="Slide Number Placeholder 3"/>
          <p:cNvSpPr>
            <a:spLocks noGrp="1"/>
          </p:cNvSpPr>
          <p:nvPr>
            <p:ph type="sldNum" sz="quarter" idx="5"/>
          </p:nvPr>
        </p:nvSpPr>
        <p:spPr/>
        <p:txBody>
          <a:bodyPr/>
          <a:lstStyle/>
          <a:p>
            <a:fld id="{E410E83C-2ED0-4862-B841-EA20DC8EE4FE}" type="slidenum">
              <a:rPr lang="en-GB" smtClean="0"/>
              <a:t>23</a:t>
            </a:fld>
            <a:endParaRPr lang="en-GB"/>
          </a:p>
        </p:txBody>
      </p:sp>
    </p:spTree>
    <p:extLst>
      <p:ext uri="{BB962C8B-B14F-4D97-AF65-F5344CB8AC3E}">
        <p14:creationId xmlns:p14="http://schemas.microsoft.com/office/powerpoint/2010/main" val="23125726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https://www.gov.wales/sites/default/files/pdf-versions/2022/11/2/1669715725/ethnic-group-national-identity-language-and-religion-wales-census-2021.pdf</a:t>
            </a:r>
          </a:p>
          <a:p>
            <a:pPr marL="171450" indent="-171450">
              <a:buFont typeface="Arial" panose="020B0604020202020204" pitchFamily="34" charset="0"/>
              <a:buChar char="•"/>
            </a:pPr>
            <a:r>
              <a:rPr lang="en-GB" dirty="0"/>
              <a:t>Census 2021 data shows increasing ethnic diversity across England and Wales. </a:t>
            </a:r>
          </a:p>
          <a:p>
            <a:pPr marL="171450" indent="-171450">
              <a:buFont typeface="Arial" panose="020B0604020202020204" pitchFamily="34" charset="0"/>
              <a:buChar char="•"/>
            </a:pPr>
            <a:r>
              <a:rPr lang="en-GB" dirty="0"/>
              <a:t>The proportion of people identifying within non-white ethnic groups has increased since 2011. </a:t>
            </a:r>
          </a:p>
          <a:p>
            <a:pPr marL="171450" indent="-171450">
              <a:buFont typeface="Arial" panose="020B0604020202020204" pitchFamily="34" charset="0"/>
              <a:buChar char="•"/>
            </a:pPr>
            <a:r>
              <a:rPr lang="en-GB" dirty="0"/>
              <a:t>This links to multiculturalism and changing cultural identities in society. </a:t>
            </a:r>
          </a:p>
          <a:p>
            <a:r>
              <a:rPr lang="en-GB" dirty="0"/>
              <a:t>Remind students that identity and culture continue to change over time. </a:t>
            </a:r>
          </a:p>
        </p:txBody>
      </p:sp>
      <p:sp>
        <p:nvSpPr>
          <p:cNvPr id="4" name="Slide Number Placeholder 3"/>
          <p:cNvSpPr>
            <a:spLocks noGrp="1"/>
          </p:cNvSpPr>
          <p:nvPr>
            <p:ph type="sldNum" sz="quarter" idx="5"/>
          </p:nvPr>
        </p:nvSpPr>
        <p:spPr/>
        <p:txBody>
          <a:bodyPr/>
          <a:lstStyle/>
          <a:p>
            <a:fld id="{E410E83C-2ED0-4862-B841-EA20DC8EE4FE}" type="slidenum">
              <a:rPr lang="en-GB" smtClean="0"/>
              <a:t>24</a:t>
            </a:fld>
            <a:endParaRPr lang="en-GB"/>
          </a:p>
        </p:txBody>
      </p:sp>
    </p:spTree>
    <p:extLst>
      <p:ext uri="{BB962C8B-B14F-4D97-AF65-F5344CB8AC3E}">
        <p14:creationId xmlns:p14="http://schemas.microsoft.com/office/powerpoint/2010/main" val="21632694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This activity encourages students to think about how culture shapes identity and everyday life. </a:t>
            </a:r>
          </a:p>
          <a:p>
            <a:pPr marL="171450" indent="-171450">
              <a:buFont typeface="Arial" panose="020B0604020202020204" pitchFamily="34" charset="0"/>
              <a:buChar char="•"/>
            </a:pPr>
            <a:r>
              <a:rPr lang="en-GB" dirty="0"/>
              <a:t>Students may discuss language, religion, food, traditions, clothing, music, or family values. </a:t>
            </a:r>
          </a:p>
          <a:p>
            <a:pPr marL="171450" indent="-171450">
              <a:buFont typeface="Arial" panose="020B0604020202020204" pitchFamily="34" charset="0"/>
              <a:buChar char="•"/>
            </a:pPr>
            <a:r>
              <a:rPr lang="en-GB" dirty="0"/>
              <a:t>Encourage respectful discussion and recognition of both differences and similarities between cultures. </a:t>
            </a:r>
          </a:p>
          <a:p>
            <a:pPr marL="171450" indent="-171450">
              <a:buFont typeface="Arial" panose="020B0604020202020204" pitchFamily="34" charset="0"/>
              <a:buChar char="•"/>
            </a:pPr>
            <a:r>
              <a:rPr lang="en-GB" dirty="0"/>
              <a:t>Remind students that culture can influence beliefs, behaviours, and sense of belonging. </a:t>
            </a:r>
          </a:p>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25</a:t>
            </a:fld>
            <a:endParaRPr lang="en-GB"/>
          </a:p>
        </p:txBody>
      </p:sp>
    </p:spTree>
    <p:extLst>
      <p:ext uri="{BB962C8B-B14F-4D97-AF65-F5344CB8AC3E}">
        <p14:creationId xmlns:p14="http://schemas.microsoft.com/office/powerpoint/2010/main" val="25819409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9 Pillars of Irish Culture (Explained by a Local)</a:t>
            </a:r>
            <a:r>
              <a:rPr lang="en-GB" dirty="0"/>
              <a:t> </a:t>
            </a:r>
          </a:p>
          <a:p>
            <a:pPr marL="171450" indent="-171450">
              <a:buFont typeface="Arial" panose="020B0604020202020204" pitchFamily="34" charset="0"/>
              <a:buChar char="•"/>
            </a:pPr>
            <a:r>
              <a:rPr lang="en-GB" dirty="0"/>
              <a:t>Use this example to explore how cultural traditions can shape identity. </a:t>
            </a:r>
          </a:p>
          <a:p>
            <a:pPr marL="171450" indent="-171450">
              <a:buFont typeface="Arial" panose="020B0604020202020204" pitchFamily="34" charset="0"/>
              <a:buChar char="•"/>
            </a:pPr>
            <a:r>
              <a:rPr lang="en-GB" dirty="0"/>
              <a:t>Students may mention language, music, dance, religion, celebrations, symbols, food, or national pride. </a:t>
            </a:r>
          </a:p>
          <a:p>
            <a:pPr marL="171450" indent="-171450">
              <a:buFont typeface="Arial" panose="020B0604020202020204" pitchFamily="34" charset="0"/>
              <a:buChar char="•"/>
            </a:pPr>
            <a:r>
              <a:rPr lang="en-GB" dirty="0"/>
              <a:t>Discuss how cultural identity can influence values, behaviours, and community belonging. </a:t>
            </a:r>
          </a:p>
          <a:p>
            <a:pPr marL="171450" indent="-171450">
              <a:buFont typeface="Arial" panose="020B0604020202020204" pitchFamily="34" charset="0"/>
              <a:buChar char="•"/>
            </a:pPr>
            <a:r>
              <a:rPr lang="en-GB" dirty="0"/>
              <a:t>Remind students that not every individual experiences or expresses culture in the same way.</a:t>
            </a:r>
          </a:p>
        </p:txBody>
      </p:sp>
      <p:sp>
        <p:nvSpPr>
          <p:cNvPr id="4" name="Slide Number Placeholder 3"/>
          <p:cNvSpPr>
            <a:spLocks noGrp="1"/>
          </p:cNvSpPr>
          <p:nvPr>
            <p:ph type="sldNum" sz="quarter" idx="5"/>
          </p:nvPr>
        </p:nvSpPr>
        <p:spPr/>
        <p:txBody>
          <a:bodyPr/>
          <a:lstStyle/>
          <a:p>
            <a:fld id="{E410E83C-2ED0-4862-B841-EA20DC8EE4FE}" type="slidenum">
              <a:rPr lang="en-GB" smtClean="0"/>
              <a:t>26</a:t>
            </a:fld>
            <a:endParaRPr lang="en-GB"/>
          </a:p>
        </p:txBody>
      </p:sp>
    </p:spTree>
    <p:extLst>
      <p:ext uri="{BB962C8B-B14F-4D97-AF65-F5344CB8AC3E}">
        <p14:creationId xmlns:p14="http://schemas.microsoft.com/office/powerpoint/2010/main" val="40286171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The Challenges of Cultural Diversity</a:t>
            </a:r>
            <a:endParaRPr lang="en-GB"/>
          </a:p>
        </p:txBody>
      </p:sp>
      <p:sp>
        <p:nvSpPr>
          <p:cNvPr id="4" name="Slide Number Placeholder 3"/>
          <p:cNvSpPr>
            <a:spLocks noGrp="1"/>
          </p:cNvSpPr>
          <p:nvPr>
            <p:ph type="sldNum" sz="quarter" idx="5"/>
          </p:nvPr>
        </p:nvSpPr>
        <p:spPr/>
        <p:txBody>
          <a:bodyPr/>
          <a:lstStyle/>
          <a:p>
            <a:fld id="{E410E83C-2ED0-4862-B841-EA20DC8EE4FE}" type="slidenum">
              <a:rPr lang="en-GB" smtClean="0"/>
              <a:t>27</a:t>
            </a:fld>
            <a:endParaRPr lang="en-GB"/>
          </a:p>
        </p:txBody>
      </p:sp>
    </p:spTree>
    <p:extLst>
      <p:ext uri="{BB962C8B-B14F-4D97-AF65-F5344CB8AC3E}">
        <p14:creationId xmlns:p14="http://schemas.microsoft.com/office/powerpoint/2010/main" val="25290585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Intersectionality explains how different parts of identity overlap and shape people’s experiences. </a:t>
            </a:r>
          </a:p>
          <a:p>
            <a:pPr marL="171450" indent="-171450">
              <a:buFont typeface="Arial" panose="020B0604020202020204" pitchFamily="34" charset="0"/>
              <a:buChar char="•"/>
            </a:pPr>
            <a:r>
              <a:rPr lang="en-GB" dirty="0"/>
              <a:t>Individuals may experience discrimination or privilege in different ways depending on combinations of identity such as race, gender, sexuality, religion, disability, or class. </a:t>
            </a:r>
          </a:p>
          <a:p>
            <a:pPr marL="171450" indent="-171450">
              <a:buFont typeface="Arial" panose="020B0604020202020204" pitchFamily="34" charset="0"/>
              <a:buChar char="•"/>
            </a:pPr>
            <a:r>
              <a:rPr lang="en-GB" dirty="0"/>
              <a:t>These experiences cannot always be understood by looking at one identity alone. </a:t>
            </a:r>
          </a:p>
          <a:p>
            <a:pPr marL="171450" indent="-171450">
              <a:buFont typeface="Arial" panose="020B0604020202020204" pitchFamily="34" charset="0"/>
              <a:buChar char="•"/>
            </a:pPr>
            <a:r>
              <a:rPr lang="en-GB" dirty="0"/>
              <a:t>For example, a disabled woman may experience barriers linked to both gender and disability at the same time. </a:t>
            </a:r>
          </a:p>
          <a:p>
            <a:pPr marL="171450" indent="-171450">
              <a:buFont typeface="Arial" panose="020B0604020202020204" pitchFamily="34" charset="0"/>
              <a:buChar char="•"/>
            </a:pPr>
            <a:r>
              <a:rPr lang="en-GB" dirty="0"/>
              <a:t>Encourage students to think about how overlapping identities may affect opportunities, inclusion, healthcare experiences, education, or employment. </a:t>
            </a:r>
          </a:p>
          <a:p>
            <a:r>
              <a:rPr lang="en-GB" dirty="0"/>
              <a:t>Remind students that intersectionality helps us better understand diversity, inequality, and social experiences within society.</a:t>
            </a:r>
          </a:p>
        </p:txBody>
      </p:sp>
      <p:sp>
        <p:nvSpPr>
          <p:cNvPr id="4" name="Slide Number Placeholder 3"/>
          <p:cNvSpPr>
            <a:spLocks noGrp="1"/>
          </p:cNvSpPr>
          <p:nvPr>
            <p:ph type="sldNum" sz="quarter" idx="5"/>
          </p:nvPr>
        </p:nvSpPr>
        <p:spPr/>
        <p:txBody>
          <a:bodyPr/>
          <a:lstStyle/>
          <a:p>
            <a:fld id="{E410E83C-2ED0-4862-B841-EA20DC8EE4FE}" type="slidenum">
              <a:rPr lang="en-GB" smtClean="0"/>
              <a:t>28</a:t>
            </a:fld>
            <a:endParaRPr lang="en-GB"/>
          </a:p>
        </p:txBody>
      </p:sp>
    </p:spTree>
    <p:extLst>
      <p:ext uri="{BB962C8B-B14F-4D97-AF65-F5344CB8AC3E}">
        <p14:creationId xmlns:p14="http://schemas.microsoft.com/office/powerpoint/2010/main" val="3464413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9CB29-33D6-0E5F-6CD1-FE588F24AB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461917-C94C-5603-2D7E-7D6CC7C33B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C137DC-F181-5224-CEF4-F137C3DB31D3}"/>
              </a:ext>
            </a:extLst>
          </p:cNvPr>
          <p:cNvSpPr>
            <a:spLocks noGrp="1"/>
          </p:cNvSpPr>
          <p:nvPr>
            <p:ph type="body" idx="1"/>
          </p:nvPr>
        </p:nvSpPr>
        <p:spPr/>
        <p:txBody>
          <a:bodyPr/>
          <a:lstStyle/>
          <a:p>
            <a:pPr marL="171450" indent="-171450">
              <a:buFont typeface="Arial" panose="020B0604020202020204" pitchFamily="34" charset="0"/>
              <a:buChar char="•"/>
            </a:pPr>
            <a:r>
              <a:rPr lang="en-GB" dirty="0"/>
              <a:t>This slide demonstrates how identities overlap and shape people’s lived experiences differently. </a:t>
            </a:r>
          </a:p>
          <a:p>
            <a:pPr marL="171450" indent="-171450">
              <a:buFont typeface="Arial" panose="020B0604020202020204" pitchFamily="34" charset="0"/>
              <a:buChar char="•"/>
            </a:pPr>
            <a:r>
              <a:rPr lang="en-GB" dirty="0"/>
              <a:t>Intersectionality is not only about discrimination, but also about how privilege and disadvantage can exist together. </a:t>
            </a:r>
          </a:p>
          <a:p>
            <a:pPr marL="171450" indent="-171450">
              <a:buFont typeface="Arial" panose="020B0604020202020204" pitchFamily="34" charset="0"/>
              <a:buChar char="•"/>
            </a:pPr>
            <a:r>
              <a:rPr lang="en-GB" dirty="0"/>
              <a:t>The first example shows how a white man in the UK may experience certain social privileges linked to race and gender, although other factors such as class or sexuality may still influence his experiences. </a:t>
            </a:r>
          </a:p>
          <a:p>
            <a:pPr marL="171450" indent="-171450">
              <a:buFont typeface="Arial" panose="020B0604020202020204" pitchFamily="34" charset="0"/>
              <a:buChar char="•"/>
            </a:pPr>
            <a:r>
              <a:rPr lang="en-GB" dirty="0"/>
              <a:t>The second example highlights how a South Asian man may experience racism alongside pressures linked to masculinity and gender expectations. </a:t>
            </a:r>
          </a:p>
          <a:p>
            <a:r>
              <a:rPr lang="en-GB" dirty="0"/>
              <a:t>Remind students that no single identity works in isolation. People experience society differently depending on how their identities combine and interact. </a:t>
            </a:r>
          </a:p>
          <a:p>
            <a:r>
              <a:rPr lang="en-GB" dirty="0"/>
              <a:t>You could encourage discussion by asking students how healthcare, education, or employment experiences may differ for people with overlapping identities.</a:t>
            </a:r>
          </a:p>
        </p:txBody>
      </p:sp>
      <p:sp>
        <p:nvSpPr>
          <p:cNvPr id="4" name="Slide Number Placeholder 3">
            <a:extLst>
              <a:ext uri="{FF2B5EF4-FFF2-40B4-BE49-F238E27FC236}">
                <a16:creationId xmlns:a16="http://schemas.microsoft.com/office/drawing/2014/main" id="{DBFC12BB-735F-24E3-BF9C-799D2B0AE269}"/>
              </a:ext>
            </a:extLst>
          </p:cNvPr>
          <p:cNvSpPr>
            <a:spLocks noGrp="1"/>
          </p:cNvSpPr>
          <p:nvPr>
            <p:ph type="sldNum" sz="quarter" idx="5"/>
          </p:nvPr>
        </p:nvSpPr>
        <p:spPr/>
        <p:txBody>
          <a:bodyPr/>
          <a:lstStyle/>
          <a:p>
            <a:fld id="{E410E83C-2ED0-4862-B841-EA20DC8EE4FE}" type="slidenum">
              <a:rPr lang="en-GB" smtClean="0"/>
              <a:t>29</a:t>
            </a:fld>
            <a:endParaRPr lang="en-GB"/>
          </a:p>
        </p:txBody>
      </p:sp>
    </p:spTree>
    <p:extLst>
      <p:ext uri="{BB962C8B-B14F-4D97-AF65-F5344CB8AC3E}">
        <p14:creationId xmlns:p14="http://schemas.microsoft.com/office/powerpoint/2010/main" val="17849343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Encourage students to think about how identity may influence confidence, communication style, values, appearance, career choices, or professional behaviour. </a:t>
            </a:r>
          </a:p>
          <a:p>
            <a:pPr marL="171450" indent="-171450">
              <a:buFont typeface="Arial" panose="020B0604020202020204" pitchFamily="34" charset="0"/>
              <a:buChar char="•"/>
            </a:pPr>
            <a:r>
              <a:rPr lang="en-GB" dirty="0"/>
              <a:t>Ask whether aspects of identity can positively support employability or sometimes create barriers or stereotypes. </a:t>
            </a:r>
          </a:p>
          <a:p>
            <a:pPr marL="171450" indent="-171450">
              <a:buFont typeface="Arial" panose="020B0604020202020204" pitchFamily="34" charset="0"/>
              <a:buChar char="•"/>
            </a:pPr>
            <a:r>
              <a:rPr lang="en-GB" dirty="0"/>
              <a:t>Link discussion back to personal branding, professionalism, and self presentation within employment settings.</a:t>
            </a:r>
          </a:p>
        </p:txBody>
      </p:sp>
      <p:sp>
        <p:nvSpPr>
          <p:cNvPr id="4" name="Slide Number Placeholder 3"/>
          <p:cNvSpPr>
            <a:spLocks noGrp="1"/>
          </p:cNvSpPr>
          <p:nvPr>
            <p:ph type="sldNum" sz="quarter" idx="5"/>
          </p:nvPr>
        </p:nvSpPr>
        <p:spPr/>
        <p:txBody>
          <a:bodyPr/>
          <a:lstStyle/>
          <a:p>
            <a:fld id="{E410E83C-2ED0-4862-B841-EA20DC8EE4FE}" type="slidenum">
              <a:rPr lang="en-GB" smtClean="0"/>
              <a:t>30</a:t>
            </a:fld>
            <a:endParaRPr lang="en-GB"/>
          </a:p>
        </p:txBody>
      </p:sp>
    </p:spTree>
    <p:extLst>
      <p:ext uri="{BB962C8B-B14F-4D97-AF65-F5344CB8AC3E}">
        <p14:creationId xmlns:p14="http://schemas.microsoft.com/office/powerpoint/2010/main" val="33813324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Identity can influence how professionals communicate, build trust, and understand the needs of diverse patients and service users. </a:t>
            </a:r>
          </a:p>
          <a:p>
            <a:pPr marL="171450" indent="-171450">
              <a:buFont typeface="Arial" panose="020B0604020202020204" pitchFamily="34" charset="0"/>
              <a:buChar char="•"/>
            </a:pPr>
            <a:r>
              <a:rPr lang="en-GB" dirty="0"/>
              <a:t>Cultural background may support stronger understanding of different beliefs, languages, and experiences within healthcare settings. </a:t>
            </a:r>
          </a:p>
          <a:p>
            <a:pPr marL="171450" indent="-171450">
              <a:buFont typeface="Arial" panose="020B0604020202020204" pitchFamily="34" charset="0"/>
              <a:buChar char="•"/>
            </a:pPr>
            <a:r>
              <a:rPr lang="en-GB" dirty="0"/>
              <a:t>Ethical values are also part of identity and shape professional behaviour, confidentiality, empathy, and decision making. </a:t>
            </a:r>
          </a:p>
          <a:p>
            <a:pPr marL="0" indent="0">
              <a:buFont typeface="Arial" panose="020B0604020202020204" pitchFamily="34" charset="0"/>
              <a:buNone/>
            </a:pPr>
            <a:r>
              <a:rPr lang="en-GB" dirty="0"/>
              <a:t>Encourage students to think about how their own values may influence the way they care for or interact with others. </a:t>
            </a:r>
          </a:p>
          <a:p>
            <a:pPr marL="171450" indent="-171450">
              <a:buFont typeface="Arial" panose="020B0604020202020204" pitchFamily="34" charset="0"/>
              <a:buChar char="•"/>
            </a:pPr>
            <a:r>
              <a:rPr lang="en-GB" dirty="0"/>
              <a:t>Link this to professionalism, patient centred care, and respect for diversity within health and social care practice. </a:t>
            </a:r>
          </a:p>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31</a:t>
            </a:fld>
            <a:endParaRPr lang="en-GB"/>
          </a:p>
        </p:txBody>
      </p:sp>
    </p:spTree>
    <p:extLst>
      <p:ext uri="{BB962C8B-B14F-4D97-AF65-F5344CB8AC3E}">
        <p14:creationId xmlns:p14="http://schemas.microsoft.com/office/powerpoint/2010/main" val="289747059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Gender identity can affect expectations, stereotypes, and opportunities within health and social care professions. </a:t>
            </a:r>
          </a:p>
          <a:p>
            <a:pPr marL="171450" indent="-171450">
              <a:buFont typeface="Arial" panose="020B0604020202020204" pitchFamily="34" charset="0"/>
              <a:buChar char="•"/>
            </a:pPr>
            <a:r>
              <a:rPr lang="en-GB" dirty="0"/>
              <a:t>Some roles are still socially viewed as more suitable for men or women, which may influence career progression or workplace experiences. </a:t>
            </a:r>
          </a:p>
          <a:p>
            <a:pPr marL="171450" indent="-171450">
              <a:buFont typeface="Arial" panose="020B0604020202020204" pitchFamily="34" charset="0"/>
              <a:buChar char="•"/>
            </a:pPr>
            <a:r>
              <a:rPr lang="en-GB" dirty="0"/>
              <a:t>Religious beliefs may shape attitudes towards compassion, dignity, care practices, and ethical decision making. </a:t>
            </a:r>
          </a:p>
          <a:p>
            <a:pPr marL="171450" indent="-171450">
              <a:buFont typeface="Arial" panose="020B0604020202020204" pitchFamily="34" charset="0"/>
              <a:buChar char="•"/>
            </a:pPr>
            <a:r>
              <a:rPr lang="en-GB" dirty="0"/>
              <a:t>It is important for professionals to balance personal beliefs with professional responsibilities and inclusive practice. </a:t>
            </a:r>
          </a:p>
          <a:p>
            <a:r>
              <a:rPr lang="en-GB" dirty="0"/>
              <a:t>Encourage discussion around fairness, equality, and respecting both staff and patient identities within healthcare environments.</a:t>
            </a:r>
          </a:p>
        </p:txBody>
      </p:sp>
      <p:sp>
        <p:nvSpPr>
          <p:cNvPr id="4" name="Slide Number Placeholder 3"/>
          <p:cNvSpPr>
            <a:spLocks noGrp="1"/>
          </p:cNvSpPr>
          <p:nvPr>
            <p:ph type="sldNum" sz="quarter" idx="5"/>
          </p:nvPr>
        </p:nvSpPr>
        <p:spPr/>
        <p:txBody>
          <a:bodyPr/>
          <a:lstStyle/>
          <a:p>
            <a:fld id="{E410E83C-2ED0-4862-B841-EA20DC8EE4FE}" type="slidenum">
              <a:rPr lang="en-GB" smtClean="0"/>
              <a:t>32</a:t>
            </a:fld>
            <a:endParaRPr lang="en-GB"/>
          </a:p>
        </p:txBody>
      </p:sp>
    </p:spTree>
    <p:extLst>
      <p:ext uri="{BB962C8B-B14F-4D97-AF65-F5344CB8AC3E}">
        <p14:creationId xmlns:p14="http://schemas.microsoft.com/office/powerpoint/2010/main" val="9553469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Self awareness involves understanding your own values, strengths, behaviours, and motivations. </a:t>
            </a:r>
          </a:p>
          <a:p>
            <a:pPr marL="171450" indent="-171450">
              <a:buFont typeface="Arial" panose="020B0604020202020204" pitchFamily="34" charset="0"/>
              <a:buChar char="•"/>
            </a:pPr>
            <a:r>
              <a:rPr lang="en-GB" dirty="0"/>
              <a:t>Knowing yourself can help you develop confidence and build a strong personal and professional identity. </a:t>
            </a:r>
          </a:p>
          <a:p>
            <a:pPr marL="171450" indent="-171450">
              <a:buFont typeface="Arial" panose="020B0604020202020204" pitchFamily="34" charset="0"/>
              <a:buChar char="•"/>
            </a:pPr>
            <a:r>
              <a:rPr lang="en-GB" dirty="0"/>
              <a:t>In employment, self awareness helps individuals recognise what skills and qualities they can offer to employers. </a:t>
            </a:r>
          </a:p>
          <a:p>
            <a:pPr marL="171450" indent="-171450">
              <a:buFont typeface="Arial" panose="020B0604020202020204" pitchFamily="34" charset="0"/>
              <a:buChar char="•"/>
            </a:pPr>
            <a:r>
              <a:rPr lang="en-GB" dirty="0"/>
              <a:t>It also supports reflective practice, communication, teamwork, and professional development within health and social care. </a:t>
            </a:r>
          </a:p>
          <a:p>
            <a:r>
              <a:rPr lang="en-GB" dirty="0"/>
              <a:t>Encourage students to think about how their experiences and personality traits may shape the way they work with others.</a:t>
            </a:r>
          </a:p>
        </p:txBody>
      </p:sp>
      <p:sp>
        <p:nvSpPr>
          <p:cNvPr id="4" name="Slide Number Placeholder 3"/>
          <p:cNvSpPr>
            <a:spLocks noGrp="1"/>
          </p:cNvSpPr>
          <p:nvPr>
            <p:ph type="sldNum" sz="quarter" idx="5"/>
          </p:nvPr>
        </p:nvSpPr>
        <p:spPr/>
        <p:txBody>
          <a:bodyPr/>
          <a:lstStyle/>
          <a:p>
            <a:fld id="{E410E83C-2ED0-4862-B841-EA20DC8EE4FE}" type="slidenum">
              <a:rPr lang="en-GB" smtClean="0"/>
              <a:t>33</a:t>
            </a:fld>
            <a:endParaRPr lang="en-GB"/>
          </a:p>
        </p:txBody>
      </p:sp>
    </p:spTree>
    <p:extLst>
      <p:ext uri="{BB962C8B-B14F-4D97-AF65-F5344CB8AC3E}">
        <p14:creationId xmlns:p14="http://schemas.microsoft.com/office/powerpoint/2010/main" val="306064114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Authenticity means being genuine, honest, and true to yourself. In personal branding, authenticity helps build trust, credibility, and stronger professional relationships. </a:t>
            </a:r>
          </a:p>
          <a:p>
            <a:pPr marL="171450" indent="-171450">
              <a:buFont typeface="Arial" panose="020B0604020202020204" pitchFamily="34" charset="0"/>
              <a:buChar char="•"/>
            </a:pPr>
            <a:r>
              <a:rPr lang="en-GB" dirty="0"/>
              <a:t>Employers are often more drawn to individuals who present themselves honestly rather than trying to fit an unrealistic image. </a:t>
            </a:r>
          </a:p>
          <a:p>
            <a:pPr marL="171450" indent="-171450">
              <a:buFont typeface="Arial" panose="020B0604020202020204" pitchFamily="34" charset="0"/>
              <a:buChar char="•"/>
            </a:pPr>
            <a:r>
              <a:rPr lang="en-GB" dirty="0"/>
              <a:t>Authenticity does not mean sharing everything about yourself, but presenting your values, strengths, and personality in a professional and sincere way. </a:t>
            </a:r>
          </a:p>
          <a:p>
            <a:r>
              <a:rPr lang="en-GB" dirty="0"/>
              <a:t>Encourage students to think about how they can remain true to their identity while still adapting professionally within different workplaces.</a:t>
            </a:r>
          </a:p>
        </p:txBody>
      </p:sp>
      <p:sp>
        <p:nvSpPr>
          <p:cNvPr id="4" name="Slide Number Placeholder 3"/>
          <p:cNvSpPr>
            <a:spLocks noGrp="1"/>
          </p:cNvSpPr>
          <p:nvPr>
            <p:ph type="sldNum" sz="quarter" idx="5"/>
          </p:nvPr>
        </p:nvSpPr>
        <p:spPr/>
        <p:txBody>
          <a:bodyPr/>
          <a:lstStyle/>
          <a:p>
            <a:fld id="{E410E83C-2ED0-4862-B841-EA20DC8EE4FE}" type="slidenum">
              <a:rPr lang="en-GB" smtClean="0"/>
              <a:t>34</a:t>
            </a:fld>
            <a:endParaRPr lang="en-GB"/>
          </a:p>
        </p:txBody>
      </p:sp>
    </p:spTree>
    <p:extLst>
      <p:ext uri="{BB962C8B-B14F-4D97-AF65-F5344CB8AC3E}">
        <p14:creationId xmlns:p14="http://schemas.microsoft.com/office/powerpoint/2010/main" val="20530907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 value proposition is the unique skills, qualities, experiences, and strengths that you can offer to an employer or organisation. </a:t>
            </a:r>
          </a:p>
          <a:p>
            <a:pPr marL="171450" indent="-171450">
              <a:buFont typeface="Arial" panose="020B0604020202020204" pitchFamily="34" charset="0"/>
              <a:buChar char="•"/>
            </a:pPr>
            <a:r>
              <a:rPr lang="en-GB" dirty="0"/>
              <a:t>Identity can shape your value proposition through personal experiences, cultural understanding, communication skills, resilience, or professional values. </a:t>
            </a:r>
          </a:p>
          <a:p>
            <a:r>
              <a:rPr lang="en-GB" dirty="0"/>
              <a:t>Encourage students to think about what makes them different from other candidates applying for similar roles. </a:t>
            </a:r>
          </a:p>
          <a:p>
            <a:r>
              <a:rPr lang="en-GB" dirty="0"/>
              <a:t>This could include transferable skills, lived experiences, teamwork, empathy, leadership, or multilingual abilities. </a:t>
            </a:r>
          </a:p>
          <a:p>
            <a:r>
              <a:rPr lang="en-GB" dirty="0"/>
              <a:t>Link this to personal branding by explaining that employers often look for both qualifications and the unique value a person brings to the workplace.</a:t>
            </a:r>
          </a:p>
        </p:txBody>
      </p:sp>
      <p:sp>
        <p:nvSpPr>
          <p:cNvPr id="4" name="Slide Number Placeholder 3"/>
          <p:cNvSpPr>
            <a:spLocks noGrp="1"/>
          </p:cNvSpPr>
          <p:nvPr>
            <p:ph type="sldNum" sz="quarter" idx="5"/>
          </p:nvPr>
        </p:nvSpPr>
        <p:spPr/>
        <p:txBody>
          <a:bodyPr/>
          <a:lstStyle/>
          <a:p>
            <a:fld id="{E410E83C-2ED0-4862-B841-EA20DC8EE4FE}" type="slidenum">
              <a:rPr lang="en-GB" smtClean="0"/>
              <a:t>35</a:t>
            </a:fld>
            <a:endParaRPr lang="en-GB"/>
          </a:p>
        </p:txBody>
      </p:sp>
    </p:spTree>
    <p:extLst>
      <p:ext uri="{BB962C8B-B14F-4D97-AF65-F5344CB8AC3E}">
        <p14:creationId xmlns:p14="http://schemas.microsoft.com/office/powerpoint/2010/main" val="226004720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Explain that identity can influence the goals people set for themselves and the direction they take in their careers. </a:t>
            </a:r>
          </a:p>
          <a:p>
            <a:pPr marL="171450" indent="-171450">
              <a:buFont typeface="Arial" panose="020B0604020202020204" pitchFamily="34" charset="0"/>
              <a:buChar char="•"/>
            </a:pPr>
            <a:r>
              <a:rPr lang="en-GB" dirty="0"/>
              <a:t>Personal development involves continuously improving knowledge, skills, confidence, and professional behaviour. </a:t>
            </a:r>
          </a:p>
          <a:p>
            <a:pPr marL="171450" indent="-171450">
              <a:buFont typeface="Arial" panose="020B0604020202020204" pitchFamily="34" charset="0"/>
              <a:buChar char="•"/>
            </a:pPr>
            <a:r>
              <a:rPr lang="en-GB" dirty="0"/>
              <a:t>Encourage students to reflect on areas they would like to improve, such as communication, leadership, teamwork, or confidence. </a:t>
            </a:r>
          </a:p>
          <a:p>
            <a:pPr marL="171450" indent="-171450">
              <a:buFont typeface="Arial" panose="020B0604020202020204" pitchFamily="34" charset="0"/>
              <a:buChar char="•"/>
            </a:pPr>
            <a:r>
              <a:rPr lang="en-GB" dirty="0"/>
              <a:t>Link this to employability by explaining that employers value individuals who are willing to learn, adapt, and develop professionally. </a:t>
            </a:r>
          </a:p>
          <a:p>
            <a:r>
              <a:rPr lang="en-GB" dirty="0"/>
              <a:t>You could also ask students to think about how their own experiences or values may shape their career aspirations.</a:t>
            </a:r>
          </a:p>
        </p:txBody>
      </p:sp>
      <p:sp>
        <p:nvSpPr>
          <p:cNvPr id="4" name="Slide Number Placeholder 3"/>
          <p:cNvSpPr>
            <a:spLocks noGrp="1"/>
          </p:cNvSpPr>
          <p:nvPr>
            <p:ph type="sldNum" sz="quarter" idx="5"/>
          </p:nvPr>
        </p:nvSpPr>
        <p:spPr/>
        <p:txBody>
          <a:bodyPr/>
          <a:lstStyle/>
          <a:p>
            <a:fld id="{E410E83C-2ED0-4862-B841-EA20DC8EE4FE}" type="slidenum">
              <a:rPr lang="en-GB" smtClean="0"/>
              <a:t>36</a:t>
            </a:fld>
            <a:endParaRPr lang="en-GB"/>
          </a:p>
        </p:txBody>
      </p:sp>
    </p:spTree>
    <p:extLst>
      <p:ext uri="{BB962C8B-B14F-4D97-AF65-F5344CB8AC3E}">
        <p14:creationId xmlns:p14="http://schemas.microsoft.com/office/powerpoint/2010/main" val="51064750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Explain that a personal brand should be adapted depending on the audience or employer being targeted. </a:t>
            </a:r>
          </a:p>
          <a:p>
            <a:pPr marL="171450" indent="-171450">
              <a:buFont typeface="Arial" panose="020B0604020202020204" pitchFamily="34" charset="0"/>
              <a:buChar char="•"/>
            </a:pPr>
            <a:r>
              <a:rPr lang="en-GB" dirty="0"/>
              <a:t>Different workplaces may value different qualities, behaviours, or skills. </a:t>
            </a:r>
          </a:p>
          <a:p>
            <a:pPr marL="171450" indent="-171450">
              <a:buFont typeface="Arial" panose="020B0604020202020204" pitchFamily="34" charset="0"/>
              <a:buChar char="•"/>
            </a:pPr>
            <a:r>
              <a:rPr lang="en-GB" dirty="0"/>
              <a:t>Students should research organisations to understand their values, expectations, and workplace culture. </a:t>
            </a:r>
          </a:p>
          <a:p>
            <a:pPr marL="171450" indent="-171450">
              <a:buFont typeface="Arial" panose="020B0604020202020204" pitchFamily="34" charset="0"/>
              <a:buChar char="•"/>
            </a:pPr>
            <a:r>
              <a:rPr lang="en-GB" dirty="0"/>
              <a:t>Discuss how applicants can present themselves professionally while still remaining authentic. </a:t>
            </a:r>
          </a:p>
          <a:p>
            <a:pPr marL="171450" indent="-171450">
              <a:buFont typeface="Arial" panose="020B0604020202020204" pitchFamily="34" charset="0"/>
              <a:buChar char="•"/>
            </a:pPr>
            <a:r>
              <a:rPr lang="en-GB" dirty="0"/>
              <a:t>For example, a care organisation may value empathy and communication, while another employer may place greater emphasis on leadership or technical skills.</a:t>
            </a:r>
          </a:p>
        </p:txBody>
      </p:sp>
      <p:sp>
        <p:nvSpPr>
          <p:cNvPr id="4" name="Slide Number Placeholder 3"/>
          <p:cNvSpPr>
            <a:spLocks noGrp="1"/>
          </p:cNvSpPr>
          <p:nvPr>
            <p:ph type="sldNum" sz="quarter" idx="5"/>
          </p:nvPr>
        </p:nvSpPr>
        <p:spPr/>
        <p:txBody>
          <a:bodyPr/>
          <a:lstStyle/>
          <a:p>
            <a:fld id="{E410E83C-2ED0-4862-B841-EA20DC8EE4FE}" type="slidenum">
              <a:rPr lang="en-GB" smtClean="0"/>
              <a:t>37</a:t>
            </a:fld>
            <a:endParaRPr lang="en-GB"/>
          </a:p>
        </p:txBody>
      </p:sp>
    </p:spTree>
    <p:extLst>
      <p:ext uri="{BB962C8B-B14F-4D97-AF65-F5344CB8AC3E}">
        <p14:creationId xmlns:p14="http://schemas.microsoft.com/office/powerpoint/2010/main" val="198243212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Explain that achievements help demonstrate skills and strengths to employers rather than simply stating them.</a:t>
            </a:r>
          </a:p>
          <a:p>
            <a:pPr marL="171450" indent="-171450">
              <a:buFont typeface="Arial" panose="020B0604020202020204" pitchFamily="34" charset="0"/>
              <a:buChar char="•"/>
            </a:pPr>
            <a:r>
              <a:rPr lang="en-GB" dirty="0"/>
              <a:t>Encourage students to think broadly about accomplishments, including volunteering, placements, teamwork, community involvement, or personal challenges overcome.</a:t>
            </a:r>
          </a:p>
          <a:p>
            <a:pPr marL="171450" indent="-171450">
              <a:buFont typeface="Arial" panose="020B0604020202020204" pitchFamily="34" charset="0"/>
              <a:buChar char="•"/>
            </a:pPr>
            <a:r>
              <a:rPr lang="en-GB" dirty="0"/>
              <a:t>Highlight that promoting culture, language skills, or lived experience can also strengthen a personal brand, especially in diverse workplaces such as health and social care.</a:t>
            </a:r>
          </a:p>
          <a:p>
            <a:pPr marL="171450" indent="-171450">
              <a:buFont typeface="Arial" panose="020B0604020202020204" pitchFamily="34" charset="0"/>
              <a:buChar char="•"/>
            </a:pPr>
            <a:r>
              <a:rPr lang="en-GB" dirty="0"/>
              <a:t>Discuss the importance of professional platforms such as LinkedIn and how social media can positively or negatively affect employability.</a:t>
            </a:r>
          </a:p>
          <a:p>
            <a:pPr marL="171450" indent="-171450">
              <a:buFont typeface="Arial" panose="020B0604020202020204" pitchFamily="34" charset="0"/>
              <a:buChar char="•"/>
            </a:pPr>
            <a:r>
              <a:rPr lang="en-GB" dirty="0"/>
              <a:t>Remind students that accomplishments should be presented professionally and linked to transferable skills such as communication, leadership, organisation, or resilience.</a:t>
            </a:r>
          </a:p>
        </p:txBody>
      </p:sp>
      <p:sp>
        <p:nvSpPr>
          <p:cNvPr id="4" name="Slide Number Placeholder 3"/>
          <p:cNvSpPr>
            <a:spLocks noGrp="1"/>
          </p:cNvSpPr>
          <p:nvPr>
            <p:ph type="sldNum" sz="quarter" idx="5"/>
          </p:nvPr>
        </p:nvSpPr>
        <p:spPr/>
        <p:txBody>
          <a:bodyPr/>
          <a:lstStyle/>
          <a:p>
            <a:fld id="{E410E83C-2ED0-4862-B841-EA20DC8EE4FE}" type="slidenum">
              <a:rPr lang="en-GB" smtClean="0"/>
              <a:t>38</a:t>
            </a:fld>
            <a:endParaRPr lang="en-GB"/>
          </a:p>
        </p:txBody>
      </p:sp>
    </p:spTree>
    <p:extLst>
      <p:ext uri="{BB962C8B-B14F-4D97-AF65-F5344CB8AC3E}">
        <p14:creationId xmlns:p14="http://schemas.microsoft.com/office/powerpoint/2010/main" val="390032853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Use this slide as a transition point before moving into the next section on diversity and inclusion. </a:t>
            </a:r>
          </a:p>
          <a:p>
            <a:pPr marL="171450" indent="-171450">
              <a:buFont typeface="Arial" panose="020B0604020202020204" pitchFamily="34" charset="0"/>
              <a:buChar char="•"/>
            </a:pPr>
            <a:r>
              <a:rPr lang="en-GB" dirty="0"/>
              <a:t>Remind students that identity and personal branding are ongoing and can change over time through education, life experiences, work placements, and social interactions. </a:t>
            </a:r>
          </a:p>
          <a:p>
            <a:pPr marL="171450" indent="-171450">
              <a:buFont typeface="Arial" panose="020B0604020202020204" pitchFamily="34" charset="0"/>
              <a:buChar char="•"/>
            </a:pPr>
            <a:r>
              <a:rPr lang="en-GB" dirty="0"/>
              <a:t>Link back to the earlier discussions on culture, self awareness, intersectionality, and authenticity, reinforcing how these factors influence professional identity. </a:t>
            </a:r>
          </a:p>
          <a:p>
            <a:pPr marL="171450" indent="-171450">
              <a:buFont typeface="Arial" panose="020B0604020202020204" pitchFamily="34" charset="0"/>
              <a:buChar char="•"/>
            </a:pPr>
            <a:r>
              <a:rPr lang="en-GB" dirty="0"/>
              <a:t>Explain that understanding identity is important before discussing diversity and inclusion, because people bring different experiences, values, and perspectives into workplaces and society. </a:t>
            </a:r>
          </a:p>
          <a:p>
            <a:pPr marL="171450" indent="-171450">
              <a:buFont typeface="Arial" panose="020B0604020202020204" pitchFamily="34" charset="0"/>
              <a:buChar char="•"/>
            </a:pPr>
            <a:r>
              <a:rPr lang="en-GB" dirty="0"/>
              <a:t>Encourage students to think about how they present themselves professionally and how this may continue developing throughout their careers. </a:t>
            </a:r>
          </a:p>
          <a:p>
            <a:pPr marL="0" indent="0">
              <a:buFont typeface="Arial" panose="020B0604020202020204" pitchFamily="34" charset="0"/>
              <a:buNone/>
            </a:pPr>
            <a:r>
              <a:rPr lang="en-GB" dirty="0"/>
              <a:t>You could finish with a short reflective question such as:</a:t>
            </a:r>
            <a:br>
              <a:rPr lang="en-GB" dirty="0"/>
            </a:br>
            <a:r>
              <a:rPr lang="en-GB" i="1" dirty="0"/>
              <a:t>“How might your identity influence the way you work with and understand other people in professional settings?”</a:t>
            </a:r>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40</a:t>
            </a:fld>
            <a:endParaRPr lang="en-GB"/>
          </a:p>
        </p:txBody>
      </p:sp>
    </p:spTree>
    <p:extLst>
      <p:ext uri="{BB962C8B-B14F-4D97-AF65-F5344CB8AC3E}">
        <p14:creationId xmlns:p14="http://schemas.microsoft.com/office/powerpoint/2010/main" val="176667443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Explain that identity and diversity are important in health and social care because professionals work with people from many different backgrounds. </a:t>
            </a:r>
          </a:p>
          <a:p>
            <a:pPr marL="171450" indent="-171450">
              <a:buFont typeface="Arial" panose="020B0604020202020204" pitchFamily="34" charset="0"/>
              <a:buChar char="•"/>
            </a:pPr>
            <a:r>
              <a:rPr lang="en-GB" dirty="0"/>
              <a:t>Good care should be respectful, inclusive, and person centred.</a:t>
            </a:r>
          </a:p>
          <a:p>
            <a:pPr marL="171450" indent="-171450">
              <a:buFont typeface="Arial" panose="020B0604020202020204" pitchFamily="34" charset="0"/>
              <a:buChar char="•"/>
            </a:pPr>
            <a:r>
              <a:rPr lang="en-GB" dirty="0"/>
              <a:t>Briefly highlight that the Equality Act 2010, CQC, and Human Rights Act help protect fairness, dignity, and equality in care settings.</a:t>
            </a:r>
          </a:p>
          <a:p>
            <a:pPr marL="171450" indent="-171450">
              <a:buFont typeface="Arial" panose="020B0604020202020204" pitchFamily="34" charset="0"/>
              <a:buChar char="•"/>
            </a:pPr>
            <a:r>
              <a:rPr lang="en-GB" dirty="0"/>
              <a:t>Link this to employability and professional expectations within health and social care roles.</a:t>
            </a:r>
          </a:p>
          <a:p>
            <a:pPr marL="171450" indent="-171450">
              <a:buFont typeface="Arial" panose="020B0604020202020204" pitchFamily="34" charset="0"/>
              <a:buChar char="•"/>
            </a:pPr>
            <a:r>
              <a:rPr lang="en-GB" dirty="0"/>
              <a:t>Transition into discussion of Task </a:t>
            </a:r>
            <a:r>
              <a:rPr lang="en-GB" dirty="0" err="1"/>
              <a:t>Task</a:t>
            </a:r>
            <a:r>
              <a:rPr lang="en-GB" dirty="0"/>
              <a:t> 4 by explaining that the NHS Equality, Diversity and Inclusion quiz will help apply these ideas in practice.</a:t>
            </a:r>
          </a:p>
        </p:txBody>
      </p:sp>
      <p:sp>
        <p:nvSpPr>
          <p:cNvPr id="4" name="Slide Number Placeholder 3"/>
          <p:cNvSpPr>
            <a:spLocks noGrp="1"/>
          </p:cNvSpPr>
          <p:nvPr>
            <p:ph type="sldNum" sz="quarter" idx="5"/>
          </p:nvPr>
        </p:nvSpPr>
        <p:spPr/>
        <p:txBody>
          <a:bodyPr/>
          <a:lstStyle/>
          <a:p>
            <a:fld id="{E410E83C-2ED0-4862-B841-EA20DC8EE4FE}" type="slidenum">
              <a:rPr lang="en-GB" smtClean="0"/>
              <a:t>41</a:t>
            </a:fld>
            <a:endParaRPr lang="en-GB"/>
          </a:p>
        </p:txBody>
      </p:sp>
    </p:spTree>
    <p:extLst>
      <p:ext uri="{BB962C8B-B14F-4D97-AF65-F5344CB8AC3E}">
        <p14:creationId xmlns:p14="http://schemas.microsoft.com/office/powerpoint/2010/main" val="88451732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Explain that the NHS EDI Plan aims to make healthcare fair, inclusive, and accessible for both staff and patients. </a:t>
            </a:r>
          </a:p>
          <a:p>
            <a:pPr marL="171450" indent="-171450">
              <a:buFont typeface="Arial" panose="020B0604020202020204" pitchFamily="34" charset="0"/>
              <a:buChar char="•"/>
            </a:pPr>
            <a:r>
              <a:rPr lang="en-GB" dirty="0"/>
              <a:t>Highlight that the NHS wants a workforce that reflects the diverse communities it serves. </a:t>
            </a:r>
          </a:p>
          <a:p>
            <a:pPr marL="171450" indent="-171450">
              <a:buFont typeface="Arial" panose="020B0604020202020204" pitchFamily="34" charset="0"/>
              <a:buChar char="•"/>
            </a:pPr>
            <a:r>
              <a:rPr lang="en-GB" dirty="0"/>
              <a:t>Briefly mention key areas such as reducing discrimination, improving inclusion, and addressing health inequalities. </a:t>
            </a:r>
          </a:p>
          <a:p>
            <a:pPr marL="171450" indent="-171450">
              <a:buFont typeface="Arial" panose="020B0604020202020204" pitchFamily="34" charset="0"/>
              <a:buChar char="•"/>
            </a:pPr>
            <a:r>
              <a:rPr lang="en-GB" dirty="0"/>
              <a:t>Link this directly to the upcoming portfolio task 4 quiz. </a:t>
            </a:r>
          </a:p>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42</a:t>
            </a:fld>
            <a:endParaRPr lang="en-GB"/>
          </a:p>
        </p:txBody>
      </p:sp>
    </p:spTree>
    <p:extLst>
      <p:ext uri="{BB962C8B-B14F-4D97-AF65-F5344CB8AC3E}">
        <p14:creationId xmlns:p14="http://schemas.microsoft.com/office/powerpoint/2010/main" val="379554443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Explain that these are practical actions the NHS is using to improve equality, diversity, and inclusion within the workforce. </a:t>
            </a:r>
          </a:p>
          <a:p>
            <a:pPr marL="171450" indent="-171450">
              <a:buFont typeface="Arial" panose="020B0604020202020204" pitchFamily="34" charset="0"/>
              <a:buChar char="•"/>
            </a:pPr>
            <a:r>
              <a:rPr lang="en-GB" dirty="0"/>
              <a:t>Examples include fair recruitment, reducing pay gaps, tackling bullying and discrimination, and improving support for international staff. </a:t>
            </a:r>
          </a:p>
          <a:p>
            <a:pPr marL="171450" indent="-171450">
              <a:buFont typeface="Arial" panose="020B0604020202020204" pitchFamily="34" charset="0"/>
              <a:buChar char="•"/>
            </a:pPr>
            <a:r>
              <a:rPr lang="en-GB" dirty="0"/>
              <a:t>Students do not need to memorise every point on the slide, but they should understand the overall aims of the NHS EDI strategy. </a:t>
            </a:r>
          </a:p>
          <a:p>
            <a:pPr marL="171450" indent="-171450">
              <a:buFont typeface="Arial" panose="020B0604020202020204" pitchFamily="34" charset="0"/>
              <a:buChar char="•"/>
            </a:pPr>
            <a:r>
              <a:rPr lang="en-GB" dirty="0"/>
              <a:t>Transition into Task 4 guidance and explain that the quiz will help reinforce these ideas.</a:t>
            </a:r>
          </a:p>
        </p:txBody>
      </p:sp>
      <p:sp>
        <p:nvSpPr>
          <p:cNvPr id="4" name="Slide Number Placeholder 3"/>
          <p:cNvSpPr>
            <a:spLocks noGrp="1"/>
          </p:cNvSpPr>
          <p:nvPr>
            <p:ph type="sldNum" sz="quarter" idx="5"/>
          </p:nvPr>
        </p:nvSpPr>
        <p:spPr/>
        <p:txBody>
          <a:bodyPr/>
          <a:lstStyle/>
          <a:p>
            <a:fld id="{E410E83C-2ED0-4862-B841-EA20DC8EE4FE}" type="slidenum">
              <a:rPr lang="en-GB" smtClean="0"/>
              <a:t>43</a:t>
            </a:fld>
            <a:endParaRPr lang="en-GB"/>
          </a:p>
        </p:txBody>
      </p:sp>
    </p:spTree>
    <p:extLst>
      <p:ext uri="{BB962C8B-B14F-4D97-AF65-F5344CB8AC3E}">
        <p14:creationId xmlns:p14="http://schemas.microsoft.com/office/powerpoint/2010/main" val="21883579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the </a:t>
            </a:r>
            <a:r>
              <a:rPr lang="en-GB" b="1" dirty="0"/>
              <a:t>Workforce </a:t>
            </a:r>
            <a:r>
              <a:rPr lang="en-GB" b="1" dirty="0">
                <a:latin typeface="+mn-lt"/>
              </a:rPr>
              <a:t>Equality and Diversity Inclusion Plan </a:t>
            </a:r>
            <a:r>
              <a:rPr lang="en-GB" b="0" dirty="0">
                <a:latin typeface="+mn-lt"/>
              </a:rPr>
              <a:t>means for the Black Country.</a:t>
            </a:r>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44</a:t>
            </a:fld>
            <a:endParaRPr lang="en-GB"/>
          </a:p>
        </p:txBody>
      </p:sp>
    </p:spTree>
    <p:extLst>
      <p:ext uri="{BB962C8B-B14F-4D97-AF65-F5344CB8AC3E}">
        <p14:creationId xmlns:p14="http://schemas.microsoft.com/office/powerpoint/2010/main" val="93345445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https://www.llyw.cymru/datganiad-ysgrifenedig-mwy-na-geiriau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8CE55AF-7818-0C49-A85C-C85F38A7F64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5132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9D631-57FB-A322-4AEF-EDCC43FE3B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BE715C-B928-377C-5C6D-9D099B1759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0D77FD-E3EB-B3BD-650A-A17753158417}"/>
              </a:ext>
            </a:extLst>
          </p:cNvPr>
          <p:cNvSpPr>
            <a:spLocks noGrp="1"/>
          </p:cNvSpPr>
          <p:nvPr>
            <p:ph type="dt" sz="half" idx="10"/>
          </p:nvPr>
        </p:nvSpPr>
        <p:spPr/>
        <p:txBody>
          <a:bodyPr/>
          <a:lstStyle/>
          <a:p>
            <a:fld id="{BC6D0F6B-2DEC-4C1F-8F0D-C374F4BE3C61}" type="datetimeFigureOut">
              <a:rPr lang="en-GB" smtClean="0"/>
              <a:t>13/05/2026</a:t>
            </a:fld>
            <a:endParaRPr lang="en-GB"/>
          </a:p>
        </p:txBody>
      </p:sp>
      <p:sp>
        <p:nvSpPr>
          <p:cNvPr id="5" name="Footer Placeholder 4">
            <a:extLst>
              <a:ext uri="{FF2B5EF4-FFF2-40B4-BE49-F238E27FC236}">
                <a16:creationId xmlns:a16="http://schemas.microsoft.com/office/drawing/2014/main" id="{4CC00F54-740B-4532-EE53-1E3DDE831D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C2BC59-A8C3-B876-EE2D-8C8FB8784907}"/>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196002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A7F00-297F-2EC6-F08E-6BE477EAD1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0A7145-0EDD-403A-5EB1-322C842213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8F11D6-1BAE-6515-6F88-7209BA41D2E8}"/>
              </a:ext>
            </a:extLst>
          </p:cNvPr>
          <p:cNvSpPr>
            <a:spLocks noGrp="1"/>
          </p:cNvSpPr>
          <p:nvPr>
            <p:ph type="dt" sz="half" idx="10"/>
          </p:nvPr>
        </p:nvSpPr>
        <p:spPr/>
        <p:txBody>
          <a:bodyPr/>
          <a:lstStyle/>
          <a:p>
            <a:fld id="{BC6D0F6B-2DEC-4C1F-8F0D-C374F4BE3C61}" type="datetimeFigureOut">
              <a:rPr lang="en-GB" smtClean="0"/>
              <a:t>13/05/2026</a:t>
            </a:fld>
            <a:endParaRPr lang="en-GB"/>
          </a:p>
        </p:txBody>
      </p:sp>
      <p:sp>
        <p:nvSpPr>
          <p:cNvPr id="5" name="Footer Placeholder 4">
            <a:extLst>
              <a:ext uri="{FF2B5EF4-FFF2-40B4-BE49-F238E27FC236}">
                <a16:creationId xmlns:a16="http://schemas.microsoft.com/office/drawing/2014/main" id="{F381AF57-DE9F-AFB9-AACE-FD02434C28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12FEBE-3381-87C1-8448-91F953A39B38}"/>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3174538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2E2ED-80DD-AB96-2A8E-4B3FFD5C95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BF8F02-30E4-8B30-E9EC-89C6E1D38D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584776-B173-B2A6-FE46-A26F3587CC15}"/>
              </a:ext>
            </a:extLst>
          </p:cNvPr>
          <p:cNvSpPr>
            <a:spLocks noGrp="1"/>
          </p:cNvSpPr>
          <p:nvPr>
            <p:ph type="dt" sz="half" idx="10"/>
          </p:nvPr>
        </p:nvSpPr>
        <p:spPr/>
        <p:txBody>
          <a:bodyPr/>
          <a:lstStyle/>
          <a:p>
            <a:fld id="{BC6D0F6B-2DEC-4C1F-8F0D-C374F4BE3C61}" type="datetimeFigureOut">
              <a:rPr lang="en-GB" smtClean="0"/>
              <a:t>13/05/2026</a:t>
            </a:fld>
            <a:endParaRPr lang="en-GB"/>
          </a:p>
        </p:txBody>
      </p:sp>
      <p:sp>
        <p:nvSpPr>
          <p:cNvPr id="5" name="Footer Placeholder 4">
            <a:extLst>
              <a:ext uri="{FF2B5EF4-FFF2-40B4-BE49-F238E27FC236}">
                <a16:creationId xmlns:a16="http://schemas.microsoft.com/office/drawing/2014/main" id="{D3B00968-7941-8F78-4180-79419363E3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F36191-0EDF-2976-A54D-97CCB51282F1}"/>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2438474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F0DEC-0C55-89B6-F867-AAAF8CD27B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2901EC-DE37-BF01-DF04-05D1003C3E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F331924-37CD-FF16-E887-4AB219BAEFC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C9D7B5-EE9B-FF8D-995C-D3F472C245CE}"/>
              </a:ext>
            </a:extLst>
          </p:cNvPr>
          <p:cNvSpPr>
            <a:spLocks noGrp="1"/>
          </p:cNvSpPr>
          <p:nvPr>
            <p:ph type="dt" sz="half" idx="10"/>
          </p:nvPr>
        </p:nvSpPr>
        <p:spPr/>
        <p:txBody>
          <a:bodyPr/>
          <a:lstStyle/>
          <a:p>
            <a:fld id="{BC6D0F6B-2DEC-4C1F-8F0D-C374F4BE3C61}" type="datetimeFigureOut">
              <a:rPr lang="en-GB" smtClean="0"/>
              <a:t>13/05/2026</a:t>
            </a:fld>
            <a:endParaRPr lang="en-GB"/>
          </a:p>
        </p:txBody>
      </p:sp>
      <p:sp>
        <p:nvSpPr>
          <p:cNvPr id="6" name="Footer Placeholder 5">
            <a:extLst>
              <a:ext uri="{FF2B5EF4-FFF2-40B4-BE49-F238E27FC236}">
                <a16:creationId xmlns:a16="http://schemas.microsoft.com/office/drawing/2014/main" id="{FD6A372B-A57D-7C8B-DE5A-5D1AF3A34A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F9EB9D-1CBC-32FF-2BE5-B485D36A32B4}"/>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949087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BF681-2B3C-D210-FAC4-535DC42618F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AE51A6-6144-EEDE-3DA2-1DE377FF32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E04B1A2-BC5F-9D94-4942-3C6262CCA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A5792A-A74D-EF49-8A1B-32B3C95F67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FB8ACA-1A7D-7740-FF92-B2B25A7876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2A38C8-38FC-F69F-871D-9A315D97ECC6}"/>
              </a:ext>
            </a:extLst>
          </p:cNvPr>
          <p:cNvSpPr>
            <a:spLocks noGrp="1"/>
          </p:cNvSpPr>
          <p:nvPr>
            <p:ph type="dt" sz="half" idx="10"/>
          </p:nvPr>
        </p:nvSpPr>
        <p:spPr/>
        <p:txBody>
          <a:bodyPr/>
          <a:lstStyle/>
          <a:p>
            <a:fld id="{BC6D0F6B-2DEC-4C1F-8F0D-C374F4BE3C61}" type="datetimeFigureOut">
              <a:rPr lang="en-GB" smtClean="0"/>
              <a:t>13/05/2026</a:t>
            </a:fld>
            <a:endParaRPr lang="en-GB"/>
          </a:p>
        </p:txBody>
      </p:sp>
      <p:sp>
        <p:nvSpPr>
          <p:cNvPr id="8" name="Footer Placeholder 7">
            <a:extLst>
              <a:ext uri="{FF2B5EF4-FFF2-40B4-BE49-F238E27FC236}">
                <a16:creationId xmlns:a16="http://schemas.microsoft.com/office/drawing/2014/main" id="{362F45BA-FA8C-A100-31BA-B9524DB915E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68EC48B-521A-0421-2FAB-07BE463A3BFC}"/>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547637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A85FF-C20B-8241-07E2-91667FB59BF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9BB7FF1-70F5-02E8-96B2-F15311BB0E40}"/>
              </a:ext>
            </a:extLst>
          </p:cNvPr>
          <p:cNvSpPr>
            <a:spLocks noGrp="1"/>
          </p:cNvSpPr>
          <p:nvPr>
            <p:ph type="dt" sz="half" idx="10"/>
          </p:nvPr>
        </p:nvSpPr>
        <p:spPr/>
        <p:txBody>
          <a:bodyPr/>
          <a:lstStyle/>
          <a:p>
            <a:fld id="{BC6D0F6B-2DEC-4C1F-8F0D-C374F4BE3C61}" type="datetimeFigureOut">
              <a:rPr lang="en-GB" smtClean="0"/>
              <a:t>13/05/2026</a:t>
            </a:fld>
            <a:endParaRPr lang="en-GB"/>
          </a:p>
        </p:txBody>
      </p:sp>
      <p:sp>
        <p:nvSpPr>
          <p:cNvPr id="4" name="Footer Placeholder 3">
            <a:extLst>
              <a:ext uri="{FF2B5EF4-FFF2-40B4-BE49-F238E27FC236}">
                <a16:creationId xmlns:a16="http://schemas.microsoft.com/office/drawing/2014/main" id="{300324CE-18F6-C236-B2D2-9EC87864DF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558B76-A3A2-7759-4D8C-D04BEB83E987}"/>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1739879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DC101-4803-4EE5-2ACD-08EF4DD70F4E}"/>
              </a:ext>
            </a:extLst>
          </p:cNvPr>
          <p:cNvSpPr>
            <a:spLocks noGrp="1"/>
          </p:cNvSpPr>
          <p:nvPr>
            <p:ph type="dt" sz="half" idx="10"/>
          </p:nvPr>
        </p:nvSpPr>
        <p:spPr/>
        <p:txBody>
          <a:bodyPr/>
          <a:lstStyle/>
          <a:p>
            <a:fld id="{BC6D0F6B-2DEC-4C1F-8F0D-C374F4BE3C61}" type="datetimeFigureOut">
              <a:rPr lang="en-GB" smtClean="0"/>
              <a:t>13/05/2026</a:t>
            </a:fld>
            <a:endParaRPr lang="en-GB"/>
          </a:p>
        </p:txBody>
      </p:sp>
      <p:sp>
        <p:nvSpPr>
          <p:cNvPr id="3" name="Footer Placeholder 2">
            <a:extLst>
              <a:ext uri="{FF2B5EF4-FFF2-40B4-BE49-F238E27FC236}">
                <a16:creationId xmlns:a16="http://schemas.microsoft.com/office/drawing/2014/main" id="{AE892FEA-6344-3337-AB9E-C9D23B84E4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315E65-2221-37A8-5389-9E914A8A6235}"/>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4150833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30E3F-EC2B-CF61-7287-9007C09131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881992-C3F7-7B24-F168-F421E36AC9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570907D-D893-8E79-273E-2336522F9C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C94B23-2FB3-DE18-CF1C-0980ADDCC403}"/>
              </a:ext>
            </a:extLst>
          </p:cNvPr>
          <p:cNvSpPr>
            <a:spLocks noGrp="1"/>
          </p:cNvSpPr>
          <p:nvPr>
            <p:ph type="dt" sz="half" idx="10"/>
          </p:nvPr>
        </p:nvSpPr>
        <p:spPr/>
        <p:txBody>
          <a:bodyPr/>
          <a:lstStyle/>
          <a:p>
            <a:fld id="{BC6D0F6B-2DEC-4C1F-8F0D-C374F4BE3C61}" type="datetimeFigureOut">
              <a:rPr lang="en-GB" smtClean="0"/>
              <a:t>13/05/2026</a:t>
            </a:fld>
            <a:endParaRPr lang="en-GB"/>
          </a:p>
        </p:txBody>
      </p:sp>
      <p:sp>
        <p:nvSpPr>
          <p:cNvPr id="6" name="Footer Placeholder 5">
            <a:extLst>
              <a:ext uri="{FF2B5EF4-FFF2-40B4-BE49-F238E27FC236}">
                <a16:creationId xmlns:a16="http://schemas.microsoft.com/office/drawing/2014/main" id="{66391182-2A03-BFA1-9303-72DC0D1160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3852B1-80E3-4BFA-81D2-0E2532D943D4}"/>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3691553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1D08F-2E4A-4E85-F0D9-4713F9B6B5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DCCBAD7-BC19-012C-88A7-66A4AC1F49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37CF4F-B309-1D52-2F93-F9B2C1B512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89A80E-8D66-789F-3B18-56F22C55D2E0}"/>
              </a:ext>
            </a:extLst>
          </p:cNvPr>
          <p:cNvSpPr>
            <a:spLocks noGrp="1"/>
          </p:cNvSpPr>
          <p:nvPr>
            <p:ph type="dt" sz="half" idx="10"/>
          </p:nvPr>
        </p:nvSpPr>
        <p:spPr/>
        <p:txBody>
          <a:bodyPr/>
          <a:lstStyle/>
          <a:p>
            <a:fld id="{BC6D0F6B-2DEC-4C1F-8F0D-C374F4BE3C61}" type="datetimeFigureOut">
              <a:rPr lang="en-GB" smtClean="0"/>
              <a:t>13/05/2026</a:t>
            </a:fld>
            <a:endParaRPr lang="en-GB"/>
          </a:p>
        </p:txBody>
      </p:sp>
      <p:sp>
        <p:nvSpPr>
          <p:cNvPr id="6" name="Footer Placeholder 5">
            <a:extLst>
              <a:ext uri="{FF2B5EF4-FFF2-40B4-BE49-F238E27FC236}">
                <a16:creationId xmlns:a16="http://schemas.microsoft.com/office/drawing/2014/main" id="{8EAE6CE8-F8BF-3BE3-8600-64E23FEB8D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76CEB4-B842-A610-48AC-BD52A7902662}"/>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3221245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AD1A9-BC4B-64B5-1323-BCAC95AD649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892B5F-8975-234A-4F9B-CD12F1C7ED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2301C6-CAEE-2E35-16C5-57FBEECD8DF3}"/>
              </a:ext>
            </a:extLst>
          </p:cNvPr>
          <p:cNvSpPr>
            <a:spLocks noGrp="1"/>
          </p:cNvSpPr>
          <p:nvPr>
            <p:ph type="dt" sz="half" idx="10"/>
          </p:nvPr>
        </p:nvSpPr>
        <p:spPr/>
        <p:txBody>
          <a:bodyPr/>
          <a:lstStyle/>
          <a:p>
            <a:fld id="{BC6D0F6B-2DEC-4C1F-8F0D-C374F4BE3C61}" type="datetimeFigureOut">
              <a:rPr lang="en-GB" smtClean="0"/>
              <a:t>13/05/2026</a:t>
            </a:fld>
            <a:endParaRPr lang="en-GB"/>
          </a:p>
        </p:txBody>
      </p:sp>
      <p:sp>
        <p:nvSpPr>
          <p:cNvPr id="5" name="Footer Placeholder 4">
            <a:extLst>
              <a:ext uri="{FF2B5EF4-FFF2-40B4-BE49-F238E27FC236}">
                <a16:creationId xmlns:a16="http://schemas.microsoft.com/office/drawing/2014/main" id="{55DDBAC9-D8D6-091A-0CCF-22C3812E16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64C83F-297A-865E-9FE2-C729E1DC90B8}"/>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63014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F56739-CFF7-2D83-782F-43D1BB578E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54CD7B-4E9C-CE30-FB20-0F828E69FB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6A8A89-8096-C59E-781D-2538D84F8CB5}"/>
              </a:ext>
            </a:extLst>
          </p:cNvPr>
          <p:cNvSpPr>
            <a:spLocks noGrp="1"/>
          </p:cNvSpPr>
          <p:nvPr>
            <p:ph type="dt" sz="half" idx="10"/>
          </p:nvPr>
        </p:nvSpPr>
        <p:spPr/>
        <p:txBody>
          <a:bodyPr/>
          <a:lstStyle/>
          <a:p>
            <a:fld id="{BC6D0F6B-2DEC-4C1F-8F0D-C374F4BE3C61}" type="datetimeFigureOut">
              <a:rPr lang="en-GB" smtClean="0"/>
              <a:t>13/05/2026</a:t>
            </a:fld>
            <a:endParaRPr lang="en-GB"/>
          </a:p>
        </p:txBody>
      </p:sp>
      <p:sp>
        <p:nvSpPr>
          <p:cNvPr id="5" name="Footer Placeholder 4">
            <a:extLst>
              <a:ext uri="{FF2B5EF4-FFF2-40B4-BE49-F238E27FC236}">
                <a16:creationId xmlns:a16="http://schemas.microsoft.com/office/drawing/2014/main" id="{AF112329-0872-FA27-6C79-5FFE31D281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F69658-084D-5E1F-0A43-D1B22C137724}"/>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35116812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5/13/2026</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88765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5/13/2026</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713844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5/13/2026</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819300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5/13/2026</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82216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5/13/2026</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599847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5/13/2026</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347766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5/13/2026</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671475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5/13/2026</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07799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5/13/2026</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4992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5/13/2026</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389827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5/13/2026</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013443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21" y="365127"/>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1"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683375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3F30B-C870-8940-891E-D4A45FD5E3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D490175-A013-414E-94D7-ADBC40DABF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D2F7057-8A4C-4B41-B866-507FADC63438}"/>
              </a:ext>
            </a:extLst>
          </p:cNvPr>
          <p:cNvSpPr>
            <a:spLocks noGrp="1"/>
          </p:cNvSpPr>
          <p:nvPr>
            <p:ph type="dt" sz="half" idx="10"/>
          </p:nvPr>
        </p:nvSpPr>
        <p:spPr/>
        <p:txBody>
          <a:bodyPr/>
          <a:lstStyle/>
          <a:p>
            <a:fld id="{45FE72CB-3C57-BF44-953B-259A3D0307A4}" type="datetimeFigureOut">
              <a:rPr lang="en-US" smtClean="0"/>
              <a:t>5/13/2026</a:t>
            </a:fld>
            <a:endParaRPr lang="en-US"/>
          </a:p>
        </p:txBody>
      </p:sp>
      <p:sp>
        <p:nvSpPr>
          <p:cNvPr id="5" name="Footer Placeholder 4">
            <a:extLst>
              <a:ext uri="{FF2B5EF4-FFF2-40B4-BE49-F238E27FC236}">
                <a16:creationId xmlns:a16="http://schemas.microsoft.com/office/drawing/2014/main" id="{B9DC45B7-0FFF-6B4F-AACE-E709165F52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A5A0D8-B646-E541-9E5B-8093BD8E4FDE}"/>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4278891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1F46D-27C5-F546-A441-06689F00734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7E4827-183E-7C4B-B470-22FB427F86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BDD8DC-339B-DA4D-BB3C-E9B07C006833}"/>
              </a:ext>
            </a:extLst>
          </p:cNvPr>
          <p:cNvSpPr>
            <a:spLocks noGrp="1"/>
          </p:cNvSpPr>
          <p:nvPr>
            <p:ph type="dt" sz="half" idx="10"/>
          </p:nvPr>
        </p:nvSpPr>
        <p:spPr/>
        <p:txBody>
          <a:bodyPr/>
          <a:lstStyle/>
          <a:p>
            <a:fld id="{45FE72CB-3C57-BF44-953B-259A3D0307A4}" type="datetimeFigureOut">
              <a:rPr lang="en-US" smtClean="0"/>
              <a:t>5/13/2026</a:t>
            </a:fld>
            <a:endParaRPr lang="en-US"/>
          </a:p>
        </p:txBody>
      </p:sp>
      <p:sp>
        <p:nvSpPr>
          <p:cNvPr id="5" name="Footer Placeholder 4">
            <a:extLst>
              <a:ext uri="{FF2B5EF4-FFF2-40B4-BE49-F238E27FC236}">
                <a16:creationId xmlns:a16="http://schemas.microsoft.com/office/drawing/2014/main" id="{F788DA1F-8981-4543-8F45-16E19F944E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EE916-CE34-C44C-910B-91676B8CEB35}"/>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37151115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50BB4-1288-4249-952E-3B41974C1DF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63A68D4-23F1-7F44-A807-CE6A4EC6A4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4FE07D-EF37-054C-921B-D7A87B48B841}"/>
              </a:ext>
            </a:extLst>
          </p:cNvPr>
          <p:cNvSpPr>
            <a:spLocks noGrp="1"/>
          </p:cNvSpPr>
          <p:nvPr>
            <p:ph type="dt" sz="half" idx="10"/>
          </p:nvPr>
        </p:nvSpPr>
        <p:spPr/>
        <p:txBody>
          <a:bodyPr/>
          <a:lstStyle/>
          <a:p>
            <a:fld id="{45FE72CB-3C57-BF44-953B-259A3D0307A4}" type="datetimeFigureOut">
              <a:rPr lang="en-US" smtClean="0"/>
              <a:t>5/13/2026</a:t>
            </a:fld>
            <a:endParaRPr lang="en-US"/>
          </a:p>
        </p:txBody>
      </p:sp>
      <p:sp>
        <p:nvSpPr>
          <p:cNvPr id="5" name="Footer Placeholder 4">
            <a:extLst>
              <a:ext uri="{FF2B5EF4-FFF2-40B4-BE49-F238E27FC236}">
                <a16:creationId xmlns:a16="http://schemas.microsoft.com/office/drawing/2014/main" id="{3A94FFA4-11CF-6045-B13E-BC8BF7C964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BAD12E-4977-884D-B2A9-8680AF89B341}"/>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9372631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E20BE-A3F3-BD43-8FD8-4BCBF79CEB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7A7458F-BC33-6B4E-9894-6CAA875F2D6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B5C4592-D297-724D-81E3-6AF4DB23705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B516B9E-71E2-3A4B-9C8A-44D3BF674063}"/>
              </a:ext>
            </a:extLst>
          </p:cNvPr>
          <p:cNvSpPr>
            <a:spLocks noGrp="1"/>
          </p:cNvSpPr>
          <p:nvPr>
            <p:ph type="dt" sz="half" idx="10"/>
          </p:nvPr>
        </p:nvSpPr>
        <p:spPr/>
        <p:txBody>
          <a:bodyPr/>
          <a:lstStyle/>
          <a:p>
            <a:fld id="{45FE72CB-3C57-BF44-953B-259A3D0307A4}" type="datetimeFigureOut">
              <a:rPr lang="en-US" smtClean="0"/>
              <a:t>5/13/2026</a:t>
            </a:fld>
            <a:endParaRPr lang="en-US"/>
          </a:p>
        </p:txBody>
      </p:sp>
      <p:sp>
        <p:nvSpPr>
          <p:cNvPr id="6" name="Footer Placeholder 5">
            <a:extLst>
              <a:ext uri="{FF2B5EF4-FFF2-40B4-BE49-F238E27FC236}">
                <a16:creationId xmlns:a16="http://schemas.microsoft.com/office/drawing/2014/main" id="{0B6A92D4-947D-AD43-A01B-A78DEF7043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825FCF-0AE2-894B-A351-5AE574D30473}"/>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25268896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233A5-0B87-F04A-A5BA-23696269F22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9FC02BB-AEF5-224B-B218-74AAD09C9D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DCEFA4-F018-DE43-B1FB-31C2D1F46A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70E529-8430-FD4C-A862-3DD428E2CF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418FF4-AAF2-1F49-A594-E99461DFFD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DCF0997-81E3-E748-AE03-05BDC2F2AFD1}"/>
              </a:ext>
            </a:extLst>
          </p:cNvPr>
          <p:cNvSpPr>
            <a:spLocks noGrp="1"/>
          </p:cNvSpPr>
          <p:nvPr>
            <p:ph type="dt" sz="half" idx="10"/>
          </p:nvPr>
        </p:nvSpPr>
        <p:spPr/>
        <p:txBody>
          <a:bodyPr/>
          <a:lstStyle/>
          <a:p>
            <a:fld id="{45FE72CB-3C57-BF44-953B-259A3D0307A4}" type="datetimeFigureOut">
              <a:rPr lang="en-US" smtClean="0"/>
              <a:t>5/13/2026</a:t>
            </a:fld>
            <a:endParaRPr lang="en-US"/>
          </a:p>
        </p:txBody>
      </p:sp>
      <p:sp>
        <p:nvSpPr>
          <p:cNvPr id="8" name="Footer Placeholder 7">
            <a:extLst>
              <a:ext uri="{FF2B5EF4-FFF2-40B4-BE49-F238E27FC236}">
                <a16:creationId xmlns:a16="http://schemas.microsoft.com/office/drawing/2014/main" id="{CFCF89B0-CD83-5E4C-98CD-CF616CF9FB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4615D48-3226-3342-9A1F-F35C0AFAF4D5}"/>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253412340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0AB31-61B3-3840-AF23-6E84D25BAA7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EBAD779-47B9-D24A-B018-1DCE75E79E8D}"/>
              </a:ext>
            </a:extLst>
          </p:cNvPr>
          <p:cNvSpPr>
            <a:spLocks noGrp="1"/>
          </p:cNvSpPr>
          <p:nvPr>
            <p:ph type="dt" sz="half" idx="10"/>
          </p:nvPr>
        </p:nvSpPr>
        <p:spPr/>
        <p:txBody>
          <a:bodyPr/>
          <a:lstStyle/>
          <a:p>
            <a:fld id="{45FE72CB-3C57-BF44-953B-259A3D0307A4}" type="datetimeFigureOut">
              <a:rPr lang="en-US" smtClean="0"/>
              <a:t>5/13/2026</a:t>
            </a:fld>
            <a:endParaRPr lang="en-US"/>
          </a:p>
        </p:txBody>
      </p:sp>
      <p:sp>
        <p:nvSpPr>
          <p:cNvPr id="4" name="Footer Placeholder 3">
            <a:extLst>
              <a:ext uri="{FF2B5EF4-FFF2-40B4-BE49-F238E27FC236}">
                <a16:creationId xmlns:a16="http://schemas.microsoft.com/office/drawing/2014/main" id="{2887E148-A75F-694B-9470-E88F3B08583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C806412-0E52-4A4E-AC3C-41E58C231D1B}"/>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23294815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754A34-165E-6D40-B173-C851501DD0E0}"/>
              </a:ext>
            </a:extLst>
          </p:cNvPr>
          <p:cNvSpPr>
            <a:spLocks noGrp="1"/>
          </p:cNvSpPr>
          <p:nvPr>
            <p:ph type="dt" sz="half" idx="10"/>
          </p:nvPr>
        </p:nvSpPr>
        <p:spPr/>
        <p:txBody>
          <a:bodyPr/>
          <a:lstStyle/>
          <a:p>
            <a:fld id="{45FE72CB-3C57-BF44-953B-259A3D0307A4}" type="datetimeFigureOut">
              <a:rPr lang="en-US" smtClean="0"/>
              <a:t>5/13/2026</a:t>
            </a:fld>
            <a:endParaRPr lang="en-US"/>
          </a:p>
        </p:txBody>
      </p:sp>
      <p:sp>
        <p:nvSpPr>
          <p:cNvPr id="3" name="Footer Placeholder 2">
            <a:extLst>
              <a:ext uri="{FF2B5EF4-FFF2-40B4-BE49-F238E27FC236}">
                <a16:creationId xmlns:a16="http://schemas.microsoft.com/office/drawing/2014/main" id="{B510D1B3-3A92-034A-AC82-A0B90634EB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77269C5-C0CF-F442-B484-4254BA68A732}"/>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4109780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D6BA3-2423-A54A-8BB1-DFC0A8C4D8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D5DC833-C3F5-0746-BEFA-3977776579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F46E662-4660-8944-87BC-2D09677DA6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C00F4E-AC74-5146-8AA1-D95E773C92BF}"/>
              </a:ext>
            </a:extLst>
          </p:cNvPr>
          <p:cNvSpPr>
            <a:spLocks noGrp="1"/>
          </p:cNvSpPr>
          <p:nvPr>
            <p:ph type="dt" sz="half" idx="10"/>
          </p:nvPr>
        </p:nvSpPr>
        <p:spPr/>
        <p:txBody>
          <a:bodyPr/>
          <a:lstStyle/>
          <a:p>
            <a:fld id="{45FE72CB-3C57-BF44-953B-259A3D0307A4}" type="datetimeFigureOut">
              <a:rPr lang="en-US" smtClean="0"/>
              <a:t>5/13/2026</a:t>
            </a:fld>
            <a:endParaRPr lang="en-US"/>
          </a:p>
        </p:txBody>
      </p:sp>
      <p:sp>
        <p:nvSpPr>
          <p:cNvPr id="6" name="Footer Placeholder 5">
            <a:extLst>
              <a:ext uri="{FF2B5EF4-FFF2-40B4-BE49-F238E27FC236}">
                <a16:creationId xmlns:a16="http://schemas.microsoft.com/office/drawing/2014/main" id="{F2C8CDE8-23C1-7D40-86FC-354E31FEA45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D94E60-939A-EC41-A291-9F263A9C0D75}"/>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340312013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BAC34-F20B-B447-958E-C84737F5CC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C66B889-B5F2-B846-AD1D-37FD463A2F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3A6EEA-5689-FA40-A62C-73EEE67548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C38D5-B925-2140-8D52-03FB569A5AC2}"/>
              </a:ext>
            </a:extLst>
          </p:cNvPr>
          <p:cNvSpPr>
            <a:spLocks noGrp="1"/>
          </p:cNvSpPr>
          <p:nvPr>
            <p:ph type="dt" sz="half" idx="10"/>
          </p:nvPr>
        </p:nvSpPr>
        <p:spPr/>
        <p:txBody>
          <a:bodyPr/>
          <a:lstStyle/>
          <a:p>
            <a:fld id="{45FE72CB-3C57-BF44-953B-259A3D0307A4}" type="datetimeFigureOut">
              <a:rPr lang="en-US" smtClean="0"/>
              <a:t>5/13/2026</a:t>
            </a:fld>
            <a:endParaRPr lang="en-US"/>
          </a:p>
        </p:txBody>
      </p:sp>
      <p:sp>
        <p:nvSpPr>
          <p:cNvPr id="6" name="Footer Placeholder 5">
            <a:extLst>
              <a:ext uri="{FF2B5EF4-FFF2-40B4-BE49-F238E27FC236}">
                <a16:creationId xmlns:a16="http://schemas.microsoft.com/office/drawing/2014/main" id="{36EBB15A-BD15-694D-8AF8-A354680A38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DCD4F8-BFC8-DD4F-B133-77BB9C38B4AB}"/>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42755455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A5EFB-85DD-724E-8D9F-ABD7F387BCA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6324C4C-0B9B-E74A-A3FB-794C47A7D0B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B16468D-79D5-FF46-8A09-B2DDE2A006BA}"/>
              </a:ext>
            </a:extLst>
          </p:cNvPr>
          <p:cNvSpPr>
            <a:spLocks noGrp="1"/>
          </p:cNvSpPr>
          <p:nvPr>
            <p:ph type="dt" sz="half" idx="10"/>
          </p:nvPr>
        </p:nvSpPr>
        <p:spPr/>
        <p:txBody>
          <a:bodyPr/>
          <a:lstStyle/>
          <a:p>
            <a:fld id="{45FE72CB-3C57-BF44-953B-259A3D0307A4}" type="datetimeFigureOut">
              <a:rPr lang="en-US" smtClean="0"/>
              <a:t>5/13/2026</a:t>
            </a:fld>
            <a:endParaRPr lang="en-US"/>
          </a:p>
        </p:txBody>
      </p:sp>
      <p:sp>
        <p:nvSpPr>
          <p:cNvPr id="5" name="Footer Placeholder 4">
            <a:extLst>
              <a:ext uri="{FF2B5EF4-FFF2-40B4-BE49-F238E27FC236}">
                <a16:creationId xmlns:a16="http://schemas.microsoft.com/office/drawing/2014/main" id="{F814CF20-8E0E-B542-8FD1-4283AFA270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D63F8B-DA9A-EB47-8308-31168EE67625}"/>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82730562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39591C-B9B9-4249-BD99-7591947E60D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8D75290-DE21-0045-87DA-C10DA903E4C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C2ECB7-3675-6540-91DB-95518E15854B}"/>
              </a:ext>
            </a:extLst>
          </p:cNvPr>
          <p:cNvSpPr>
            <a:spLocks noGrp="1"/>
          </p:cNvSpPr>
          <p:nvPr>
            <p:ph type="dt" sz="half" idx="10"/>
          </p:nvPr>
        </p:nvSpPr>
        <p:spPr/>
        <p:txBody>
          <a:bodyPr/>
          <a:lstStyle/>
          <a:p>
            <a:fld id="{45FE72CB-3C57-BF44-953B-259A3D0307A4}" type="datetimeFigureOut">
              <a:rPr lang="en-US" smtClean="0"/>
              <a:t>5/13/2026</a:t>
            </a:fld>
            <a:endParaRPr lang="en-US"/>
          </a:p>
        </p:txBody>
      </p:sp>
      <p:sp>
        <p:nvSpPr>
          <p:cNvPr id="5" name="Footer Placeholder 4">
            <a:extLst>
              <a:ext uri="{FF2B5EF4-FFF2-40B4-BE49-F238E27FC236}">
                <a16:creationId xmlns:a16="http://schemas.microsoft.com/office/drawing/2014/main" id="{B26D9030-3356-574D-B88B-9A593DD18C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58768B-6AD3-F542-8D68-9061A82C257F}"/>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414277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62811F-1591-6CD0-F50F-38535F6BDD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DBA7A8-5A07-0D01-8919-CA02A55A51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830B3-6D7A-6868-7C2D-2E0F29F7184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6D0F6B-2DEC-4C1F-8F0D-C374F4BE3C61}" type="datetimeFigureOut">
              <a:rPr lang="en-GB" smtClean="0"/>
              <a:t>13/05/2026</a:t>
            </a:fld>
            <a:endParaRPr lang="en-GB"/>
          </a:p>
        </p:txBody>
      </p:sp>
      <p:sp>
        <p:nvSpPr>
          <p:cNvPr id="5" name="Footer Placeholder 4">
            <a:extLst>
              <a:ext uri="{FF2B5EF4-FFF2-40B4-BE49-F238E27FC236}">
                <a16:creationId xmlns:a16="http://schemas.microsoft.com/office/drawing/2014/main" id="{97225CF1-0F25-D8A5-877E-519079B908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A6A3284-2898-01D7-83B5-A023D3DCA7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392964-2B50-42AC-BEA6-1CD3BB1870B3}" type="slidenum">
              <a:rPr lang="en-GB" smtClean="0"/>
              <a:t>‹#›</a:t>
            </a:fld>
            <a:endParaRPr lang="en-GB"/>
          </a:p>
        </p:txBody>
      </p:sp>
    </p:spTree>
    <p:extLst>
      <p:ext uri="{BB962C8B-B14F-4D97-AF65-F5344CB8AC3E}">
        <p14:creationId xmlns:p14="http://schemas.microsoft.com/office/powerpoint/2010/main" val="25261408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35463354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B5FF57-3675-DD48-B8F0-2162666CFF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35E062B-8069-D244-915E-D3B23E5CBB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F99281-FB69-1D46-8E15-BE78B23D4A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FE72CB-3C57-BF44-953B-259A3D0307A4}" type="datetimeFigureOut">
              <a:rPr lang="en-US" smtClean="0"/>
              <a:t>5/13/2026</a:t>
            </a:fld>
            <a:endParaRPr lang="en-US"/>
          </a:p>
        </p:txBody>
      </p:sp>
      <p:sp>
        <p:nvSpPr>
          <p:cNvPr id="5" name="Footer Placeholder 4">
            <a:extLst>
              <a:ext uri="{FF2B5EF4-FFF2-40B4-BE49-F238E27FC236}">
                <a16:creationId xmlns:a16="http://schemas.microsoft.com/office/drawing/2014/main" id="{7E2402C3-3338-6D4D-834C-BF5FD08D30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E59C130-08B0-3F4F-8CD7-ADE9B970CA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1CD7EC-3480-6B42-96C6-500EAFDF6DD9}" type="slidenum">
              <a:rPr lang="en-US" smtClean="0"/>
              <a:t>‹#›</a:t>
            </a:fld>
            <a:endParaRPr lang="en-US"/>
          </a:p>
        </p:txBody>
      </p:sp>
    </p:spTree>
    <p:extLst>
      <p:ext uri="{BB962C8B-B14F-4D97-AF65-F5344CB8AC3E}">
        <p14:creationId xmlns:p14="http://schemas.microsoft.com/office/powerpoint/2010/main" val="4006574735"/>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3.xml"/><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jpe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ideo" Target="https://www.youtube.com/embed/7u_wjH3-Ge8?feature=oembed" TargetMode="External"/><Relationship Id="rId4" Type="http://schemas.openxmlformats.org/officeDocument/2006/relationships/image" Target="../media/image22.jpeg"/></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4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2.xml"/><Relationship Id="rId1" Type="http://schemas.openxmlformats.org/officeDocument/2006/relationships/video" Target="https://www.youtube.com/embed/mhCCULtE2d4?feature=oembed" TargetMode="External"/><Relationship Id="rId4" Type="http://schemas.openxmlformats.org/officeDocument/2006/relationships/image" Target="../media/image39.jpeg"/></Relationships>
</file>

<file path=ppt/slides/_rels/slide4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gov.wales/ethnic-group-national-identity-language-and-religion-wales-census-2021-html" TargetMode="External"/><Relationship Id="rId2" Type="http://schemas.openxmlformats.org/officeDocument/2006/relationships/notesSlide" Target="../notesSlides/notesSlide43.xml"/><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E62931-8EB4-42BB-BAAB-D8757BE66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A0993E-F317-4096-4444-B1A666E10B13}"/>
              </a:ext>
            </a:extLst>
          </p:cNvPr>
          <p:cNvSpPr>
            <a:spLocks noGrp="1"/>
          </p:cNvSpPr>
          <p:nvPr>
            <p:ph type="ctrTitle"/>
          </p:nvPr>
        </p:nvSpPr>
        <p:spPr>
          <a:xfrm>
            <a:off x="6601922" y="1486128"/>
            <a:ext cx="4984813" cy="3885744"/>
          </a:xfrm>
          <a:noFill/>
        </p:spPr>
        <p:txBody>
          <a:bodyPr>
            <a:noAutofit/>
          </a:bodyPr>
          <a:lstStyle/>
          <a:p>
            <a:br>
              <a:rPr lang="en-GB" sz="5400" dirty="0"/>
            </a:br>
            <a:br>
              <a:rPr lang="en-GB" sz="5400" dirty="0"/>
            </a:br>
            <a:r>
              <a:rPr lang="en-GB" b="1" dirty="0">
                <a:latin typeface="+mn-lt"/>
              </a:rPr>
              <a:t>Understanding Identity, Culture and Inclusion</a:t>
            </a:r>
            <a:br>
              <a:rPr lang="en-GB" sz="5400" b="1" dirty="0">
                <a:latin typeface="+mn-lt"/>
              </a:rPr>
            </a:br>
            <a:endParaRPr lang="en-GB" sz="5400" b="1" dirty="0">
              <a:latin typeface="+mn-lt"/>
            </a:endParaRPr>
          </a:p>
        </p:txBody>
      </p:sp>
      <p:pic>
        <p:nvPicPr>
          <p:cNvPr id="4" name="Picture 3">
            <a:extLst>
              <a:ext uri="{FF2B5EF4-FFF2-40B4-BE49-F238E27FC236}">
                <a16:creationId xmlns:a16="http://schemas.microsoft.com/office/drawing/2014/main" id="{BC8AABBD-44E3-1C94-0319-BD6A048EC60F}"/>
              </a:ext>
            </a:extLst>
          </p:cNvPr>
          <p:cNvPicPr>
            <a:picLocks noChangeAspect="1"/>
          </p:cNvPicPr>
          <p:nvPr/>
        </p:nvPicPr>
        <p:blipFill rotWithShape="1">
          <a:blip r:embed="rId2"/>
          <a:srcRect l="6543" r="8513" b="-1"/>
          <a:stretch/>
        </p:blipFill>
        <p:spPr>
          <a:xfrm>
            <a:off x="1" y="10"/>
            <a:ext cx="6005512" cy="6857990"/>
          </a:xfrm>
          <a:prstGeom prst="rect">
            <a:avLst/>
          </a:prstGeom>
        </p:spPr>
      </p:pic>
    </p:spTree>
    <p:extLst>
      <p:ext uri="{BB962C8B-B14F-4D97-AF65-F5344CB8AC3E}">
        <p14:creationId xmlns:p14="http://schemas.microsoft.com/office/powerpoint/2010/main" val="2191859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5236E2-DF83-415D-BC67-492D7166D622}"/>
              </a:ext>
            </a:extLst>
          </p:cNvPr>
          <p:cNvSpPr>
            <a:spLocks noGrp="1"/>
          </p:cNvSpPr>
          <p:nvPr>
            <p:ph type="title"/>
          </p:nvPr>
        </p:nvSpPr>
        <p:spPr>
          <a:xfrm>
            <a:off x="598202" y="0"/>
            <a:ext cx="11018520" cy="1434415"/>
          </a:xfrm>
        </p:spPr>
        <p:txBody>
          <a:bodyPr anchor="b">
            <a:normAutofit/>
          </a:bodyPr>
          <a:lstStyle/>
          <a:p>
            <a:pPr algn="ctr"/>
            <a:r>
              <a:rPr lang="en-GB" sz="6000" b="1" dirty="0">
                <a:latin typeface="+mn-lt"/>
              </a:rPr>
              <a:t>Identity</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0D2188-1C1A-4A41-ED55-AAC9C91D8DDB}"/>
              </a:ext>
            </a:extLst>
          </p:cNvPr>
          <p:cNvSpPr>
            <a:spLocks noGrp="1"/>
          </p:cNvSpPr>
          <p:nvPr>
            <p:ph idx="1"/>
          </p:nvPr>
        </p:nvSpPr>
        <p:spPr>
          <a:xfrm>
            <a:off x="572492" y="2071316"/>
            <a:ext cx="7103165" cy="4119172"/>
          </a:xfrm>
        </p:spPr>
        <p:txBody>
          <a:bodyPr anchor="t">
            <a:normAutofit/>
          </a:bodyPr>
          <a:lstStyle/>
          <a:p>
            <a:pPr marL="0" indent="0">
              <a:buNone/>
            </a:pPr>
            <a:r>
              <a:rPr lang="en-GB" sz="2000" dirty="0"/>
              <a:t>Jaspal (2014) acknowledges that identity is shaped through psychological and social processes.   </a:t>
            </a:r>
          </a:p>
          <a:p>
            <a:pPr marL="0" indent="0">
              <a:buNone/>
            </a:pPr>
            <a:r>
              <a:rPr lang="en-GB" sz="2000" dirty="0"/>
              <a:t>Research suggests that social representations underpin identity.</a:t>
            </a:r>
            <a:br>
              <a:rPr lang="en-GB" sz="2000" dirty="0"/>
            </a:br>
            <a:endParaRPr lang="en-GB" sz="2000" dirty="0"/>
          </a:p>
          <a:p>
            <a:pPr marL="0" indent="0">
              <a:buNone/>
            </a:pPr>
            <a:r>
              <a:rPr lang="en-US" sz="2000" b="1" dirty="0">
                <a:solidFill>
                  <a:srgbClr val="002060"/>
                </a:solidFill>
              </a:rPr>
              <a:t>Social representations </a:t>
            </a:r>
            <a:r>
              <a:rPr lang="en-US" sz="2000" dirty="0"/>
              <a:t>are the shared beliefs, values, norms, and practices </a:t>
            </a:r>
            <a:r>
              <a:rPr lang="en-GB" sz="2000" dirty="0"/>
              <a:t>that help people make sense of the world and understand themselves and others.</a:t>
            </a:r>
          </a:p>
          <a:p>
            <a:pPr marL="0" indent="0">
              <a:buNone/>
            </a:pPr>
            <a:r>
              <a:rPr lang="en-GB" sz="2000" dirty="0"/>
              <a:t>Social representations determine:</a:t>
            </a:r>
          </a:p>
          <a:p>
            <a:r>
              <a:rPr lang="en-GB" sz="2000" dirty="0"/>
              <a:t>individuals' assimilation (how they fit in to society)</a:t>
            </a:r>
          </a:p>
          <a:p>
            <a:r>
              <a:rPr lang="en-GB" sz="2000" dirty="0"/>
              <a:t>how identity is evaluated,</a:t>
            </a:r>
          </a:p>
          <a:p>
            <a:r>
              <a:rPr lang="en-GB" sz="2000" dirty="0"/>
              <a:t>which aspects of identity may feel accepted or threatened.</a:t>
            </a:r>
          </a:p>
          <a:p>
            <a:pPr marL="0" indent="0">
              <a:buNone/>
            </a:pPr>
            <a:endParaRPr lang="en-GB" sz="2000" dirty="0"/>
          </a:p>
        </p:txBody>
      </p:sp>
      <p:pic>
        <p:nvPicPr>
          <p:cNvPr id="4" name="Picture 3" descr="A black and white image of a person in a suit and tie&#10;&#10;Description automatically generated">
            <a:extLst>
              <a:ext uri="{FF2B5EF4-FFF2-40B4-BE49-F238E27FC236}">
                <a16:creationId xmlns:a16="http://schemas.microsoft.com/office/drawing/2014/main" id="{3AEC99EF-2EC9-61BC-895F-1945F70DDB60}"/>
              </a:ext>
            </a:extLst>
          </p:cNvPr>
          <p:cNvPicPr>
            <a:picLocks noChangeAspect="1"/>
          </p:cNvPicPr>
          <p:nvPr/>
        </p:nvPicPr>
        <p:blipFill rotWithShape="1">
          <a:blip r:embed="rId3"/>
          <a:srcRect l="3432" r="360" b="-3"/>
          <a:stretch/>
        </p:blipFill>
        <p:spPr>
          <a:xfrm>
            <a:off x="7675658" y="2093976"/>
            <a:ext cx="3941064" cy="4096512"/>
          </a:xfrm>
          <a:prstGeom prst="rect">
            <a:avLst/>
          </a:prstGeom>
        </p:spPr>
      </p:pic>
    </p:spTree>
    <p:extLst>
      <p:ext uri="{BB962C8B-B14F-4D97-AF65-F5344CB8AC3E}">
        <p14:creationId xmlns:p14="http://schemas.microsoft.com/office/powerpoint/2010/main" val="2581986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C7E73C-AD38-F2B0-91EA-BF882772D3D9}"/>
              </a:ext>
            </a:extLst>
          </p:cNvPr>
          <p:cNvSpPr>
            <a:spLocks noGrp="1"/>
          </p:cNvSpPr>
          <p:nvPr>
            <p:ph type="title"/>
          </p:nvPr>
        </p:nvSpPr>
        <p:spPr>
          <a:xfrm>
            <a:off x="630936" y="640080"/>
            <a:ext cx="4818888" cy="1481328"/>
          </a:xfrm>
        </p:spPr>
        <p:txBody>
          <a:bodyPr anchor="b">
            <a:normAutofit/>
          </a:bodyPr>
          <a:lstStyle/>
          <a:p>
            <a:pPr algn="ctr"/>
            <a:r>
              <a:rPr lang="en-GB" sz="6000" b="1">
                <a:latin typeface="+mn-lt"/>
              </a:rPr>
              <a:t>Who am I? </a:t>
            </a:r>
          </a:p>
        </p:txBody>
      </p:sp>
      <p:sp>
        <p:nvSpPr>
          <p:cNvPr id="1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2BA0C8C5-E4CF-5665-E6EF-D061F1BB74A8}"/>
              </a:ext>
            </a:extLst>
          </p:cNvPr>
          <p:cNvSpPr>
            <a:spLocks noGrp="1"/>
          </p:cNvSpPr>
          <p:nvPr>
            <p:ph idx="1"/>
          </p:nvPr>
        </p:nvSpPr>
        <p:spPr>
          <a:xfrm>
            <a:off x="716683" y="3202686"/>
            <a:ext cx="6363380" cy="768096"/>
          </a:xfrm>
        </p:spPr>
        <p:txBody>
          <a:bodyPr anchor="t">
            <a:normAutofit fontScale="47500" lnSpcReduction="20000"/>
          </a:bodyPr>
          <a:lstStyle/>
          <a:p>
            <a:r>
              <a:rPr lang="en-US" sz="4000" dirty="0"/>
              <a:t>When someone asks “Who are you?”, they’re not just asking for your name they’re inviting you to define your identity.</a:t>
            </a:r>
          </a:p>
          <a:p>
            <a:endParaRPr lang="en-US" sz="4000" i="1" dirty="0"/>
          </a:p>
          <a:p>
            <a:endParaRPr lang="en-US" sz="4000" i="1" dirty="0"/>
          </a:p>
        </p:txBody>
      </p:sp>
      <p:pic>
        <p:nvPicPr>
          <p:cNvPr id="4" name="Content Placeholder 3" descr="A cartoon of a person&#10;&#10;Description automatically generated">
            <a:extLst>
              <a:ext uri="{FF2B5EF4-FFF2-40B4-BE49-F238E27FC236}">
                <a16:creationId xmlns:a16="http://schemas.microsoft.com/office/drawing/2014/main" id="{39D26C92-B9B2-EFB7-5AC9-AAC3506273A6}"/>
              </a:ext>
            </a:extLst>
          </p:cNvPr>
          <p:cNvPicPr>
            <a:picLocks noChangeAspect="1"/>
          </p:cNvPicPr>
          <p:nvPr/>
        </p:nvPicPr>
        <p:blipFill>
          <a:blip r:embed="rId3"/>
          <a:stretch>
            <a:fillRect/>
          </a:stretch>
        </p:blipFill>
        <p:spPr>
          <a:xfrm>
            <a:off x="7210959" y="640080"/>
            <a:ext cx="3235146" cy="5577840"/>
          </a:xfrm>
          <a:prstGeom prst="rect">
            <a:avLst/>
          </a:prstGeom>
        </p:spPr>
      </p:pic>
    </p:spTree>
    <p:extLst>
      <p:ext uri="{BB962C8B-B14F-4D97-AF65-F5344CB8AC3E}">
        <p14:creationId xmlns:p14="http://schemas.microsoft.com/office/powerpoint/2010/main" val="17743782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8D536-2879-6579-631D-82E5AB32BA11}"/>
              </a:ext>
            </a:extLst>
          </p:cNvPr>
          <p:cNvSpPr>
            <a:spLocks noGrp="1"/>
          </p:cNvSpPr>
          <p:nvPr>
            <p:ph type="title"/>
          </p:nvPr>
        </p:nvSpPr>
        <p:spPr>
          <a:xfrm>
            <a:off x="662049" y="429451"/>
            <a:ext cx="6002110" cy="538155"/>
          </a:xfrm>
        </p:spPr>
        <p:txBody>
          <a:bodyPr>
            <a:noAutofit/>
          </a:bodyPr>
          <a:lstStyle/>
          <a:p>
            <a:pPr algn="ctr"/>
            <a:r>
              <a:rPr lang="en-GB" sz="6000" b="1">
                <a:latin typeface="+mn-lt"/>
              </a:rPr>
              <a:t>Identity </a:t>
            </a:r>
          </a:p>
        </p:txBody>
      </p:sp>
      <p:sp>
        <p:nvSpPr>
          <p:cNvPr id="3" name="Content Placeholder 2">
            <a:extLst>
              <a:ext uri="{FF2B5EF4-FFF2-40B4-BE49-F238E27FC236}">
                <a16:creationId xmlns:a16="http://schemas.microsoft.com/office/drawing/2014/main" id="{87277C24-170C-61DB-E79B-DD83DF568303}"/>
              </a:ext>
            </a:extLst>
          </p:cNvPr>
          <p:cNvSpPr>
            <a:spLocks noGrp="1"/>
          </p:cNvSpPr>
          <p:nvPr>
            <p:ph idx="1"/>
          </p:nvPr>
        </p:nvSpPr>
        <p:spPr>
          <a:xfrm>
            <a:off x="68579" y="1326625"/>
            <a:ext cx="9036344" cy="5394810"/>
          </a:xfrm>
        </p:spPr>
        <p:txBody>
          <a:bodyPr vert="horz" lIns="91440" tIns="45720" rIns="91440" bIns="45720" rtlCol="0" anchor="t">
            <a:normAutofit fontScale="92500" lnSpcReduction="10000"/>
          </a:bodyPr>
          <a:lstStyle/>
          <a:p>
            <a:pPr marL="0" indent="0">
              <a:buNone/>
            </a:pPr>
            <a:r>
              <a:rPr lang="en-GB" sz="2200" b="1" dirty="0">
                <a:solidFill>
                  <a:srgbClr val="002060"/>
                </a:solidFill>
              </a:rPr>
              <a:t>Identity refers to an individual's self-concept or how they define themselves in relation to various social:</a:t>
            </a:r>
          </a:p>
          <a:p>
            <a:r>
              <a:rPr lang="en-GB" sz="2200" dirty="0"/>
              <a:t>Social Categories</a:t>
            </a:r>
          </a:p>
          <a:p>
            <a:r>
              <a:rPr lang="en-GB" sz="2200" dirty="0"/>
              <a:t>Roles</a:t>
            </a:r>
          </a:p>
          <a:p>
            <a:r>
              <a:rPr lang="en-GB" sz="2200" dirty="0"/>
              <a:t>Group memberships. </a:t>
            </a:r>
          </a:p>
          <a:p>
            <a:pPr marL="0" indent="0">
              <a:buNone/>
            </a:pPr>
            <a:r>
              <a:rPr lang="en-GB" sz="2200" b="1" dirty="0">
                <a:solidFill>
                  <a:srgbClr val="002060"/>
                </a:solidFill>
              </a:rPr>
              <a:t>Identity can include characteristics such as: </a:t>
            </a:r>
          </a:p>
          <a:p>
            <a:r>
              <a:rPr lang="en-GB" sz="2200" dirty="0"/>
              <a:t>Gender</a:t>
            </a:r>
          </a:p>
          <a:p>
            <a:r>
              <a:rPr lang="en-GB" sz="2200" dirty="0"/>
              <a:t>Ethnicity</a:t>
            </a:r>
          </a:p>
          <a:p>
            <a:r>
              <a:rPr lang="en-GB" sz="2200" dirty="0"/>
              <a:t> Occupation</a:t>
            </a:r>
          </a:p>
          <a:p>
            <a:r>
              <a:rPr lang="en-GB" sz="2200" dirty="0"/>
              <a:t>Religion</a:t>
            </a:r>
          </a:p>
          <a:p>
            <a:r>
              <a:rPr lang="en-GB" sz="2200" dirty="0"/>
              <a:t>Nationality</a:t>
            </a:r>
          </a:p>
          <a:p>
            <a:pPr marL="0" indent="0">
              <a:buNone/>
            </a:pPr>
            <a:r>
              <a:rPr lang="en-GB" sz="2200" dirty="0"/>
              <a:t>Identity is not fixed </a:t>
            </a:r>
            <a:r>
              <a:rPr lang="en-GB" sz="2400" dirty="0"/>
              <a:t>and can change through interactions and different social contexts.</a:t>
            </a:r>
            <a:br>
              <a:rPr lang="en-GB" sz="2400" dirty="0"/>
            </a:br>
            <a:br>
              <a:rPr lang="en-GB" sz="2400" dirty="0"/>
            </a:br>
            <a:r>
              <a:rPr lang="en-GB" sz="2200" b="1" dirty="0">
                <a:solidFill>
                  <a:srgbClr val="002060"/>
                </a:solidFill>
                <a:ea typeface="Calibri" panose="020F0502020204030204"/>
                <a:cs typeface="Calibri" panose="020F0502020204030204"/>
              </a:rPr>
              <a:t>What else could be included?</a:t>
            </a:r>
          </a:p>
        </p:txBody>
      </p:sp>
      <p:pic>
        <p:nvPicPr>
          <p:cNvPr id="4" name="Picture 3">
            <a:extLst>
              <a:ext uri="{FF2B5EF4-FFF2-40B4-BE49-F238E27FC236}">
                <a16:creationId xmlns:a16="http://schemas.microsoft.com/office/drawing/2014/main" id="{2EA52AA2-9F5D-BF4B-EBA4-623AE8278E1B}"/>
              </a:ext>
            </a:extLst>
          </p:cNvPr>
          <p:cNvPicPr>
            <a:picLocks noChangeAspect="1"/>
          </p:cNvPicPr>
          <p:nvPr/>
        </p:nvPicPr>
        <p:blipFill rotWithShape="1">
          <a:blip r:embed="rId3"/>
          <a:srcRect l="12328" r="12057" b="-3"/>
          <a:stretch/>
        </p:blipFill>
        <p:spPr>
          <a:xfrm>
            <a:off x="9417538" y="10"/>
            <a:ext cx="2774462" cy="6857990"/>
          </a:xfrm>
          <a:prstGeom prst="rect">
            <a:avLst/>
          </a:prstGeom>
          <a:effectLst/>
        </p:spPr>
      </p:pic>
    </p:spTree>
    <p:extLst>
      <p:ext uri="{BB962C8B-B14F-4D97-AF65-F5344CB8AC3E}">
        <p14:creationId xmlns:p14="http://schemas.microsoft.com/office/powerpoint/2010/main" val="1235478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D712E8-0AA1-7838-F5FA-F39BE7B911B2}"/>
              </a:ext>
            </a:extLst>
          </p:cNvPr>
          <p:cNvSpPr>
            <a:spLocks noGrp="1"/>
          </p:cNvSpPr>
          <p:nvPr>
            <p:ph type="title"/>
          </p:nvPr>
        </p:nvSpPr>
        <p:spPr>
          <a:xfrm>
            <a:off x="635000" y="640823"/>
            <a:ext cx="3418659" cy="5583148"/>
          </a:xfrm>
        </p:spPr>
        <p:txBody>
          <a:bodyPr anchor="ctr">
            <a:normAutofit/>
          </a:bodyPr>
          <a:lstStyle/>
          <a:p>
            <a:r>
              <a:rPr lang="en-GB" sz="5400" b="1" dirty="0">
                <a:latin typeface="+mn-lt"/>
              </a:rPr>
              <a:t>Why does our identity change?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8329C10-0911-5385-E172-6EC899301D7F}"/>
              </a:ext>
            </a:extLst>
          </p:cNvPr>
          <p:cNvGraphicFramePr>
            <a:graphicFrameLocks noGrp="1"/>
          </p:cNvGraphicFramePr>
          <p:nvPr>
            <p:ph idx="1"/>
            <p:extLst>
              <p:ext uri="{D42A27DB-BD31-4B8C-83A1-F6EECF244321}">
                <p14:modId xmlns:p14="http://schemas.microsoft.com/office/powerpoint/2010/main" val="375233657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08043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A189181-09A7-E74E-EC2D-3E14A27395D2}"/>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2536EA70-89A1-F21C-1AE6-C362F55DFACF}"/>
              </a:ext>
            </a:extLst>
          </p:cNvPr>
          <p:cNvPicPr>
            <a:picLocks noChangeAspect="1"/>
          </p:cNvPicPr>
          <p:nvPr/>
        </p:nvPicPr>
        <p:blipFill rotWithShape="1">
          <a:blip r:embed="rId3"/>
          <a:srcRect l="13423" r="13155"/>
          <a:stretch>
            <a:fillRect/>
          </a:stretch>
        </p:blipFill>
        <p:spPr>
          <a:xfrm>
            <a:off x="2690503"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F6C121A0-E495-B0D2-2A57-9BE7E2A679F2}"/>
              </a:ext>
            </a:extLst>
          </p:cNvPr>
          <p:cNvSpPr>
            <a:spLocks noGrp="1"/>
          </p:cNvSpPr>
          <p:nvPr>
            <p:ph type="title"/>
          </p:nvPr>
        </p:nvSpPr>
        <p:spPr>
          <a:xfrm>
            <a:off x="269256" y="408773"/>
            <a:ext cx="2825506" cy="5719762"/>
          </a:xfrm>
        </p:spPr>
        <p:txBody>
          <a:bodyPr>
            <a:normAutofit/>
          </a:bodyPr>
          <a:lstStyle/>
          <a:p>
            <a:r>
              <a:rPr lang="en-GB" sz="5400" b="1" dirty="0">
                <a:latin typeface="+mn-lt"/>
              </a:rPr>
              <a:t>Identity</a:t>
            </a:r>
            <a:r>
              <a:rPr lang="en-GB" sz="3600" b="1" dirty="0">
                <a:latin typeface="+mn-lt"/>
              </a:rPr>
              <a:t> </a:t>
            </a:r>
          </a:p>
        </p:txBody>
      </p:sp>
      <p:sp>
        <p:nvSpPr>
          <p:cNvPr id="3" name="Content Placeholder 2">
            <a:extLst>
              <a:ext uri="{FF2B5EF4-FFF2-40B4-BE49-F238E27FC236}">
                <a16:creationId xmlns:a16="http://schemas.microsoft.com/office/drawing/2014/main" id="{2720F86E-6424-7A08-9024-B5ED6193ABE1}"/>
              </a:ext>
            </a:extLst>
          </p:cNvPr>
          <p:cNvSpPr>
            <a:spLocks noGrp="1"/>
          </p:cNvSpPr>
          <p:nvPr>
            <p:ph idx="1"/>
          </p:nvPr>
        </p:nvSpPr>
        <p:spPr>
          <a:xfrm>
            <a:off x="8576110" y="341696"/>
            <a:ext cx="3060833" cy="6516304"/>
          </a:xfrm>
        </p:spPr>
        <p:txBody>
          <a:bodyPr vert="horz" lIns="91440" tIns="45720" rIns="91440" bIns="45720" rtlCol="0" anchor="ctr">
            <a:normAutofit fontScale="92500"/>
          </a:bodyPr>
          <a:lstStyle/>
          <a:p>
            <a:pPr>
              <a:buFont typeface="Arial"/>
              <a:buChar char="•"/>
            </a:pPr>
            <a:r>
              <a:rPr lang="en-GB" sz="2400" dirty="0">
                <a:ea typeface="+mn-lt"/>
                <a:cs typeface="+mn-lt"/>
              </a:rPr>
              <a:t>Cultural Identity</a:t>
            </a:r>
            <a:endParaRPr lang="en-US" sz="2400" dirty="0"/>
          </a:p>
          <a:p>
            <a:pPr>
              <a:buFont typeface="Arial"/>
              <a:buChar char="•"/>
            </a:pPr>
            <a:r>
              <a:rPr lang="en-GB" sz="2400" dirty="0">
                <a:ea typeface="+mn-lt"/>
                <a:cs typeface="+mn-lt"/>
              </a:rPr>
              <a:t>Gender Identity</a:t>
            </a:r>
            <a:endParaRPr lang="en-GB" sz="2400" dirty="0"/>
          </a:p>
          <a:p>
            <a:pPr>
              <a:buFont typeface="Arial"/>
              <a:buChar char="•"/>
            </a:pPr>
            <a:r>
              <a:rPr lang="en-GB" sz="2400" dirty="0">
                <a:ea typeface="+mn-lt"/>
                <a:cs typeface="+mn-lt"/>
              </a:rPr>
              <a:t>Religious Identity</a:t>
            </a:r>
            <a:endParaRPr lang="en-GB" sz="2400" dirty="0"/>
          </a:p>
          <a:p>
            <a:pPr>
              <a:buFont typeface="Arial"/>
              <a:buChar char="•"/>
            </a:pPr>
            <a:r>
              <a:rPr lang="en-GB" sz="2400" dirty="0">
                <a:ea typeface="+mn-lt"/>
                <a:cs typeface="+mn-lt"/>
              </a:rPr>
              <a:t>Social Identity</a:t>
            </a:r>
            <a:endParaRPr lang="en-GB" sz="2400" dirty="0"/>
          </a:p>
          <a:p>
            <a:pPr>
              <a:buFont typeface="Arial"/>
              <a:buChar char="•"/>
            </a:pPr>
            <a:r>
              <a:rPr lang="en-GB" sz="2400" dirty="0">
                <a:ea typeface="+mn-lt"/>
                <a:cs typeface="+mn-lt"/>
              </a:rPr>
              <a:t>Political Identity</a:t>
            </a:r>
            <a:endParaRPr lang="en-GB" sz="2400" dirty="0"/>
          </a:p>
          <a:p>
            <a:pPr>
              <a:buFont typeface="Arial"/>
              <a:buChar char="•"/>
            </a:pPr>
            <a:r>
              <a:rPr lang="en-GB" sz="2400" dirty="0">
                <a:ea typeface="+mn-lt"/>
                <a:cs typeface="+mn-lt"/>
              </a:rPr>
              <a:t>Personal Identity</a:t>
            </a:r>
            <a:endParaRPr lang="en-GB" sz="2400" dirty="0"/>
          </a:p>
          <a:p>
            <a:pPr>
              <a:buFont typeface="Arial"/>
              <a:buChar char="•"/>
            </a:pPr>
            <a:r>
              <a:rPr lang="en-GB" sz="2400" dirty="0">
                <a:ea typeface="+mn-lt"/>
                <a:cs typeface="+mn-lt"/>
              </a:rPr>
              <a:t>Occupational Identity</a:t>
            </a:r>
            <a:endParaRPr lang="en-GB" sz="2400" dirty="0"/>
          </a:p>
          <a:p>
            <a:pPr>
              <a:buFont typeface="Arial"/>
              <a:buChar char="•"/>
            </a:pPr>
            <a:r>
              <a:rPr lang="en-GB" sz="2400" dirty="0">
                <a:ea typeface="+mn-lt"/>
                <a:cs typeface="+mn-lt"/>
              </a:rPr>
              <a:t>Sexual Identity</a:t>
            </a:r>
            <a:endParaRPr lang="en-GB" sz="2400" dirty="0"/>
          </a:p>
          <a:p>
            <a:pPr>
              <a:buFont typeface="Arial"/>
              <a:buChar char="•"/>
            </a:pPr>
            <a:r>
              <a:rPr lang="en-GB" sz="2400" dirty="0">
                <a:ea typeface="+mn-lt"/>
                <a:cs typeface="+mn-lt"/>
              </a:rPr>
              <a:t>Family Identity</a:t>
            </a:r>
            <a:endParaRPr lang="en-GB" sz="2400" dirty="0"/>
          </a:p>
          <a:p>
            <a:pPr>
              <a:buFont typeface="Arial"/>
              <a:buChar char="•"/>
            </a:pPr>
            <a:r>
              <a:rPr lang="en-GB" sz="2400" dirty="0">
                <a:ea typeface="+mn-lt"/>
                <a:cs typeface="+mn-lt"/>
              </a:rPr>
              <a:t>National Identity</a:t>
            </a:r>
            <a:endParaRPr lang="en-GB" sz="2400" dirty="0"/>
          </a:p>
          <a:p>
            <a:pPr>
              <a:buFont typeface="Arial"/>
              <a:buChar char="•"/>
            </a:pPr>
            <a:r>
              <a:rPr lang="en-GB" sz="2400" dirty="0">
                <a:ea typeface="+mn-lt"/>
                <a:cs typeface="+mn-lt"/>
              </a:rPr>
              <a:t>Racial Identity</a:t>
            </a:r>
            <a:endParaRPr lang="en-GB" sz="2400" dirty="0"/>
          </a:p>
          <a:p>
            <a:pPr>
              <a:buFont typeface="Arial"/>
              <a:buChar char="•"/>
            </a:pPr>
            <a:r>
              <a:rPr lang="en-GB" sz="2400" dirty="0">
                <a:ea typeface="+mn-lt"/>
                <a:cs typeface="+mn-lt"/>
              </a:rPr>
              <a:t>Ethnic Identity</a:t>
            </a:r>
            <a:endParaRPr lang="en-GB" sz="2400" dirty="0"/>
          </a:p>
          <a:p>
            <a:pPr>
              <a:buFont typeface="Arial"/>
              <a:buChar char="•"/>
            </a:pPr>
            <a:r>
              <a:rPr lang="en-GB" sz="2400" dirty="0">
                <a:ea typeface="+mn-lt"/>
                <a:cs typeface="+mn-lt"/>
              </a:rPr>
              <a:t>Age Identity</a:t>
            </a:r>
            <a:endParaRPr lang="en-GB" sz="2400" dirty="0"/>
          </a:p>
          <a:p>
            <a:pPr>
              <a:buFont typeface="Arial"/>
              <a:buChar char="•"/>
            </a:pPr>
            <a:r>
              <a:rPr lang="en-GB" sz="2400" dirty="0">
                <a:ea typeface="+mn-lt"/>
                <a:cs typeface="+mn-lt"/>
              </a:rPr>
              <a:t>Disability Identity</a:t>
            </a:r>
            <a:endParaRPr lang="en-GB" sz="2400" dirty="0"/>
          </a:p>
          <a:p>
            <a:pPr>
              <a:buFont typeface="Arial"/>
              <a:buChar char="•"/>
            </a:pPr>
            <a:r>
              <a:rPr lang="en-GB" sz="2400" dirty="0">
                <a:ea typeface="+mn-lt"/>
                <a:cs typeface="+mn-lt"/>
              </a:rPr>
              <a:t>Geographic Identity</a:t>
            </a:r>
            <a:endParaRPr lang="en-GB" sz="2400" dirty="0"/>
          </a:p>
          <a:p>
            <a:pPr marL="0" indent="0">
              <a:buNone/>
            </a:pPr>
            <a:endParaRPr lang="en-GB" sz="1800" b="1" dirty="0">
              <a:ea typeface="Calibri" panose="020F0502020204030204"/>
              <a:cs typeface="Calibri" panose="020F0502020204030204"/>
            </a:endParaRPr>
          </a:p>
        </p:txBody>
      </p:sp>
    </p:spTree>
    <p:extLst>
      <p:ext uri="{BB962C8B-B14F-4D97-AF65-F5344CB8AC3E}">
        <p14:creationId xmlns:p14="http://schemas.microsoft.com/office/powerpoint/2010/main" val="582257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B3E78E4-A9E4-6C25-DB49-AFC7F08A78F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E0372A0-ED29-1F72-4F82-80673EE71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6A9D18-AE46-7284-E4DA-B5A1CE85EE11}"/>
              </a:ext>
            </a:extLst>
          </p:cNvPr>
          <p:cNvSpPr>
            <a:spLocks noGrp="1"/>
          </p:cNvSpPr>
          <p:nvPr>
            <p:ph type="title"/>
          </p:nvPr>
        </p:nvSpPr>
        <p:spPr>
          <a:xfrm>
            <a:off x="662049" y="429451"/>
            <a:ext cx="6002110" cy="538155"/>
          </a:xfrm>
        </p:spPr>
        <p:txBody>
          <a:bodyPr>
            <a:noAutofit/>
          </a:bodyPr>
          <a:lstStyle/>
          <a:p>
            <a:pPr algn="ctr"/>
            <a:r>
              <a:rPr lang="en-GB" sz="6000" b="1">
                <a:latin typeface="+mn-lt"/>
              </a:rPr>
              <a:t>Personal Identity </a:t>
            </a:r>
          </a:p>
        </p:txBody>
      </p:sp>
      <p:sp>
        <p:nvSpPr>
          <p:cNvPr id="3" name="Content Placeholder 2">
            <a:extLst>
              <a:ext uri="{FF2B5EF4-FFF2-40B4-BE49-F238E27FC236}">
                <a16:creationId xmlns:a16="http://schemas.microsoft.com/office/drawing/2014/main" id="{477C2D13-E8FD-6CF9-385B-61A77D315507}"/>
              </a:ext>
            </a:extLst>
          </p:cNvPr>
          <p:cNvSpPr>
            <a:spLocks noGrp="1"/>
          </p:cNvSpPr>
          <p:nvPr>
            <p:ph idx="1"/>
          </p:nvPr>
        </p:nvSpPr>
        <p:spPr>
          <a:xfrm>
            <a:off x="563842" y="1906429"/>
            <a:ext cx="2997506" cy="4041216"/>
          </a:xfrm>
        </p:spPr>
        <p:txBody>
          <a:bodyPr vert="horz" lIns="91440" tIns="45720" rIns="91440" bIns="45720" rtlCol="0" anchor="t">
            <a:normAutofit/>
          </a:bodyPr>
          <a:lstStyle/>
          <a:p>
            <a:pPr>
              <a:buFont typeface="Arial"/>
              <a:buChar char="•"/>
            </a:pPr>
            <a:r>
              <a:rPr lang="en-GB" sz="2200" dirty="0">
                <a:ea typeface="+mn-lt"/>
                <a:cs typeface="+mn-lt"/>
              </a:rPr>
              <a:t>Personal Values</a:t>
            </a:r>
            <a:endParaRPr lang="en-GB" sz="2200" dirty="0">
              <a:ea typeface="Calibri"/>
              <a:cs typeface="Calibri"/>
            </a:endParaRPr>
          </a:p>
          <a:p>
            <a:pPr>
              <a:buFont typeface="Arial"/>
              <a:buChar char="•"/>
            </a:pPr>
            <a:r>
              <a:rPr lang="en-GB" sz="2200" dirty="0">
                <a:ea typeface="+mn-lt"/>
                <a:cs typeface="+mn-lt"/>
              </a:rPr>
              <a:t>Interests and Hobbies</a:t>
            </a:r>
            <a:endParaRPr lang="en-GB" dirty="0"/>
          </a:p>
          <a:p>
            <a:pPr>
              <a:buFont typeface="Arial"/>
              <a:buChar char="•"/>
            </a:pPr>
            <a:r>
              <a:rPr lang="en-GB" sz="2200" dirty="0">
                <a:ea typeface="+mn-lt"/>
                <a:cs typeface="+mn-lt"/>
              </a:rPr>
              <a:t>Life Experiences</a:t>
            </a:r>
            <a:endParaRPr lang="en-GB" dirty="0"/>
          </a:p>
          <a:p>
            <a:pPr>
              <a:buFont typeface="Arial"/>
              <a:buChar char="•"/>
            </a:pPr>
            <a:r>
              <a:rPr lang="en-GB" sz="2200" dirty="0">
                <a:ea typeface="+mn-lt"/>
                <a:cs typeface="+mn-lt"/>
              </a:rPr>
              <a:t>Self-Perception</a:t>
            </a:r>
            <a:endParaRPr lang="en-GB" dirty="0"/>
          </a:p>
          <a:p>
            <a:pPr>
              <a:buFont typeface="Arial"/>
              <a:buChar char="•"/>
            </a:pPr>
            <a:r>
              <a:rPr lang="en-GB" sz="2200" dirty="0">
                <a:ea typeface="+mn-lt"/>
                <a:cs typeface="+mn-lt"/>
              </a:rPr>
              <a:t>Personality Traits</a:t>
            </a:r>
            <a:endParaRPr lang="en-GB" dirty="0"/>
          </a:p>
          <a:p>
            <a:pPr>
              <a:buFont typeface="Arial"/>
              <a:buChar char="•"/>
            </a:pPr>
            <a:r>
              <a:rPr lang="en-GB" sz="2200" dirty="0">
                <a:ea typeface="+mn-lt"/>
                <a:cs typeface="+mn-lt"/>
              </a:rPr>
              <a:t>Life Goals and Ambitions</a:t>
            </a:r>
            <a:endParaRPr lang="en-GB" dirty="0"/>
          </a:p>
          <a:p>
            <a:pPr>
              <a:buFont typeface="Arial"/>
              <a:buChar char="•"/>
            </a:pPr>
            <a:r>
              <a:rPr lang="en-GB" sz="2200" dirty="0">
                <a:ea typeface="+mn-lt"/>
                <a:cs typeface="+mn-lt"/>
              </a:rPr>
              <a:t>Emotional Identity</a:t>
            </a:r>
            <a:endParaRPr lang="en-GB" dirty="0"/>
          </a:p>
          <a:p>
            <a:pPr>
              <a:buFont typeface="Arial"/>
              <a:buChar char="•"/>
            </a:pPr>
            <a:r>
              <a:rPr lang="en-GB" sz="2200" dirty="0">
                <a:ea typeface="+mn-lt"/>
                <a:cs typeface="+mn-lt"/>
              </a:rPr>
              <a:t>Beliefs</a:t>
            </a:r>
            <a:endParaRPr lang="en-GB" dirty="0"/>
          </a:p>
          <a:p>
            <a:pPr>
              <a:buFont typeface="Arial"/>
              <a:buChar char="•"/>
            </a:pPr>
            <a:endParaRPr lang="en-GB" sz="2200" dirty="0">
              <a:ea typeface="Calibri"/>
              <a:cs typeface="Calibri"/>
            </a:endParaRPr>
          </a:p>
          <a:p>
            <a:pPr marL="0" indent="0">
              <a:buNone/>
            </a:pPr>
            <a:endParaRPr lang="en-GB" sz="2200" b="1" dirty="0">
              <a:ea typeface="Calibri" panose="020F0502020204030204"/>
              <a:cs typeface="Calibri" panose="020F0502020204030204"/>
            </a:endParaRPr>
          </a:p>
        </p:txBody>
      </p:sp>
      <p:pic>
        <p:nvPicPr>
          <p:cNvPr id="6" name="Picture 5" descr="Image result for black lady">
            <a:extLst>
              <a:ext uri="{FF2B5EF4-FFF2-40B4-BE49-F238E27FC236}">
                <a16:creationId xmlns:a16="http://schemas.microsoft.com/office/drawing/2014/main" id="{F6B9651B-7B07-6E23-9B45-8114BF5DF75D}"/>
              </a:ext>
            </a:extLst>
          </p:cNvPr>
          <p:cNvPicPr>
            <a:picLocks noChangeAspect="1"/>
          </p:cNvPicPr>
          <p:nvPr/>
        </p:nvPicPr>
        <p:blipFill>
          <a:blip r:embed="rId3"/>
          <a:stretch>
            <a:fillRect/>
          </a:stretch>
        </p:blipFill>
        <p:spPr>
          <a:xfrm>
            <a:off x="10215418" y="188189"/>
            <a:ext cx="1314533" cy="1690956"/>
          </a:xfrm>
          <a:prstGeom prst="rect">
            <a:avLst/>
          </a:prstGeom>
        </p:spPr>
      </p:pic>
      <p:sp>
        <p:nvSpPr>
          <p:cNvPr id="5" name="TextBox 4">
            <a:extLst>
              <a:ext uri="{FF2B5EF4-FFF2-40B4-BE49-F238E27FC236}">
                <a16:creationId xmlns:a16="http://schemas.microsoft.com/office/drawing/2014/main" id="{3EF1BF45-038C-E1A6-E4B6-D13B2EB4FFBA}"/>
              </a:ext>
            </a:extLst>
          </p:cNvPr>
          <p:cNvSpPr txBox="1"/>
          <p:nvPr/>
        </p:nvSpPr>
        <p:spPr>
          <a:xfrm>
            <a:off x="4125191" y="2346458"/>
            <a:ext cx="7616595" cy="3477875"/>
          </a:xfrm>
          <a:prstGeom prst="rect">
            <a:avLst/>
          </a:prstGeom>
          <a:ln w="31750">
            <a:solidFill>
              <a:srgbClr val="0070C0"/>
            </a:solid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i="1" dirty="0">
                <a:ea typeface="+mn-lt"/>
                <a:cs typeface="+mn-lt"/>
              </a:rPr>
              <a:t>Maria, a 35-year-old social worker, is deeply committed to helping others and advocating for social justice. She values empathy, fairness, and equality, and strives to create a positive impact in her community. Outside of work, Maria enjoys reading, volunteering at local shelters, and participating in community events. </a:t>
            </a:r>
          </a:p>
          <a:p>
            <a:endParaRPr lang="en-US" sz="2000" i="1" dirty="0">
              <a:ea typeface="+mn-lt"/>
              <a:cs typeface="+mn-lt"/>
            </a:endParaRPr>
          </a:p>
          <a:p>
            <a:r>
              <a:rPr lang="en-US" sz="2000" i="1" dirty="0">
                <a:ea typeface="+mn-lt"/>
                <a:cs typeface="+mn-lt"/>
              </a:rPr>
              <a:t>She’s an extrovert who thrives in social settings, building strong connections with others. Her personal experiences growing up in a low-income neighborhood shaped her passion for working with marginalized populations. Maria is driven by the goal of improving the lives of others and believes in the power of community support to bring about change</a:t>
            </a:r>
            <a:endParaRPr lang="en-US" sz="2000" i="1" dirty="0">
              <a:ea typeface="Calibri"/>
              <a:cs typeface="Calibri"/>
            </a:endParaRPr>
          </a:p>
        </p:txBody>
      </p:sp>
    </p:spTree>
    <p:extLst>
      <p:ext uri="{BB962C8B-B14F-4D97-AF65-F5344CB8AC3E}">
        <p14:creationId xmlns:p14="http://schemas.microsoft.com/office/powerpoint/2010/main" val="2807430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A8CC56-2183-7D7B-AAFE-544E1D0F1FEF}"/>
              </a:ext>
            </a:extLst>
          </p:cNvPr>
          <p:cNvSpPr>
            <a:spLocks noGrp="1"/>
          </p:cNvSpPr>
          <p:nvPr>
            <p:ph type="title"/>
          </p:nvPr>
        </p:nvSpPr>
        <p:spPr>
          <a:xfrm>
            <a:off x="526773" y="45249"/>
            <a:ext cx="11018520" cy="1434415"/>
          </a:xfrm>
        </p:spPr>
        <p:txBody>
          <a:bodyPr anchor="b">
            <a:normAutofit/>
          </a:bodyPr>
          <a:lstStyle/>
          <a:p>
            <a:pPr algn="ctr"/>
            <a:r>
              <a:rPr lang="en-GB" sz="6000" b="1" dirty="0">
                <a:latin typeface="+mn-lt"/>
              </a:rPr>
              <a:t>Identity Salience (importance) </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1C6F25-333E-3315-903F-4272D2233895}"/>
              </a:ext>
            </a:extLst>
          </p:cNvPr>
          <p:cNvSpPr>
            <a:spLocks noGrp="1"/>
          </p:cNvSpPr>
          <p:nvPr>
            <p:ph idx="1"/>
          </p:nvPr>
        </p:nvSpPr>
        <p:spPr>
          <a:xfrm>
            <a:off x="349186" y="1981682"/>
            <a:ext cx="8222159" cy="4613542"/>
          </a:xfrm>
        </p:spPr>
        <p:txBody>
          <a:bodyPr anchor="t">
            <a:normAutofit fontScale="92500"/>
          </a:bodyPr>
          <a:lstStyle/>
          <a:p>
            <a:pPr marL="0" indent="0">
              <a:buNone/>
            </a:pPr>
            <a:r>
              <a:rPr lang="en-GB" sz="2200" dirty="0"/>
              <a:t>The concept of identity salience is a </a:t>
            </a:r>
            <a:r>
              <a:rPr lang="en-US" sz="2400" dirty="0"/>
              <a:t>powerful concept in social psychology</a:t>
            </a:r>
            <a:r>
              <a:rPr lang="en-GB" sz="2200" dirty="0"/>
              <a:t> which suggests that certain roles or identities become more prominent depending on the social context, influencing how individuals behave and interact in different situations.</a:t>
            </a:r>
            <a:endParaRPr lang="en-US" dirty="0"/>
          </a:p>
          <a:p>
            <a:pPr marL="0" indent="0">
              <a:buNone/>
            </a:pPr>
            <a:r>
              <a:rPr lang="en-GB" sz="2200" dirty="0"/>
              <a:t>Delamater and Ward (2013, p.36 ) define identity salience as </a:t>
            </a:r>
          </a:p>
          <a:p>
            <a:pPr marL="0" indent="0">
              <a:buNone/>
            </a:pPr>
            <a:r>
              <a:rPr lang="en-GB" sz="2200" dirty="0"/>
              <a:t>“…the probability that one will invoke a specific identity across situations”.</a:t>
            </a:r>
            <a:endParaRPr lang="en-US" dirty="0">
              <a:ea typeface="Calibri"/>
              <a:cs typeface="Calibri"/>
            </a:endParaRPr>
          </a:p>
          <a:p>
            <a:pPr marL="0" indent="0">
              <a:buNone/>
            </a:pPr>
            <a:endParaRPr lang="en-GB" sz="2200" dirty="0"/>
          </a:p>
          <a:p>
            <a:r>
              <a:rPr lang="en-GB" sz="2200" dirty="0"/>
              <a:t>Identity salience refers to the prominence or importance of a specific identity in a given situation.</a:t>
            </a:r>
          </a:p>
          <a:p>
            <a:r>
              <a:rPr lang="en-GB" sz="2200" dirty="0"/>
              <a:t>Commitment to identity.</a:t>
            </a:r>
          </a:p>
          <a:p>
            <a:r>
              <a:rPr lang="en-GB" sz="2200" dirty="0"/>
              <a:t>Depends on context (Are you the same in work compared to in your personal life?)</a:t>
            </a:r>
          </a:p>
          <a:p>
            <a:r>
              <a:rPr lang="en-GB" sz="2200" dirty="0"/>
              <a:t>Affects perception of themselves </a:t>
            </a:r>
          </a:p>
          <a:p>
            <a:endParaRPr lang="en-GB" sz="2200" dirty="0">
              <a:ea typeface="+mn-lt"/>
              <a:cs typeface="+mn-lt"/>
            </a:endParaRPr>
          </a:p>
          <a:p>
            <a:endParaRPr lang="en-GB" sz="2200" dirty="0"/>
          </a:p>
          <a:p>
            <a:pPr marL="0" indent="0">
              <a:buNone/>
            </a:pPr>
            <a:endParaRPr lang="en-GB" sz="2200" dirty="0"/>
          </a:p>
          <a:p>
            <a:pPr marL="0" indent="0">
              <a:buNone/>
            </a:pPr>
            <a:endParaRPr lang="en-GB" sz="2200" dirty="0"/>
          </a:p>
        </p:txBody>
      </p:sp>
      <p:pic>
        <p:nvPicPr>
          <p:cNvPr id="4" name="Picture 3">
            <a:extLst>
              <a:ext uri="{FF2B5EF4-FFF2-40B4-BE49-F238E27FC236}">
                <a16:creationId xmlns:a16="http://schemas.microsoft.com/office/drawing/2014/main" id="{3646B601-E665-0CA9-1F95-DB9DE3C8AA5C}"/>
              </a:ext>
            </a:extLst>
          </p:cNvPr>
          <p:cNvPicPr>
            <a:picLocks noChangeAspect="1"/>
          </p:cNvPicPr>
          <p:nvPr/>
        </p:nvPicPr>
        <p:blipFill>
          <a:blip r:embed="rId3"/>
          <a:srcRect l="10388" r="35497" b="2"/>
          <a:stretch/>
        </p:blipFill>
        <p:spPr>
          <a:xfrm>
            <a:off x="8894356" y="2093976"/>
            <a:ext cx="2722366" cy="2829745"/>
          </a:xfrm>
          <a:prstGeom prst="rect">
            <a:avLst/>
          </a:prstGeom>
        </p:spPr>
      </p:pic>
    </p:spTree>
    <p:extLst>
      <p:ext uri="{BB962C8B-B14F-4D97-AF65-F5344CB8AC3E}">
        <p14:creationId xmlns:p14="http://schemas.microsoft.com/office/powerpoint/2010/main" val="3239492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11D4FE-94A6-A609-C4F0-D40CDF89DF27}"/>
              </a:ext>
            </a:extLst>
          </p:cNvPr>
          <p:cNvSpPr>
            <a:spLocks noGrp="1"/>
          </p:cNvSpPr>
          <p:nvPr>
            <p:ph type="title"/>
          </p:nvPr>
        </p:nvSpPr>
        <p:spPr>
          <a:xfrm>
            <a:off x="640080" y="172124"/>
            <a:ext cx="4368602" cy="1956841"/>
          </a:xfrm>
        </p:spPr>
        <p:txBody>
          <a:bodyPr anchor="b">
            <a:normAutofit/>
          </a:bodyPr>
          <a:lstStyle/>
          <a:p>
            <a:r>
              <a:rPr lang="en-GB" sz="6000" b="1" dirty="0">
                <a:latin typeface="+mn-lt"/>
              </a:rPr>
              <a:t>Example</a:t>
            </a:r>
          </a:p>
        </p:txBody>
      </p:sp>
      <p:sp>
        <p:nvSpPr>
          <p:cNvPr id="10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68637D-E8CB-3C66-07D1-C14D79581C9D}"/>
              </a:ext>
            </a:extLst>
          </p:cNvPr>
          <p:cNvSpPr>
            <a:spLocks noGrp="1"/>
          </p:cNvSpPr>
          <p:nvPr>
            <p:ph idx="1"/>
          </p:nvPr>
        </p:nvSpPr>
        <p:spPr>
          <a:xfrm>
            <a:off x="267856" y="2779961"/>
            <a:ext cx="4615814" cy="3413606"/>
          </a:xfrm>
        </p:spPr>
        <p:txBody>
          <a:bodyPr>
            <a:normAutofit lnSpcReduction="10000"/>
          </a:bodyPr>
          <a:lstStyle/>
          <a:p>
            <a:r>
              <a:rPr lang="en-US" sz="2200" dirty="0"/>
              <a:t>Imagine someone who is:</a:t>
            </a:r>
          </a:p>
          <a:p>
            <a:pPr lvl="1"/>
            <a:r>
              <a:rPr lang="en-US" sz="2200" dirty="0"/>
              <a:t>A mother</a:t>
            </a:r>
          </a:p>
          <a:p>
            <a:pPr lvl="1"/>
            <a:r>
              <a:rPr lang="en-US" sz="2200" dirty="0"/>
              <a:t>A lawyer</a:t>
            </a:r>
          </a:p>
          <a:p>
            <a:pPr lvl="1"/>
            <a:r>
              <a:rPr lang="en-US" sz="2200" dirty="0"/>
              <a:t>A marathon runner</a:t>
            </a:r>
          </a:p>
          <a:p>
            <a:r>
              <a:rPr lang="en-US" sz="2200" dirty="0"/>
              <a:t>At home with her kids → </a:t>
            </a:r>
            <a:r>
              <a:rPr lang="en-US" sz="2200" b="1" dirty="0"/>
              <a:t>mother</a:t>
            </a:r>
          </a:p>
          <a:p>
            <a:pPr marL="0" indent="0">
              <a:buNone/>
            </a:pPr>
            <a:r>
              <a:rPr lang="en-US" sz="2200" dirty="0"/>
              <a:t> -identity is salient </a:t>
            </a:r>
          </a:p>
          <a:p>
            <a:r>
              <a:rPr lang="en-US" sz="2200" dirty="0"/>
              <a:t>In court → </a:t>
            </a:r>
            <a:r>
              <a:rPr lang="en-US" sz="2200" b="1" dirty="0"/>
              <a:t>lawyer</a:t>
            </a:r>
            <a:r>
              <a:rPr lang="en-US" sz="2200" dirty="0"/>
              <a:t> - identity is salient </a:t>
            </a:r>
          </a:p>
          <a:p>
            <a:r>
              <a:rPr lang="en-US" sz="2200" dirty="0"/>
              <a:t>At a race → </a:t>
            </a:r>
            <a:r>
              <a:rPr lang="en-US" sz="2200" b="1" dirty="0"/>
              <a:t>runner</a:t>
            </a:r>
            <a:r>
              <a:rPr lang="en-US" sz="2200" dirty="0"/>
              <a:t> - identity is salient</a:t>
            </a:r>
          </a:p>
          <a:p>
            <a:endParaRPr lang="en-GB" sz="2200" dirty="0"/>
          </a:p>
        </p:txBody>
      </p:sp>
      <p:pic>
        <p:nvPicPr>
          <p:cNvPr id="1026" name="Picture 2" descr="Monica Ghai | Family Solicitors | Birmingham">
            <a:extLst>
              <a:ext uri="{FF2B5EF4-FFF2-40B4-BE49-F238E27FC236}">
                <a16:creationId xmlns:a16="http://schemas.microsoft.com/office/drawing/2014/main" id="{01F10B5D-4DC1-F239-7DF3-1E56B8B1A6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304"/>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3584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24170D-FCA5-80AB-2DC1-9CCFAFB45416}"/>
              </a:ext>
            </a:extLst>
          </p:cNvPr>
          <p:cNvSpPr>
            <a:spLocks noGrp="1"/>
          </p:cNvSpPr>
          <p:nvPr>
            <p:ph type="title"/>
          </p:nvPr>
        </p:nvSpPr>
        <p:spPr>
          <a:xfrm>
            <a:off x="5297762" y="329184"/>
            <a:ext cx="6251110" cy="1783080"/>
          </a:xfrm>
        </p:spPr>
        <p:txBody>
          <a:bodyPr anchor="b">
            <a:normAutofit/>
          </a:bodyPr>
          <a:lstStyle/>
          <a:p>
            <a:r>
              <a:rPr lang="en-GB" sz="5400" b="1">
                <a:latin typeface="+mn-lt"/>
              </a:rPr>
              <a:t>Activity 1- Exploring Your Identity</a:t>
            </a:r>
          </a:p>
        </p:txBody>
      </p:sp>
      <p:pic>
        <p:nvPicPr>
          <p:cNvPr id="4" name="Picture 3">
            <a:extLst>
              <a:ext uri="{FF2B5EF4-FFF2-40B4-BE49-F238E27FC236}">
                <a16:creationId xmlns:a16="http://schemas.microsoft.com/office/drawing/2014/main" id="{8A3D2A19-64DF-1F9C-B0CF-18AA9870332A}"/>
              </a:ext>
            </a:extLst>
          </p:cNvPr>
          <p:cNvPicPr>
            <a:picLocks noChangeAspect="1"/>
          </p:cNvPicPr>
          <p:nvPr/>
        </p:nvPicPr>
        <p:blipFill rotWithShape="1">
          <a:blip r:embed="rId3"/>
          <a:srcRect l="24499" t="1" r="26744" b="7092"/>
          <a:stretch/>
        </p:blipFill>
        <p:spPr>
          <a:xfrm>
            <a:off x="0" y="-18278"/>
            <a:ext cx="4657344" cy="6702107"/>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FCAC68-1B35-CF58-A738-89F4A2E42D28}"/>
              </a:ext>
            </a:extLst>
          </p:cNvPr>
          <p:cNvSpPr>
            <a:spLocks noGrp="1"/>
          </p:cNvSpPr>
          <p:nvPr>
            <p:ph idx="1"/>
          </p:nvPr>
        </p:nvSpPr>
        <p:spPr>
          <a:xfrm>
            <a:off x="5199790" y="2848138"/>
            <a:ext cx="6251110" cy="2039113"/>
          </a:xfrm>
        </p:spPr>
        <p:txBody>
          <a:bodyPr>
            <a:noAutofit/>
          </a:bodyPr>
          <a:lstStyle/>
          <a:p>
            <a:r>
              <a:rPr lang="en-GB" sz="2400"/>
              <a:t>Each student should individually reflect on their own identity by answering the questions provided.</a:t>
            </a:r>
          </a:p>
          <a:p>
            <a:r>
              <a:rPr lang="en-GB" sz="2400"/>
              <a:t>The questions, along with further explanation of </a:t>
            </a:r>
            <a:r>
              <a:rPr lang="en-GB" sz="2400" b="1"/>
              <a:t>Week 5- Activity 1 </a:t>
            </a:r>
            <a:r>
              <a:rPr lang="en-GB" sz="2400"/>
              <a:t>are in the </a:t>
            </a:r>
            <a:r>
              <a:rPr lang="en-GB" sz="2400" b="1"/>
              <a:t>week 5 </a:t>
            </a:r>
            <a:r>
              <a:rPr lang="en-GB" sz="2400"/>
              <a:t>tile on the Moodle page</a:t>
            </a:r>
          </a:p>
        </p:txBody>
      </p:sp>
    </p:spTree>
    <p:extLst>
      <p:ext uri="{BB962C8B-B14F-4D97-AF65-F5344CB8AC3E}">
        <p14:creationId xmlns:p14="http://schemas.microsoft.com/office/powerpoint/2010/main" val="545917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44A290-CB9F-1CE6-8F67-5B2E60E190A4}"/>
              </a:ext>
            </a:extLst>
          </p:cNvPr>
          <p:cNvSpPr>
            <a:spLocks noGrp="1"/>
          </p:cNvSpPr>
          <p:nvPr>
            <p:ph type="title"/>
          </p:nvPr>
        </p:nvSpPr>
        <p:spPr>
          <a:xfrm>
            <a:off x="360459" y="194830"/>
            <a:ext cx="6478521" cy="1495425"/>
          </a:xfrm>
        </p:spPr>
        <p:txBody>
          <a:bodyPr>
            <a:noAutofit/>
          </a:bodyPr>
          <a:lstStyle/>
          <a:p>
            <a:r>
              <a:rPr lang="en-GB" sz="6000" b="1" dirty="0">
                <a:latin typeface="+mn-lt"/>
              </a:rPr>
              <a:t>Identity Relevance </a:t>
            </a:r>
          </a:p>
        </p:txBody>
      </p:sp>
      <p:sp>
        <p:nvSpPr>
          <p:cNvPr id="3" name="Content Placeholder 2">
            <a:extLst>
              <a:ext uri="{FF2B5EF4-FFF2-40B4-BE49-F238E27FC236}">
                <a16:creationId xmlns:a16="http://schemas.microsoft.com/office/drawing/2014/main" id="{D987D14A-7CE7-F9F7-F7FF-B08B240DE3D1}"/>
              </a:ext>
            </a:extLst>
          </p:cNvPr>
          <p:cNvSpPr>
            <a:spLocks noGrp="1"/>
          </p:cNvSpPr>
          <p:nvPr>
            <p:ph idx="1"/>
          </p:nvPr>
        </p:nvSpPr>
        <p:spPr>
          <a:xfrm>
            <a:off x="143977" y="1690255"/>
            <a:ext cx="7647961" cy="4805796"/>
          </a:xfrm>
        </p:spPr>
        <p:txBody>
          <a:bodyPr vert="horz" lIns="91440" tIns="45720" rIns="91440" bIns="45720" rtlCol="0" anchor="t">
            <a:normAutofit/>
          </a:bodyPr>
          <a:lstStyle/>
          <a:p>
            <a:pPr marL="0" indent="0">
              <a:buNone/>
            </a:pPr>
            <a:r>
              <a:rPr lang="en-GB" sz="2400" b="1" dirty="0">
                <a:solidFill>
                  <a:srgbClr val="002060"/>
                </a:solidFill>
              </a:rPr>
              <a:t>Identity relevance </a:t>
            </a:r>
            <a:r>
              <a:rPr lang="en-GB" sz="2000" dirty="0"/>
              <a:t>shows how certain parts of our identity become useful or important in different situations.</a:t>
            </a:r>
            <a:endParaRPr lang="en-GB" sz="2000" dirty="0">
              <a:ea typeface="Calibri"/>
              <a:cs typeface="Calibri"/>
            </a:endParaRPr>
          </a:p>
          <a:p>
            <a:pPr marL="0" indent="0">
              <a:buNone/>
            </a:pPr>
            <a:r>
              <a:rPr lang="en-US" sz="2000" b="1" dirty="0">
                <a:solidFill>
                  <a:srgbClr val="002060"/>
                </a:solidFill>
              </a:rPr>
              <a:t>Does this identity matter in the current context?</a:t>
            </a:r>
            <a:endParaRPr lang="en-US" sz="2000" b="1" dirty="0">
              <a:solidFill>
                <a:srgbClr val="002060"/>
              </a:solidFill>
              <a:ea typeface="Calibri"/>
              <a:cs typeface="Calibri"/>
            </a:endParaRPr>
          </a:p>
          <a:p>
            <a:pPr marL="0" indent="0">
              <a:buNone/>
            </a:pPr>
            <a:r>
              <a:rPr lang="en-GB" sz="2000" dirty="0"/>
              <a:t>Identity Relevance refers to:</a:t>
            </a:r>
            <a:endParaRPr lang="en-US" sz="2000" dirty="0">
              <a:ea typeface="Calibri"/>
              <a:cs typeface="Calibri"/>
            </a:endParaRPr>
          </a:p>
          <a:p>
            <a:pPr lvl="1"/>
            <a:r>
              <a:rPr lang="en-GB" sz="2000" dirty="0"/>
              <a:t>How identity connects to social situations</a:t>
            </a:r>
            <a:endParaRPr lang="en-GB" sz="2000" dirty="0">
              <a:ea typeface="Calibri"/>
              <a:cs typeface="Calibri"/>
            </a:endParaRPr>
          </a:p>
          <a:p>
            <a:pPr lvl="1"/>
            <a:r>
              <a:rPr lang="en-GB" sz="2000" dirty="0"/>
              <a:t>Choosing behaviours that suit the situation</a:t>
            </a:r>
          </a:p>
          <a:p>
            <a:pPr lvl="1"/>
            <a:r>
              <a:rPr lang="en-GB" sz="2000" dirty="0"/>
              <a:t>Repeating behaviours that lead to successful outcomes</a:t>
            </a:r>
          </a:p>
          <a:p>
            <a:pPr lvl="1"/>
            <a:r>
              <a:rPr lang="en-GB" sz="2000" dirty="0"/>
              <a:t>Guiding decision making in different contexts</a:t>
            </a:r>
          </a:p>
          <a:p>
            <a:pPr marL="0" indent="0">
              <a:buNone/>
            </a:pPr>
            <a:r>
              <a:rPr lang="en-GB" sz="2000" b="1" dirty="0">
                <a:solidFill>
                  <a:srgbClr val="002060"/>
                </a:solidFill>
              </a:rPr>
              <a:t>Example</a:t>
            </a:r>
          </a:p>
          <a:p>
            <a:pPr marL="457200" lvl="1" indent="0">
              <a:buNone/>
            </a:pPr>
            <a:r>
              <a:rPr lang="en-GB" sz="2000" dirty="0"/>
              <a:t>A person’s identity as a musician may be relevant at a concert, but less relevant during a legal meeting.</a:t>
            </a:r>
            <a:br>
              <a:rPr lang="en-GB" sz="2000" dirty="0"/>
            </a:br>
            <a:endParaRPr lang="en-GB" sz="1800" dirty="0">
              <a:ea typeface="Calibri"/>
              <a:cs typeface="Calibri"/>
            </a:endParaRPr>
          </a:p>
        </p:txBody>
      </p:sp>
      <p:pic>
        <p:nvPicPr>
          <p:cNvPr id="4" name="Picture 3">
            <a:extLst>
              <a:ext uri="{FF2B5EF4-FFF2-40B4-BE49-F238E27FC236}">
                <a16:creationId xmlns:a16="http://schemas.microsoft.com/office/drawing/2014/main" id="{00318E5F-834C-2C17-663A-07800BA60E4F}"/>
              </a:ext>
            </a:extLst>
          </p:cNvPr>
          <p:cNvPicPr>
            <a:picLocks noChangeAspect="1"/>
          </p:cNvPicPr>
          <p:nvPr/>
        </p:nvPicPr>
        <p:blipFill rotWithShape="1">
          <a:blip r:embed="rId3"/>
          <a:srcRect l="5762"/>
          <a:stretch/>
        </p:blipFill>
        <p:spPr>
          <a:xfrm>
            <a:off x="8423564" y="10"/>
            <a:ext cx="3768436" cy="6857990"/>
          </a:xfrm>
          <a:prstGeom prst="rect">
            <a:avLst/>
          </a:prstGeom>
          <a:effectLst/>
        </p:spPr>
      </p:pic>
    </p:spTree>
    <p:extLst>
      <p:ext uri="{BB962C8B-B14F-4D97-AF65-F5344CB8AC3E}">
        <p14:creationId xmlns:p14="http://schemas.microsoft.com/office/powerpoint/2010/main" val="8151996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1ADC7E-961A-A37C-93A6-00C266407F20}"/>
              </a:ext>
            </a:extLst>
          </p:cNvPr>
          <p:cNvSpPr>
            <a:spLocks noGrp="1"/>
          </p:cNvSpPr>
          <p:nvPr>
            <p:ph type="title"/>
          </p:nvPr>
        </p:nvSpPr>
        <p:spPr>
          <a:xfrm>
            <a:off x="6096000" y="293086"/>
            <a:ext cx="5857764" cy="1269610"/>
          </a:xfrm>
        </p:spPr>
        <p:txBody>
          <a:bodyPr anchor="b">
            <a:normAutofit/>
          </a:bodyPr>
          <a:lstStyle/>
          <a:p>
            <a:r>
              <a:rPr lang="en-GB" sz="5600" b="1" dirty="0">
                <a:latin typeface="+mn-lt"/>
              </a:rPr>
              <a:t>Identity </a:t>
            </a:r>
            <a:r>
              <a:rPr lang="en-GB" sz="6000" b="1" dirty="0">
                <a:latin typeface="+mn-lt"/>
              </a:rPr>
              <a:t>Centrality</a:t>
            </a:r>
            <a:r>
              <a:rPr lang="en-GB" sz="5600" b="1" dirty="0">
                <a:latin typeface="+mn-lt"/>
              </a:rPr>
              <a:t> </a:t>
            </a:r>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E3415F5-31E2-E786-2CB5-BDCD5415BF56}"/>
              </a:ext>
            </a:extLst>
          </p:cNvPr>
          <p:cNvPicPr>
            <a:picLocks noChangeAspect="1"/>
          </p:cNvPicPr>
          <p:nvPr/>
        </p:nvPicPr>
        <p:blipFill rotWithShape="1">
          <a:blip r:embed="rId3"/>
          <a:srcRect l="24421" r="8828" b="-2"/>
          <a:stretch/>
        </p:blipFill>
        <p:spPr>
          <a:xfrm>
            <a:off x="322965" y="561659"/>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CA09AA7B-7C05-BD0D-4D13-785F4474EC0F}"/>
              </a:ext>
            </a:extLst>
          </p:cNvPr>
          <p:cNvSpPr>
            <a:spLocks noGrp="1"/>
          </p:cNvSpPr>
          <p:nvPr>
            <p:ph idx="1"/>
          </p:nvPr>
        </p:nvSpPr>
        <p:spPr>
          <a:xfrm>
            <a:off x="6388118" y="1791803"/>
            <a:ext cx="5198037" cy="4017327"/>
          </a:xfrm>
          <a:ln w="25400">
            <a:solidFill>
              <a:schemeClr val="accent1"/>
            </a:solidFill>
          </a:ln>
        </p:spPr>
        <p:txBody>
          <a:bodyPr anchor="t">
            <a:normAutofit lnSpcReduction="10000"/>
          </a:bodyPr>
          <a:lstStyle/>
          <a:p>
            <a:r>
              <a:rPr lang="en-GB" sz="2400" dirty="0">
                <a:solidFill>
                  <a:schemeClr val="tx1">
                    <a:alpha val="80000"/>
                  </a:schemeClr>
                </a:solidFill>
              </a:rPr>
              <a:t>A particular identity that is central to an individual's overall self-concept. </a:t>
            </a:r>
          </a:p>
          <a:p>
            <a:r>
              <a:rPr lang="en-GB" sz="2400" dirty="0">
                <a:solidFill>
                  <a:schemeClr val="tx1">
                    <a:alpha val="80000"/>
                  </a:schemeClr>
                </a:solidFill>
              </a:rPr>
              <a:t>Crucial aspects of a person's sense of self</a:t>
            </a:r>
          </a:p>
          <a:p>
            <a:r>
              <a:rPr lang="en-GB" sz="2400" dirty="0">
                <a:solidFill>
                  <a:schemeClr val="tx1">
                    <a:alpha val="80000"/>
                  </a:schemeClr>
                </a:solidFill>
              </a:rPr>
              <a:t>Low centrality identities may have less impact on their overall self-perception.</a:t>
            </a:r>
          </a:p>
          <a:p>
            <a:r>
              <a:rPr lang="en-GB" sz="2400" dirty="0">
                <a:solidFill>
                  <a:schemeClr val="tx1">
                    <a:alpha val="80000"/>
                  </a:schemeClr>
                </a:solidFill>
              </a:rPr>
              <a:t>Prominence hierarchy ( how important the identity is) </a:t>
            </a:r>
          </a:p>
          <a:p>
            <a:endParaRPr lang="en-GB" sz="2000" dirty="0">
              <a:solidFill>
                <a:schemeClr val="tx1">
                  <a:alpha val="80000"/>
                </a:schemeClr>
              </a:solidFill>
            </a:endParaRPr>
          </a:p>
          <a:p>
            <a:pPr marL="0" indent="0">
              <a:buNone/>
            </a:pPr>
            <a:r>
              <a:rPr lang="en-GB" sz="2000" dirty="0">
                <a:solidFill>
                  <a:schemeClr val="tx1">
                    <a:alpha val="80000"/>
                  </a:schemeClr>
                </a:solidFill>
              </a:rPr>
              <a:t>(</a:t>
            </a:r>
            <a:r>
              <a:rPr lang="en-GB" sz="2000" dirty="0" err="1">
                <a:solidFill>
                  <a:schemeClr val="tx1">
                    <a:alpha val="80000"/>
                  </a:schemeClr>
                </a:solidFill>
              </a:rPr>
              <a:t>DeLamter</a:t>
            </a:r>
            <a:r>
              <a:rPr lang="en-GB" sz="2000" dirty="0">
                <a:solidFill>
                  <a:schemeClr val="tx1">
                    <a:alpha val="80000"/>
                  </a:schemeClr>
                </a:solidFill>
              </a:rPr>
              <a:t> and Ward, 2013). </a:t>
            </a:r>
          </a:p>
        </p:txBody>
      </p:sp>
      <p:sp>
        <p:nvSpPr>
          <p:cNvPr id="1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6157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DCDD56-F207-45C7-E307-1EFA514F4C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83CCD4-5902-49CA-30A3-CD7932119FC8}"/>
              </a:ext>
            </a:extLst>
          </p:cNvPr>
          <p:cNvSpPr>
            <a:spLocks noGrp="1"/>
          </p:cNvSpPr>
          <p:nvPr>
            <p:ph type="title"/>
          </p:nvPr>
        </p:nvSpPr>
        <p:spPr>
          <a:xfrm>
            <a:off x="6096000" y="293086"/>
            <a:ext cx="5857764" cy="1269610"/>
          </a:xfrm>
        </p:spPr>
        <p:txBody>
          <a:bodyPr anchor="b">
            <a:normAutofit/>
          </a:bodyPr>
          <a:lstStyle/>
          <a:p>
            <a:r>
              <a:rPr lang="en-GB" sz="5600" b="1">
                <a:latin typeface="+mn-lt"/>
              </a:rPr>
              <a:t>Identity </a:t>
            </a:r>
            <a:r>
              <a:rPr lang="en-GB" sz="6000" b="1">
                <a:latin typeface="+mn-lt"/>
              </a:rPr>
              <a:t>Centrality</a:t>
            </a:r>
            <a:r>
              <a:rPr lang="en-GB" sz="5600" b="1">
                <a:latin typeface="+mn-lt"/>
              </a:rPr>
              <a:t> </a:t>
            </a:r>
          </a:p>
        </p:txBody>
      </p:sp>
      <p:pic>
        <p:nvPicPr>
          <p:cNvPr id="4" name="Picture 3">
            <a:extLst>
              <a:ext uri="{FF2B5EF4-FFF2-40B4-BE49-F238E27FC236}">
                <a16:creationId xmlns:a16="http://schemas.microsoft.com/office/drawing/2014/main" id="{B9E09C10-F5FD-CDEC-77C6-F0C5CEFA98D7}"/>
              </a:ext>
            </a:extLst>
          </p:cNvPr>
          <p:cNvPicPr>
            <a:picLocks noChangeAspect="1"/>
          </p:cNvPicPr>
          <p:nvPr/>
        </p:nvPicPr>
        <p:blipFill rotWithShape="1">
          <a:blip r:embed="rId3"/>
          <a:srcRect l="24421" r="8828" b="-2"/>
          <a:stretch/>
        </p:blipFill>
        <p:spPr>
          <a:xfrm>
            <a:off x="322965" y="561659"/>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3" name="Content Placeholder 2">
            <a:extLst>
              <a:ext uri="{FF2B5EF4-FFF2-40B4-BE49-F238E27FC236}">
                <a16:creationId xmlns:a16="http://schemas.microsoft.com/office/drawing/2014/main" id="{AD9B8FD2-F78A-FD86-743A-3C05816379F5}"/>
              </a:ext>
            </a:extLst>
          </p:cNvPr>
          <p:cNvSpPr>
            <a:spLocks noGrp="1"/>
          </p:cNvSpPr>
          <p:nvPr>
            <p:ph idx="1"/>
          </p:nvPr>
        </p:nvSpPr>
        <p:spPr>
          <a:xfrm>
            <a:off x="6388118" y="1791803"/>
            <a:ext cx="5198037" cy="4017327"/>
          </a:xfrm>
        </p:spPr>
        <p:txBody>
          <a:bodyPr anchor="t">
            <a:normAutofit lnSpcReduction="10000"/>
          </a:bodyPr>
          <a:lstStyle/>
          <a:p>
            <a:r>
              <a:rPr lang="en-GB" sz="2400">
                <a:solidFill>
                  <a:schemeClr val="tx1">
                    <a:alpha val="80000"/>
                  </a:schemeClr>
                </a:solidFill>
              </a:rPr>
              <a:t>A particular identity that is central to an individual's overall self-concept. </a:t>
            </a:r>
          </a:p>
          <a:p>
            <a:r>
              <a:rPr lang="en-GB" sz="2400">
                <a:solidFill>
                  <a:schemeClr val="tx1">
                    <a:alpha val="80000"/>
                  </a:schemeClr>
                </a:solidFill>
              </a:rPr>
              <a:t>Crucial aspects of a person's sense of self</a:t>
            </a:r>
          </a:p>
          <a:p>
            <a:r>
              <a:rPr lang="en-GB" sz="2400">
                <a:solidFill>
                  <a:schemeClr val="tx1">
                    <a:alpha val="80000"/>
                  </a:schemeClr>
                </a:solidFill>
              </a:rPr>
              <a:t>Low centrality identities may have less impact on their overall self-perception.</a:t>
            </a:r>
          </a:p>
          <a:p>
            <a:r>
              <a:rPr lang="en-GB" sz="2400">
                <a:solidFill>
                  <a:schemeClr val="tx1">
                    <a:alpha val="80000"/>
                  </a:schemeClr>
                </a:solidFill>
              </a:rPr>
              <a:t>Prominence hierarchy ( how important is the identity) </a:t>
            </a:r>
          </a:p>
          <a:p>
            <a:endParaRPr lang="en-GB" sz="2000">
              <a:solidFill>
                <a:schemeClr val="tx1">
                  <a:alpha val="80000"/>
                </a:schemeClr>
              </a:solidFill>
            </a:endParaRPr>
          </a:p>
          <a:p>
            <a:pPr marL="0" indent="0">
              <a:buNone/>
            </a:pPr>
            <a:r>
              <a:rPr lang="en-GB" sz="2000">
                <a:solidFill>
                  <a:schemeClr val="tx1">
                    <a:alpha val="80000"/>
                  </a:schemeClr>
                </a:solidFill>
              </a:rPr>
              <a:t>(</a:t>
            </a:r>
            <a:r>
              <a:rPr lang="en-GB" sz="2000" err="1">
                <a:solidFill>
                  <a:schemeClr val="tx1">
                    <a:alpha val="80000"/>
                  </a:schemeClr>
                </a:solidFill>
              </a:rPr>
              <a:t>DeLamter</a:t>
            </a:r>
            <a:r>
              <a:rPr lang="en-GB" sz="2000">
                <a:solidFill>
                  <a:schemeClr val="tx1">
                    <a:alpha val="80000"/>
                  </a:schemeClr>
                </a:solidFill>
              </a:rPr>
              <a:t> and Ward, 2013). </a:t>
            </a:r>
          </a:p>
        </p:txBody>
      </p:sp>
    </p:spTree>
    <p:extLst>
      <p:ext uri="{BB962C8B-B14F-4D97-AF65-F5344CB8AC3E}">
        <p14:creationId xmlns:p14="http://schemas.microsoft.com/office/powerpoint/2010/main" val="677527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D424C1-58D2-FC82-8D2B-2CAF9D30F2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979481-2C8C-4537-910D-A7F9DE843003}"/>
              </a:ext>
            </a:extLst>
          </p:cNvPr>
          <p:cNvSpPr>
            <a:spLocks noGrp="1"/>
          </p:cNvSpPr>
          <p:nvPr>
            <p:ph type="title"/>
          </p:nvPr>
        </p:nvSpPr>
        <p:spPr>
          <a:xfrm>
            <a:off x="1523331" y="127000"/>
            <a:ext cx="9424737" cy="1000554"/>
          </a:xfrm>
        </p:spPr>
        <p:txBody>
          <a:bodyPr anchor="b">
            <a:normAutofit/>
          </a:bodyPr>
          <a:lstStyle/>
          <a:p>
            <a:r>
              <a:rPr lang="en-GB" sz="5600" b="1">
                <a:latin typeface="+mn-lt"/>
              </a:rPr>
              <a:t>Identity </a:t>
            </a:r>
            <a:r>
              <a:rPr lang="en-GB" sz="6000" b="1">
                <a:latin typeface="+mn-lt"/>
              </a:rPr>
              <a:t>Centrality Examples</a:t>
            </a:r>
            <a:r>
              <a:rPr lang="en-GB" sz="5600" b="1">
                <a:latin typeface="+mn-lt"/>
              </a:rPr>
              <a:t> </a:t>
            </a:r>
            <a:endParaRPr lang="en-GB" sz="5600" b="1" dirty="0">
              <a:latin typeface="+mn-lt"/>
            </a:endParaRPr>
          </a:p>
        </p:txBody>
      </p:sp>
      <p:graphicFrame>
        <p:nvGraphicFramePr>
          <p:cNvPr id="7" name="Rectangle 1">
            <a:extLst>
              <a:ext uri="{FF2B5EF4-FFF2-40B4-BE49-F238E27FC236}">
                <a16:creationId xmlns:a16="http://schemas.microsoft.com/office/drawing/2014/main" id="{F180AFA4-2390-95EA-EB11-E0E623C6AE46}"/>
              </a:ext>
            </a:extLst>
          </p:cNvPr>
          <p:cNvGraphicFramePr>
            <a:graphicFrameLocks noGrp="1"/>
          </p:cNvGraphicFramePr>
          <p:nvPr>
            <p:ph idx="1"/>
            <p:extLst>
              <p:ext uri="{D42A27DB-BD31-4B8C-83A1-F6EECF244321}">
                <p14:modId xmlns:p14="http://schemas.microsoft.com/office/powerpoint/2010/main" val="469930181"/>
              </p:ext>
            </p:extLst>
          </p:nvPr>
        </p:nvGraphicFramePr>
        <p:xfrm>
          <a:off x="139700" y="1101683"/>
          <a:ext cx="11912600" cy="56293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4843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582B65-0020-383A-88FC-073545301D2B}"/>
              </a:ext>
            </a:extLst>
          </p:cNvPr>
          <p:cNvSpPr>
            <a:spLocks noGrp="1"/>
          </p:cNvSpPr>
          <p:nvPr>
            <p:ph type="title"/>
          </p:nvPr>
        </p:nvSpPr>
        <p:spPr>
          <a:xfrm>
            <a:off x="1581867" y="936023"/>
            <a:ext cx="3126881" cy="962953"/>
          </a:xfrm>
        </p:spPr>
        <p:txBody>
          <a:bodyPr anchor="b">
            <a:normAutofit/>
          </a:bodyPr>
          <a:lstStyle/>
          <a:p>
            <a:r>
              <a:rPr lang="en-GB" sz="6000" b="1">
                <a:latin typeface="+mn-lt"/>
              </a:rPr>
              <a:t>Identity </a:t>
            </a:r>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257618-62DB-1EFE-E9AA-71F83CCAC7AF}"/>
              </a:ext>
            </a:extLst>
          </p:cNvPr>
          <p:cNvSpPr>
            <a:spLocks noGrp="1"/>
          </p:cNvSpPr>
          <p:nvPr>
            <p:ph idx="1"/>
          </p:nvPr>
        </p:nvSpPr>
        <p:spPr>
          <a:xfrm>
            <a:off x="853120" y="2427615"/>
            <a:ext cx="5718531" cy="3632493"/>
          </a:xfrm>
        </p:spPr>
        <p:txBody>
          <a:bodyPr anchor="ctr">
            <a:normAutofit/>
          </a:bodyPr>
          <a:lstStyle/>
          <a:p>
            <a:pPr marL="0" indent="0">
              <a:buNone/>
            </a:pPr>
            <a:r>
              <a:rPr lang="en-GB"/>
              <a:t>Our identity is shaped and separated into three areas to support us in understanding how they are tied to existing social structures: </a:t>
            </a:r>
          </a:p>
          <a:p>
            <a:r>
              <a:rPr lang="en-GB"/>
              <a:t>Role </a:t>
            </a:r>
          </a:p>
          <a:p>
            <a:r>
              <a:rPr lang="en-GB"/>
              <a:t>Group </a:t>
            </a:r>
          </a:p>
          <a:p>
            <a:r>
              <a:rPr lang="en-GB"/>
              <a:t>Personal Identities </a:t>
            </a:r>
          </a:p>
        </p:txBody>
      </p:sp>
      <p:pic>
        <p:nvPicPr>
          <p:cNvPr id="4" name="Picture 3">
            <a:extLst>
              <a:ext uri="{FF2B5EF4-FFF2-40B4-BE49-F238E27FC236}">
                <a16:creationId xmlns:a16="http://schemas.microsoft.com/office/drawing/2014/main" id="{D8B4AEEC-E55D-2CAD-D792-25E8C6A0161B}"/>
              </a:ext>
            </a:extLst>
          </p:cNvPr>
          <p:cNvPicPr>
            <a:picLocks noChangeAspect="1"/>
          </p:cNvPicPr>
          <p:nvPr/>
        </p:nvPicPr>
        <p:blipFill rotWithShape="1">
          <a:blip r:embed="rId3"/>
          <a:srcRect l="4518" r="4040" b="3"/>
          <a:stretch/>
        </p:blipFill>
        <p:spPr>
          <a:xfrm>
            <a:off x="6538366" y="1383738"/>
            <a:ext cx="4929098" cy="4756870"/>
          </a:xfrm>
          <a:prstGeom prst="rect">
            <a:avLst/>
          </a:prstGeom>
        </p:spPr>
      </p:pic>
    </p:spTree>
    <p:extLst>
      <p:ext uri="{BB962C8B-B14F-4D97-AF65-F5344CB8AC3E}">
        <p14:creationId xmlns:p14="http://schemas.microsoft.com/office/powerpoint/2010/main" val="1880129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B455F5-DE88-0BFA-EF22-BD274030464F}"/>
              </a:ext>
            </a:extLst>
          </p:cNvPr>
          <p:cNvSpPr>
            <a:spLocks noGrp="1"/>
          </p:cNvSpPr>
          <p:nvPr>
            <p:ph type="title"/>
          </p:nvPr>
        </p:nvSpPr>
        <p:spPr>
          <a:xfrm>
            <a:off x="838200" y="556995"/>
            <a:ext cx="10515600" cy="1133693"/>
          </a:xfrm>
        </p:spPr>
        <p:txBody>
          <a:bodyPr>
            <a:normAutofit/>
          </a:bodyPr>
          <a:lstStyle/>
          <a:p>
            <a:r>
              <a:rPr lang="en-GB" sz="5200" b="1" dirty="0">
                <a:latin typeface="+mn-lt"/>
              </a:rPr>
              <a:t>Summary of Concepts</a:t>
            </a:r>
          </a:p>
        </p:txBody>
      </p:sp>
      <p:graphicFrame>
        <p:nvGraphicFramePr>
          <p:cNvPr id="4" name="Content Placeholder 3">
            <a:extLst>
              <a:ext uri="{FF2B5EF4-FFF2-40B4-BE49-F238E27FC236}">
                <a16:creationId xmlns:a16="http://schemas.microsoft.com/office/drawing/2014/main" id="{1FA3F3B8-E442-1242-6E17-E9FA8CF29C31}"/>
              </a:ext>
            </a:extLst>
          </p:cNvPr>
          <p:cNvGraphicFramePr>
            <a:graphicFrameLocks noGrp="1"/>
          </p:cNvGraphicFramePr>
          <p:nvPr>
            <p:ph idx="1"/>
            <p:extLst>
              <p:ext uri="{D42A27DB-BD31-4B8C-83A1-F6EECF244321}">
                <p14:modId xmlns:p14="http://schemas.microsoft.com/office/powerpoint/2010/main" val="3833588343"/>
              </p:ext>
            </p:extLst>
          </p:nvPr>
        </p:nvGraphicFramePr>
        <p:xfrm>
          <a:off x="1329815" y="1825625"/>
          <a:ext cx="9532371" cy="4351340"/>
        </p:xfrm>
        <a:graphic>
          <a:graphicData uri="http://schemas.openxmlformats.org/drawingml/2006/table">
            <a:tbl>
              <a:tblPr/>
              <a:tblGrid>
                <a:gridCol w="2505130">
                  <a:extLst>
                    <a:ext uri="{9D8B030D-6E8A-4147-A177-3AD203B41FA5}">
                      <a16:colId xmlns:a16="http://schemas.microsoft.com/office/drawing/2014/main" val="527777026"/>
                    </a:ext>
                  </a:extLst>
                </a:gridCol>
                <a:gridCol w="2562560">
                  <a:extLst>
                    <a:ext uri="{9D8B030D-6E8A-4147-A177-3AD203B41FA5}">
                      <a16:colId xmlns:a16="http://schemas.microsoft.com/office/drawing/2014/main" val="274131145"/>
                    </a:ext>
                  </a:extLst>
                </a:gridCol>
                <a:gridCol w="1945194">
                  <a:extLst>
                    <a:ext uri="{9D8B030D-6E8A-4147-A177-3AD203B41FA5}">
                      <a16:colId xmlns:a16="http://schemas.microsoft.com/office/drawing/2014/main" val="1249082585"/>
                    </a:ext>
                  </a:extLst>
                </a:gridCol>
                <a:gridCol w="2519487">
                  <a:extLst>
                    <a:ext uri="{9D8B030D-6E8A-4147-A177-3AD203B41FA5}">
                      <a16:colId xmlns:a16="http://schemas.microsoft.com/office/drawing/2014/main" val="3693395189"/>
                    </a:ext>
                  </a:extLst>
                </a:gridCol>
              </a:tblGrid>
              <a:tr h="274297">
                <a:tc>
                  <a:txBody>
                    <a:bodyPr/>
                    <a:lstStyle/>
                    <a:p>
                      <a:pPr algn="l" fontAlgn="ctr">
                        <a:buNone/>
                      </a:pPr>
                      <a:r>
                        <a:rPr lang="en-GB" sz="1200" b="1" i="0" u="none" strike="noStrike">
                          <a:effectLst/>
                          <a:latin typeface="Arial" panose="020B0604020202020204" pitchFamily="34" charset="0"/>
                        </a:rPr>
                        <a:t>Concept</a:t>
                      </a:r>
                      <a:endParaRPr lang="en-GB" sz="1200" b="0" i="0" u="none" strike="noStrike">
                        <a:effectLst/>
                        <a:latin typeface="Arial" panose="020B0604020202020204" pitchFamily="34" charset="0"/>
                      </a:endParaRP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200" b="1" i="0" u="none" strike="noStrike">
                          <a:effectLst/>
                          <a:latin typeface="Arial" panose="020B0604020202020204" pitchFamily="34" charset="0"/>
                        </a:rPr>
                        <a:t>Definition</a:t>
                      </a:r>
                      <a:endParaRPr lang="en-GB" sz="1200" b="0" i="0" u="none" strike="noStrike">
                        <a:effectLst/>
                        <a:latin typeface="Arial" panose="020B0604020202020204" pitchFamily="34" charset="0"/>
                      </a:endParaRP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200" b="1" i="0" u="none" strike="noStrike">
                          <a:effectLst/>
                          <a:latin typeface="Arial" panose="020B0604020202020204" pitchFamily="34" charset="0"/>
                        </a:rPr>
                        <a:t>Key Focus</a:t>
                      </a:r>
                      <a:endParaRPr lang="en-GB" sz="1200" b="0" i="0" u="none" strike="noStrike">
                        <a:effectLst/>
                        <a:latin typeface="Arial" panose="020B0604020202020204" pitchFamily="34" charset="0"/>
                      </a:endParaRP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200" b="1" i="0" u="none" strike="noStrike">
                          <a:effectLst/>
                          <a:latin typeface="Arial" panose="020B0604020202020204" pitchFamily="34" charset="0"/>
                        </a:rPr>
                        <a:t>Example</a:t>
                      </a:r>
                      <a:endParaRPr lang="en-GB" sz="1200" b="0" i="0" u="none" strike="noStrike">
                        <a:effectLst/>
                        <a:latin typeface="Arial" panose="020B0604020202020204" pitchFamily="34" charset="0"/>
                      </a:endParaRP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62977376"/>
                  </a:ext>
                </a:extLst>
              </a:tr>
              <a:tr h="648337">
                <a:tc>
                  <a:txBody>
                    <a:bodyPr/>
                    <a:lstStyle/>
                    <a:p>
                      <a:pPr algn="l" fontAlgn="ctr">
                        <a:buNone/>
                      </a:pPr>
                      <a:r>
                        <a:rPr lang="en-GB" sz="1200" b="1" i="0" u="none" strike="noStrike">
                          <a:effectLst/>
                          <a:latin typeface="Arial" panose="020B0604020202020204" pitchFamily="34" charset="0"/>
                        </a:rPr>
                        <a:t>Identity</a:t>
                      </a:r>
                      <a:endParaRPr lang="en-GB" sz="1200" b="0" i="0" u="none" strike="noStrike">
                        <a:effectLst/>
                        <a:latin typeface="Arial" panose="020B0604020202020204" pitchFamily="34" charset="0"/>
                      </a:endParaRP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The way individuals define themselves across personal, social, and cultural dimensions.</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200" b="0" i="0" u="none" strike="noStrike">
                          <a:effectLst/>
                          <a:latin typeface="Arial" panose="020B0604020202020204" pitchFamily="34" charset="0"/>
                        </a:rPr>
                        <a:t>Who you are</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“I’m a student, a daughter, and a musician.”</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50517259"/>
                  </a:ext>
                </a:extLst>
              </a:tr>
              <a:tr h="648337">
                <a:tc>
                  <a:txBody>
                    <a:bodyPr/>
                    <a:lstStyle/>
                    <a:p>
                      <a:pPr algn="l" fontAlgn="ctr">
                        <a:buNone/>
                      </a:pPr>
                      <a:r>
                        <a:rPr lang="en-GB" sz="1200" b="1" i="0" u="none" strike="noStrike">
                          <a:effectLst/>
                          <a:latin typeface="Arial" panose="020B0604020202020204" pitchFamily="34" charset="0"/>
                        </a:rPr>
                        <a:t>Identity Salience</a:t>
                      </a:r>
                      <a:endParaRPr lang="en-GB" sz="1200" b="0" i="0" u="none" strike="noStrike">
                        <a:effectLst/>
                        <a:latin typeface="Arial" panose="020B0604020202020204" pitchFamily="34" charset="0"/>
                      </a:endParaRP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The likelihood that a specific identity will be activated in a given situation.</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Which identity is most active now</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At work, your “professional” identity becomes dominant.</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67469280"/>
                  </a:ext>
                </a:extLst>
              </a:tr>
              <a:tr h="835358">
                <a:tc>
                  <a:txBody>
                    <a:bodyPr/>
                    <a:lstStyle/>
                    <a:p>
                      <a:pPr algn="l" fontAlgn="ctr">
                        <a:buNone/>
                      </a:pPr>
                      <a:r>
                        <a:rPr lang="en-GB" sz="1200" b="1" i="0" u="none" strike="noStrike">
                          <a:effectLst/>
                          <a:latin typeface="Arial" panose="020B0604020202020204" pitchFamily="34" charset="0"/>
                        </a:rPr>
                        <a:t>Assimilation</a:t>
                      </a:r>
                      <a:endParaRPr lang="en-GB" sz="1200" b="0" i="0" u="none" strike="noStrike">
                        <a:effectLst/>
                        <a:latin typeface="Arial" panose="020B0604020202020204" pitchFamily="34" charset="0"/>
                      </a:endParaRP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The process of adopting norms and behaviors of a dominant group, often reducing distinctiveness.</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200" b="0" i="0" u="none" strike="noStrike">
                          <a:effectLst/>
                          <a:latin typeface="Arial" panose="020B0604020202020204" pitchFamily="34" charset="0"/>
                        </a:rPr>
                        <a:t>Fitting in</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A migrant adapting to local customs to be accepted socially.</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85823837"/>
                  </a:ext>
                </a:extLst>
              </a:tr>
              <a:tr h="648337">
                <a:tc>
                  <a:txBody>
                    <a:bodyPr/>
                    <a:lstStyle/>
                    <a:p>
                      <a:pPr algn="l" fontAlgn="ctr">
                        <a:buNone/>
                      </a:pPr>
                      <a:r>
                        <a:rPr lang="en-GB" sz="1200" b="1" i="0" u="none" strike="noStrike">
                          <a:effectLst/>
                          <a:latin typeface="Arial" panose="020B0604020202020204" pitchFamily="34" charset="0"/>
                        </a:rPr>
                        <a:t>Identity Relevance</a:t>
                      </a:r>
                      <a:endParaRPr lang="en-GB" sz="1200" b="0" i="0" u="none" strike="noStrike">
                        <a:effectLst/>
                        <a:latin typeface="Arial" panose="020B0604020202020204" pitchFamily="34" charset="0"/>
                      </a:endParaRP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Whether a particular identity matters or applies in a specific context.</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Does this identity matter here?</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Your “athlete” identity is relevant at a sports event, but not in a courtroom.</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01505742"/>
                  </a:ext>
                </a:extLst>
              </a:tr>
              <a:tr h="648337">
                <a:tc>
                  <a:txBody>
                    <a:bodyPr/>
                    <a:lstStyle/>
                    <a:p>
                      <a:pPr algn="l" fontAlgn="ctr">
                        <a:buNone/>
                      </a:pPr>
                      <a:r>
                        <a:rPr lang="en-GB" sz="1200" b="1" i="0" u="none" strike="noStrike">
                          <a:effectLst/>
                          <a:latin typeface="Arial" panose="020B0604020202020204" pitchFamily="34" charset="0"/>
                        </a:rPr>
                        <a:t>Social Representations</a:t>
                      </a:r>
                      <a:endParaRPr lang="en-GB" sz="1200" b="0" i="0" u="none" strike="noStrike">
                        <a:effectLst/>
                        <a:latin typeface="Arial" panose="020B0604020202020204" pitchFamily="34" charset="0"/>
                      </a:endParaRP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Shared societal beliefs and norms that shape how identities are understood.</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200" b="0" i="0" u="none" strike="noStrike">
                          <a:effectLst/>
                          <a:latin typeface="Arial" panose="020B0604020202020204" pitchFamily="34" charset="0"/>
                        </a:rPr>
                        <a:t>Collective meaning-making</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Society views “entrepreneurs” as risk-takers and innovators.</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15391401"/>
                  </a:ext>
                </a:extLst>
              </a:tr>
              <a:tr h="648337">
                <a:tc>
                  <a:txBody>
                    <a:bodyPr/>
                    <a:lstStyle/>
                    <a:p>
                      <a:pPr algn="l" fontAlgn="ctr">
                        <a:buNone/>
                      </a:pPr>
                      <a:r>
                        <a:rPr lang="en-GB" sz="1200" b="1" i="0" u="none" strike="noStrike">
                          <a:effectLst/>
                          <a:latin typeface="Arial" panose="020B0604020202020204" pitchFamily="34" charset="0"/>
                        </a:rPr>
                        <a:t>Identity Centrality</a:t>
                      </a:r>
                      <a:endParaRPr lang="en-GB" sz="1200" b="0" i="0" u="none" strike="noStrike">
                        <a:effectLst/>
                        <a:latin typeface="Arial" panose="020B0604020202020204" pitchFamily="34" charset="0"/>
                      </a:endParaRP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The importance of a specific identity to a person’s overall self-concept.</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How deeply this identity defines you</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dirty="0">
                          <a:effectLst/>
                          <a:latin typeface="Arial" panose="020B0604020202020204" pitchFamily="34" charset="0"/>
                        </a:rPr>
                        <a:t>If being a parent is central, it influences most decisions and behaviors.</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37351900"/>
                  </a:ext>
                </a:extLst>
              </a:tr>
            </a:tbl>
          </a:graphicData>
        </a:graphic>
      </p:graphicFrame>
    </p:spTree>
    <p:extLst>
      <p:ext uri="{BB962C8B-B14F-4D97-AF65-F5344CB8AC3E}">
        <p14:creationId xmlns:p14="http://schemas.microsoft.com/office/powerpoint/2010/main" val="9731370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F4ADFC-FE5B-691C-A8F5-81F63730D7B5}"/>
              </a:ext>
            </a:extLst>
          </p:cNvPr>
          <p:cNvSpPr>
            <a:spLocks noGrp="1"/>
          </p:cNvSpPr>
          <p:nvPr>
            <p:ph type="title"/>
          </p:nvPr>
        </p:nvSpPr>
        <p:spPr>
          <a:xfrm>
            <a:off x="643278" y="286390"/>
            <a:ext cx="4818888" cy="1481328"/>
          </a:xfrm>
        </p:spPr>
        <p:txBody>
          <a:bodyPr anchor="b">
            <a:normAutofit/>
          </a:bodyPr>
          <a:lstStyle/>
          <a:p>
            <a:r>
              <a:rPr lang="en-GB" sz="6000" b="1" dirty="0">
                <a:latin typeface="+mn-lt"/>
              </a:rPr>
              <a:t>Role Identity </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2794A3-7425-1EB5-3E99-C5E3E1CFE0BE}"/>
              </a:ext>
            </a:extLst>
          </p:cNvPr>
          <p:cNvSpPr>
            <a:spLocks noGrp="1"/>
          </p:cNvSpPr>
          <p:nvPr>
            <p:ph idx="1"/>
          </p:nvPr>
        </p:nvSpPr>
        <p:spPr>
          <a:xfrm>
            <a:off x="185135" y="2686051"/>
            <a:ext cx="6892290" cy="3877054"/>
          </a:xfrm>
        </p:spPr>
        <p:txBody>
          <a:bodyPr anchor="t">
            <a:normAutofit lnSpcReduction="10000"/>
          </a:bodyPr>
          <a:lstStyle/>
          <a:p>
            <a:pPr marL="0" indent="0">
              <a:buNone/>
            </a:pPr>
            <a:r>
              <a:rPr lang="en-GB" sz="2600" dirty="0"/>
              <a:t>Identities associated with specific social roles or positions an individual occupies. For example: </a:t>
            </a:r>
          </a:p>
          <a:p>
            <a:pPr lvl="1"/>
            <a:r>
              <a:rPr lang="en-GB" dirty="0"/>
              <a:t>Gender </a:t>
            </a:r>
          </a:p>
          <a:p>
            <a:pPr lvl="1"/>
            <a:r>
              <a:rPr lang="en-GB" dirty="0"/>
              <a:t>Parent </a:t>
            </a:r>
          </a:p>
          <a:p>
            <a:pPr lvl="1"/>
            <a:r>
              <a:rPr lang="en-GB" dirty="0"/>
              <a:t>Student </a:t>
            </a:r>
          </a:p>
          <a:p>
            <a:pPr lvl="1"/>
            <a:r>
              <a:rPr lang="en-GB" dirty="0"/>
              <a:t>Manager </a:t>
            </a:r>
          </a:p>
          <a:p>
            <a:pPr lvl="1"/>
            <a:r>
              <a:rPr lang="en-GB" dirty="0"/>
              <a:t>Member of a sport team </a:t>
            </a:r>
          </a:p>
          <a:p>
            <a:pPr marL="0" indent="0">
              <a:buNone/>
            </a:pPr>
            <a:r>
              <a:rPr lang="en-GB" sz="2600" dirty="0"/>
              <a:t>All roles influence behaviour and interactions</a:t>
            </a:r>
          </a:p>
          <a:p>
            <a:endParaRPr lang="en-GB" sz="1800" dirty="0"/>
          </a:p>
          <a:p>
            <a:pPr marL="0" indent="0">
              <a:buNone/>
            </a:pPr>
            <a:r>
              <a:rPr lang="en-GB" sz="1800" dirty="0"/>
              <a:t> </a:t>
            </a:r>
          </a:p>
        </p:txBody>
      </p:sp>
      <p:pic>
        <p:nvPicPr>
          <p:cNvPr id="4" name="Picture 3">
            <a:extLst>
              <a:ext uri="{FF2B5EF4-FFF2-40B4-BE49-F238E27FC236}">
                <a16:creationId xmlns:a16="http://schemas.microsoft.com/office/drawing/2014/main" id="{AB5B2891-CA3C-8EB3-492E-1BAB9BD867BF}"/>
              </a:ext>
            </a:extLst>
          </p:cNvPr>
          <p:cNvPicPr>
            <a:picLocks noChangeAspect="1"/>
          </p:cNvPicPr>
          <p:nvPr/>
        </p:nvPicPr>
        <p:blipFill>
          <a:blip r:embed="rId3"/>
          <a:stretch>
            <a:fillRect/>
          </a:stretch>
        </p:blipFill>
        <p:spPr>
          <a:xfrm>
            <a:off x="6891020" y="1027054"/>
            <a:ext cx="4979670" cy="4803891"/>
          </a:xfrm>
          <a:prstGeom prst="rect">
            <a:avLst/>
          </a:prstGeom>
        </p:spPr>
      </p:pic>
      <p:sp>
        <p:nvSpPr>
          <p:cNvPr id="6" name="TextBox 5">
            <a:extLst>
              <a:ext uri="{FF2B5EF4-FFF2-40B4-BE49-F238E27FC236}">
                <a16:creationId xmlns:a16="http://schemas.microsoft.com/office/drawing/2014/main" id="{72842DD4-189E-B56A-14D2-6696134317F8}"/>
              </a:ext>
            </a:extLst>
          </p:cNvPr>
          <p:cNvSpPr txBox="1"/>
          <p:nvPr/>
        </p:nvSpPr>
        <p:spPr>
          <a:xfrm>
            <a:off x="8962902" y="6212061"/>
            <a:ext cx="3043963" cy="369332"/>
          </a:xfrm>
          <a:prstGeom prst="rect">
            <a:avLst/>
          </a:prstGeom>
          <a:noFill/>
        </p:spPr>
        <p:txBody>
          <a:bodyPr wrap="square">
            <a:spAutoFit/>
          </a:bodyPr>
          <a:lstStyle/>
          <a:p>
            <a:r>
              <a:rPr lang="en-GB"/>
              <a:t>(</a:t>
            </a:r>
            <a:r>
              <a:rPr lang="en-GB" err="1"/>
              <a:t>DeLamater</a:t>
            </a:r>
            <a:r>
              <a:rPr lang="en-GB"/>
              <a:t> and Ward, 2013) </a:t>
            </a:r>
          </a:p>
        </p:txBody>
      </p:sp>
    </p:spTree>
    <p:extLst>
      <p:ext uri="{BB962C8B-B14F-4D97-AF65-F5344CB8AC3E}">
        <p14:creationId xmlns:p14="http://schemas.microsoft.com/office/powerpoint/2010/main" val="326496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605791-47E8-7158-511B-694DF1C73AB5}"/>
              </a:ext>
            </a:extLst>
          </p:cNvPr>
          <p:cNvSpPr>
            <a:spLocks noGrp="1"/>
          </p:cNvSpPr>
          <p:nvPr>
            <p:ph type="title"/>
          </p:nvPr>
        </p:nvSpPr>
        <p:spPr>
          <a:xfrm>
            <a:off x="920244" y="793633"/>
            <a:ext cx="5215148" cy="962953"/>
          </a:xfrm>
        </p:spPr>
        <p:txBody>
          <a:bodyPr anchor="b">
            <a:noAutofit/>
          </a:bodyPr>
          <a:lstStyle/>
          <a:p>
            <a:r>
              <a:rPr lang="en-GB" sz="6000" b="1" dirty="0">
                <a:latin typeface="+mn-lt"/>
              </a:rPr>
              <a:t>Group Identity </a:t>
            </a:r>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82F4C4-66FB-55C3-0C21-44C830404C12}"/>
              </a:ext>
            </a:extLst>
          </p:cNvPr>
          <p:cNvSpPr>
            <a:spLocks noGrp="1"/>
          </p:cNvSpPr>
          <p:nvPr>
            <p:ph idx="1"/>
          </p:nvPr>
        </p:nvSpPr>
        <p:spPr>
          <a:xfrm>
            <a:off x="1100735" y="2508105"/>
            <a:ext cx="5829907" cy="3632493"/>
          </a:xfrm>
        </p:spPr>
        <p:txBody>
          <a:bodyPr anchor="ctr">
            <a:normAutofit/>
          </a:bodyPr>
          <a:lstStyle/>
          <a:p>
            <a:pPr marL="0" indent="0">
              <a:buNone/>
            </a:pPr>
            <a:r>
              <a:rPr lang="en-GB" sz="2400" dirty="0"/>
              <a:t>Within this identity, meanings emerge through interactions with specific set of people: </a:t>
            </a:r>
          </a:p>
          <a:p>
            <a:pPr lvl="1"/>
            <a:r>
              <a:rPr lang="en-GB" dirty="0"/>
              <a:t>Family</a:t>
            </a:r>
          </a:p>
          <a:p>
            <a:pPr lvl="1"/>
            <a:r>
              <a:rPr lang="en-GB" dirty="0"/>
              <a:t>Work group </a:t>
            </a:r>
          </a:p>
          <a:p>
            <a:pPr lvl="1"/>
            <a:r>
              <a:rPr lang="en-GB" dirty="0"/>
              <a:t>Clubs  </a:t>
            </a:r>
          </a:p>
          <a:p>
            <a:endParaRPr lang="en-GB" sz="2400" dirty="0"/>
          </a:p>
          <a:p>
            <a:pPr marL="0" indent="0">
              <a:buNone/>
            </a:pPr>
            <a:r>
              <a:rPr lang="en-GB" sz="2400" dirty="0"/>
              <a:t>The involvement of sharing and fulfilling a set of behaviours. </a:t>
            </a:r>
          </a:p>
          <a:p>
            <a:endParaRPr lang="en-GB" sz="2000" dirty="0"/>
          </a:p>
        </p:txBody>
      </p:sp>
      <p:pic>
        <p:nvPicPr>
          <p:cNvPr id="4" name="Picture 3" descr="A group of people standing with question marks above them&#10;&#10;Description automatically generated">
            <a:extLst>
              <a:ext uri="{FF2B5EF4-FFF2-40B4-BE49-F238E27FC236}">
                <a16:creationId xmlns:a16="http://schemas.microsoft.com/office/drawing/2014/main" id="{9D2CC500-3136-C696-7FD4-1A04C377F3BB}"/>
              </a:ext>
            </a:extLst>
          </p:cNvPr>
          <p:cNvPicPr>
            <a:picLocks noChangeAspect="1"/>
          </p:cNvPicPr>
          <p:nvPr/>
        </p:nvPicPr>
        <p:blipFill rotWithShape="1">
          <a:blip r:embed="rId3"/>
          <a:srcRect l="4518" r="4040" b="3"/>
          <a:stretch/>
        </p:blipFill>
        <p:spPr>
          <a:xfrm>
            <a:off x="6930963" y="1275110"/>
            <a:ext cx="4929098" cy="4756870"/>
          </a:xfrm>
          <a:prstGeom prst="rect">
            <a:avLst/>
          </a:prstGeom>
        </p:spPr>
      </p:pic>
    </p:spTree>
    <p:extLst>
      <p:ext uri="{BB962C8B-B14F-4D97-AF65-F5344CB8AC3E}">
        <p14:creationId xmlns:p14="http://schemas.microsoft.com/office/powerpoint/2010/main" val="2611311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9AFB70-D22F-FED8-19BA-B7658FF6DF0A}"/>
              </a:ext>
            </a:extLst>
          </p:cNvPr>
          <p:cNvSpPr>
            <a:spLocks noGrp="1"/>
          </p:cNvSpPr>
          <p:nvPr>
            <p:ph type="title"/>
          </p:nvPr>
        </p:nvSpPr>
        <p:spPr>
          <a:xfrm>
            <a:off x="1099425" y="1238081"/>
            <a:ext cx="4709345" cy="962953"/>
          </a:xfrm>
        </p:spPr>
        <p:txBody>
          <a:bodyPr anchor="b">
            <a:noAutofit/>
          </a:bodyPr>
          <a:lstStyle/>
          <a:p>
            <a:r>
              <a:rPr lang="en-GB" sz="5400" b="1">
                <a:latin typeface="+mn-lt"/>
              </a:rPr>
              <a:t>Personal Identities </a:t>
            </a:r>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A983E8-2377-5F12-FA1E-AA3E582E4515}"/>
              </a:ext>
            </a:extLst>
          </p:cNvPr>
          <p:cNvSpPr>
            <a:spLocks noGrp="1"/>
          </p:cNvSpPr>
          <p:nvPr>
            <p:ph idx="1"/>
          </p:nvPr>
        </p:nvSpPr>
        <p:spPr>
          <a:xfrm>
            <a:off x="853120" y="2291681"/>
            <a:ext cx="4709345" cy="3632493"/>
          </a:xfrm>
        </p:spPr>
        <p:txBody>
          <a:bodyPr anchor="ctr">
            <a:normAutofit/>
          </a:bodyPr>
          <a:lstStyle/>
          <a:p>
            <a:pPr marL="0" indent="0">
              <a:buNone/>
            </a:pPr>
            <a:r>
              <a:rPr lang="en-GB" sz="2000"/>
              <a:t>Personal identities are bases for distinguishing  yourself from others (uniqueness).</a:t>
            </a:r>
          </a:p>
          <a:p>
            <a:pPr marL="0" indent="0">
              <a:buNone/>
            </a:pPr>
            <a:endParaRPr lang="en-GB" sz="2000"/>
          </a:p>
          <a:p>
            <a:pPr marL="0" indent="0">
              <a:buNone/>
            </a:pPr>
            <a:r>
              <a:rPr lang="en-GB" sz="2000"/>
              <a:t>This separates yourself from your identity within a specific role. </a:t>
            </a:r>
          </a:p>
          <a:p>
            <a:pPr marL="0" indent="0">
              <a:buNone/>
            </a:pPr>
            <a:endParaRPr lang="en-GB" sz="2000"/>
          </a:p>
          <a:p>
            <a:pPr marL="0" indent="0">
              <a:buNone/>
            </a:pPr>
            <a:r>
              <a:rPr lang="en-GB" sz="2000"/>
              <a:t>All bases of identities may overlap and may be difficult to separate.  </a:t>
            </a:r>
          </a:p>
        </p:txBody>
      </p:sp>
      <p:pic>
        <p:nvPicPr>
          <p:cNvPr id="4" name="Picture 3">
            <a:extLst>
              <a:ext uri="{FF2B5EF4-FFF2-40B4-BE49-F238E27FC236}">
                <a16:creationId xmlns:a16="http://schemas.microsoft.com/office/drawing/2014/main" id="{B372E0D7-F88D-93D9-3D02-3294CBAFE572}"/>
              </a:ext>
            </a:extLst>
          </p:cNvPr>
          <p:cNvPicPr>
            <a:picLocks noChangeAspect="1"/>
          </p:cNvPicPr>
          <p:nvPr/>
        </p:nvPicPr>
        <p:blipFill rotWithShape="1">
          <a:blip r:embed="rId3"/>
          <a:srcRect r="2" b="-4"/>
          <a:stretch/>
        </p:blipFill>
        <p:spPr>
          <a:xfrm>
            <a:off x="6538366" y="1383738"/>
            <a:ext cx="4929098" cy="4756870"/>
          </a:xfrm>
          <a:prstGeom prst="rect">
            <a:avLst/>
          </a:prstGeom>
        </p:spPr>
      </p:pic>
    </p:spTree>
    <p:extLst>
      <p:ext uri="{BB962C8B-B14F-4D97-AF65-F5344CB8AC3E}">
        <p14:creationId xmlns:p14="http://schemas.microsoft.com/office/powerpoint/2010/main" val="3254071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DB4C26-A3D4-4CD5-D3C3-6BCA18E693B0}"/>
              </a:ext>
            </a:extLst>
          </p:cNvPr>
          <p:cNvSpPr>
            <a:spLocks noGrp="1"/>
          </p:cNvSpPr>
          <p:nvPr>
            <p:ph type="title"/>
          </p:nvPr>
        </p:nvSpPr>
        <p:spPr>
          <a:xfrm>
            <a:off x="589559" y="357447"/>
            <a:ext cx="5763303" cy="1626801"/>
          </a:xfrm>
        </p:spPr>
        <p:txBody>
          <a:bodyPr anchor="ctr">
            <a:noAutofit/>
          </a:bodyPr>
          <a:lstStyle/>
          <a:p>
            <a:r>
              <a:rPr lang="en-GB" sz="6000" b="1" dirty="0">
                <a:latin typeface="+mn-lt"/>
              </a:rPr>
              <a:t>Identity: </a:t>
            </a:r>
            <a:br>
              <a:rPr lang="en-GB" sz="6000" b="1" dirty="0">
                <a:latin typeface="+mn-lt"/>
              </a:rPr>
            </a:br>
            <a:r>
              <a:rPr lang="en-GB" sz="6000" b="1" dirty="0">
                <a:latin typeface="+mn-lt"/>
              </a:rPr>
              <a:t>Reference Group </a:t>
            </a:r>
          </a:p>
        </p:txBody>
      </p:sp>
      <p:grpSp>
        <p:nvGrpSpPr>
          <p:cNvPr id="18" name="Group 1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9" name="Rectangle 1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4C8AFC-7864-C370-F651-463BDFD39EA0}"/>
              </a:ext>
            </a:extLst>
          </p:cNvPr>
          <p:cNvSpPr>
            <a:spLocks noGrp="1"/>
          </p:cNvSpPr>
          <p:nvPr>
            <p:ph idx="1"/>
          </p:nvPr>
        </p:nvSpPr>
        <p:spPr>
          <a:xfrm>
            <a:off x="151714" y="2431014"/>
            <a:ext cx="6546259" cy="3979585"/>
          </a:xfrm>
        </p:spPr>
        <p:txBody>
          <a:bodyPr anchor="ctr">
            <a:noAutofit/>
          </a:bodyPr>
          <a:lstStyle/>
          <a:p>
            <a:r>
              <a:rPr lang="en-GB" sz="2000" dirty="0"/>
              <a:t>Social groups which individuals identify with or compare themselves to. </a:t>
            </a:r>
          </a:p>
          <a:p>
            <a:endParaRPr lang="en-GB" sz="2000" dirty="0"/>
          </a:p>
          <a:p>
            <a:r>
              <a:rPr lang="en-GB" sz="2000" dirty="0"/>
              <a:t>These groups often play a role in shaping an individual's identity and behaviour. </a:t>
            </a:r>
          </a:p>
          <a:p>
            <a:endParaRPr lang="en-GB" sz="2000" dirty="0"/>
          </a:p>
          <a:p>
            <a:r>
              <a:rPr lang="en-GB" sz="2000" dirty="0"/>
              <a:t>People may adopt attitudes and behaviours consistent with those of their reference groups to gain acceptance and social validation</a:t>
            </a:r>
          </a:p>
          <a:p>
            <a:endParaRPr lang="en-GB" sz="2000" dirty="0"/>
          </a:p>
          <a:p>
            <a:r>
              <a:rPr lang="en-US" sz="2000" dirty="0"/>
              <a:t>Individuals often </a:t>
            </a:r>
            <a:r>
              <a:rPr lang="en-US" sz="2000" b="1" dirty="0"/>
              <a:t>imitate or align</a:t>
            </a:r>
            <a:r>
              <a:rPr lang="en-US" sz="2000" dirty="0"/>
              <a:t> with their reference group to feel included, respected, or valued. This can affect choices in lifestyle, career, politics, or even self-esteem.</a:t>
            </a:r>
            <a:endParaRPr lang="en-GB" sz="2000" dirty="0"/>
          </a:p>
        </p:txBody>
      </p:sp>
      <p:sp>
        <p:nvSpPr>
          <p:cNvPr id="24" name="Rectangle 2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1007119-672E-EE7F-A3C1-FD9B81E05A2B}"/>
              </a:ext>
            </a:extLst>
          </p:cNvPr>
          <p:cNvPicPr>
            <a:picLocks noChangeAspect="1"/>
          </p:cNvPicPr>
          <p:nvPr/>
        </p:nvPicPr>
        <p:blipFill rotWithShape="1">
          <a:blip r:embed="rId3"/>
          <a:srcRect l="283" r="1507" b="-4"/>
          <a:stretch/>
        </p:blipFill>
        <p:spPr>
          <a:xfrm>
            <a:off x="7083423" y="581892"/>
            <a:ext cx="4397433" cy="2518756"/>
          </a:xfrm>
          <a:prstGeom prst="rect">
            <a:avLst/>
          </a:prstGeom>
        </p:spPr>
      </p:pic>
      <p:sp>
        <p:nvSpPr>
          <p:cNvPr id="28" name="Rectangle 27">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B09D63A-8418-FAAD-9412-0312377CDFA0}"/>
              </a:ext>
            </a:extLst>
          </p:cNvPr>
          <p:cNvPicPr>
            <a:picLocks noChangeAspect="1"/>
          </p:cNvPicPr>
          <p:nvPr/>
        </p:nvPicPr>
        <p:blipFill rotWithShape="1">
          <a:blip r:embed="rId4"/>
          <a:srcRect r="1" b="14155"/>
          <a:stretch/>
        </p:blipFill>
        <p:spPr>
          <a:xfrm>
            <a:off x="7083423" y="3707894"/>
            <a:ext cx="4395569" cy="2518756"/>
          </a:xfrm>
          <a:prstGeom prst="rect">
            <a:avLst/>
          </a:prstGeom>
        </p:spPr>
      </p:pic>
      <p:sp>
        <p:nvSpPr>
          <p:cNvPr id="7" name="TextBox 6">
            <a:extLst>
              <a:ext uri="{FF2B5EF4-FFF2-40B4-BE49-F238E27FC236}">
                <a16:creationId xmlns:a16="http://schemas.microsoft.com/office/drawing/2014/main" id="{6797827A-2316-6EA1-E5AA-729E212093E7}"/>
              </a:ext>
            </a:extLst>
          </p:cNvPr>
          <p:cNvSpPr txBox="1"/>
          <p:nvPr/>
        </p:nvSpPr>
        <p:spPr>
          <a:xfrm>
            <a:off x="8418761" y="6420304"/>
            <a:ext cx="1724891" cy="369332"/>
          </a:xfrm>
          <a:prstGeom prst="rect">
            <a:avLst/>
          </a:prstGeom>
          <a:noFill/>
        </p:spPr>
        <p:txBody>
          <a:bodyPr wrap="square">
            <a:spAutoFit/>
          </a:bodyPr>
          <a:lstStyle/>
          <a:p>
            <a:r>
              <a:rPr lang="en-GB"/>
              <a:t>(Rogers, 2011)</a:t>
            </a:r>
          </a:p>
        </p:txBody>
      </p:sp>
    </p:spTree>
    <p:extLst>
      <p:ext uri="{BB962C8B-B14F-4D97-AF65-F5344CB8AC3E}">
        <p14:creationId xmlns:p14="http://schemas.microsoft.com/office/powerpoint/2010/main" val="1218417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F15E28-5A5C-253D-AC1B-11FC061F94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4A33FA-D0BC-CF07-E89F-625FCFE07625}"/>
              </a:ext>
            </a:extLst>
          </p:cNvPr>
          <p:cNvSpPr>
            <a:spLocks noGrp="1"/>
          </p:cNvSpPr>
          <p:nvPr>
            <p:ph type="title"/>
          </p:nvPr>
        </p:nvSpPr>
        <p:spPr>
          <a:xfrm>
            <a:off x="218661" y="415913"/>
            <a:ext cx="7167716" cy="1626801"/>
          </a:xfrm>
        </p:spPr>
        <p:txBody>
          <a:bodyPr anchor="ctr">
            <a:noAutofit/>
          </a:bodyPr>
          <a:lstStyle/>
          <a:p>
            <a:r>
              <a:rPr lang="en-GB" sz="6000" b="1" dirty="0">
                <a:latin typeface="+mn-lt"/>
              </a:rPr>
              <a:t>Identity: Reference Group Examples </a:t>
            </a:r>
          </a:p>
        </p:txBody>
      </p:sp>
      <p:pic>
        <p:nvPicPr>
          <p:cNvPr id="4" name="Picture 3">
            <a:extLst>
              <a:ext uri="{FF2B5EF4-FFF2-40B4-BE49-F238E27FC236}">
                <a16:creationId xmlns:a16="http://schemas.microsoft.com/office/drawing/2014/main" id="{72C5F593-67FF-4EA6-162D-B5BAB5B15C3C}"/>
              </a:ext>
            </a:extLst>
          </p:cNvPr>
          <p:cNvPicPr>
            <a:picLocks noChangeAspect="1"/>
          </p:cNvPicPr>
          <p:nvPr/>
        </p:nvPicPr>
        <p:blipFill rotWithShape="1">
          <a:blip r:embed="rId3"/>
          <a:srcRect l="283" r="1507" b="-4"/>
          <a:stretch/>
        </p:blipFill>
        <p:spPr>
          <a:xfrm>
            <a:off x="7083423" y="581892"/>
            <a:ext cx="4397433" cy="2518756"/>
          </a:xfrm>
          <a:prstGeom prst="rect">
            <a:avLst/>
          </a:prstGeom>
        </p:spPr>
      </p:pic>
      <p:pic>
        <p:nvPicPr>
          <p:cNvPr id="5" name="Picture 4">
            <a:extLst>
              <a:ext uri="{FF2B5EF4-FFF2-40B4-BE49-F238E27FC236}">
                <a16:creationId xmlns:a16="http://schemas.microsoft.com/office/drawing/2014/main" id="{A81B70D7-8D14-4C84-9EE4-3CC9E822FB87}"/>
              </a:ext>
            </a:extLst>
          </p:cNvPr>
          <p:cNvPicPr>
            <a:picLocks noChangeAspect="1"/>
          </p:cNvPicPr>
          <p:nvPr/>
        </p:nvPicPr>
        <p:blipFill rotWithShape="1">
          <a:blip r:embed="rId4"/>
          <a:srcRect r="1" b="14155"/>
          <a:stretch/>
        </p:blipFill>
        <p:spPr>
          <a:xfrm>
            <a:off x="7083423" y="3707894"/>
            <a:ext cx="4395569" cy="2518756"/>
          </a:xfrm>
          <a:prstGeom prst="rect">
            <a:avLst/>
          </a:prstGeom>
        </p:spPr>
      </p:pic>
      <p:sp>
        <p:nvSpPr>
          <p:cNvPr id="7" name="TextBox 6">
            <a:extLst>
              <a:ext uri="{FF2B5EF4-FFF2-40B4-BE49-F238E27FC236}">
                <a16:creationId xmlns:a16="http://schemas.microsoft.com/office/drawing/2014/main" id="{865017C3-9935-D49F-6C7C-7CF06EE3F888}"/>
              </a:ext>
            </a:extLst>
          </p:cNvPr>
          <p:cNvSpPr txBox="1"/>
          <p:nvPr/>
        </p:nvSpPr>
        <p:spPr>
          <a:xfrm>
            <a:off x="8418761" y="6420304"/>
            <a:ext cx="1724891" cy="369332"/>
          </a:xfrm>
          <a:prstGeom prst="rect">
            <a:avLst/>
          </a:prstGeom>
          <a:noFill/>
        </p:spPr>
        <p:txBody>
          <a:bodyPr wrap="square">
            <a:spAutoFit/>
          </a:bodyPr>
          <a:lstStyle/>
          <a:p>
            <a:r>
              <a:rPr lang="en-GB"/>
              <a:t>(Rogers, 2011)</a:t>
            </a:r>
          </a:p>
        </p:txBody>
      </p:sp>
      <p:sp>
        <p:nvSpPr>
          <p:cNvPr id="6" name="Rectangle 1">
            <a:extLst>
              <a:ext uri="{FF2B5EF4-FFF2-40B4-BE49-F238E27FC236}">
                <a16:creationId xmlns:a16="http://schemas.microsoft.com/office/drawing/2014/main" id="{1481FBCA-604E-37C9-08D2-D3C9F59E7734}"/>
              </a:ext>
            </a:extLst>
          </p:cNvPr>
          <p:cNvSpPr>
            <a:spLocks noGrp="1" noChangeArrowheads="1"/>
          </p:cNvSpPr>
          <p:nvPr>
            <p:ph idx="1"/>
          </p:nvPr>
        </p:nvSpPr>
        <p:spPr bwMode="auto">
          <a:xfrm>
            <a:off x="352425" y="2346337"/>
            <a:ext cx="6372840"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Peer Group (Friends)</a:t>
            </a:r>
            <a:br>
              <a:rPr kumimoji="0" lang="en-US" altLang="en-US" i="0" u="none" strike="noStrike" cap="none" normalizeH="0" baseline="0" dirty="0">
                <a:ln>
                  <a:noFill/>
                </a:ln>
                <a:solidFill>
                  <a:schemeClr val="tx1"/>
                </a:solidFill>
                <a:effectLst/>
              </a:rPr>
            </a:br>
            <a:endParaRPr kumimoji="0" lang="en-US" altLang="en-US"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Professional Group (Colleagues)</a:t>
            </a:r>
            <a:br>
              <a:rPr kumimoji="0" lang="en-US" altLang="en-US" i="0" u="none" strike="noStrike" cap="none" normalizeH="0" baseline="0" dirty="0">
                <a:ln>
                  <a:noFill/>
                </a:ln>
                <a:solidFill>
                  <a:schemeClr val="tx1"/>
                </a:solidFill>
                <a:effectLst/>
              </a:rPr>
            </a:br>
            <a:endParaRPr kumimoji="0" lang="en-US" altLang="en-US"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Cultural or Religious Group</a:t>
            </a:r>
            <a:br>
              <a:rPr kumimoji="0" lang="en-US" altLang="en-US" i="0" u="none" strike="noStrike" cap="none" normalizeH="0" baseline="0" dirty="0">
                <a:ln>
                  <a:noFill/>
                </a:ln>
                <a:solidFill>
                  <a:schemeClr val="tx1"/>
                </a:solidFill>
                <a:effectLst/>
              </a:rPr>
            </a:br>
            <a:endParaRPr kumimoji="0" lang="en-US" altLang="en-US"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Celebrity or Influencer Group</a:t>
            </a:r>
            <a:br>
              <a:rPr kumimoji="0" lang="en-US" altLang="en-US" i="0" u="none" strike="noStrike" cap="none" normalizeH="0" baseline="0" dirty="0">
                <a:ln>
                  <a:noFill/>
                </a:ln>
                <a:solidFill>
                  <a:schemeClr val="tx1"/>
                </a:solidFill>
                <a:effectLst/>
              </a:rPr>
            </a:br>
            <a:endParaRPr kumimoji="0" lang="en-US" altLang="en-US"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Family Group </a:t>
            </a:r>
          </a:p>
        </p:txBody>
      </p:sp>
    </p:spTree>
    <p:extLst>
      <p:ext uri="{BB962C8B-B14F-4D97-AF65-F5344CB8AC3E}">
        <p14:creationId xmlns:p14="http://schemas.microsoft.com/office/powerpoint/2010/main" val="26758999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453104-F57F-52AB-7773-8A604D738186}"/>
              </a:ext>
            </a:extLst>
          </p:cNvPr>
          <p:cNvSpPr>
            <a:spLocks noGrp="1"/>
          </p:cNvSpPr>
          <p:nvPr>
            <p:ph type="title"/>
          </p:nvPr>
        </p:nvSpPr>
        <p:spPr>
          <a:xfrm>
            <a:off x="1078241" y="509570"/>
            <a:ext cx="5488926" cy="1128068"/>
          </a:xfrm>
        </p:spPr>
        <p:txBody>
          <a:bodyPr anchor="ctr">
            <a:noAutofit/>
          </a:bodyPr>
          <a:lstStyle/>
          <a:p>
            <a:r>
              <a:rPr lang="en-GB" sz="6000" b="1" dirty="0">
                <a:latin typeface="+mn-lt"/>
              </a:rPr>
              <a:t>Cultural  Identity </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27556B-F7E5-B035-B785-D0C1574E66BD}"/>
              </a:ext>
            </a:extLst>
          </p:cNvPr>
          <p:cNvSpPr>
            <a:spLocks noGrp="1"/>
          </p:cNvSpPr>
          <p:nvPr>
            <p:ph idx="1"/>
          </p:nvPr>
        </p:nvSpPr>
        <p:spPr>
          <a:xfrm>
            <a:off x="37544" y="2257375"/>
            <a:ext cx="5610722" cy="4646448"/>
          </a:xfrm>
        </p:spPr>
        <p:txBody>
          <a:bodyPr anchor="ctr">
            <a:normAutofit fontScale="62500" lnSpcReduction="20000"/>
          </a:bodyPr>
          <a:lstStyle/>
          <a:p>
            <a:pPr>
              <a:lnSpc>
                <a:spcPct val="120000"/>
              </a:lnSpc>
            </a:pPr>
            <a:r>
              <a:rPr lang="en-GB" dirty="0"/>
              <a:t>Cultural identity of a particular society or community is usually defined by the most prevalent or dominant group </a:t>
            </a:r>
          </a:p>
          <a:p>
            <a:pPr>
              <a:lnSpc>
                <a:spcPct val="120000"/>
              </a:lnSpc>
            </a:pPr>
            <a:endParaRPr lang="en-GB" dirty="0"/>
          </a:p>
          <a:p>
            <a:pPr>
              <a:lnSpc>
                <a:spcPct val="120000"/>
              </a:lnSpc>
            </a:pPr>
            <a:r>
              <a:rPr lang="en-GB" dirty="0"/>
              <a:t>Affect Control Theory proposes that people exhibit</a:t>
            </a:r>
            <a:r>
              <a:rPr lang="en-GB" b="1" dirty="0"/>
              <a:t> behaviours within the parameter of culture/roles </a:t>
            </a:r>
            <a:r>
              <a:rPr lang="en-GB" dirty="0"/>
              <a:t>to maintain meaning and </a:t>
            </a:r>
            <a:r>
              <a:rPr lang="en-US" dirty="0"/>
              <a:t>minimize emotional disruption</a:t>
            </a:r>
          </a:p>
          <a:p>
            <a:pPr>
              <a:lnSpc>
                <a:spcPct val="120000"/>
              </a:lnSpc>
            </a:pPr>
            <a:endParaRPr lang="en-US" dirty="0"/>
          </a:p>
          <a:p>
            <a:pPr>
              <a:lnSpc>
                <a:spcPct val="120000"/>
              </a:lnSpc>
            </a:pPr>
            <a:r>
              <a:rPr lang="en-US" dirty="0"/>
              <a:t>Affect Control Theory helps explain </a:t>
            </a:r>
            <a:r>
              <a:rPr lang="en-US" b="1" dirty="0"/>
              <a:t>why people sometimes stay in roles that no longer reflect their true selves</a:t>
            </a:r>
            <a:r>
              <a:rPr lang="en-US" dirty="0"/>
              <a:t> –</a:t>
            </a:r>
          </a:p>
          <a:p>
            <a:pPr>
              <a:lnSpc>
                <a:spcPct val="120000"/>
              </a:lnSpc>
            </a:pPr>
            <a:r>
              <a:rPr lang="en-US" dirty="0"/>
              <a:t>Because the emotional cost of disrupting those roles can feel too high.</a:t>
            </a:r>
            <a:endParaRPr lang="en-GB" dirty="0"/>
          </a:p>
          <a:p>
            <a:pPr marL="0" indent="0">
              <a:buNone/>
            </a:pPr>
            <a:endParaRPr lang="en-GB" sz="2000" dirty="0"/>
          </a:p>
          <a:p>
            <a:endParaRPr lang="en-GB" sz="20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0D31F6C-F7B4-AE9F-4AF0-18E834FA5D69}"/>
              </a:ext>
            </a:extLst>
          </p:cNvPr>
          <p:cNvSpPr txBox="1"/>
          <p:nvPr/>
        </p:nvSpPr>
        <p:spPr>
          <a:xfrm>
            <a:off x="7465621" y="6408071"/>
            <a:ext cx="5548415" cy="369332"/>
          </a:xfrm>
          <a:prstGeom prst="rect">
            <a:avLst/>
          </a:prstGeom>
          <a:noFill/>
        </p:spPr>
        <p:txBody>
          <a:bodyPr wrap="square">
            <a:spAutoFit/>
          </a:bodyPr>
          <a:lstStyle/>
          <a:p>
            <a:r>
              <a:rPr lang="en-GB" dirty="0"/>
              <a:t>(Wi and Di, 2018; </a:t>
            </a:r>
            <a:r>
              <a:rPr lang="en-GB" dirty="0" err="1"/>
              <a:t>DeLamater</a:t>
            </a:r>
            <a:r>
              <a:rPr lang="en-GB" dirty="0"/>
              <a:t> and Ward, 2013)</a:t>
            </a:r>
          </a:p>
        </p:txBody>
      </p:sp>
      <p:sp>
        <p:nvSpPr>
          <p:cNvPr id="5" name="TextBox 4">
            <a:extLst>
              <a:ext uri="{FF2B5EF4-FFF2-40B4-BE49-F238E27FC236}">
                <a16:creationId xmlns:a16="http://schemas.microsoft.com/office/drawing/2014/main" id="{0511F04B-E4AD-CF3E-E98D-0CB027AFA7EF}"/>
              </a:ext>
            </a:extLst>
          </p:cNvPr>
          <p:cNvSpPr txBox="1"/>
          <p:nvPr/>
        </p:nvSpPr>
        <p:spPr>
          <a:xfrm>
            <a:off x="6276557" y="1548580"/>
            <a:ext cx="5292397" cy="3416320"/>
          </a:xfrm>
          <a:prstGeom prst="rect">
            <a:avLst/>
          </a:prstGeom>
          <a:noFill/>
          <a:ln w="22225">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i="1" u="sng" dirty="0">
                <a:ea typeface="+mn-lt"/>
                <a:cs typeface="+mn-lt"/>
              </a:rPr>
              <a:t>OR</a:t>
            </a:r>
            <a:r>
              <a:rPr lang="en-US" sz="2400" i="1" dirty="0">
                <a:ea typeface="+mn-lt"/>
                <a:cs typeface="+mn-lt"/>
              </a:rPr>
              <a:t> </a:t>
            </a:r>
            <a:r>
              <a:rPr lang="en-GB" sz="2400" i="1" dirty="0"/>
              <a:t>For example, society often expects teachers to be knowledgeable, responsible, and supportive.</a:t>
            </a:r>
            <a:br>
              <a:rPr lang="en-GB" sz="2400" i="1" dirty="0"/>
            </a:br>
            <a:r>
              <a:rPr lang="en-GB" sz="2400" i="1" dirty="0"/>
              <a:t>If a teacher behaves very differently from these expectations, it may create discomfort or confusion.</a:t>
            </a:r>
            <a:br>
              <a:rPr lang="en-GB" sz="2400" i="1" dirty="0"/>
            </a:br>
            <a:r>
              <a:rPr lang="en-GB" sz="2400" i="1" dirty="0"/>
              <a:t>People often adjust their behaviour to fit social and cultural expectations linked to their role.</a:t>
            </a:r>
            <a:endParaRPr lang="en-US" sz="2400" i="1" dirty="0"/>
          </a:p>
        </p:txBody>
      </p:sp>
    </p:spTree>
    <p:extLst>
      <p:ext uri="{BB962C8B-B14F-4D97-AF65-F5344CB8AC3E}">
        <p14:creationId xmlns:p14="http://schemas.microsoft.com/office/powerpoint/2010/main" val="3358975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53408E-00BC-1436-A5FA-1E811361AB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948984-857C-CCC2-65D1-C45A3E17413B}"/>
              </a:ext>
            </a:extLst>
          </p:cNvPr>
          <p:cNvSpPr>
            <a:spLocks noGrp="1"/>
          </p:cNvSpPr>
          <p:nvPr>
            <p:ph type="title"/>
          </p:nvPr>
        </p:nvSpPr>
        <p:spPr>
          <a:xfrm>
            <a:off x="255468" y="465943"/>
            <a:ext cx="10822840" cy="1128068"/>
          </a:xfrm>
        </p:spPr>
        <p:txBody>
          <a:bodyPr anchor="ctr">
            <a:noAutofit/>
          </a:bodyPr>
          <a:lstStyle/>
          <a:p>
            <a:r>
              <a:rPr lang="en-GB" sz="6000" b="1" dirty="0">
                <a:latin typeface="+mn-lt"/>
              </a:rPr>
              <a:t>Cultural  Identity - </a:t>
            </a:r>
            <a:br>
              <a:rPr lang="en-GB" sz="6000" b="1" dirty="0">
                <a:latin typeface="+mn-lt"/>
              </a:rPr>
            </a:br>
            <a:r>
              <a:rPr lang="en-GB" sz="6000" b="1" dirty="0">
                <a:latin typeface="+mn-lt"/>
              </a:rPr>
              <a:t>Multiculturism </a:t>
            </a:r>
          </a:p>
        </p:txBody>
      </p:sp>
      <p:sp>
        <p:nvSpPr>
          <p:cNvPr id="3" name="Content Placeholder 2">
            <a:extLst>
              <a:ext uri="{FF2B5EF4-FFF2-40B4-BE49-F238E27FC236}">
                <a16:creationId xmlns:a16="http://schemas.microsoft.com/office/drawing/2014/main" id="{CFB9918A-8E2B-ADE1-B8C1-C35DD465A42C}"/>
              </a:ext>
            </a:extLst>
          </p:cNvPr>
          <p:cNvSpPr>
            <a:spLocks noGrp="1"/>
          </p:cNvSpPr>
          <p:nvPr>
            <p:ph idx="1"/>
          </p:nvPr>
        </p:nvSpPr>
        <p:spPr>
          <a:xfrm>
            <a:off x="189134" y="2054415"/>
            <a:ext cx="11402501" cy="4656199"/>
          </a:xfrm>
        </p:spPr>
        <p:txBody>
          <a:bodyPr anchor="ctr">
            <a:normAutofit fontScale="92500"/>
          </a:bodyPr>
          <a:lstStyle/>
          <a:p>
            <a:pPr>
              <a:lnSpc>
                <a:spcPct val="150000"/>
              </a:lnSpc>
            </a:pPr>
            <a:r>
              <a:rPr lang="en-GB" sz="2400" dirty="0"/>
              <a:t>In multicultural cities, different groups often bring their own </a:t>
            </a:r>
            <a:r>
              <a:rPr lang="en-GB" sz="2400" b="1" dirty="0"/>
              <a:t>cultural practices, values, and norms</a:t>
            </a:r>
            <a:r>
              <a:rPr lang="en-GB" sz="2400" dirty="0"/>
              <a:t>. This can include variations in </a:t>
            </a:r>
            <a:r>
              <a:rPr lang="en-GB" sz="2400" b="1" dirty="0"/>
              <a:t>religion, language, food, and social customs</a:t>
            </a:r>
            <a:r>
              <a:rPr lang="en-GB" sz="2400" dirty="0"/>
              <a:t>.</a:t>
            </a:r>
          </a:p>
          <a:p>
            <a:pPr>
              <a:lnSpc>
                <a:spcPct val="150000"/>
              </a:lnSpc>
            </a:pPr>
            <a:r>
              <a:rPr lang="en-GB" sz="2400" dirty="0"/>
              <a:t>It's normal for not everyone to adopt the same set of norms, as these cities thrive on diversity and the </a:t>
            </a:r>
            <a:r>
              <a:rPr lang="en-GB" sz="2400" b="1" dirty="0"/>
              <a:t>coexistence of multiple cultures</a:t>
            </a:r>
            <a:r>
              <a:rPr lang="en-GB" sz="2400" dirty="0"/>
              <a:t>.</a:t>
            </a:r>
          </a:p>
          <a:p>
            <a:pPr>
              <a:lnSpc>
                <a:spcPct val="150000"/>
              </a:lnSpc>
            </a:pPr>
            <a:r>
              <a:rPr lang="en-GB" sz="2400" dirty="0"/>
              <a:t> Instead of everyone conforming to a single identity, the city becomes a melting pot where </a:t>
            </a:r>
            <a:r>
              <a:rPr lang="en-GB" sz="2400" b="1" dirty="0"/>
              <a:t>cultural exchange</a:t>
            </a:r>
            <a:r>
              <a:rPr lang="en-GB" sz="2400" dirty="0"/>
              <a:t> and </a:t>
            </a:r>
            <a:r>
              <a:rPr lang="en-GB" sz="2400" b="1" dirty="0"/>
              <a:t>integration</a:t>
            </a:r>
            <a:r>
              <a:rPr lang="en-GB" sz="2400" dirty="0"/>
              <a:t> occur over time.</a:t>
            </a:r>
          </a:p>
          <a:p>
            <a:pPr>
              <a:lnSpc>
                <a:spcPct val="150000"/>
              </a:lnSpc>
            </a:pPr>
            <a:r>
              <a:rPr lang="en-GB" sz="2400" dirty="0"/>
              <a:t> For example, in cities like </a:t>
            </a:r>
            <a:r>
              <a:rPr lang="en-GB" sz="2400" b="1" dirty="0"/>
              <a:t>London</a:t>
            </a:r>
            <a:r>
              <a:rPr lang="en-GB" sz="2400" dirty="0"/>
              <a:t> or </a:t>
            </a:r>
            <a:r>
              <a:rPr lang="en-GB" sz="2400" b="1" dirty="0"/>
              <a:t>New York </a:t>
            </a:r>
            <a:r>
              <a:rPr lang="en-GB" sz="2400" dirty="0"/>
              <a:t>you’ll find that while some communities may hold tightly to their cultural traditions, others might adopt the dominant city's norms to blend in.</a:t>
            </a:r>
          </a:p>
          <a:p>
            <a:pPr marL="0" indent="0">
              <a:buNone/>
            </a:pPr>
            <a:endParaRPr lang="en-GB" sz="2000" dirty="0"/>
          </a:p>
          <a:p>
            <a:endParaRPr lang="en-GB" sz="2000" dirty="0"/>
          </a:p>
        </p:txBody>
      </p:sp>
      <p:pic>
        <p:nvPicPr>
          <p:cNvPr id="3074" name="Picture 2" descr="Celebrating Multiculturalism and ...">
            <a:extLst>
              <a:ext uri="{FF2B5EF4-FFF2-40B4-BE49-F238E27FC236}">
                <a16:creationId xmlns:a16="http://schemas.microsoft.com/office/drawing/2014/main" id="{D634D4A7-77A8-E7D0-9B05-F2B272F196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01298" y="147386"/>
            <a:ext cx="3707603" cy="1635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97023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5E7E988-2816-A93D-2B54-C087DB3EA164}"/>
              </a:ext>
            </a:extLst>
          </p:cNvPr>
          <p:cNvPicPr>
            <a:picLocks noChangeAspect="1"/>
          </p:cNvPicPr>
          <p:nvPr/>
        </p:nvPicPr>
        <p:blipFill>
          <a:blip r:embed="rId3"/>
          <a:srcRect b="1468"/>
          <a:stretch/>
        </p:blipFill>
        <p:spPr>
          <a:xfrm>
            <a:off x="5509683" y="0"/>
            <a:ext cx="6682317" cy="5969000"/>
          </a:xfrm>
          <a:prstGeom prst="rect">
            <a:avLst/>
          </a:prstGeom>
          <a:noFill/>
          <a:ln w="19050">
            <a:solidFill>
              <a:schemeClr val="tx1"/>
            </a:solidFill>
          </a:ln>
        </p:spPr>
      </p:pic>
      <p:sp>
        <p:nvSpPr>
          <p:cNvPr id="4" name="Content Placeholder 3">
            <a:extLst>
              <a:ext uri="{FF2B5EF4-FFF2-40B4-BE49-F238E27FC236}">
                <a16:creationId xmlns:a16="http://schemas.microsoft.com/office/drawing/2014/main" id="{0BA2AB78-957A-8C02-CBEA-75B7F8BED9D7}"/>
              </a:ext>
            </a:extLst>
          </p:cNvPr>
          <p:cNvSpPr>
            <a:spLocks noGrp="1"/>
          </p:cNvSpPr>
          <p:nvPr>
            <p:ph type="body" sz="half" idx="2"/>
          </p:nvPr>
        </p:nvSpPr>
        <p:spPr>
          <a:xfrm>
            <a:off x="0" y="457200"/>
            <a:ext cx="5440218" cy="5411788"/>
          </a:xfrm>
          <a:ln w="15875">
            <a:solidFill>
              <a:srgbClr val="0070C0"/>
            </a:solidFill>
          </a:ln>
        </p:spPr>
        <p:txBody>
          <a:bodyPr>
            <a:normAutofit fontScale="92500"/>
          </a:bodyPr>
          <a:lstStyle/>
          <a:p>
            <a:pPr marL="342900" indent="-342900">
              <a:lnSpc>
                <a:spcPct val="150000"/>
              </a:lnSpc>
              <a:buFont typeface="Arial" panose="020B0604020202020204" pitchFamily="34" charset="0"/>
              <a:buChar char="•"/>
            </a:pPr>
            <a:r>
              <a:rPr lang="en-GB" sz="2000" dirty="0"/>
              <a:t>In 2021, 81.7% ( 48.7 million ) of usual residents in England and Wales identified their ethnic group within the high level ‘white’ category, a decrease from 86.0% (48.2 m) in the 2011 census.</a:t>
            </a:r>
          </a:p>
          <a:p>
            <a:pPr marL="342900" indent="-342900">
              <a:lnSpc>
                <a:spcPct val="150000"/>
              </a:lnSpc>
              <a:buFont typeface="Arial" panose="020B0604020202020204" pitchFamily="34" charset="0"/>
              <a:buChar char="•"/>
            </a:pPr>
            <a:r>
              <a:rPr lang="en-GB" sz="2000" dirty="0"/>
              <a:t>As part of the white ethnic group, 74.4% (44.4 m) of the total population in England and Wales identified their ethnic group as ‘English’, ‘Welsh’, ‘Scottish’, Northern Irish’ or ‘British’. </a:t>
            </a:r>
          </a:p>
          <a:p>
            <a:pPr marL="342900" indent="-342900">
              <a:lnSpc>
                <a:spcPct val="150000"/>
              </a:lnSpc>
              <a:buFont typeface="Arial" panose="020B0604020202020204" pitchFamily="34" charset="0"/>
              <a:buChar char="•"/>
            </a:pPr>
            <a:r>
              <a:rPr lang="en-GB" sz="2000" dirty="0"/>
              <a:t>This is a continued decrease from 84.5% (45.1 m) in 2011, and from 87.5% (45.5 m) who identified this way in 2001.</a:t>
            </a:r>
          </a:p>
          <a:p>
            <a:endParaRPr lang="en-GB" dirty="0"/>
          </a:p>
        </p:txBody>
      </p:sp>
    </p:spTree>
    <p:extLst>
      <p:ext uri="{BB962C8B-B14F-4D97-AF65-F5344CB8AC3E}">
        <p14:creationId xmlns:p14="http://schemas.microsoft.com/office/powerpoint/2010/main" val="27348086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8E303-1C8F-2899-0B3C-0327B8527466}"/>
              </a:ext>
            </a:extLst>
          </p:cNvPr>
          <p:cNvSpPr>
            <a:spLocks noGrp="1"/>
          </p:cNvSpPr>
          <p:nvPr>
            <p:ph type="title"/>
          </p:nvPr>
        </p:nvSpPr>
        <p:spPr>
          <a:xfrm>
            <a:off x="589560" y="856180"/>
            <a:ext cx="4560584" cy="1128068"/>
          </a:xfrm>
        </p:spPr>
        <p:txBody>
          <a:bodyPr anchor="ctr">
            <a:normAutofit/>
          </a:bodyPr>
          <a:lstStyle/>
          <a:p>
            <a:r>
              <a:rPr lang="en-GB" sz="4000" b="1">
                <a:latin typeface="+mn-lt"/>
              </a:rPr>
              <a:t>Learning: Culture </a:t>
            </a:r>
          </a:p>
        </p:txBody>
      </p:sp>
      <p:grpSp>
        <p:nvGrpSpPr>
          <p:cNvPr id="16" name="Group 1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3A972C-CAA7-5482-4D3C-83516BB12246}"/>
              </a:ext>
            </a:extLst>
          </p:cNvPr>
          <p:cNvSpPr>
            <a:spLocks noGrp="1"/>
          </p:cNvSpPr>
          <p:nvPr>
            <p:ph idx="1"/>
          </p:nvPr>
        </p:nvSpPr>
        <p:spPr>
          <a:xfrm>
            <a:off x="104845" y="2369162"/>
            <a:ext cx="5726954" cy="3979585"/>
          </a:xfrm>
        </p:spPr>
        <p:txBody>
          <a:bodyPr anchor="ctr">
            <a:normAutofit/>
          </a:bodyPr>
          <a:lstStyle/>
          <a:p>
            <a:pPr marL="0" indent="0">
              <a:buNone/>
            </a:pPr>
            <a:r>
              <a:rPr lang="en-GB" sz="2000" dirty="0"/>
              <a:t>Provide aspects of your culture</a:t>
            </a:r>
          </a:p>
          <a:p>
            <a:pPr marL="0" indent="0">
              <a:buNone/>
            </a:pPr>
            <a:endParaRPr lang="en-GB" sz="2000" dirty="0"/>
          </a:p>
          <a:p>
            <a:pPr marL="0" indent="0">
              <a:buNone/>
            </a:pPr>
            <a:r>
              <a:rPr lang="en-GB" sz="2000" dirty="0"/>
              <a:t>What are the differences? </a:t>
            </a:r>
          </a:p>
          <a:p>
            <a:pPr marL="0" indent="0">
              <a:buNone/>
            </a:pPr>
            <a:endParaRPr lang="en-GB" sz="2000" dirty="0"/>
          </a:p>
          <a:p>
            <a:pPr marL="0" indent="0">
              <a:buNone/>
            </a:pPr>
            <a:r>
              <a:rPr lang="en-GB" sz="2000" dirty="0"/>
              <a:t>Are there any similarities? </a:t>
            </a:r>
          </a:p>
          <a:p>
            <a:pPr marL="0" indent="0">
              <a:buNone/>
            </a:pPr>
            <a:endParaRPr lang="en-GB" sz="2000" dirty="0"/>
          </a:p>
          <a:p>
            <a:pPr marL="0" indent="0">
              <a:buNone/>
            </a:pPr>
            <a:r>
              <a:rPr lang="en-GB" sz="2000" dirty="0"/>
              <a:t>Do the elements of your culture shape your identity? </a:t>
            </a:r>
          </a:p>
        </p:txBody>
      </p:sp>
      <p:sp>
        <p:nvSpPr>
          <p:cNvPr id="22" name="Rectangle 2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around the earth&#10;&#10;Description automatically generated">
            <a:extLst>
              <a:ext uri="{FF2B5EF4-FFF2-40B4-BE49-F238E27FC236}">
                <a16:creationId xmlns:a16="http://schemas.microsoft.com/office/drawing/2014/main" id="{9AA083E4-A521-9BC1-3613-AFE4BB3132BF}"/>
              </a:ext>
            </a:extLst>
          </p:cNvPr>
          <p:cNvPicPr>
            <a:picLocks noChangeAspect="1"/>
          </p:cNvPicPr>
          <p:nvPr/>
        </p:nvPicPr>
        <p:blipFill rotWithShape="1">
          <a:blip r:embed="rId3"/>
          <a:srcRect r="4" b="67"/>
          <a:stretch/>
        </p:blipFill>
        <p:spPr>
          <a:xfrm>
            <a:off x="5977788" y="799352"/>
            <a:ext cx="5425410" cy="5259296"/>
          </a:xfrm>
          <a:prstGeom prst="rect">
            <a:avLst/>
          </a:prstGeom>
        </p:spPr>
      </p:pic>
    </p:spTree>
    <p:extLst>
      <p:ext uri="{BB962C8B-B14F-4D97-AF65-F5344CB8AC3E}">
        <p14:creationId xmlns:p14="http://schemas.microsoft.com/office/powerpoint/2010/main" val="2188733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876BA13-B6F7-8B54-5683-B9D255A5DCF4}"/>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BFB37E8-496C-EF99-161F-E37C3BE71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C78DC6-833F-962F-F8CA-29BEEB13B7AF}"/>
              </a:ext>
            </a:extLst>
          </p:cNvPr>
          <p:cNvSpPr>
            <a:spLocks noGrp="1"/>
          </p:cNvSpPr>
          <p:nvPr>
            <p:ph type="title"/>
          </p:nvPr>
        </p:nvSpPr>
        <p:spPr>
          <a:xfrm>
            <a:off x="589560" y="332232"/>
            <a:ext cx="4560584" cy="1652016"/>
          </a:xfrm>
        </p:spPr>
        <p:txBody>
          <a:bodyPr anchor="ctr">
            <a:normAutofit/>
          </a:bodyPr>
          <a:lstStyle/>
          <a:p>
            <a:r>
              <a:rPr lang="en-GB" sz="4000" b="1" dirty="0">
                <a:latin typeface="+mn-lt"/>
              </a:rPr>
              <a:t>Culture Example - Irish</a:t>
            </a:r>
          </a:p>
        </p:txBody>
      </p:sp>
      <p:grpSp>
        <p:nvGrpSpPr>
          <p:cNvPr id="16" name="Group 15">
            <a:extLst>
              <a:ext uri="{FF2B5EF4-FFF2-40B4-BE49-F238E27FC236}">
                <a16:creationId xmlns:a16="http://schemas.microsoft.com/office/drawing/2014/main" id="{1E773410-916F-E834-8AE7-6FC51DCFC3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 name="Rectangle 16">
              <a:extLst>
                <a:ext uri="{FF2B5EF4-FFF2-40B4-BE49-F238E27FC236}">
                  <a16:creationId xmlns:a16="http://schemas.microsoft.com/office/drawing/2014/main" id="{B81B6246-D804-6CEC-34AB-179171EFA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E83819E-59D3-7E1A-7D9B-A4DB8E4609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BFCE4332-29DF-C64C-D3E1-38C8F4A48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D4C214-C6DD-C4AD-C5AC-46A2C112E7D9}"/>
              </a:ext>
            </a:extLst>
          </p:cNvPr>
          <p:cNvSpPr>
            <a:spLocks noGrp="1"/>
          </p:cNvSpPr>
          <p:nvPr>
            <p:ph idx="1"/>
          </p:nvPr>
        </p:nvSpPr>
        <p:spPr>
          <a:xfrm>
            <a:off x="238067" y="2317362"/>
            <a:ext cx="5447742" cy="3979585"/>
          </a:xfrm>
        </p:spPr>
        <p:txBody>
          <a:bodyPr anchor="ctr">
            <a:normAutofit/>
          </a:bodyPr>
          <a:lstStyle/>
          <a:p>
            <a:pPr marL="0" indent="0">
              <a:buNone/>
            </a:pPr>
            <a:r>
              <a:rPr lang="en-GB" sz="2400" dirty="0"/>
              <a:t>Can you provide aspects of this culture</a:t>
            </a:r>
          </a:p>
          <a:p>
            <a:pPr marL="0" indent="0">
              <a:buNone/>
            </a:pPr>
            <a:r>
              <a:rPr lang="en-GB" sz="1800" dirty="0"/>
              <a:t>(you can use the internet)</a:t>
            </a:r>
          </a:p>
          <a:p>
            <a:pPr marL="0" indent="0">
              <a:buNone/>
            </a:pPr>
            <a:endParaRPr lang="en-GB" sz="2400" dirty="0"/>
          </a:p>
          <a:p>
            <a:pPr marL="0" indent="0">
              <a:buNone/>
            </a:pPr>
            <a:r>
              <a:rPr lang="en-GB" sz="2400" dirty="0"/>
              <a:t>Do the elements of the culture shape an Irish person’s identity? </a:t>
            </a:r>
            <a:endParaRPr lang="en-GB" sz="2400" dirty="0">
              <a:ea typeface="Calibri"/>
              <a:cs typeface="Calibri"/>
            </a:endParaRPr>
          </a:p>
        </p:txBody>
      </p:sp>
      <p:sp>
        <p:nvSpPr>
          <p:cNvPr id="22" name="Rectangle 21">
            <a:extLst>
              <a:ext uri="{FF2B5EF4-FFF2-40B4-BE49-F238E27FC236}">
                <a16:creationId xmlns:a16="http://schemas.microsoft.com/office/drawing/2014/main" id="{E8718BF1-2C30-E8D6-6BDA-3CF433E392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173231B-D2A3-C320-59C6-FEAD9C12B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mage result for ireland flag">
            <a:extLst>
              <a:ext uri="{FF2B5EF4-FFF2-40B4-BE49-F238E27FC236}">
                <a16:creationId xmlns:a16="http://schemas.microsoft.com/office/drawing/2014/main" id="{D8F5A1BE-1715-BE68-DC8B-A7992364B36F}"/>
              </a:ext>
            </a:extLst>
          </p:cNvPr>
          <p:cNvPicPr>
            <a:picLocks noChangeAspect="1"/>
          </p:cNvPicPr>
          <p:nvPr/>
        </p:nvPicPr>
        <p:blipFill>
          <a:blip r:embed="rId3"/>
          <a:stretch>
            <a:fillRect/>
          </a:stretch>
        </p:blipFill>
        <p:spPr>
          <a:xfrm>
            <a:off x="8930492" y="1027958"/>
            <a:ext cx="2247900" cy="1714500"/>
          </a:xfrm>
          <a:prstGeom prst="rect">
            <a:avLst/>
          </a:prstGeom>
        </p:spPr>
      </p:pic>
      <p:pic>
        <p:nvPicPr>
          <p:cNvPr id="6" name="Picture 5" descr="Image result for irish dance">
            <a:extLst>
              <a:ext uri="{FF2B5EF4-FFF2-40B4-BE49-F238E27FC236}">
                <a16:creationId xmlns:a16="http://schemas.microsoft.com/office/drawing/2014/main" id="{B5039A35-CA2F-4187-1DF3-E467DBA53CC9}"/>
              </a:ext>
            </a:extLst>
          </p:cNvPr>
          <p:cNvPicPr>
            <a:picLocks noChangeAspect="1"/>
          </p:cNvPicPr>
          <p:nvPr/>
        </p:nvPicPr>
        <p:blipFill>
          <a:blip r:embed="rId4"/>
          <a:stretch>
            <a:fillRect/>
          </a:stretch>
        </p:blipFill>
        <p:spPr>
          <a:xfrm>
            <a:off x="7393380" y="3887931"/>
            <a:ext cx="2590800" cy="1714500"/>
          </a:xfrm>
          <a:prstGeom prst="rect">
            <a:avLst/>
          </a:prstGeom>
        </p:spPr>
      </p:pic>
      <p:pic>
        <p:nvPicPr>
          <p:cNvPr id="7" name="Picture 6" descr="Image result for ireland fclover">
            <a:extLst>
              <a:ext uri="{FF2B5EF4-FFF2-40B4-BE49-F238E27FC236}">
                <a16:creationId xmlns:a16="http://schemas.microsoft.com/office/drawing/2014/main" id="{90E5CED5-F167-8C51-6CC2-1E5628F60315}"/>
              </a:ext>
            </a:extLst>
          </p:cNvPr>
          <p:cNvPicPr>
            <a:picLocks noChangeAspect="1"/>
          </p:cNvPicPr>
          <p:nvPr/>
        </p:nvPicPr>
        <p:blipFill>
          <a:blip r:embed="rId5"/>
          <a:stretch>
            <a:fillRect/>
          </a:stretch>
        </p:blipFill>
        <p:spPr>
          <a:xfrm>
            <a:off x="6192240" y="1717406"/>
            <a:ext cx="2400300" cy="1800225"/>
          </a:xfrm>
          <a:prstGeom prst="rect">
            <a:avLst/>
          </a:prstGeom>
        </p:spPr>
      </p:pic>
    </p:spTree>
    <p:extLst>
      <p:ext uri="{BB962C8B-B14F-4D97-AF65-F5344CB8AC3E}">
        <p14:creationId xmlns:p14="http://schemas.microsoft.com/office/powerpoint/2010/main" val="498450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28186-3300-57FB-1500-22B64E5BDFE9}"/>
              </a:ext>
            </a:extLst>
          </p:cNvPr>
          <p:cNvSpPr>
            <a:spLocks noGrp="1"/>
          </p:cNvSpPr>
          <p:nvPr>
            <p:ph type="title"/>
          </p:nvPr>
        </p:nvSpPr>
        <p:spPr>
          <a:xfrm>
            <a:off x="560070" y="365125"/>
            <a:ext cx="11071860" cy="1325563"/>
          </a:xfrm>
        </p:spPr>
        <p:txBody>
          <a:bodyPr/>
          <a:lstStyle/>
          <a:p>
            <a:r>
              <a:rPr lang="en-GB" b="1">
                <a:effectLst>
                  <a:outerShdw blurRad="38100" dist="38100" dir="2700000" algn="tl">
                    <a:srgbClr val="000000">
                      <a:alpha val="43137"/>
                    </a:srgbClr>
                  </a:outerShdw>
                </a:effectLst>
                <a:latin typeface="+mn-lt"/>
              </a:rPr>
              <a:t>Intercultural Awareness: Diversity challenges  </a:t>
            </a:r>
          </a:p>
        </p:txBody>
      </p:sp>
      <p:pic>
        <p:nvPicPr>
          <p:cNvPr id="4" name="Online Media 3" title="The Challenges of Cultural Diversity">
            <a:hlinkClick r:id="" action="ppaction://media"/>
            <a:extLst>
              <a:ext uri="{FF2B5EF4-FFF2-40B4-BE49-F238E27FC236}">
                <a16:creationId xmlns:a16="http://schemas.microsoft.com/office/drawing/2014/main" id="{5EE8BE2C-A362-8CF5-AFC2-B6CD7A81C348}"/>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529769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0B2EAE-C39B-D40D-9CA0-6EC37989B916}"/>
              </a:ext>
            </a:extLst>
          </p:cNvPr>
          <p:cNvSpPr>
            <a:spLocks noGrp="1"/>
          </p:cNvSpPr>
          <p:nvPr>
            <p:ph type="title"/>
          </p:nvPr>
        </p:nvSpPr>
        <p:spPr>
          <a:xfrm>
            <a:off x="6366878" y="205168"/>
            <a:ext cx="5315909" cy="1543730"/>
          </a:xfrm>
        </p:spPr>
        <p:txBody>
          <a:bodyPr vert="horz" lIns="91440" tIns="45720" rIns="91440" bIns="45720" rtlCol="0" anchor="b">
            <a:normAutofit/>
          </a:bodyPr>
          <a:lstStyle/>
          <a:p>
            <a:r>
              <a:rPr lang="en-US" sz="5400" b="1" kern="1200" dirty="0">
                <a:solidFill>
                  <a:schemeClr val="tx1"/>
                </a:solidFill>
                <a:latin typeface="+mn-lt"/>
                <a:ea typeface="+mj-ea"/>
                <a:cs typeface="+mj-cs"/>
              </a:rPr>
              <a:t>Intersectionality </a:t>
            </a:r>
          </a:p>
        </p:txBody>
      </p:sp>
      <p:pic>
        <p:nvPicPr>
          <p:cNvPr id="5" name="Content Placeholder 4">
            <a:extLst>
              <a:ext uri="{FF2B5EF4-FFF2-40B4-BE49-F238E27FC236}">
                <a16:creationId xmlns:a16="http://schemas.microsoft.com/office/drawing/2014/main" id="{AA9AA99C-3C44-7A4D-5F70-1CA8DC5CB1FC}"/>
              </a:ext>
            </a:extLst>
          </p:cNvPr>
          <p:cNvPicPr>
            <a:picLocks noGrp="1" noChangeAspect="1"/>
          </p:cNvPicPr>
          <p:nvPr>
            <p:ph idx="1"/>
          </p:nvPr>
        </p:nvPicPr>
        <p:blipFill>
          <a:blip r:embed="rId3"/>
          <a:stretch>
            <a:fillRect/>
          </a:stretch>
        </p:blipFill>
        <p:spPr>
          <a:xfrm>
            <a:off x="630936" y="1047525"/>
            <a:ext cx="5458968" cy="4762949"/>
          </a:xfrm>
          <a:prstGeom prst="rect">
            <a:avLst/>
          </a:prstGeom>
        </p:spPr>
      </p:pic>
      <p:sp>
        <p:nvSpPr>
          <p:cNvPr id="19"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5A10211-2512-33E1-EBA8-78448A47B42A}"/>
              </a:ext>
            </a:extLst>
          </p:cNvPr>
          <p:cNvSpPr txBox="1"/>
          <p:nvPr/>
        </p:nvSpPr>
        <p:spPr>
          <a:xfrm>
            <a:off x="6739128" y="2664886"/>
            <a:ext cx="4818888" cy="3550789"/>
          </a:xfrm>
          <a:prstGeom prst="rect">
            <a:avLst/>
          </a:prstGeom>
        </p:spPr>
        <p:txBody>
          <a:bodyPr vert="horz" lIns="91440" tIns="45720" rIns="91440" bIns="45720" rtlCol="0" anchor="t">
            <a:normAutofit lnSpcReduction="10000"/>
          </a:bodyPr>
          <a:lstStyle/>
          <a:p>
            <a:pPr indent="-228600">
              <a:lnSpc>
                <a:spcPct val="90000"/>
              </a:lnSpc>
              <a:spcAft>
                <a:spcPts val="600"/>
              </a:spcAft>
              <a:buFont typeface="Arial" panose="020B0604020202020204" pitchFamily="34" charset="0"/>
              <a:buChar char="•"/>
            </a:pPr>
            <a:r>
              <a:rPr lang="en-US" sz="2400" b="1" dirty="0"/>
              <a:t>Intersectionality </a:t>
            </a:r>
            <a:r>
              <a:rPr lang="en-US" sz="2400" dirty="0"/>
              <a:t>is the concept that all oppressions is linked.</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dirty="0"/>
              <a:t>The interconnected nature of social </a:t>
            </a:r>
            <a:r>
              <a:rPr lang="en-US" sz="2400" dirty="0" err="1"/>
              <a:t>categorisations</a:t>
            </a:r>
            <a:r>
              <a:rPr lang="en-US" sz="2400" dirty="0"/>
              <a:t> which overlap.  </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dirty="0"/>
              <a:t>The acknowledgement that everyone has their own unique experiences of discrimination and oppression.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spTree>
    <p:extLst>
      <p:ext uri="{BB962C8B-B14F-4D97-AF65-F5344CB8AC3E}">
        <p14:creationId xmlns:p14="http://schemas.microsoft.com/office/powerpoint/2010/main" val="1904554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4D4336A-343D-C46B-4F83-3F9DD6BB130B}"/>
            </a:ext>
          </a:extLst>
        </p:cNvPr>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5EE57D3-9A2F-6352-FDD4-F4A0DE147CC4}"/>
              </a:ext>
            </a:extLst>
          </p:cNvPr>
          <p:cNvSpPr>
            <a:spLocks noGrp="1"/>
          </p:cNvSpPr>
          <p:nvPr>
            <p:ph idx="1"/>
          </p:nvPr>
        </p:nvSpPr>
        <p:spPr>
          <a:xfrm>
            <a:off x="3988160" y="449118"/>
            <a:ext cx="6219052" cy="3082637"/>
          </a:xfrm>
          <a:ln w="28575">
            <a:solidFill>
              <a:schemeClr val="accent1"/>
            </a:solidFill>
          </a:ln>
        </p:spPr>
        <p:txBody>
          <a:bodyPr vert="horz" lIns="91440" tIns="45720" rIns="91440" bIns="45720" rtlCol="0" anchor="t">
            <a:normAutofit fontScale="77500" lnSpcReduction="20000"/>
          </a:bodyPr>
          <a:lstStyle/>
          <a:p>
            <a:endParaRPr lang="en-US" sz="2200" dirty="0">
              <a:ea typeface="+mn-lt"/>
              <a:cs typeface="+mn-lt"/>
            </a:endParaRPr>
          </a:p>
          <a:p>
            <a:pPr>
              <a:lnSpc>
                <a:spcPct val="120000"/>
              </a:lnSpc>
            </a:pPr>
            <a:r>
              <a:rPr lang="en-US" sz="2400" dirty="0">
                <a:cs typeface="Calibri"/>
              </a:rPr>
              <a:t>A white man in the UK might experience certain privileges due to his race and gender. </a:t>
            </a:r>
            <a:br>
              <a:rPr lang="en-US" sz="2400" dirty="0">
                <a:cs typeface="Calibri"/>
              </a:rPr>
            </a:br>
            <a:r>
              <a:rPr lang="en-US" sz="2400" dirty="0">
                <a:cs typeface="Calibri"/>
              </a:rPr>
              <a:t>For example, in the workplace, he may be less likely to face racial discrimination compared to people of color, and he may not deal with gender-based challenges like unequal pay or being overlooked for promotions due to his sex. </a:t>
            </a:r>
            <a:br>
              <a:rPr lang="en-US" sz="2400" dirty="0">
                <a:cs typeface="Calibri"/>
              </a:rPr>
            </a:br>
            <a:r>
              <a:rPr lang="en-US" sz="2400" dirty="0">
                <a:cs typeface="Calibri"/>
              </a:rPr>
              <a:t>However, his experiences can still be shaped by other factors, such as class or sexuality, which might intersect with his identity in unique ways.</a:t>
            </a:r>
          </a:p>
        </p:txBody>
      </p:sp>
      <p:sp>
        <p:nvSpPr>
          <p:cNvPr id="12" name="Flowchart: Document 9">
            <a:extLst>
              <a:ext uri="{FF2B5EF4-FFF2-40B4-BE49-F238E27FC236}">
                <a16:creationId xmlns:a16="http://schemas.microsoft.com/office/drawing/2014/main" id="{D5B17E68-B721-0488-746A-D327BC50C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627B9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94E4BB-E6BA-3383-0121-C40A4EB2C50A}"/>
              </a:ext>
            </a:extLst>
          </p:cNvPr>
          <p:cNvSpPr>
            <a:spLocks noGrp="1"/>
          </p:cNvSpPr>
          <p:nvPr>
            <p:ph type="title"/>
          </p:nvPr>
        </p:nvSpPr>
        <p:spPr>
          <a:xfrm>
            <a:off x="638175" y="137556"/>
            <a:ext cx="3351213" cy="2371148"/>
          </a:xfrm>
        </p:spPr>
        <p:txBody>
          <a:bodyPr vert="horz" lIns="91440" tIns="45720" rIns="91440" bIns="45720" rtlCol="0" anchor="ctr">
            <a:normAutofit/>
          </a:bodyPr>
          <a:lstStyle/>
          <a:p>
            <a:r>
              <a:rPr lang="en-US" sz="3600" b="1" kern="1200" dirty="0">
                <a:solidFill>
                  <a:srgbClr val="FFFFFF"/>
                </a:solidFill>
                <a:latin typeface="+mn-lt"/>
                <a:ea typeface="+mj-ea"/>
                <a:cs typeface="+mj-cs"/>
              </a:rPr>
              <a:t>Intersectionality</a:t>
            </a:r>
            <a:br>
              <a:rPr lang="en-US" sz="3600" b="1" dirty="0">
                <a:solidFill>
                  <a:srgbClr val="FFFFFF"/>
                </a:solidFill>
                <a:latin typeface="+mn-lt"/>
                <a:ea typeface="Calibri"/>
                <a:cs typeface="Calibri"/>
              </a:rPr>
            </a:br>
            <a:r>
              <a:rPr lang="en-US" sz="3600" b="1" dirty="0">
                <a:solidFill>
                  <a:srgbClr val="FFFFFF"/>
                </a:solidFill>
                <a:latin typeface="+mn-lt"/>
              </a:rPr>
              <a:t>Examples </a:t>
            </a:r>
            <a:endParaRPr lang="en-US" sz="4800" dirty="0">
              <a:ea typeface="+mj-ea"/>
              <a:cs typeface="+mj-cs"/>
            </a:endParaRPr>
          </a:p>
        </p:txBody>
      </p:sp>
      <p:sp>
        <p:nvSpPr>
          <p:cNvPr id="7" name="TextBox 6">
            <a:extLst>
              <a:ext uri="{FF2B5EF4-FFF2-40B4-BE49-F238E27FC236}">
                <a16:creationId xmlns:a16="http://schemas.microsoft.com/office/drawing/2014/main" id="{3D76C348-3570-1BD5-042D-D7D8382510C2}"/>
              </a:ext>
            </a:extLst>
          </p:cNvPr>
          <p:cNvSpPr txBox="1"/>
          <p:nvPr/>
        </p:nvSpPr>
        <p:spPr>
          <a:xfrm>
            <a:off x="308037" y="4192130"/>
            <a:ext cx="7362701" cy="2246769"/>
          </a:xfrm>
          <a:prstGeom prst="rect">
            <a:avLst/>
          </a:prstGeom>
          <a:noFill/>
          <a:ln w="25400">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Calibri"/>
                <a:cs typeface="Calibri"/>
              </a:rPr>
              <a:t>A South Asian man in the UK may experience a combination of racial and gender-related challenges. He might face racism, such as being stereotyped or discriminated against in the workplace or society, while also dealing with gender expectations. For example, he could encounter biases related to his ethnicity, which may affect his career progression or social interactions, while also navigating pressures or stereotypes tied to masculinity.</a:t>
            </a:r>
          </a:p>
        </p:txBody>
      </p:sp>
      <p:pic>
        <p:nvPicPr>
          <p:cNvPr id="8" name="Picture 7" descr="Image result for wqhtie man and indian man healthcare worker">
            <a:extLst>
              <a:ext uri="{FF2B5EF4-FFF2-40B4-BE49-F238E27FC236}">
                <a16:creationId xmlns:a16="http://schemas.microsoft.com/office/drawing/2014/main" id="{A8625AD9-3632-6004-52FD-12CE5C8AD6DB}"/>
              </a:ext>
            </a:extLst>
          </p:cNvPr>
          <p:cNvPicPr>
            <a:picLocks noChangeAspect="1"/>
          </p:cNvPicPr>
          <p:nvPr/>
        </p:nvPicPr>
        <p:blipFill>
          <a:blip r:embed="rId3"/>
          <a:stretch>
            <a:fillRect/>
          </a:stretch>
        </p:blipFill>
        <p:spPr>
          <a:xfrm>
            <a:off x="8356600" y="4351095"/>
            <a:ext cx="3262696" cy="1919233"/>
          </a:xfrm>
          <a:prstGeom prst="rect">
            <a:avLst/>
          </a:prstGeom>
        </p:spPr>
      </p:pic>
      <p:pic>
        <p:nvPicPr>
          <p:cNvPr id="9" name="Picture 8" descr="Image result for wqhti man healthcare worker">
            <a:extLst>
              <a:ext uri="{FF2B5EF4-FFF2-40B4-BE49-F238E27FC236}">
                <a16:creationId xmlns:a16="http://schemas.microsoft.com/office/drawing/2014/main" id="{419B17DD-0921-B185-AA47-86A20EBBA874}"/>
              </a:ext>
            </a:extLst>
          </p:cNvPr>
          <p:cNvPicPr>
            <a:picLocks noChangeAspect="1"/>
          </p:cNvPicPr>
          <p:nvPr/>
        </p:nvPicPr>
        <p:blipFill>
          <a:blip r:embed="rId4"/>
          <a:srcRect b="5480"/>
          <a:stretch/>
        </p:blipFill>
        <p:spPr>
          <a:xfrm>
            <a:off x="10412361" y="587672"/>
            <a:ext cx="1624224" cy="2587755"/>
          </a:xfrm>
          <a:prstGeom prst="rect">
            <a:avLst/>
          </a:prstGeom>
        </p:spPr>
      </p:pic>
    </p:spTree>
    <p:extLst>
      <p:ext uri="{BB962C8B-B14F-4D97-AF65-F5344CB8AC3E}">
        <p14:creationId xmlns:p14="http://schemas.microsoft.com/office/powerpoint/2010/main" val="6686751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5" name="Rectangle 14">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7E038C8A-D2BA-1507-362B-366FDA5C2C48}"/>
              </a:ext>
            </a:extLst>
          </p:cNvPr>
          <p:cNvSpPr>
            <a:spLocks noGrp="1"/>
          </p:cNvSpPr>
          <p:nvPr>
            <p:ph type="title"/>
          </p:nvPr>
        </p:nvSpPr>
        <p:spPr>
          <a:xfrm>
            <a:off x="5318480" y="906869"/>
            <a:ext cx="6042056" cy="2063490"/>
          </a:xfrm>
        </p:spPr>
        <p:txBody>
          <a:bodyPr anchor="b">
            <a:normAutofit/>
          </a:bodyPr>
          <a:lstStyle/>
          <a:p>
            <a:r>
              <a:rPr lang="en-GB" sz="3600" b="1" dirty="0">
                <a:latin typeface="+mn-lt"/>
              </a:rPr>
              <a:t>Does your identity influence your personal brand for employment? </a:t>
            </a:r>
          </a:p>
        </p:txBody>
      </p:sp>
      <p:pic>
        <p:nvPicPr>
          <p:cNvPr id="4" name="Picture 3">
            <a:extLst>
              <a:ext uri="{FF2B5EF4-FFF2-40B4-BE49-F238E27FC236}">
                <a16:creationId xmlns:a16="http://schemas.microsoft.com/office/drawing/2014/main" id="{62013E46-CF35-F14D-B109-F69BE8E47778}"/>
              </a:ext>
            </a:extLst>
          </p:cNvPr>
          <p:cNvPicPr>
            <a:picLocks noChangeAspect="1"/>
          </p:cNvPicPr>
          <p:nvPr/>
        </p:nvPicPr>
        <p:blipFill>
          <a:blip r:embed="rId4"/>
          <a:stretch>
            <a:fillRect/>
          </a:stretch>
        </p:blipFill>
        <p:spPr>
          <a:xfrm>
            <a:off x="1988154" y="895610"/>
            <a:ext cx="2933652" cy="5058020"/>
          </a:xfrm>
          <a:prstGeom prst="rect">
            <a:avLst/>
          </a:prstGeom>
        </p:spPr>
      </p:pic>
      <p:sp>
        <p:nvSpPr>
          <p:cNvPr id="3" name="Content Placeholder 2">
            <a:extLst>
              <a:ext uri="{FF2B5EF4-FFF2-40B4-BE49-F238E27FC236}">
                <a16:creationId xmlns:a16="http://schemas.microsoft.com/office/drawing/2014/main" id="{B0F5675E-96F5-853C-81E3-4F1570051C31}"/>
              </a:ext>
            </a:extLst>
          </p:cNvPr>
          <p:cNvSpPr>
            <a:spLocks noGrp="1"/>
          </p:cNvSpPr>
          <p:nvPr>
            <p:ph idx="1"/>
          </p:nvPr>
        </p:nvSpPr>
        <p:spPr>
          <a:xfrm>
            <a:off x="5520829" y="3538146"/>
            <a:ext cx="5518041" cy="1457818"/>
          </a:xfrm>
        </p:spPr>
        <p:txBody>
          <a:bodyPr>
            <a:normAutofit fontScale="92500" lnSpcReduction="10000"/>
          </a:bodyPr>
          <a:lstStyle/>
          <a:p>
            <a:pPr marL="0" indent="0">
              <a:buNone/>
            </a:pPr>
            <a:r>
              <a:rPr lang="en-GB" i="1" dirty="0"/>
              <a:t>Individually or within groups, think about how your identity and the factors associated with identity can influence your personal brand for employment. </a:t>
            </a:r>
          </a:p>
          <a:p>
            <a:pPr marL="0" indent="0">
              <a:buNone/>
            </a:pPr>
            <a:endParaRPr lang="en-GB" sz="1800" dirty="0"/>
          </a:p>
        </p:txBody>
      </p:sp>
    </p:spTree>
    <p:extLst>
      <p:ext uri="{BB962C8B-B14F-4D97-AF65-F5344CB8AC3E}">
        <p14:creationId xmlns:p14="http://schemas.microsoft.com/office/powerpoint/2010/main" val="11402345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506F27B-BA32-2F4D-1053-391A6B5474A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0F1C12-6EBC-7254-2009-C7D7FC7D8926}"/>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mn-lt"/>
              </a:rPr>
              <a:t>Your Identity and working in H&amp;SC</a:t>
            </a:r>
          </a:p>
        </p:txBody>
      </p:sp>
      <p:sp>
        <p:nvSpPr>
          <p:cNvPr id="3" name="Content Placeholder 2">
            <a:extLst>
              <a:ext uri="{FF2B5EF4-FFF2-40B4-BE49-F238E27FC236}">
                <a16:creationId xmlns:a16="http://schemas.microsoft.com/office/drawing/2014/main" id="{060C95A2-7377-1F05-7804-C608855FB825}"/>
              </a:ext>
            </a:extLst>
          </p:cNvPr>
          <p:cNvSpPr>
            <a:spLocks noGrp="1"/>
          </p:cNvSpPr>
          <p:nvPr>
            <p:ph idx="1"/>
          </p:nvPr>
        </p:nvSpPr>
        <p:spPr>
          <a:xfrm>
            <a:off x="4134810" y="258618"/>
            <a:ext cx="7356691" cy="5953543"/>
          </a:xfrm>
        </p:spPr>
        <p:txBody>
          <a:bodyPr vert="horz" lIns="91440" tIns="45720" rIns="91440" bIns="45720" rtlCol="0" anchor="ctr">
            <a:normAutofit/>
          </a:bodyPr>
          <a:lstStyle/>
          <a:p>
            <a:pPr marL="0" indent="0">
              <a:buNone/>
            </a:pPr>
            <a:r>
              <a:rPr lang="en-GB" b="1" dirty="0"/>
              <a:t>Cultural Background</a:t>
            </a:r>
            <a:endParaRPr lang="en-GB" b="1" dirty="0">
              <a:ea typeface="Calibri"/>
              <a:cs typeface="Calibri"/>
            </a:endParaRPr>
          </a:p>
          <a:p>
            <a:r>
              <a:rPr lang="en-GB" sz="2400" dirty="0"/>
              <a:t>Cultural identity influences how we communicate, build trust, and understand patient needs.</a:t>
            </a:r>
            <a:endParaRPr lang="en-GB" sz="2400" dirty="0">
              <a:ea typeface="Calibri"/>
              <a:cs typeface="Calibri"/>
            </a:endParaRPr>
          </a:p>
          <a:p>
            <a:pPr marL="0" indent="0">
              <a:buNone/>
            </a:pPr>
            <a:r>
              <a:rPr lang="en-GB" sz="2400" b="1" dirty="0"/>
              <a:t>      Example: </a:t>
            </a:r>
            <a:r>
              <a:rPr lang="en-GB" sz="2400" dirty="0"/>
              <a:t>Multicultural backgrounds or speaking multiple languages help connect with diverse patients.</a:t>
            </a:r>
            <a:br>
              <a:rPr lang="en-GB" sz="2400" dirty="0"/>
            </a:br>
            <a:endParaRPr lang="en-GB" sz="2400" dirty="0">
              <a:ea typeface="Calibri"/>
              <a:cs typeface="Calibri"/>
            </a:endParaRPr>
          </a:p>
          <a:p>
            <a:pPr marL="0" indent="0">
              <a:buNone/>
            </a:pPr>
            <a:r>
              <a:rPr lang="en-GB" b="1" dirty="0"/>
              <a:t>Ethical Values as Part of Identity</a:t>
            </a:r>
            <a:endParaRPr lang="en-GB" b="1" dirty="0">
              <a:ea typeface="Calibri"/>
              <a:cs typeface="Calibri"/>
            </a:endParaRPr>
          </a:p>
          <a:p>
            <a:r>
              <a:rPr lang="en-GB" sz="2400" dirty="0"/>
              <a:t>Ethics are deeply rooted in personal identity and guide behaviour and decision-making in healthcare. Ethics define how we approach patient care, confidentiality, and rights.</a:t>
            </a:r>
            <a:endParaRPr lang="en-GB" sz="2400" dirty="0">
              <a:ea typeface="Calibri"/>
              <a:cs typeface="Calibri"/>
            </a:endParaRPr>
          </a:p>
          <a:p>
            <a:pPr marL="0" indent="0">
              <a:buNone/>
            </a:pPr>
            <a:r>
              <a:rPr lang="en-GB" sz="2400" dirty="0"/>
              <a:t>      </a:t>
            </a:r>
            <a:r>
              <a:rPr lang="en-GB" sz="2400" b="1" dirty="0"/>
              <a:t>Example: </a:t>
            </a:r>
            <a:r>
              <a:rPr lang="en-GB" sz="2400" dirty="0"/>
              <a:t>An individual’s belief in patient autonomy and informed consent shapes their personal brand as a trustworthy, principled professional.</a:t>
            </a:r>
            <a:endParaRPr lang="en-GB" sz="2400" dirty="0">
              <a:ea typeface="Calibri"/>
              <a:cs typeface="Calibri"/>
            </a:endParaRPr>
          </a:p>
        </p:txBody>
      </p:sp>
    </p:spTree>
    <p:extLst>
      <p:ext uri="{BB962C8B-B14F-4D97-AF65-F5344CB8AC3E}">
        <p14:creationId xmlns:p14="http://schemas.microsoft.com/office/powerpoint/2010/main" val="17918916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756EF12-DB7A-E1DE-2763-F74E433EF04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D1509D0-108C-26BE-AACE-B9758DF19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A72CD3E-0B54-2C7D-0DAB-582A830A0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C8CBBCF-84DC-3AB8-00A9-DD1C37560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A71B4B8-9C65-C171-3EF2-D4B3CE321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C233FC8-F826-45BB-ED52-D8E3BA256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5B8624B-3886-0DF5-7B0C-A5ABA5984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54CFDD8A-BCCE-603F-81AD-CB73522A4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B24AD9-870E-F13A-F91E-53F9E555973E}"/>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mn-lt"/>
              </a:rPr>
              <a:t>Your Identity and working in H&amp;SC</a:t>
            </a:r>
          </a:p>
        </p:txBody>
      </p:sp>
      <p:sp>
        <p:nvSpPr>
          <p:cNvPr id="3" name="Content Placeholder 2">
            <a:extLst>
              <a:ext uri="{FF2B5EF4-FFF2-40B4-BE49-F238E27FC236}">
                <a16:creationId xmlns:a16="http://schemas.microsoft.com/office/drawing/2014/main" id="{7019DC4E-9C82-3654-F3ED-59750839D8B2}"/>
              </a:ext>
            </a:extLst>
          </p:cNvPr>
          <p:cNvSpPr>
            <a:spLocks noGrp="1"/>
          </p:cNvSpPr>
          <p:nvPr>
            <p:ph idx="1"/>
          </p:nvPr>
        </p:nvSpPr>
        <p:spPr>
          <a:xfrm>
            <a:off x="4347282" y="511388"/>
            <a:ext cx="7532205" cy="5546047"/>
          </a:xfrm>
        </p:spPr>
        <p:txBody>
          <a:bodyPr vert="horz" lIns="91440" tIns="45720" rIns="91440" bIns="45720" rtlCol="0" anchor="ctr">
            <a:normAutofit fontScale="92500"/>
          </a:bodyPr>
          <a:lstStyle/>
          <a:p>
            <a:pPr marL="0" indent="0">
              <a:buNone/>
            </a:pPr>
            <a:r>
              <a:rPr lang="en-GB" b="1" dirty="0"/>
              <a:t>Gender</a:t>
            </a:r>
            <a:endParaRPr lang="en-GB" b="1" dirty="0">
              <a:ea typeface="Calibri"/>
              <a:cs typeface="Calibri"/>
            </a:endParaRPr>
          </a:p>
          <a:p>
            <a:r>
              <a:rPr lang="en-GB" sz="2400" dirty="0"/>
              <a:t>Gender identity affects how individuals are perceived and the roles they are encouraged to take in health and social care.</a:t>
            </a:r>
            <a:endParaRPr lang="en-GB" sz="2400" dirty="0">
              <a:ea typeface="Calibri"/>
              <a:cs typeface="Calibri"/>
            </a:endParaRPr>
          </a:p>
          <a:p>
            <a:pPr marL="0" indent="0">
              <a:buNone/>
            </a:pPr>
            <a:r>
              <a:rPr lang="en-GB" sz="2400" dirty="0"/>
              <a:t>   </a:t>
            </a:r>
            <a:r>
              <a:rPr lang="en-GB" sz="2400" b="1" dirty="0"/>
              <a:t>   Example: </a:t>
            </a:r>
            <a:r>
              <a:rPr lang="en-GB" sz="2400" dirty="0"/>
              <a:t>Women may be directed toward nurturing roles, while men are often pushed into technical or leadership positions. Is this fair?</a:t>
            </a:r>
            <a:br>
              <a:rPr lang="en-GB" sz="2400" dirty="0"/>
            </a:br>
            <a:endParaRPr lang="en-GB" sz="2400" dirty="0">
              <a:ea typeface="Calibri"/>
              <a:cs typeface="Calibri"/>
            </a:endParaRPr>
          </a:p>
          <a:p>
            <a:pPr marL="0" indent="0">
              <a:buNone/>
            </a:pPr>
            <a:r>
              <a:rPr lang="en-GB" sz="2600" b="1" dirty="0"/>
              <a:t>Religious Beliefs</a:t>
            </a:r>
            <a:endParaRPr lang="en-GB" sz="2600" b="1" dirty="0">
              <a:ea typeface="Calibri"/>
              <a:cs typeface="Calibri"/>
            </a:endParaRPr>
          </a:p>
          <a:p>
            <a:r>
              <a:rPr lang="en-GB" sz="2400" dirty="0"/>
              <a:t>Religious beliefs shape how we approach care with empathy, respect, and integrity.</a:t>
            </a:r>
            <a:endParaRPr lang="en-GB" sz="2400" dirty="0">
              <a:ea typeface="Calibri"/>
              <a:cs typeface="Calibri"/>
            </a:endParaRPr>
          </a:p>
          <a:p>
            <a:r>
              <a:rPr lang="en-GB" sz="2400" dirty="0"/>
              <a:t>They can influence decisions about specific care practices or moral dilemmas.</a:t>
            </a:r>
            <a:endParaRPr lang="en-GB" sz="2400" dirty="0">
              <a:ea typeface="Calibri"/>
              <a:cs typeface="Calibri"/>
            </a:endParaRPr>
          </a:p>
          <a:p>
            <a:pPr marL="0" indent="0">
              <a:buNone/>
            </a:pPr>
            <a:r>
              <a:rPr lang="en-GB" sz="2400" b="1" dirty="0"/>
              <a:t>      Example: </a:t>
            </a:r>
            <a:r>
              <a:rPr lang="en-GB" sz="2400" dirty="0"/>
              <a:t>A commitment to religious principles can foster a compassionate approach to patient care, while having certain boundaries in professional  settings.</a:t>
            </a:r>
            <a:endParaRPr lang="en-GB" sz="2400" dirty="0">
              <a:ea typeface="Calibri"/>
              <a:cs typeface="Calibri"/>
            </a:endParaRPr>
          </a:p>
        </p:txBody>
      </p:sp>
    </p:spTree>
    <p:extLst>
      <p:ext uri="{BB962C8B-B14F-4D97-AF65-F5344CB8AC3E}">
        <p14:creationId xmlns:p14="http://schemas.microsoft.com/office/powerpoint/2010/main" val="3805177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BF75E-63F7-21DE-AAF3-0B4814C5215E}"/>
              </a:ext>
            </a:extLst>
          </p:cNvPr>
          <p:cNvSpPr>
            <a:spLocks noGrp="1"/>
          </p:cNvSpPr>
          <p:nvPr>
            <p:ph type="title"/>
          </p:nvPr>
        </p:nvSpPr>
        <p:spPr>
          <a:xfrm>
            <a:off x="508000" y="968824"/>
            <a:ext cx="4085665" cy="1402470"/>
          </a:xfrm>
        </p:spPr>
        <p:txBody>
          <a:bodyPr anchor="t">
            <a:normAutofit/>
          </a:bodyPr>
          <a:lstStyle/>
          <a:p>
            <a:r>
              <a:rPr lang="en-GB" sz="4800" b="1" dirty="0">
                <a:latin typeface="+mn-lt"/>
              </a:rPr>
              <a:t>Self-awareness </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902ACDA-C247-BE53-9429-B06DD5323F90}"/>
              </a:ext>
            </a:extLst>
          </p:cNvPr>
          <p:cNvSpPr>
            <a:spLocks noGrp="1"/>
          </p:cNvSpPr>
          <p:nvPr>
            <p:ph idx="1"/>
          </p:nvPr>
        </p:nvSpPr>
        <p:spPr>
          <a:xfrm>
            <a:off x="91439" y="1865177"/>
            <a:ext cx="6244705" cy="4853123"/>
          </a:xfrm>
        </p:spPr>
        <p:txBody>
          <a:bodyPr vert="horz" lIns="91440" tIns="45720" rIns="91440" bIns="45720" rtlCol="0" anchor="t">
            <a:normAutofit/>
          </a:bodyPr>
          <a:lstStyle/>
          <a:p>
            <a:pPr>
              <a:lnSpc>
                <a:spcPct val="150000"/>
              </a:lnSpc>
            </a:pPr>
            <a:r>
              <a:rPr lang="en-GB" sz="2400" dirty="0"/>
              <a:t>Understanding your identity and recognising your strengths, values, passions, and unique qualities is the foundation of building a personal brand.</a:t>
            </a:r>
          </a:p>
          <a:p>
            <a:pPr marL="0" indent="0">
              <a:lnSpc>
                <a:spcPct val="150000"/>
              </a:lnSpc>
              <a:buNone/>
            </a:pPr>
            <a:r>
              <a:rPr lang="en-GB" sz="2400" dirty="0"/>
              <a:t> </a:t>
            </a:r>
          </a:p>
          <a:p>
            <a:pPr>
              <a:lnSpc>
                <a:spcPct val="150000"/>
              </a:lnSpc>
            </a:pPr>
            <a:r>
              <a:rPr lang="en-GB" sz="2400" dirty="0"/>
              <a:t>Self-awareness allows you to identify the attributes that make you special and valuable to employers.</a:t>
            </a:r>
          </a:p>
        </p:txBody>
      </p:sp>
      <p:pic>
        <p:nvPicPr>
          <p:cNvPr id="4" name="Picture 3">
            <a:extLst>
              <a:ext uri="{FF2B5EF4-FFF2-40B4-BE49-F238E27FC236}">
                <a16:creationId xmlns:a16="http://schemas.microsoft.com/office/drawing/2014/main" id="{6C149F18-49FF-7CEE-1DC3-B6C86FED01CD}"/>
              </a:ext>
            </a:extLst>
          </p:cNvPr>
          <p:cNvPicPr>
            <a:picLocks noChangeAspect="1"/>
          </p:cNvPicPr>
          <p:nvPr/>
        </p:nvPicPr>
        <p:blipFill rotWithShape="1">
          <a:blip r:embed="rId3"/>
          <a:srcRect l="22758" r="27407" b="-1"/>
          <a:stretch/>
        </p:blipFill>
        <p:spPr>
          <a:xfrm>
            <a:off x="6807200" y="10"/>
            <a:ext cx="5384800" cy="6857990"/>
          </a:xfrm>
          <a:prstGeom prst="rect">
            <a:avLst/>
          </a:prstGeom>
        </p:spPr>
      </p:pic>
    </p:spTree>
    <p:extLst>
      <p:ext uri="{BB962C8B-B14F-4D97-AF65-F5344CB8AC3E}">
        <p14:creationId xmlns:p14="http://schemas.microsoft.com/office/powerpoint/2010/main" val="168830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92782-B36A-04BA-BD5C-55C653D9B6C4}"/>
              </a:ext>
            </a:extLst>
          </p:cNvPr>
          <p:cNvSpPr>
            <a:spLocks noGrp="1"/>
          </p:cNvSpPr>
          <p:nvPr>
            <p:ph type="title"/>
          </p:nvPr>
        </p:nvSpPr>
        <p:spPr>
          <a:xfrm>
            <a:off x="1806307" y="513065"/>
            <a:ext cx="4289693" cy="716161"/>
          </a:xfrm>
        </p:spPr>
        <p:txBody>
          <a:bodyPr anchor="t">
            <a:noAutofit/>
          </a:bodyPr>
          <a:lstStyle/>
          <a:p>
            <a:pPr algn="ctr"/>
            <a:r>
              <a:rPr lang="en-GB" sz="6000" b="1">
                <a:latin typeface="+mn-lt"/>
              </a:rPr>
              <a:t>Authenticity </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05EDF8-89F2-9FFC-26F8-30B6BDA78F00}"/>
              </a:ext>
            </a:extLst>
          </p:cNvPr>
          <p:cNvSpPr>
            <a:spLocks noGrp="1"/>
          </p:cNvSpPr>
          <p:nvPr>
            <p:ph idx="1"/>
          </p:nvPr>
        </p:nvSpPr>
        <p:spPr>
          <a:xfrm>
            <a:off x="498764" y="1701800"/>
            <a:ext cx="6460176" cy="5156200"/>
          </a:xfrm>
        </p:spPr>
        <p:txBody>
          <a:bodyPr>
            <a:normAutofit/>
          </a:bodyPr>
          <a:lstStyle/>
          <a:p>
            <a:pPr>
              <a:lnSpc>
                <a:spcPct val="150000"/>
              </a:lnSpc>
            </a:pPr>
            <a:r>
              <a:rPr lang="en-GB" sz="2400"/>
              <a:t> A strong personal brand is built on authenticity. </a:t>
            </a:r>
          </a:p>
          <a:p>
            <a:pPr>
              <a:lnSpc>
                <a:spcPct val="150000"/>
              </a:lnSpc>
            </a:pPr>
            <a:r>
              <a:rPr lang="en-GB" sz="2400"/>
              <a:t>Embracing your true identity and presenting yourself genuinely to potential employers can help you establish trust and credibility.</a:t>
            </a:r>
          </a:p>
          <a:p>
            <a:pPr>
              <a:lnSpc>
                <a:spcPct val="150000"/>
              </a:lnSpc>
            </a:pPr>
            <a:r>
              <a:rPr lang="en-GB" sz="2400"/>
              <a:t>Authenticity resonates with employers and colleagues, leading to meaningful connections.</a:t>
            </a:r>
          </a:p>
        </p:txBody>
      </p:sp>
      <p:pic>
        <p:nvPicPr>
          <p:cNvPr id="4" name="Picture 3">
            <a:extLst>
              <a:ext uri="{FF2B5EF4-FFF2-40B4-BE49-F238E27FC236}">
                <a16:creationId xmlns:a16="http://schemas.microsoft.com/office/drawing/2014/main" id="{C3DD5D71-A7A5-CFF4-F671-C1CA282CE136}"/>
              </a:ext>
            </a:extLst>
          </p:cNvPr>
          <p:cNvPicPr>
            <a:picLocks noChangeAspect="1"/>
          </p:cNvPicPr>
          <p:nvPr/>
        </p:nvPicPr>
        <p:blipFill rotWithShape="1">
          <a:blip r:embed="rId3"/>
          <a:srcRect l="4383" r="2283"/>
          <a:stretch/>
        </p:blipFill>
        <p:spPr>
          <a:xfrm>
            <a:off x="7065818" y="0"/>
            <a:ext cx="5127530" cy="6857990"/>
          </a:xfrm>
          <a:prstGeom prst="rect">
            <a:avLst/>
          </a:prstGeom>
        </p:spPr>
      </p:pic>
    </p:spTree>
    <p:extLst>
      <p:ext uri="{BB962C8B-B14F-4D97-AF65-F5344CB8AC3E}">
        <p14:creationId xmlns:p14="http://schemas.microsoft.com/office/powerpoint/2010/main" val="18541890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5E0AC-4D1D-298B-72B1-22402915134A}"/>
              </a:ext>
            </a:extLst>
          </p:cNvPr>
          <p:cNvSpPr>
            <a:spLocks noGrp="1"/>
          </p:cNvSpPr>
          <p:nvPr>
            <p:ph type="title"/>
          </p:nvPr>
        </p:nvSpPr>
        <p:spPr/>
        <p:txBody>
          <a:bodyPr>
            <a:normAutofit/>
          </a:bodyPr>
          <a:lstStyle/>
          <a:p>
            <a:pPr algn="ctr"/>
            <a:r>
              <a:rPr lang="en-GB" sz="6000" b="1">
                <a:latin typeface="+mn-lt"/>
              </a:rPr>
              <a:t>Value Proposition </a:t>
            </a:r>
          </a:p>
        </p:txBody>
      </p:sp>
      <p:sp>
        <p:nvSpPr>
          <p:cNvPr id="3" name="Content Placeholder 2">
            <a:extLst>
              <a:ext uri="{FF2B5EF4-FFF2-40B4-BE49-F238E27FC236}">
                <a16:creationId xmlns:a16="http://schemas.microsoft.com/office/drawing/2014/main" id="{56C6A7E3-75E5-9433-E262-BB1624E5BDC3}"/>
              </a:ext>
            </a:extLst>
          </p:cNvPr>
          <p:cNvSpPr>
            <a:spLocks noGrp="1"/>
          </p:cNvSpPr>
          <p:nvPr>
            <p:ph idx="1"/>
          </p:nvPr>
        </p:nvSpPr>
        <p:spPr>
          <a:xfrm>
            <a:off x="235527" y="2141537"/>
            <a:ext cx="7162800" cy="4351338"/>
          </a:xfrm>
        </p:spPr>
        <p:txBody>
          <a:bodyPr/>
          <a:lstStyle/>
          <a:p>
            <a:r>
              <a:rPr lang="en-GB"/>
              <a:t> </a:t>
            </a:r>
            <a:r>
              <a:rPr lang="en-GB" sz="2400"/>
              <a:t>Your identity can be the basis for your value proposition – the unique value you bring to an employer.</a:t>
            </a:r>
          </a:p>
          <a:p>
            <a:endParaRPr lang="en-GB" sz="2400"/>
          </a:p>
          <a:p>
            <a:r>
              <a:rPr lang="en-GB" sz="2400"/>
              <a:t> Identify the specific skills, experiences, and qualities that make you a valuable asset to a company and communicate this effectively in your branding efforts.</a:t>
            </a:r>
          </a:p>
        </p:txBody>
      </p:sp>
      <p:pic>
        <p:nvPicPr>
          <p:cNvPr id="4" name="Picture 3">
            <a:extLst>
              <a:ext uri="{FF2B5EF4-FFF2-40B4-BE49-F238E27FC236}">
                <a16:creationId xmlns:a16="http://schemas.microsoft.com/office/drawing/2014/main" id="{66689CD7-837B-7737-8CDA-C12DC8DF5BA2}"/>
              </a:ext>
            </a:extLst>
          </p:cNvPr>
          <p:cNvPicPr>
            <a:picLocks noChangeAspect="1"/>
          </p:cNvPicPr>
          <p:nvPr/>
        </p:nvPicPr>
        <p:blipFill>
          <a:blip r:embed="rId3"/>
          <a:stretch>
            <a:fillRect/>
          </a:stretch>
        </p:blipFill>
        <p:spPr>
          <a:xfrm>
            <a:off x="7783830" y="1881188"/>
            <a:ext cx="3867149" cy="3095624"/>
          </a:xfrm>
          <a:prstGeom prst="rect">
            <a:avLst/>
          </a:prstGeom>
        </p:spPr>
      </p:pic>
    </p:spTree>
    <p:extLst>
      <p:ext uri="{BB962C8B-B14F-4D97-AF65-F5344CB8AC3E}">
        <p14:creationId xmlns:p14="http://schemas.microsoft.com/office/powerpoint/2010/main" val="1955602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599F8-80A1-533F-0572-2896FCC36718}"/>
              </a:ext>
            </a:extLst>
          </p:cNvPr>
          <p:cNvSpPr>
            <a:spLocks noGrp="1"/>
          </p:cNvSpPr>
          <p:nvPr>
            <p:ph type="title"/>
          </p:nvPr>
        </p:nvSpPr>
        <p:spPr>
          <a:xfrm>
            <a:off x="2182510" y="545770"/>
            <a:ext cx="7826980" cy="1401183"/>
          </a:xfrm>
        </p:spPr>
        <p:txBody>
          <a:bodyPr anchor="t">
            <a:noAutofit/>
          </a:bodyPr>
          <a:lstStyle/>
          <a:p>
            <a:r>
              <a:rPr lang="en-GB" sz="6000" b="1">
                <a:latin typeface="+mn-lt"/>
              </a:rPr>
              <a:t>Personal Development </a:t>
            </a:r>
          </a:p>
        </p:txBody>
      </p:sp>
      <p:cxnSp>
        <p:nvCxnSpPr>
          <p:cNvPr id="11"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42AC4A-71CC-E364-D9CC-8C75995B72E9}"/>
              </a:ext>
            </a:extLst>
          </p:cNvPr>
          <p:cNvSpPr>
            <a:spLocks noGrp="1"/>
          </p:cNvSpPr>
          <p:nvPr>
            <p:ph idx="1"/>
          </p:nvPr>
        </p:nvSpPr>
        <p:spPr>
          <a:xfrm>
            <a:off x="686664" y="2383919"/>
            <a:ext cx="5862993" cy="3602935"/>
          </a:xfrm>
        </p:spPr>
        <p:txBody>
          <a:bodyPr>
            <a:normAutofit/>
          </a:bodyPr>
          <a:lstStyle/>
          <a:p>
            <a:r>
              <a:rPr lang="en-GB"/>
              <a:t>Your identity can guide your choices in professional development. </a:t>
            </a:r>
          </a:p>
          <a:p>
            <a:endParaRPr lang="en-GB"/>
          </a:p>
          <a:p>
            <a:r>
              <a:rPr lang="en-GB"/>
              <a:t>Focus on enhancing skills and knowledge that align with your personal brand and career aspirations.</a:t>
            </a:r>
          </a:p>
        </p:txBody>
      </p:sp>
      <p:pic>
        <p:nvPicPr>
          <p:cNvPr id="4" name="Picture 3">
            <a:extLst>
              <a:ext uri="{FF2B5EF4-FFF2-40B4-BE49-F238E27FC236}">
                <a16:creationId xmlns:a16="http://schemas.microsoft.com/office/drawing/2014/main" id="{973A5A46-2042-A5EF-0095-EC6FE60676C8}"/>
              </a:ext>
            </a:extLst>
          </p:cNvPr>
          <p:cNvPicPr>
            <a:picLocks noChangeAspect="1"/>
          </p:cNvPicPr>
          <p:nvPr/>
        </p:nvPicPr>
        <p:blipFill rotWithShape="1">
          <a:blip r:embed="rId3"/>
          <a:srcRect l="27324" r="26172" b="1"/>
          <a:stretch/>
        </p:blipFill>
        <p:spPr>
          <a:xfrm>
            <a:off x="7663804" y="1946953"/>
            <a:ext cx="4052922" cy="4052922"/>
          </a:xfrm>
          <a:custGeom>
            <a:avLst/>
            <a:gdLst/>
            <a:ahLst/>
            <a:cxnLst/>
            <a:rect l="l" t="t" r="r" b="b"/>
            <a:pathLst>
              <a:path w="4810442" h="4810442">
                <a:moveTo>
                  <a:pt x="2405221" y="0"/>
                </a:moveTo>
                <a:cubicBezTo>
                  <a:pt x="3733588" y="0"/>
                  <a:pt x="4810442" y="1076854"/>
                  <a:pt x="4810442" y="2405221"/>
                </a:cubicBezTo>
                <a:cubicBezTo>
                  <a:pt x="4810442" y="3733588"/>
                  <a:pt x="3733588" y="4810442"/>
                  <a:pt x="2405221" y="4810442"/>
                </a:cubicBezTo>
                <a:cubicBezTo>
                  <a:pt x="1076854" y="4810442"/>
                  <a:pt x="0" y="3733588"/>
                  <a:pt x="0" y="2405221"/>
                </a:cubicBezTo>
                <a:cubicBezTo>
                  <a:pt x="0" y="1076854"/>
                  <a:pt x="1076854" y="0"/>
                  <a:pt x="2405221" y="0"/>
                </a:cubicBezTo>
                <a:close/>
              </a:path>
            </a:pathLst>
          </a:custGeom>
        </p:spPr>
      </p:pic>
    </p:spTree>
    <p:extLst>
      <p:ext uri="{BB962C8B-B14F-4D97-AF65-F5344CB8AC3E}">
        <p14:creationId xmlns:p14="http://schemas.microsoft.com/office/powerpoint/2010/main" val="3044093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7BDA7C-065F-26E1-A44D-FF84601CD014}"/>
              </a:ext>
            </a:extLst>
          </p:cNvPr>
          <p:cNvSpPr>
            <a:spLocks noGrp="1"/>
          </p:cNvSpPr>
          <p:nvPr>
            <p:ph type="title"/>
          </p:nvPr>
        </p:nvSpPr>
        <p:spPr>
          <a:xfrm>
            <a:off x="5297762" y="329184"/>
            <a:ext cx="6251110" cy="1783080"/>
          </a:xfrm>
        </p:spPr>
        <p:txBody>
          <a:bodyPr anchor="b">
            <a:normAutofit/>
          </a:bodyPr>
          <a:lstStyle/>
          <a:p>
            <a:r>
              <a:rPr lang="en-GB" sz="6000" b="1">
                <a:latin typeface="+mn-lt"/>
              </a:rPr>
              <a:t>Target Audience Alignment </a:t>
            </a:r>
          </a:p>
        </p:txBody>
      </p:sp>
      <p:pic>
        <p:nvPicPr>
          <p:cNvPr id="5" name="Picture 4" descr="White puzzle with one red piece">
            <a:extLst>
              <a:ext uri="{FF2B5EF4-FFF2-40B4-BE49-F238E27FC236}">
                <a16:creationId xmlns:a16="http://schemas.microsoft.com/office/drawing/2014/main" id="{1F9F9A73-64E9-109C-CC44-A81DBF2E2679}"/>
              </a:ext>
            </a:extLst>
          </p:cNvPr>
          <p:cNvPicPr>
            <a:picLocks noChangeAspect="1"/>
          </p:cNvPicPr>
          <p:nvPr/>
        </p:nvPicPr>
        <p:blipFill rotWithShape="1">
          <a:blip r:embed="rId3"/>
          <a:srcRect l="31702" r="3009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70C65D-1B3C-38AB-A077-E9D005EA7EA3}"/>
              </a:ext>
            </a:extLst>
          </p:cNvPr>
          <p:cNvSpPr>
            <a:spLocks noGrp="1"/>
          </p:cNvSpPr>
          <p:nvPr>
            <p:ph idx="1"/>
          </p:nvPr>
        </p:nvSpPr>
        <p:spPr>
          <a:xfrm>
            <a:off x="5084006" y="2883685"/>
            <a:ext cx="6251110" cy="3483864"/>
          </a:xfrm>
        </p:spPr>
        <p:txBody>
          <a:bodyPr>
            <a:normAutofit/>
          </a:bodyPr>
          <a:lstStyle/>
          <a:p>
            <a:r>
              <a:rPr lang="en-GB" sz="2400"/>
              <a:t>Tailor your personal brand to align with the expectations and needs of your target employers. </a:t>
            </a:r>
          </a:p>
          <a:p>
            <a:endParaRPr lang="en-GB" sz="2400"/>
          </a:p>
          <a:p>
            <a:r>
              <a:rPr lang="en-GB" sz="2400"/>
              <a:t>Understand the industry, company culture, and job requirements to ensure your identity aligns with what they seek in an ideal candidate.</a:t>
            </a:r>
          </a:p>
        </p:txBody>
      </p:sp>
    </p:spTree>
    <p:extLst>
      <p:ext uri="{BB962C8B-B14F-4D97-AF65-F5344CB8AC3E}">
        <p14:creationId xmlns:p14="http://schemas.microsoft.com/office/powerpoint/2010/main" val="3945938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E0ECC34C-57F1-0201-316E-BAFA9B2B646B}"/>
              </a:ext>
            </a:extLst>
          </p:cNvPr>
          <p:cNvPicPr>
            <a:picLocks noChangeAspect="1"/>
          </p:cNvPicPr>
          <p:nvPr/>
        </p:nvPicPr>
        <p:blipFill rotWithShape="1">
          <a:blip r:embed="rId3"/>
          <a:srcRect b="5436"/>
          <a:stretch/>
        </p:blipFill>
        <p:spPr>
          <a:xfrm>
            <a:off x="6210795" y="10"/>
            <a:ext cx="5978155"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0D0A36-4D67-B1D2-7101-9CE957482663}"/>
              </a:ext>
            </a:extLst>
          </p:cNvPr>
          <p:cNvSpPr>
            <a:spLocks noGrp="1"/>
          </p:cNvSpPr>
          <p:nvPr>
            <p:ph type="title"/>
          </p:nvPr>
        </p:nvSpPr>
        <p:spPr>
          <a:xfrm>
            <a:off x="119564" y="-16894"/>
            <a:ext cx="5831940" cy="1899912"/>
          </a:xfrm>
        </p:spPr>
        <p:txBody>
          <a:bodyPr>
            <a:noAutofit/>
          </a:bodyPr>
          <a:lstStyle/>
          <a:p>
            <a:pPr algn="ctr"/>
            <a:r>
              <a:rPr lang="en-GB" sz="6000" b="1" dirty="0">
                <a:latin typeface="+mn-lt"/>
              </a:rPr>
              <a:t>Showcasing Accomplishments </a:t>
            </a:r>
          </a:p>
        </p:txBody>
      </p:sp>
      <p:sp>
        <p:nvSpPr>
          <p:cNvPr id="3" name="Content Placeholder 2">
            <a:extLst>
              <a:ext uri="{FF2B5EF4-FFF2-40B4-BE49-F238E27FC236}">
                <a16:creationId xmlns:a16="http://schemas.microsoft.com/office/drawing/2014/main" id="{CFB7478F-37DD-0799-590E-2DDFFBA051B0}"/>
              </a:ext>
            </a:extLst>
          </p:cNvPr>
          <p:cNvSpPr>
            <a:spLocks noGrp="1"/>
          </p:cNvSpPr>
          <p:nvPr>
            <p:ph idx="1"/>
          </p:nvPr>
        </p:nvSpPr>
        <p:spPr>
          <a:xfrm>
            <a:off x="262340" y="1866123"/>
            <a:ext cx="5689164" cy="4892726"/>
          </a:xfrm>
        </p:spPr>
        <p:txBody>
          <a:bodyPr>
            <a:normAutofit lnSpcReduction="10000"/>
          </a:bodyPr>
          <a:lstStyle/>
          <a:p>
            <a:r>
              <a:rPr lang="en-GB" sz="2400" dirty="0"/>
              <a:t>Use your identity to highlight your achievements and success stories</a:t>
            </a:r>
          </a:p>
          <a:p>
            <a:endParaRPr lang="en-GB" sz="2400" dirty="0"/>
          </a:p>
          <a:p>
            <a:r>
              <a:rPr lang="en-GB" sz="2400" dirty="0"/>
              <a:t>Share specific examples of how your unique attributes have contributed positively to projects and teams.</a:t>
            </a:r>
          </a:p>
          <a:p>
            <a:endParaRPr lang="en-GB" sz="2400" dirty="0"/>
          </a:p>
          <a:p>
            <a:r>
              <a:rPr lang="en-GB" sz="2400" dirty="0"/>
              <a:t>Volunteering within your community </a:t>
            </a:r>
          </a:p>
          <a:p>
            <a:endParaRPr lang="en-GB" sz="2400" dirty="0"/>
          </a:p>
          <a:p>
            <a:r>
              <a:rPr lang="en-GB" sz="2400" dirty="0"/>
              <a:t>Promoting culture and language</a:t>
            </a:r>
          </a:p>
          <a:p>
            <a:endParaRPr lang="en-GB" sz="2400" dirty="0"/>
          </a:p>
          <a:p>
            <a:r>
              <a:rPr lang="en-GB" sz="2400" dirty="0"/>
              <a:t>LinkedIn/ Social Media  </a:t>
            </a:r>
          </a:p>
        </p:txBody>
      </p:sp>
    </p:spTree>
    <p:extLst>
      <p:ext uri="{BB962C8B-B14F-4D97-AF65-F5344CB8AC3E}">
        <p14:creationId xmlns:p14="http://schemas.microsoft.com/office/powerpoint/2010/main" val="2590856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3B8AAE-4011-B795-31B8-74363848034B}"/>
              </a:ext>
            </a:extLst>
          </p:cNvPr>
          <p:cNvSpPr>
            <a:spLocks noGrp="1"/>
          </p:cNvSpPr>
          <p:nvPr>
            <p:ph type="title"/>
          </p:nvPr>
        </p:nvSpPr>
        <p:spPr>
          <a:xfrm>
            <a:off x="793662" y="386930"/>
            <a:ext cx="10066122" cy="1298448"/>
          </a:xfrm>
        </p:spPr>
        <p:txBody>
          <a:bodyPr anchor="b">
            <a:noAutofit/>
          </a:bodyPr>
          <a:lstStyle/>
          <a:p>
            <a:pPr algn="ctr"/>
            <a:r>
              <a:rPr lang="en-GB" sz="5400" b="1">
                <a:latin typeface="+mn-lt"/>
              </a:rPr>
              <a:t>Activity 2- Intersectionality and Role Identity in the Workplace</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25C4C4-30CA-3370-4479-01BEB9FC53DF}"/>
              </a:ext>
            </a:extLst>
          </p:cNvPr>
          <p:cNvSpPr>
            <a:spLocks noGrp="1"/>
          </p:cNvSpPr>
          <p:nvPr>
            <p:ph idx="1"/>
          </p:nvPr>
        </p:nvSpPr>
        <p:spPr>
          <a:xfrm>
            <a:off x="458780" y="2389218"/>
            <a:ext cx="5268515" cy="3639450"/>
          </a:xfrm>
        </p:spPr>
        <p:txBody>
          <a:bodyPr anchor="ctr">
            <a:normAutofit/>
          </a:bodyPr>
          <a:lstStyle/>
          <a:p>
            <a:r>
              <a:rPr lang="en-GB" b="1"/>
              <a:t>Group Activity:  </a:t>
            </a:r>
            <a:r>
              <a:rPr lang="en-GB" b="1">
                <a:solidFill>
                  <a:srgbClr val="7030A0"/>
                </a:solidFill>
              </a:rPr>
              <a:t>Role Play</a:t>
            </a:r>
          </a:p>
          <a:p>
            <a:r>
              <a:rPr lang="en-GB" sz="2400"/>
              <a:t>Get into small groups of 3 or 4 and follow the instructions provided.</a:t>
            </a:r>
          </a:p>
          <a:p>
            <a:r>
              <a:rPr lang="en-GB" sz="2400"/>
              <a:t>The instructions, along with further explanation of </a:t>
            </a:r>
            <a:r>
              <a:rPr lang="en-GB" sz="2400" b="1"/>
              <a:t>Week 5- Activity 2 </a:t>
            </a:r>
            <a:r>
              <a:rPr lang="en-GB" sz="2400"/>
              <a:t>are in the </a:t>
            </a:r>
            <a:r>
              <a:rPr lang="en-GB" sz="2400" b="1"/>
              <a:t>week 5 </a:t>
            </a:r>
            <a:r>
              <a:rPr lang="en-GB" sz="2400"/>
              <a:t>tile on the Moodle page</a:t>
            </a:r>
          </a:p>
          <a:p>
            <a:endParaRPr lang="en-GB" sz="2000"/>
          </a:p>
          <a:p>
            <a:endParaRPr lang="en-GB" sz="2000"/>
          </a:p>
        </p:txBody>
      </p:sp>
      <p:pic>
        <p:nvPicPr>
          <p:cNvPr id="4" name="Picture 3">
            <a:extLst>
              <a:ext uri="{FF2B5EF4-FFF2-40B4-BE49-F238E27FC236}">
                <a16:creationId xmlns:a16="http://schemas.microsoft.com/office/drawing/2014/main" id="{03E2D8B8-4D54-983C-182B-BF04DD2EA0E4}"/>
              </a:ext>
            </a:extLst>
          </p:cNvPr>
          <p:cNvPicPr>
            <a:picLocks noChangeAspect="1"/>
          </p:cNvPicPr>
          <p:nvPr/>
        </p:nvPicPr>
        <p:blipFill>
          <a:blip r:embed="rId2"/>
          <a:stretch>
            <a:fillRect/>
          </a:stretch>
        </p:blipFill>
        <p:spPr>
          <a:xfrm>
            <a:off x="5911532" y="2867111"/>
            <a:ext cx="5150277" cy="2948532"/>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793791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88E23-1D11-CF0E-0798-4298F1A76EDF}"/>
              </a:ext>
            </a:extLst>
          </p:cNvPr>
          <p:cNvSpPr>
            <a:spLocks noGrp="1"/>
          </p:cNvSpPr>
          <p:nvPr>
            <p:ph type="title"/>
          </p:nvPr>
        </p:nvSpPr>
        <p:spPr>
          <a:xfrm>
            <a:off x="5979398" y="365125"/>
            <a:ext cx="4840010" cy="1807305"/>
          </a:xfrm>
        </p:spPr>
        <p:txBody>
          <a:bodyPr>
            <a:normAutofit/>
          </a:bodyPr>
          <a:lstStyle/>
          <a:p>
            <a:pPr algn="ctr"/>
            <a:r>
              <a:rPr lang="en-GB" sz="5400" b="1" dirty="0">
                <a:latin typeface="+mn-lt"/>
              </a:rPr>
              <a:t>Remember… </a:t>
            </a:r>
          </a:p>
        </p:txBody>
      </p:sp>
      <p:pic>
        <p:nvPicPr>
          <p:cNvPr id="5" name="Picture 4" descr="Multi-coloured paper-craft art">
            <a:extLst>
              <a:ext uri="{FF2B5EF4-FFF2-40B4-BE49-F238E27FC236}">
                <a16:creationId xmlns:a16="http://schemas.microsoft.com/office/drawing/2014/main" id="{FF901093-3E33-0858-44B3-56800669D53F}"/>
              </a:ext>
            </a:extLst>
          </p:cNvPr>
          <p:cNvPicPr>
            <a:picLocks noChangeAspect="1"/>
          </p:cNvPicPr>
          <p:nvPr/>
        </p:nvPicPr>
        <p:blipFill rotWithShape="1">
          <a:blip r:embed="rId3"/>
          <a:srcRect l="21352" r="19114" b="-1"/>
          <a:stretch/>
        </p:blipFill>
        <p:spPr>
          <a:xfrm>
            <a:off x="21" y="10"/>
            <a:ext cx="4999492"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CD13A609-6EA5-CF09-E3E2-20FFD729C508}"/>
              </a:ext>
            </a:extLst>
          </p:cNvPr>
          <p:cNvSpPr>
            <a:spLocks noGrp="1"/>
          </p:cNvSpPr>
          <p:nvPr>
            <p:ph idx="1"/>
          </p:nvPr>
        </p:nvSpPr>
        <p:spPr>
          <a:xfrm>
            <a:off x="5213269" y="2172430"/>
            <a:ext cx="6975684" cy="4685569"/>
          </a:xfrm>
        </p:spPr>
        <p:txBody>
          <a:bodyPr>
            <a:normAutofit/>
          </a:bodyPr>
          <a:lstStyle/>
          <a:p>
            <a:r>
              <a:rPr lang="en-GB" sz="2400"/>
              <a:t>Building a personal brand is an ongoing process.</a:t>
            </a:r>
          </a:p>
          <a:p>
            <a:r>
              <a:rPr lang="en-GB" sz="2400"/>
              <a:t> As you grow and evolve, so may your identity and personal brand.</a:t>
            </a:r>
          </a:p>
          <a:p>
            <a:r>
              <a:rPr lang="en-GB" sz="2400"/>
              <a:t>Continuously refine and adapt your brand to reflect your changing goals and aspirations in the job market. </a:t>
            </a:r>
          </a:p>
          <a:p>
            <a:r>
              <a:rPr lang="en-GB" sz="2400"/>
              <a:t>By leveraging your identity effectively, you can create a compelling personal brand that attracts employers and opens doors to exciting career opportunities.</a:t>
            </a:r>
          </a:p>
        </p:txBody>
      </p:sp>
    </p:spTree>
    <p:extLst>
      <p:ext uri="{BB962C8B-B14F-4D97-AF65-F5344CB8AC3E}">
        <p14:creationId xmlns:p14="http://schemas.microsoft.com/office/powerpoint/2010/main" val="687415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99505-B95F-2EB1-2F63-F80992F5F70C}"/>
              </a:ext>
            </a:extLst>
          </p:cNvPr>
          <p:cNvSpPr>
            <a:spLocks noGrp="1"/>
          </p:cNvSpPr>
          <p:nvPr>
            <p:ph type="title"/>
          </p:nvPr>
        </p:nvSpPr>
        <p:spPr>
          <a:xfrm>
            <a:off x="332509" y="272762"/>
            <a:ext cx="11739419" cy="1325563"/>
          </a:xfrm>
          <a:ln w="28575">
            <a:solidFill>
              <a:schemeClr val="accent1"/>
            </a:solidFill>
          </a:ln>
        </p:spPr>
        <p:txBody>
          <a:bodyPr/>
          <a:lstStyle/>
          <a:p>
            <a:r>
              <a:rPr lang="en-GB" b="1" dirty="0">
                <a:latin typeface="+mn-lt"/>
              </a:rPr>
              <a:t>Diversity and Inclusion in Health and Social Care</a:t>
            </a:r>
          </a:p>
        </p:txBody>
      </p:sp>
      <p:sp>
        <p:nvSpPr>
          <p:cNvPr id="3" name="Content Placeholder 2">
            <a:extLst>
              <a:ext uri="{FF2B5EF4-FFF2-40B4-BE49-F238E27FC236}">
                <a16:creationId xmlns:a16="http://schemas.microsoft.com/office/drawing/2014/main" id="{65A6A9DC-F703-1340-4861-984C29221EF1}"/>
              </a:ext>
            </a:extLst>
          </p:cNvPr>
          <p:cNvSpPr>
            <a:spLocks noGrp="1"/>
          </p:cNvSpPr>
          <p:nvPr>
            <p:ph idx="1"/>
          </p:nvPr>
        </p:nvSpPr>
        <p:spPr>
          <a:xfrm>
            <a:off x="554182" y="1825625"/>
            <a:ext cx="10799618" cy="4351338"/>
          </a:xfrm>
        </p:spPr>
        <p:txBody>
          <a:bodyPr>
            <a:normAutofit/>
          </a:bodyPr>
          <a:lstStyle/>
          <a:p>
            <a:pPr marL="0" indent="0">
              <a:buNone/>
            </a:pPr>
            <a:r>
              <a:rPr lang="en-US" dirty="0"/>
              <a:t>Diversity and inclusion aren’t just policies - they are principles that shape compassionate, effective, and equitable care. They empower individuals and strengthen communities.</a:t>
            </a:r>
          </a:p>
          <a:p>
            <a:pPr marL="0" indent="0">
              <a:buNone/>
            </a:pPr>
            <a:endParaRPr lang="en-US" b="1" dirty="0"/>
          </a:p>
          <a:p>
            <a:pPr marL="0" indent="0">
              <a:buNone/>
            </a:pPr>
            <a:r>
              <a:rPr lang="en-US" b="1" dirty="0"/>
              <a:t>Legal and Ethical Foundations</a:t>
            </a:r>
          </a:p>
          <a:p>
            <a:pPr lvl="1"/>
            <a:r>
              <a:rPr lang="en-US" b="1" dirty="0"/>
              <a:t>Equality Act 2010</a:t>
            </a:r>
            <a:r>
              <a:rPr lang="en-US" dirty="0"/>
              <a:t>: Protects against discrimination based on protected characteristics.</a:t>
            </a:r>
          </a:p>
          <a:p>
            <a:pPr lvl="1"/>
            <a:r>
              <a:rPr lang="en-US" b="1" dirty="0"/>
              <a:t>Care Quality Commission (CQC)</a:t>
            </a:r>
            <a:r>
              <a:rPr lang="en-US" dirty="0"/>
              <a:t>: Requires providers to meet standards for equality and diversity.</a:t>
            </a:r>
          </a:p>
          <a:p>
            <a:pPr lvl="1"/>
            <a:r>
              <a:rPr lang="en-US" b="1" dirty="0"/>
              <a:t>Human Rights Act 1998</a:t>
            </a:r>
            <a:r>
              <a:rPr lang="en-US" dirty="0"/>
              <a:t>: Ensures dignity and respect in care settings</a:t>
            </a:r>
          </a:p>
          <a:p>
            <a:endParaRPr lang="en-GB" dirty="0"/>
          </a:p>
        </p:txBody>
      </p:sp>
    </p:spTree>
    <p:extLst>
      <p:ext uri="{BB962C8B-B14F-4D97-AF65-F5344CB8AC3E}">
        <p14:creationId xmlns:p14="http://schemas.microsoft.com/office/powerpoint/2010/main" val="21519713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6EECC7-3760-77C2-1C0F-7754EFC47D09}"/>
            </a:ext>
          </a:extLst>
        </p:cNvPr>
        <p:cNvGrpSpPr/>
        <p:nvPr/>
      </p:nvGrpSpPr>
      <p:grpSpPr>
        <a:xfrm>
          <a:off x="0" y="0"/>
          <a:ext cx="0" cy="0"/>
          <a:chOff x="0" y="0"/>
          <a:chExt cx="0" cy="0"/>
        </a:xfrm>
      </p:grpSpPr>
      <p:sp useBgFill="1">
        <p:nvSpPr>
          <p:cNvPr id="5147" name="Rectangle 5146">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9" name="Freeform: Shape 5148">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BE05E9-AE11-E30D-662F-F44CA1BA618F}"/>
              </a:ext>
            </a:extLst>
          </p:cNvPr>
          <p:cNvSpPr>
            <a:spLocks noGrp="1"/>
          </p:cNvSpPr>
          <p:nvPr>
            <p:ph type="title"/>
          </p:nvPr>
        </p:nvSpPr>
        <p:spPr>
          <a:xfrm>
            <a:off x="1137034" y="609599"/>
            <a:ext cx="6836927" cy="1322888"/>
          </a:xfrm>
        </p:spPr>
        <p:txBody>
          <a:bodyPr>
            <a:normAutofit/>
          </a:bodyPr>
          <a:lstStyle/>
          <a:p>
            <a:r>
              <a:rPr lang="en-GB" b="1" dirty="0">
                <a:latin typeface="+mn-lt"/>
              </a:rPr>
              <a:t>NHS Equality and Diversity Inclusion Plan</a:t>
            </a:r>
          </a:p>
        </p:txBody>
      </p:sp>
      <p:sp>
        <p:nvSpPr>
          <p:cNvPr id="3" name="Content Placeholder 2">
            <a:extLst>
              <a:ext uri="{FF2B5EF4-FFF2-40B4-BE49-F238E27FC236}">
                <a16:creationId xmlns:a16="http://schemas.microsoft.com/office/drawing/2014/main" id="{48CF4FD3-43CD-76C1-AB3A-024F6DD4B86F}"/>
              </a:ext>
            </a:extLst>
          </p:cNvPr>
          <p:cNvSpPr>
            <a:spLocks noGrp="1"/>
          </p:cNvSpPr>
          <p:nvPr>
            <p:ph idx="1"/>
          </p:nvPr>
        </p:nvSpPr>
        <p:spPr>
          <a:xfrm>
            <a:off x="228600" y="2194101"/>
            <a:ext cx="7745361" cy="4549599"/>
          </a:xfrm>
        </p:spPr>
        <p:txBody>
          <a:bodyPr>
            <a:normAutofit/>
          </a:bodyPr>
          <a:lstStyle/>
          <a:p>
            <a:r>
              <a:rPr lang="en-GB" sz="1900" dirty="0"/>
              <a:t>The NHS Equality, Diversity, and Inclusion Plan focuses on promoting fairness in healthcare by ensuring equal access to services for all individuals, regardless of background. </a:t>
            </a:r>
            <a:br>
              <a:rPr lang="en-GB" sz="1900" dirty="0"/>
            </a:br>
            <a:endParaRPr lang="en-GB" sz="1900" dirty="0"/>
          </a:p>
          <a:p>
            <a:r>
              <a:rPr lang="en-GB" sz="1900" dirty="0"/>
              <a:t>It aims to build a diverse workforce that reflects the communities it serves and addresses health inequalities, particularly for underrepresented groups.</a:t>
            </a:r>
            <a:br>
              <a:rPr lang="en-GB" sz="1900" dirty="0"/>
            </a:br>
            <a:endParaRPr lang="en-GB" sz="1900" dirty="0"/>
          </a:p>
          <a:p>
            <a:r>
              <a:rPr lang="en-GB" sz="1900" dirty="0"/>
              <a:t> The plan emphasises inclusive leadership, providing training on unconscious bias and cultural competency, and engaging communities to ensure services meet their unique needs.</a:t>
            </a:r>
            <a:br>
              <a:rPr lang="en-GB" sz="1900" dirty="0"/>
            </a:br>
            <a:endParaRPr lang="en-GB" sz="1900" dirty="0"/>
          </a:p>
          <a:p>
            <a:r>
              <a:rPr lang="en-GB" sz="1900" dirty="0"/>
              <a:t> Monitoring progress and maintaining accountability are also key to ensuring continuous improvement in equality and diversity within the NHS.</a:t>
            </a:r>
          </a:p>
        </p:txBody>
      </p:sp>
      <p:pic>
        <p:nvPicPr>
          <p:cNvPr id="5124" name="Picture 4" descr="NHS equality, diversity, and inclusion ...">
            <a:extLst>
              <a:ext uri="{FF2B5EF4-FFF2-40B4-BE49-F238E27FC236}">
                <a16:creationId xmlns:a16="http://schemas.microsoft.com/office/drawing/2014/main" id="{1149CCC0-99B3-1CE0-9D59-F89FFD0A11B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189920" y="751030"/>
            <a:ext cx="2120810" cy="2512028"/>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Equality and inclusion">
            <a:extLst>
              <a:ext uri="{FF2B5EF4-FFF2-40B4-BE49-F238E27FC236}">
                <a16:creationId xmlns:a16="http://schemas.microsoft.com/office/drawing/2014/main" id="{5FD66C45-A774-1C8E-CEFB-9F8F1C89EE0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146850" y="3584791"/>
            <a:ext cx="2206950" cy="2297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24659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80C475D-C8D9-F5EB-AAA9-B3645CAD6B68}"/>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5DB0DBB-4608-38AB-BAB6-B162CD04F109}"/>
              </a:ext>
            </a:extLst>
          </p:cNvPr>
          <p:cNvPicPr>
            <a:picLocks noChangeAspect="1"/>
          </p:cNvPicPr>
          <p:nvPr/>
        </p:nvPicPr>
        <p:blipFill>
          <a:blip r:embed="rId3"/>
          <a:srcRect l="2750" t="1711" r="2458" b="4944"/>
          <a:stretch/>
        </p:blipFill>
        <p:spPr>
          <a:xfrm>
            <a:off x="1041400" y="0"/>
            <a:ext cx="10515599" cy="6857572"/>
          </a:xfrm>
          <a:prstGeom prst="rect">
            <a:avLst/>
          </a:prstGeom>
        </p:spPr>
      </p:pic>
    </p:spTree>
    <p:extLst>
      <p:ext uri="{BB962C8B-B14F-4D97-AF65-F5344CB8AC3E}">
        <p14:creationId xmlns:p14="http://schemas.microsoft.com/office/powerpoint/2010/main" val="31662380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DE5C39-4665-41D1-BBA1-3B4DD12DD68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869DA6-66F7-3F7B-AFC3-3EA5F0B87794}"/>
              </a:ext>
            </a:extLst>
          </p:cNvPr>
          <p:cNvSpPr>
            <a:spLocks noGrp="1"/>
          </p:cNvSpPr>
          <p:nvPr>
            <p:ph idx="1"/>
          </p:nvPr>
        </p:nvSpPr>
        <p:spPr>
          <a:xfrm>
            <a:off x="458780" y="2389218"/>
            <a:ext cx="11194244" cy="3639450"/>
          </a:xfrm>
        </p:spPr>
        <p:txBody>
          <a:bodyPr anchor="ctr">
            <a:normAutofit/>
          </a:bodyPr>
          <a:lstStyle/>
          <a:p>
            <a:pPr marL="0" indent="0">
              <a:buNone/>
            </a:pPr>
            <a:endParaRPr lang="en-GB" sz="2000"/>
          </a:p>
          <a:p>
            <a:endParaRPr lang="en-GB" sz="2000"/>
          </a:p>
        </p:txBody>
      </p:sp>
      <p:pic>
        <p:nvPicPr>
          <p:cNvPr id="5" name="Online Media 4" title="What the Workforce Equality Diversity and Inclusion Strategy means for the Black Country">
            <a:hlinkClick r:id="" action="ppaction://media"/>
            <a:extLst>
              <a:ext uri="{FF2B5EF4-FFF2-40B4-BE49-F238E27FC236}">
                <a16:creationId xmlns:a16="http://schemas.microsoft.com/office/drawing/2014/main" id="{C12AE9F2-2111-280C-F93E-E89F5AF111AB}"/>
              </a:ext>
            </a:extLst>
          </p:cNvPr>
          <p:cNvPicPr>
            <a:picLocks noRot="1" noChangeAspect="1"/>
          </p:cNvPicPr>
          <p:nvPr>
            <a:videoFile r:link="rId1"/>
          </p:nvPr>
        </p:nvPicPr>
        <p:blipFill>
          <a:blip r:embed="rId4"/>
          <a:stretch>
            <a:fillRect/>
          </a:stretch>
        </p:blipFill>
        <p:spPr>
          <a:xfrm>
            <a:off x="538976" y="329018"/>
            <a:ext cx="10961858" cy="6193464"/>
          </a:xfrm>
          <a:prstGeom prst="rect">
            <a:avLst/>
          </a:prstGeom>
          <a:ln>
            <a:solidFill>
              <a:schemeClr val="tx1"/>
            </a:solidFill>
          </a:ln>
        </p:spPr>
      </p:pic>
    </p:spTree>
    <p:extLst>
      <p:ext uri="{BB962C8B-B14F-4D97-AF65-F5344CB8AC3E}">
        <p14:creationId xmlns:p14="http://schemas.microsoft.com/office/powerpoint/2010/main" val="1415094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201FEC-0513-AC0D-1C12-9165CECF15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DD5C7F-D18E-A941-E749-17DDDC2698E0}"/>
              </a:ext>
            </a:extLst>
          </p:cNvPr>
          <p:cNvSpPr>
            <a:spLocks noGrp="1"/>
          </p:cNvSpPr>
          <p:nvPr>
            <p:ph type="title"/>
          </p:nvPr>
        </p:nvSpPr>
        <p:spPr>
          <a:xfrm>
            <a:off x="793662" y="386930"/>
            <a:ext cx="10066122" cy="1298448"/>
          </a:xfrm>
        </p:spPr>
        <p:txBody>
          <a:bodyPr anchor="b">
            <a:noAutofit/>
          </a:bodyPr>
          <a:lstStyle/>
          <a:p>
            <a:pPr algn="ctr"/>
            <a:r>
              <a:rPr lang="en-GB" sz="5400" b="1">
                <a:latin typeface="+mn-lt"/>
              </a:rPr>
              <a:t>Independent Reading</a:t>
            </a:r>
          </a:p>
        </p:txBody>
      </p:sp>
      <p:sp>
        <p:nvSpPr>
          <p:cNvPr id="3" name="Content Placeholder 2">
            <a:extLst>
              <a:ext uri="{FF2B5EF4-FFF2-40B4-BE49-F238E27FC236}">
                <a16:creationId xmlns:a16="http://schemas.microsoft.com/office/drawing/2014/main" id="{5EAD491F-E8B2-71BE-02F3-71C70DC593CF}"/>
              </a:ext>
            </a:extLst>
          </p:cNvPr>
          <p:cNvSpPr>
            <a:spLocks noGrp="1"/>
          </p:cNvSpPr>
          <p:nvPr>
            <p:ph idx="1"/>
          </p:nvPr>
        </p:nvSpPr>
        <p:spPr>
          <a:xfrm>
            <a:off x="458780" y="2389218"/>
            <a:ext cx="5268515" cy="3639450"/>
          </a:xfrm>
        </p:spPr>
        <p:txBody>
          <a:bodyPr anchor="ctr">
            <a:normAutofit/>
          </a:bodyPr>
          <a:lstStyle/>
          <a:p>
            <a:r>
              <a:rPr lang="en-GB" sz="3200" dirty="0"/>
              <a:t>Spend 20 minutes independently reading the plan, this can be accessed via Moodle</a:t>
            </a:r>
          </a:p>
        </p:txBody>
      </p:sp>
      <p:pic>
        <p:nvPicPr>
          <p:cNvPr id="4" name="Picture 3">
            <a:extLst>
              <a:ext uri="{FF2B5EF4-FFF2-40B4-BE49-F238E27FC236}">
                <a16:creationId xmlns:a16="http://schemas.microsoft.com/office/drawing/2014/main" id="{180F36CC-D4A4-12E2-860D-BA659D04C429}"/>
              </a:ext>
            </a:extLst>
          </p:cNvPr>
          <p:cNvPicPr>
            <a:picLocks noChangeAspect="1"/>
          </p:cNvPicPr>
          <p:nvPr/>
        </p:nvPicPr>
        <p:blipFill>
          <a:blip r:embed="rId2"/>
          <a:stretch>
            <a:fillRect/>
          </a:stretch>
        </p:blipFill>
        <p:spPr>
          <a:xfrm>
            <a:off x="5911532" y="2867111"/>
            <a:ext cx="5150277" cy="2948532"/>
          </a:xfrm>
          <a:prstGeom prst="rect">
            <a:avLst/>
          </a:prstGeom>
        </p:spPr>
      </p:pic>
    </p:spTree>
    <p:extLst>
      <p:ext uri="{BB962C8B-B14F-4D97-AF65-F5344CB8AC3E}">
        <p14:creationId xmlns:p14="http://schemas.microsoft.com/office/powerpoint/2010/main" val="16198861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036BAD-2932-FFB9-9884-4CDCD2075333}"/>
              </a:ext>
            </a:extLst>
          </p:cNvPr>
          <p:cNvSpPr>
            <a:spLocks noGrp="1"/>
          </p:cNvSpPr>
          <p:nvPr>
            <p:ph type="title"/>
          </p:nvPr>
        </p:nvSpPr>
        <p:spPr>
          <a:xfrm>
            <a:off x="761803" y="831758"/>
            <a:ext cx="5334197" cy="1708242"/>
          </a:xfrm>
        </p:spPr>
        <p:txBody>
          <a:bodyPr anchor="ctr">
            <a:normAutofit/>
          </a:bodyPr>
          <a:lstStyle/>
          <a:p>
            <a:r>
              <a:rPr lang="en-GB" sz="6000" b="1">
                <a:latin typeface="+mn-lt"/>
              </a:rPr>
              <a:t>Task 4- QUIZ</a:t>
            </a:r>
          </a:p>
        </p:txBody>
      </p:sp>
      <p:sp>
        <p:nvSpPr>
          <p:cNvPr id="3" name="Content Placeholder 2">
            <a:extLst>
              <a:ext uri="{FF2B5EF4-FFF2-40B4-BE49-F238E27FC236}">
                <a16:creationId xmlns:a16="http://schemas.microsoft.com/office/drawing/2014/main" id="{4D93F343-1142-B953-6908-EAF5C06BA589}"/>
              </a:ext>
            </a:extLst>
          </p:cNvPr>
          <p:cNvSpPr>
            <a:spLocks noGrp="1"/>
          </p:cNvSpPr>
          <p:nvPr>
            <p:ph idx="1"/>
          </p:nvPr>
        </p:nvSpPr>
        <p:spPr>
          <a:xfrm>
            <a:off x="218240" y="2433083"/>
            <a:ext cx="6095997" cy="3769835"/>
          </a:xfrm>
        </p:spPr>
        <p:txBody>
          <a:bodyPr anchor="ctr">
            <a:normAutofit/>
          </a:bodyPr>
          <a:lstStyle/>
          <a:p>
            <a:pPr marL="0" indent="0">
              <a:buNone/>
            </a:pPr>
            <a:r>
              <a:rPr lang="en-GB" b="1" dirty="0"/>
              <a:t>Each of the seven tasks will be combined and submitted to form the C1 Portfolio</a:t>
            </a:r>
          </a:p>
          <a:p>
            <a:r>
              <a:rPr lang="en-GB" b="1" dirty="0"/>
              <a:t>Quiz- </a:t>
            </a:r>
            <a:r>
              <a:rPr lang="en-GB" dirty="0"/>
              <a:t>based on the NHS Equality Diversity and Inclusion Plan. </a:t>
            </a:r>
          </a:p>
          <a:p>
            <a:r>
              <a:rPr lang="en-GB" dirty="0"/>
              <a:t>You can find the </a:t>
            </a:r>
            <a:r>
              <a:rPr lang="en-GB" b="1" dirty="0"/>
              <a:t>Quiz </a:t>
            </a:r>
            <a:r>
              <a:rPr lang="en-GB" dirty="0"/>
              <a:t>as well as the NHS EDI Plan in the </a:t>
            </a:r>
            <a:r>
              <a:rPr lang="en-GB" b="1" dirty="0"/>
              <a:t>week 5 </a:t>
            </a:r>
            <a:r>
              <a:rPr lang="en-GB" dirty="0"/>
              <a:t>tile on the Moodle page.</a:t>
            </a:r>
          </a:p>
          <a:p>
            <a:pPr marL="0" indent="0">
              <a:buNone/>
            </a:pPr>
            <a:endParaRPr lang="en-GB" sz="2400" dirty="0"/>
          </a:p>
          <a:p>
            <a:endParaRPr lang="en-GB" sz="2000" dirty="0"/>
          </a:p>
        </p:txBody>
      </p:sp>
      <p:pic>
        <p:nvPicPr>
          <p:cNvPr id="4" name="Picture 3">
            <a:extLst>
              <a:ext uri="{FF2B5EF4-FFF2-40B4-BE49-F238E27FC236}">
                <a16:creationId xmlns:a16="http://schemas.microsoft.com/office/drawing/2014/main" id="{FE9EE6A5-2032-06E8-20A8-528DB1800A0A}"/>
              </a:ext>
            </a:extLst>
          </p:cNvPr>
          <p:cNvPicPr>
            <a:picLocks noChangeAspect="1"/>
          </p:cNvPicPr>
          <p:nvPr/>
        </p:nvPicPr>
        <p:blipFill>
          <a:blip r:embed="rId2"/>
          <a:srcRect l="25094" r="25206" b="2"/>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2562008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25390-B619-470D-B84B-0B131917FD6B}"/>
              </a:ext>
            </a:extLst>
          </p:cNvPr>
          <p:cNvSpPr>
            <a:spLocks noGrp="1"/>
          </p:cNvSpPr>
          <p:nvPr>
            <p:ph type="title"/>
          </p:nvPr>
        </p:nvSpPr>
        <p:spPr>
          <a:xfrm>
            <a:off x="838200" y="365125"/>
            <a:ext cx="10515600" cy="782769"/>
          </a:xfrm>
        </p:spPr>
        <p:txBody>
          <a:bodyPr/>
          <a:lstStyle/>
          <a:p>
            <a:pPr algn="ctr"/>
            <a:r>
              <a:rPr lang="en-US" b="1">
                <a:latin typeface="+mn-lt"/>
                <a:cs typeface="Calibri Light"/>
              </a:rPr>
              <a:t>Reference List</a:t>
            </a:r>
            <a:endParaRPr lang="en-US" b="1">
              <a:latin typeface="+mn-lt"/>
            </a:endParaRPr>
          </a:p>
        </p:txBody>
      </p:sp>
      <p:sp>
        <p:nvSpPr>
          <p:cNvPr id="3" name="Content Placeholder 2">
            <a:extLst>
              <a:ext uri="{FF2B5EF4-FFF2-40B4-BE49-F238E27FC236}">
                <a16:creationId xmlns:a16="http://schemas.microsoft.com/office/drawing/2014/main" id="{133FE223-AED0-4452-A2E8-DDA1BD5F5B1C}"/>
              </a:ext>
            </a:extLst>
          </p:cNvPr>
          <p:cNvSpPr>
            <a:spLocks noGrp="1"/>
          </p:cNvSpPr>
          <p:nvPr>
            <p:ph sz="half" idx="1"/>
          </p:nvPr>
        </p:nvSpPr>
        <p:spPr>
          <a:xfrm>
            <a:off x="1479222" y="1334011"/>
            <a:ext cx="9031664" cy="3615061"/>
          </a:xfrm>
        </p:spPr>
        <p:txBody>
          <a:bodyPr vert="horz" lIns="91440" tIns="45720" rIns="91440" bIns="45720" rtlCol="0" anchor="t">
            <a:normAutofit/>
          </a:bodyPr>
          <a:lstStyle/>
          <a:p>
            <a:r>
              <a:rPr lang="en-US" sz="1800" dirty="0">
                <a:ea typeface="+mn-lt"/>
                <a:cs typeface="Calibri"/>
              </a:rPr>
              <a:t>Welsh Government (2022) </a:t>
            </a:r>
            <a:r>
              <a:rPr lang="en-GB" sz="1800" i="1" dirty="0">
                <a:ea typeface="+mn-lt"/>
                <a:cs typeface="Calibri"/>
              </a:rPr>
              <a:t>Ethnic group, national identity, language and religion in Wales </a:t>
            </a:r>
            <a:r>
              <a:rPr lang="en-GB" sz="1800" dirty="0">
                <a:ea typeface="+mn-lt"/>
                <a:cs typeface="Calibri"/>
              </a:rPr>
              <a:t>(Census2021) Available at: </a:t>
            </a:r>
            <a:r>
              <a:rPr lang="en-GB" sz="1800" dirty="0">
                <a:ea typeface="+mn-lt"/>
                <a:cs typeface="Calibri"/>
                <a:hlinkClick r:id="rId3"/>
              </a:rPr>
              <a:t>https://www.gov.wales/ethnic-group-national-identity-language-and-religion-wales-census-2021-html</a:t>
            </a:r>
            <a:r>
              <a:rPr lang="en-GB" sz="1800" dirty="0">
                <a:ea typeface="+mn-lt"/>
                <a:cs typeface="Calibri"/>
              </a:rPr>
              <a:t> (Accessed: 5 October 2024).</a:t>
            </a:r>
          </a:p>
          <a:p>
            <a:r>
              <a:rPr lang="en-GB" sz="1800" dirty="0">
                <a:ea typeface="+mn-lt"/>
                <a:cs typeface="+mn-lt"/>
              </a:rPr>
              <a:t>April WI and </a:t>
            </a:r>
            <a:r>
              <a:rPr lang="en-GB" sz="1800" dirty="0" err="1">
                <a:ea typeface="+mn-lt"/>
                <a:cs typeface="+mn-lt"/>
              </a:rPr>
              <a:t>Itenge</a:t>
            </a:r>
            <a:r>
              <a:rPr lang="en-GB" sz="1800" dirty="0">
                <a:ea typeface="+mn-lt"/>
                <a:cs typeface="+mn-lt"/>
              </a:rPr>
              <a:t> DI (2018) </a:t>
            </a:r>
            <a:r>
              <a:rPr lang="en-GB" sz="1800" i="1" dirty="0" err="1">
                <a:ea typeface="+mn-lt"/>
                <a:cs typeface="+mn-lt"/>
              </a:rPr>
              <a:t>InTech</a:t>
            </a:r>
            <a:r>
              <a:rPr lang="en-GB" sz="1800" dirty="0">
                <a:ea typeface="+mn-lt"/>
                <a:cs typeface="+mn-lt"/>
              </a:rPr>
              <a:t>. Available at: DOI: 10.5772/intechopen.74927.</a:t>
            </a:r>
          </a:p>
          <a:p>
            <a:r>
              <a:rPr lang="en-US" sz="1800" dirty="0">
                <a:ea typeface="+mn-lt"/>
                <a:cs typeface="+mn-lt"/>
              </a:rPr>
              <a:t>Jaspal, R. (2014) Identity </a:t>
            </a:r>
            <a:r>
              <a:rPr lang="en-US" sz="1800" i="1" dirty="0">
                <a:ea typeface="+mn-lt"/>
                <a:cs typeface="+mn-lt"/>
              </a:rPr>
              <a:t>Process Theory: Identity, Social Action and Social Change. </a:t>
            </a:r>
            <a:r>
              <a:rPr lang="en-US" sz="1800" dirty="0">
                <a:ea typeface="+mn-lt"/>
                <a:cs typeface="+mn-lt"/>
              </a:rPr>
              <a:t>Cambridge: Cambridge University Press. Available at: </a:t>
            </a:r>
            <a:r>
              <a:rPr lang="en-US" sz="1800" dirty="0" err="1">
                <a:ea typeface="+mn-lt"/>
                <a:cs typeface="+mn-lt"/>
              </a:rPr>
              <a:t>doi</a:t>
            </a:r>
            <a:r>
              <a:rPr lang="en-US" sz="1800" dirty="0">
                <a:ea typeface="+mn-lt"/>
                <a:cs typeface="+mn-lt"/>
              </a:rPr>
              <a:t>: 10.1017/CBO9781139136983.003</a:t>
            </a:r>
          </a:p>
          <a:p>
            <a:r>
              <a:rPr lang="en-US" sz="1800" dirty="0" err="1">
                <a:ea typeface="+mn-lt"/>
                <a:cs typeface="+mn-lt"/>
              </a:rPr>
              <a:t>DeLamater</a:t>
            </a:r>
            <a:r>
              <a:rPr lang="en-US" sz="1800" dirty="0">
                <a:ea typeface="+mn-lt"/>
                <a:cs typeface="+mn-lt"/>
              </a:rPr>
              <a:t>, J.  And Ward, A. (2013) </a:t>
            </a:r>
            <a:r>
              <a:rPr lang="en-US" sz="1800" i="1" dirty="0">
                <a:ea typeface="+mn-lt"/>
                <a:cs typeface="+mn-lt"/>
              </a:rPr>
              <a:t>Handbook of Psychology. </a:t>
            </a:r>
            <a:r>
              <a:rPr lang="en-US" sz="1800" dirty="0">
                <a:ea typeface="+mn-lt"/>
                <a:cs typeface="+mn-lt"/>
              </a:rPr>
              <a:t>2</a:t>
            </a:r>
            <a:r>
              <a:rPr lang="en-US" sz="1800" baseline="30000" dirty="0">
                <a:ea typeface="+mn-lt"/>
                <a:cs typeface="+mn-lt"/>
              </a:rPr>
              <a:t>nd</a:t>
            </a:r>
            <a:r>
              <a:rPr lang="en-US" sz="1800" dirty="0">
                <a:ea typeface="+mn-lt"/>
                <a:cs typeface="+mn-lt"/>
              </a:rPr>
              <a:t> </a:t>
            </a:r>
            <a:r>
              <a:rPr lang="en-US" sz="1800" dirty="0" err="1">
                <a:ea typeface="+mn-lt"/>
                <a:cs typeface="+mn-lt"/>
              </a:rPr>
              <a:t>edn</a:t>
            </a:r>
            <a:r>
              <a:rPr lang="en-US" sz="1800" dirty="0">
                <a:ea typeface="+mn-lt"/>
                <a:cs typeface="+mn-lt"/>
              </a:rPr>
              <a:t>. London: Springer Science, Business and Media.</a:t>
            </a:r>
          </a:p>
          <a:p>
            <a:r>
              <a:rPr lang="en-US" sz="1800" dirty="0">
                <a:ea typeface="+mn-lt"/>
                <a:cs typeface="+mn-lt"/>
              </a:rPr>
              <a:t>Rogers, W. S. (2011</a:t>
            </a:r>
            <a:r>
              <a:rPr lang="en-US" sz="1800" i="1" dirty="0">
                <a:ea typeface="+mn-lt"/>
                <a:cs typeface="+mn-lt"/>
              </a:rPr>
              <a:t>) Social Psychology</a:t>
            </a:r>
            <a:r>
              <a:rPr lang="en-US" sz="1800" dirty="0">
                <a:ea typeface="+mn-lt"/>
                <a:cs typeface="+mn-lt"/>
              </a:rPr>
              <a:t>. 2</a:t>
            </a:r>
            <a:r>
              <a:rPr lang="en-US" sz="1800" baseline="30000" dirty="0">
                <a:ea typeface="+mn-lt"/>
                <a:cs typeface="+mn-lt"/>
              </a:rPr>
              <a:t>nd</a:t>
            </a:r>
            <a:r>
              <a:rPr lang="en-US" sz="1800" dirty="0">
                <a:ea typeface="+mn-lt"/>
                <a:cs typeface="+mn-lt"/>
              </a:rPr>
              <a:t> </a:t>
            </a:r>
            <a:r>
              <a:rPr lang="en-US" sz="1800" dirty="0" err="1">
                <a:ea typeface="+mn-lt"/>
                <a:cs typeface="+mn-lt"/>
              </a:rPr>
              <a:t>edn</a:t>
            </a:r>
            <a:r>
              <a:rPr lang="en-US" sz="1800" dirty="0">
                <a:ea typeface="+mn-lt"/>
                <a:cs typeface="+mn-lt"/>
              </a:rPr>
              <a:t>.  New York: Open University Press.</a:t>
            </a:r>
          </a:p>
        </p:txBody>
      </p:sp>
    </p:spTree>
    <p:extLst>
      <p:ext uri="{BB962C8B-B14F-4D97-AF65-F5344CB8AC3E}">
        <p14:creationId xmlns:p14="http://schemas.microsoft.com/office/powerpoint/2010/main" val="14991313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3851B856-302C-4538-882F-21B2F5720909}">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6104</Words>
  <Application>Microsoft Office PowerPoint</Application>
  <PresentationFormat>Widescreen</PresentationFormat>
  <Paragraphs>528</Paragraphs>
  <Slides>47</Slides>
  <Notes>43</Notes>
  <HiddenSlides>0</HiddenSlides>
  <MMClips>2</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47</vt:i4>
      </vt:variant>
    </vt:vector>
  </HeadingPairs>
  <TitlesOfParts>
    <vt:vector size="53" baseType="lpstr">
      <vt:lpstr>Arial</vt:lpstr>
      <vt:lpstr>Calibri</vt:lpstr>
      <vt:lpstr>Calibri Light</vt:lpstr>
      <vt:lpstr>Office Theme</vt:lpstr>
      <vt:lpstr>Text 1</vt:lpstr>
      <vt:lpstr>1_Office Theme</vt:lpstr>
      <vt:lpstr>  Understanding Identity, Culture and Inclusion </vt:lpstr>
      <vt:lpstr>Identity</vt:lpstr>
      <vt:lpstr>Who am I? </vt:lpstr>
      <vt:lpstr>Identity </vt:lpstr>
      <vt:lpstr>Why does our identity change?</vt:lpstr>
      <vt:lpstr>Identity </vt:lpstr>
      <vt:lpstr>Personal Identity </vt:lpstr>
      <vt:lpstr>Identity Salience (importance) </vt:lpstr>
      <vt:lpstr>Example</vt:lpstr>
      <vt:lpstr>Activity 1- Exploring Your Identity</vt:lpstr>
      <vt:lpstr>Identity Relevance </vt:lpstr>
      <vt:lpstr>Identity Centrality </vt:lpstr>
      <vt:lpstr>Identity Centrality </vt:lpstr>
      <vt:lpstr>Identity Centrality Examples </vt:lpstr>
      <vt:lpstr>Identity </vt:lpstr>
      <vt:lpstr>Summary of Concepts</vt:lpstr>
      <vt:lpstr>Role Identity </vt:lpstr>
      <vt:lpstr>Group Identity </vt:lpstr>
      <vt:lpstr>Personal Identities </vt:lpstr>
      <vt:lpstr>Identity:  Reference Group </vt:lpstr>
      <vt:lpstr>Identity: Reference Group Examples </vt:lpstr>
      <vt:lpstr>Cultural  Identity </vt:lpstr>
      <vt:lpstr>Cultural  Identity -  Multiculturism </vt:lpstr>
      <vt:lpstr>PowerPoint Presentation</vt:lpstr>
      <vt:lpstr>Learning: Culture </vt:lpstr>
      <vt:lpstr>Culture Example - Irish</vt:lpstr>
      <vt:lpstr>Intercultural Awareness: Diversity challenges  </vt:lpstr>
      <vt:lpstr>Intersectionality </vt:lpstr>
      <vt:lpstr>Intersectionality Examples </vt:lpstr>
      <vt:lpstr>Does your identity influence your personal brand for employment? </vt:lpstr>
      <vt:lpstr>Your Identity and working in H&amp;SC</vt:lpstr>
      <vt:lpstr>Your Identity and working in H&amp;SC</vt:lpstr>
      <vt:lpstr>Self-awareness </vt:lpstr>
      <vt:lpstr>Authenticity </vt:lpstr>
      <vt:lpstr>Value Proposition </vt:lpstr>
      <vt:lpstr>Personal Development </vt:lpstr>
      <vt:lpstr>Target Audience Alignment </vt:lpstr>
      <vt:lpstr>Showcasing Accomplishments </vt:lpstr>
      <vt:lpstr>Activity 2- Intersectionality and Role Identity in the Workplace</vt:lpstr>
      <vt:lpstr>Remember… </vt:lpstr>
      <vt:lpstr>Diversity and Inclusion in Health and Social Care</vt:lpstr>
      <vt:lpstr>NHS Equality and Diversity Inclusion Plan</vt:lpstr>
      <vt:lpstr>PowerPoint Presentation</vt:lpstr>
      <vt:lpstr>PowerPoint Presentation</vt:lpstr>
      <vt:lpstr>Independent Reading</vt:lpstr>
      <vt:lpstr>Task 4- QUIZ</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Diversity, Inclusion and  intercultural awareness:</dc:title>
  <dc:creator>Jonathan Wyatt</dc:creator>
  <cp:lastModifiedBy>Joanne Davies (Yr Athrofa)</cp:lastModifiedBy>
  <cp:revision>11</cp:revision>
  <dcterms:created xsi:type="dcterms:W3CDTF">2023-07-26T08:41:37Z</dcterms:created>
  <dcterms:modified xsi:type="dcterms:W3CDTF">2026-05-13T17:08:48Z</dcterms:modified>
</cp:coreProperties>
</file>