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1" r:id="rId1"/>
  </p:sldMasterIdLst>
  <p:notesMasterIdLst>
    <p:notesMasterId r:id="rId11"/>
  </p:notesMasterIdLst>
  <p:sldIdLst>
    <p:sldId id="256" r:id="rId2"/>
    <p:sldId id="257" r:id="rId3"/>
    <p:sldId id="258" r:id="rId4"/>
    <p:sldId id="259" r:id="rId5"/>
    <p:sldId id="277" r:id="rId6"/>
    <p:sldId id="275" r:id="rId7"/>
    <p:sldId id="278" r:id="rId8"/>
    <p:sldId id="272" r:id="rId9"/>
    <p:sldId id="26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4BA86A-6456-4B76-ABD8-71D2F3726CA8}" v="7" dt="2023-11-18T22:48:07.3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584" autoAdjust="0"/>
    <p:restoredTop sz="62448" autoAdjust="0"/>
  </p:normalViewPr>
  <p:slideViewPr>
    <p:cSldViewPr snapToGrid="0">
      <p:cViewPr varScale="1">
        <p:scale>
          <a:sx n="49" d="100"/>
          <a:sy n="49" d="100"/>
        </p:scale>
        <p:origin x="2203"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8E0B86-75F2-4D45-A650-F178BB68FC57}" type="datetimeFigureOut">
              <a:rPr lang="en-IN" smtClean="0"/>
              <a:t>19-11-2023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625137-092A-4FBE-9B5B-C6026767A1E4}" type="slidenum">
              <a:rPr lang="en-IN" smtClean="0"/>
              <a:t>‹#›</a:t>
            </a:fld>
            <a:endParaRPr lang="en-IN"/>
          </a:p>
        </p:txBody>
      </p:sp>
    </p:spTree>
    <p:extLst>
      <p:ext uri="{BB962C8B-B14F-4D97-AF65-F5344CB8AC3E}">
        <p14:creationId xmlns:p14="http://schemas.microsoft.com/office/powerpoint/2010/main" val="33898310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With the help of the presentation an effective overview of the business idea will be provided. Further an idea about the ownership and legal format of the business will be explained. An idea will be provided about the management of the company. The use of SWOT analysis for evaluating the business idea will be promoted. Further preparation of a cash flow forecast for 12 months will be ensured.</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2</a:t>
            </a:fld>
            <a:endParaRPr lang="en-IN"/>
          </a:p>
        </p:txBody>
      </p:sp>
    </p:spTree>
    <p:extLst>
      <p:ext uri="{BB962C8B-B14F-4D97-AF65-F5344CB8AC3E}">
        <p14:creationId xmlns:p14="http://schemas.microsoft.com/office/powerpoint/2010/main" val="3225512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It has been evaluated that the name of the business will be Health Track Pro and its idea will be to set up a smartphone app named as Health Track Pro. It basically ensures the use data Analytics and artificial intelligence to provide personalised exercise and health experience. Further it will also provide exercise plans, personalised nutrition plan and real time health monitoring. With the help of the use of latest software it will become easier to make the health tracking experience much more efficient.</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3</a:t>
            </a:fld>
            <a:endParaRPr lang="en-IN"/>
          </a:p>
        </p:txBody>
      </p:sp>
    </p:spTree>
    <p:extLst>
      <p:ext uri="{BB962C8B-B14F-4D97-AF65-F5344CB8AC3E}">
        <p14:creationId xmlns:p14="http://schemas.microsoft.com/office/powerpoint/2010/main" val="6136639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ownership and legal format of the business indicates that it will be a limited liability company. This means that the liability of the organisation will be limited to the extent of capital contributed by the shareholders and the investors. It is evident that the capital will be raised by the issue of shares for business growth. This will help the business to grow and expand in the future.</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4</a:t>
            </a:fld>
            <a:endParaRPr lang="en-IN"/>
          </a:p>
        </p:txBody>
      </p:sp>
    </p:spTree>
    <p:extLst>
      <p:ext uri="{BB962C8B-B14F-4D97-AF65-F5344CB8AC3E}">
        <p14:creationId xmlns:p14="http://schemas.microsoft.com/office/powerpoint/2010/main" val="197695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It has been determined that the decision making and strategy formulation in the hands of the CEO John Smith. Further it is evaluated that the customer relationship, marketing and product development department is under the co-founder Emily Davis. On the other hand, the product development and Technology department is under the ownership of another co-founder named as Michael Brown. Appointment of staff in marketing team, sales team, administration team, operations team, etc. some of the professionals include legal councillor, financial advisor, consultant etc.</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5</a:t>
            </a:fld>
            <a:endParaRPr lang="en-IN"/>
          </a:p>
        </p:txBody>
      </p:sp>
    </p:spTree>
    <p:extLst>
      <p:ext uri="{BB962C8B-B14F-4D97-AF65-F5344CB8AC3E}">
        <p14:creationId xmlns:p14="http://schemas.microsoft.com/office/powerpoint/2010/main" val="1271412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use of SWOT analysis for evaluating the business idea will be promoted. The strength of the business will include strategic partnership, data security, user friendly application, experienced team and noble concept. The weakness of the business will include high competition level, data privacy issues and limited initial user base. The opportunities of the business will be growing health consciousness, monetization, expansion facilities and integration with variable Technology organisations. The threats of the business will be industry saturation, decline in the economy, data security risk and regulatory changes.</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6</a:t>
            </a:fld>
            <a:endParaRPr lang="en-IN"/>
          </a:p>
        </p:txBody>
      </p:sp>
    </p:spTree>
    <p:extLst>
      <p:ext uri="{BB962C8B-B14F-4D97-AF65-F5344CB8AC3E}">
        <p14:creationId xmlns:p14="http://schemas.microsoft.com/office/powerpoint/2010/main" val="7310093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It has been determined that the budget for promoting the startup business idea is £ 25,000 and the amount of the net cash flow for the first month is £ 18,000. Whereas, on the other hand the net cash flow for the remaining 11 months is £ 500. It is evident that the initial development cost incurred by the business will be £ 10,000 and the cost of marketing and promotions associated every month will be £ 2,000.</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7</a:t>
            </a:fld>
            <a:endParaRPr lang="en-IN"/>
          </a:p>
        </p:txBody>
      </p:sp>
    </p:spTree>
    <p:extLst>
      <p:ext uri="{BB962C8B-B14F-4D97-AF65-F5344CB8AC3E}">
        <p14:creationId xmlns:p14="http://schemas.microsoft.com/office/powerpoint/2010/main" val="31747429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An idea will be provided about the management of the company.  It has been evaluated that the name of the business will be Health Track Pro and its idea will be to set up a smartphone app named as Health Track Pro.  The ownership and legal format of the business indicates that it will be a limited liability company. </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8</a:t>
            </a:fld>
            <a:endParaRPr lang="en-IN"/>
          </a:p>
        </p:txBody>
      </p:sp>
    </p:spTree>
    <p:extLst>
      <p:ext uri="{BB962C8B-B14F-4D97-AF65-F5344CB8AC3E}">
        <p14:creationId xmlns:p14="http://schemas.microsoft.com/office/powerpoint/2010/main" val="34725898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5CD829F-BE90-4E3C-8DAF-D7ADD6809B05}" type="datetimeFigureOut">
              <a:rPr lang="en-IN" smtClean="0"/>
              <a:t>19-11-2023</a:t>
            </a:fld>
            <a:endParaRPr lang="en-IN"/>
          </a:p>
        </p:txBody>
      </p:sp>
      <p:sp>
        <p:nvSpPr>
          <p:cNvPr id="5" name="Footer Placeholder 4"/>
          <p:cNvSpPr>
            <a:spLocks noGrp="1"/>
          </p:cNvSpPr>
          <p:nvPr>
            <p:ph type="ftr" sz="quarter" idx="11"/>
          </p:nvPr>
        </p:nvSpPr>
        <p:spPr>
          <a:xfrm>
            <a:off x="2416500" y="329307"/>
            <a:ext cx="4973915" cy="309201"/>
          </a:xfrm>
        </p:spPr>
        <p:txBody>
          <a:bodyPr/>
          <a:lstStyle/>
          <a:p>
            <a:endParaRPr lang="en-IN"/>
          </a:p>
        </p:txBody>
      </p:sp>
      <p:sp>
        <p:nvSpPr>
          <p:cNvPr id="6" name="Slide Number Placeholder 5"/>
          <p:cNvSpPr>
            <a:spLocks noGrp="1"/>
          </p:cNvSpPr>
          <p:nvPr>
            <p:ph type="sldNum" sz="quarter" idx="12"/>
          </p:nvPr>
        </p:nvSpPr>
        <p:spPr>
          <a:xfrm>
            <a:off x="1437664" y="798973"/>
            <a:ext cx="811019" cy="503578"/>
          </a:xfrm>
        </p:spPr>
        <p:txBody>
          <a:bodyPr/>
          <a:lstStyle/>
          <a:p>
            <a:fld id="{781F5CB4-2574-48D5-A19D-6B25485F064A}" type="slidenum">
              <a:rPr lang="en-IN" smtClean="0"/>
              <a:t>‹#›</a:t>
            </a:fld>
            <a:endParaRPr lang="en-IN"/>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73202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D829F-BE90-4E3C-8DAF-D7ADD6809B05}" type="datetimeFigureOut">
              <a:rPr lang="en-IN" smtClean="0"/>
              <a:t>19-11-2023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265676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D829F-BE90-4E3C-8DAF-D7ADD6809B05}" type="datetimeFigureOut">
              <a:rPr lang="en-IN" smtClean="0"/>
              <a:t>19-11-2023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18667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CD829F-BE90-4E3C-8DAF-D7ADD6809B05}" type="datetimeFigureOut">
              <a:rPr lang="en-IN" smtClean="0"/>
              <a:t>19-11-2023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81F5CB4-2574-48D5-A19D-6B25485F064A}" type="slidenum">
              <a:rPr lang="en-IN" smtClean="0"/>
              <a:t>‹#›</a:t>
            </a:fld>
            <a:endParaRPr lang="en-IN"/>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28144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CD829F-BE90-4E3C-8DAF-D7ADD6809B05}" type="datetimeFigureOut">
              <a:rPr lang="en-IN" smtClean="0"/>
              <a:t>19-11-2023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81F5CB4-2574-48D5-A19D-6B25485F064A}" type="slidenum">
              <a:rPr lang="en-IN" smtClean="0"/>
              <a:t>‹#›</a:t>
            </a:fld>
            <a:endParaRPr lang="en-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11778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5CD829F-BE90-4E3C-8DAF-D7ADD6809B05}" type="datetimeFigureOut">
              <a:rPr lang="en-IN" smtClean="0"/>
              <a:t>19-11-2023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81F5CB4-2574-48D5-A19D-6B25485F064A}" type="slidenum">
              <a:rPr lang="en-IN" smtClean="0"/>
              <a:t>‹#›</a:t>
            </a:fld>
            <a:endParaRPr lang="en-IN"/>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48847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CD829F-BE90-4E3C-8DAF-D7ADD6809B05}" type="datetimeFigureOut">
              <a:rPr lang="en-IN" smtClean="0"/>
              <a:t>19-11-2023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2987935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CD829F-BE90-4E3C-8DAF-D7ADD6809B05}" type="datetimeFigureOut">
              <a:rPr lang="en-IN" smtClean="0"/>
              <a:t>19-11-2023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81F5CB4-2574-48D5-A19D-6B25485F064A}" type="slidenum">
              <a:rPr lang="en-IN" smtClean="0"/>
              <a:t>‹#›</a:t>
            </a:fld>
            <a:endParaRPr lang="en-IN"/>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75563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5CD829F-BE90-4E3C-8DAF-D7ADD6809B05}" type="datetimeFigureOut">
              <a:rPr lang="en-IN" smtClean="0"/>
              <a:t>19-11-2023</a:t>
            </a:fld>
            <a:endParaRPr lang="en-IN"/>
          </a:p>
        </p:txBody>
      </p:sp>
      <p:sp>
        <p:nvSpPr>
          <p:cNvPr id="6" name="Footer Placeholder 5"/>
          <p:cNvSpPr>
            <a:spLocks noGrp="1"/>
          </p:cNvSpPr>
          <p:nvPr>
            <p:ph type="ftr" sz="quarter" idx="11"/>
          </p:nvPr>
        </p:nvSpPr>
        <p:spPr>
          <a:xfrm>
            <a:off x="1447382" y="318640"/>
            <a:ext cx="5541004" cy="320931"/>
          </a:xfrm>
        </p:spPr>
        <p:txBody>
          <a:bodyPr/>
          <a:lstStyle/>
          <a:p>
            <a:endParaRPr lang="en-IN"/>
          </a:p>
        </p:txBody>
      </p:sp>
      <p:sp>
        <p:nvSpPr>
          <p:cNvPr id="7" name="Slide Number Placeholder 6"/>
          <p:cNvSpPr>
            <a:spLocks noGrp="1"/>
          </p:cNvSpPr>
          <p:nvPr>
            <p:ph type="sldNum" sz="quarter" idx="12"/>
          </p:nvPr>
        </p:nvSpPr>
        <p:spPr/>
        <p:txBody>
          <a:bodyPr/>
          <a:lstStyle/>
          <a:p>
            <a:fld id="{781F5CB4-2574-48D5-A19D-6B25485F064A}" type="slidenum">
              <a:rPr lang="en-IN" smtClean="0"/>
              <a:t>‹#›</a:t>
            </a:fld>
            <a:endParaRPr lang="en-IN"/>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202160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D829F-BE90-4E3C-8DAF-D7ADD6809B05}" type="datetimeFigureOut">
              <a:rPr lang="en-IN" smtClean="0"/>
              <a:t>19-11-2023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4281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D829F-BE90-4E3C-8DAF-D7ADD6809B05}" type="datetimeFigureOut">
              <a:rPr lang="en-IN" smtClean="0"/>
              <a:t>19-11-2023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37564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5CD829F-BE90-4E3C-8DAF-D7ADD6809B05}" type="datetimeFigureOut">
              <a:rPr lang="en-IN" smtClean="0"/>
              <a:t>19-11-2023</a:t>
            </a:fld>
            <a:endParaRPr lang="en-IN"/>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81F5CB4-2574-48D5-A19D-6B25485F064A}" type="slidenum">
              <a:rPr lang="en-IN" smtClean="0"/>
              <a:t>‹#›</a:t>
            </a:fld>
            <a:endParaRPr lang="en-IN"/>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4423940"/>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 id="2147483829" r:id="rId8"/>
    <p:sldLayoutId id="2147483830" r:id="rId9"/>
    <p:sldLayoutId id="2147483831" r:id="rId10"/>
    <p:sldLayoutId id="2147483832"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CE06F-94F9-317F-727A-27625F64AD17}"/>
              </a:ext>
            </a:extLst>
          </p:cNvPr>
          <p:cNvSpPr>
            <a:spLocks noGrp="1"/>
          </p:cNvSpPr>
          <p:nvPr>
            <p:ph type="ctrTitle"/>
          </p:nvPr>
        </p:nvSpPr>
        <p:spPr>
          <a:xfrm>
            <a:off x="696035" y="446935"/>
            <a:ext cx="10454351" cy="2541431"/>
          </a:xfrm>
        </p:spPr>
        <p:txBody>
          <a:bodyPr>
            <a:normAutofit/>
          </a:bodyPr>
          <a:lstStyle/>
          <a:p>
            <a:pPr algn="ctr">
              <a:lnSpc>
                <a:spcPct val="150000"/>
              </a:lnSpc>
              <a:spcBef>
                <a:spcPts val="1200"/>
              </a:spcBef>
            </a:pPr>
            <a:r>
              <a:rPr lang="en-GB" sz="3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Task 1: Presentation</a:t>
            </a:r>
            <a:endParaRPr lang="en-IN" sz="3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5" name="Subtitle 4">
            <a:extLst>
              <a:ext uri="{FF2B5EF4-FFF2-40B4-BE49-F238E27FC236}">
                <a16:creationId xmlns:a16="http://schemas.microsoft.com/office/drawing/2014/main" id="{2EAEF16A-C0EF-CDAE-287A-BBFC43F861CC}"/>
              </a:ext>
            </a:extLst>
          </p:cNvPr>
          <p:cNvSpPr>
            <a:spLocks noGrp="1"/>
          </p:cNvSpPr>
          <p:nvPr>
            <p:ph type="subTitle" idx="1"/>
          </p:nvPr>
        </p:nvSpPr>
        <p:spPr>
          <a:xfrm>
            <a:off x="2205509" y="4298647"/>
            <a:ext cx="8637072" cy="977621"/>
          </a:xfrm>
        </p:spPr>
        <p:txBody>
          <a:bodyPr>
            <a:noAutofit/>
          </a:bodyPr>
          <a:lstStyle/>
          <a:p>
            <a:pPr algn="l">
              <a:lnSpc>
                <a:spcPct val="107000"/>
              </a:lnSpc>
              <a:spcAft>
                <a:spcPts val="800"/>
              </a:spcAft>
            </a:pPr>
            <a:r>
              <a:rPr lang="en-US" sz="16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Name: Gabriela </a:t>
            </a:r>
            <a:r>
              <a:rPr lang="en-US" sz="1600" b="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Szkutnik</a:t>
            </a:r>
            <a:r>
              <a:rPr lang="en-US" sz="16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2130794</a:t>
            </a:r>
            <a:endParaRPr lang="en-IN"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US" sz="16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 Name and Code:LCBB5001 Entrepreneurship Module </a:t>
            </a:r>
            <a:endParaRPr lang="en-IN"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r>
              <a:rPr lang="en-US" sz="16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Lecturer’s Name: Essa Bah</a:t>
            </a:r>
            <a:endParaRPr lang="en-GB" sz="1600" dirty="0"/>
          </a:p>
        </p:txBody>
      </p:sp>
    </p:spTree>
    <p:extLst>
      <p:ext uri="{BB962C8B-B14F-4D97-AF65-F5344CB8AC3E}">
        <p14:creationId xmlns:p14="http://schemas.microsoft.com/office/powerpoint/2010/main" val="1513358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30C1-B066-A44E-1275-4434FB5CD8F4}"/>
              </a:ext>
            </a:extLst>
          </p:cNvPr>
          <p:cNvSpPr>
            <a:spLocks noGrp="1"/>
          </p:cNvSpPr>
          <p:nvPr>
            <p:ph type="title"/>
          </p:nvPr>
        </p:nvSpPr>
        <p:spPr>
          <a:xfrm>
            <a:off x="1433390" y="947766"/>
            <a:ext cx="9875520" cy="1356360"/>
          </a:xfrm>
        </p:spPr>
        <p:txBody>
          <a:bodyPr>
            <a:normAutofit/>
          </a:bodyPr>
          <a:lstStyle/>
          <a:p>
            <a:pPr algn="just">
              <a:lnSpc>
                <a:spcPct val="150000"/>
              </a:lnSpc>
              <a:spcBef>
                <a:spcPts val="1200"/>
              </a:spcBef>
            </a:pPr>
            <a:r>
              <a:rPr lang="en-GB" sz="2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Introduction</a:t>
            </a:r>
            <a:endParaRPr lang="en-IN" sz="2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46501E6-1C4A-7F57-1CD3-1C482EC4349F}"/>
              </a:ext>
            </a:extLst>
          </p:cNvPr>
          <p:cNvSpPr>
            <a:spLocks noGrp="1"/>
          </p:cNvSpPr>
          <p:nvPr>
            <p:ph idx="1"/>
          </p:nvPr>
        </p:nvSpPr>
        <p:spPr>
          <a:xfrm>
            <a:off x="1297857" y="2015732"/>
            <a:ext cx="6931743" cy="3450613"/>
          </a:xfrm>
        </p:spPr>
        <p:txBody>
          <a:bodyPr>
            <a:noAutofit/>
          </a:bodyPr>
          <a:lstStyle/>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Effective overview of the business idea.</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Ownership and legal format of the business.</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Idea about the management of the company.</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Use of SWOT analysis for evaluating the business idea.</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Preparing a cash flow forecast for 12 months.</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423DDAB4-3DD1-86C6-74B2-49946131864E}"/>
              </a:ext>
            </a:extLst>
          </p:cNvPr>
          <p:cNvSpPr txBox="1"/>
          <p:nvPr/>
        </p:nvSpPr>
        <p:spPr>
          <a:xfrm>
            <a:off x="8249351" y="4828656"/>
            <a:ext cx="2644792" cy="375552"/>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(Weaver and Tucker, 2023)</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2050" name="Picture 2" descr="53 small business ideas for students - Save the Student">
            <a:extLst>
              <a:ext uri="{FF2B5EF4-FFF2-40B4-BE49-F238E27FC236}">
                <a16:creationId xmlns:a16="http://schemas.microsoft.com/office/drawing/2014/main" id="{734AA925-1A9A-5201-A39D-FFBFE40191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3203" y="2304126"/>
            <a:ext cx="3615707" cy="1901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3139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BE879-7B8C-C6CB-E240-3C51B64D59F6}"/>
              </a:ext>
            </a:extLst>
          </p:cNvPr>
          <p:cNvSpPr>
            <a:spLocks noGrp="1"/>
          </p:cNvSpPr>
          <p:nvPr>
            <p:ph type="title"/>
          </p:nvPr>
        </p:nvSpPr>
        <p:spPr>
          <a:xfrm>
            <a:off x="919339" y="1052483"/>
            <a:ext cx="11036687" cy="1049235"/>
          </a:xfrm>
        </p:spPr>
        <p:txBody>
          <a:bodyPr>
            <a:noAutofit/>
          </a:bodyPr>
          <a:lstStyle/>
          <a:p>
            <a:pPr algn="just">
              <a:lnSpc>
                <a:spcPct val="150000"/>
              </a:lnSpc>
              <a:spcBef>
                <a:spcPts val="1200"/>
              </a:spcBef>
            </a:pPr>
            <a:r>
              <a:rPr lang="en-GB" sz="2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Overview of the business idea (product or service)</a:t>
            </a:r>
            <a:endParaRPr lang="en-IN" sz="2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D3FF83B-7A4F-40B6-BEC5-392ED5EE585E}"/>
              </a:ext>
            </a:extLst>
          </p:cNvPr>
          <p:cNvSpPr>
            <a:spLocks noGrp="1"/>
          </p:cNvSpPr>
          <p:nvPr>
            <p:ph idx="1"/>
          </p:nvPr>
        </p:nvSpPr>
        <p:spPr>
          <a:xfrm>
            <a:off x="4092070" y="2026682"/>
            <a:ext cx="7044503" cy="3450613"/>
          </a:xfrm>
        </p:spPr>
        <p:txBody>
          <a:bodyPr>
            <a:noAutofit/>
          </a:bodyPr>
          <a:lstStyle/>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name of the business will be Health Track Pro.</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idea will be to set up a smartphone app named as Health Track Pro (Bennett and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Chatterji</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2023).</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idea is to use data Analytics and artificial intelligence to provide personalised exercise and health experience.</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application provides exercise plans, personalised nutrition plan and real time health monitoring.</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Use of latest software to make the health tracking experience much more efficient.</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07193BA2-B9D4-5AEB-34CB-91487B1D331C}"/>
              </a:ext>
            </a:extLst>
          </p:cNvPr>
          <p:cNvSpPr txBox="1"/>
          <p:nvPr/>
        </p:nvSpPr>
        <p:spPr>
          <a:xfrm>
            <a:off x="1372910" y="5289519"/>
            <a:ext cx="2644792" cy="375552"/>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(Weaver and Tucker, 2023)</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6" name="AutoShape 2" descr="Top 31 Small Business Ideas with low Investment and High Profit">
            <a:extLst>
              <a:ext uri="{FF2B5EF4-FFF2-40B4-BE49-F238E27FC236}">
                <a16:creationId xmlns:a16="http://schemas.microsoft.com/office/drawing/2014/main" id="{5AD162FB-3974-6898-83A8-ECCF7DB5AD6F}"/>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a:extLst>
              <a:ext uri="{FF2B5EF4-FFF2-40B4-BE49-F238E27FC236}">
                <a16:creationId xmlns:a16="http://schemas.microsoft.com/office/drawing/2014/main" id="{5AAF0D8A-43FD-CEC4-2EDE-392A782C1939}"/>
              </a:ext>
            </a:extLst>
          </p:cNvPr>
          <p:cNvPicPr>
            <a:picLocks noChangeAspect="1"/>
          </p:cNvPicPr>
          <p:nvPr/>
        </p:nvPicPr>
        <p:blipFill>
          <a:blip r:embed="rId3"/>
          <a:stretch>
            <a:fillRect/>
          </a:stretch>
        </p:blipFill>
        <p:spPr>
          <a:xfrm>
            <a:off x="1055427" y="2304391"/>
            <a:ext cx="2962275" cy="2985127"/>
          </a:xfrm>
          <a:prstGeom prst="rect">
            <a:avLst/>
          </a:prstGeom>
        </p:spPr>
      </p:pic>
    </p:spTree>
    <p:extLst>
      <p:ext uri="{BB962C8B-B14F-4D97-AF65-F5344CB8AC3E}">
        <p14:creationId xmlns:p14="http://schemas.microsoft.com/office/powerpoint/2010/main" val="3850968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0A14F-E336-7B17-8AA8-E3C1E7EBB90F}"/>
              </a:ext>
            </a:extLst>
          </p:cNvPr>
          <p:cNvSpPr>
            <a:spLocks noGrp="1"/>
          </p:cNvSpPr>
          <p:nvPr>
            <p:ph type="title"/>
          </p:nvPr>
        </p:nvSpPr>
        <p:spPr>
          <a:xfrm>
            <a:off x="1543510" y="966497"/>
            <a:ext cx="11844337" cy="1049235"/>
          </a:xfrm>
        </p:spPr>
        <p:txBody>
          <a:bodyPr>
            <a:noAutofit/>
          </a:bodyPr>
          <a:lstStyle/>
          <a:p>
            <a:pPr algn="just">
              <a:lnSpc>
                <a:spcPct val="150000"/>
              </a:lnSpc>
              <a:spcBef>
                <a:spcPts val="1200"/>
              </a:spcBef>
            </a:pPr>
            <a:r>
              <a:rPr lang="en-GB" sz="2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Ownership and legal format of the business</a:t>
            </a:r>
            <a:endParaRPr lang="en-IN" sz="2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BC87A40-68F2-641A-7CF7-BCC96251FFEC}"/>
              </a:ext>
            </a:extLst>
          </p:cNvPr>
          <p:cNvSpPr>
            <a:spLocks noGrp="1"/>
          </p:cNvSpPr>
          <p:nvPr>
            <p:ph idx="1"/>
          </p:nvPr>
        </p:nvSpPr>
        <p:spPr>
          <a:xfrm>
            <a:off x="1282889" y="2015732"/>
            <a:ext cx="6489512" cy="3450613"/>
          </a:xfrm>
        </p:spPr>
        <p:txBody>
          <a:bodyPr>
            <a:noAutofit/>
          </a:bodyPr>
          <a:lstStyle/>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Health Track Pro will be a limited liability company.</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liability of the organisation will be limited to the extent of capital contributed by the shareholders and the investors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Bist</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2023).</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Capital will be raised by the issue of shares for business growth.</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Use of this legal arrangement to grow and expand in the future.</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Following of rules and regulations put forward by the government.</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AutoShape 2" descr="PESTLE Analysis Example - Management Weekly">
            <a:extLst>
              <a:ext uri="{FF2B5EF4-FFF2-40B4-BE49-F238E27FC236}">
                <a16:creationId xmlns:a16="http://schemas.microsoft.com/office/drawing/2014/main" id="{5AB4BA7C-99E2-7F05-E1D5-069FD31B27E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a:extLst>
              <a:ext uri="{FF2B5EF4-FFF2-40B4-BE49-F238E27FC236}">
                <a16:creationId xmlns:a16="http://schemas.microsoft.com/office/drawing/2014/main" id="{15DC743C-41EB-3561-52CF-0216E7526A73}"/>
              </a:ext>
            </a:extLst>
          </p:cNvPr>
          <p:cNvSpPr txBox="1"/>
          <p:nvPr/>
        </p:nvSpPr>
        <p:spPr>
          <a:xfrm>
            <a:off x="8822738" y="5008271"/>
            <a:ext cx="2644792" cy="375552"/>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(Weaver and Tucker, 2023)</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486C9610-BFF4-A667-C1CF-3EBB94F90BB6}"/>
              </a:ext>
            </a:extLst>
          </p:cNvPr>
          <p:cNvPicPr>
            <a:picLocks noChangeAspect="1"/>
          </p:cNvPicPr>
          <p:nvPr/>
        </p:nvPicPr>
        <p:blipFill>
          <a:blip r:embed="rId3"/>
          <a:stretch>
            <a:fillRect/>
          </a:stretch>
        </p:blipFill>
        <p:spPr>
          <a:xfrm>
            <a:off x="8059511" y="2519362"/>
            <a:ext cx="3028950" cy="2322907"/>
          </a:xfrm>
          <a:prstGeom prst="rect">
            <a:avLst/>
          </a:prstGeom>
        </p:spPr>
      </p:pic>
    </p:spTree>
    <p:extLst>
      <p:ext uri="{BB962C8B-B14F-4D97-AF65-F5344CB8AC3E}">
        <p14:creationId xmlns:p14="http://schemas.microsoft.com/office/powerpoint/2010/main" val="3436686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0A14F-E336-7B17-8AA8-E3C1E7EBB90F}"/>
              </a:ext>
            </a:extLst>
          </p:cNvPr>
          <p:cNvSpPr>
            <a:spLocks noGrp="1"/>
          </p:cNvSpPr>
          <p:nvPr>
            <p:ph type="title"/>
          </p:nvPr>
        </p:nvSpPr>
        <p:spPr>
          <a:xfrm>
            <a:off x="1514013" y="1072314"/>
            <a:ext cx="11844337" cy="1049235"/>
          </a:xfrm>
        </p:spPr>
        <p:txBody>
          <a:bodyPr>
            <a:noAutofit/>
          </a:bodyPr>
          <a:lstStyle/>
          <a:p>
            <a:pPr algn="just">
              <a:lnSpc>
                <a:spcPct val="150000"/>
              </a:lnSpc>
              <a:spcBef>
                <a:spcPts val="1200"/>
              </a:spcBef>
            </a:pPr>
            <a:r>
              <a:rPr lang="en-GB" sz="2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Management of the Company</a:t>
            </a:r>
            <a:endParaRPr lang="en-IN" sz="2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BC87A40-68F2-641A-7CF7-BCC96251FFEC}"/>
              </a:ext>
            </a:extLst>
          </p:cNvPr>
          <p:cNvSpPr>
            <a:spLocks noGrp="1"/>
          </p:cNvSpPr>
          <p:nvPr>
            <p:ph idx="1"/>
          </p:nvPr>
        </p:nvSpPr>
        <p:spPr>
          <a:xfrm>
            <a:off x="1282888" y="2015732"/>
            <a:ext cx="6651743" cy="3450613"/>
          </a:xfrm>
        </p:spPr>
        <p:txBody>
          <a:bodyPr>
            <a:noAutofit/>
          </a:bodyPr>
          <a:lstStyle/>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Decision making and strategy formulation in the hands of the CEO John Smith.</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Customer relationship, marketing and product development department is under the co-founder Emily Davis.</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Product development and Technology department is under the ownership of another co-founder named as Michael Brown (Freeman, 2023).</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Appointment of staff in marketing team, sales team, administration team, operations team, development team and health and Wellness experts.</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Professionals include legal councillor, financial advisor, consultant etc.</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AutoShape 2" descr="PESTLE Analysis Example - Management Weekly">
            <a:extLst>
              <a:ext uri="{FF2B5EF4-FFF2-40B4-BE49-F238E27FC236}">
                <a16:creationId xmlns:a16="http://schemas.microsoft.com/office/drawing/2014/main" id="{5AB4BA7C-99E2-7F05-E1D5-069FD31B27E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a:extLst>
              <a:ext uri="{FF2B5EF4-FFF2-40B4-BE49-F238E27FC236}">
                <a16:creationId xmlns:a16="http://schemas.microsoft.com/office/drawing/2014/main" id="{387AD654-CA53-F5D7-975C-E3C3CE974356}"/>
              </a:ext>
            </a:extLst>
          </p:cNvPr>
          <p:cNvSpPr txBox="1"/>
          <p:nvPr/>
        </p:nvSpPr>
        <p:spPr>
          <a:xfrm>
            <a:off x="8822738" y="5008271"/>
            <a:ext cx="2644792" cy="375552"/>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(Weaver and Tucker, 2023)</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5122" name="Picture 2" descr="Company Management Structure - Roles &amp; Responsibilities">
            <a:extLst>
              <a:ext uri="{FF2B5EF4-FFF2-40B4-BE49-F238E27FC236}">
                <a16:creationId xmlns:a16="http://schemas.microsoft.com/office/drawing/2014/main" id="{1D5A8288-19AF-2C49-8635-D42829115B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71905" y="2193906"/>
            <a:ext cx="2780509" cy="25425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7984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30C1-B066-A44E-1275-4434FB5CD8F4}"/>
              </a:ext>
            </a:extLst>
          </p:cNvPr>
          <p:cNvSpPr>
            <a:spLocks noGrp="1"/>
          </p:cNvSpPr>
          <p:nvPr>
            <p:ph type="title"/>
          </p:nvPr>
        </p:nvSpPr>
        <p:spPr>
          <a:xfrm>
            <a:off x="1499112" y="514570"/>
            <a:ext cx="9560488" cy="1356360"/>
          </a:xfrm>
        </p:spPr>
        <p:txBody>
          <a:bodyPr>
            <a:normAutofit/>
          </a:bodyPr>
          <a:lstStyle/>
          <a:p>
            <a:pPr algn="just">
              <a:lnSpc>
                <a:spcPct val="150000"/>
              </a:lnSpc>
              <a:spcBef>
                <a:spcPts val="1200"/>
              </a:spcBef>
            </a:pPr>
            <a:r>
              <a:rPr lang="en-GB" sz="2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Evaluating the business idea with the help of SWOT Analysis</a:t>
            </a:r>
            <a:endParaRPr lang="en-IN" sz="2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graphicFrame>
        <p:nvGraphicFramePr>
          <p:cNvPr id="3" name="Table 2">
            <a:extLst>
              <a:ext uri="{FF2B5EF4-FFF2-40B4-BE49-F238E27FC236}">
                <a16:creationId xmlns:a16="http://schemas.microsoft.com/office/drawing/2014/main" id="{6674CBDA-0004-87E6-7BBC-FE09A6351B4B}"/>
              </a:ext>
            </a:extLst>
          </p:cNvPr>
          <p:cNvGraphicFramePr>
            <a:graphicFrameLocks noGrp="1"/>
          </p:cNvGraphicFramePr>
          <p:nvPr>
            <p:extLst>
              <p:ext uri="{D42A27DB-BD31-4B8C-83A1-F6EECF244321}">
                <p14:modId xmlns:p14="http://schemas.microsoft.com/office/powerpoint/2010/main" val="1252239132"/>
              </p:ext>
            </p:extLst>
          </p:nvPr>
        </p:nvGraphicFramePr>
        <p:xfrm>
          <a:off x="1499111" y="2061114"/>
          <a:ext cx="9444192" cy="2661920"/>
        </p:xfrm>
        <a:graphic>
          <a:graphicData uri="http://schemas.openxmlformats.org/drawingml/2006/table">
            <a:tbl>
              <a:tblPr firstRow="1" firstCol="1" bandRow="1">
                <a:tableStyleId>{5C22544A-7EE6-4342-B048-85BDC9FD1C3A}</a:tableStyleId>
              </a:tblPr>
              <a:tblGrid>
                <a:gridCol w="4722096">
                  <a:extLst>
                    <a:ext uri="{9D8B030D-6E8A-4147-A177-3AD203B41FA5}">
                      <a16:colId xmlns:a16="http://schemas.microsoft.com/office/drawing/2014/main" val="1541916434"/>
                    </a:ext>
                  </a:extLst>
                </a:gridCol>
                <a:gridCol w="4722096">
                  <a:extLst>
                    <a:ext uri="{9D8B030D-6E8A-4147-A177-3AD203B41FA5}">
                      <a16:colId xmlns:a16="http://schemas.microsoft.com/office/drawing/2014/main" val="923478944"/>
                    </a:ext>
                  </a:extLst>
                </a:gridCol>
              </a:tblGrid>
              <a:tr h="0">
                <a:tc>
                  <a:txBody>
                    <a:bodyPr/>
                    <a:lstStyle/>
                    <a:p>
                      <a:pPr algn="just">
                        <a:lnSpc>
                          <a:spcPct val="100000"/>
                        </a:lnSpc>
                        <a:spcAft>
                          <a:spcPts val="800"/>
                        </a:spcAft>
                      </a:pPr>
                      <a:r>
                        <a:rPr lang="en-GB" sz="1400">
                          <a:effectLst/>
                          <a:latin typeface="Times New Roman" panose="02020603050405020304" pitchFamily="18" charset="0"/>
                          <a:cs typeface="Times New Roman" panose="02020603050405020304" pitchFamily="18" charset="0"/>
                        </a:rPr>
                        <a:t>Strength </a:t>
                      </a:r>
                      <a:endParaRPr lang="en-IN"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pPr>
                      <a:r>
                        <a:rPr lang="en-GB" sz="1400">
                          <a:effectLst/>
                          <a:latin typeface="Times New Roman" panose="02020603050405020304" pitchFamily="18" charset="0"/>
                          <a:cs typeface="Times New Roman" panose="02020603050405020304" pitchFamily="18" charset="0"/>
                        </a:rPr>
                        <a:t>Weakness </a:t>
                      </a:r>
                      <a:endParaRPr lang="en-IN"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29371718"/>
                  </a:ext>
                </a:extLst>
              </a:tr>
              <a:tr h="0">
                <a:tc>
                  <a:txBody>
                    <a:bodyPr/>
                    <a:lstStyle/>
                    <a:p>
                      <a:pPr marL="342900" lvl="0" indent="-342900" algn="just">
                        <a:lnSpc>
                          <a:spcPct val="100000"/>
                        </a:lnSpc>
                        <a:buFont typeface="Symbol" panose="05050102010706020507" pitchFamily="18" charset="2"/>
                        <a:buChar char=""/>
                      </a:pPr>
                      <a:r>
                        <a:rPr lang="en-GB" sz="1400">
                          <a:effectLst/>
                          <a:latin typeface="Times New Roman" panose="02020603050405020304" pitchFamily="18" charset="0"/>
                          <a:cs typeface="Times New Roman" panose="02020603050405020304" pitchFamily="18" charset="0"/>
                        </a:rPr>
                        <a:t>Strategic partnership.</a:t>
                      </a:r>
                      <a:endParaRPr lang="en-IN" sz="140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a:effectLst/>
                          <a:latin typeface="Times New Roman" panose="02020603050405020304" pitchFamily="18" charset="0"/>
                          <a:cs typeface="Times New Roman" panose="02020603050405020304" pitchFamily="18" charset="0"/>
                        </a:rPr>
                        <a:t>Data security.</a:t>
                      </a:r>
                      <a:endParaRPr lang="en-IN" sz="140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a:effectLst/>
                          <a:latin typeface="Times New Roman" panose="02020603050405020304" pitchFamily="18" charset="0"/>
                          <a:cs typeface="Times New Roman" panose="02020603050405020304" pitchFamily="18" charset="0"/>
                        </a:rPr>
                        <a:t>User friendly application.</a:t>
                      </a:r>
                      <a:endParaRPr lang="en-IN" sz="140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a:effectLst/>
                          <a:latin typeface="Times New Roman" panose="02020603050405020304" pitchFamily="18" charset="0"/>
                          <a:cs typeface="Times New Roman" panose="02020603050405020304" pitchFamily="18" charset="0"/>
                        </a:rPr>
                        <a:t>Experienced team.</a:t>
                      </a:r>
                      <a:endParaRPr lang="en-IN" sz="1400">
                        <a:effectLst/>
                        <a:latin typeface="Times New Roman" panose="02020603050405020304" pitchFamily="18"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400">
                          <a:effectLst/>
                          <a:latin typeface="Times New Roman" panose="02020603050405020304" pitchFamily="18" charset="0"/>
                          <a:cs typeface="Times New Roman" panose="02020603050405020304" pitchFamily="18" charset="0"/>
                        </a:rPr>
                        <a:t>Noble concept.</a:t>
                      </a:r>
                      <a:endParaRPr lang="en-IN"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00000"/>
                        </a:lnSpc>
                        <a:buFont typeface="Symbol" panose="05050102010706020507" pitchFamily="18" charset="2"/>
                        <a:buChar char=""/>
                      </a:pPr>
                      <a:r>
                        <a:rPr lang="en-GB" sz="1400" dirty="0">
                          <a:effectLst/>
                          <a:latin typeface="Times New Roman" panose="02020603050405020304" pitchFamily="18" charset="0"/>
                          <a:cs typeface="Times New Roman" panose="02020603050405020304" pitchFamily="18" charset="0"/>
                        </a:rPr>
                        <a:t>High competition level.</a:t>
                      </a:r>
                      <a:endParaRPr lang="en-IN" sz="14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effectLst/>
                          <a:latin typeface="Times New Roman" panose="02020603050405020304" pitchFamily="18" charset="0"/>
                          <a:cs typeface="Times New Roman" panose="02020603050405020304" pitchFamily="18" charset="0"/>
                        </a:rPr>
                        <a:t>Data privacy issues.</a:t>
                      </a:r>
                      <a:endParaRPr lang="en-IN" sz="1400" dirty="0">
                        <a:effectLst/>
                        <a:latin typeface="Times New Roman" panose="02020603050405020304" pitchFamily="18"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400" dirty="0">
                          <a:effectLst/>
                          <a:latin typeface="Times New Roman" panose="02020603050405020304" pitchFamily="18" charset="0"/>
                          <a:cs typeface="Times New Roman" panose="02020603050405020304" pitchFamily="18" charset="0"/>
                        </a:rPr>
                        <a:t>Limited initial user base (Weaver and Tucker, 2023).</a:t>
                      </a:r>
                      <a:endParaRPr lang="en-IN" sz="1400" dirty="0">
                        <a:effectLst/>
                        <a:latin typeface="Times New Roman" panose="02020603050405020304" pitchFamily="18" charset="0"/>
                        <a:cs typeface="Times New Roman" panose="02020603050405020304" pitchFamily="18" charset="0"/>
                      </a:endParaRPr>
                    </a:p>
                    <a:p>
                      <a:pPr algn="just">
                        <a:lnSpc>
                          <a:spcPct val="100000"/>
                        </a:lnSpc>
                        <a:spcAft>
                          <a:spcPts val="800"/>
                        </a:spcAft>
                      </a:pPr>
                      <a:r>
                        <a:rPr lang="en-GB" sz="1400" dirty="0">
                          <a:effectLst/>
                          <a:latin typeface="Times New Roman" panose="02020603050405020304" pitchFamily="18" charset="0"/>
                          <a:cs typeface="Times New Roman" panose="02020603050405020304" pitchFamily="18" charset="0"/>
                        </a:rPr>
                        <a:t>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36318205"/>
                  </a:ext>
                </a:extLst>
              </a:tr>
              <a:tr h="0">
                <a:tc>
                  <a:txBody>
                    <a:bodyPr/>
                    <a:lstStyle/>
                    <a:p>
                      <a:pPr algn="just">
                        <a:lnSpc>
                          <a:spcPct val="100000"/>
                        </a:lnSpc>
                        <a:spcAft>
                          <a:spcPts val="800"/>
                        </a:spcAft>
                      </a:pPr>
                      <a:r>
                        <a:rPr lang="en-GB" sz="1400">
                          <a:effectLst/>
                          <a:latin typeface="Times New Roman" panose="02020603050405020304" pitchFamily="18" charset="0"/>
                          <a:cs typeface="Times New Roman" panose="02020603050405020304" pitchFamily="18" charset="0"/>
                        </a:rPr>
                        <a:t>Opportunities </a:t>
                      </a:r>
                      <a:endParaRPr lang="en-IN"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pPr>
                      <a:r>
                        <a:rPr lang="en-GB" sz="1400">
                          <a:effectLst/>
                          <a:latin typeface="Times New Roman" panose="02020603050405020304" pitchFamily="18" charset="0"/>
                          <a:cs typeface="Times New Roman" panose="02020603050405020304" pitchFamily="18" charset="0"/>
                        </a:rPr>
                        <a:t>Threats </a:t>
                      </a:r>
                      <a:endParaRPr lang="en-IN"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14049689"/>
                  </a:ext>
                </a:extLst>
              </a:tr>
              <a:tr h="0">
                <a:tc>
                  <a:txBody>
                    <a:bodyPr/>
                    <a:lstStyle/>
                    <a:p>
                      <a:pPr marL="342900" lvl="0" indent="-342900" algn="just">
                        <a:lnSpc>
                          <a:spcPct val="100000"/>
                        </a:lnSpc>
                        <a:buFont typeface="Symbol" panose="05050102010706020507" pitchFamily="18" charset="2"/>
                        <a:buChar char=""/>
                      </a:pPr>
                      <a:r>
                        <a:rPr lang="en-GB" sz="1400">
                          <a:effectLst/>
                          <a:latin typeface="Times New Roman" panose="02020603050405020304" pitchFamily="18" charset="0"/>
                          <a:cs typeface="Times New Roman" panose="02020603050405020304" pitchFamily="18" charset="0"/>
                        </a:rPr>
                        <a:t>Growing health consciousness.</a:t>
                      </a:r>
                      <a:endParaRPr lang="en-IN" sz="140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a:effectLst/>
                          <a:latin typeface="Times New Roman" panose="02020603050405020304" pitchFamily="18" charset="0"/>
                          <a:cs typeface="Times New Roman" panose="02020603050405020304" pitchFamily="18" charset="0"/>
                        </a:rPr>
                        <a:t>Monetization.</a:t>
                      </a:r>
                      <a:endParaRPr lang="en-IN" sz="140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a:effectLst/>
                          <a:latin typeface="Times New Roman" panose="02020603050405020304" pitchFamily="18" charset="0"/>
                          <a:cs typeface="Times New Roman" panose="02020603050405020304" pitchFamily="18" charset="0"/>
                        </a:rPr>
                        <a:t>Expansion facilities.</a:t>
                      </a:r>
                      <a:endParaRPr lang="en-IN" sz="1400">
                        <a:effectLst/>
                        <a:latin typeface="Times New Roman" panose="02020603050405020304" pitchFamily="18"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400">
                          <a:effectLst/>
                          <a:latin typeface="Times New Roman" panose="02020603050405020304" pitchFamily="18" charset="0"/>
                          <a:cs typeface="Times New Roman" panose="02020603050405020304" pitchFamily="18" charset="0"/>
                        </a:rPr>
                        <a:t>Integration with variable Technology organisations.</a:t>
                      </a:r>
                      <a:endParaRPr lang="en-IN"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00000"/>
                        </a:lnSpc>
                        <a:buFont typeface="Symbol" panose="05050102010706020507" pitchFamily="18" charset="2"/>
                        <a:buChar char=""/>
                      </a:pPr>
                      <a:r>
                        <a:rPr lang="en-GB" sz="1400" dirty="0">
                          <a:effectLst/>
                          <a:latin typeface="Times New Roman" panose="02020603050405020304" pitchFamily="18" charset="0"/>
                          <a:cs typeface="Times New Roman" panose="02020603050405020304" pitchFamily="18" charset="0"/>
                        </a:rPr>
                        <a:t>Industry saturation.</a:t>
                      </a:r>
                      <a:endParaRPr lang="en-IN" sz="14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effectLst/>
                          <a:latin typeface="Times New Roman" panose="02020603050405020304" pitchFamily="18" charset="0"/>
                          <a:cs typeface="Times New Roman" panose="02020603050405020304" pitchFamily="18" charset="0"/>
                        </a:rPr>
                        <a:t>Decline in the economy.</a:t>
                      </a:r>
                      <a:endParaRPr lang="en-IN" sz="14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effectLst/>
                          <a:latin typeface="Times New Roman" panose="02020603050405020304" pitchFamily="18" charset="0"/>
                          <a:cs typeface="Times New Roman" panose="02020603050405020304" pitchFamily="18" charset="0"/>
                        </a:rPr>
                        <a:t>Data security risk.</a:t>
                      </a:r>
                      <a:endParaRPr lang="en-IN" sz="1400" dirty="0">
                        <a:effectLst/>
                        <a:latin typeface="Times New Roman" panose="02020603050405020304" pitchFamily="18"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400" dirty="0">
                          <a:effectLst/>
                          <a:latin typeface="Times New Roman" panose="02020603050405020304" pitchFamily="18" charset="0"/>
                          <a:cs typeface="Times New Roman" panose="02020603050405020304" pitchFamily="18" charset="0"/>
                        </a:rPr>
                        <a:t>Regulatory changes.</a:t>
                      </a:r>
                      <a:endParaRPr lang="en-IN" sz="1400" dirty="0">
                        <a:effectLst/>
                        <a:latin typeface="Times New Roman" panose="02020603050405020304" pitchFamily="18" charset="0"/>
                        <a:cs typeface="Times New Roman" panose="02020603050405020304" pitchFamily="18" charset="0"/>
                      </a:endParaRPr>
                    </a:p>
                    <a:p>
                      <a:pPr algn="just">
                        <a:lnSpc>
                          <a:spcPct val="100000"/>
                        </a:lnSpc>
                        <a:spcAft>
                          <a:spcPts val="800"/>
                        </a:spcAft>
                      </a:pPr>
                      <a:r>
                        <a:rPr lang="en-GB" sz="1400" dirty="0">
                          <a:effectLst/>
                          <a:latin typeface="Times New Roman" panose="02020603050405020304" pitchFamily="18" charset="0"/>
                          <a:cs typeface="Times New Roman" panose="02020603050405020304" pitchFamily="18" charset="0"/>
                        </a:rPr>
                        <a:t>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24118730"/>
                  </a:ext>
                </a:extLst>
              </a:tr>
            </a:tbl>
          </a:graphicData>
        </a:graphic>
      </p:graphicFrame>
    </p:spTree>
    <p:extLst>
      <p:ext uri="{BB962C8B-B14F-4D97-AF65-F5344CB8AC3E}">
        <p14:creationId xmlns:p14="http://schemas.microsoft.com/office/powerpoint/2010/main" val="2635507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BE879-7B8C-C6CB-E240-3C51B64D59F6}"/>
              </a:ext>
            </a:extLst>
          </p:cNvPr>
          <p:cNvSpPr>
            <a:spLocks noGrp="1"/>
          </p:cNvSpPr>
          <p:nvPr>
            <p:ph type="title"/>
          </p:nvPr>
        </p:nvSpPr>
        <p:spPr>
          <a:xfrm>
            <a:off x="1570703" y="1151668"/>
            <a:ext cx="9050594" cy="1049235"/>
          </a:xfrm>
        </p:spPr>
        <p:txBody>
          <a:bodyPr>
            <a:noAutofit/>
          </a:bodyPr>
          <a:lstStyle/>
          <a:p>
            <a:pPr algn="just">
              <a:lnSpc>
                <a:spcPct val="150000"/>
              </a:lnSpc>
              <a:spcBef>
                <a:spcPts val="1200"/>
              </a:spcBef>
            </a:pPr>
            <a:r>
              <a:rPr lang="en-GB" sz="2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Cash flow forecast for 12 months</a:t>
            </a:r>
            <a:endParaRPr lang="en-IN" sz="2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D3FF83B-7A4F-40B6-BEC5-392ED5EE585E}"/>
              </a:ext>
            </a:extLst>
          </p:cNvPr>
          <p:cNvSpPr>
            <a:spLocks noGrp="1"/>
          </p:cNvSpPr>
          <p:nvPr>
            <p:ph idx="1"/>
          </p:nvPr>
        </p:nvSpPr>
        <p:spPr>
          <a:xfrm>
            <a:off x="4767943" y="2026682"/>
            <a:ext cx="6368630" cy="3450613"/>
          </a:xfrm>
        </p:spPr>
        <p:txBody>
          <a:bodyPr>
            <a:noAutofit/>
          </a:bodyPr>
          <a:lstStyle/>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budget for promoting the startup business idea will be £ 25,000 (Leone, et al., 2023).</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Net cash flow for the first month will be £ 18,000.</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net cash flow for the remaining 11 months will be £ 500.</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Initial development cost incurred by the business will be £ 10,000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Watini</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2023).</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cost of marketing and promotions associated every month will be £ 2,000.</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391C2C6E-20B9-12C8-BBB1-A0868D688FF3}"/>
              </a:ext>
            </a:extLst>
          </p:cNvPr>
          <p:cNvSpPr txBox="1"/>
          <p:nvPr/>
        </p:nvSpPr>
        <p:spPr>
          <a:xfrm>
            <a:off x="1570703" y="4931399"/>
            <a:ext cx="2644792" cy="375552"/>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(Weaver and Tucker, 2023)</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AE13347E-DE39-3D5D-9223-79196A0C8C5A}"/>
              </a:ext>
            </a:extLst>
          </p:cNvPr>
          <p:cNvPicPr>
            <a:picLocks noChangeAspect="1"/>
          </p:cNvPicPr>
          <p:nvPr/>
        </p:nvPicPr>
        <p:blipFill>
          <a:blip r:embed="rId3"/>
          <a:stretch>
            <a:fillRect/>
          </a:stretch>
        </p:blipFill>
        <p:spPr>
          <a:xfrm>
            <a:off x="767441" y="2118495"/>
            <a:ext cx="3780823" cy="2812904"/>
          </a:xfrm>
          <a:prstGeom prst="rect">
            <a:avLst/>
          </a:prstGeom>
        </p:spPr>
      </p:pic>
    </p:spTree>
    <p:extLst>
      <p:ext uri="{BB962C8B-B14F-4D97-AF65-F5344CB8AC3E}">
        <p14:creationId xmlns:p14="http://schemas.microsoft.com/office/powerpoint/2010/main" val="2843661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0A14F-E336-7B17-8AA8-E3C1E7EBB90F}"/>
              </a:ext>
            </a:extLst>
          </p:cNvPr>
          <p:cNvSpPr>
            <a:spLocks noGrp="1"/>
          </p:cNvSpPr>
          <p:nvPr>
            <p:ph type="title"/>
          </p:nvPr>
        </p:nvSpPr>
        <p:spPr>
          <a:xfrm>
            <a:off x="1409681" y="966497"/>
            <a:ext cx="11279196" cy="1049235"/>
          </a:xfrm>
        </p:spPr>
        <p:txBody>
          <a:bodyPr>
            <a:no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 </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BC87A40-68F2-641A-7CF7-BCC96251FFEC}"/>
              </a:ext>
            </a:extLst>
          </p:cNvPr>
          <p:cNvSpPr>
            <a:spLocks noGrp="1"/>
          </p:cNvSpPr>
          <p:nvPr>
            <p:ph idx="1"/>
          </p:nvPr>
        </p:nvSpPr>
        <p:spPr>
          <a:xfrm>
            <a:off x="1173707" y="2015732"/>
            <a:ext cx="10317707" cy="3450613"/>
          </a:xfrm>
        </p:spPr>
        <p:txBody>
          <a:bodyPr>
            <a:noAutofit/>
          </a:bodyPr>
          <a:lstStyle/>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Idea about the management of the company.</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idea will be to set up a smartphone app named as Health Track Pro.</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liability of the organisation will be limited to the extent of capital contributed by the shareholders and the investors.</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Decision making and strategy formulation in the hands of the CEO John Smith.</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budget for promoting the startup business idea is £ 25,000.</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AutoShape 2" descr="PESTLE Analysis Example - Management Weekly">
            <a:extLst>
              <a:ext uri="{FF2B5EF4-FFF2-40B4-BE49-F238E27FC236}">
                <a16:creationId xmlns:a16="http://schemas.microsoft.com/office/drawing/2014/main" id="{5AB4BA7C-99E2-7F05-E1D5-069FD31B27E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200382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30C1-B066-A44E-1275-4434FB5CD8F4}"/>
              </a:ext>
            </a:extLst>
          </p:cNvPr>
          <p:cNvSpPr>
            <a:spLocks noGrp="1"/>
          </p:cNvSpPr>
          <p:nvPr>
            <p:ph type="title"/>
          </p:nvPr>
        </p:nvSpPr>
        <p:spPr>
          <a:xfrm>
            <a:off x="1401370" y="1010197"/>
            <a:ext cx="9603275" cy="1049235"/>
          </a:xfrm>
        </p:spPr>
        <p:txBody>
          <a:bodyPr>
            <a:norm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References </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46501E6-1C4A-7F57-1CD3-1C482EC4349F}"/>
              </a:ext>
            </a:extLst>
          </p:cNvPr>
          <p:cNvSpPr>
            <a:spLocks noGrp="1"/>
          </p:cNvSpPr>
          <p:nvPr>
            <p:ph idx="1"/>
          </p:nvPr>
        </p:nvSpPr>
        <p:spPr>
          <a:xfrm>
            <a:off x="1187355" y="2059432"/>
            <a:ext cx="10420066" cy="3612591"/>
          </a:xfrm>
        </p:spPr>
        <p:txBody>
          <a:bodyPr>
            <a:noAutofit/>
          </a:bodyPr>
          <a:lstStyle/>
          <a:p>
            <a:pPr marL="0" indent="0" algn="just">
              <a:lnSpc>
                <a:spcPct val="100000"/>
              </a:lnSpc>
              <a:spcAft>
                <a:spcPts val="800"/>
              </a:spcAft>
              <a:buNone/>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Bennett, V.M. and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Chatterji</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A.K., (2023). The entrepreneurial process: Evidence from a nationally representative survey. </a:t>
            </a:r>
            <a:r>
              <a:rPr lang="en-IN"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Strategic Management Journal</a:t>
            </a:r>
            <a:r>
              <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IN"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44</a:t>
            </a:r>
            <a:r>
              <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pp.86-116.</a:t>
            </a:r>
          </a:p>
          <a:p>
            <a:pPr marL="0" indent="0" algn="just">
              <a:lnSpc>
                <a:spcPct val="100000"/>
              </a:lnSpc>
              <a:spcAft>
                <a:spcPts val="800"/>
              </a:spcAft>
              <a:buNone/>
            </a:pP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Bist</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A.S., (2023). The importance of building a digital business startup in college. </a:t>
            </a:r>
            <a:r>
              <a:rPr lang="en-IN" sz="14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Startupreneur</a:t>
            </a:r>
            <a:r>
              <a:rPr lang="en-IN"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Business Digital (SABDA Journal)</a:t>
            </a:r>
            <a:r>
              <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IN"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a:t>
            </a:r>
            <a:r>
              <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pp.31-42.</a:t>
            </a:r>
          </a:p>
          <a:p>
            <a:pPr marL="0" indent="0" algn="just">
              <a:lnSpc>
                <a:spcPct val="100000"/>
              </a:lnSpc>
              <a:spcAft>
                <a:spcPts val="800"/>
              </a:spcAft>
              <a:buNone/>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Freeman, R.E., (2023). The new story of business: Towards a more responsible capitalism. In </a:t>
            </a:r>
            <a:r>
              <a:rPr lang="en-IN"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 Edward Freeman’s Selected Works on Stakeholder Theory and Business Ethics</a:t>
            </a:r>
            <a:r>
              <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 793-805). Cham: Springer International Publishing.</a:t>
            </a:r>
          </a:p>
          <a:p>
            <a:pPr marL="0" indent="0" algn="just">
              <a:lnSpc>
                <a:spcPct val="100000"/>
              </a:lnSpc>
              <a:spcAft>
                <a:spcPts val="800"/>
              </a:spcAft>
              <a:buNone/>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Leone, D.,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Pietronudo</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M.C.,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Gabteni</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H. and Carli, M.R., (2023). Reward-based crowdfunding for building a valuable circular business model. </a:t>
            </a:r>
            <a:r>
              <a:rPr lang="en-IN"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Business Research</a:t>
            </a:r>
            <a:r>
              <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IN"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157</a:t>
            </a:r>
            <a:r>
              <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p.113562.</a:t>
            </a:r>
          </a:p>
          <a:p>
            <a:pPr marL="0" indent="0" algn="just">
              <a:lnSpc>
                <a:spcPct val="100000"/>
              </a:lnSpc>
              <a:spcAft>
                <a:spcPts val="800"/>
              </a:spcAft>
              <a:buNone/>
            </a:pP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Watini</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(2023). Development of Java Hands Startup Business Idea Model by Lean Startup Approach. </a:t>
            </a:r>
            <a:r>
              <a:rPr lang="en-IN" sz="14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Startupreneur</a:t>
            </a:r>
            <a:r>
              <a:rPr lang="en-IN"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Business Digital (SABDA Journal)</a:t>
            </a:r>
            <a:r>
              <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IN"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a:t>
            </a:r>
            <a:r>
              <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pp.43-50.</a:t>
            </a:r>
          </a:p>
          <a:p>
            <a:pPr marL="0" indent="0" algn="just">
              <a:lnSpc>
                <a:spcPct val="100000"/>
              </a:lnSpc>
              <a:spcAft>
                <a:spcPts val="800"/>
              </a:spcAft>
              <a:buNone/>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Weaver, D. and Tucker, M., (2023). An international business study tour: A student perspective.</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4180066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167</TotalTime>
  <Words>1394</Words>
  <Application>Microsoft Office PowerPoint</Application>
  <PresentationFormat>Widescreen</PresentationFormat>
  <Paragraphs>89</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Gill Sans MT</vt:lpstr>
      <vt:lpstr>Symbol</vt:lpstr>
      <vt:lpstr>Times New Roman</vt:lpstr>
      <vt:lpstr>Gallery</vt:lpstr>
      <vt:lpstr>Task 1: Presentation</vt:lpstr>
      <vt:lpstr>Introduction</vt:lpstr>
      <vt:lpstr>Overview of the business idea (product or service)</vt:lpstr>
      <vt:lpstr>Ownership and legal format of the business</vt:lpstr>
      <vt:lpstr>Management of the Company</vt:lpstr>
      <vt:lpstr>Evaluating the business idea with the help of SWOT Analysis</vt:lpstr>
      <vt:lpstr>Cash flow forecast for 12 months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Problem Solving and Decision Making</dc:title>
  <dc:creator>AISHWAIRYA KHANNA</dc:creator>
  <cp:lastModifiedBy>Gabriela Szkutnik</cp:lastModifiedBy>
  <cp:revision>22</cp:revision>
  <dcterms:created xsi:type="dcterms:W3CDTF">2022-06-04T08:07:59Z</dcterms:created>
  <dcterms:modified xsi:type="dcterms:W3CDTF">2023-11-19T12:50:49Z</dcterms:modified>
</cp:coreProperties>
</file>