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3" d="100"/>
          <a:sy n="93" d="100"/>
        </p:scale>
        <p:origin x="-17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interSettings" Target="printerSettings/printerSettings1.bin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GB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GB" smtClean="0"/>
              <a:t>Drag picture to placeholder or click icon to add</a:t>
            </a:r>
            <a:endParaRPr kumimoji="0" lang="en-US" dirty="0"/>
          </a:p>
        </p:txBody>
      </p:sp>
      <p:sp>
        <p:nvSpPr>
          <p:cNvPr id="9" name="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  <a:p>
            <a:pPr lvl="1" eaLnBrk="1" latinLnBrk="0" hangingPunct="1"/>
            <a:r>
              <a:rPr kumimoji="0" lang="en-GB" smtClean="0"/>
              <a:t>Second level</a:t>
            </a:r>
          </a:p>
          <a:p>
            <a:pPr lvl="2" eaLnBrk="1" latinLnBrk="0" hangingPunct="1"/>
            <a:r>
              <a:rPr kumimoji="0" lang="en-GB" smtClean="0"/>
              <a:t>Third level</a:t>
            </a:r>
          </a:p>
          <a:p>
            <a:pPr lvl="3" eaLnBrk="1" latinLnBrk="0" hangingPunct="1"/>
            <a:r>
              <a:rPr kumimoji="0" lang="en-GB" smtClean="0"/>
              <a:t>Fourth level</a:t>
            </a:r>
          </a:p>
          <a:p>
            <a:pPr lvl="4" eaLnBrk="1" latinLnBrk="0" hangingPunct="1"/>
            <a:r>
              <a:rPr kumimoji="0" lang="en-GB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08/04/2015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2560" y="2399908"/>
            <a:ext cx="7406640" cy="1472184"/>
          </a:xfrm>
        </p:spPr>
        <p:txBody>
          <a:bodyPr/>
          <a:lstStyle/>
          <a:p>
            <a:pPr algn="ctr"/>
            <a:r>
              <a:rPr lang="en-US" dirty="0" smtClean="0"/>
              <a:t>Computational Thinking</a:t>
            </a:r>
            <a:br>
              <a:rPr lang="en-US" dirty="0" smtClean="0"/>
            </a:br>
            <a:r>
              <a:rPr lang="en-US" dirty="0" smtClean="0"/>
              <a:t>M4COMP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972421" y="6488668"/>
            <a:ext cx="1499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Term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53589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Looping Statements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/>
              <a:t>U</a:t>
            </a:r>
            <a:r>
              <a:rPr lang="en-US" dirty="0" smtClean="0"/>
              <a:t>sed when execution of set of statements has to be repeated until certain condition is reached.</a:t>
            </a:r>
          </a:p>
          <a:p>
            <a:pPr algn="just"/>
            <a:r>
              <a:rPr lang="en-US" dirty="0" smtClean="0"/>
              <a:t>Three looping statements:</a:t>
            </a:r>
          </a:p>
          <a:p>
            <a:pPr lvl="1" algn="just"/>
            <a:r>
              <a:rPr lang="en-US" dirty="0" smtClean="0">
                <a:solidFill>
                  <a:srgbClr val="FF0000"/>
                </a:solidFill>
              </a:rPr>
              <a:t>for loop</a:t>
            </a:r>
          </a:p>
          <a:p>
            <a:pPr lvl="1" algn="just"/>
            <a:r>
              <a:rPr lang="en-US" dirty="0" smtClean="0">
                <a:solidFill>
                  <a:srgbClr val="FF0000"/>
                </a:solidFill>
              </a:rPr>
              <a:t>while loop</a:t>
            </a:r>
          </a:p>
          <a:p>
            <a:pPr lvl="1" algn="just"/>
            <a:r>
              <a:rPr lang="en-US" dirty="0" smtClean="0">
                <a:solidFill>
                  <a:srgbClr val="FF0000"/>
                </a:solidFill>
              </a:rPr>
              <a:t>do…while loop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545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For loop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/>
            <a:r>
              <a:rPr lang="en-US" dirty="0" smtClean="0"/>
              <a:t>Used when execution of certain statement block is to be repeated ‘n’ number of times.</a:t>
            </a:r>
          </a:p>
          <a:p>
            <a:pPr algn="just"/>
            <a:r>
              <a:rPr lang="en-US" dirty="0"/>
              <a:t>Syntax:</a:t>
            </a:r>
          </a:p>
          <a:p>
            <a:pPr marL="402336" lvl="1" indent="0" algn="just">
              <a:buNone/>
            </a:pPr>
            <a:r>
              <a:rPr lang="en-US" dirty="0"/>
              <a:t>for(initialization; </a:t>
            </a:r>
            <a:r>
              <a:rPr lang="en-US" dirty="0" err="1"/>
              <a:t>relational_expression</a:t>
            </a:r>
            <a:r>
              <a:rPr lang="en-US" dirty="0"/>
              <a:t>; counter)</a:t>
            </a:r>
          </a:p>
          <a:p>
            <a:pPr marL="402336" lvl="1" indent="0" algn="just">
              <a:buNone/>
            </a:pPr>
            <a:r>
              <a:rPr lang="en-US" dirty="0"/>
              <a:t>{</a:t>
            </a:r>
          </a:p>
          <a:p>
            <a:pPr marL="402336" lvl="1" indent="0" algn="just">
              <a:buNone/>
            </a:pPr>
            <a:r>
              <a:rPr lang="en-US" dirty="0"/>
              <a:t>	//statement block;</a:t>
            </a:r>
          </a:p>
          <a:p>
            <a:pPr marL="402336" lvl="1" indent="0" algn="just">
              <a:buNone/>
            </a:pPr>
            <a:r>
              <a:rPr lang="en-US" dirty="0"/>
              <a:t>}</a:t>
            </a:r>
            <a:endParaRPr lang="en-US" dirty="0" smtClean="0"/>
          </a:p>
          <a:p>
            <a:pPr algn="just"/>
            <a:r>
              <a:rPr lang="en-US" dirty="0" smtClean="0"/>
              <a:t>working:</a:t>
            </a:r>
          </a:p>
          <a:p>
            <a:pPr marL="916686" lvl="1" indent="-514350" algn="just">
              <a:buFont typeface="+mj-lt"/>
              <a:buAutoNum type="arabicPeriod"/>
            </a:pPr>
            <a:r>
              <a:rPr lang="en-US" dirty="0" smtClean="0">
                <a:solidFill>
                  <a:srgbClr val="FF0000"/>
                </a:solidFill>
              </a:rPr>
              <a:t>initialization</a:t>
            </a:r>
          </a:p>
          <a:p>
            <a:pPr marL="916686" lvl="1" indent="-514350" algn="just">
              <a:buFont typeface="+mj-lt"/>
              <a:buAutoNum type="arabicPeriod"/>
            </a:pPr>
            <a:r>
              <a:rPr lang="en-US" dirty="0" err="1" smtClean="0">
                <a:solidFill>
                  <a:srgbClr val="FF0000"/>
                </a:solidFill>
              </a:rPr>
              <a:t>relational_expression</a:t>
            </a:r>
            <a:r>
              <a:rPr lang="en-US" dirty="0" smtClean="0">
                <a:solidFill>
                  <a:srgbClr val="FF0000"/>
                </a:solidFill>
              </a:rPr>
              <a:t> evaluation; if it is true </a:t>
            </a:r>
            <a:r>
              <a:rPr lang="en-US" dirty="0" err="1" smtClean="0">
                <a:solidFill>
                  <a:srgbClr val="FF0000"/>
                </a:solidFill>
              </a:rPr>
              <a:t>goto</a:t>
            </a:r>
            <a:r>
              <a:rPr lang="en-US" dirty="0" smtClean="0">
                <a:solidFill>
                  <a:srgbClr val="FF0000"/>
                </a:solidFill>
              </a:rPr>
              <a:t> 3, else </a:t>
            </a:r>
            <a:r>
              <a:rPr lang="en-US" dirty="0" err="1" smtClean="0">
                <a:solidFill>
                  <a:srgbClr val="FF0000"/>
                </a:solidFill>
              </a:rPr>
              <a:t>goto</a:t>
            </a:r>
            <a:r>
              <a:rPr lang="en-US" dirty="0" smtClean="0">
                <a:solidFill>
                  <a:srgbClr val="FF0000"/>
                </a:solidFill>
              </a:rPr>
              <a:t> 5</a:t>
            </a:r>
          </a:p>
          <a:p>
            <a:pPr marL="916686" lvl="1" indent="-514350" algn="just">
              <a:buFont typeface="+mj-lt"/>
              <a:buAutoNum type="arabicPeriod"/>
            </a:pPr>
            <a:r>
              <a:rPr lang="en-US" dirty="0" smtClean="0">
                <a:solidFill>
                  <a:srgbClr val="FF0000"/>
                </a:solidFill>
              </a:rPr>
              <a:t>execute statement block</a:t>
            </a:r>
          </a:p>
          <a:p>
            <a:pPr marL="916686" lvl="1" indent="-514350" algn="just">
              <a:buFont typeface="+mj-lt"/>
              <a:buAutoNum type="arabicPeriod"/>
            </a:pPr>
            <a:r>
              <a:rPr lang="en-US" dirty="0" smtClean="0">
                <a:solidFill>
                  <a:srgbClr val="FF0000"/>
                </a:solidFill>
              </a:rPr>
              <a:t>counter</a:t>
            </a:r>
          </a:p>
          <a:p>
            <a:pPr marL="916686" lvl="1" indent="-514350" algn="just">
              <a:buFont typeface="+mj-lt"/>
              <a:buAutoNum type="arabicPeriod"/>
            </a:pPr>
            <a:r>
              <a:rPr lang="en-US" dirty="0" smtClean="0">
                <a:solidFill>
                  <a:srgbClr val="FF0000"/>
                </a:solidFill>
              </a:rPr>
              <a:t>exit from the loop</a:t>
            </a:r>
          </a:p>
          <a:p>
            <a:pPr lvl="1" algn="just"/>
            <a:endParaRPr lang="en-US" dirty="0" smtClean="0"/>
          </a:p>
          <a:p>
            <a:pPr algn="just"/>
            <a:endParaRPr lang="en-US" dirty="0" smtClean="0"/>
          </a:p>
          <a:p>
            <a:pPr algn="just"/>
            <a:endParaRPr lang="en-US" dirty="0" smtClean="0"/>
          </a:p>
          <a:p>
            <a:pPr marL="402336" lvl="1" indent="0" algn="just">
              <a:buNone/>
            </a:pPr>
            <a:endParaRPr lang="en-US" dirty="0" smtClean="0"/>
          </a:p>
          <a:p>
            <a:pPr marL="402336" lvl="1" indent="0" algn="just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0244272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Example (for loop)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82296" indent="0" algn="ctr">
              <a:buNone/>
            </a:pPr>
            <a:r>
              <a:rPr lang="en-US" b="1" dirty="0" smtClean="0"/>
              <a:t>Program to print numbers from 1 2 ……n </a:t>
            </a:r>
          </a:p>
          <a:p>
            <a:pPr marL="82296" indent="0">
              <a:buNone/>
            </a:pPr>
            <a:r>
              <a:rPr lang="en-US" dirty="0" smtClean="0">
                <a:solidFill>
                  <a:srgbClr val="3366FF"/>
                </a:solidFill>
              </a:rPr>
              <a:t>#include</a:t>
            </a:r>
            <a:r>
              <a:rPr lang="en-US" dirty="0" smtClean="0"/>
              <a:t>&lt;</a:t>
            </a:r>
            <a:r>
              <a:rPr lang="en-US" dirty="0" err="1" smtClean="0"/>
              <a:t>iostream</a:t>
            </a:r>
            <a:r>
              <a:rPr lang="en-US" dirty="0" smtClean="0"/>
              <a:t>&gt;</a:t>
            </a:r>
          </a:p>
          <a:p>
            <a:pPr marL="82296" indent="0">
              <a:buNone/>
            </a:pPr>
            <a:r>
              <a:rPr lang="en-US" dirty="0" smtClean="0">
                <a:solidFill>
                  <a:srgbClr val="3366FF"/>
                </a:solidFill>
              </a:rPr>
              <a:t>using namespace </a:t>
            </a:r>
            <a:r>
              <a:rPr lang="en-US" dirty="0" err="1" smtClean="0"/>
              <a:t>std</a:t>
            </a:r>
            <a:r>
              <a:rPr lang="en-US" dirty="0" smtClean="0"/>
              <a:t>;</a:t>
            </a:r>
          </a:p>
          <a:p>
            <a:pPr marL="82296" indent="0">
              <a:buNone/>
            </a:pPr>
            <a:r>
              <a:rPr lang="en-US" dirty="0" smtClean="0">
                <a:solidFill>
                  <a:srgbClr val="3366FF"/>
                </a:solidFill>
              </a:rPr>
              <a:t>void</a:t>
            </a:r>
            <a:r>
              <a:rPr lang="en-US" dirty="0" smtClean="0"/>
              <a:t> main()</a:t>
            </a:r>
          </a:p>
          <a:p>
            <a:pPr marL="82296" indent="0">
              <a:buNone/>
            </a:pPr>
            <a:r>
              <a:rPr lang="en-US" dirty="0" smtClean="0"/>
              <a:t>{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err="1" smtClean="0">
                <a:solidFill>
                  <a:srgbClr val="3366FF"/>
                </a:solidFill>
              </a:rPr>
              <a:t>int</a:t>
            </a:r>
            <a:r>
              <a:rPr lang="en-US" dirty="0" smtClean="0"/>
              <a:t> </a:t>
            </a:r>
            <a:r>
              <a:rPr lang="en-US" dirty="0" err="1" smtClean="0"/>
              <a:t>n,i</a:t>
            </a:r>
            <a:r>
              <a:rPr lang="en-US" dirty="0" smtClean="0"/>
              <a:t>;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err="1" smtClean="0"/>
              <a:t>cout</a:t>
            </a:r>
            <a:r>
              <a:rPr lang="en-US" dirty="0" smtClean="0"/>
              <a:t>&lt;&lt;“Enter the number:”;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err="1" smtClean="0"/>
              <a:t>cin</a:t>
            </a:r>
            <a:r>
              <a:rPr lang="en-US" dirty="0" smtClean="0"/>
              <a:t>&gt;&gt;n;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smtClean="0">
                <a:solidFill>
                  <a:srgbClr val="3366FF"/>
                </a:solidFill>
              </a:rPr>
              <a:t>for</a:t>
            </a:r>
            <a:r>
              <a:rPr lang="en-US" dirty="0" smtClean="0"/>
              <a:t>(</a:t>
            </a:r>
            <a:r>
              <a:rPr lang="en-US" dirty="0" err="1" smtClean="0"/>
              <a:t>i</a:t>
            </a:r>
            <a:r>
              <a:rPr lang="en-US" dirty="0" smtClean="0"/>
              <a:t>=1;i&lt;=</a:t>
            </a:r>
            <a:r>
              <a:rPr lang="en-US" dirty="0" err="1" smtClean="0"/>
              <a:t>n;i</a:t>
            </a:r>
            <a:r>
              <a:rPr lang="en-US" dirty="0" smtClean="0"/>
              <a:t>++)</a:t>
            </a:r>
          </a:p>
          <a:p>
            <a:pPr marL="82296" indent="0">
              <a:buNone/>
            </a:pPr>
            <a:r>
              <a:rPr lang="en-US" dirty="0" smtClean="0"/>
              <a:t>	{	</a:t>
            </a:r>
          </a:p>
          <a:p>
            <a:pPr marL="82296" indent="0">
              <a:buNone/>
            </a:pPr>
            <a:r>
              <a:rPr lang="en-US" dirty="0" smtClean="0"/>
              <a:t>		</a:t>
            </a:r>
            <a:r>
              <a:rPr lang="en-US" dirty="0" err="1" smtClean="0"/>
              <a:t>cout</a:t>
            </a:r>
            <a:r>
              <a:rPr lang="en-US" dirty="0" smtClean="0"/>
              <a:t>&lt;&lt;“\</a:t>
            </a:r>
            <a:r>
              <a:rPr lang="en-US" dirty="0" err="1" smtClean="0"/>
              <a:t>ti</a:t>
            </a:r>
            <a:r>
              <a:rPr lang="en-US" dirty="0" smtClean="0"/>
              <a:t>”;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smtClean="0"/>
              <a:t>}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err="1" smtClean="0"/>
              <a:t>cout</a:t>
            </a:r>
            <a:r>
              <a:rPr lang="en-US" dirty="0" smtClean="0"/>
              <a:t>&lt;&lt;“Out of loop”;</a:t>
            </a:r>
          </a:p>
          <a:p>
            <a:pPr marL="82296" indent="0">
              <a:buNone/>
            </a:pPr>
            <a:r>
              <a:rPr lang="en-US" dirty="0"/>
              <a:t>}</a:t>
            </a:r>
          </a:p>
        </p:txBody>
      </p:sp>
      <p:sp>
        <p:nvSpPr>
          <p:cNvPr id="4" name="Round Single Corner Rectangle 3"/>
          <p:cNvSpPr/>
          <p:nvPr/>
        </p:nvSpPr>
        <p:spPr>
          <a:xfrm>
            <a:off x="5612372" y="3877893"/>
            <a:ext cx="3427506" cy="1119674"/>
          </a:xfrm>
          <a:prstGeom prst="round1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 smtClean="0"/>
              <a:t>i</a:t>
            </a:r>
            <a:r>
              <a:rPr lang="en-US" dirty="0" smtClean="0"/>
              <a:t>++ is equivalent to </a:t>
            </a:r>
            <a:r>
              <a:rPr lang="en-US" dirty="0" err="1" smtClean="0"/>
              <a:t>i</a:t>
            </a:r>
            <a:r>
              <a:rPr lang="en-US" dirty="0" smtClean="0"/>
              <a:t>=i+1. </a:t>
            </a:r>
          </a:p>
          <a:p>
            <a:pPr algn="ctr"/>
            <a:r>
              <a:rPr lang="en-US" dirty="0" err="1" smtClean="0"/>
              <a:t>i</a:t>
            </a:r>
            <a:r>
              <a:rPr lang="en-US" dirty="0" smtClean="0"/>
              <a:t>++ increments the value of </a:t>
            </a:r>
            <a:r>
              <a:rPr lang="en-US" dirty="0" err="1" smtClean="0"/>
              <a:t>i</a:t>
            </a:r>
            <a:r>
              <a:rPr lang="en-US" dirty="0" smtClean="0"/>
              <a:t> by 1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44241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While loop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>
              <a:lnSpc>
                <a:spcPct val="110000"/>
              </a:lnSpc>
            </a:pPr>
            <a:r>
              <a:rPr lang="en-US" dirty="0" smtClean="0"/>
              <a:t>Used when statement block need to be executed until a certain condition is satisfied.</a:t>
            </a:r>
          </a:p>
          <a:p>
            <a:pPr algn="just">
              <a:lnSpc>
                <a:spcPct val="110000"/>
              </a:lnSpc>
            </a:pPr>
            <a:r>
              <a:rPr lang="en-US" dirty="0" err="1" smtClean="0"/>
              <a:t>Synatx</a:t>
            </a:r>
            <a:r>
              <a:rPr lang="en-US" dirty="0" smtClean="0"/>
              <a:t>:</a:t>
            </a:r>
          </a:p>
          <a:p>
            <a:pPr marL="402336" lvl="1" indent="0" algn="just">
              <a:lnSpc>
                <a:spcPct val="110000"/>
              </a:lnSpc>
              <a:buNone/>
            </a:pPr>
            <a:r>
              <a:rPr lang="en-US" dirty="0" smtClean="0">
                <a:solidFill>
                  <a:srgbClr val="FF0000"/>
                </a:solidFill>
              </a:rPr>
              <a:t>while(</a:t>
            </a:r>
            <a:r>
              <a:rPr lang="en-US" dirty="0" err="1" smtClean="0">
                <a:solidFill>
                  <a:srgbClr val="FF0000"/>
                </a:solidFill>
              </a:rPr>
              <a:t>relational_expression</a:t>
            </a:r>
            <a:r>
              <a:rPr lang="en-US" dirty="0" smtClean="0">
                <a:solidFill>
                  <a:srgbClr val="FF0000"/>
                </a:solidFill>
              </a:rPr>
              <a:t>)</a:t>
            </a:r>
          </a:p>
          <a:p>
            <a:pPr marL="402336" lvl="1" indent="0" algn="just">
              <a:lnSpc>
                <a:spcPct val="110000"/>
              </a:lnSpc>
              <a:buNone/>
            </a:pPr>
            <a:r>
              <a:rPr lang="en-US" dirty="0" smtClean="0">
                <a:solidFill>
                  <a:srgbClr val="FF0000"/>
                </a:solidFill>
              </a:rPr>
              <a:t>{</a:t>
            </a:r>
          </a:p>
          <a:p>
            <a:pPr marL="402336" lvl="1" indent="0" algn="just">
              <a:lnSpc>
                <a:spcPct val="110000"/>
              </a:lnSpc>
              <a:buNone/>
            </a:pPr>
            <a:r>
              <a:rPr lang="en-US" dirty="0">
                <a:solidFill>
                  <a:srgbClr val="FF0000"/>
                </a:solidFill>
              </a:rPr>
              <a:t>	</a:t>
            </a:r>
            <a:r>
              <a:rPr lang="en-US" dirty="0" smtClean="0">
                <a:solidFill>
                  <a:srgbClr val="FF0000"/>
                </a:solidFill>
              </a:rPr>
              <a:t>//statement-block;</a:t>
            </a:r>
          </a:p>
          <a:p>
            <a:pPr marL="402336" lvl="1" indent="0" algn="just">
              <a:lnSpc>
                <a:spcPct val="110000"/>
              </a:lnSpc>
              <a:buNone/>
            </a:pPr>
            <a:r>
              <a:rPr lang="en-US" dirty="0">
                <a:solidFill>
                  <a:srgbClr val="FF0000"/>
                </a:solidFill>
              </a:rPr>
              <a:t>}</a:t>
            </a:r>
            <a:endParaRPr lang="en-US" dirty="0" smtClean="0">
              <a:solidFill>
                <a:srgbClr val="FF0000"/>
              </a:solidFill>
            </a:endParaRPr>
          </a:p>
          <a:p>
            <a:pPr algn="just">
              <a:lnSpc>
                <a:spcPct val="110000"/>
              </a:lnSpc>
            </a:pPr>
            <a:r>
              <a:rPr lang="en-US" dirty="0" smtClean="0"/>
              <a:t>Working:</a:t>
            </a:r>
          </a:p>
          <a:p>
            <a:pPr marL="870966" lvl="1" indent="-514350" algn="just">
              <a:lnSpc>
                <a:spcPct val="110000"/>
              </a:lnSpc>
              <a:buFont typeface="+mj-lt"/>
              <a:buAutoNum type="arabicPeriod"/>
            </a:pPr>
            <a:r>
              <a:rPr lang="en-US" dirty="0" err="1" smtClean="0"/>
              <a:t>relational_expression</a:t>
            </a:r>
            <a:r>
              <a:rPr lang="en-US" dirty="0" smtClean="0"/>
              <a:t> is evaluated, if true </a:t>
            </a:r>
            <a:r>
              <a:rPr lang="en-US" dirty="0" err="1" smtClean="0"/>
              <a:t>goto</a:t>
            </a:r>
            <a:r>
              <a:rPr lang="en-US" dirty="0" smtClean="0"/>
              <a:t> 2 else </a:t>
            </a:r>
            <a:r>
              <a:rPr lang="en-US" dirty="0" err="1" smtClean="0"/>
              <a:t>goto</a:t>
            </a:r>
            <a:r>
              <a:rPr lang="en-US" dirty="0" smtClean="0"/>
              <a:t> 3</a:t>
            </a:r>
          </a:p>
          <a:p>
            <a:pPr marL="870966" lvl="1" indent="-514350" algn="just">
              <a:lnSpc>
                <a:spcPct val="110000"/>
              </a:lnSpc>
              <a:buFont typeface="+mj-lt"/>
              <a:buAutoNum type="arabicPeriod"/>
            </a:pPr>
            <a:r>
              <a:rPr lang="en-US" dirty="0" smtClean="0"/>
              <a:t>execute statement-block</a:t>
            </a:r>
          </a:p>
          <a:p>
            <a:pPr marL="870966" lvl="1" indent="-514350" algn="just">
              <a:lnSpc>
                <a:spcPct val="110000"/>
              </a:lnSpc>
              <a:buFont typeface="+mj-lt"/>
              <a:buAutoNum type="arabicPeriod"/>
            </a:pPr>
            <a:r>
              <a:rPr lang="en-US" dirty="0" smtClean="0"/>
              <a:t>exit out of the while block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9837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Example(while loop)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marL="82296" indent="0" algn="ctr">
              <a:buNone/>
            </a:pPr>
            <a:r>
              <a:rPr lang="en-US" sz="5500" b="1" dirty="0" smtClean="0"/>
              <a:t>Program to print a given number in reverse order</a:t>
            </a:r>
          </a:p>
          <a:p>
            <a:pPr marL="82296" indent="0">
              <a:buNone/>
            </a:pPr>
            <a:r>
              <a:rPr lang="en-US" sz="4900" dirty="0" smtClean="0">
                <a:solidFill>
                  <a:srgbClr val="3366FF"/>
                </a:solidFill>
              </a:rPr>
              <a:t>#include</a:t>
            </a:r>
            <a:r>
              <a:rPr lang="en-US" sz="4900" dirty="0" smtClean="0"/>
              <a:t>&lt;</a:t>
            </a:r>
            <a:r>
              <a:rPr lang="en-US" sz="4900" dirty="0" err="1" smtClean="0"/>
              <a:t>iostream</a:t>
            </a:r>
            <a:r>
              <a:rPr lang="en-US" sz="4900" dirty="0" smtClean="0"/>
              <a:t>&gt;</a:t>
            </a:r>
          </a:p>
          <a:p>
            <a:pPr marL="82296" indent="0">
              <a:buNone/>
            </a:pPr>
            <a:r>
              <a:rPr lang="en-US" sz="4900" dirty="0" smtClean="0">
                <a:solidFill>
                  <a:srgbClr val="3366FF"/>
                </a:solidFill>
              </a:rPr>
              <a:t>using namespace </a:t>
            </a:r>
            <a:r>
              <a:rPr lang="en-US" sz="4900" dirty="0" err="1" smtClean="0"/>
              <a:t>std</a:t>
            </a:r>
            <a:r>
              <a:rPr lang="en-US" sz="4900" dirty="0" smtClean="0"/>
              <a:t>;</a:t>
            </a:r>
          </a:p>
          <a:p>
            <a:pPr marL="82296" indent="0">
              <a:buNone/>
            </a:pPr>
            <a:r>
              <a:rPr lang="en-US" sz="4900" dirty="0" smtClean="0">
                <a:solidFill>
                  <a:srgbClr val="3366FF"/>
                </a:solidFill>
              </a:rPr>
              <a:t>void</a:t>
            </a:r>
            <a:r>
              <a:rPr lang="en-US" sz="4900" dirty="0" smtClean="0"/>
              <a:t> main()</a:t>
            </a:r>
          </a:p>
          <a:p>
            <a:pPr marL="82296" indent="0">
              <a:buNone/>
            </a:pPr>
            <a:r>
              <a:rPr lang="en-US" sz="4900" dirty="0" smtClean="0"/>
              <a:t>{</a:t>
            </a:r>
          </a:p>
          <a:p>
            <a:pPr marL="82296" indent="0">
              <a:buNone/>
            </a:pPr>
            <a:r>
              <a:rPr lang="en-US" sz="4900" dirty="0"/>
              <a:t>	</a:t>
            </a:r>
            <a:r>
              <a:rPr lang="en-US" sz="4900" dirty="0" err="1" smtClean="0">
                <a:solidFill>
                  <a:srgbClr val="3366FF"/>
                </a:solidFill>
              </a:rPr>
              <a:t>int</a:t>
            </a:r>
            <a:r>
              <a:rPr lang="en-US" sz="4900" dirty="0" smtClean="0"/>
              <a:t> </a:t>
            </a:r>
            <a:r>
              <a:rPr lang="en-US" sz="4900" dirty="0" err="1" smtClean="0"/>
              <a:t>n,r</a:t>
            </a:r>
            <a:r>
              <a:rPr lang="en-US" sz="4900" dirty="0" smtClean="0"/>
              <a:t>;</a:t>
            </a:r>
          </a:p>
          <a:p>
            <a:pPr marL="82296" indent="0">
              <a:buNone/>
            </a:pPr>
            <a:r>
              <a:rPr lang="en-US" sz="4900" dirty="0"/>
              <a:t>	</a:t>
            </a:r>
            <a:r>
              <a:rPr lang="en-US" sz="4900" dirty="0" err="1" smtClean="0"/>
              <a:t>cout</a:t>
            </a:r>
            <a:r>
              <a:rPr lang="en-US" sz="4900" dirty="0" smtClean="0"/>
              <a:t>&lt;&lt;“Enter the number:”;</a:t>
            </a:r>
          </a:p>
          <a:p>
            <a:pPr marL="82296" indent="0">
              <a:buNone/>
            </a:pPr>
            <a:r>
              <a:rPr lang="en-US" sz="4900" dirty="0"/>
              <a:t>	</a:t>
            </a:r>
            <a:r>
              <a:rPr lang="en-US" sz="4900" dirty="0" err="1" smtClean="0"/>
              <a:t>cin</a:t>
            </a:r>
            <a:r>
              <a:rPr lang="en-US" sz="4900" dirty="0" smtClean="0"/>
              <a:t>&gt;&gt;n;</a:t>
            </a:r>
          </a:p>
          <a:p>
            <a:pPr marL="82296" indent="0">
              <a:buNone/>
            </a:pPr>
            <a:r>
              <a:rPr lang="en-US" sz="4900" dirty="0"/>
              <a:t>	</a:t>
            </a:r>
            <a:r>
              <a:rPr lang="en-US" sz="4900" dirty="0" err="1" smtClean="0"/>
              <a:t>cout</a:t>
            </a:r>
            <a:r>
              <a:rPr lang="en-US" sz="4900" dirty="0" smtClean="0"/>
              <a:t>&lt;&lt;“\n Printing number in reverse…..\n”;</a:t>
            </a:r>
          </a:p>
          <a:p>
            <a:pPr marL="82296" indent="0">
              <a:buNone/>
            </a:pPr>
            <a:r>
              <a:rPr lang="en-US" sz="4900" dirty="0"/>
              <a:t>	</a:t>
            </a:r>
            <a:r>
              <a:rPr lang="en-US" sz="4900" dirty="0" smtClean="0">
                <a:solidFill>
                  <a:srgbClr val="3366FF"/>
                </a:solidFill>
              </a:rPr>
              <a:t>while</a:t>
            </a:r>
            <a:r>
              <a:rPr lang="en-US" sz="4900" dirty="0" smtClean="0"/>
              <a:t>(n&gt;0)</a:t>
            </a:r>
          </a:p>
          <a:p>
            <a:pPr marL="82296" indent="0">
              <a:buNone/>
            </a:pPr>
            <a:r>
              <a:rPr lang="en-US" sz="4900" dirty="0"/>
              <a:t>	</a:t>
            </a:r>
            <a:r>
              <a:rPr lang="en-US" sz="4900" dirty="0" smtClean="0"/>
              <a:t>{</a:t>
            </a:r>
          </a:p>
          <a:p>
            <a:pPr marL="82296" indent="0">
              <a:buNone/>
            </a:pPr>
            <a:r>
              <a:rPr lang="en-US" sz="4900" dirty="0"/>
              <a:t>	</a:t>
            </a:r>
            <a:r>
              <a:rPr lang="en-US" sz="4900" dirty="0" smtClean="0"/>
              <a:t>	r=n%10;</a:t>
            </a:r>
          </a:p>
          <a:p>
            <a:pPr marL="82296" indent="0">
              <a:buNone/>
            </a:pPr>
            <a:r>
              <a:rPr lang="en-US" sz="4900" dirty="0"/>
              <a:t>	</a:t>
            </a:r>
            <a:r>
              <a:rPr lang="en-US" sz="4900" dirty="0" smtClean="0"/>
              <a:t>	</a:t>
            </a:r>
            <a:r>
              <a:rPr lang="en-US" sz="4900" dirty="0" err="1" smtClean="0"/>
              <a:t>cout</a:t>
            </a:r>
            <a:r>
              <a:rPr lang="en-US" sz="4900" dirty="0" smtClean="0"/>
              <a:t>&lt;&lt;r;</a:t>
            </a:r>
          </a:p>
          <a:p>
            <a:pPr marL="82296" indent="0">
              <a:buNone/>
            </a:pPr>
            <a:r>
              <a:rPr lang="en-US" sz="4900" dirty="0"/>
              <a:t>	</a:t>
            </a:r>
            <a:r>
              <a:rPr lang="en-US" sz="4900" dirty="0" smtClean="0"/>
              <a:t>	n=n/10;</a:t>
            </a:r>
          </a:p>
          <a:p>
            <a:pPr marL="82296" indent="0">
              <a:buNone/>
            </a:pPr>
            <a:r>
              <a:rPr lang="en-US" sz="4900" dirty="0"/>
              <a:t>	</a:t>
            </a:r>
            <a:r>
              <a:rPr lang="en-US" sz="4900" dirty="0" smtClean="0"/>
              <a:t>}</a:t>
            </a:r>
          </a:p>
          <a:p>
            <a:pPr marL="82296" indent="0">
              <a:buNone/>
            </a:pPr>
            <a:r>
              <a:rPr lang="en-US" sz="4900" dirty="0"/>
              <a:t>	</a:t>
            </a:r>
            <a:r>
              <a:rPr lang="en-US" sz="4900" dirty="0" err="1" smtClean="0"/>
              <a:t>cout</a:t>
            </a:r>
            <a:r>
              <a:rPr lang="en-US" sz="4900" dirty="0" smtClean="0"/>
              <a:t>&lt;&lt;“\n End;</a:t>
            </a:r>
          </a:p>
          <a:p>
            <a:pPr marL="82296" indent="0">
              <a:buNone/>
            </a:pPr>
            <a:r>
              <a:rPr lang="en-US" sz="4900" dirty="0"/>
              <a:t>}</a:t>
            </a:r>
            <a:endParaRPr lang="en-US" sz="4900" dirty="0" smtClean="0"/>
          </a:p>
          <a:p>
            <a:pPr marL="82296" indent="0">
              <a:buNone/>
            </a:pPr>
            <a:endParaRPr lang="en-US" sz="4900" dirty="0"/>
          </a:p>
        </p:txBody>
      </p:sp>
    </p:spTree>
    <p:extLst>
      <p:ext uri="{BB962C8B-B14F-4D97-AF65-F5344CB8AC3E}">
        <p14:creationId xmlns:p14="http://schemas.microsoft.com/office/powerpoint/2010/main" val="24862785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do…while loop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en-US" dirty="0"/>
              <a:t>U</a:t>
            </a:r>
            <a:r>
              <a:rPr lang="en-US" dirty="0" smtClean="0"/>
              <a:t>sed if certain statement-block need to be executed at least once regardless of the condition required to be satisfied.</a:t>
            </a:r>
          </a:p>
          <a:p>
            <a:pPr algn="just"/>
            <a:r>
              <a:rPr lang="en-US" dirty="0" smtClean="0"/>
              <a:t>Syntax:</a:t>
            </a:r>
          </a:p>
          <a:p>
            <a:pPr marL="402336" lvl="1" indent="0" algn="just">
              <a:buNone/>
            </a:pPr>
            <a:r>
              <a:rPr lang="en-US" dirty="0" smtClean="0">
                <a:solidFill>
                  <a:srgbClr val="FF6600"/>
                </a:solidFill>
              </a:rPr>
              <a:t>	do</a:t>
            </a:r>
          </a:p>
          <a:p>
            <a:pPr marL="402336" lvl="1" indent="0" algn="just">
              <a:buNone/>
            </a:pPr>
            <a:r>
              <a:rPr lang="en-US" dirty="0" smtClean="0">
                <a:solidFill>
                  <a:srgbClr val="FF6600"/>
                </a:solidFill>
              </a:rPr>
              <a:t>	{</a:t>
            </a:r>
          </a:p>
          <a:p>
            <a:pPr marL="402336" lvl="1" indent="0" algn="just">
              <a:buNone/>
            </a:pPr>
            <a:r>
              <a:rPr lang="en-US" dirty="0">
                <a:solidFill>
                  <a:srgbClr val="FF6600"/>
                </a:solidFill>
              </a:rPr>
              <a:t>	</a:t>
            </a:r>
            <a:r>
              <a:rPr lang="en-US" dirty="0" smtClean="0">
                <a:solidFill>
                  <a:srgbClr val="FF6600"/>
                </a:solidFill>
              </a:rPr>
              <a:t>	//</a:t>
            </a:r>
            <a:r>
              <a:rPr lang="en-US" dirty="0" err="1" smtClean="0">
                <a:solidFill>
                  <a:srgbClr val="FF6600"/>
                </a:solidFill>
              </a:rPr>
              <a:t>stmt</a:t>
            </a:r>
            <a:r>
              <a:rPr lang="en-US" dirty="0" smtClean="0">
                <a:solidFill>
                  <a:srgbClr val="FF6600"/>
                </a:solidFill>
              </a:rPr>
              <a:t>-block;</a:t>
            </a:r>
          </a:p>
          <a:p>
            <a:pPr marL="402336" lvl="1" indent="0" algn="just">
              <a:buNone/>
            </a:pPr>
            <a:r>
              <a:rPr lang="en-US" dirty="0" smtClean="0">
                <a:solidFill>
                  <a:srgbClr val="FF6600"/>
                </a:solidFill>
              </a:rPr>
              <a:t>	}while(</a:t>
            </a:r>
            <a:r>
              <a:rPr lang="en-US" dirty="0" err="1" smtClean="0">
                <a:solidFill>
                  <a:srgbClr val="FF6600"/>
                </a:solidFill>
              </a:rPr>
              <a:t>relational_expression</a:t>
            </a:r>
            <a:r>
              <a:rPr lang="en-US" dirty="0" smtClean="0">
                <a:solidFill>
                  <a:srgbClr val="FF6600"/>
                </a:solidFill>
              </a:rPr>
              <a:t>);</a:t>
            </a:r>
          </a:p>
          <a:p>
            <a:pPr algn="just"/>
            <a:r>
              <a:rPr lang="en-US" dirty="0" smtClean="0"/>
              <a:t>Working:</a:t>
            </a:r>
          </a:p>
          <a:p>
            <a:pPr marL="916686" lvl="1" indent="-514350" algn="just">
              <a:buFont typeface="+mj-lt"/>
              <a:buAutoNum type="arabicPeriod"/>
            </a:pPr>
            <a:r>
              <a:rPr lang="en-US" dirty="0" smtClean="0"/>
              <a:t>execute statement  block</a:t>
            </a:r>
          </a:p>
          <a:p>
            <a:pPr marL="916686" lvl="1" indent="-514350" algn="just">
              <a:buFont typeface="+mj-lt"/>
              <a:buAutoNum type="arabicPeriod"/>
            </a:pPr>
            <a:r>
              <a:rPr lang="en-US" dirty="0" smtClean="0"/>
              <a:t>evaluate </a:t>
            </a:r>
            <a:r>
              <a:rPr lang="en-US" dirty="0" err="1" smtClean="0"/>
              <a:t>relational_expression</a:t>
            </a:r>
            <a:r>
              <a:rPr lang="en-US" dirty="0" smtClean="0"/>
              <a:t>, if true then </a:t>
            </a:r>
            <a:r>
              <a:rPr lang="en-US" dirty="0" err="1" smtClean="0"/>
              <a:t>goto</a:t>
            </a:r>
            <a:r>
              <a:rPr lang="en-US" dirty="0" smtClean="0"/>
              <a:t> step1else </a:t>
            </a:r>
            <a:r>
              <a:rPr lang="en-US" dirty="0" err="1" smtClean="0"/>
              <a:t>goto</a:t>
            </a:r>
            <a:r>
              <a:rPr lang="en-US" dirty="0" smtClean="0"/>
              <a:t> 3</a:t>
            </a:r>
          </a:p>
          <a:p>
            <a:pPr marL="916686" lvl="1" indent="-514350" algn="just">
              <a:buFont typeface="+mj-lt"/>
              <a:buAutoNum type="arabicPeriod"/>
            </a:pPr>
            <a:r>
              <a:rPr lang="en-US" dirty="0" smtClean="0"/>
              <a:t>exit from the do…while block;</a:t>
            </a:r>
          </a:p>
          <a:p>
            <a:pPr marL="916686" lvl="1" indent="-514350" algn="just">
              <a:buFont typeface="+mj-lt"/>
              <a:buAutoNum type="arabicPeriod"/>
            </a:pPr>
            <a:endParaRPr lang="en-US" dirty="0" smtClean="0"/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56523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Example(do…while loop)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marL="82296" indent="0" algn="ctr">
              <a:buNone/>
            </a:pPr>
            <a:r>
              <a:rPr lang="en-US" sz="4500" b="1" dirty="0" smtClean="0"/>
              <a:t>Program to find the square of a number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sz="4900" dirty="0" smtClean="0">
                <a:solidFill>
                  <a:srgbClr val="3366FF"/>
                </a:solidFill>
              </a:rPr>
              <a:t>#include</a:t>
            </a:r>
            <a:r>
              <a:rPr lang="en-US" sz="4900" dirty="0" smtClean="0"/>
              <a:t>&lt;</a:t>
            </a:r>
            <a:r>
              <a:rPr lang="en-US" sz="4900" dirty="0" err="1" smtClean="0"/>
              <a:t>iostream</a:t>
            </a:r>
            <a:r>
              <a:rPr lang="en-US" sz="4900" dirty="0" smtClean="0"/>
              <a:t>&gt;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sz="4900" dirty="0" smtClean="0">
                <a:solidFill>
                  <a:srgbClr val="3366FF"/>
                </a:solidFill>
              </a:rPr>
              <a:t>using namespace</a:t>
            </a:r>
            <a:r>
              <a:rPr lang="en-US" sz="4900" dirty="0" smtClean="0"/>
              <a:t> </a:t>
            </a:r>
            <a:r>
              <a:rPr lang="en-US" sz="4900" dirty="0" err="1" smtClean="0"/>
              <a:t>std</a:t>
            </a:r>
            <a:r>
              <a:rPr lang="en-US" sz="4900" dirty="0" smtClean="0"/>
              <a:t>;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sz="4900" dirty="0" smtClean="0">
                <a:solidFill>
                  <a:srgbClr val="3366FF"/>
                </a:solidFill>
              </a:rPr>
              <a:t>void</a:t>
            </a:r>
            <a:r>
              <a:rPr lang="en-US" sz="4900" dirty="0" smtClean="0"/>
              <a:t> main()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sz="4900" dirty="0" smtClean="0"/>
              <a:t>{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sz="4900" dirty="0"/>
              <a:t>	</a:t>
            </a:r>
            <a:r>
              <a:rPr lang="en-US" sz="4900" dirty="0" err="1" smtClean="0">
                <a:solidFill>
                  <a:srgbClr val="3366FF"/>
                </a:solidFill>
              </a:rPr>
              <a:t>int</a:t>
            </a:r>
            <a:r>
              <a:rPr lang="en-US" sz="4900" dirty="0" smtClean="0"/>
              <a:t> </a:t>
            </a:r>
            <a:r>
              <a:rPr lang="en-US" sz="4900" dirty="0" err="1" smtClean="0"/>
              <a:t>a,s</a:t>
            </a:r>
            <a:r>
              <a:rPr lang="en-US" sz="4900" dirty="0" smtClean="0"/>
              <a:t>;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sz="4900" dirty="0"/>
              <a:t>	</a:t>
            </a:r>
            <a:r>
              <a:rPr lang="en-US" sz="4900" dirty="0" smtClean="0">
                <a:solidFill>
                  <a:srgbClr val="3366FF"/>
                </a:solidFill>
              </a:rPr>
              <a:t>char</a:t>
            </a:r>
            <a:r>
              <a:rPr lang="en-US" sz="4900" dirty="0" smtClean="0"/>
              <a:t> option;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sz="4900" dirty="0"/>
              <a:t>	</a:t>
            </a:r>
            <a:r>
              <a:rPr lang="en-US" sz="4900" dirty="0" smtClean="0">
                <a:solidFill>
                  <a:srgbClr val="3366FF"/>
                </a:solidFill>
              </a:rPr>
              <a:t>do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sz="4900" dirty="0"/>
              <a:t>	</a:t>
            </a:r>
            <a:r>
              <a:rPr lang="en-US" sz="4900" dirty="0" smtClean="0"/>
              <a:t>{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sz="4900" dirty="0"/>
              <a:t>	</a:t>
            </a:r>
            <a:r>
              <a:rPr lang="en-US" sz="4900" dirty="0" smtClean="0"/>
              <a:t>	</a:t>
            </a:r>
            <a:r>
              <a:rPr lang="en-US" sz="4900" dirty="0" err="1" smtClean="0"/>
              <a:t>cout</a:t>
            </a:r>
            <a:r>
              <a:rPr lang="en-US" sz="4900" dirty="0" smtClean="0"/>
              <a:t>&lt;&lt;“Enter the number:”;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sz="4900" dirty="0"/>
              <a:t>	</a:t>
            </a:r>
            <a:r>
              <a:rPr lang="en-US" sz="4900" dirty="0" smtClean="0"/>
              <a:t>	</a:t>
            </a:r>
            <a:r>
              <a:rPr lang="en-US" sz="4900" dirty="0" err="1" smtClean="0"/>
              <a:t>cin</a:t>
            </a:r>
            <a:r>
              <a:rPr lang="en-US" sz="4900" dirty="0" smtClean="0"/>
              <a:t>&gt;&gt;a;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sz="4900" dirty="0"/>
              <a:t>	</a:t>
            </a:r>
            <a:r>
              <a:rPr lang="en-US" sz="4900" dirty="0" smtClean="0"/>
              <a:t>	s = a*a;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sz="4900" dirty="0"/>
              <a:t>	</a:t>
            </a:r>
            <a:r>
              <a:rPr lang="en-US" sz="4900" dirty="0" smtClean="0"/>
              <a:t>	</a:t>
            </a:r>
            <a:r>
              <a:rPr lang="en-US" sz="4900" dirty="0" err="1" smtClean="0"/>
              <a:t>cout</a:t>
            </a:r>
            <a:r>
              <a:rPr lang="en-US" sz="4900" dirty="0" smtClean="0"/>
              <a:t>&lt;&lt;“square of “&lt;&lt;a&lt;&lt;“ is ”&lt;&lt;s;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sz="4900" dirty="0"/>
              <a:t>	</a:t>
            </a:r>
            <a:r>
              <a:rPr lang="en-US" sz="4900" dirty="0" smtClean="0"/>
              <a:t>	</a:t>
            </a:r>
            <a:r>
              <a:rPr lang="en-US" sz="4900" dirty="0" err="1" smtClean="0"/>
              <a:t>cout</a:t>
            </a:r>
            <a:r>
              <a:rPr lang="en-US" sz="4900" dirty="0" smtClean="0"/>
              <a:t>&lt;&lt;“Do you want to continue with another number?(PRESS y/Y for YES and n/N for NO)”;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sz="4900" dirty="0"/>
              <a:t>	</a:t>
            </a:r>
            <a:r>
              <a:rPr lang="en-US" sz="4900" dirty="0" smtClean="0"/>
              <a:t>	</a:t>
            </a:r>
            <a:r>
              <a:rPr lang="en-US" sz="4900" dirty="0" err="1" smtClean="0"/>
              <a:t>cin</a:t>
            </a:r>
            <a:r>
              <a:rPr lang="en-US" sz="4900" dirty="0" smtClean="0"/>
              <a:t>&gt;&gt;option;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sz="4900" dirty="0"/>
              <a:t>	</a:t>
            </a:r>
            <a:r>
              <a:rPr lang="en-US" sz="4900" dirty="0" smtClean="0"/>
              <a:t>}</a:t>
            </a:r>
            <a:r>
              <a:rPr lang="en-US" sz="4900" dirty="0" smtClean="0">
                <a:solidFill>
                  <a:srgbClr val="3366FF"/>
                </a:solidFill>
              </a:rPr>
              <a:t>while</a:t>
            </a:r>
            <a:r>
              <a:rPr lang="en-US" sz="4900" dirty="0" smtClean="0"/>
              <a:t>(option==‘y’ || option==‘Y’);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sz="4900" dirty="0"/>
              <a:t>	</a:t>
            </a:r>
            <a:r>
              <a:rPr lang="en-US" sz="4900" dirty="0" err="1" smtClean="0"/>
              <a:t>cout</a:t>
            </a:r>
            <a:r>
              <a:rPr lang="en-US" sz="4900" dirty="0" smtClean="0"/>
              <a:t>&lt;&lt;“\</a:t>
            </a:r>
            <a:r>
              <a:rPr lang="en-US" sz="4900" dirty="0" err="1" smtClean="0"/>
              <a:t>nEnd</a:t>
            </a:r>
            <a:r>
              <a:rPr lang="en-US" sz="4900" dirty="0" smtClean="0"/>
              <a:t>”;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sz="4900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6702122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Exercises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 smtClean="0"/>
              <a:t>Program to find the factorial of a given number.</a:t>
            </a:r>
          </a:p>
          <a:p>
            <a:pPr algn="just"/>
            <a:r>
              <a:rPr lang="en-US" dirty="0" smtClean="0"/>
              <a:t>Program to find the reverse of a number.</a:t>
            </a:r>
          </a:p>
          <a:p>
            <a:pPr algn="just"/>
            <a:r>
              <a:rPr lang="en-US" dirty="0" smtClean="0"/>
              <a:t>Program to print the following series:</a:t>
            </a:r>
          </a:p>
          <a:p>
            <a:pPr marL="402336" lvl="1" indent="0" algn="just">
              <a:buNone/>
            </a:pPr>
            <a:r>
              <a:rPr lang="en-US" dirty="0" smtClean="0"/>
              <a:t>1	2 	3 	6 	18 	108…… n</a:t>
            </a:r>
          </a:p>
          <a:p>
            <a:pPr algn="just"/>
            <a:r>
              <a:rPr lang="en-US" dirty="0" smtClean="0"/>
              <a:t>Program to print the following series:</a:t>
            </a:r>
          </a:p>
          <a:p>
            <a:pPr marL="402336" lvl="1" indent="0" algn="just">
              <a:buNone/>
            </a:pPr>
            <a:r>
              <a:rPr lang="en-US" dirty="0" smtClean="0"/>
              <a:t>1	2	2	4	8	32…….n</a:t>
            </a:r>
          </a:p>
          <a:p>
            <a:pPr marL="82296" indent="0" algn="just">
              <a:buNone/>
            </a:pPr>
            <a:endParaRPr lang="en-US" dirty="0" smtClean="0"/>
          </a:p>
          <a:p>
            <a:pPr marL="596646" indent="-514350" algn="just">
              <a:buAutoNum type="arabicPlain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22217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Solstice.thmx</Template>
  <TotalTime>59</TotalTime>
  <Words>254</Words>
  <Application>Microsoft Macintosh PowerPoint</Application>
  <PresentationFormat>On-screen Show (4:3)</PresentationFormat>
  <Paragraphs>107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Solstice</vt:lpstr>
      <vt:lpstr>Computational Thinking M4COMP</vt:lpstr>
      <vt:lpstr>Looping Statements</vt:lpstr>
      <vt:lpstr>For loop</vt:lpstr>
      <vt:lpstr>Example (for loop)</vt:lpstr>
      <vt:lpstr>While loop</vt:lpstr>
      <vt:lpstr>Example(while loop)</vt:lpstr>
      <vt:lpstr>do…while loop</vt:lpstr>
      <vt:lpstr>Example(do…while loop)</vt:lpstr>
      <vt:lpstr>Exercises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MY LAPTOP</dc:creator>
  <cp:lastModifiedBy>MY LAPTOP</cp:lastModifiedBy>
  <cp:revision>10</cp:revision>
  <dcterms:created xsi:type="dcterms:W3CDTF">2015-04-08T12:55:30Z</dcterms:created>
  <dcterms:modified xsi:type="dcterms:W3CDTF">2015-04-08T13:54:45Z</dcterms:modified>
</cp:coreProperties>
</file>