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theme/themeOverride35.xml" ContentType="application/vnd.openxmlformats-officedocument.themeOverride+xml"/>
  <Override PartName="/ppt/theme/themeOverride36.xml" ContentType="application/vnd.openxmlformats-officedocument.themeOverride+xml"/>
  <Override PartName="/ppt/theme/themeOverride37.xml" ContentType="application/vnd.openxmlformats-officedocument.themeOverride+xml"/>
  <Override PartName="/ppt/theme/themeOverride38.xml" ContentType="application/vnd.openxmlformats-officedocument.themeOverride+xml"/>
  <Override PartName="/ppt/theme/themeOverride39.xml" ContentType="application/vnd.openxmlformats-officedocument.themeOverride+xml"/>
  <Override PartName="/ppt/theme/themeOverride40.xml" ContentType="application/vnd.openxmlformats-officedocument.themeOverride+xml"/>
  <Override PartName="/ppt/theme/themeOverride41.xml" ContentType="application/vnd.openxmlformats-officedocument.themeOverride+xml"/>
  <Override PartName="/ppt/theme/themeOverride42.xml" ContentType="application/vnd.openxmlformats-officedocument.themeOverride+xml"/>
  <Override PartName="/ppt/theme/themeOverride4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4"/>
  </p:sldMasterIdLst>
  <p:notesMasterIdLst>
    <p:notesMasterId r:id="rId48"/>
  </p:notesMasterIdLst>
  <p:handoutMasterIdLst>
    <p:handoutMasterId r:id="rId49"/>
  </p:handoutMasterIdLst>
  <p:sldIdLst>
    <p:sldId id="466" r:id="rId5"/>
    <p:sldId id="832" r:id="rId6"/>
    <p:sldId id="833" r:id="rId7"/>
    <p:sldId id="873" r:id="rId8"/>
    <p:sldId id="834" r:id="rId9"/>
    <p:sldId id="874" r:id="rId10"/>
    <p:sldId id="836" r:id="rId11"/>
    <p:sldId id="837" r:id="rId12"/>
    <p:sldId id="842" r:id="rId13"/>
    <p:sldId id="835" r:id="rId14"/>
    <p:sldId id="838" r:id="rId15"/>
    <p:sldId id="843" r:id="rId16"/>
    <p:sldId id="839" r:id="rId17"/>
    <p:sldId id="840" r:id="rId18"/>
    <p:sldId id="841" r:id="rId19"/>
    <p:sldId id="844" r:id="rId20"/>
    <p:sldId id="845" r:id="rId21"/>
    <p:sldId id="846" r:id="rId22"/>
    <p:sldId id="847" r:id="rId23"/>
    <p:sldId id="848" r:id="rId24"/>
    <p:sldId id="849" r:id="rId25"/>
    <p:sldId id="850" r:id="rId26"/>
    <p:sldId id="851" r:id="rId27"/>
    <p:sldId id="852" r:id="rId28"/>
    <p:sldId id="853" r:id="rId29"/>
    <p:sldId id="855" r:id="rId30"/>
    <p:sldId id="857" r:id="rId31"/>
    <p:sldId id="858" r:id="rId32"/>
    <p:sldId id="859" r:id="rId33"/>
    <p:sldId id="860" r:id="rId34"/>
    <p:sldId id="861" r:id="rId35"/>
    <p:sldId id="856" r:id="rId36"/>
    <p:sldId id="862" r:id="rId37"/>
    <p:sldId id="863" r:id="rId38"/>
    <p:sldId id="864" r:id="rId39"/>
    <p:sldId id="865" r:id="rId40"/>
    <p:sldId id="866" r:id="rId41"/>
    <p:sldId id="872" r:id="rId42"/>
    <p:sldId id="867" r:id="rId43"/>
    <p:sldId id="868" r:id="rId44"/>
    <p:sldId id="869" r:id="rId45"/>
    <p:sldId id="870" r:id="rId46"/>
    <p:sldId id="871" r:id="rId47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06" autoAdjust="0"/>
    <p:restoredTop sz="94715" autoAdjust="0"/>
  </p:normalViewPr>
  <p:slideViewPr>
    <p:cSldViewPr>
      <p:cViewPr>
        <p:scale>
          <a:sx n="75" d="100"/>
          <a:sy n="75" d="100"/>
        </p:scale>
        <p:origin x="878" y="24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54695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microsoft.com/office/2007/relationships/hdphoto" Target="../media/hdphoto1.wdp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0767A10C-6F14-8FF4-2924-39E86D7709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48CCCC30-2E64-22F4-1440-E3A2835A6492}"/>
              </a:ext>
            </a:extLst>
          </p:cNvPr>
          <p:cNvSpPr txBox="1"/>
          <p:nvPr/>
        </p:nvSpPr>
        <p:spPr>
          <a:xfrm>
            <a:off x="5725874" y="1642889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中國禪宗簡介</a:t>
            </a:r>
            <a:endParaRPr lang="zh-TW" altLang="en-US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305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91135F89-EA48-D3A4-E6D2-3A7E4B7F8EFE}"/>
              </a:ext>
            </a:extLst>
          </p:cNvPr>
          <p:cNvSpPr txBox="1"/>
          <p:nvPr/>
        </p:nvSpPr>
        <p:spPr>
          <a:xfrm>
            <a:off x="4621361" y="555831"/>
            <a:ext cx="2769989" cy="52467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禪宗為大乘佛教流傳於東亞的一支佛教宗派，由南天竺禪師菩提達摩</a:t>
            </a:r>
            <a:r>
              <a:rPr lang="zh-CN" altLang="en-US" sz="2800" dirty="0">
                <a:solidFill>
                  <a:schemeClr val="bg1"/>
                </a:solidFill>
              </a:rPr>
              <a:t>（</a:t>
            </a:r>
            <a:r>
              <a:rPr lang="en-US" altLang="zh-CN" sz="2800" dirty="0">
                <a:solidFill>
                  <a:schemeClr val="bg1"/>
                </a:solidFill>
              </a:rPr>
              <a:t>Bodhidharma</a:t>
            </a:r>
            <a:r>
              <a:rPr lang="zh-CN" altLang="en-US" sz="2800" dirty="0">
                <a:solidFill>
                  <a:schemeClr val="bg1"/>
                </a:solidFill>
              </a:rPr>
              <a:t>；</a:t>
            </a:r>
            <a:r>
              <a:rPr lang="en-US" altLang="zh-CN" sz="2800" dirty="0">
                <a:solidFill>
                  <a:schemeClr val="bg1"/>
                </a:solidFill>
              </a:rPr>
              <a:t>c. 382—536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r>
              <a:rPr lang="zh-TW" altLang="en-US" sz="2800" dirty="0">
                <a:solidFill>
                  <a:schemeClr val="bg1"/>
                </a:solidFill>
              </a:rPr>
              <a:t>傳至中國。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A36C09A5-A790-F524-838F-7F5EA1D1980A}"/>
              </a:ext>
            </a:extLst>
          </p:cNvPr>
          <p:cNvSpPr txBox="1"/>
          <p:nvPr/>
        </p:nvSpPr>
        <p:spPr>
          <a:xfrm>
            <a:off x="9983638" y="595713"/>
            <a:ext cx="877163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dirty="0">
                <a:solidFill>
                  <a:schemeClr val="bg1"/>
                </a:solidFill>
              </a:rPr>
              <a:t>中國禪宗簡介</a:t>
            </a:r>
            <a:endParaRPr lang="zh-TW" altLang="en-US" sz="3000" b="1" dirty="0">
              <a:solidFill>
                <a:schemeClr val="bg1"/>
              </a:solidFill>
            </a:endParaRP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D7E50252-2A01-EBFB-9EEC-F52C928431FA}"/>
              </a:ext>
            </a:extLst>
          </p:cNvPr>
          <p:cNvSpPr/>
          <p:nvPr/>
        </p:nvSpPr>
        <p:spPr>
          <a:xfrm>
            <a:off x="11182736" y="765498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9132CAB3-5B23-01A3-09DF-7ACEB50714C1}"/>
              </a:ext>
            </a:extLst>
          </p:cNvPr>
          <p:cNvSpPr txBox="1"/>
          <p:nvPr/>
        </p:nvSpPr>
        <p:spPr>
          <a:xfrm>
            <a:off x="7679382" y="595713"/>
            <a:ext cx="2123658" cy="52520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菩提達摩傳來而發展成的禪宗，在中國佛教史、中國文化史上，佔有重要的光輝的一頁。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C1AA03E-B55B-5958-E9F7-F4760AF7249A}"/>
              </a:ext>
            </a:extLst>
          </p:cNvPr>
          <p:cNvSpPr txBox="1"/>
          <p:nvPr/>
        </p:nvSpPr>
        <p:spPr>
          <a:xfrm>
            <a:off x="304363" y="595713"/>
            <a:ext cx="4062651" cy="53500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達摩的禪宗經牛頭法融（</a:t>
            </a:r>
            <a:r>
              <a:rPr lang="en-US" altLang="zh-TW" sz="2800" dirty="0">
                <a:solidFill>
                  <a:schemeClr val="bg1"/>
                </a:solidFill>
              </a:rPr>
              <a:t>594—657</a:t>
            </a:r>
            <a:r>
              <a:rPr lang="zh-TW" altLang="en-US" sz="2800" dirty="0">
                <a:solidFill>
                  <a:schemeClr val="bg1"/>
                </a:solidFill>
              </a:rPr>
              <a:t>）、黃梅弘忍（</a:t>
            </a:r>
            <a:r>
              <a:rPr lang="en-US" altLang="zh-TW" sz="2800" dirty="0">
                <a:solidFill>
                  <a:schemeClr val="bg1"/>
                </a:solidFill>
              </a:rPr>
              <a:t>601—675</a:t>
            </a:r>
            <a:r>
              <a:rPr lang="zh-TW" altLang="en-US" sz="2800" dirty="0">
                <a:solidFill>
                  <a:schemeClr val="bg1"/>
                </a:solidFill>
              </a:rPr>
              <a:t>）的發展，大成於六祖曹溪惠能（</a:t>
            </a:r>
            <a:r>
              <a:rPr lang="en-US" altLang="zh-TW" sz="2800" dirty="0">
                <a:solidFill>
                  <a:schemeClr val="bg1"/>
                </a:solidFill>
              </a:rPr>
              <a:t>638—713</a:t>
            </a:r>
            <a:r>
              <a:rPr lang="zh-TW" altLang="en-US" sz="2800" dirty="0">
                <a:solidFill>
                  <a:schemeClr val="bg1"/>
                </a:solidFill>
              </a:rPr>
              <a:t>），成為一支具有獨特精神意趣的宗派，又稱達摩宗、佛心宗。</a:t>
            </a:r>
          </a:p>
        </p:txBody>
      </p:sp>
    </p:spTree>
    <p:extLst>
      <p:ext uri="{BB962C8B-B14F-4D97-AF65-F5344CB8AC3E}">
        <p14:creationId xmlns:p14="http://schemas.microsoft.com/office/powerpoint/2010/main" val="4626847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27C7EAD-CC5C-0FC3-A874-79287C578834}"/>
              </a:ext>
            </a:extLst>
          </p:cNvPr>
          <p:cNvSpPr txBox="1"/>
          <p:nvPr/>
        </p:nvSpPr>
        <p:spPr>
          <a:xfrm>
            <a:off x="9581787" y="117426"/>
            <a:ext cx="1877437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一、早期（</a:t>
            </a:r>
            <a:r>
              <a:rPr lang="en-US" altLang="zh-CN" sz="2800" dirty="0">
                <a:solidFill>
                  <a:schemeClr val="bg1"/>
                </a:solidFill>
              </a:rPr>
              <a:t>c. 500-800</a:t>
            </a:r>
            <a:r>
              <a:rPr lang="zh-CN" altLang="en-US" sz="2800" dirty="0">
                <a:solidFill>
                  <a:schemeClr val="bg1"/>
                </a:solidFill>
              </a:rPr>
              <a:t>）：</a:t>
            </a:r>
            <a:r>
              <a:rPr lang="zh-TW" altLang="en-US" sz="2800" dirty="0">
                <a:solidFill>
                  <a:schemeClr val="bg1"/>
                </a:solidFill>
              </a:rPr>
              <a:t>由菩提達摩至中國開始，至惠能大宏禪宗為止，此為禪宗的開始，可稱為早期禪宗。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F4F7EA5-920D-3E00-D990-3BE99DAAD6DB}"/>
              </a:ext>
            </a:extLst>
          </p:cNvPr>
          <p:cNvSpPr txBox="1"/>
          <p:nvPr/>
        </p:nvSpPr>
        <p:spPr>
          <a:xfrm>
            <a:off x="11318039" y="189434"/>
            <a:ext cx="830997" cy="538673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中國禪宗發展可分成四個時期</a:t>
            </a:r>
            <a:r>
              <a:rPr lang="zh-CN" altLang="en-US" sz="2800" dirty="0">
                <a:solidFill>
                  <a:schemeClr val="bg1"/>
                </a:solidFill>
              </a:rPr>
              <a:t>：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16DE7B01-A647-CA80-4D28-4937E72DF1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479582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542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ED9F6852-DE80-890A-4814-A61A99741B6D}"/>
              </a:ext>
            </a:extLst>
          </p:cNvPr>
          <p:cNvSpPr txBox="1"/>
          <p:nvPr/>
        </p:nvSpPr>
        <p:spPr>
          <a:xfrm>
            <a:off x="9154533" y="205581"/>
            <a:ext cx="3005951" cy="64484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二、發展期（</a:t>
            </a:r>
            <a:r>
              <a:rPr lang="en-US" altLang="zh-CN" sz="2800" dirty="0">
                <a:solidFill>
                  <a:schemeClr val="bg1"/>
                </a:solidFill>
              </a:rPr>
              <a:t>c. 800-1100</a:t>
            </a:r>
            <a:r>
              <a:rPr lang="zh-CN" altLang="en-US" sz="2800" dirty="0">
                <a:solidFill>
                  <a:schemeClr val="bg1"/>
                </a:solidFill>
              </a:rPr>
              <a:t>）：</a:t>
            </a:r>
            <a:r>
              <a:rPr lang="zh-TW" altLang="en-US" sz="2800" dirty="0">
                <a:solidFill>
                  <a:schemeClr val="bg1"/>
                </a:solidFill>
              </a:rPr>
              <a:t>由六祖惠能門下，洪州、石頭二宗，發展為五宗七派（臨濟宗黃龍派和楊岐派、法眼宗、曹洞宗、雲門宗、溈仰宗），此為禪宗的發展期，時間約當晚唐至南宋初。</a:t>
            </a: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2EFE9ABA-0111-B459-6FF3-E676FE31B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29" y="0"/>
            <a:ext cx="9124603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1314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469AC68A-473F-F056-AF65-7937475F7C60}"/>
              </a:ext>
            </a:extLst>
          </p:cNvPr>
          <p:cNvSpPr txBox="1"/>
          <p:nvPr/>
        </p:nvSpPr>
        <p:spPr>
          <a:xfrm>
            <a:off x="9214956" y="437066"/>
            <a:ext cx="3005951" cy="59854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三、成熟期（</a:t>
            </a:r>
            <a:r>
              <a:rPr lang="en-US" altLang="zh-CN" sz="2800" dirty="0">
                <a:solidFill>
                  <a:schemeClr val="bg1"/>
                </a:solidFill>
              </a:rPr>
              <a:t>c. 1100-1500</a:t>
            </a:r>
            <a:r>
              <a:rPr lang="zh-CN" altLang="en-US" sz="2800" dirty="0">
                <a:solidFill>
                  <a:schemeClr val="bg1"/>
                </a:solidFill>
              </a:rPr>
              <a:t>）：</a:t>
            </a:r>
            <a:r>
              <a:rPr lang="zh-TW" altLang="en-US" sz="2800" dirty="0">
                <a:solidFill>
                  <a:schemeClr val="bg1"/>
                </a:solidFill>
              </a:rPr>
              <a:t>自南宋初年臨濟宗大慧宗杲起而倡「話頭禪」，曹洞宗宏智正覺倡導「默照禪」，至於明朝中晚期，此為禪宗的成熟期，又可稱為中期禪宗。</a:t>
            </a: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929026A1-51AC-E0BB-9BFF-F437CB7A09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214956" cy="6859588"/>
          </a:xfrm>
          <a:prstGeom prst="rect">
            <a:avLst/>
          </a:prstGeom>
        </p:spPr>
      </p:pic>
      <p:sp>
        <p:nvSpPr>
          <p:cNvPr id="11" name="矩形 10">
            <a:extLst>
              <a:ext uri="{FF2B5EF4-FFF2-40B4-BE49-F238E27FC236}">
                <a16:creationId xmlns:a16="http://schemas.microsoft.com/office/drawing/2014/main" id="{D1ECF881-63FE-B958-D67F-E2B691630D78}"/>
              </a:ext>
            </a:extLst>
          </p:cNvPr>
          <p:cNvSpPr/>
          <p:nvPr/>
        </p:nvSpPr>
        <p:spPr>
          <a:xfrm>
            <a:off x="766614" y="5446018"/>
            <a:ext cx="360040" cy="504056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13" name="圖片 12">
            <a:extLst>
              <a:ext uri="{FF2B5EF4-FFF2-40B4-BE49-F238E27FC236}">
                <a16:creationId xmlns:a16="http://schemas.microsoft.com/office/drawing/2014/main" id="{E2637DF8-F049-59F5-8EAF-4EDE3845CC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2800" y="909514"/>
            <a:ext cx="5942155" cy="5841440"/>
          </a:xfrm>
          <a:prstGeom prst="rect">
            <a:avLst/>
          </a:prstGeom>
        </p:spPr>
      </p:pic>
      <p:sp>
        <p:nvSpPr>
          <p:cNvPr id="14" name="矩形 13">
            <a:extLst>
              <a:ext uri="{FF2B5EF4-FFF2-40B4-BE49-F238E27FC236}">
                <a16:creationId xmlns:a16="http://schemas.microsoft.com/office/drawing/2014/main" id="{40FB64AD-4B58-EEF8-B8C2-F5B054F65B3B}"/>
              </a:ext>
            </a:extLst>
          </p:cNvPr>
          <p:cNvSpPr/>
          <p:nvPr/>
        </p:nvSpPr>
        <p:spPr>
          <a:xfrm>
            <a:off x="5375126" y="2205658"/>
            <a:ext cx="936104" cy="36004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64472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A88F5B80-FCA7-77BD-0036-C2B3E0E1AD1B}"/>
              </a:ext>
            </a:extLst>
          </p:cNvPr>
          <p:cNvSpPr txBox="1"/>
          <p:nvPr/>
        </p:nvSpPr>
        <p:spPr>
          <a:xfrm>
            <a:off x="5015086" y="585478"/>
            <a:ext cx="5355312" cy="56886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四、晚期（</a:t>
            </a:r>
            <a:r>
              <a:rPr lang="en-US" altLang="zh-CN" sz="2800" dirty="0">
                <a:solidFill>
                  <a:schemeClr val="bg1"/>
                </a:solidFill>
              </a:rPr>
              <a:t>c. 1500-1900</a:t>
            </a:r>
            <a:r>
              <a:rPr lang="zh-CN" altLang="en-US" sz="2800" dirty="0">
                <a:solidFill>
                  <a:schemeClr val="bg1"/>
                </a:solidFill>
              </a:rPr>
              <a:t>）：</a:t>
            </a:r>
            <a:r>
              <a:rPr lang="zh-TW" altLang="en-US" sz="2800" dirty="0">
                <a:solidFill>
                  <a:schemeClr val="bg1"/>
                </a:solidFill>
              </a:rPr>
              <a:t>明朝中葉淨土宗興起，此時佛教的特色為禪淨合一，與儒、釋、道三教合一，禪淨合一的影響，使得當時的僧人唯以參話頭、念彌陀為主，禪宗逐漸失去創新的生命力，為禪宗的衰落期，又稱為晚期禪宗，始於晚明至清朝結束為止。</a:t>
            </a:r>
          </a:p>
        </p:txBody>
      </p: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1CEE375-9A39-177F-5D6E-5EBD5953C08D}"/>
              </a:ext>
            </a:extLst>
          </p:cNvPr>
          <p:cNvSpPr/>
          <p:nvPr/>
        </p:nvSpPr>
        <p:spPr>
          <a:xfrm>
            <a:off x="11063758" y="765498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48833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46C3ECE8-EDF0-71CD-8CFF-875A0CDAA20D}"/>
              </a:ext>
            </a:extLst>
          </p:cNvPr>
          <p:cNvSpPr txBox="1"/>
          <p:nvPr/>
        </p:nvSpPr>
        <p:spPr>
          <a:xfrm>
            <a:off x="1918742" y="837506"/>
            <a:ext cx="8586966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禪宗最盛行的流播地區主要為中國江南以南，集中於兩湖、兩江、廣東、福建一帶。禪宗在中國佛教各宗派中流傳時間最長，影響甚廣，至今仍延綿不絕，在中國哲學思想及藝術思想上有著重要的影響。自唐代創立後流傳於中國、日本、朝鮮半島、越南等漢字文化圈地區，至今不衰，二次世界大戰後，日本鈴木大拙</a:t>
            </a:r>
            <a:r>
              <a:rPr lang="zh-CN" altLang="en-US" sz="2800" dirty="0">
                <a:solidFill>
                  <a:schemeClr val="bg1"/>
                </a:solidFill>
              </a:rPr>
              <a:t>（</a:t>
            </a:r>
            <a:r>
              <a:rPr lang="en-US" altLang="zh-CN" sz="2800" dirty="0">
                <a:solidFill>
                  <a:schemeClr val="bg1"/>
                </a:solidFill>
              </a:rPr>
              <a:t>D. T. Suzuki</a:t>
            </a:r>
            <a:r>
              <a:rPr lang="zh-CN" altLang="en-US" sz="2800" dirty="0">
                <a:solidFill>
                  <a:schemeClr val="bg1"/>
                </a:solidFill>
              </a:rPr>
              <a:t>；</a:t>
            </a:r>
            <a:r>
              <a:rPr lang="en-US" altLang="zh-CN" sz="2800" dirty="0">
                <a:solidFill>
                  <a:schemeClr val="bg1"/>
                </a:solidFill>
              </a:rPr>
              <a:t>1870 - 1966</a:t>
            </a:r>
            <a:r>
              <a:rPr lang="zh-CN" altLang="en-US" sz="2800" dirty="0">
                <a:solidFill>
                  <a:schemeClr val="bg1"/>
                </a:solidFill>
              </a:rPr>
              <a:t>）</a:t>
            </a:r>
            <a:r>
              <a:rPr lang="zh-TW" altLang="en-US" sz="2800" dirty="0">
                <a:solidFill>
                  <a:schemeClr val="bg1"/>
                </a:solidFill>
              </a:rPr>
              <a:t>至美國弘法，禪宗在歐美頗受歡迎，因而將禪宗的影響力推至世界各地。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699BBD01-5A28-9DCC-85D8-DD4ADB85701C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951931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20C066AA-12A4-2B4F-3946-F3679318FF7F}"/>
              </a:ext>
            </a:extLst>
          </p:cNvPr>
          <p:cNvSpPr txBox="1"/>
          <p:nvPr/>
        </p:nvSpPr>
        <p:spPr>
          <a:xfrm>
            <a:off x="10135063" y="117426"/>
            <a:ext cx="877163" cy="63367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dirty="0">
                <a:solidFill>
                  <a:schemeClr val="bg1"/>
                </a:solidFill>
              </a:rPr>
              <a:t>一、禪宗的早期發展（</a:t>
            </a:r>
            <a:r>
              <a:rPr lang="en-US" altLang="zh-CN" sz="3000" b="1" dirty="0">
                <a:solidFill>
                  <a:schemeClr val="bg1"/>
                </a:solidFill>
              </a:rPr>
              <a:t>c. 500-800</a:t>
            </a:r>
            <a:r>
              <a:rPr lang="zh-CN" altLang="en-US" sz="3000" b="1" dirty="0">
                <a:solidFill>
                  <a:schemeClr val="bg1"/>
                </a:solidFill>
              </a:rPr>
              <a:t>）：</a:t>
            </a:r>
            <a:endParaRPr lang="zh-TW" altLang="en-US" sz="3000" b="1" dirty="0">
              <a:solidFill>
                <a:schemeClr val="bg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E50CAF6-164C-12AD-5D10-CFA1978DB21B}"/>
              </a:ext>
            </a:extLst>
          </p:cNvPr>
          <p:cNvSpPr txBox="1"/>
          <p:nvPr/>
        </p:nvSpPr>
        <p:spPr>
          <a:xfrm>
            <a:off x="5748743" y="601282"/>
            <a:ext cx="4216539" cy="56570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達摩之前的禪法</a:t>
            </a:r>
            <a:r>
              <a:rPr lang="zh-CN" altLang="en-US" sz="2800" dirty="0">
                <a:solidFill>
                  <a:schemeClr val="bg1"/>
                </a:solidFill>
              </a:rPr>
              <a:t>：</a:t>
            </a:r>
            <a:endParaRPr lang="en-US" altLang="zh-CN" sz="28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在達摩之前，已有禪法的教授。安</a:t>
            </a:r>
            <a:r>
              <a:rPr lang="zh-CN" altLang="en-US" sz="2800" dirty="0">
                <a:solidFill>
                  <a:schemeClr val="bg1"/>
                </a:solidFill>
              </a:rPr>
              <a:t>世</a:t>
            </a:r>
            <a:r>
              <a:rPr lang="zh-TW" altLang="en-US" sz="2800" dirty="0">
                <a:solidFill>
                  <a:schemeClr val="bg1"/>
                </a:solidFill>
              </a:rPr>
              <a:t>高（</a:t>
            </a:r>
            <a:r>
              <a:rPr lang="en-US" altLang="zh-TW" sz="2800" dirty="0">
                <a:solidFill>
                  <a:schemeClr val="bg1"/>
                </a:solidFill>
              </a:rPr>
              <a:t>?—</a:t>
            </a:r>
            <a:r>
              <a:rPr lang="zh-TW" altLang="en-US" sz="2800" dirty="0">
                <a:solidFill>
                  <a:schemeClr val="bg1"/>
                </a:solidFill>
              </a:rPr>
              <a:t>大約</a:t>
            </a:r>
            <a:r>
              <a:rPr lang="en-US" altLang="zh-TW" sz="2800" dirty="0">
                <a:solidFill>
                  <a:schemeClr val="bg1"/>
                </a:solidFill>
              </a:rPr>
              <a:t>2</a:t>
            </a:r>
            <a:r>
              <a:rPr lang="zh-TW" altLang="en-US" sz="2800" dirty="0">
                <a:solidFill>
                  <a:schemeClr val="bg1"/>
                </a:solidFill>
              </a:rPr>
              <a:t>世紀）、鳩摩羅什（</a:t>
            </a:r>
            <a:r>
              <a:rPr lang="en-US" altLang="zh-TW" sz="2800" dirty="0">
                <a:solidFill>
                  <a:schemeClr val="bg1"/>
                </a:solidFill>
              </a:rPr>
              <a:t>343-413</a:t>
            </a:r>
            <a:r>
              <a:rPr lang="zh-TW" altLang="en-US" sz="2800" dirty="0">
                <a:solidFill>
                  <a:schemeClr val="bg1"/>
                </a:solidFill>
              </a:rPr>
              <a:t>）、佛陀跋陀羅（</a:t>
            </a:r>
            <a:r>
              <a:rPr lang="en-US" altLang="zh-TW" sz="2800" dirty="0">
                <a:solidFill>
                  <a:schemeClr val="bg1"/>
                </a:solidFill>
              </a:rPr>
              <a:t>359—429</a:t>
            </a:r>
            <a:r>
              <a:rPr lang="zh-TW" altLang="en-US" sz="2800" dirty="0">
                <a:solidFill>
                  <a:schemeClr val="bg1"/>
                </a:solidFill>
              </a:rPr>
              <a:t>）等僧人，將禪定修行的佛教經典引入中國。</a:t>
            </a:r>
          </a:p>
        </p:txBody>
      </p:sp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F7BB9110-E0D9-B196-87E8-07234D3A51EA}"/>
              </a:ext>
            </a:extLst>
          </p:cNvPr>
          <p:cNvSpPr/>
          <p:nvPr/>
        </p:nvSpPr>
        <p:spPr>
          <a:xfrm>
            <a:off x="11207774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2E1731F-0893-C544-31AE-A4285786ACD2}"/>
              </a:ext>
            </a:extLst>
          </p:cNvPr>
          <p:cNvSpPr txBox="1"/>
          <p:nvPr/>
        </p:nvSpPr>
        <p:spPr>
          <a:xfrm>
            <a:off x="308541" y="601282"/>
            <a:ext cx="5355312" cy="56570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u="sng" dirty="0">
                <a:solidFill>
                  <a:schemeClr val="bg1"/>
                </a:solidFill>
              </a:rPr>
              <a:t>安</a:t>
            </a:r>
            <a:r>
              <a:rPr lang="zh-CN" altLang="en-US" sz="2800" u="sng" dirty="0">
                <a:solidFill>
                  <a:schemeClr val="bg1"/>
                </a:solidFill>
              </a:rPr>
              <a:t>世</a:t>
            </a:r>
            <a:r>
              <a:rPr lang="zh-TW" altLang="en-US" sz="2800" u="sng" dirty="0">
                <a:solidFill>
                  <a:schemeClr val="bg1"/>
                </a:solidFill>
              </a:rPr>
              <a:t>高</a:t>
            </a:r>
            <a:r>
              <a:rPr lang="zh-TW" altLang="en-US" sz="2800" dirty="0">
                <a:solidFill>
                  <a:schemeClr val="bg1"/>
                </a:solidFill>
              </a:rPr>
              <a:t>為佛教初傳，東漢時期從安息國前來的僧人，其禪經或禪要之譯籍，有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安般守意經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、大小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十二門經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、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大道地經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等。東晉時，</a:t>
            </a:r>
            <a:r>
              <a:rPr lang="zh-TW" altLang="en-US" sz="2800" u="sng" dirty="0">
                <a:solidFill>
                  <a:schemeClr val="bg1"/>
                </a:solidFill>
              </a:rPr>
              <a:t>鳩摩羅什</a:t>
            </a:r>
            <a:r>
              <a:rPr lang="zh-TW" altLang="en-US" sz="2800" dirty="0">
                <a:solidFill>
                  <a:schemeClr val="bg1"/>
                </a:solidFill>
              </a:rPr>
              <a:t>在關中傳出了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坐禪三昧經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、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禪法要解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CN" altLang="en-US" sz="2800" dirty="0">
                <a:solidFill>
                  <a:schemeClr val="bg1"/>
                </a:solidFill>
              </a:rPr>
              <a:t>。</a:t>
            </a:r>
            <a:r>
              <a:rPr lang="zh-TW" altLang="en-US" sz="2800" u="sng" dirty="0">
                <a:solidFill>
                  <a:schemeClr val="bg1"/>
                </a:solidFill>
              </a:rPr>
              <a:t>佛陀跋陀羅</a:t>
            </a:r>
            <a:r>
              <a:rPr lang="zh-TW" altLang="en-US" sz="2800" dirty="0">
                <a:solidFill>
                  <a:schemeClr val="bg1"/>
                </a:solidFill>
              </a:rPr>
              <a:t>在廬山譯出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修行方便禪經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、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觀佛三昧經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77239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字方塊 8">
            <a:extLst>
              <a:ext uri="{FF2B5EF4-FFF2-40B4-BE49-F238E27FC236}">
                <a16:creationId xmlns:a16="http://schemas.microsoft.com/office/drawing/2014/main" id="{F33BEC53-00B7-3FC2-F871-2FA6A5D6CB34}"/>
              </a:ext>
            </a:extLst>
          </p:cNvPr>
          <p:cNvSpPr txBox="1"/>
          <p:nvPr/>
        </p:nvSpPr>
        <p:spPr>
          <a:xfrm>
            <a:off x="4943078" y="601282"/>
            <a:ext cx="5355312" cy="56570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在南北朝時代（</a:t>
            </a:r>
            <a:r>
              <a:rPr lang="en-US" altLang="zh-TW" sz="2800" dirty="0">
                <a:solidFill>
                  <a:schemeClr val="bg1"/>
                </a:solidFill>
              </a:rPr>
              <a:t>420</a:t>
            </a:r>
            <a:r>
              <a:rPr lang="zh-TW" altLang="en-US" sz="2800" dirty="0">
                <a:solidFill>
                  <a:schemeClr val="bg1"/>
                </a:solidFill>
              </a:rPr>
              <a:t>年</a:t>
            </a:r>
            <a:r>
              <a:rPr lang="en-US" altLang="zh-TW" sz="2800" dirty="0">
                <a:solidFill>
                  <a:schemeClr val="bg1"/>
                </a:solidFill>
              </a:rPr>
              <a:t>—589</a:t>
            </a:r>
            <a:r>
              <a:rPr lang="zh-TW" altLang="en-US" sz="2800" dirty="0">
                <a:solidFill>
                  <a:schemeClr val="bg1"/>
                </a:solidFill>
              </a:rPr>
              <a:t>年），教授禪法的有不少是來自罽賓的僧人，如曇摩蜜多、求那跋摩</a:t>
            </a:r>
            <a:r>
              <a:rPr lang="zh-CN" altLang="en-US" sz="2800" dirty="0">
                <a:solidFill>
                  <a:schemeClr val="bg1"/>
                </a:solidFill>
              </a:rPr>
              <a:t>。</a:t>
            </a:r>
            <a:r>
              <a:rPr lang="zh-TW" altLang="en-US" sz="2800" dirty="0">
                <a:solidFill>
                  <a:schemeClr val="bg1"/>
                </a:solidFill>
              </a:rPr>
              <a:t>漢地的禪師有佛大先禪師的弟子沮渠京聲，跋陀禪師弟子僧稠（和達摩、慧可同時代），天台宗的慧思（和慧可同時代）、智顗（和僧璨同時代）等等。</a:t>
            </a:r>
          </a:p>
        </p:txBody>
      </p:sp>
      <p:sp>
        <p:nvSpPr>
          <p:cNvPr id="10" name="匾額 9" descr="佛學概要十四講表 習講">
            <a:extLst>
              <a:ext uri="{FF2B5EF4-FFF2-40B4-BE49-F238E27FC236}">
                <a16:creationId xmlns:a16="http://schemas.microsoft.com/office/drawing/2014/main" id="{93CEC69A-8EFB-67B1-1DD0-278BE2B1D8AE}"/>
              </a:ext>
            </a:extLst>
          </p:cNvPr>
          <p:cNvSpPr/>
          <p:nvPr/>
        </p:nvSpPr>
        <p:spPr>
          <a:xfrm>
            <a:off x="11094023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269634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6D2D8160-60D0-C5F2-11F4-2E48531C71AA}"/>
              </a:ext>
            </a:extLst>
          </p:cNvPr>
          <p:cNvSpPr/>
          <p:nvPr/>
        </p:nvSpPr>
        <p:spPr>
          <a:xfrm>
            <a:off x="1111730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0EBDC9ED-5E39-F1BF-548C-2E3CE350AEB8}"/>
              </a:ext>
            </a:extLst>
          </p:cNvPr>
          <p:cNvSpPr txBox="1"/>
          <p:nvPr/>
        </p:nvSpPr>
        <p:spPr>
          <a:xfrm>
            <a:off x="7194552" y="601282"/>
            <a:ext cx="3570208" cy="56570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達摩</a:t>
            </a:r>
            <a:r>
              <a:rPr lang="zh-CN" altLang="en-US" sz="2800" b="1" dirty="0">
                <a:solidFill>
                  <a:schemeClr val="bg1"/>
                </a:solidFill>
              </a:rPr>
              <a:t>與楞伽宗：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禪宗早期的先驅者或可稱為楞伽師，在宗義上，他們與南印度的如來藏學派有密切的關係，在修持上，他們重視頭陀行與禪定。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5604FFC-CC06-04DA-FFEA-5FB1A35BF09F}"/>
              </a:ext>
            </a:extLst>
          </p:cNvPr>
          <p:cNvSpPr txBox="1"/>
          <p:nvPr/>
        </p:nvSpPr>
        <p:spPr>
          <a:xfrm>
            <a:off x="1486694" y="601332"/>
            <a:ext cx="5355312" cy="56570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菩提達摩於中國南朝劉宋（</a:t>
            </a:r>
            <a:r>
              <a:rPr lang="en-US" altLang="zh-TW" sz="2800" dirty="0">
                <a:solidFill>
                  <a:schemeClr val="bg1"/>
                </a:solidFill>
              </a:rPr>
              <a:t>420</a:t>
            </a:r>
            <a:r>
              <a:rPr lang="zh-TW" altLang="en-US" sz="2800" dirty="0">
                <a:solidFill>
                  <a:schemeClr val="bg1"/>
                </a:solidFill>
              </a:rPr>
              <a:t>年 </a:t>
            </a:r>
            <a:r>
              <a:rPr lang="en-US" altLang="zh-CN" sz="2800" dirty="0">
                <a:solidFill>
                  <a:schemeClr val="bg1"/>
                </a:solidFill>
              </a:rPr>
              <a:t>--</a:t>
            </a:r>
            <a:r>
              <a:rPr lang="en-US" altLang="zh-TW" sz="2800" dirty="0">
                <a:solidFill>
                  <a:schemeClr val="bg1"/>
                </a:solidFill>
              </a:rPr>
              <a:t>479</a:t>
            </a:r>
            <a:r>
              <a:rPr lang="zh-TW" altLang="en-US" sz="2800" dirty="0">
                <a:solidFill>
                  <a:schemeClr val="bg1"/>
                </a:solidFill>
              </a:rPr>
              <a:t>年）時，乘商船到達廣州。後以求那跋陀羅所譯四卷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楞伽經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教授弟子，屬當時的楞伽師之一。達摩禪師將楞伽經傳至中國北方，以「忘言、忘念、無得正觀」為宗，專重念慧不在話言，形成攝論師外講述楞伽經的另一流。</a:t>
            </a:r>
          </a:p>
        </p:txBody>
      </p:sp>
    </p:spTree>
    <p:extLst>
      <p:ext uri="{BB962C8B-B14F-4D97-AF65-F5344CB8AC3E}">
        <p14:creationId xmlns:p14="http://schemas.microsoft.com/office/powerpoint/2010/main" val="7117492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94EEBB3C-7C49-BFD7-9442-311D2345210E}"/>
              </a:ext>
            </a:extLst>
          </p:cNvPr>
          <p:cNvSpPr txBox="1"/>
          <p:nvPr/>
        </p:nvSpPr>
        <p:spPr>
          <a:xfrm>
            <a:off x="2422798" y="770580"/>
            <a:ext cx="8186857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傳說達摩到廣州時，南海刺史蕭昂，寫了一道奏表，上報梁武帝。達摩亦聞說梁武帝信奉佛法，於是至建康（今江蘇南京）與其談法。當時梁武帝一心欽慕佛法，不論是建寺、造經、供僧，皆不遺餘力，因而自認很有功德，不知道離相妙修，以求佛果。達摩卻一語道破，告訴梁武帝毫無功德（事實上只有福報而已）。因雙方會晤不契，達摩「一葦渡江」，在河南嵩山少林寺的山洞中面壁九年，等待傳人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23E56C1B-8E71-DF66-6CF3-69836516CB4A}"/>
              </a:ext>
            </a:extLst>
          </p:cNvPr>
          <p:cNvSpPr/>
          <p:nvPr/>
        </p:nvSpPr>
        <p:spPr>
          <a:xfrm>
            <a:off x="11112801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30556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48680156-1882-5673-8169-F54618E57D2B}"/>
              </a:ext>
            </a:extLst>
          </p:cNvPr>
          <p:cNvSpPr txBox="1"/>
          <p:nvPr/>
        </p:nvSpPr>
        <p:spPr>
          <a:xfrm>
            <a:off x="7751390" y="837506"/>
            <a:ext cx="30059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後傳二祖慧可（</a:t>
            </a:r>
            <a:r>
              <a:rPr lang="en-US" altLang="zh-TW" sz="2800" dirty="0">
                <a:solidFill>
                  <a:schemeClr val="bg1"/>
                </a:solidFill>
              </a:rPr>
              <a:t>487—593</a:t>
            </a:r>
            <a:r>
              <a:rPr lang="zh-TW" altLang="en-US" sz="2800" dirty="0">
                <a:solidFill>
                  <a:schemeClr val="bg1"/>
                </a:solidFill>
              </a:rPr>
              <a:t>）、三祖僧璨（？</a:t>
            </a:r>
            <a:r>
              <a:rPr lang="en-US" altLang="zh-TW" sz="2800" dirty="0">
                <a:solidFill>
                  <a:schemeClr val="bg1"/>
                </a:solidFill>
              </a:rPr>
              <a:t>—606</a:t>
            </a:r>
            <a:r>
              <a:rPr lang="zh-TW" altLang="en-US" sz="2800" dirty="0">
                <a:solidFill>
                  <a:schemeClr val="bg1"/>
                </a:solidFill>
              </a:rPr>
              <a:t>）、四祖道信（</a:t>
            </a:r>
            <a:r>
              <a:rPr lang="en-US" altLang="zh-TW" sz="2800" dirty="0">
                <a:solidFill>
                  <a:schemeClr val="bg1"/>
                </a:solidFill>
              </a:rPr>
              <a:t>580—651</a:t>
            </a:r>
            <a:r>
              <a:rPr lang="zh-TW" altLang="en-US" sz="2800" dirty="0">
                <a:solidFill>
                  <a:schemeClr val="bg1"/>
                </a:solidFill>
              </a:rPr>
              <a:t>）、五祖弘忍（</a:t>
            </a:r>
            <a:r>
              <a:rPr lang="en-US" altLang="zh-TW" sz="2800" dirty="0">
                <a:solidFill>
                  <a:schemeClr val="bg1"/>
                </a:solidFill>
              </a:rPr>
              <a:t>602—675</a:t>
            </a:r>
            <a:r>
              <a:rPr lang="zh-TW" altLang="en-US" sz="2800" dirty="0">
                <a:solidFill>
                  <a:schemeClr val="bg1"/>
                </a:solidFill>
              </a:rPr>
              <a:t>）、六祖惠能（</a:t>
            </a:r>
            <a:r>
              <a:rPr lang="en-US" altLang="zh-TW" sz="2800" dirty="0">
                <a:solidFill>
                  <a:schemeClr val="bg1"/>
                </a:solidFill>
              </a:rPr>
              <a:t>638—713</a:t>
            </a:r>
            <a:r>
              <a:rPr lang="zh-TW" altLang="en-US" sz="2800" dirty="0">
                <a:solidFill>
                  <a:schemeClr val="bg1"/>
                </a:solidFill>
              </a:rPr>
              <a:t>）。</a:t>
            </a: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A2EF79C3-7677-3456-5A34-DBC578AFFE6E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814ABA4E-7CDB-B798-48AA-FACB5CC2A0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8058"/>
            <a:ext cx="7751389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8072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4EF59431-E3C4-85BA-C730-923B3830F757}"/>
              </a:ext>
            </a:extLst>
          </p:cNvPr>
          <p:cNvSpPr txBox="1"/>
          <p:nvPr/>
        </p:nvSpPr>
        <p:spPr>
          <a:xfrm>
            <a:off x="3358902" y="693490"/>
            <a:ext cx="7294305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早期禪宗強調不立文字，意在「不立名相」。其主要精神出於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楞伽經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。禪宗所追求的是「向上一路，千聖不傳」的第一義，這種義是離一切語言文字相、心緣相、分別相的。語言文字只是作為所顯義理的媒介，真正的義理是不可以語言文字來用表達的。故佛教提倡「依義不依語」，破除對語言文字上的執著，所謂「不立文字」即依此理而成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E03712E9-FB00-CF5E-7619-37D810AAD654}"/>
              </a:ext>
            </a:extLst>
          </p:cNvPr>
          <p:cNvSpPr/>
          <p:nvPr/>
        </p:nvSpPr>
        <p:spPr>
          <a:xfrm>
            <a:off x="1114454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5321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999DA34C-6ABA-627E-2AB0-40719E44B430}"/>
              </a:ext>
            </a:extLst>
          </p:cNvPr>
          <p:cNvSpPr txBox="1"/>
          <p:nvPr/>
        </p:nvSpPr>
        <p:spPr>
          <a:xfrm>
            <a:off x="6218203" y="765498"/>
            <a:ext cx="470898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禪宗另一個源流則是受到三論宗與天台宗影響，在中國南方地區所發展出的般若南宗，其領導者為牛頭法融，因此又稱牛頭宗。禪宗四祖道信，結合了楞伽宗的清淨佛性說與牛頭宗的中觀看法，遂形成了中國獨特的禪宗宗派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D924BDB7-242B-5530-C4A1-7822DC9943E8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854AFE6E-42C4-B21D-AFFA-5ED08D70FC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2918" y="1917626"/>
            <a:ext cx="2486467" cy="2376264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13A10628-FF98-D6CC-D781-D2933780AC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819" y="1773610"/>
            <a:ext cx="2966430" cy="265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870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EF549DC3-2791-F4CD-CB2A-7C9F24677878}"/>
              </a:ext>
            </a:extLst>
          </p:cNvPr>
          <p:cNvSpPr txBox="1"/>
          <p:nvPr/>
        </p:nvSpPr>
        <p:spPr>
          <a:xfrm>
            <a:off x="4078982" y="825332"/>
            <a:ext cx="6647974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達摩、慧可相以楞伽密傳法印，故二祖有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楞伽經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四卷，可以傳法印心，而三祖僧璨，則有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信心銘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一卷，四祖以下別開牛頭禪，五祖以下惠能神秀之壁書，尤為開中國千載以來未有之宗風，此為中國禪宗大轉變。從斯南頓北漸分河飲水，後北漸傳於日本，其旨趣為南禪相悖，一花五葉遍傳。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290CD6C3-940C-869E-2297-6A6B452ED488}"/>
              </a:ext>
            </a:extLst>
          </p:cNvPr>
          <p:cNvSpPr/>
          <p:nvPr/>
        </p:nvSpPr>
        <p:spPr>
          <a:xfrm>
            <a:off x="11094023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5642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EAC393A8-DF60-853B-287F-0671AE11CDB6}"/>
              </a:ext>
            </a:extLst>
          </p:cNvPr>
          <p:cNvSpPr txBox="1"/>
          <p:nvPr/>
        </p:nvSpPr>
        <p:spPr>
          <a:xfrm>
            <a:off x="6943412" y="734067"/>
            <a:ext cx="5147563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求那跋陀羅譯出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楞伽阿跋多羅寶經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四卷，後菩提達摩以此四卷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楞伽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傳授門徒，為禪宗的開端。之後菩提達摩進入中原後，傳法至四祖道信，於黃梅雙峰山傳授禪法，道信法師受三論宗、天台宗的影響，一改以楞伽印心的傳統，開始以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文殊說般若經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傳授門徒。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87C3E4F-CB65-3991-49E6-46C44211ABE0}"/>
              </a:ext>
            </a:extLst>
          </p:cNvPr>
          <p:cNvSpPr txBox="1"/>
          <p:nvPr/>
        </p:nvSpPr>
        <p:spPr>
          <a:xfrm>
            <a:off x="141550" y="765497"/>
            <a:ext cx="6801862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門下五祖弘忍，住憑墓山傳法，因憑墓山在雙峰山之東，故號稱東山法門。弘忍大師開始以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金剛經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及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大乘起信論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傳授門徒。後由惠能大師承繼法印衣缽，為六祖，又稱南宗、曹溪宗、曹溪禪。與此同時弘忍大師的門下上座神秀大師推廣漸悟禪法，稱北宗。惠能、神秀兩派皆有門徒，時稱南能北秀；後曹溪門人神會大師將南宗傳至洛陽，獲得公家的認</a:t>
            </a:r>
            <a:r>
              <a:rPr lang="zh-CN" altLang="en-US" sz="2800" dirty="0">
                <a:solidFill>
                  <a:schemeClr val="bg1"/>
                </a:solidFill>
              </a:rPr>
              <a:t>證</a:t>
            </a:r>
            <a:r>
              <a:rPr lang="zh-TW" altLang="en-US" sz="2800" dirty="0">
                <a:solidFill>
                  <a:schemeClr val="bg1"/>
                </a:solidFill>
              </a:rPr>
              <a:t>，北宗遂衰。</a:t>
            </a:r>
          </a:p>
        </p:txBody>
      </p:sp>
    </p:spTree>
    <p:extLst>
      <p:ext uri="{BB962C8B-B14F-4D97-AF65-F5344CB8AC3E}">
        <p14:creationId xmlns:p14="http://schemas.microsoft.com/office/powerpoint/2010/main" val="33189928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25CE613-F741-118B-838E-40C750BE9342}"/>
              </a:ext>
            </a:extLst>
          </p:cNvPr>
          <p:cNvSpPr txBox="1"/>
          <p:nvPr/>
        </p:nvSpPr>
        <p:spPr>
          <a:xfrm>
            <a:off x="1702718" y="833937"/>
            <a:ext cx="904863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道信的黃梅禪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在道信之前，禪宗祖師多是苦行僧，精進梵行，修頭陀苦行，門徒不多，但是道信改變了這個作風，開始以佛寺為中心來向檀越大眾廣泛傳授禪法，禪宗大振。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道信受到天台宗及三論宗的影響，將般若中觀學與念佛法門融入楞伽經的傳統中，開始以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文殊說般若經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結合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楞伽經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教授門徒。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開始將授菩薩戒加入禪宗，形成戒禪合一的新宗風。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C6146693-4F46-FFD7-4441-A1F6043A69FF}"/>
              </a:ext>
            </a:extLst>
          </p:cNvPr>
          <p:cNvSpPr/>
          <p:nvPr/>
        </p:nvSpPr>
        <p:spPr>
          <a:xfrm>
            <a:off x="11094023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0336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113D6AB-80DB-3AF5-A75A-2667E4A3215F}"/>
              </a:ext>
            </a:extLst>
          </p:cNvPr>
          <p:cNvSpPr txBox="1"/>
          <p:nvPr/>
        </p:nvSpPr>
        <p:spPr>
          <a:xfrm>
            <a:off x="1702718" y="693490"/>
            <a:ext cx="8894743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牛頭禪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牛頭宗為三論宗的旁支，始於法融大師（</a:t>
            </a:r>
            <a:r>
              <a:rPr lang="en-US" altLang="zh-TW" sz="2800" dirty="0">
                <a:solidFill>
                  <a:schemeClr val="bg1"/>
                </a:solidFill>
              </a:rPr>
              <a:t>594—657</a:t>
            </a:r>
            <a:r>
              <a:rPr lang="zh-TW" altLang="en-US" sz="2800" dirty="0">
                <a:solidFill>
                  <a:schemeClr val="bg1"/>
                </a:solidFill>
              </a:rPr>
              <a:t>），為牛頭初祖。傳統上認為法融大師為禪宗四祖道信（</a:t>
            </a:r>
            <a:r>
              <a:rPr lang="en-US" altLang="zh-TW" sz="2800" dirty="0">
                <a:solidFill>
                  <a:schemeClr val="bg1"/>
                </a:solidFill>
              </a:rPr>
              <a:t>580—651</a:t>
            </a:r>
            <a:r>
              <a:rPr lang="zh-TW" altLang="en-US" sz="2800" dirty="0">
                <a:solidFill>
                  <a:schemeClr val="bg1"/>
                </a:solidFill>
              </a:rPr>
              <a:t>）之徒</a:t>
            </a:r>
            <a:r>
              <a:rPr lang="zh-CN" altLang="en-US" sz="2800" dirty="0">
                <a:solidFill>
                  <a:schemeClr val="bg1"/>
                </a:solidFill>
              </a:rPr>
              <a:t>；</a:t>
            </a:r>
            <a:r>
              <a:rPr lang="zh-TW" altLang="en-US" sz="2800" dirty="0">
                <a:solidFill>
                  <a:schemeClr val="bg1"/>
                </a:solidFill>
              </a:rPr>
              <a:t>但是經後世考證，兩人的年代不相當，應是誤傳。因此牛頭宗是由三論宗旁出，在江南獨立發展的地區性獨立教派。但是因為與禪宗理念相近，所以逐漸融合在一起。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牛頭宗重視中觀之學，與傳統禪宗重視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楞伽經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不同。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32952874-733F-CB06-5902-FD2D369600D5}"/>
              </a:ext>
            </a:extLst>
          </p:cNvPr>
          <p:cNvSpPr/>
          <p:nvPr/>
        </p:nvSpPr>
        <p:spPr>
          <a:xfrm>
            <a:off x="11063758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21327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67EF10A-0C35-4CDD-C82F-014F3592BB7A}"/>
              </a:ext>
            </a:extLst>
          </p:cNvPr>
          <p:cNvSpPr txBox="1"/>
          <p:nvPr/>
        </p:nvSpPr>
        <p:spPr>
          <a:xfrm>
            <a:off x="9234527" y="846297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弘忍的東山法門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弘忍大師以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金剛經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取代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楞伽經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與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文殊說般若經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，作為傳法的核心。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3CC7D0F-C050-B627-2B98-F35C32BED65D}"/>
              </a:ext>
            </a:extLst>
          </p:cNvPr>
          <p:cNvSpPr txBox="1"/>
          <p:nvPr/>
        </p:nvSpPr>
        <p:spPr>
          <a:xfrm>
            <a:off x="210751" y="846296"/>
            <a:ext cx="904863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南頓北漸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五祖寺中曾經發生過著名的禪宗作偈之事。因五祖弘忍年事已高，急於傳付衣法，遂命弟子作偈以呈，以檢驗他們的禪修水平。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b="1" dirty="0">
                <a:solidFill>
                  <a:schemeClr val="bg1"/>
                </a:solidFill>
              </a:rPr>
              <a:t>身是菩提樹，心如明鏡臺。時時勤拂拭，勿使惹塵埃。</a:t>
            </a:r>
            <a:r>
              <a:rPr lang="en-US" altLang="zh-TW" sz="2800" dirty="0">
                <a:solidFill>
                  <a:schemeClr val="bg1"/>
                </a:solidFill>
              </a:rPr>
              <a:t>—</a:t>
            </a:r>
            <a:r>
              <a:rPr lang="zh-TW" altLang="en-US" sz="2800" dirty="0">
                <a:solidFill>
                  <a:schemeClr val="bg1"/>
                </a:solidFill>
              </a:rPr>
              <a:t>神秀</a:t>
            </a:r>
            <a:endParaRPr lang="en-US" altLang="zh-TW" sz="28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b="1" dirty="0">
                <a:solidFill>
                  <a:schemeClr val="bg1"/>
                </a:solidFill>
              </a:rPr>
              <a:t>菩提本無樹，明鏡亦非臺。本來無一物，何處惹塵埃。</a:t>
            </a:r>
            <a:r>
              <a:rPr lang="en-US" altLang="zh-TW" sz="2800" dirty="0">
                <a:solidFill>
                  <a:schemeClr val="bg1"/>
                </a:solidFill>
              </a:rPr>
              <a:t>—</a:t>
            </a:r>
            <a:r>
              <a:rPr lang="zh-TW" altLang="en-US" sz="2800" dirty="0">
                <a:solidFill>
                  <a:schemeClr val="bg1"/>
                </a:solidFill>
              </a:rPr>
              <a:t>惠能</a:t>
            </a:r>
            <a:endParaRPr lang="en-US" altLang="zh-TW" sz="28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此後，弘忍招惠能登堂入室為其宣講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金剛經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，並傳衣缽，定為六祖，受命南歸。此後禪宗分為南頓北漸。</a:t>
            </a:r>
          </a:p>
        </p:txBody>
      </p:sp>
    </p:spTree>
    <p:extLst>
      <p:ext uri="{BB962C8B-B14F-4D97-AF65-F5344CB8AC3E}">
        <p14:creationId xmlns:p14="http://schemas.microsoft.com/office/powerpoint/2010/main" val="39678581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F2CCF77-9E47-FDC3-F31F-BE12847D16D0}"/>
              </a:ext>
            </a:extLst>
          </p:cNvPr>
          <p:cNvSpPr txBox="1"/>
          <p:nvPr/>
        </p:nvSpPr>
        <p:spPr>
          <a:xfrm>
            <a:off x="5015086" y="846297"/>
            <a:ext cx="550920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北宗禪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弘忍坐化後，神秀（</a:t>
            </a:r>
            <a:r>
              <a:rPr lang="en-US" altLang="zh-TW" sz="2800" dirty="0">
                <a:solidFill>
                  <a:schemeClr val="bg1"/>
                </a:solidFill>
              </a:rPr>
              <a:t>606—706</a:t>
            </a:r>
            <a:r>
              <a:rPr lang="zh-TW" altLang="en-US" sz="2800" dirty="0">
                <a:solidFill>
                  <a:schemeClr val="bg1"/>
                </a:solidFill>
              </a:rPr>
              <a:t>）到北方傳教，教義傳遍西京長安、東京洛邑，並曾獲得武后、中宗、睿宗三帝之皈依，有「兩京法主、三帝門師」之尊號，諡大通禪師，當時與其同修惠能分庭抗禮，有南能北秀之稱，是為北宗禪。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713127ED-A260-FF32-8D8B-C499F1D44163}"/>
              </a:ext>
            </a:extLst>
          </p:cNvPr>
          <p:cNvSpPr/>
          <p:nvPr/>
        </p:nvSpPr>
        <p:spPr>
          <a:xfrm>
            <a:off x="11166031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82274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94508C17-78E2-2F2A-7C80-ADFE1A7F5ECE}"/>
              </a:ext>
            </a:extLst>
          </p:cNvPr>
          <p:cNvSpPr txBox="1"/>
          <p:nvPr/>
        </p:nvSpPr>
        <p:spPr>
          <a:xfrm>
            <a:off x="9623598" y="552309"/>
            <a:ext cx="877163" cy="575496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dirty="0">
                <a:solidFill>
                  <a:schemeClr val="bg1"/>
                </a:solidFill>
              </a:rPr>
              <a:t>二、</a:t>
            </a:r>
            <a:r>
              <a:rPr lang="zh-TW" altLang="en-US" sz="3000" b="1" dirty="0">
                <a:solidFill>
                  <a:schemeClr val="bg1"/>
                </a:solidFill>
              </a:rPr>
              <a:t>禪宗的</a:t>
            </a:r>
            <a:r>
              <a:rPr lang="zh-CN" altLang="en-US" sz="3000" b="1" dirty="0">
                <a:solidFill>
                  <a:schemeClr val="bg1"/>
                </a:solidFill>
              </a:rPr>
              <a:t>發展</a:t>
            </a:r>
            <a:r>
              <a:rPr lang="zh-TW" altLang="en-US" sz="3000" b="1" dirty="0">
                <a:solidFill>
                  <a:schemeClr val="bg1"/>
                </a:solidFill>
              </a:rPr>
              <a:t>期</a:t>
            </a:r>
            <a:r>
              <a:rPr lang="zh-CN" altLang="en-US" sz="3000" b="1" dirty="0">
                <a:solidFill>
                  <a:srgbClr val="FFFFFF"/>
                </a:solidFill>
                <a:latin typeface="Calibri" panose="020F0502020204030204" pitchFamily="34" charset="0"/>
                <a:ea typeface="SimSun" panose="02010600030101010101" pitchFamily="2" charset="-122"/>
              </a:rPr>
              <a:t>（</a:t>
            </a:r>
            <a:r>
              <a:rPr lang="en-US" altLang="zh-CN" sz="3000" b="1" dirty="0">
                <a:solidFill>
                  <a:srgbClr val="FFFFFF"/>
                </a:solidFill>
                <a:latin typeface="Calibri" panose="020F0502020204030204" pitchFamily="34" charset="0"/>
                <a:ea typeface="SimSun" panose="02010600030101010101" pitchFamily="2" charset="-122"/>
              </a:rPr>
              <a:t>c. 800-1100</a:t>
            </a:r>
            <a:r>
              <a:rPr lang="zh-CN" altLang="en-US" sz="3000" b="1" dirty="0">
                <a:solidFill>
                  <a:srgbClr val="FFFFFF"/>
                </a:solidFill>
                <a:latin typeface="Calibri" panose="020F0502020204030204" pitchFamily="34" charset="0"/>
                <a:ea typeface="SimSun" panose="02010600030101010101" pitchFamily="2" charset="-122"/>
              </a:rPr>
              <a:t>）</a:t>
            </a:r>
            <a:endParaRPr lang="zh-TW" altLang="en-US" sz="3000" b="1" dirty="0">
              <a:solidFill>
                <a:schemeClr val="bg1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F8504162-6DDF-6706-0B4A-458707A08889}"/>
              </a:ext>
            </a:extLst>
          </p:cNvPr>
          <p:cNvSpPr/>
          <p:nvPr/>
        </p:nvSpPr>
        <p:spPr>
          <a:xfrm>
            <a:off x="11166031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FCEFC9C-BAF8-6D9B-8D7C-F240BF85F347}"/>
              </a:ext>
            </a:extLst>
          </p:cNvPr>
          <p:cNvSpPr txBox="1"/>
          <p:nvPr/>
        </p:nvSpPr>
        <p:spPr>
          <a:xfrm>
            <a:off x="3862958" y="834890"/>
            <a:ext cx="5355312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慧能在韶州行化四十多年，予禪宗以極深遠的影響。當時僻處嶺南的弟子，雖傳下法海、志道等名字，但事跡不詳。他們的貢獻，是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壇經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的集成與傳出，及有關慧能事跡的傳說。發展曹溪頓教而成為大宗的，屬於中原及江南的弟子。</a:t>
            </a:r>
          </a:p>
        </p:txBody>
      </p:sp>
    </p:spTree>
    <p:extLst>
      <p:ext uri="{BB962C8B-B14F-4D97-AF65-F5344CB8AC3E}">
        <p14:creationId xmlns:p14="http://schemas.microsoft.com/office/powerpoint/2010/main" val="6520544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7841E06-0B1E-A559-0855-0F91ACACAFD4}"/>
              </a:ext>
            </a:extLst>
          </p:cNvPr>
          <p:cNvSpPr txBox="1"/>
          <p:nvPr/>
        </p:nvSpPr>
        <p:spPr>
          <a:xfrm>
            <a:off x="838622" y="846297"/>
            <a:ext cx="9930924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中原的荷澤宗</a:t>
            </a: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荷澤宗，以神會（</a:t>
            </a:r>
            <a:r>
              <a:rPr lang="en-US" altLang="zh-TW" sz="2800" dirty="0">
                <a:solidFill>
                  <a:schemeClr val="bg1"/>
                </a:solidFill>
              </a:rPr>
              <a:t>668—760</a:t>
            </a:r>
            <a:r>
              <a:rPr lang="zh-TW" altLang="en-US" sz="2800" dirty="0">
                <a:solidFill>
                  <a:schemeClr val="bg1"/>
                </a:solidFill>
              </a:rPr>
              <a:t>）住在洛陽荷澤寺而得名。慧能去世以來的五十年，是神會北上，努力於發揚南宗頓教，確定慧能為六祖的時代。在京洛一帶，在這政治中心地帶，與北宗尖銳的對立，「相見如仇」，結果是誰也沾不了便宜，僅留下「壇經傳宗」等口實。少數行化到江南的，恰好洪州、石頭、牛頭禪盛行，也難有卓越的表現。惟磁州法如一系，傳入成都，後來有圭峯宗密（</a:t>
            </a:r>
            <a:r>
              <a:rPr lang="en-US" altLang="zh-TW" sz="2800" dirty="0">
                <a:solidFill>
                  <a:schemeClr val="bg1"/>
                </a:solidFill>
              </a:rPr>
              <a:t>780-- 841</a:t>
            </a:r>
            <a:r>
              <a:rPr lang="zh-TW" altLang="en-US" sz="2800" dirty="0">
                <a:solidFill>
                  <a:schemeClr val="bg1"/>
                </a:solidFill>
              </a:rPr>
              <a:t>），為荷澤宗的殿軍大師。但宗密「教禪一致」，荷澤宗與華嚴教合一，失去了南宗頓教</a:t>
            </a:r>
            <a:r>
              <a:rPr lang="en-US" altLang="zh-TW" sz="2800" dirty="0">
                <a:solidFill>
                  <a:schemeClr val="bg1"/>
                </a:solidFill>
              </a:rPr>
              <a:t>——</a:t>
            </a:r>
            <a:r>
              <a:rPr lang="zh-TW" altLang="en-US" sz="2800" dirty="0">
                <a:solidFill>
                  <a:schemeClr val="bg1"/>
                </a:solidFill>
              </a:rPr>
              <a:t>簡易的特色。</a:t>
            </a: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D86EFB1C-5F16-233C-B12C-FC7E9861DFBD}"/>
              </a:ext>
            </a:extLst>
          </p:cNvPr>
          <p:cNvSpPr/>
          <p:nvPr/>
        </p:nvSpPr>
        <p:spPr>
          <a:xfrm>
            <a:off x="11094023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7054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8BC4DC98-8DB6-5B7B-DF85-52BB989B10DC}"/>
              </a:ext>
            </a:extLst>
          </p:cNvPr>
          <p:cNvSpPr txBox="1"/>
          <p:nvPr/>
        </p:nvSpPr>
        <p:spPr>
          <a:xfrm>
            <a:off x="1774726" y="693490"/>
            <a:ext cx="8740854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江南的洪州宗與石頭宗</a:t>
            </a:r>
            <a:endParaRPr lang="en-US" altLang="zh-TW" sz="2800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青原行思（</a:t>
            </a:r>
            <a:r>
              <a:rPr lang="en-US" altLang="zh-TW" sz="2800" dirty="0">
                <a:solidFill>
                  <a:schemeClr val="bg1"/>
                </a:solidFill>
              </a:rPr>
              <a:t>671—740</a:t>
            </a:r>
            <a:r>
              <a:rPr lang="zh-TW" altLang="en-US" sz="2800" dirty="0">
                <a:solidFill>
                  <a:schemeClr val="bg1"/>
                </a:solidFill>
              </a:rPr>
              <a:t>）與南嶽懷讓（</a:t>
            </a:r>
            <a:r>
              <a:rPr lang="en-US" altLang="zh-TW" sz="2800" dirty="0">
                <a:solidFill>
                  <a:schemeClr val="bg1"/>
                </a:solidFill>
              </a:rPr>
              <a:t>677—744</a:t>
            </a:r>
            <a:r>
              <a:rPr lang="zh-TW" altLang="en-US" sz="2800" dirty="0">
                <a:solidFill>
                  <a:schemeClr val="bg1"/>
                </a:solidFill>
              </a:rPr>
              <a:t>）所傳出的法系，到十世紀，被認為曹溪禪門的正統。行思是吉州（今江西吉安縣，就是廬陵）人，在曹溪會下，行思被稱為「上座」，是一位年齡較長的弟子。慧能生前，行思早已離開曹溪，住在故鄉的青原山靜居寺。傳說「四方禪客，繁擁其堂」，而現在能知道名字的，僅石頭希遷（</a:t>
            </a:r>
            <a:r>
              <a:rPr lang="en-US" altLang="zh-TW" sz="2800" dirty="0">
                <a:solidFill>
                  <a:schemeClr val="bg1"/>
                </a:solidFill>
              </a:rPr>
              <a:t>700—790</a:t>
            </a:r>
            <a:r>
              <a:rPr lang="zh-TW" altLang="en-US" sz="2800" dirty="0">
                <a:solidFill>
                  <a:schemeClr val="bg1"/>
                </a:solidFill>
              </a:rPr>
              <a:t>）一人而已。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30FE0656-3F6D-BCFE-F2EC-17B6C7C29D91}"/>
              </a:ext>
            </a:extLst>
          </p:cNvPr>
          <p:cNvSpPr/>
          <p:nvPr/>
        </p:nvSpPr>
        <p:spPr>
          <a:xfrm>
            <a:off x="11083000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69097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31C2D6C-1046-7206-C5F5-DDA9FC130AAE}"/>
              </a:ext>
            </a:extLst>
          </p:cNvPr>
          <p:cNvSpPr txBox="1"/>
          <p:nvPr/>
        </p:nvSpPr>
        <p:spPr>
          <a:xfrm>
            <a:off x="334566" y="811620"/>
            <a:ext cx="105259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希遷是嶺南高要（今廣東高要縣）人，起初在曹溪會下做沙彌。慧能去世（</a:t>
            </a:r>
            <a:r>
              <a:rPr lang="en-US" altLang="zh-CN" sz="2800" dirty="0">
                <a:solidFill>
                  <a:schemeClr val="bg1"/>
                </a:solidFill>
              </a:rPr>
              <a:t>713</a:t>
            </a:r>
            <a:r>
              <a:rPr lang="zh-TW" altLang="en-US" sz="2800" dirty="0">
                <a:solidFill>
                  <a:schemeClr val="bg1"/>
                </a:solidFill>
              </a:rPr>
              <a:t>），希遷只有十四歲。他曾「上下羅浮，往來三峽」，到處去參訪。開元十六年（</a:t>
            </a:r>
            <a:r>
              <a:rPr lang="en-US" altLang="zh-CN" sz="2800" dirty="0">
                <a:solidFill>
                  <a:schemeClr val="bg1"/>
                </a:solidFill>
              </a:rPr>
              <a:t>728</a:t>
            </a:r>
            <a:r>
              <a:rPr lang="zh-TW" altLang="en-US" sz="2800" dirty="0">
                <a:solidFill>
                  <a:schemeClr val="bg1"/>
                </a:solidFill>
              </a:rPr>
              <a:t>），受具足戒。然後到青原山來依止行思，終於成為一代的大禪師。從七四二到七九〇，希遷弘禪的時間，長達半個世紀。門下的法嗣，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傳燈錄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列二十一人。如荊州的天皇道悟（八〇七卒），澧洲的藥山惟儼（八二八卒），潮州的西山大顛（八二四卒），都是有名的禪師。雲門宗，法眼宗，曹洞宗，傳說都是從石頭系統出來的。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47643A0C-1A42-BDC7-396F-342053CF7E2C}"/>
              </a:ext>
            </a:extLst>
          </p:cNvPr>
          <p:cNvSpPr/>
          <p:nvPr/>
        </p:nvSpPr>
        <p:spPr>
          <a:xfrm>
            <a:off x="11207774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479372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片 9">
            <a:extLst>
              <a:ext uri="{FF2B5EF4-FFF2-40B4-BE49-F238E27FC236}">
                <a16:creationId xmlns:a16="http://schemas.microsoft.com/office/drawing/2014/main" id="{52428539-F2E1-EC30-AB83-CE0348ECEF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0703718" cy="6859588"/>
          </a:xfrm>
          <a:prstGeom prst="rect">
            <a:avLst/>
          </a:prstGeom>
        </p:spPr>
      </p:pic>
      <p:sp>
        <p:nvSpPr>
          <p:cNvPr id="12" name="匾額 11" descr="佛學概要十四講表 習講">
            <a:extLst>
              <a:ext uri="{FF2B5EF4-FFF2-40B4-BE49-F238E27FC236}">
                <a16:creationId xmlns:a16="http://schemas.microsoft.com/office/drawing/2014/main" id="{068673ED-6FF9-C9C4-0BE7-1EBB6E548DEA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54725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F0A5D11-C7E4-1619-C8EA-37D5E2D38931}"/>
              </a:ext>
            </a:extLst>
          </p:cNvPr>
          <p:cNvSpPr txBox="1"/>
          <p:nvPr/>
        </p:nvSpPr>
        <p:spPr>
          <a:xfrm>
            <a:off x="478582" y="846297"/>
            <a:ext cx="11469807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曹洞宗</a:t>
            </a:r>
          </a:p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中國禪宗五家之一，屬青原大系。創始人為唐代良价禪師（</a:t>
            </a:r>
            <a:r>
              <a:rPr lang="en-US" altLang="zh-CN" sz="2800" dirty="0">
                <a:solidFill>
                  <a:schemeClr val="bg1"/>
                </a:solidFill>
              </a:rPr>
              <a:t>807-869</a:t>
            </a:r>
            <a:r>
              <a:rPr lang="zh-CN" altLang="en-US" sz="2800" dirty="0">
                <a:solidFill>
                  <a:schemeClr val="bg1"/>
                </a:solidFill>
              </a:rPr>
              <a:t>）和本寂禪師（</a:t>
            </a:r>
            <a:r>
              <a:rPr lang="en-US" altLang="zh-CN" sz="2800" dirty="0">
                <a:solidFill>
                  <a:schemeClr val="bg1"/>
                </a:solidFill>
              </a:rPr>
              <a:t>840-901</a:t>
            </a:r>
            <a:r>
              <a:rPr lang="zh-CN" altLang="en-US" sz="2800" dirty="0">
                <a:solidFill>
                  <a:schemeClr val="bg1"/>
                </a:solidFill>
              </a:rPr>
              <a:t>）師徒二人。因良价住江西宜豐的洞山，本寂住江西撫州宜黃縣的曹山，故稱「曹洞宗」 。該宗門風不象臨濟宗那樣峻烈，而似精耕細作的老農，溫和細密，言行相應，隨機應物，就語接人。其門庭設施為五位之說，分為偏正五位和功勳五位，各以君臣、父子關係說之。每一對都以互相配合而構成五種形式，其中以偏正五位為基礎，辨明體用，掃蕩情塵，使其物我雙忘，人法俱泯。在禪宗五家之中，其門葉雖不及臨濟宗之繁盛，但法脈綿延不斷，直至當今。江西雲居山真如禪寺、湖北漢陽歸元寺都是曹洞宗寺院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8286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972AFBA-276C-8351-20DB-9D4788B2BC21}"/>
              </a:ext>
            </a:extLst>
          </p:cNvPr>
          <p:cNvSpPr txBox="1"/>
          <p:nvPr/>
        </p:nvSpPr>
        <p:spPr>
          <a:xfrm>
            <a:off x="1270670" y="837506"/>
            <a:ext cx="9387185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雲門宗</a:t>
            </a:r>
          </a:p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/>
                </a:solidFill>
              </a:rPr>
              <a:t>中國禪宗五家之一，屬青原大系。創始人為晚唐五代的文偃禪師（</a:t>
            </a:r>
            <a:r>
              <a:rPr lang="en-US" altLang="zh-CN" sz="2800" dirty="0">
                <a:solidFill>
                  <a:schemeClr val="bg1"/>
                </a:solidFill>
              </a:rPr>
              <a:t>864-949</a:t>
            </a:r>
            <a:r>
              <a:rPr lang="zh-CN" altLang="en-US" sz="2800" dirty="0">
                <a:solidFill>
                  <a:schemeClr val="bg1"/>
                </a:solidFill>
              </a:rPr>
              <a:t>），因其住廣東韶關雲門山，故稱作「雲門宗」。該宗以「雲門三句」 （截斷眾流、涵蓋乾坤、隨波逐流）「一字禪」 等施設接引學人，孤危聳峻，簡潔明快，隻言片語，無盡鋒芒，隨機拈示。常出人意料，無從理解。雲門宗在五代、北宋十分興盛，至南宋逐漸衰微。然其法脈仍能延續至今。廣東乳源縣雲門寺就屬此系。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476F693E-98E6-4AF6-20F8-DF6EBE5E35C1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645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5AD993E-0E27-1290-2F56-B5AE70878029}"/>
              </a:ext>
            </a:extLst>
          </p:cNvPr>
          <p:cNvSpPr txBox="1"/>
          <p:nvPr/>
        </p:nvSpPr>
        <p:spPr>
          <a:xfrm>
            <a:off x="401638" y="846297"/>
            <a:ext cx="1049518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法眼宗</a:t>
            </a: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/>
                </a:solidFill>
              </a:rPr>
              <a:t>中國禪宗五家之一，屬青原大系。創始人為五代文益禪師（</a:t>
            </a:r>
            <a:r>
              <a:rPr lang="en-US" altLang="zh-CN" sz="2800" dirty="0">
                <a:solidFill>
                  <a:schemeClr val="bg1"/>
                </a:solidFill>
              </a:rPr>
              <a:t>885-958</a:t>
            </a:r>
            <a:r>
              <a:rPr lang="zh-CN" altLang="en-US" sz="2800" dirty="0">
                <a:solidFill>
                  <a:schemeClr val="bg1"/>
                </a:solidFill>
              </a:rPr>
              <a:t>）。文益逝世後，南唐中主李曾賜諡號「大法眼禪師」 ，故此宗稱為「法眼宗」 。該宗的門風詳明似雲門宗，隱秘似曹洞宗，講求理事圓融，聞聲悟道，見色明心，句裡藏鋒，言中有物，往往隨順學人根器，量體裁衣，對病施藥。注重學習古教，主張引華嚴法門融入禪宗，後來又以禪來融攝淨土法門，開後世禪淨合一之風。尤為中國佛教從教禪競弘轉入諸宗融合的一個重要轉捩點。在禪宗五家中，該宗創立最晚，衰微也較早，宋代中葉，法脈斷絕，立宗共一百年左右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2FE8832D-5F8A-4AF3-E1A0-29B58D9572B0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0048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AA9AB419-C5F8-2D7D-185A-F260D91ABCB1}"/>
              </a:ext>
            </a:extLst>
          </p:cNvPr>
          <p:cNvSpPr txBox="1"/>
          <p:nvPr/>
        </p:nvSpPr>
        <p:spPr>
          <a:xfrm>
            <a:off x="2062758" y="693490"/>
            <a:ext cx="8586966" cy="53285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慧能的另一弟子</a:t>
            </a:r>
            <a:r>
              <a:rPr lang="zh-CN" altLang="en-US" sz="2800" dirty="0">
                <a:solidFill>
                  <a:schemeClr val="bg1"/>
                </a:solidFill>
              </a:rPr>
              <a:t>南嶽</a:t>
            </a:r>
            <a:r>
              <a:rPr lang="zh-TW" altLang="en-US" sz="2800" dirty="0">
                <a:solidFill>
                  <a:schemeClr val="bg1"/>
                </a:solidFill>
              </a:rPr>
              <a:t>懷讓（</a:t>
            </a:r>
            <a:r>
              <a:rPr lang="en-US" altLang="zh-TW" sz="2800" dirty="0">
                <a:solidFill>
                  <a:schemeClr val="bg1"/>
                </a:solidFill>
              </a:rPr>
              <a:t>677—744</a:t>
            </a:r>
            <a:r>
              <a:rPr lang="zh-TW" altLang="en-US" sz="2800" dirty="0">
                <a:solidFill>
                  <a:schemeClr val="bg1"/>
                </a:solidFill>
              </a:rPr>
              <a:t>），起初從荊州恆景律師出家。與同學坦然，參訪嵩山老安。二十三歲（六九九）時，來曹溪參慧能。在曹溪門下十二年（或說「十五年」），景雲二年（七一一）辭去。先天二年（七一三），懷讓到南嶽來，住般若寺。懷讓的弟子中，留有事跡的，也只有洪州道一（</a:t>
            </a:r>
            <a:r>
              <a:rPr lang="en-US" altLang="zh-TW" sz="2800" dirty="0">
                <a:solidFill>
                  <a:schemeClr val="bg1"/>
                </a:solidFill>
              </a:rPr>
              <a:t>709—788</a:t>
            </a:r>
            <a:r>
              <a:rPr lang="zh-TW" altLang="en-US" sz="2800" dirty="0">
                <a:solidFill>
                  <a:schemeClr val="bg1"/>
                </a:solidFill>
              </a:rPr>
              <a:t>，或</a:t>
            </a:r>
            <a:r>
              <a:rPr lang="en-US" altLang="zh-TW" sz="2800" dirty="0">
                <a:solidFill>
                  <a:schemeClr val="bg1"/>
                </a:solidFill>
              </a:rPr>
              <a:t>688—763</a:t>
            </a:r>
            <a:r>
              <a:rPr lang="zh-TW" altLang="en-US" sz="2800" dirty="0">
                <a:solidFill>
                  <a:schemeClr val="bg1"/>
                </a:solidFill>
              </a:rPr>
              <a:t>）。道一是漢州（今四川廣漢縣）人，俗姓馬，被尊稱為「馬大師」；後世又稱之為「馬祖」</a:t>
            </a:r>
            <a:r>
              <a:rPr lang="zh-CN" altLang="en-US" sz="2800" dirty="0">
                <a:solidFill>
                  <a:schemeClr val="bg1"/>
                </a:solidFill>
              </a:rPr>
              <a:t>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3AADA4C4-C751-5919-17AC-CD3BE59C54D5}"/>
              </a:ext>
            </a:extLst>
          </p:cNvPr>
          <p:cNvSpPr/>
          <p:nvPr/>
        </p:nvSpPr>
        <p:spPr>
          <a:xfrm>
            <a:off x="11094023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6038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C7A61F7D-F6E7-69C9-A2D9-2A9678D0B03D}"/>
              </a:ext>
            </a:extLst>
          </p:cNvPr>
          <p:cNvSpPr txBox="1"/>
          <p:nvPr/>
        </p:nvSpPr>
        <p:spPr>
          <a:xfrm>
            <a:off x="3142878" y="846297"/>
            <a:ext cx="7294305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大曆年間（七六六</a:t>
            </a:r>
            <a:r>
              <a:rPr lang="en-US" altLang="zh-TW" sz="2800" dirty="0">
                <a:solidFill>
                  <a:schemeClr val="bg1"/>
                </a:solidFill>
              </a:rPr>
              <a:t>——</a:t>
            </a:r>
            <a:r>
              <a:rPr lang="zh-TW" altLang="en-US" sz="2800" dirty="0">
                <a:solidFill>
                  <a:schemeClr val="bg1"/>
                </a:solidFill>
              </a:rPr>
              <a:t>七六九），</a:t>
            </a:r>
            <a:r>
              <a:rPr lang="zh-CN" altLang="en-US" sz="2800" dirty="0">
                <a:solidFill>
                  <a:schemeClr val="bg1"/>
                </a:solidFill>
              </a:rPr>
              <a:t>道一</a:t>
            </a:r>
            <a:r>
              <a:rPr lang="zh-TW" altLang="en-US" sz="2800" dirty="0">
                <a:solidFill>
                  <a:schemeClr val="bg1"/>
                </a:solidFill>
              </a:rPr>
              <a:t>移住洪州（今江西南昌縣）開元寺，所以人稱之為「洪州宗」。道一的門下盛極了，稱「八十八位善知識」。如南泉普願（八三四卒），西堂智藏（八一四卒），而百丈懷海（八一四卒）最有名。懷海下出了溈山靈祐（八五三卒），黃蘗希運（八五六頃卒），為溈仰與臨濟二宗的根元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79C92DE0-F4C1-2579-B3E7-6B64EAC33378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308179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936F9F21-B0EA-86B3-6D51-663E7C051286}"/>
              </a:ext>
            </a:extLst>
          </p:cNvPr>
          <p:cNvSpPr/>
          <p:nvPr/>
        </p:nvSpPr>
        <p:spPr>
          <a:xfrm>
            <a:off x="11207774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2BB8A786-EC0A-A45E-7948-2D93D73E0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42" y="-99002"/>
            <a:ext cx="10873208" cy="6958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253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E828782C-7D22-1530-C995-361C6E1BCD9A}"/>
              </a:ext>
            </a:extLst>
          </p:cNvPr>
          <p:cNvSpPr txBox="1"/>
          <p:nvPr/>
        </p:nvSpPr>
        <p:spPr>
          <a:xfrm>
            <a:off x="488543" y="765498"/>
            <a:ext cx="1105943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  <a:spcAft>
                <a:spcPts val="1200"/>
              </a:spcAft>
            </a:pPr>
            <a:r>
              <a:rPr lang="zh-CN" altLang="en-US" sz="2800" b="1" dirty="0">
                <a:solidFill>
                  <a:schemeClr val="bg1"/>
                </a:solidFill>
              </a:rPr>
              <a:t>溈仰宗</a:t>
            </a:r>
          </a:p>
          <a:p>
            <a:pPr>
              <a:lnSpc>
                <a:spcPts val="44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中國禪宗五家之一，屬南嶽大系。創始人為唐代靈佑禪師（</a:t>
            </a:r>
            <a:r>
              <a:rPr lang="en-US" altLang="zh-CN" sz="2800" dirty="0">
                <a:solidFill>
                  <a:schemeClr val="bg1"/>
                </a:solidFill>
              </a:rPr>
              <a:t>771-853</a:t>
            </a:r>
            <a:r>
              <a:rPr lang="zh-CN" altLang="en-US" sz="2800" dirty="0">
                <a:solidFill>
                  <a:schemeClr val="bg1"/>
                </a:solidFill>
              </a:rPr>
              <a:t>）和慧寂禪師（</a:t>
            </a:r>
            <a:r>
              <a:rPr lang="en-US" altLang="zh-CN" sz="2800" dirty="0">
                <a:solidFill>
                  <a:schemeClr val="bg1"/>
                </a:solidFill>
              </a:rPr>
              <a:t>814-890</a:t>
            </a:r>
            <a:r>
              <a:rPr lang="zh-CN" altLang="en-US" sz="2800" dirty="0">
                <a:solidFill>
                  <a:schemeClr val="bg1"/>
                </a:solidFill>
              </a:rPr>
              <a:t>）師徒倆，因靈佑住湖南溈山，慧寂住江西仰山，故稱為溈仰宗。本宗禪風為方圓默契，接機多用明似爭奪而實則默契之交談，看似平衍，實則深邃奧密，事理並行。常用</a:t>
            </a:r>
            <a:r>
              <a:rPr lang="en-US" altLang="zh-CN" sz="2800" dirty="0">
                <a:solidFill>
                  <a:schemeClr val="bg1"/>
                </a:solidFill>
              </a:rPr>
              <a:t>96</a:t>
            </a:r>
            <a:r>
              <a:rPr lang="zh-CN" altLang="en-US" sz="2800" dirty="0">
                <a:solidFill>
                  <a:schemeClr val="bg1"/>
                </a:solidFill>
              </a:rPr>
              <a:t>種圓相接引後學。其修行理論認為萬物有情，皆具佛性，所謂「父慈子孝，上令下從；隔山見煙知是火，隔牆見角知是牛。」 人若明心見性，即可成佛。在禪宗五家中，溈仰宗興起最早，衰亡也最早。傳承六代以下，史籍不載，湮沒無聞。其法脈延續大約一百五十年左右（唐代下半葉至北宋初年）。</a:t>
            </a:r>
            <a:endParaRPr lang="zh-TW" alt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3703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AA47DF3-ABBA-95C9-C97C-3BBC50EFA8C2}"/>
              </a:ext>
            </a:extLst>
          </p:cNvPr>
          <p:cNvSpPr txBox="1"/>
          <p:nvPr/>
        </p:nvSpPr>
        <p:spPr>
          <a:xfrm>
            <a:off x="406574" y="693490"/>
            <a:ext cx="105259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臨濟宗</a:t>
            </a:r>
          </a:p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中國禪宗五家之一，屬南嶽大系。創始人為唐代</a:t>
            </a:r>
            <a:r>
              <a:rPr lang="zh-TW" altLang="en-US" sz="2800" dirty="0">
                <a:solidFill>
                  <a:schemeClr val="bg1"/>
                </a:solidFill>
              </a:rPr>
              <a:t>黃蘗</a:t>
            </a:r>
            <a:r>
              <a:rPr lang="zh-CN" altLang="en-US" sz="2800" dirty="0">
                <a:solidFill>
                  <a:schemeClr val="bg1"/>
                </a:solidFill>
              </a:rPr>
              <a:t>希運禪師（</a:t>
            </a:r>
            <a:r>
              <a:rPr lang="en-US" altLang="zh-CN" sz="2800" dirty="0">
                <a:solidFill>
                  <a:schemeClr val="bg1"/>
                </a:solidFill>
              </a:rPr>
              <a:t>?-867</a:t>
            </a:r>
            <a:r>
              <a:rPr lang="zh-CN" altLang="en-US" sz="2800" dirty="0">
                <a:solidFill>
                  <a:schemeClr val="bg1"/>
                </a:solidFill>
              </a:rPr>
              <a:t>），臨濟宗為禪宗南宗五家之一，由希運禪師住持宜豐黃檗山的黃檗寺時暫露端倪，因數黃檗山成為佛教臨濟宗的 祖庭聖地。臨濟</a:t>
            </a:r>
            <a:r>
              <a:rPr lang="zh-TW" altLang="en-US" sz="2800" dirty="0">
                <a:solidFill>
                  <a:schemeClr val="bg1"/>
                </a:solidFill>
              </a:rPr>
              <a:t>義玄</a:t>
            </a:r>
            <a:r>
              <a:rPr lang="zh-CN" altLang="en-US" sz="2800" dirty="0">
                <a:solidFill>
                  <a:schemeClr val="bg1"/>
                </a:solidFill>
              </a:rPr>
              <a:t>師承</a:t>
            </a:r>
            <a:r>
              <a:rPr lang="zh-TW" altLang="en-US" sz="2800" dirty="0">
                <a:solidFill>
                  <a:schemeClr val="bg1"/>
                </a:solidFill>
              </a:rPr>
              <a:t>黃蘗希運</a:t>
            </a:r>
            <a:r>
              <a:rPr lang="zh-CN" altLang="en-US" sz="2800" dirty="0">
                <a:solidFill>
                  <a:schemeClr val="bg1"/>
                </a:solidFill>
              </a:rPr>
              <a:t>，</a:t>
            </a:r>
            <a:r>
              <a:rPr lang="zh-TW" altLang="en-US" sz="2800" dirty="0">
                <a:solidFill>
                  <a:schemeClr val="bg1"/>
                </a:solidFill>
              </a:rPr>
              <a:t>繼承馬祖道一「即心即佛」的思想，力倡「心即是佛」之說。「性即是心，心即是佛，佛即是法」。提倡無心，「無心者，無一切心也。如如之體，內如木石，不動不搖；外如虛空，不塞不礙。無方所，無相貌，無得失。」又說：「但能無心，便是究竟」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3F25394D-A564-3893-4912-6913AEB131EB}"/>
              </a:ext>
            </a:extLst>
          </p:cNvPr>
          <p:cNvSpPr/>
          <p:nvPr/>
        </p:nvSpPr>
        <p:spPr>
          <a:xfrm>
            <a:off x="11063758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79948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圖片 7">
            <a:extLst>
              <a:ext uri="{FF2B5EF4-FFF2-40B4-BE49-F238E27FC236}">
                <a16:creationId xmlns:a16="http://schemas.microsoft.com/office/drawing/2014/main" id="{5111FA37-828F-53ED-8DD6-9BE4B1F483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87894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6646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3DDC6E5-DFED-E139-F160-FF83CA7D7CBD}"/>
              </a:ext>
            </a:extLst>
          </p:cNvPr>
          <p:cNvSpPr txBox="1"/>
          <p:nvPr/>
        </p:nvSpPr>
        <p:spPr>
          <a:xfrm>
            <a:off x="5948874" y="846297"/>
            <a:ext cx="470898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六祖惠能的禪法，人稱曹溪禪，門下悟道者共四十三人，各化一方，所謂「一花開五葉，結果自然成」。曹溪禪後分為曹溪北宗、曹溪南宗。曹溪北宗即為荷澤宗，曹溪南宗分化出石頭宗、洪州宗兩支，被認為是禪門正宗。</a:t>
            </a: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84D68E0E-BE0A-E240-1B2E-CAF30A459DF1}"/>
              </a:ext>
            </a:extLst>
          </p:cNvPr>
          <p:cNvSpPr/>
          <p:nvPr/>
        </p:nvSpPr>
        <p:spPr>
          <a:xfrm>
            <a:off x="10991750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CD97A612-FE34-98AD-9C4E-07E5039961B2}"/>
              </a:ext>
            </a:extLst>
          </p:cNvPr>
          <p:cNvSpPr txBox="1"/>
          <p:nvPr/>
        </p:nvSpPr>
        <p:spPr>
          <a:xfrm>
            <a:off x="949801" y="818124"/>
            <a:ext cx="470898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晚唐至北宋初期，共分 臨濟宗、曹洞宗、雲門宗、法眼宗、溈仰宗五宗，再加上臨濟門下分出的黃龍、楊歧兩派，合稱五宗七派（或稱五家七派），為唐朝以後的佛教主流。但宋朝後，僅存臨濟與曹洞二宗。</a:t>
            </a:r>
          </a:p>
        </p:txBody>
      </p:sp>
    </p:spTree>
    <p:extLst>
      <p:ext uri="{BB962C8B-B14F-4D97-AF65-F5344CB8AC3E}">
        <p14:creationId xmlns:p14="http://schemas.microsoft.com/office/powerpoint/2010/main" val="37998167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2B099B7-6799-B384-A56A-788A68F5DEFF}"/>
              </a:ext>
            </a:extLst>
          </p:cNvPr>
          <p:cNvSpPr txBox="1"/>
          <p:nvPr/>
        </p:nvSpPr>
        <p:spPr>
          <a:xfrm>
            <a:off x="7883912" y="693490"/>
            <a:ext cx="313419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自南宋初年臨濟宗大慧宗杲起而倡「話頭禪」，曹洞宗宏智正覺倡導「默照禪」，至於明朝中晚期，此為禪宗的成熟期，又可稱為中期禪宗。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B41B5F9-FCDB-3867-3A94-77AA21262CA0}"/>
              </a:ext>
            </a:extLst>
          </p:cNvPr>
          <p:cNvSpPr txBox="1"/>
          <p:nvPr/>
        </p:nvSpPr>
        <p:spPr>
          <a:xfrm>
            <a:off x="11194707" y="437066"/>
            <a:ext cx="877163" cy="59854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dirty="0">
                <a:solidFill>
                  <a:schemeClr val="bg1"/>
                </a:solidFill>
              </a:rPr>
              <a:t>三、禪宗成熟期（</a:t>
            </a:r>
            <a:r>
              <a:rPr lang="en-US" altLang="zh-CN" sz="3000" b="1" dirty="0">
                <a:solidFill>
                  <a:schemeClr val="bg1"/>
                </a:solidFill>
              </a:rPr>
              <a:t>c. 1100-1500</a:t>
            </a:r>
            <a:r>
              <a:rPr lang="zh-CN" altLang="en-US" sz="3000" b="1" dirty="0">
                <a:solidFill>
                  <a:schemeClr val="bg1"/>
                </a:solidFill>
              </a:rPr>
              <a:t>）</a:t>
            </a:r>
            <a:endParaRPr lang="zh-TW" altLang="en-US" sz="3000" b="1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B0319DC8-7D65-2D85-AD61-F7CE861B99C7}"/>
              </a:ext>
            </a:extLst>
          </p:cNvPr>
          <p:cNvSpPr txBox="1"/>
          <p:nvPr/>
        </p:nvSpPr>
        <p:spPr>
          <a:xfrm>
            <a:off x="3509397" y="682204"/>
            <a:ext cx="431400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大慧宗杲（</a:t>
            </a:r>
            <a:r>
              <a:rPr lang="en-US" altLang="zh-TW" sz="2800" dirty="0">
                <a:solidFill>
                  <a:schemeClr val="bg1"/>
                </a:solidFill>
              </a:rPr>
              <a:t>1089—1163</a:t>
            </a:r>
            <a:r>
              <a:rPr lang="zh-TW" altLang="en-US" sz="2800" dirty="0">
                <a:solidFill>
                  <a:schemeClr val="bg1"/>
                </a:solidFill>
              </a:rPr>
              <a:t>），俗姓奚，字曇晦，號妙喜，又號雲門，諡號普覺禪師，宣州寧國（今屬安徽）人，南宋禪宗大師，為臨濟楊岐派第五代傳人，提倡看話禪。南宋前期對金主戰派的代表人物。法嗣昭覺圓悟克勤禪師。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E14B6AA0-91CA-F5B6-8618-E9CFEDF03C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08" y="1629594"/>
            <a:ext cx="3256094" cy="299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8704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8467BA6E-608F-88B3-13CA-01A1227799A8}"/>
              </a:ext>
            </a:extLst>
          </p:cNvPr>
          <p:cNvSpPr txBox="1"/>
          <p:nvPr/>
        </p:nvSpPr>
        <p:spPr>
          <a:xfrm>
            <a:off x="313626" y="693490"/>
            <a:ext cx="1064906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大慧宗杲提倡所謂的話頭禪（又稱看話禪），要人參趙州禪師的無字話頭。他鼓勵學者起疑情，以疑情參究公案，而得到開悟。宗杲認為，修行必須在生活之中，反對遠離塵世，獨自修行。因此，他大力排斥當時流行的默照禪（大慧宗杲將其稱為「默照邪禪」），認為它會造成學者終日只知靜坐，是在「斷佛慧命」、「墮在黑山下鬼窟裡」，有默無照，是邪禪。但是他與默照禪的主要倡導者宏智正覺禪師卻是好友。禪宗楊岐派在他手上推至最高峰，他的禪法，對後世禪宗形成深遠的影響。南宋理學也深受他的影響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7D3628BB-8C9E-B478-3033-A686A0F034C6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3147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2ACC7070-1437-7FFF-3D17-03E23E97CD14}"/>
              </a:ext>
            </a:extLst>
          </p:cNvPr>
          <p:cNvSpPr txBox="1"/>
          <p:nvPr/>
        </p:nvSpPr>
        <p:spPr>
          <a:xfrm>
            <a:off x="5303118" y="690360"/>
            <a:ext cx="6494085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話頭有二説法：</a:t>
            </a:r>
          </a:p>
          <a:p>
            <a:pPr>
              <a:lnSpc>
                <a:spcPts val="4800"/>
              </a:lnSpc>
            </a:pPr>
            <a:r>
              <a:rPr lang="zh-CN" altLang="en-US" sz="2800" dirty="0">
                <a:solidFill>
                  <a:schemeClr val="bg1"/>
                </a:solidFill>
              </a:rPr>
              <a:t>一、</a:t>
            </a:r>
            <a:r>
              <a:rPr lang="zh-TW" altLang="en-US" sz="2800" dirty="0">
                <a:solidFill>
                  <a:schemeClr val="bg1"/>
                </a:solidFill>
              </a:rPr>
              <a:t>話頭只是一句話，源自於禪宗公案的內文攫取，一般上都是公案裏禪師們逼拶禪和子時最具關鍵性的一句話，逼迫禪和子即刻生起疑情，參究不已。</a:t>
            </a:r>
          </a:p>
          <a:p>
            <a:pPr>
              <a:lnSpc>
                <a:spcPts val="48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/>
                </a:solidFill>
              </a:rPr>
              <a:t>二、</a:t>
            </a:r>
            <a:r>
              <a:rPr lang="zh-TW" altLang="en-US" sz="2800" dirty="0">
                <a:solidFill>
                  <a:schemeClr val="bg1"/>
                </a:solidFill>
              </a:rPr>
              <a:t>話頭，是指說話的前頭，亦即是在動念要說話、未說話之前的那個念頭。此是虛雲老和尚所描述，為近代流行此一説法。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3EA6D82-1B34-F9FA-2EDC-EC3BBD67A3EA}"/>
              </a:ext>
            </a:extLst>
          </p:cNvPr>
          <p:cNvSpPr txBox="1"/>
          <p:nvPr/>
        </p:nvSpPr>
        <p:spPr>
          <a:xfrm>
            <a:off x="622598" y="690359"/>
            <a:ext cx="449353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虛雲老和尚倡導之方法： 話頭，是指說話的前頭，亦即是在動念要說話、未說話之前的那個念頭。修行者把自己的念頭集中在一句話，或一個問句上，觀察自己內心，之後升起疑情，在打破疑情之後，由此來得到開悟。</a:t>
            </a:r>
          </a:p>
        </p:txBody>
      </p:sp>
    </p:spTree>
    <p:extLst>
      <p:ext uri="{BB962C8B-B14F-4D97-AF65-F5344CB8AC3E}">
        <p14:creationId xmlns:p14="http://schemas.microsoft.com/office/powerpoint/2010/main" val="2120360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5DB1F538-ABF5-8F3A-467E-34D481231430}"/>
              </a:ext>
            </a:extLst>
          </p:cNvPr>
          <p:cNvSpPr txBox="1"/>
          <p:nvPr/>
        </p:nvSpPr>
        <p:spPr>
          <a:xfrm>
            <a:off x="3228340" y="813396"/>
            <a:ext cx="7853432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宏智正覺禪師（</a:t>
            </a:r>
            <a:r>
              <a:rPr lang="en-US" altLang="zh-TW" sz="2800" dirty="0">
                <a:solidFill>
                  <a:schemeClr val="bg1"/>
                </a:solidFill>
              </a:rPr>
              <a:t>1091—1157</a:t>
            </a:r>
            <a:r>
              <a:rPr lang="zh-TW" altLang="en-US" sz="2800" dirty="0">
                <a:solidFill>
                  <a:schemeClr val="bg1"/>
                </a:solidFill>
              </a:rPr>
              <a:t>），俗姓李，法號正覺，謚號宏智禪師，山西隰州人，宋代著名禪師。為曹洞宗門下，開創默照禪法。與臨濟宗大慧宗杲齊名，時人稱他們為二甘露門。十一歲出家為沙彌，十四歲受具足戒，後進入丹霞子淳門下，成為曹洞宗傳人。三十九歲時，居於浙江天童山景德寺傳法近三十年，故又被稱為天童正覺。當時香火大盛，殿堂煥新，增設田園，會下千餘人，稱為曹洞中興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33D962FC-4D68-0F22-7BB3-F6050981AAB1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47B479FC-5DCB-90DE-05EC-86649BB382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34" y="1485578"/>
            <a:ext cx="3209803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4572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22F2E208-11D6-3A2D-A154-FACE1D8CFA4C}"/>
              </a:ext>
            </a:extLst>
          </p:cNvPr>
          <p:cNvSpPr txBox="1"/>
          <p:nvPr/>
        </p:nvSpPr>
        <p:spPr>
          <a:xfrm>
            <a:off x="7474470" y="700992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默照禪，日本稱只管打坐，禪宗術語，是一種禪定修行方法，以禪坐方式進行。始於宏智正覺禪師，是曹洞宗的代表性修行法門，與臨濟宗的看話禪並稱。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A6BF4387-311A-B924-A97E-EB693D907FB4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000AAD5-25FF-A2C1-0B02-3D6444A05968}"/>
              </a:ext>
            </a:extLst>
          </p:cNvPr>
          <p:cNvSpPr txBox="1"/>
          <p:nvPr/>
        </p:nvSpPr>
        <p:spPr>
          <a:xfrm>
            <a:off x="4614635" y="700991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默照禪的來源很早，源自般若學與止觀。東晉慧遠曾以照寂二字來統括禪修方法。僧肇作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般若無知論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，闡明般若以照寂為體。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D7120E9-03F2-5386-87E9-DD6F62491854}"/>
              </a:ext>
            </a:extLst>
          </p:cNvPr>
          <p:cNvSpPr txBox="1"/>
          <p:nvPr/>
        </p:nvSpPr>
        <p:spPr>
          <a:xfrm>
            <a:off x="365638" y="732178"/>
            <a:ext cx="40626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宏智正覺作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默照銘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與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坐禪箴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來介紹這種禪修方法。</a:t>
            </a:r>
            <a:r>
              <a:rPr lang="zh-CN" altLang="en-US" sz="2800" dirty="0">
                <a:solidFill>
                  <a:schemeClr val="bg1"/>
                </a:solidFill>
              </a:rPr>
              <a:t>「</a:t>
            </a:r>
            <a:r>
              <a:rPr lang="zh-TW" altLang="en-US" sz="2800" dirty="0">
                <a:solidFill>
                  <a:schemeClr val="bg1"/>
                </a:solidFill>
              </a:rPr>
              <a:t>默</a:t>
            </a:r>
            <a:r>
              <a:rPr lang="zh-CN" altLang="en-US" sz="2800" dirty="0">
                <a:solidFill>
                  <a:schemeClr val="bg1"/>
                </a:solidFill>
              </a:rPr>
              <a:t>」</a:t>
            </a:r>
            <a:r>
              <a:rPr lang="zh-TW" altLang="en-US" sz="2800" dirty="0">
                <a:solidFill>
                  <a:schemeClr val="bg1"/>
                </a:solidFill>
              </a:rPr>
              <a:t>是指是不受自己內心以及環境的影響，讓心保持安定的狀態，而</a:t>
            </a:r>
            <a:r>
              <a:rPr lang="zh-CN" altLang="en-US" sz="2800" dirty="0">
                <a:solidFill>
                  <a:schemeClr val="bg1"/>
                </a:solidFill>
              </a:rPr>
              <a:t>「</a:t>
            </a:r>
            <a:r>
              <a:rPr lang="zh-TW" altLang="en-US" sz="2800" dirty="0">
                <a:solidFill>
                  <a:schemeClr val="bg1"/>
                </a:solidFill>
              </a:rPr>
              <a:t>照</a:t>
            </a:r>
            <a:r>
              <a:rPr lang="zh-CN" altLang="en-US" sz="2800" dirty="0">
                <a:solidFill>
                  <a:schemeClr val="bg1"/>
                </a:solidFill>
              </a:rPr>
              <a:t>」 </a:t>
            </a:r>
            <a:r>
              <a:rPr lang="zh-TW" altLang="en-US" sz="2800" dirty="0">
                <a:solidFill>
                  <a:schemeClr val="bg1"/>
                </a:solidFill>
              </a:rPr>
              <a:t>，則是指清楚的覺知自己內心與周遭一切的變化。</a:t>
            </a:r>
          </a:p>
        </p:txBody>
      </p:sp>
    </p:spTree>
    <p:extLst>
      <p:ext uri="{BB962C8B-B14F-4D97-AF65-F5344CB8AC3E}">
        <p14:creationId xmlns:p14="http://schemas.microsoft.com/office/powerpoint/2010/main" val="20084693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7E2E2DE3-38A3-F9B4-56B0-CD4A76FBC12B}"/>
              </a:ext>
            </a:extLst>
          </p:cNvPr>
          <p:cNvSpPr txBox="1"/>
          <p:nvPr/>
        </p:nvSpPr>
        <p:spPr>
          <a:xfrm>
            <a:off x="11093360" y="437066"/>
            <a:ext cx="877163" cy="59854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 b="1" dirty="0">
                <a:solidFill>
                  <a:schemeClr val="bg1"/>
                </a:solidFill>
              </a:rPr>
              <a:t>四、禪宗的晚期（</a:t>
            </a:r>
            <a:r>
              <a:rPr lang="en-US" altLang="zh-CN" sz="3000" b="1" dirty="0">
                <a:solidFill>
                  <a:schemeClr val="bg1"/>
                </a:solidFill>
              </a:rPr>
              <a:t>c. 1500-1900</a:t>
            </a:r>
            <a:r>
              <a:rPr lang="zh-CN" altLang="en-US" sz="3000" b="1" dirty="0">
                <a:solidFill>
                  <a:schemeClr val="bg1"/>
                </a:solidFill>
              </a:rPr>
              <a:t>）</a:t>
            </a:r>
            <a:endParaRPr lang="zh-TW" altLang="en-US" sz="3000" b="1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307C7C2-114B-417A-070A-8A77F4957637}"/>
              </a:ext>
            </a:extLst>
          </p:cNvPr>
          <p:cNvSpPr txBox="1"/>
          <p:nvPr/>
        </p:nvSpPr>
        <p:spPr>
          <a:xfrm>
            <a:off x="8120137" y="549474"/>
            <a:ext cx="2769989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自南宋之後，禪宗衰微，明末憨山德清大師已有禪宗五家不振之嘆，稱臨濟宗風，獨有紫柏真可大師可承續，然後繼無人。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78D8515-0166-FF30-B235-DCDB4328578F}"/>
              </a:ext>
            </a:extLst>
          </p:cNvPr>
          <p:cNvSpPr txBox="1"/>
          <p:nvPr/>
        </p:nvSpPr>
        <p:spPr>
          <a:xfrm>
            <a:off x="622598" y="549474"/>
            <a:ext cx="7294305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1200"/>
              </a:spcBef>
            </a:pPr>
            <a:r>
              <a:rPr lang="zh-TW" altLang="en-US" sz="2800" dirty="0">
                <a:solidFill>
                  <a:schemeClr val="bg1"/>
                </a:solidFill>
              </a:rPr>
              <a:t>至於民間，則以因蓮池祩宏、蕅益智旭大師的倡導，以三教合一、禪淨雙修為主流。雖然說禪淨雙修，但實是以淨土宗稱名阿彌陀佛，求往生西方淨土為主，已經不是原有禪宗宗風了。至於明朝中葉淨土宗興起，此時佛教的特色為禪淨合一，與儒、釋、道三教合一，使得當時的僧人唯以</a:t>
            </a:r>
            <a:r>
              <a:rPr lang="zh-CN" altLang="en-US" sz="2800" dirty="0">
                <a:solidFill>
                  <a:schemeClr val="bg1"/>
                </a:solidFill>
              </a:rPr>
              <a:t>念</a:t>
            </a:r>
            <a:r>
              <a:rPr lang="zh-TW" altLang="en-US" sz="2800" dirty="0">
                <a:solidFill>
                  <a:schemeClr val="bg1"/>
                </a:solidFill>
              </a:rPr>
              <a:t>佛坐禪為務，禪宗逐漸失去創新的生命力，為禪宗的衰落期，始於晚明至清朝結束為止。</a:t>
            </a:r>
          </a:p>
        </p:txBody>
      </p:sp>
    </p:spTree>
    <p:extLst>
      <p:ext uri="{BB962C8B-B14F-4D97-AF65-F5344CB8AC3E}">
        <p14:creationId xmlns:p14="http://schemas.microsoft.com/office/powerpoint/2010/main" val="1389947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ED896041-BCBC-D116-4900-73F7C23C3B57}"/>
              </a:ext>
            </a:extLst>
          </p:cNvPr>
          <p:cNvSpPr txBox="1"/>
          <p:nvPr/>
        </p:nvSpPr>
        <p:spPr>
          <a:xfrm>
            <a:off x="4435529" y="693490"/>
            <a:ext cx="6340197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明末臨濟宗，密雲圓悟禪師，在浙江天童寺傳授臨濟禪法。其弟子漢月法藏，作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五宗原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介紹禪宗五家，以圓相為萬佛之祖，臨濟為正宗，但受到圓悟法師反對，作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辟妄七書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、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辟妄三錄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以反駁。法藏弟子潭吉弘忍作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五宗救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，為法藏申辨，並認為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辟妄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諸書為偽書，加以批判。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F91AFCD-EAB8-02C1-2AA3-02AC8A669B60}"/>
              </a:ext>
            </a:extLst>
          </p:cNvPr>
          <p:cNvSpPr txBox="1"/>
          <p:nvPr/>
        </p:nvSpPr>
        <p:spPr>
          <a:xfrm>
            <a:off x="-1249610" y="697692"/>
            <a:ext cx="5570756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清初，漢月法藏一派在南方得到一些人的支持。順治帝愛好參禪，曾召海會寺憨璞性聰、浙江玉林通琇、木陳道忞、茚溪行森、旅庵本月、山曉本晰等入宮禁說法。</a:t>
            </a:r>
          </a:p>
        </p:txBody>
      </p:sp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55B3103B-69E7-A8D8-9982-DFA7224C77AB}"/>
              </a:ext>
            </a:extLst>
          </p:cNvPr>
          <p:cNvSpPr/>
          <p:nvPr/>
        </p:nvSpPr>
        <p:spPr>
          <a:xfrm>
            <a:off x="11135766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92884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CD3A3659-AFCF-FE6F-A6F2-C7E1816F368D}"/>
              </a:ext>
            </a:extLst>
          </p:cNvPr>
          <p:cNvSpPr txBox="1"/>
          <p:nvPr/>
        </p:nvSpPr>
        <p:spPr>
          <a:xfrm>
            <a:off x="2206774" y="765498"/>
            <a:ext cx="8586966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/>
                </a:solidFill>
              </a:rPr>
              <a:t>至雍正朝，清世宗苦讀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金剛經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多年，雅愛禪法，跟隨曾將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藏文大藏經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譯成滿文的章嘉國師習禪，向滿族貴冑推行佛法，甚至傳授其四子弘曆（乾隆帝）。世宗本人對禪學頗有研究，自詡為禪宗血脈，法號「圓明居士」，把古德參禪語要編輯成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雍正御選語錄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共十九卷。對取締異端方面，世宗編寫了</a:t>
            </a:r>
            <a:r>
              <a:rPr lang="en-US" altLang="zh-TW" sz="2800" dirty="0">
                <a:solidFill>
                  <a:schemeClr val="bg1"/>
                </a:solidFill>
              </a:rPr>
              <a:t>《</a:t>
            </a:r>
            <a:r>
              <a:rPr lang="zh-TW" altLang="en-US" sz="2800" dirty="0">
                <a:solidFill>
                  <a:schemeClr val="bg1"/>
                </a:solidFill>
              </a:rPr>
              <a:t>揀魔辨異錄</a:t>
            </a:r>
            <a:r>
              <a:rPr lang="en-US" altLang="zh-TW" sz="2800" dirty="0">
                <a:solidFill>
                  <a:schemeClr val="bg1"/>
                </a:solidFill>
              </a:rPr>
              <a:t>》</a:t>
            </a:r>
            <a:r>
              <a:rPr lang="zh-TW" altLang="en-US" sz="2800" dirty="0">
                <a:solidFill>
                  <a:schemeClr val="bg1"/>
                </a:solidFill>
              </a:rPr>
              <a:t>，以上諭，要求各行省、郡縣官吏對漢月法藏、潭吉弘忍一系的僧人強迫改宗。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578F31FF-FA1D-1A54-AC79-732A990966E9}"/>
              </a:ext>
            </a:extLst>
          </p:cNvPr>
          <p:cNvSpPr/>
          <p:nvPr/>
        </p:nvSpPr>
        <p:spPr>
          <a:xfrm>
            <a:off x="11094023" y="837506"/>
            <a:ext cx="717985" cy="3168352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600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中國禪宗簡介</a:t>
            </a:r>
            <a:endParaRPr lang="zh-TW" altLang="en-US" sz="26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671830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1B635143F154EA3C7B67311F5F321" ma:contentTypeVersion="18" ma:contentTypeDescription="Create a new document." ma:contentTypeScope="" ma:versionID="bf7a3c74a88946d7d622ed1780ccbe5d">
  <xsd:schema xmlns:xsd="http://www.w3.org/2001/XMLSchema" xmlns:xs="http://www.w3.org/2001/XMLSchema" xmlns:p="http://schemas.microsoft.com/office/2006/metadata/properties" xmlns:ns3="31ae89d7-ea59-454b-a2c6-3fb7d47c95f6" xmlns:ns4="1c2e8053-d6d0-4735-8a61-a5f459ae4f15" targetNamespace="http://schemas.microsoft.com/office/2006/metadata/properties" ma:root="true" ma:fieldsID="7f23170386529110e976ff3ad6fb78ec" ns3:_="" ns4:_="">
    <xsd:import namespace="31ae89d7-ea59-454b-a2c6-3fb7d47c95f6"/>
    <xsd:import namespace="1c2e8053-d6d0-4735-8a61-a5f459ae4f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ae89d7-ea59-454b-a2c6-3fb7d47c95f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c2e8053-d6d0-4735-8a61-a5f459ae4f15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ae89d7-ea59-454b-a2c6-3fb7d47c95f6" xsi:nil="true"/>
  </documentManagement>
</p:properties>
</file>

<file path=customXml/itemProps1.xml><?xml version="1.0" encoding="utf-8"?>
<ds:datastoreItem xmlns:ds="http://schemas.openxmlformats.org/officeDocument/2006/customXml" ds:itemID="{020755DB-EF88-4C85-A8BA-800546A42C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ae89d7-ea59-454b-a2c6-3fb7d47c95f6"/>
    <ds:schemaRef ds:uri="1c2e8053-d6d0-4735-8a61-a5f459ae4f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94587D-1532-4114-8D01-2DF0BDB33C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E9693B1-FFFC-4E1B-AC61-B3D0940693EE}">
  <ds:schemaRefs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1c2e8053-d6d0-4735-8a61-a5f459ae4f15"/>
    <ds:schemaRef ds:uri="http://purl.org/dc/dcmitype/"/>
    <ds:schemaRef ds:uri="31ae89d7-ea59-454b-a2c6-3fb7d47c95f6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41031</TotalTime>
  <Words>5521</Words>
  <Application>Microsoft Office PowerPoint</Application>
  <PresentationFormat>自訂</PresentationFormat>
  <Paragraphs>112</Paragraphs>
  <Slides>43</Slides>
  <Notes>1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43</vt:i4>
      </vt:variant>
    </vt:vector>
  </HeadingPairs>
  <TitlesOfParts>
    <vt:vector size="46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846</cp:revision>
  <dcterms:created xsi:type="dcterms:W3CDTF">2019-12-17T19:51:00Z</dcterms:created>
  <dcterms:modified xsi:type="dcterms:W3CDTF">2025-05-26T22:51:05Z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  <property fmtid="{D5CDD505-2E9C-101B-9397-08002B2CF9AE}" pid="3" name="ContentTypeId">
    <vt:lpwstr>0x0101001581B635143F154EA3C7B67311F5F321</vt:lpwstr>
  </property>
</Properties>
</file>