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7"/>
  </p:handoutMasterIdLst>
  <p:sldIdLst>
    <p:sldId id="256" r:id="rId5"/>
    <p:sldId id="258" r:id="rId6"/>
    <p:sldId id="261" r:id="rId7"/>
    <p:sldId id="266" r:id="rId8"/>
    <p:sldId id="324" r:id="rId9"/>
    <p:sldId id="322" r:id="rId10"/>
    <p:sldId id="325" r:id="rId11"/>
    <p:sldId id="323" r:id="rId12"/>
    <p:sldId id="337" r:id="rId13"/>
    <p:sldId id="326" r:id="rId14"/>
    <p:sldId id="327" r:id="rId15"/>
    <p:sldId id="328" r:id="rId16"/>
    <p:sldId id="329" r:id="rId17"/>
    <p:sldId id="331" r:id="rId18"/>
    <p:sldId id="330" r:id="rId19"/>
    <p:sldId id="332" r:id="rId20"/>
    <p:sldId id="333" r:id="rId21"/>
    <p:sldId id="321" r:id="rId22"/>
    <p:sldId id="335" r:id="rId23"/>
    <p:sldId id="336" r:id="rId24"/>
    <p:sldId id="334" r:id="rId25"/>
    <p:sldId id="338" r:id="rId2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86" d="100"/>
          <a:sy n="86" d="100"/>
        </p:scale>
        <p:origin x="1339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2 Session 2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002060"/>
                </a:solidFill>
              </a:rPr>
              <a:t>Marketing Research</a:t>
            </a:r>
            <a:endParaRPr lang="en-GB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Understand the concept of marketing research;</a:t>
            </a:r>
          </a:p>
          <a:p>
            <a:r>
              <a:rPr lang="en-GB" dirty="0"/>
              <a:t>Identify various process of marketing research;</a:t>
            </a:r>
          </a:p>
          <a:p>
            <a:r>
              <a:rPr lang="en-GB" dirty="0"/>
              <a:t>Understand the importance of marketing research;</a:t>
            </a:r>
          </a:p>
          <a:p>
            <a:r>
              <a:rPr lang="en-GB" dirty="0"/>
              <a:t>Identify various types of marketing research.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Marketing research </a:t>
            </a:r>
          </a:p>
          <a:p>
            <a:pPr marL="0" indent="0">
              <a:buNone/>
            </a:pPr>
            <a:r>
              <a:rPr lang="en-GB" sz="3600" dirty="0"/>
              <a:t>Is the systematic design, collection, analysis and reporting of data relevant to a specific marketing situation facing an organisation.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4400" b="1" dirty="0"/>
              <a:t>Marketing research </a:t>
            </a:r>
          </a:p>
          <a:p>
            <a:pPr marL="0" indent="0" algn="ctr">
              <a:buNone/>
            </a:pPr>
            <a:r>
              <a:rPr lang="en-GB" sz="4400" b="1" dirty="0"/>
              <a:t>vs </a:t>
            </a:r>
          </a:p>
          <a:p>
            <a:pPr marL="0" indent="0" algn="ctr">
              <a:buNone/>
            </a:pPr>
            <a:r>
              <a:rPr lang="en-GB" sz="4400" b="1" dirty="0"/>
              <a:t>Marketing intelligence </a:t>
            </a:r>
          </a:p>
          <a:p>
            <a:pPr marL="0" indent="0" algn="ctr">
              <a:buNone/>
            </a:pPr>
            <a:r>
              <a:rPr lang="en-GB" sz="4400" b="1" dirty="0"/>
              <a:t>any difference?</a:t>
            </a:r>
          </a:p>
        </p:txBody>
      </p:sp>
    </p:spTree>
    <p:extLst>
      <p:ext uri="{BB962C8B-B14F-4D97-AF65-F5344CB8AC3E}">
        <p14:creationId xmlns:p14="http://schemas.microsoft.com/office/powerpoint/2010/main" val="3271051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600" dirty="0"/>
              <a:t>Marketing intelligence involves actively scanning the general marketing environment, whereas marketing research involves more focused studies to gain customer insights relating to specific marketing decisions.</a:t>
            </a:r>
          </a:p>
          <a:p>
            <a:pPr marL="857250" indent="-857250">
              <a:buFont typeface="+mj-lt"/>
              <a:buAutoNum type="romanUcPeriod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75155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600" dirty="0"/>
              <a:t>Marketing research process has four steps, namely:</a:t>
            </a:r>
          </a:p>
          <a:p>
            <a:pPr marL="857250" indent="-857250">
              <a:buFont typeface="+mj-lt"/>
              <a:buAutoNum type="romanUcPeriod"/>
            </a:pPr>
            <a:r>
              <a:rPr lang="en-GB" sz="3600" dirty="0"/>
              <a:t>Defining the problem and research objectives;</a:t>
            </a:r>
          </a:p>
          <a:p>
            <a:pPr marL="857250" indent="-857250">
              <a:buFont typeface="+mj-lt"/>
              <a:buAutoNum type="romanUcPeriod"/>
            </a:pPr>
            <a:r>
              <a:rPr lang="en-GB" sz="3600" dirty="0"/>
              <a:t>Developing the research plan for collecting information;</a:t>
            </a:r>
          </a:p>
          <a:p>
            <a:pPr marL="857250" indent="-857250">
              <a:buFont typeface="+mj-lt"/>
              <a:buAutoNum type="romanUcPeriod"/>
            </a:pPr>
            <a:r>
              <a:rPr lang="en-GB" sz="3600" dirty="0"/>
              <a:t>Implementing the research plan – collecting and analysing the data;</a:t>
            </a:r>
          </a:p>
          <a:p>
            <a:pPr marL="857250" indent="-857250">
              <a:buFont typeface="+mj-lt"/>
              <a:buAutoNum type="romanUcPeriod"/>
            </a:pPr>
            <a:r>
              <a:rPr lang="en-GB" sz="3600" dirty="0"/>
              <a:t>Interpreting and reporting the findings.</a:t>
            </a:r>
          </a:p>
        </p:txBody>
      </p:sp>
    </p:spTree>
    <p:extLst>
      <p:ext uri="{BB962C8B-B14F-4D97-AF65-F5344CB8AC3E}">
        <p14:creationId xmlns:p14="http://schemas.microsoft.com/office/powerpoint/2010/main" val="2312532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/>
              <a:t>Uses of marketing research:</a:t>
            </a:r>
          </a:p>
          <a:p>
            <a:pPr marL="0" indent="0">
              <a:buNone/>
            </a:pPr>
            <a:r>
              <a:rPr lang="en-GB" sz="3600" dirty="0"/>
              <a:t>Companies use marketing research in a wide variety of situations.</a:t>
            </a:r>
          </a:p>
          <a:p>
            <a:pPr marL="0" indent="0">
              <a:buNone/>
            </a:pPr>
            <a:r>
              <a:rPr lang="en-GB" sz="3600" dirty="0"/>
              <a:t>For example, marketing gives marketers insights into customer motivations, purchase behaviour and satisfaction.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2793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b="1" dirty="0"/>
          </a:p>
          <a:p>
            <a:pPr marL="0" indent="0" algn="ctr">
              <a:buNone/>
            </a:pPr>
            <a:r>
              <a:rPr lang="en-GB" sz="5400" b="1" dirty="0"/>
              <a:t>Break Time</a:t>
            </a:r>
            <a:endParaRPr lang="en-GB" sz="5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86E51D-4C01-4128-BD92-8598767BC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003217"/>
            <a:ext cx="3456384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936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Uses of marketing research:</a:t>
            </a:r>
          </a:p>
          <a:p>
            <a:pPr marL="0" indent="0">
              <a:buNone/>
            </a:pPr>
            <a:r>
              <a:rPr lang="en-GB" sz="3600" dirty="0"/>
              <a:t>It can help companies to assess market potential and market share or measure the effectiveness of pricing, product, distribution and promotion activities.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541055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Types of marketing research: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Exploratory research;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Descriptive research; and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Causal research.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68854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000" b="1" dirty="0"/>
              <a:t>Exploratory research:</a:t>
            </a:r>
          </a:p>
          <a:p>
            <a:pPr marL="0" indent="0" algn="just">
              <a:buNone/>
            </a:pPr>
            <a:r>
              <a:rPr lang="en-GB" sz="3600" dirty="0"/>
              <a:t>Marketing research to gather preliminary information that will help define problems and suggest hypotheses. </a:t>
            </a:r>
          </a:p>
        </p:txBody>
      </p:sp>
    </p:spTree>
    <p:extLst>
      <p:ext uri="{BB962C8B-B14F-4D97-AF65-F5344CB8AC3E}">
        <p14:creationId xmlns:p14="http://schemas.microsoft.com/office/powerpoint/2010/main" val="1529821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000" b="1" dirty="0"/>
              <a:t>Descriptive research:</a:t>
            </a:r>
          </a:p>
          <a:p>
            <a:pPr marL="0" indent="0" algn="just">
              <a:buNone/>
            </a:pPr>
            <a:r>
              <a:rPr lang="en-GB" sz="3600" dirty="0"/>
              <a:t>Marketing research to better describe marketing problems, situations or markets.</a:t>
            </a:r>
          </a:p>
          <a:p>
            <a:pPr marL="0" indent="0" algn="just">
              <a:buNone/>
            </a:pPr>
            <a:r>
              <a:rPr lang="en-GB" sz="3600" dirty="0"/>
              <a:t>Such as the market potential for a product or the demographics and attitudes of consumers. </a:t>
            </a:r>
          </a:p>
        </p:txBody>
      </p:sp>
    </p:spTree>
    <p:extLst>
      <p:ext uri="{BB962C8B-B14F-4D97-AF65-F5344CB8AC3E}">
        <p14:creationId xmlns:p14="http://schemas.microsoft.com/office/powerpoint/2010/main" val="4230116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000" b="1" dirty="0"/>
              <a:t>Causal research:</a:t>
            </a:r>
          </a:p>
          <a:p>
            <a:pPr marL="0" indent="0">
              <a:buNone/>
            </a:pPr>
            <a:r>
              <a:rPr lang="en-GB" sz="3600" dirty="0"/>
              <a:t>Marketing research to test hypotheses about cause-and-effect relationships.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1028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600" dirty="0"/>
              <a:t>To meet the manager’s information needs, the research plan can call for gathering secondary data, primary data, or both.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52991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600" b="1" dirty="0"/>
              <a:t>Secondary data:</a:t>
            </a:r>
          </a:p>
          <a:p>
            <a:pPr marL="0" indent="0" algn="just">
              <a:buNone/>
            </a:pPr>
            <a:r>
              <a:rPr lang="en-GB" sz="3600" dirty="0"/>
              <a:t>Consist of information that already exists some where, having been collected for another purpose. primary data, or both.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274701-7C55-4D57-BC69-379BCFFD8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717032"/>
            <a:ext cx="3024336" cy="181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5739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b="1" dirty="0"/>
              <a:t>Marketing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453650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600" b="1" dirty="0"/>
              <a:t>Primary data:</a:t>
            </a:r>
          </a:p>
          <a:p>
            <a:pPr marL="0" indent="0" algn="just">
              <a:buNone/>
            </a:pPr>
            <a:r>
              <a:rPr lang="en-GB" sz="3600" dirty="0"/>
              <a:t>Consist of information collected for the specific purpose at hand.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AACA53-C627-478F-A266-A4C2316E61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496" y="3501008"/>
            <a:ext cx="3175000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361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5400" b="1" dirty="0"/>
              <a:t>Marketing Research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712968" cy="4788532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r>
              <a:rPr lang="en-GB" b="1" dirty="0"/>
              <a:t>Marketing research helps companies in identifying, meeting and satisfying key stakeholders e.g. customers.</a:t>
            </a:r>
          </a:p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endParaRPr lang="en-GB" sz="4000" b="1" dirty="0">
              <a:solidFill>
                <a:schemeClr val="tx2"/>
              </a:solidFill>
            </a:endParaRPr>
          </a:p>
          <a:p>
            <a:pPr marL="457200" lvl="1" indent="0" algn="just">
              <a:buNone/>
            </a:pPr>
            <a:endParaRPr lang="en-GB" sz="4000" b="1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74468A-D3C0-4335-A9D3-44CC20BACD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204864"/>
            <a:ext cx="7056784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617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800" b="1" dirty="0"/>
              <a:t>Marketing Research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052736"/>
            <a:ext cx="7811158" cy="4536504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r>
              <a:rPr lang="en-GB" b="1" dirty="0"/>
              <a:t>Key stakeholders are:</a:t>
            </a:r>
          </a:p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endParaRPr lang="en-GB" sz="4000" b="1" dirty="0">
              <a:solidFill>
                <a:schemeClr val="tx2"/>
              </a:solidFill>
            </a:endParaRPr>
          </a:p>
          <a:p>
            <a:pPr marL="457200" lvl="1" indent="0" algn="just">
              <a:buNone/>
            </a:pPr>
            <a:endParaRPr lang="en-GB" sz="4000" b="1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Stakeholder theory - Wikipedia">
            <a:extLst>
              <a:ext uri="{FF2B5EF4-FFF2-40B4-BE49-F238E27FC236}">
                <a16:creationId xmlns:a16="http://schemas.microsoft.com/office/drawing/2014/main" id="{95116F75-B115-4B22-A9BF-3BA1E10413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72" y="1556792"/>
            <a:ext cx="7704856" cy="375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6054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900" b="1" dirty="0"/>
              <a:t>References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439248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600" dirty="0"/>
              <a:t>Armstrong, G. Kotler, P. and </a:t>
            </a:r>
            <a:r>
              <a:rPr lang="en-GB" sz="2600" dirty="0" err="1"/>
              <a:t>Opresnik</a:t>
            </a:r>
            <a:r>
              <a:rPr lang="en-GB" sz="2600" dirty="0"/>
              <a:t> M. O. (2017). Marketing: An Introduction, 13th Edition,  Pearson</a:t>
            </a:r>
          </a:p>
          <a:p>
            <a:pPr marL="0" indent="0" algn="just">
              <a:buNone/>
            </a:pPr>
            <a:r>
              <a:rPr lang="en-GB" sz="2600" dirty="0"/>
              <a:t>Kotler, P. Armstrong, G. Harris, L. C. and Piercy, N. (2017). Principles of Marketing, 7</a:t>
            </a:r>
            <a:r>
              <a:rPr lang="en-GB" sz="2600" baseline="30000" dirty="0"/>
              <a:t>th</a:t>
            </a:r>
            <a:r>
              <a:rPr lang="en-GB" sz="2600" dirty="0"/>
              <a:t> European Edition, Pearson.</a:t>
            </a:r>
          </a:p>
          <a:p>
            <a:pPr marL="0" indent="0" algn="just">
              <a:buNone/>
            </a:pPr>
            <a:r>
              <a:rPr lang="en-GB" sz="2600" dirty="0"/>
              <a:t>West, D. Ford, J. and Ibrahim, E. (2015). Strategic Marketing: Creating Competitive Advantage, 3</a:t>
            </a:r>
            <a:r>
              <a:rPr lang="en-GB" sz="2600" baseline="30000" dirty="0"/>
              <a:t>rd</a:t>
            </a:r>
            <a:r>
              <a:rPr lang="en-GB" sz="2600" dirty="0"/>
              <a:t> Edition, Oxford</a:t>
            </a:r>
            <a:endParaRPr lang="en-GB" dirty="0"/>
          </a:p>
          <a:p>
            <a:pPr marL="457200" lvl="1" indent="0" algn="just">
              <a:buNone/>
            </a:pPr>
            <a:endParaRPr lang="en-GB" sz="4000" b="1" dirty="0">
              <a:solidFill>
                <a:schemeClr val="tx2"/>
              </a:solidFill>
            </a:endParaRPr>
          </a:p>
          <a:p>
            <a:pPr marL="457200" lvl="1" indent="0" algn="just">
              <a:buNone/>
            </a:pPr>
            <a:endParaRPr lang="en-GB" sz="4000" b="1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5300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900" b="1" dirty="0"/>
              <a:t>Next Session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4392488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r>
              <a:rPr lang="en-GB" sz="4000" b="1" dirty="0"/>
              <a:t>We will consider...</a:t>
            </a:r>
          </a:p>
          <a:p>
            <a:pPr marL="457200" lvl="1" indent="0" algn="just">
              <a:buNone/>
            </a:pPr>
            <a:endParaRPr lang="en-GB" dirty="0"/>
          </a:p>
          <a:p>
            <a:pPr marL="457200" lvl="1" indent="0" algn="ctr">
              <a:buNone/>
            </a:pPr>
            <a:r>
              <a:rPr lang="en-GB" sz="4800" b="1" dirty="0">
                <a:solidFill>
                  <a:schemeClr val="tx2"/>
                </a:solidFill>
              </a:rPr>
              <a:t>Marketing Information System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6002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900" b="1" dirty="0"/>
              <a:t>Question?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4464496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756BBC4D-8CA8-469F-847F-15EC5F71B8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612" y="1239127"/>
            <a:ext cx="6912768" cy="4235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3184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1202</TotalTime>
  <Words>498</Words>
  <Application>Microsoft Office PowerPoint</Application>
  <PresentationFormat>On-screen Show (4:3)</PresentationFormat>
  <Paragraphs>116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BA International Hotel Management   Marketing Essentials Week 2 Session 2 M4X01916     </vt:lpstr>
      <vt:lpstr>Session 3</vt:lpstr>
      <vt:lpstr>Learning Outcomes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Marketing Research</vt:lpstr>
      <vt:lpstr> Marketing Research </vt:lpstr>
      <vt:lpstr> Marketing Research </vt:lpstr>
      <vt:lpstr> References </vt:lpstr>
      <vt:lpstr> Next Session </vt:lpstr>
      <vt:lpstr> Question?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158</cp:revision>
  <cp:lastPrinted>2019-01-22T12:09:20Z</cp:lastPrinted>
  <dcterms:created xsi:type="dcterms:W3CDTF">2018-04-28T09:52:16Z</dcterms:created>
  <dcterms:modified xsi:type="dcterms:W3CDTF">2020-05-16T23:37:51Z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