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402" autoAdjust="0"/>
  </p:normalViewPr>
  <p:slideViewPr>
    <p:cSldViewPr snapToGrid="0">
      <p:cViewPr>
        <p:scale>
          <a:sx n="76" d="100"/>
          <a:sy n="76" d="100"/>
        </p:scale>
        <p:origin x="946" y="144"/>
      </p:cViewPr>
      <p:guideLst/>
    </p:cSldViewPr>
  </p:slideViewPr>
  <p:notesTextViewPr>
    <p:cViewPr>
      <p:scale>
        <a:sx n="1" d="1"/>
        <a:sy n="1" d="1"/>
      </p:scale>
      <p:origin x="0" y="-3355"/>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746CB5-2CB1-4229-8C4B-C331E6415F00}" type="datetimeFigureOut">
              <a:rPr lang="en-US" smtClean="0"/>
              <a:t>12/1/2023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469825-1E2D-4938-A3BD-95C09C63D42D}" type="slidenum">
              <a:rPr lang="en-US" smtClean="0"/>
              <a:t>‹#›</a:t>
            </a:fld>
            <a:endParaRPr lang="en-US"/>
          </a:p>
        </p:txBody>
      </p:sp>
    </p:spTree>
    <p:extLst>
      <p:ext uri="{BB962C8B-B14F-4D97-AF65-F5344CB8AC3E}">
        <p14:creationId xmlns:p14="http://schemas.microsoft.com/office/powerpoint/2010/main" val="3839056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Identifying Samsung KM Technologies and Tools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Through the use of specialised Knowledge Management (KM) tools and technologies, Samsung's operational efficiency and innovation can be significantly improved. Enterprise Social Networks (ESNs) function akin to corporate social media platforms in that they facilitate internal communication and the exchange of knowledge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Cotter,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They facilitate a collaborative atmosphere by encouraging employees to share their thoughts and experiences. Document Management Systems (DMS) play a crucial role in the effective storage and retrieval of organisational documents and knowledge artefacts, thereby guaranteeing easy access to vital information. Employees can access information more quickly thanks to knowledge bases propelled by AI and outfitted with sophisticated search and recommendation algorithms. For example, an analytics tool powered by artificial intelligence can examine market trends and consumer feedback, providing product development teams with valuable insights that have a direct impact on product innovation and design.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Access and Utilisation of KM Tools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ensure that a significant number of Samsung's employees adopt these KM tools, their design should place an emphasis on usability, incorporating intuitive interfaces and straightforward navigation. An instance of an ESN could incorporate an intuitive dashboard that supplies employees with personalised content feeds, prevalent topics, and recent posts, thereby facilitating their ability to remain informed and involved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Davies,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Access points for these knowledge management (KM) tools ought to be varied, encompassing web portals, mobile applications, and desktop applications, in order to guarantee accessibility across a spectrum of devices and contexts. To safeguard sensitive information, it is vital to implement robust security measures, including role-based access controls. Single Sign-On (SSO) and similar functionalities can facilitate access while upholding stringent security measures.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Engagement with Continuous Systems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effective knowledge transfer across departments, seamless integration of KM tools with Samsung's existing systems, including CRM and ERP, is crucial. The integration of the document management system with these systems would facilitate the seamless transmission of information, thereby augmenting the overall efficiency of operations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Williamson,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To provide comprehensive and contextual insights, knowledge bases enabled by AI must extract information from a variety of internal sources, such as sales and customer service records. This integration facilitates the effective dissemination and utilisation of knowledge throughout the organisation, thereby dismantling information silos.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Economical Implementation of the Nonaka and Takeuchi Model</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order to incorporate the Nonaka and Takeuchi Model into Samsung's operations in a cost-effective manner, the company must prioritise the utilisation of pre-existing infrastructure and foster a shift in corporate culture. The implementation of innovation seminars or knowledge cafes can cultivate a culture of knowledge-sharing by promoting the informal exchange of tacit knowledge (Farnese et al., 2019). Crucial phases of the Nonaka and Takeuchi Model may be facilitated in the articulation and exchange of tacit knowledge via online forums and communities within the ESN. By encouraging collaboration and innovation, these initiatives, which require minimal financial investment, can significantly improve Samsung's KM culture.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commercialization of acquired knowledge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The accumulation of knowledge facilitated by Samsung's KM systems presents numerous opportunities for commercialization. The utilisation of AI-powered analytics tools can provide integral guidance for the development of new products, resulting in offerings that are more congruent with market demands and consumer preferences. Sharing of internal knowledge can facilitate process enhancements, which in turn can boost operational effectiveness and reduce expenses (</a:t>
            </a:r>
            <a:r>
              <a:rPr lang="en-US" sz="1800" dirty="0">
                <a:effectLst/>
                <a:latin typeface="Times New Roman" panose="02020603050405020304" pitchFamily="18" charset="0"/>
                <a:ea typeface="Calibri" panose="020F0502020204030204" pitchFamily="34" charset="0"/>
              </a:rPr>
              <a:t>Cotter, 2023)</a:t>
            </a:r>
            <a:r>
              <a:rPr lang="en-GB" sz="1800" dirty="0">
                <a:effectLst/>
                <a:latin typeface="Times New Roman" panose="02020603050405020304" pitchFamily="18" charset="0"/>
                <a:ea typeface="Calibri" panose="020F0502020204030204" pitchFamily="34" charset="0"/>
              </a:rPr>
              <a:t>. In addition, Samsung may wish to determine whether certain of its internal processes and knowledge could be packaged as consulting services or software products, thereby generating additional revenue. The monetization of knowledge serves to strengthen Samsung's standing as a frontrunner in both innovation and expertise, in addition to bolstering the company's financial expansion.</a:t>
            </a:r>
            <a:endParaRPr lang="en-US" dirty="0"/>
          </a:p>
        </p:txBody>
      </p:sp>
      <p:sp>
        <p:nvSpPr>
          <p:cNvPr id="4" name="Slide Number Placeholder 3"/>
          <p:cNvSpPr>
            <a:spLocks noGrp="1"/>
          </p:cNvSpPr>
          <p:nvPr>
            <p:ph type="sldNum" sz="quarter" idx="5"/>
          </p:nvPr>
        </p:nvSpPr>
        <p:spPr/>
        <p:txBody>
          <a:bodyPr/>
          <a:lstStyle/>
          <a:p>
            <a:fld id="{72469825-1E2D-4938-A3BD-95C09C63D42D}" type="slidenum">
              <a:rPr lang="en-US" smtClean="0"/>
              <a:t>1</a:t>
            </a:fld>
            <a:endParaRPr lang="en-US"/>
          </a:p>
        </p:txBody>
      </p:sp>
    </p:spTree>
    <p:extLst>
      <p:ext uri="{BB962C8B-B14F-4D97-AF65-F5344CB8AC3E}">
        <p14:creationId xmlns:p14="http://schemas.microsoft.com/office/powerpoint/2010/main" val="1687517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1552865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2836345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1402189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1BAF3CE-4DA3-43D6-A509-DB2198A6DE85}"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3127909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BAF3CE-4DA3-43D6-A509-DB2198A6DE85}" type="datetimeFigureOut">
              <a:rPr lang="en-US" smtClean="0"/>
              <a:t>12/1/2023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402560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1BAF3CE-4DA3-43D6-A509-DB2198A6DE85}" type="datetimeFigureOut">
              <a:rPr lang="en-US" smtClean="0"/>
              <a:t>12/1/2023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3414676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BAF3CE-4DA3-43D6-A509-DB2198A6DE85}" type="datetimeFigureOut">
              <a:rPr lang="en-US" smtClean="0"/>
              <a:t>12/1/2023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1341972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BAF3CE-4DA3-43D6-A509-DB2198A6DE85}"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3924647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BAF3CE-4DA3-43D6-A509-DB2198A6DE85}"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12310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BAF3CE-4DA3-43D6-A509-DB2198A6DE85}" type="datetimeFigureOut">
              <a:rPr lang="en-US" smtClean="0"/>
              <a:t>12/1/2023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366201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81379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28623707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537642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2103554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395610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2298608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BAF3CE-4DA3-43D6-A509-DB2198A6DE85}" type="datetimeFigureOut">
              <a:rPr lang="en-US" smtClean="0"/>
              <a:t>12/1/2023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A476C5-4FAF-42D4-89D7-35DEC252B876}" type="slidenum">
              <a:rPr lang="en-US" smtClean="0"/>
              <a:t>‹#›</a:t>
            </a:fld>
            <a:endParaRPr lang="en-US"/>
          </a:p>
        </p:txBody>
      </p:sp>
    </p:spTree>
    <p:extLst>
      <p:ext uri="{BB962C8B-B14F-4D97-AF65-F5344CB8AC3E}">
        <p14:creationId xmlns:p14="http://schemas.microsoft.com/office/powerpoint/2010/main" val="2194983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BAF3CE-4DA3-43D6-A509-DB2198A6DE85}" type="datetimeFigureOut">
              <a:rPr lang="en-US" smtClean="0"/>
              <a:t>12/1/2023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3A476C5-4FAF-42D4-89D7-35DEC252B876}" type="slidenum">
              <a:rPr lang="en-US" smtClean="0"/>
              <a:t>‹#›</a:t>
            </a:fld>
            <a:endParaRPr lang="en-US"/>
          </a:p>
        </p:txBody>
      </p:sp>
    </p:spTree>
    <p:extLst>
      <p:ext uri="{BB962C8B-B14F-4D97-AF65-F5344CB8AC3E}">
        <p14:creationId xmlns:p14="http://schemas.microsoft.com/office/powerpoint/2010/main" val="8563051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31DD52-E410-44F2-A69F-6B0C8DC9F06C}"/>
              </a:ext>
            </a:extLst>
          </p:cNvPr>
          <p:cNvSpPr txBox="1"/>
          <p:nvPr/>
        </p:nvSpPr>
        <p:spPr>
          <a:xfrm>
            <a:off x="0" y="168001"/>
            <a:ext cx="8558145" cy="461665"/>
          </a:xfrm>
          <a:prstGeom prst="rect">
            <a:avLst/>
          </a:prstGeom>
          <a:solidFill>
            <a:schemeClr val="accent1"/>
          </a:solidFill>
          <a:ln>
            <a:solidFill>
              <a:schemeClr val="tx1"/>
            </a:solidFill>
          </a:ln>
        </p:spPr>
        <p:txBody>
          <a:bodyPr wrap="square" rtlCol="0">
            <a:spAutoFit/>
          </a:bodyPr>
          <a:lstStyle/>
          <a:p>
            <a:pPr algn="ctr"/>
            <a:r>
              <a:rPr lang="en-US" sz="2400" b="1" dirty="0">
                <a:solidFill>
                  <a:schemeClr val="bg1"/>
                </a:solidFill>
                <a:latin typeface="Times New Roman" panose="02020603050405020304" pitchFamily="18" charset="0"/>
                <a:cs typeface="Times New Roman" panose="02020603050405020304" pitchFamily="18" charset="0"/>
              </a:rPr>
              <a:t>Knowledge Management (KM) System in Practice at Samsung </a:t>
            </a:r>
          </a:p>
        </p:txBody>
      </p:sp>
      <p:pic>
        <p:nvPicPr>
          <p:cNvPr id="1026" name="Picture 2">
            <a:extLst>
              <a:ext uri="{FF2B5EF4-FFF2-40B4-BE49-F238E27FC236}">
                <a16:creationId xmlns:a16="http://schemas.microsoft.com/office/drawing/2014/main" id="{4DE28865-825C-48C7-AC38-B2389AAD49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7081" y="151751"/>
            <a:ext cx="2068674" cy="6180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FAFFAA-901C-4909-A3C1-337157E586E8}"/>
              </a:ext>
            </a:extLst>
          </p:cNvPr>
          <p:cNvSpPr txBox="1"/>
          <p:nvPr/>
        </p:nvSpPr>
        <p:spPr>
          <a:xfrm>
            <a:off x="-5" y="3156272"/>
            <a:ext cx="4357217" cy="1949252"/>
          </a:xfrm>
          <a:prstGeom prst="rect">
            <a:avLst/>
          </a:prstGeom>
          <a:solidFill>
            <a:schemeClr val="accent1">
              <a:lumMod val="75000"/>
            </a:schemeClr>
          </a:solidFill>
          <a:ln>
            <a:solidFill>
              <a:schemeClr val="tx1"/>
            </a:solidFill>
          </a:ln>
        </p:spPr>
        <p:txBody>
          <a:bodyPr wrap="square" rtlCol="0">
            <a:spAutoFit/>
          </a:bodyPr>
          <a:lstStyle/>
          <a:p>
            <a:pPr marL="0" marR="0" algn="just">
              <a:spcBef>
                <a:spcPts val="0"/>
              </a:spcBef>
              <a:spcAft>
                <a:spcPts val="800"/>
              </a:spcAft>
            </a:pPr>
            <a:r>
              <a:rPr lang="en-GB"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Identifying KM Tools/Technologies for Samsung</a:t>
            </a:r>
            <a:endPar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000" dirty="0">
                <a:solidFill>
                  <a:schemeClr val="bg1"/>
                </a:solidFill>
                <a:effectLst/>
                <a:latin typeface="Times New Roman" panose="02020603050405020304" pitchFamily="18" charset="0"/>
                <a:ea typeface="Calibri" panose="020F0502020204030204" pitchFamily="34" charset="0"/>
              </a:rPr>
              <a:t>If Samsung wants to increase its operational efficiency and innovation, it needs certain Knowledge Management (KM) tools and technology. Like a corporate social media platform, tools like Enterprise Social Networks (ESNs) can help with internal communication and knowledge exchange (</a:t>
            </a:r>
            <a:r>
              <a:rPr lang="en-US" sz="1000" dirty="0">
                <a:solidFill>
                  <a:schemeClr val="bg1"/>
                </a:solidFill>
                <a:effectLst/>
                <a:latin typeface="Times New Roman" panose="02020603050405020304" pitchFamily="18" charset="0"/>
                <a:ea typeface="Calibri" panose="020F0502020204030204" pitchFamily="34" charset="0"/>
              </a:rPr>
              <a:t>Cotter, 2023)</a:t>
            </a:r>
            <a:r>
              <a:rPr lang="en-GB" sz="1000" dirty="0">
                <a:solidFill>
                  <a:schemeClr val="bg1"/>
                </a:solidFill>
                <a:effectLst/>
                <a:latin typeface="Times New Roman" panose="02020603050405020304" pitchFamily="18" charset="0"/>
                <a:ea typeface="Calibri" panose="020F0502020204030204" pitchFamily="34" charset="0"/>
              </a:rPr>
              <a:t>. In order to organise and make accessible the company's papers and knowledge artefacts, a document management system is essential. By leveraging sophisticated search and recommendation algorithms, knowledge bases powered by AI may also give staff members easy access to relevant information and answers. Teams working on new products might benefit, for instance, from the analysis of market trends and consumer feedback provided by an AI-powered analytics tool.</a:t>
            </a:r>
            <a:endParaRPr lang="en-US" sz="1000" dirty="0">
              <a:solidFill>
                <a:schemeClr val="bg1"/>
              </a:solidFill>
            </a:endParaRPr>
          </a:p>
        </p:txBody>
      </p:sp>
      <p:sp>
        <p:nvSpPr>
          <p:cNvPr id="9" name="TextBox 8">
            <a:extLst>
              <a:ext uri="{FF2B5EF4-FFF2-40B4-BE49-F238E27FC236}">
                <a16:creationId xmlns:a16="http://schemas.microsoft.com/office/drawing/2014/main" id="{36E31246-4D1B-47AA-8ED2-2BF5C3CEB403}"/>
              </a:ext>
            </a:extLst>
          </p:cNvPr>
          <p:cNvSpPr txBox="1"/>
          <p:nvPr/>
        </p:nvSpPr>
        <p:spPr>
          <a:xfrm>
            <a:off x="0" y="5241755"/>
            <a:ext cx="4357217" cy="1610697"/>
          </a:xfrm>
          <a:prstGeom prst="rect">
            <a:avLst/>
          </a:prstGeom>
          <a:solidFill>
            <a:schemeClr val="tx1"/>
          </a:solidFill>
          <a:ln>
            <a:solidFill>
              <a:schemeClr val="accent1"/>
            </a:solidFill>
          </a:ln>
        </p:spPr>
        <p:txBody>
          <a:bodyPr wrap="square" rtlCol="0">
            <a:spAutoFit/>
          </a:bodyPr>
          <a:lstStyle/>
          <a:p>
            <a:pPr marL="0" marR="0" algn="just">
              <a:spcBef>
                <a:spcPts val="0"/>
              </a:spcBef>
              <a:spcAft>
                <a:spcPts val="800"/>
              </a:spcAft>
            </a:pP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Usage and Access of KM Tools</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 user-friendly design with simple interfaces and easy navigation is essential for these KM tools to provide easy usage and access. A dashboard showing recent postings, trending subjects, and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content streams is one possible feature of the ESN (Davies, 2023). Access points would vary, including online portals, mobile apps, and desktop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to ensure accessibility from a wide range of devices. With role-based access controls to safeguard sensitive data, security restrictions are of the utmost importance. Features such as single sign-on (SSO) can further streamline access while preserving security.</a:t>
            </a:r>
          </a:p>
        </p:txBody>
      </p:sp>
      <p:sp>
        <p:nvSpPr>
          <p:cNvPr id="10" name="TextBox 9">
            <a:extLst>
              <a:ext uri="{FF2B5EF4-FFF2-40B4-BE49-F238E27FC236}">
                <a16:creationId xmlns:a16="http://schemas.microsoft.com/office/drawing/2014/main" id="{2A9C8146-0C8E-4DD1-9147-BB9F42D64F17}"/>
              </a:ext>
            </a:extLst>
          </p:cNvPr>
          <p:cNvSpPr txBox="1"/>
          <p:nvPr/>
        </p:nvSpPr>
        <p:spPr>
          <a:xfrm>
            <a:off x="4528392" y="714069"/>
            <a:ext cx="4029753" cy="1764586"/>
          </a:xfrm>
          <a:prstGeom prst="rect">
            <a:avLst/>
          </a:prstGeom>
          <a:solidFill>
            <a:schemeClr val="tx1"/>
          </a:solidFill>
          <a:ln>
            <a:solidFill>
              <a:schemeClr val="accent1"/>
            </a:solidFill>
          </a:ln>
        </p:spPr>
        <p:txBody>
          <a:bodyPr wrap="square" rtlCol="0">
            <a:spAutoFit/>
          </a:bodyPr>
          <a:lstStyle/>
          <a:p>
            <a:pPr marL="0" marR="0" algn="just">
              <a:spcBef>
                <a:spcPts val="0"/>
              </a:spcBef>
              <a:spcAft>
                <a:spcPts val="800"/>
              </a:spcAft>
            </a:pP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Interaction with Ongoing Systems</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It is critical for a smooth functioning that these KM tools be integrated with Samsung's current systems. Integrating the document management system with Samsung's current customer relationship management and enterprise resource planning systems will facilitate the seamless exchange of data across different divisions. In order to give thorough insights, knowledge bases powered by AI should be able to pull data from a variety of internal sources, including sales data and customer support records (Williamson, 2023). Because of this interdependence, knowledge is not kept in isolation but is accessible to all employees.</a:t>
            </a:r>
          </a:p>
        </p:txBody>
      </p:sp>
      <p:sp>
        <p:nvSpPr>
          <p:cNvPr id="11" name="TextBox 10">
            <a:extLst>
              <a:ext uri="{FF2B5EF4-FFF2-40B4-BE49-F238E27FC236}">
                <a16:creationId xmlns:a16="http://schemas.microsoft.com/office/drawing/2014/main" id="{BED91CEB-62A8-4526-8F0B-93B5C5D3A7E8}"/>
              </a:ext>
            </a:extLst>
          </p:cNvPr>
          <p:cNvSpPr txBox="1"/>
          <p:nvPr/>
        </p:nvSpPr>
        <p:spPr>
          <a:xfrm>
            <a:off x="4528391" y="2747080"/>
            <a:ext cx="4029753" cy="1918474"/>
          </a:xfrm>
          <a:prstGeom prst="rect">
            <a:avLst/>
          </a:prstGeom>
          <a:solidFill>
            <a:schemeClr val="accent1">
              <a:lumMod val="75000"/>
            </a:schemeClr>
          </a:solidFill>
          <a:ln>
            <a:solidFill>
              <a:schemeClr val="tx1"/>
            </a:solidFill>
          </a:ln>
        </p:spPr>
        <p:txBody>
          <a:bodyPr wrap="square" rtlCol="0">
            <a:spAutoFit/>
          </a:bodyPr>
          <a:lstStyle/>
          <a:p>
            <a:pPr marL="0" marR="0" algn="just">
              <a:spcBef>
                <a:spcPts val="0"/>
              </a:spcBef>
              <a:spcAft>
                <a:spcPts val="800"/>
              </a:spcAft>
            </a:pP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Implementing Nonaka and Takeuchi Model Economically</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Leveraging existing infrastructures and concentrating on cultural change are key to implementing the Nonaka and Takeuchi Model in Samsung without excessive resource investment. A culture of sharing and collaborating on knowledge may be fostered through initiatives such as frequent "innovation workshops" or "knowledge cafes." These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promote the casual exchange of tacit knowledge (Farnese et al., 2019). The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externalisation</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and combination stages of the paradigm, which include the expression and exchange of tacit knowledge, can be facilitated by ESN online forums and communities. Such methods may significantly affect the KM culture with little to no capital outlay.</a:t>
            </a:r>
          </a:p>
        </p:txBody>
      </p:sp>
      <p:sp>
        <p:nvSpPr>
          <p:cNvPr id="12" name="TextBox 11">
            <a:extLst>
              <a:ext uri="{FF2B5EF4-FFF2-40B4-BE49-F238E27FC236}">
                <a16:creationId xmlns:a16="http://schemas.microsoft.com/office/drawing/2014/main" id="{D85CF578-B74C-4EF3-880B-564E6A8588E0}"/>
              </a:ext>
            </a:extLst>
          </p:cNvPr>
          <p:cNvSpPr txBox="1"/>
          <p:nvPr/>
        </p:nvSpPr>
        <p:spPr>
          <a:xfrm>
            <a:off x="4528393" y="4933979"/>
            <a:ext cx="4029752" cy="1918474"/>
          </a:xfrm>
          <a:prstGeom prst="rect">
            <a:avLst/>
          </a:prstGeom>
          <a:solidFill>
            <a:schemeClr val="tx1"/>
          </a:solidFill>
          <a:ln>
            <a:solidFill>
              <a:schemeClr val="accent1"/>
            </a:solidFill>
          </a:ln>
        </p:spPr>
        <p:txBody>
          <a:bodyPr wrap="square" rtlCol="0">
            <a:spAutoFit/>
          </a:bodyPr>
          <a:lstStyle/>
          <a:p>
            <a:pPr marL="0" marR="0" algn="just">
              <a:spcBef>
                <a:spcPts val="0"/>
              </a:spcBef>
              <a:spcAft>
                <a:spcPts val="800"/>
              </a:spcAft>
            </a:pPr>
            <a:r>
              <a:rPr lang="en-US" sz="1200" b="1" u="sng"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Commercialising</a:t>
            </a: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Accumulated Knowledge</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There are several avenues for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commercialising</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the knowledge gained from these KM systems. For instance, the analytics tool powered by AI may provide valuable insights into consumer tastes and market tendencies, which can then guide the creation of new goods that are more suited to the needs of the market. Process improvements, cost reductions, and increased efficiency might result from the insights gained through internal knowledge exchange (Cotter, 2023). As an additional source of income, Samsung may want to think about developing and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licencing</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some of its proprietary knowledge and processes as software products or consulting services</a:t>
            </a:r>
          </a:p>
        </p:txBody>
      </p:sp>
      <p:sp>
        <p:nvSpPr>
          <p:cNvPr id="13" name="TextBox 12">
            <a:extLst>
              <a:ext uri="{FF2B5EF4-FFF2-40B4-BE49-F238E27FC236}">
                <a16:creationId xmlns:a16="http://schemas.microsoft.com/office/drawing/2014/main" id="{36CF3C02-408A-487B-A02B-49760B306827}"/>
              </a:ext>
            </a:extLst>
          </p:cNvPr>
          <p:cNvSpPr txBox="1"/>
          <p:nvPr/>
        </p:nvSpPr>
        <p:spPr>
          <a:xfrm>
            <a:off x="-2" y="707169"/>
            <a:ext cx="4357218" cy="1333698"/>
          </a:xfrm>
          <a:prstGeom prst="rect">
            <a:avLst/>
          </a:prstGeom>
          <a:solidFill>
            <a:schemeClr val="tx1"/>
          </a:solidFill>
          <a:ln>
            <a:solidFill>
              <a:schemeClr val="accent1"/>
            </a:solidFill>
          </a:ln>
        </p:spPr>
        <p:txBody>
          <a:bodyPr wrap="square" rtlCol="0">
            <a:spAutoFit/>
          </a:bodyPr>
          <a:lstStyle/>
          <a:p>
            <a:pPr marL="0" marR="0" algn="just">
              <a:spcBef>
                <a:spcPts val="0"/>
              </a:spcBef>
              <a:spcAft>
                <a:spcPts val="800"/>
              </a:spcAft>
            </a:pP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Introduction </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poster will outline the possible KM tools and describe their purposes for Samsung. It will demonstrate how it will be used or accessed and how will it interact with other ongoing systems of Samsung. Implementation of the KM system without spending much of the organization</a:t>
            </a:r>
            <a:r>
              <a:rPr lang="en-US"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resources will be described and lastly, the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commercialisation</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of the knowledge accumulated will be addressed.</a:t>
            </a:r>
          </a:p>
        </p:txBody>
      </p:sp>
      <p:sp>
        <p:nvSpPr>
          <p:cNvPr id="14" name="TextBox 13">
            <a:extLst>
              <a:ext uri="{FF2B5EF4-FFF2-40B4-BE49-F238E27FC236}">
                <a16:creationId xmlns:a16="http://schemas.microsoft.com/office/drawing/2014/main" id="{FFFDB9CA-206D-4463-BC95-B9EEB2D9456A}"/>
              </a:ext>
            </a:extLst>
          </p:cNvPr>
          <p:cNvSpPr txBox="1"/>
          <p:nvPr/>
        </p:nvSpPr>
        <p:spPr>
          <a:xfrm>
            <a:off x="8670839" y="1092448"/>
            <a:ext cx="3521161" cy="995144"/>
          </a:xfrm>
          <a:prstGeom prst="rect">
            <a:avLst/>
          </a:prstGeom>
          <a:solidFill>
            <a:schemeClr val="tx1"/>
          </a:solidFill>
          <a:ln>
            <a:solidFill>
              <a:schemeClr val="accent1"/>
            </a:solidFill>
          </a:ln>
        </p:spPr>
        <p:txBody>
          <a:bodyPr wrap="square" rtlCol="0">
            <a:spAutoFit/>
          </a:bodyPr>
          <a:lstStyle/>
          <a:p>
            <a:pPr marL="0" marR="0" algn="just">
              <a:spcBef>
                <a:spcPts val="0"/>
              </a:spcBef>
              <a:spcAft>
                <a:spcPts val="800"/>
              </a:spcAft>
            </a:pP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Conclusion</a:t>
            </a:r>
          </a:p>
          <a:p>
            <a:pPr marL="0" marR="0" algn="just">
              <a:spcBef>
                <a:spcPts val="0"/>
              </a:spcBef>
              <a:spcAft>
                <a:spcPts val="800"/>
              </a:spcAft>
            </a:pPr>
            <a:r>
              <a:rPr lang="en-US"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By effectively following these steps, Samsung can implement the ESN tool for a </a:t>
            </a:r>
            <a:r>
              <a:rPr lang="en-US" sz="1000" kern="100" dirty="0" err="1">
                <a:solidFill>
                  <a:schemeClr val="bg1"/>
                </a:solidFill>
                <a:latin typeface="Times New Roman" panose="02020603050405020304" pitchFamily="18" charset="0"/>
                <a:ea typeface="Calibri" panose="020F0502020204030204" pitchFamily="34" charset="0"/>
                <a:cs typeface="Times New Roman" panose="02020603050405020304" pitchFamily="18" charset="0"/>
              </a:rPr>
              <a:t>optimised</a:t>
            </a:r>
            <a:r>
              <a:rPr lang="en-US"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 </a:t>
            </a:r>
            <a:r>
              <a:rPr lang="en-GB" sz="1000" dirty="0">
                <a:solidFill>
                  <a:schemeClr val="bg1"/>
                </a:solidFill>
                <a:effectLst/>
                <a:latin typeface="Times New Roman" panose="02020603050405020304" pitchFamily="18" charset="0"/>
                <a:ea typeface="Calibri" panose="020F0502020204030204" pitchFamily="34" charset="0"/>
              </a:rPr>
              <a:t>Enterprise Social Networks (ESN) that can help the company to swiftly implement and manage knowledge in the long run. </a:t>
            </a:r>
            <a:endPar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30037F1E-F7F9-43BD-91A7-9D5B60145878}"/>
              </a:ext>
            </a:extLst>
          </p:cNvPr>
          <p:cNvSpPr txBox="1"/>
          <p:nvPr/>
        </p:nvSpPr>
        <p:spPr>
          <a:xfrm>
            <a:off x="8670836" y="3570311"/>
            <a:ext cx="3521161" cy="3272691"/>
          </a:xfrm>
          <a:prstGeom prst="rect">
            <a:avLst/>
          </a:prstGeom>
          <a:solidFill>
            <a:schemeClr val="accent1">
              <a:lumMod val="75000"/>
            </a:schemeClr>
          </a:solidFill>
          <a:ln>
            <a:solidFill>
              <a:schemeClr val="tx1"/>
            </a:solidFill>
          </a:ln>
        </p:spPr>
        <p:txBody>
          <a:bodyPr wrap="square" rtlCol="0">
            <a:spAutoFit/>
          </a:bodyPr>
          <a:lstStyle/>
          <a:p>
            <a:pPr marL="0" marR="0" algn="just">
              <a:spcBef>
                <a:spcPts val="0"/>
              </a:spcBef>
              <a:spcAft>
                <a:spcPts val="800"/>
              </a:spcAft>
            </a:pPr>
            <a:r>
              <a:rPr lang="en-US" sz="1200" b="1" u="sng"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References</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Cotter, A., 2023. What is an enterprise social network: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Workvivo</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[online] The Employee Communication Platform. Available at: &lt;https://www.workvivo.com/blog/what-is-an-enterprise-social-network/&gt; [Accessed 1 Dec. 2023]. </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Davies, J., 2023. What is an enterprise social network? (and why you need one). [online]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Happeo</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&lt;https://www.happeo.com/blog/enterprise-social-networking&gt; [Accessed 1 Dec. 2023]. </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Farnese, M.L.,, Barbieri, B.,, Chirumbolo, A., and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Patriotta</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G., 2019. Managing Knowledge in Organizations: A Nonaka’s SECI Model Operationalization. [online] Frontiers. Available at: &amp;</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lt;https</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://www.frontiersin.org/articles/10.3389/fpsyg.2019.02730/full&amp;gt; [Accessed 1 Dec. 2023]. </a:t>
            </a:r>
          </a:p>
          <a:p>
            <a:pPr marL="0" marR="0" algn="just">
              <a:spcBef>
                <a:spcPts val="0"/>
              </a:spcBef>
              <a:spcAft>
                <a:spcPts val="800"/>
              </a:spcAft>
            </a:pP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Williamson, B., 2023. What is an enterprise social network? top benefits and features. [online] </a:t>
            </a:r>
            <a:r>
              <a:rPr lang="en-US" sz="1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LumApps</a:t>
            </a:r>
            <a:r>
              <a:rPr lang="en-US"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Available at: &lt;https://www.lumapps.com/modern-intranet/enterprise-social-network/&gt; [Accessed 1 Dec. 2023]. </a:t>
            </a:r>
          </a:p>
        </p:txBody>
      </p:sp>
      <p:pic>
        <p:nvPicPr>
          <p:cNvPr id="1028" name="Picture 4" descr="Enterprise Social Networking for Efficient Communication and Collaboration">
            <a:extLst>
              <a:ext uri="{FF2B5EF4-FFF2-40B4-BE49-F238E27FC236}">
                <a16:creationId xmlns:a16="http://schemas.microsoft.com/office/drawing/2014/main" id="{436D7D56-D37A-4267-B8F5-8AE1367368B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643" b="13084"/>
          <a:stretch/>
        </p:blipFill>
        <p:spPr bwMode="auto">
          <a:xfrm>
            <a:off x="8670835" y="2246868"/>
            <a:ext cx="3521161" cy="114645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usiness Success with Knowledge Management - The CAG">
            <a:extLst>
              <a:ext uri="{FF2B5EF4-FFF2-40B4-BE49-F238E27FC236}">
                <a16:creationId xmlns:a16="http://schemas.microsoft.com/office/drawing/2014/main" id="{5BBA4E46-E9A0-4C1D-80C8-C97D5EC8986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0" y="2204789"/>
            <a:ext cx="4357217" cy="78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065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0</TotalTime>
  <Words>1582</Words>
  <Application>Microsoft Office PowerPoint</Application>
  <PresentationFormat>Widescreen</PresentationFormat>
  <Paragraphs>35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Corbel</vt:lpstr>
      <vt:lpstr>Times New Roman</vt:lpstr>
      <vt:lpstr>Parallax</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2023-11-30T21:57:21Z</dcterms:created>
  <dcterms:modified xsi:type="dcterms:W3CDTF">2023-11-30T21:57:26Z</dcterms:modified>
</cp:coreProperties>
</file>