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73" r:id="rId4"/>
    <p:sldId id="259" r:id="rId5"/>
    <p:sldId id="260" r:id="rId6"/>
    <p:sldId id="274" r:id="rId7"/>
    <p:sldId id="275" r:id="rId8"/>
    <p:sldId id="276" r:id="rId9"/>
    <p:sldId id="261" r:id="rId10"/>
    <p:sldId id="263" r:id="rId11"/>
    <p:sldId id="262" r:id="rId12"/>
    <p:sldId id="264" r:id="rId13"/>
    <p:sldId id="265" r:id="rId14"/>
    <p:sldId id="277" r:id="rId15"/>
    <p:sldId id="266" r:id="rId16"/>
    <p:sldId id="267" r:id="rId17"/>
    <p:sldId id="268" r:id="rId18"/>
    <p:sldId id="269" r:id="rId19"/>
    <p:sldId id="270" r:id="rId20"/>
    <p:sldId id="271" r:id="rId21"/>
    <p:sldId id="278" r:id="rId22"/>
    <p:sldId id="279" r:id="rId23"/>
    <p:sldId id="280" r:id="rId24"/>
    <p:sldId id="25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7101" autoAdjust="0"/>
  </p:normalViewPr>
  <p:slideViewPr>
    <p:cSldViewPr>
      <p:cViewPr varScale="1">
        <p:scale>
          <a:sx n="56" d="100"/>
          <a:sy n="56" d="100"/>
        </p:scale>
        <p:origin x="158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C5D109-C4A2-4E12-B81C-0DC996136FBF}" type="datetimeFigureOut">
              <a:rPr lang="en-GB" smtClean="0"/>
              <a:pPr/>
              <a:t>17/02/2020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FE8123-C4A7-441D-B4E4-4FA29A54B166}" type="slidenum">
              <a:rPr lang="en-GB" smtClean="0"/>
              <a:pPr/>
              <a:t>‹#›</a:t>
            </a:fld>
            <a:endParaRPr lang="en-GB"/>
          </a:p>
        </p:txBody>
      </p:sp>
    </p:spTree>
    <p:extLst>
      <p:ext uri="{BB962C8B-B14F-4D97-AF65-F5344CB8AC3E}">
        <p14:creationId xmlns:p14="http://schemas.microsoft.com/office/powerpoint/2010/main" val="3782279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smtClean="0">
                <a:solidFill>
                  <a:schemeClr val="tx1"/>
                </a:solidFill>
                <a:latin typeface="+mn-lt"/>
                <a:ea typeface="+mn-ea"/>
                <a:cs typeface="+mn-cs"/>
              </a:rPr>
              <a:t>Coal</a:t>
            </a:r>
            <a:r>
              <a:rPr lang="en-GB" sz="1200" b="0" i="0" kern="1200" dirty="0" smtClean="0">
                <a:solidFill>
                  <a:schemeClr val="tx1"/>
                </a:solidFill>
                <a:latin typeface="+mn-lt"/>
                <a:ea typeface="+mn-ea"/>
                <a:cs typeface="+mn-cs"/>
              </a:rPr>
              <a:t> is a black or brownish-black </a:t>
            </a:r>
            <a:r>
              <a:rPr lang="en-GB" sz="1200" b="0" i="0" u="none" strike="noStrike" kern="1200" dirty="0" smtClean="0">
                <a:solidFill>
                  <a:schemeClr val="tx1"/>
                </a:solidFill>
                <a:latin typeface="+mn-lt"/>
                <a:ea typeface="+mn-ea"/>
                <a:cs typeface="+mn-cs"/>
              </a:rPr>
              <a:t>sedimentary rock</a:t>
            </a:r>
            <a:r>
              <a:rPr lang="en-GB" sz="1200" b="0" i="0" kern="1200" dirty="0" smtClean="0">
                <a:solidFill>
                  <a:schemeClr val="tx1"/>
                </a:solidFill>
                <a:latin typeface="+mn-lt"/>
                <a:ea typeface="+mn-ea"/>
                <a:cs typeface="+mn-cs"/>
              </a:rPr>
              <a:t> that can be burned for fuel and used to generate </a:t>
            </a:r>
            <a:r>
              <a:rPr lang="en-GB" sz="1200" b="0" i="0" u="none" strike="noStrike" kern="1200" dirty="0" smtClean="0">
                <a:solidFill>
                  <a:schemeClr val="tx1"/>
                </a:solidFill>
                <a:latin typeface="+mn-lt"/>
                <a:ea typeface="+mn-ea"/>
                <a:cs typeface="+mn-cs"/>
              </a:rPr>
              <a:t>electricity</a:t>
            </a:r>
            <a:r>
              <a:rPr lang="en-GB" sz="1200" b="0" i="0" kern="1200" dirty="0" smtClean="0">
                <a:solidFill>
                  <a:schemeClr val="tx1"/>
                </a:solidFill>
                <a:latin typeface="+mn-lt"/>
                <a:ea typeface="+mn-ea"/>
                <a:cs typeface="+mn-cs"/>
              </a:rPr>
              <a:t>. It is composed mostly of carbon and </a:t>
            </a:r>
            <a:r>
              <a:rPr lang="en-GB" sz="1200" b="0" i="0" u="none" strike="noStrike" kern="1200" dirty="0" smtClean="0">
                <a:solidFill>
                  <a:schemeClr val="tx1"/>
                </a:solidFill>
                <a:latin typeface="+mn-lt"/>
                <a:ea typeface="+mn-ea"/>
                <a:cs typeface="+mn-cs"/>
              </a:rPr>
              <a:t>hydrocarbon</a:t>
            </a:r>
            <a:r>
              <a:rPr lang="en-GB" sz="1200" b="0" i="0" kern="1200" dirty="0" smtClean="0">
                <a:solidFill>
                  <a:schemeClr val="tx1"/>
                </a:solidFill>
                <a:latin typeface="+mn-lt"/>
                <a:ea typeface="+mn-ea"/>
                <a:cs typeface="+mn-cs"/>
              </a:rPr>
              <a:t>s, which contain energy that can be released through </a:t>
            </a:r>
            <a:r>
              <a:rPr lang="en-GB" sz="1200" b="0" i="0" u="none" strike="noStrike" kern="1200" dirty="0" smtClean="0">
                <a:solidFill>
                  <a:schemeClr val="tx1"/>
                </a:solidFill>
                <a:latin typeface="+mn-lt"/>
                <a:ea typeface="+mn-ea"/>
                <a:cs typeface="+mn-cs"/>
              </a:rPr>
              <a:t>combust</a:t>
            </a:r>
            <a:r>
              <a:rPr lang="en-GB" sz="1200" b="0" i="0" kern="1200" dirty="0" smtClean="0">
                <a:solidFill>
                  <a:schemeClr val="tx1"/>
                </a:solidFill>
                <a:latin typeface="+mn-lt"/>
                <a:ea typeface="+mn-ea"/>
                <a:cs typeface="+mn-cs"/>
              </a:rPr>
              <a:t>ion (burning).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latin typeface="+mn-lt"/>
                <a:ea typeface="+mn-ea"/>
                <a:cs typeface="+mn-cs"/>
              </a:rPr>
              <a:t>Coal is the largest source of energy for generating electricity in the world, and the most abundant fossil fuel in the United States.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smtClean="0">
              <a:solidFill>
                <a:schemeClr val="tx1"/>
              </a:solidFill>
              <a:latin typeface="+mn-lt"/>
              <a:ea typeface="+mn-ea"/>
              <a:cs typeface="+mn-cs"/>
            </a:endParaRPr>
          </a:p>
          <a:p>
            <a:r>
              <a:rPr lang="en-GB" sz="1200" b="1" i="0" kern="1200" dirty="0" smtClean="0">
                <a:solidFill>
                  <a:schemeClr val="tx1"/>
                </a:solidFill>
                <a:latin typeface="+mn-lt"/>
                <a:ea typeface="+mn-ea"/>
                <a:cs typeface="+mn-cs"/>
              </a:rPr>
              <a:t>The end of the 18th century saw the beginnings of a canal and rail network across south Wales.</a:t>
            </a:r>
            <a:endParaRPr lang="en-GB" sz="1200" b="0" i="0" kern="1200" dirty="0" smtClean="0">
              <a:solidFill>
                <a:schemeClr val="tx1"/>
              </a:solidFill>
              <a:latin typeface="+mn-lt"/>
              <a:ea typeface="+mn-ea"/>
              <a:cs typeface="+mn-cs"/>
            </a:endParaRPr>
          </a:p>
          <a:p>
            <a:r>
              <a:rPr lang="en-GB" sz="1200" b="0" i="0" kern="1200" dirty="0" smtClean="0">
                <a:solidFill>
                  <a:schemeClr val="tx1"/>
                </a:solidFill>
                <a:latin typeface="+mn-lt"/>
                <a:ea typeface="+mn-ea"/>
                <a:cs typeface="+mn-cs"/>
              </a:rPr>
              <a:t>This enabled the transport of coal, extracted with the help of new steam engines for pumping and winding, to the coast or cities. </a:t>
            </a:r>
          </a:p>
          <a:p>
            <a:endParaRPr lang="en-GB"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Much coal was transported by rail to Newport and exported to other UK cities or abroad</a:t>
            </a:r>
            <a:r>
              <a:rPr lang="en-GB" baseline="0" dirty="0" smtClean="0"/>
              <a:t> for use in steel making or power steam engines.</a:t>
            </a:r>
            <a:endParaRPr lang="en-GB" dirty="0" smtClean="0"/>
          </a:p>
          <a:p>
            <a:endParaRPr lang="en-GB" sz="1200" b="0" i="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sz="1200" b="1" kern="1200" dirty="0" smtClean="0">
                <a:solidFill>
                  <a:schemeClr val="tx1"/>
                </a:solidFill>
                <a:latin typeface="+mn-lt"/>
                <a:ea typeface="+mn-ea"/>
                <a:cs typeface="+mn-cs"/>
              </a:rPr>
              <a:t>DEVONIAN RIVERS AND CARBONIFEROUS SWAMPS</a:t>
            </a:r>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390-290 million years ago</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By the middle of the Devonian period, the former Welsh Basin had therefore become part of a range of mountains. The climate was arid, with occasional rainfall eroding the mountains away and generating new sediments in the process. Rivers carried debris away towards the Midlands and South Wales, depositing sands over the plains. The sands eventually consolidated, to form what is today called the Old Red Sandstone. These strata give the characteristic red </a:t>
            </a:r>
            <a:r>
              <a:rPr lang="en-US" sz="1200" kern="1200" dirty="0" err="1" smtClean="0">
                <a:solidFill>
                  <a:schemeClr val="tx1"/>
                </a:solidFill>
                <a:latin typeface="+mn-lt"/>
                <a:ea typeface="+mn-ea"/>
                <a:cs typeface="+mn-cs"/>
              </a:rPr>
              <a:t>colour</a:t>
            </a:r>
            <a:r>
              <a:rPr lang="en-US" sz="1200" kern="1200" dirty="0" smtClean="0">
                <a:solidFill>
                  <a:schemeClr val="tx1"/>
                </a:solidFill>
                <a:latin typeface="+mn-lt"/>
                <a:ea typeface="+mn-ea"/>
                <a:cs typeface="+mn-cs"/>
              </a:rPr>
              <a:t> to the soils of parts of South and East Wales.</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Devonian period has been called the "age of fishes". It marked the major evolutionary burst that established these creatures in their full diversity - bony fish, sharks, lungfish - in seas, lakes and rivers worldwide. And from the lungfish there evolved the first amphibians to crawl onto the land, where the </a:t>
            </a:r>
            <a:r>
              <a:rPr lang="en-US" sz="1200" kern="1200" dirty="0" err="1" smtClean="0">
                <a:solidFill>
                  <a:schemeClr val="tx1"/>
                </a:solidFill>
                <a:latin typeface="+mn-lt"/>
                <a:ea typeface="+mn-ea"/>
                <a:cs typeface="+mn-cs"/>
              </a:rPr>
              <a:t>colonisation</a:t>
            </a:r>
            <a:r>
              <a:rPr lang="en-US" sz="1200" kern="1200" dirty="0" smtClean="0">
                <a:solidFill>
                  <a:schemeClr val="tx1"/>
                </a:solidFill>
                <a:latin typeface="+mn-lt"/>
                <a:ea typeface="+mn-ea"/>
                <a:cs typeface="+mn-cs"/>
              </a:rPr>
              <a:t> by plants was already well underway. </a:t>
            </a:r>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With the onset of the Carboniferous period, shallow warm seas invaded areas of NE and South Wales, once again allowing coral reefs to flourish and lay down the </a:t>
            </a:r>
            <a:r>
              <a:rPr lang="en-US" sz="1200" kern="1200" dirty="0" err="1" smtClean="0">
                <a:solidFill>
                  <a:schemeClr val="tx1"/>
                </a:solidFill>
                <a:latin typeface="+mn-lt"/>
                <a:ea typeface="+mn-ea"/>
                <a:cs typeface="+mn-cs"/>
              </a:rPr>
              <a:t>limestones</a:t>
            </a:r>
            <a:r>
              <a:rPr lang="en-US" sz="1200" kern="1200" dirty="0" smtClean="0">
                <a:solidFill>
                  <a:schemeClr val="tx1"/>
                </a:solidFill>
                <a:latin typeface="+mn-lt"/>
                <a:ea typeface="+mn-ea"/>
                <a:cs typeface="+mn-cs"/>
              </a:rPr>
              <a:t> in which Wale's caves were later formed. </a:t>
            </a:r>
          </a:p>
          <a:p>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But by the Upper Carboniferous, and particularly in South Wales, extensive coastal deltas and swamps dominated the landscape. These were dense with tree-sized club mosses while ferns, seed-ferns, and other plant life lived on the raised river levees. Great thicknesses of peaty matter accumulated in these swamps, which, under the higher pressures and temperatures of deeper and deeper burial, were slowly converted into coal seams. In South Wales, Rhondda Heritage Centre and Big Pit are places to find out everything you need to know about coal and coal mining. Some impressive mineral specimens are also known from cavities in coalfield ironstones.</a:t>
            </a:r>
          </a:p>
          <a:p>
            <a:endParaRPr lang="en-GB"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Later Carboniferous rocks in South Wales include river-deposited sandstones containing pellets of coal. These show that, by that time, the strata deposited in the coal-swamps had been uplifted and was already being eroded. This is evidence for the early phases of the next mountain-building episode - the </a:t>
            </a:r>
            <a:r>
              <a:rPr lang="en-US" sz="1200" kern="1200" dirty="0" err="1" smtClean="0">
                <a:solidFill>
                  <a:schemeClr val="tx1"/>
                </a:solidFill>
                <a:latin typeface="+mn-lt"/>
                <a:ea typeface="+mn-ea"/>
                <a:cs typeface="+mn-cs"/>
              </a:rPr>
              <a:t>Variscan</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orogeny</a:t>
            </a:r>
            <a:r>
              <a:rPr lang="en-U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smtClean="0">
                <a:solidFill>
                  <a:schemeClr val="tx1"/>
                </a:solidFill>
                <a:latin typeface="+mn-lt"/>
                <a:ea typeface="+mn-ea"/>
                <a:cs typeface="+mn-cs"/>
              </a:rPr>
              <a:t>The conditions that would eventually create coal began to develop about 300 million years ago, during the Carboniferous period. During this time, the Earth was covered in wide, shallow seas and </a:t>
            </a:r>
            <a:r>
              <a:rPr lang="en-GB" sz="1200" b="0" i="0" u="none" strike="noStrike" kern="1200" dirty="0" smtClean="0">
                <a:solidFill>
                  <a:schemeClr val="tx1"/>
                </a:solidFill>
                <a:latin typeface="+mn-lt"/>
                <a:ea typeface="+mn-ea"/>
                <a:cs typeface="+mn-cs"/>
              </a:rPr>
              <a:t>dense</a:t>
            </a:r>
            <a:r>
              <a:rPr lang="en-GB" sz="1200" b="0" i="0" kern="1200" dirty="0" smtClean="0">
                <a:solidFill>
                  <a:schemeClr val="tx1"/>
                </a:solidFill>
                <a:latin typeface="+mn-lt"/>
                <a:ea typeface="+mn-ea"/>
                <a:cs typeface="+mn-cs"/>
              </a:rPr>
              <a:t> forests. The seas occasionally flooded the forested areas, trapping plants and </a:t>
            </a:r>
            <a:r>
              <a:rPr lang="en-GB" sz="1200" b="0" i="0" u="none" strike="noStrike" kern="1200" dirty="0" smtClean="0">
                <a:solidFill>
                  <a:schemeClr val="tx1"/>
                </a:solidFill>
                <a:latin typeface="+mn-lt"/>
                <a:ea typeface="+mn-ea"/>
                <a:cs typeface="+mn-cs"/>
              </a:rPr>
              <a:t>algae</a:t>
            </a:r>
            <a:r>
              <a:rPr lang="en-GB" sz="1200" b="0" i="0" kern="1200" dirty="0" smtClean="0">
                <a:solidFill>
                  <a:schemeClr val="tx1"/>
                </a:solidFill>
                <a:latin typeface="+mn-lt"/>
                <a:ea typeface="+mn-ea"/>
                <a:cs typeface="+mn-cs"/>
              </a:rPr>
              <a:t> at the bottom of a swampy </a:t>
            </a:r>
            <a:r>
              <a:rPr lang="en-GB" sz="1200" b="0" i="0" u="none" strike="noStrike" kern="1200" dirty="0" smtClean="0">
                <a:solidFill>
                  <a:schemeClr val="tx1"/>
                </a:solidFill>
                <a:latin typeface="+mn-lt"/>
                <a:ea typeface="+mn-ea"/>
                <a:cs typeface="+mn-cs"/>
              </a:rPr>
              <a:t>wetland</a:t>
            </a:r>
            <a:r>
              <a:rPr lang="en-GB" sz="1200" b="0" i="0" kern="1200" dirty="0" smtClean="0">
                <a:solidFill>
                  <a:schemeClr val="tx1"/>
                </a:solidFill>
                <a:latin typeface="+mn-lt"/>
                <a:ea typeface="+mn-ea"/>
                <a:cs typeface="+mn-cs"/>
              </a:rPr>
              <a:t>. </a:t>
            </a:r>
          </a:p>
          <a:p>
            <a:endParaRPr lang="en-GB" sz="1200" b="0" i="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smtClean="0">
                <a:solidFill>
                  <a:schemeClr val="tx1"/>
                </a:solidFill>
                <a:latin typeface="+mn-lt"/>
                <a:ea typeface="+mn-ea"/>
                <a:cs typeface="+mn-cs"/>
              </a:rPr>
              <a:t>The seas occasionally flooded the forested areas, trapping plants and </a:t>
            </a:r>
            <a:r>
              <a:rPr lang="en-GB" sz="1200" b="0" i="0" u="none" strike="noStrike" kern="1200" dirty="0" smtClean="0">
                <a:solidFill>
                  <a:schemeClr val="tx1"/>
                </a:solidFill>
                <a:latin typeface="+mn-lt"/>
                <a:ea typeface="+mn-ea"/>
                <a:cs typeface="+mn-cs"/>
              </a:rPr>
              <a:t>algae</a:t>
            </a:r>
            <a:r>
              <a:rPr lang="en-GB" sz="1200" b="0" i="0" kern="1200" dirty="0" smtClean="0">
                <a:solidFill>
                  <a:schemeClr val="tx1"/>
                </a:solidFill>
                <a:latin typeface="+mn-lt"/>
                <a:ea typeface="+mn-ea"/>
                <a:cs typeface="+mn-cs"/>
              </a:rPr>
              <a:t> at the bottom of a swampy </a:t>
            </a:r>
            <a:r>
              <a:rPr lang="en-GB" sz="1200" b="0" i="0" u="none" strike="noStrike" kern="1200" dirty="0" smtClean="0">
                <a:solidFill>
                  <a:schemeClr val="tx1"/>
                </a:solidFill>
                <a:latin typeface="+mn-lt"/>
                <a:ea typeface="+mn-ea"/>
                <a:cs typeface="+mn-cs"/>
              </a:rPr>
              <a:t>wetland</a:t>
            </a:r>
            <a:r>
              <a:rPr lang="en-GB" sz="1200" b="0" i="0" kern="1200" dirty="0" smtClean="0">
                <a:solidFill>
                  <a:schemeClr val="tx1"/>
                </a:solidFill>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Layers and layers of these</a:t>
            </a:r>
            <a:r>
              <a:rPr lang="en-GB" baseline="0" dirty="0" smtClean="0"/>
              <a:t> dead plants gathered under the water. </a:t>
            </a:r>
            <a:endParaRPr lang="en-US" dirty="0" smtClean="0"/>
          </a:p>
          <a:p>
            <a:endParaRPr lang="en-GB" sz="1200" b="0" i="0" kern="1200" dirty="0" smtClean="0">
              <a:solidFill>
                <a:schemeClr val="tx1"/>
              </a:solidFill>
              <a:latin typeface="+mn-lt"/>
              <a:ea typeface="+mn-ea"/>
              <a:cs typeface="+mn-cs"/>
            </a:endParaRPr>
          </a:p>
          <a:p>
            <a:endParaRPr lang="en-GB" sz="1200" b="0" i="0" kern="1200" dirty="0" smtClean="0">
              <a:solidFill>
                <a:schemeClr val="tx1"/>
              </a:solidFill>
              <a:latin typeface="+mn-lt"/>
              <a:ea typeface="+mn-ea"/>
              <a:cs typeface="+mn-cs"/>
            </a:endParaRPr>
          </a:p>
          <a:p>
            <a:endParaRPr lang="en-GB" sz="1200" b="0" i="0" kern="1200" dirty="0" smtClean="0">
              <a:solidFill>
                <a:schemeClr val="tx1"/>
              </a:solidFill>
              <a:latin typeface="+mn-lt"/>
              <a:ea typeface="+mn-ea"/>
              <a:cs typeface="+mn-cs"/>
            </a:endParaRPr>
          </a:p>
          <a:p>
            <a:endParaRPr lang="en-GB" sz="1200" b="0" i="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3BFE8123-C4A7-441D-B4E4-4FA29A54B166}"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Sea level went up and down slightly and river channels moved burying some of this organic</a:t>
            </a:r>
            <a:r>
              <a:rPr lang="en-GB" baseline="0" dirty="0" smtClean="0"/>
              <a:t> matter.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sz="1200" b="1" u="none" kern="1200" dirty="0" err="1" smtClean="0">
                <a:solidFill>
                  <a:schemeClr val="tx1"/>
                </a:solidFill>
                <a:latin typeface="+mn-lt"/>
                <a:ea typeface="+mn-ea"/>
                <a:cs typeface="+mn-cs"/>
              </a:rPr>
              <a:t>Cyclothem</a:t>
            </a:r>
            <a:r>
              <a:rPr lang="en-GB" sz="1200" u="none" kern="1200" dirty="0" smtClean="0">
                <a:solidFill>
                  <a:schemeClr val="tx1"/>
                </a:solidFill>
                <a:latin typeface="+mn-lt"/>
                <a:ea typeface="+mn-ea"/>
                <a:cs typeface="+mn-cs"/>
              </a:rPr>
              <a:t>, complex, repetitive </a:t>
            </a:r>
            <a:r>
              <a:rPr lang="en-GB" sz="1200" u="none" kern="1200" dirty="0" err="1" smtClean="0">
                <a:solidFill>
                  <a:schemeClr val="tx1"/>
                </a:solidFill>
                <a:latin typeface="+mn-lt"/>
                <a:ea typeface="+mn-ea"/>
                <a:cs typeface="+mn-cs"/>
              </a:rPr>
              <a:t>stratigraphic</a:t>
            </a:r>
            <a:r>
              <a:rPr lang="en-GB" sz="1200" u="none" kern="1200" dirty="0" smtClean="0">
                <a:solidFill>
                  <a:schemeClr val="tx1"/>
                </a:solidFill>
                <a:latin typeface="+mn-lt"/>
                <a:ea typeface="+mn-ea"/>
                <a:cs typeface="+mn-cs"/>
              </a:rPr>
              <a:t> succession of marine and </a:t>
            </a:r>
            <a:r>
              <a:rPr lang="en-GB" sz="1200" u="none" kern="1200" dirty="0" err="1" smtClean="0">
                <a:solidFill>
                  <a:schemeClr val="tx1"/>
                </a:solidFill>
                <a:latin typeface="+mn-lt"/>
                <a:ea typeface="+mn-ea"/>
                <a:cs typeface="+mn-cs"/>
              </a:rPr>
              <a:t>nonmarine</a:t>
            </a:r>
            <a:r>
              <a:rPr lang="en-GB" sz="1200" u="none" kern="1200" dirty="0" smtClean="0">
                <a:solidFill>
                  <a:schemeClr val="tx1"/>
                </a:solidFill>
                <a:latin typeface="+mn-lt"/>
                <a:ea typeface="+mn-ea"/>
                <a:cs typeface="+mn-cs"/>
              </a:rPr>
              <a:t> strata that are indicative of cyclic depositional regimes. Ideal </a:t>
            </a:r>
            <a:r>
              <a:rPr lang="en-GB" sz="1200" u="none" kern="1200" dirty="0" err="1" smtClean="0">
                <a:solidFill>
                  <a:schemeClr val="tx1"/>
                </a:solidFill>
                <a:latin typeface="+mn-lt"/>
                <a:ea typeface="+mn-ea"/>
                <a:cs typeface="+mn-cs"/>
              </a:rPr>
              <a:t>cyclothem</a:t>
            </a:r>
            <a:r>
              <a:rPr lang="en-GB" sz="1200" u="none" kern="1200" dirty="0" smtClean="0">
                <a:solidFill>
                  <a:schemeClr val="tx1"/>
                </a:solidFill>
                <a:latin typeface="+mn-lt"/>
                <a:ea typeface="+mn-ea"/>
                <a:cs typeface="+mn-cs"/>
              </a:rPr>
              <a:t> successions are rare, and reconstructions of generalized sequences result from the study of examples in which typical beds of limestone, </a:t>
            </a:r>
            <a:r>
              <a:rPr lang="en-GB" sz="1200" u="none" kern="1200" dirty="0" err="1" smtClean="0">
                <a:solidFill>
                  <a:schemeClr val="tx1"/>
                </a:solidFill>
                <a:latin typeface="+mn-lt"/>
                <a:ea typeface="+mn-ea"/>
                <a:cs typeface="+mn-cs"/>
              </a:rPr>
              <a:t>clastic</a:t>
            </a:r>
            <a:r>
              <a:rPr lang="en-GB" sz="1200" u="none" kern="1200" dirty="0" smtClean="0">
                <a:solidFill>
                  <a:schemeClr val="tx1"/>
                </a:solidFill>
                <a:latin typeface="+mn-lt"/>
                <a:ea typeface="+mn-ea"/>
                <a:cs typeface="+mn-cs"/>
              </a:rPr>
              <a:t> sediments, or coal seams may be missing.</a:t>
            </a:r>
          </a:p>
          <a:p>
            <a:endParaRPr lang="en-GB" sz="1200" u="none" kern="1200" dirty="0" smtClean="0">
              <a:solidFill>
                <a:schemeClr val="tx1"/>
              </a:solidFill>
              <a:latin typeface="+mn-lt"/>
              <a:ea typeface="+mn-ea"/>
              <a:cs typeface="+mn-cs"/>
            </a:endParaRPr>
          </a:p>
          <a:p>
            <a:r>
              <a:rPr lang="en-GB" sz="1200" u="none" kern="1200" dirty="0" smtClean="0">
                <a:solidFill>
                  <a:schemeClr val="tx1"/>
                </a:solidFill>
                <a:latin typeface="+mn-lt"/>
                <a:ea typeface="+mn-ea"/>
                <a:cs typeface="+mn-cs"/>
              </a:rPr>
              <a:t>Different sedimentary rocks are often stacked on top of one another in recognizable patterns that suggest an orderliness in formation. In </a:t>
            </a:r>
            <a:r>
              <a:rPr lang="en-GB" sz="1200" u="none" kern="1200" dirty="0" err="1" smtClean="0">
                <a:solidFill>
                  <a:schemeClr val="tx1"/>
                </a:solidFill>
                <a:latin typeface="+mn-lt"/>
                <a:ea typeface="+mn-ea"/>
                <a:cs typeface="+mn-cs"/>
              </a:rPr>
              <a:t>particular,coal</a:t>
            </a:r>
            <a:r>
              <a:rPr lang="en-GB" sz="1200" u="none" kern="1200" dirty="0" smtClean="0">
                <a:solidFill>
                  <a:schemeClr val="tx1"/>
                </a:solidFill>
                <a:latin typeface="+mn-lt"/>
                <a:ea typeface="+mn-ea"/>
                <a:cs typeface="+mn-cs"/>
              </a:rPr>
              <a:t>-bearing</a:t>
            </a:r>
            <a:r>
              <a:rPr lang="en-GB" sz="1200" u="none" kern="1200" baseline="0" dirty="0" smtClean="0">
                <a:solidFill>
                  <a:schemeClr val="tx1"/>
                </a:solidFill>
                <a:latin typeface="+mn-lt"/>
                <a:ea typeface="+mn-ea"/>
                <a:cs typeface="+mn-cs"/>
              </a:rPr>
              <a:t> </a:t>
            </a:r>
            <a:r>
              <a:rPr lang="en-GB" sz="1200" u="none" kern="1200" dirty="0" smtClean="0">
                <a:solidFill>
                  <a:schemeClr val="tx1"/>
                </a:solidFill>
                <a:latin typeface="+mn-lt"/>
                <a:ea typeface="+mn-ea"/>
                <a:cs typeface="+mn-cs"/>
              </a:rPr>
              <a:t>sequences not only show a repetition of coal seams, through sometimes hundreds of metres, but also other rocks in a more or less regular order. The coal seam is underlain by a seat-earth (</a:t>
            </a:r>
            <a:r>
              <a:rPr lang="en-GB" sz="1200" u="none" kern="1200" dirty="0" err="1" smtClean="0">
                <a:solidFill>
                  <a:schemeClr val="tx1"/>
                </a:solidFill>
                <a:latin typeface="+mn-lt"/>
                <a:ea typeface="+mn-ea"/>
                <a:cs typeface="+mn-cs"/>
              </a:rPr>
              <a:t>underclay</a:t>
            </a:r>
            <a:r>
              <a:rPr lang="en-GB" sz="1200" u="none" kern="1200" dirty="0" smtClean="0">
                <a:solidFill>
                  <a:schemeClr val="tx1"/>
                </a:solidFill>
                <a:latin typeface="+mn-lt"/>
                <a:ea typeface="+mn-ea"/>
                <a:cs typeface="+mn-cs"/>
              </a:rPr>
              <a:t>). Above the coal, a limestone or a </a:t>
            </a:r>
            <a:r>
              <a:rPr lang="en-GB" sz="1200" u="none" kern="1200" dirty="0" err="1" smtClean="0">
                <a:solidFill>
                  <a:schemeClr val="tx1"/>
                </a:solidFill>
                <a:latin typeface="+mn-lt"/>
                <a:ea typeface="+mn-ea"/>
                <a:cs typeface="+mn-cs"/>
              </a:rPr>
              <a:t>claystone</a:t>
            </a:r>
            <a:r>
              <a:rPr lang="en-GB" sz="1200" u="none" kern="1200" dirty="0" smtClean="0">
                <a:solidFill>
                  <a:schemeClr val="tx1"/>
                </a:solidFill>
                <a:latin typeface="+mn-lt"/>
                <a:ea typeface="+mn-ea"/>
                <a:cs typeface="+mn-cs"/>
              </a:rPr>
              <a:t> (shale or mudstone) with marine shells is often found. The marine shells disappear in the succeeding </a:t>
            </a:r>
            <a:r>
              <a:rPr lang="en-GB" sz="1200" u="none" kern="1200" dirty="0" err="1" smtClean="0">
                <a:solidFill>
                  <a:schemeClr val="tx1"/>
                </a:solidFill>
                <a:latin typeface="+mn-lt"/>
                <a:ea typeface="+mn-ea"/>
                <a:cs typeface="+mn-cs"/>
              </a:rPr>
              <a:t>shales</a:t>
            </a:r>
            <a:r>
              <a:rPr lang="en-GB" sz="1200" u="none" kern="1200" dirty="0" smtClean="0">
                <a:solidFill>
                  <a:schemeClr val="tx1"/>
                </a:solidFill>
                <a:latin typeface="+mn-lt"/>
                <a:ea typeface="+mn-ea"/>
                <a:cs typeface="+mn-cs"/>
              </a:rPr>
              <a:t>, to be replaced occasionally by </a:t>
            </a:r>
            <a:r>
              <a:rPr lang="en-GB" sz="1200" u="none" kern="1200" dirty="0" err="1" smtClean="0">
                <a:solidFill>
                  <a:schemeClr val="tx1"/>
                </a:solidFill>
                <a:latin typeface="+mn-lt"/>
                <a:ea typeface="+mn-ea"/>
                <a:cs typeface="+mn-cs"/>
              </a:rPr>
              <a:t>nonmarine</a:t>
            </a:r>
            <a:r>
              <a:rPr lang="en-GB" sz="1200" u="none" kern="1200" dirty="0" smtClean="0">
                <a:solidFill>
                  <a:schemeClr val="tx1"/>
                </a:solidFill>
                <a:latin typeface="+mn-lt"/>
                <a:ea typeface="+mn-ea"/>
                <a:cs typeface="+mn-cs"/>
              </a:rPr>
              <a:t> bivalves. Before another seat-earth and coal appears, a siltstone or a sandstone or both may be present.</a:t>
            </a:r>
          </a:p>
          <a:p>
            <a:endParaRPr lang="en-GB" sz="1200" u="none" kern="1200" dirty="0" smtClean="0">
              <a:solidFill>
                <a:schemeClr val="tx1"/>
              </a:solidFill>
              <a:latin typeface="+mn-lt"/>
              <a:ea typeface="+mn-ea"/>
              <a:cs typeface="+mn-cs"/>
            </a:endParaRPr>
          </a:p>
          <a:p>
            <a:r>
              <a:rPr lang="en-GB" sz="1200" u="none" kern="1200" dirty="0" smtClean="0">
                <a:solidFill>
                  <a:schemeClr val="tx1"/>
                </a:solidFill>
                <a:latin typeface="+mn-lt"/>
                <a:ea typeface="+mn-ea"/>
                <a:cs typeface="+mn-cs"/>
              </a:rPr>
              <a:t>In Great Britain this type of cycle was described in the 1830s, and some Carboniferous sequences (those about 359 million to 299 million years old) may be conveniently described as composed of repetitions of the cycle limestone–shale–siltstone–sandstone–seat-earth–coal, in which the coal is taken to define the point at which the sequence is repeated. A similar sequence was recognized in the United States in which an </a:t>
            </a:r>
            <a:r>
              <a:rPr lang="en-GB" sz="1200" u="none" kern="1200" dirty="0" err="1" smtClean="0">
                <a:solidFill>
                  <a:schemeClr val="tx1"/>
                </a:solidFill>
                <a:latin typeface="+mn-lt"/>
                <a:ea typeface="+mn-ea"/>
                <a:cs typeface="+mn-cs"/>
              </a:rPr>
              <a:t>erosional</a:t>
            </a:r>
            <a:r>
              <a:rPr lang="en-GB" sz="1200" u="none" kern="1200" dirty="0" smtClean="0">
                <a:solidFill>
                  <a:schemeClr val="tx1"/>
                </a:solidFill>
                <a:latin typeface="+mn-lt"/>
                <a:ea typeface="+mn-ea"/>
                <a:cs typeface="+mn-cs"/>
              </a:rPr>
              <a:t> break below the sandstone was identified and the sandstone was recognized as the significant repeated feature initiating the new cycle.</a:t>
            </a:r>
          </a:p>
          <a:p>
            <a:endParaRPr lang="en-GB" sz="1200" u="none"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none" kern="1200" dirty="0" smtClean="0">
                <a:solidFill>
                  <a:schemeClr val="tx1"/>
                </a:solidFill>
                <a:latin typeface="+mn-lt"/>
                <a:ea typeface="+mn-ea"/>
                <a:cs typeface="+mn-cs"/>
              </a:rPr>
              <a:t>The main problem with regard to Carboniferous </a:t>
            </a:r>
            <a:r>
              <a:rPr lang="en-GB" sz="1200" u="none" kern="1200" dirty="0" err="1" smtClean="0">
                <a:solidFill>
                  <a:schemeClr val="tx1"/>
                </a:solidFill>
                <a:latin typeface="+mn-lt"/>
                <a:ea typeface="+mn-ea"/>
                <a:cs typeface="+mn-cs"/>
              </a:rPr>
              <a:t>cyclothems</a:t>
            </a:r>
            <a:r>
              <a:rPr lang="en-GB" sz="1200" u="none" kern="1200" dirty="0" smtClean="0">
                <a:solidFill>
                  <a:schemeClr val="tx1"/>
                </a:solidFill>
                <a:latin typeface="+mn-lt"/>
                <a:ea typeface="+mn-ea"/>
                <a:cs typeface="+mn-cs"/>
              </a:rPr>
              <a:t> is to explain sea extensions (transgressions) over a delta plain in an area that is undergoing progressive subsidence. One tectonic mechanism invokes jerky subsidence of the basin of sedimentation. Marine incursions would take place after sudden </a:t>
            </a:r>
            <a:r>
              <a:rPr lang="en-GB" sz="1200" u="none" kern="1200" dirty="0" err="1" smtClean="0">
                <a:solidFill>
                  <a:schemeClr val="tx1"/>
                </a:solidFill>
                <a:latin typeface="+mn-lt"/>
                <a:ea typeface="+mn-ea"/>
                <a:cs typeface="+mn-cs"/>
              </a:rPr>
              <a:t>sinkings</a:t>
            </a:r>
            <a:r>
              <a:rPr lang="en-GB" sz="1200" u="none" kern="1200" dirty="0" smtClean="0">
                <a:solidFill>
                  <a:schemeClr val="tx1"/>
                </a:solidFill>
                <a:latin typeface="+mn-lt"/>
                <a:ea typeface="+mn-ea"/>
                <a:cs typeface="+mn-cs"/>
              </a:rPr>
              <a:t>. A rise in sea-level and incursion could also be caused by the growth of oceanic ridges. Equally, transgressions of the sea might be due to climatic changes, which, for example, might cause the periodic melting of polar icecaps; or delta out-building might be active during climatic periods of rapid debris supply to the basin, followed by marine transgressions during dry periods with little sediment supply. The mechanisms that have received most recent support are </a:t>
            </a:r>
            <a:r>
              <a:rPr lang="en-GB" sz="1200" u="none" kern="1200" dirty="0" err="1" smtClean="0">
                <a:solidFill>
                  <a:schemeClr val="tx1"/>
                </a:solidFill>
                <a:latin typeface="+mn-lt"/>
                <a:ea typeface="+mn-ea"/>
                <a:cs typeface="+mn-cs"/>
              </a:rPr>
              <a:t>sedimentological</a:t>
            </a:r>
            <a:r>
              <a:rPr lang="en-GB" sz="1200" u="none" kern="1200" dirty="0" smtClean="0">
                <a:solidFill>
                  <a:schemeClr val="tx1"/>
                </a:solidFill>
                <a:latin typeface="+mn-lt"/>
                <a:ea typeface="+mn-ea"/>
                <a:cs typeface="+mn-cs"/>
              </a:rPr>
              <a:t>. In these, delta out-building is thought to be ended by a switch in the locus of </a:t>
            </a:r>
            <a:r>
              <a:rPr lang="en-GB" sz="1200" u="none" kern="1200" dirty="0" err="1" smtClean="0">
                <a:solidFill>
                  <a:schemeClr val="tx1"/>
                </a:solidFill>
                <a:latin typeface="+mn-lt"/>
                <a:ea typeface="+mn-ea"/>
                <a:cs typeface="+mn-cs"/>
              </a:rPr>
              <a:t>depostion</a:t>
            </a:r>
            <a:r>
              <a:rPr lang="en-GB" sz="1200" u="none" kern="1200" dirty="0" smtClean="0">
                <a:solidFill>
                  <a:schemeClr val="tx1"/>
                </a:solidFill>
                <a:latin typeface="+mn-lt"/>
                <a:ea typeface="+mn-ea"/>
                <a:cs typeface="+mn-cs"/>
              </a:rPr>
              <a:t> when the river finds a shorter route to the sea. The starved delta-lobe, still subject to continuous regional subsidence, is then flooded by the sea to begin a new </a:t>
            </a:r>
            <a:r>
              <a:rPr lang="en-GB" sz="1200" u="none" kern="1200" dirty="0" err="1" smtClean="0">
                <a:solidFill>
                  <a:schemeClr val="tx1"/>
                </a:solidFill>
                <a:latin typeface="+mn-lt"/>
                <a:ea typeface="+mn-ea"/>
                <a:cs typeface="+mn-cs"/>
              </a:rPr>
              <a:t>cyclothem</a:t>
            </a:r>
            <a:r>
              <a:rPr lang="en-GB" sz="1200" u="none" kern="1200" dirty="0" smtClean="0">
                <a:solidFill>
                  <a:schemeClr val="tx1"/>
                </a:solidFill>
                <a:latin typeface="+mn-lt"/>
                <a:ea typeface="+mn-ea"/>
                <a:cs typeface="+mn-cs"/>
              </a:rPr>
              <a:t>. Later, the locus of deposition switches back to the former area, sedimentation returns, and a </a:t>
            </a:r>
            <a:r>
              <a:rPr lang="en-GB" sz="1200" u="none" kern="1200" dirty="0" err="1" smtClean="0">
                <a:solidFill>
                  <a:schemeClr val="tx1"/>
                </a:solidFill>
                <a:latin typeface="+mn-lt"/>
                <a:ea typeface="+mn-ea"/>
                <a:cs typeface="+mn-cs"/>
              </a:rPr>
              <a:t>cyclothem</a:t>
            </a:r>
            <a:r>
              <a:rPr lang="en-GB" sz="1200" u="none" kern="1200" dirty="0" smtClean="0">
                <a:solidFill>
                  <a:schemeClr val="tx1"/>
                </a:solidFill>
                <a:latin typeface="+mn-lt"/>
                <a:ea typeface="+mn-ea"/>
                <a:cs typeface="+mn-cs"/>
              </a:rPr>
              <a:t> is completed by renewed out-building.</a:t>
            </a:r>
          </a:p>
          <a:p>
            <a:endParaRPr lang="en-GB" sz="1200" u="none" kern="1200" dirty="0" smtClean="0">
              <a:solidFill>
                <a:schemeClr val="tx1"/>
              </a:solidFill>
              <a:latin typeface="+mn-lt"/>
              <a:ea typeface="+mn-ea"/>
              <a:cs typeface="+mn-cs"/>
            </a:endParaRPr>
          </a:p>
          <a:p>
            <a:endParaRPr lang="en-GB" sz="1200" u="none" kern="1200" dirty="0" smtClean="0">
              <a:solidFill>
                <a:schemeClr val="tx1"/>
              </a:solidFill>
              <a:latin typeface="+mn-lt"/>
              <a:ea typeface="+mn-ea"/>
              <a:cs typeface="+mn-cs"/>
            </a:endParaRPr>
          </a:p>
          <a:p>
            <a:r>
              <a:rPr lang="en-GB" sz="1200" u="none" kern="1200" dirty="0" smtClean="0">
                <a:solidFill>
                  <a:schemeClr val="tx1"/>
                </a:solidFill>
                <a:latin typeface="+mn-lt"/>
                <a:ea typeface="+mn-ea"/>
                <a:cs typeface="+mn-cs"/>
              </a:rPr>
              <a:t>In both cases the cycle is defined in terms of recurring rock types. The rocks and fossils suggest alternating open-sea (the limestone and </a:t>
            </a:r>
            <a:r>
              <a:rPr lang="en-GB" sz="1200" u="none" kern="1200" dirty="0" err="1" smtClean="0">
                <a:solidFill>
                  <a:schemeClr val="tx1"/>
                </a:solidFill>
                <a:latin typeface="+mn-lt"/>
                <a:ea typeface="+mn-ea"/>
                <a:cs typeface="+mn-cs"/>
              </a:rPr>
              <a:t>shales</a:t>
            </a:r>
            <a:r>
              <a:rPr lang="en-GB" sz="1200" u="none" kern="1200" dirty="0" smtClean="0">
                <a:solidFill>
                  <a:schemeClr val="tx1"/>
                </a:solidFill>
                <a:latin typeface="+mn-lt"/>
                <a:ea typeface="+mn-ea"/>
                <a:cs typeface="+mn-cs"/>
              </a:rPr>
              <a:t> with marine shells) and terrestrial conditions (the coal). Processes forming the sediments were oscillatory or cyclic. Furthermore, this oscillation took place through time. </a:t>
            </a:r>
            <a:endParaRPr lang="en-GB" u="none" smtClean="0">
              <a:solidFill>
                <a:schemeClr val="tx1"/>
              </a:solidFill>
            </a:endParaRPr>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dirty="0" smtClean="0"/>
              <a:t>When the sea level went up possibly due</a:t>
            </a:r>
            <a:r>
              <a:rPr lang="en-GB" baseline="0" dirty="0" smtClean="0"/>
              <a:t> to ice caps melting the sea level would go up swamping the coalfields around South Wales and the swamps were submerged and marine clays and </a:t>
            </a:r>
            <a:r>
              <a:rPr lang="en-GB" baseline="0" dirty="0" err="1" smtClean="0"/>
              <a:t>muds</a:t>
            </a:r>
            <a:r>
              <a:rPr lang="en-GB" baseline="0" dirty="0" smtClean="0"/>
              <a:t> would be put down on top of the organic matter which had previously been put down in the swamps. As the ice caps freeze up again the sea level regresses and the South Wales coalfields become swamp deltas again with organic matter being deposited on top of the marine </a:t>
            </a:r>
            <a:r>
              <a:rPr lang="en-GB" baseline="0" dirty="0" err="1" smtClean="0"/>
              <a:t>muds</a:t>
            </a:r>
            <a:r>
              <a:rPr lang="en-GB" baseline="0" dirty="0" smtClean="0"/>
              <a:t>, clays and sands deposited. </a:t>
            </a:r>
          </a:p>
          <a:p>
            <a:r>
              <a:rPr lang="en-GB" baseline="0" dirty="0" smtClean="0"/>
              <a:t>This cycle continues giving your </a:t>
            </a:r>
            <a:r>
              <a:rPr lang="en-GB" baseline="0" dirty="0" err="1" smtClean="0"/>
              <a:t>cyolothems</a:t>
            </a:r>
            <a:r>
              <a:rPr lang="en-GB" baseline="0" dirty="0" smtClean="0"/>
              <a:t> of </a:t>
            </a:r>
            <a:r>
              <a:rPr lang="en-GB" baseline="0" dirty="0" err="1" smtClean="0"/>
              <a:t>rosk</a:t>
            </a:r>
            <a:r>
              <a:rPr lang="en-GB" baseline="0" dirty="0" smtClean="0"/>
              <a:t> strata. </a:t>
            </a:r>
          </a:p>
          <a:p>
            <a:endParaRPr lang="en-GB" baseline="0" dirty="0" smtClean="0"/>
          </a:p>
          <a:p>
            <a:r>
              <a:rPr lang="en-GB" sz="1200" b="0" i="0" kern="1200" dirty="0" smtClean="0">
                <a:solidFill>
                  <a:schemeClr val="tx1"/>
                </a:solidFill>
                <a:latin typeface="+mn-lt"/>
                <a:ea typeface="+mn-ea"/>
                <a:cs typeface="+mn-cs"/>
              </a:rPr>
              <a:t>During much of the Carboniferous Period, world sea-levels were fluctuating in response to the growth and decline of a series of major ice-caps over the continents then clustered around the South</a:t>
            </a:r>
            <a:r>
              <a:rPr lang="en-GB" sz="1200" b="0" i="0" kern="1200" baseline="0" dirty="0" smtClean="0">
                <a:solidFill>
                  <a:schemeClr val="tx1"/>
                </a:solidFill>
                <a:latin typeface="+mn-lt"/>
                <a:ea typeface="+mn-ea"/>
                <a:cs typeface="+mn-cs"/>
              </a:rPr>
              <a:t> Pole</a:t>
            </a:r>
            <a:r>
              <a:rPr lang="en-GB" sz="1200" b="0" i="0" kern="1200" dirty="0" smtClean="0">
                <a:solidFill>
                  <a:schemeClr val="tx1"/>
                </a:solidFill>
                <a:latin typeface="+mn-lt"/>
                <a:ea typeface="+mn-ea"/>
                <a:cs typeface="+mn-cs"/>
              </a:rPr>
              <a:t>. Britain lay in the equatorial region. At times of high sea-level, silt and mud accumulated within the Pennine basin whilst at times of low sea-level, major deltas </a:t>
            </a:r>
            <a:r>
              <a:rPr lang="en-GB" sz="1200" b="0" i="0" kern="1200" dirty="0" err="1" smtClean="0">
                <a:solidFill>
                  <a:schemeClr val="tx1"/>
                </a:solidFill>
                <a:latin typeface="+mn-lt"/>
                <a:ea typeface="+mn-ea"/>
                <a:cs typeface="+mn-cs"/>
              </a:rPr>
              <a:t>prograded</a:t>
            </a:r>
            <a:r>
              <a:rPr lang="en-GB" sz="1200" b="0" i="0" kern="1200" dirty="0" smtClean="0">
                <a:solidFill>
                  <a:schemeClr val="tx1"/>
                </a:solidFill>
                <a:latin typeface="+mn-lt"/>
                <a:ea typeface="+mn-ea"/>
                <a:cs typeface="+mn-cs"/>
              </a:rPr>
              <a:t> across the region, their legacy being the thick sandstone beds of the Millstone Grit Group (Sandstone).</a:t>
            </a:r>
          </a:p>
          <a:p>
            <a:endParaRPr lang="en-GB" sz="1200" b="0" i="0" kern="1200" dirty="0" smtClean="0">
              <a:solidFill>
                <a:schemeClr val="tx1"/>
              </a:solidFill>
              <a:latin typeface="+mn-lt"/>
              <a:ea typeface="+mn-ea"/>
              <a:cs typeface="+mn-cs"/>
            </a:endParaRPr>
          </a:p>
          <a:p>
            <a:endParaRPr lang="en-GB" sz="1200" b="0" i="0" kern="1200" dirty="0" smtClean="0">
              <a:solidFill>
                <a:schemeClr val="tx1"/>
              </a:solidFill>
              <a:latin typeface="+mn-lt"/>
              <a:ea typeface="+mn-ea"/>
              <a:cs typeface="+mn-cs"/>
            </a:endParaRPr>
          </a:p>
          <a:p>
            <a:r>
              <a:rPr lang="en-GB" sz="1200" b="0" i="0" kern="1200" dirty="0" smtClean="0">
                <a:solidFill>
                  <a:schemeClr val="tx1"/>
                </a:solidFill>
                <a:latin typeface="+mn-lt"/>
                <a:ea typeface="+mn-ea"/>
                <a:cs typeface="+mn-cs"/>
              </a:rPr>
              <a:t>In </a:t>
            </a:r>
            <a:r>
              <a:rPr lang="en-GB" sz="1200" b="0" i="0" kern="1200" dirty="0" err="1" smtClean="0">
                <a:solidFill>
                  <a:schemeClr val="tx1"/>
                </a:solidFill>
                <a:latin typeface="+mn-lt"/>
                <a:ea typeface="+mn-ea"/>
                <a:cs typeface="+mn-cs"/>
              </a:rPr>
              <a:t>Devoniain</a:t>
            </a:r>
            <a:r>
              <a:rPr lang="en-GB" sz="1200" b="0" i="0" kern="1200" dirty="0" smtClean="0">
                <a:solidFill>
                  <a:schemeClr val="tx1"/>
                </a:solidFill>
                <a:latin typeface="+mn-lt"/>
                <a:ea typeface="+mn-ea"/>
                <a:cs typeface="+mn-cs"/>
              </a:rPr>
              <a:t> times before the Carboniferous time the UK was a large body of </a:t>
            </a:r>
            <a:r>
              <a:rPr lang="en-GB" sz="1200" b="0" i="0" kern="1200" dirty="0" err="1" smtClean="0">
                <a:solidFill>
                  <a:schemeClr val="tx1"/>
                </a:solidFill>
                <a:latin typeface="+mn-lt"/>
                <a:ea typeface="+mn-ea"/>
                <a:cs typeface="+mn-cs"/>
              </a:rPr>
              <a:t>contient</a:t>
            </a:r>
            <a:r>
              <a:rPr lang="en-GB" sz="1200" b="0" i="0" kern="1200" baseline="0" dirty="0" smtClean="0">
                <a:solidFill>
                  <a:schemeClr val="tx1"/>
                </a:solidFill>
                <a:latin typeface="+mn-lt"/>
                <a:ea typeface="+mn-ea"/>
                <a:cs typeface="+mn-cs"/>
              </a:rPr>
              <a:t> called St Georges land as Ice caps melted it began to become submerged with central </a:t>
            </a:r>
            <a:r>
              <a:rPr lang="en-GB" sz="1200" b="0" i="0" kern="1200" baseline="0" dirty="0" err="1" smtClean="0">
                <a:solidFill>
                  <a:schemeClr val="tx1"/>
                </a:solidFill>
                <a:latin typeface="+mn-lt"/>
                <a:ea typeface="+mn-ea"/>
                <a:cs typeface="+mn-cs"/>
              </a:rPr>
              <a:t>wales</a:t>
            </a:r>
            <a:r>
              <a:rPr lang="en-GB" sz="1200" b="0" i="0" kern="1200" baseline="0" dirty="0" smtClean="0">
                <a:solidFill>
                  <a:schemeClr val="tx1"/>
                </a:solidFill>
                <a:latin typeface="+mn-lt"/>
                <a:ea typeface="+mn-ea"/>
                <a:cs typeface="+mn-cs"/>
              </a:rPr>
              <a:t> being a land mass and south Wales and North Wales forming coastal areas and shallow seas. </a:t>
            </a:r>
            <a:r>
              <a:rPr lang="en-GB" sz="1200" b="0" i="0" kern="1200" dirty="0" smtClean="0">
                <a:solidFill>
                  <a:schemeClr val="tx1"/>
                </a:solidFill>
                <a:latin typeface="+mn-lt"/>
                <a:ea typeface="+mn-ea"/>
                <a:cs typeface="+mn-cs"/>
              </a:rPr>
              <a:t>From about 300 million years ago, large rivers from adjacent continents to the North began to drain into the sea and deposit silt, which was gradually compressed to form rocks. The first layers of silt were fine and formed rocks now known as shale as can be seen, but later deposits were very coarse with large lumps of gravel in them and they laid down thick layers of sediment which was hardened to form Millstone Grit.</a:t>
            </a:r>
            <a:r>
              <a:rPr lang="en-GB" sz="1200" b="0" i="0" kern="1200" baseline="0" dirty="0" smtClean="0">
                <a:solidFill>
                  <a:schemeClr val="tx1"/>
                </a:solidFill>
                <a:latin typeface="+mn-lt"/>
                <a:ea typeface="+mn-ea"/>
                <a:cs typeface="+mn-cs"/>
              </a:rPr>
              <a:t> As the ice caps partially refroze the sea level rose again a bit </a:t>
            </a:r>
            <a:r>
              <a:rPr lang="en-GB" sz="1200" b="0" i="0" kern="1200" dirty="0" smtClean="0">
                <a:solidFill>
                  <a:schemeClr val="tx1"/>
                </a:solidFill>
                <a:latin typeface="+mn-lt"/>
                <a:ea typeface="+mn-ea"/>
                <a:cs typeface="+mn-cs"/>
              </a:rPr>
              <a:t>islands of land formed and became richly vegetated, with trees and huge ferns. However, in this period the land was constantly sinking and rivers were changing their course, so areas of land often would subside and become covered in water again. This laid down a series of layers of alternating shale and vegetable deposits which are now known as the Coal Measures.</a:t>
            </a:r>
          </a:p>
          <a:p>
            <a:endParaRPr lang="en-GB" sz="1200" b="0" i="0" kern="1200" baseline="0" dirty="0" smtClean="0">
              <a:solidFill>
                <a:schemeClr val="tx1"/>
              </a:solidFill>
              <a:latin typeface="+mn-lt"/>
              <a:ea typeface="+mn-ea"/>
              <a:cs typeface="+mn-cs"/>
            </a:endParaRPr>
          </a:p>
          <a:p>
            <a:r>
              <a:rPr lang="en-GB" dirty="0" smtClean="0"/>
              <a:t/>
            </a:r>
            <a:br>
              <a:rPr lang="en-GB" dirty="0" smtClean="0"/>
            </a:br>
            <a:endParaRPr lang="en-GB" baseline="0" dirty="0" smtClean="0"/>
          </a:p>
        </p:txBody>
      </p:sp>
      <p:sp>
        <p:nvSpPr>
          <p:cNvPr id="4" name="Slide Number Placeholder 3"/>
          <p:cNvSpPr>
            <a:spLocks noGrp="1"/>
          </p:cNvSpPr>
          <p:nvPr>
            <p:ph type="sldNum" sz="quarter" idx="10"/>
          </p:nvPr>
        </p:nvSpPr>
        <p:spPr/>
        <p:txBody>
          <a:bodyPr/>
          <a:lstStyle/>
          <a:p>
            <a:fld id="{3BFE8123-C4A7-441D-B4E4-4FA29A54B166}"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time passed, the forests and swamps dried up.</a:t>
            </a:r>
            <a:endParaRPr lang="en-GB" sz="1200" b="0" i="0" kern="1200" dirty="0" smtClean="0">
              <a:solidFill>
                <a:schemeClr val="tx1"/>
              </a:solidFill>
              <a:latin typeface="+mn-lt"/>
              <a:ea typeface="+mn-ea"/>
              <a:cs typeface="+mn-cs"/>
            </a:endParaRPr>
          </a:p>
          <a:p>
            <a:endParaRPr lang="en-GB" sz="1200" b="0" i="0" kern="1200" dirty="0" smtClean="0">
              <a:solidFill>
                <a:schemeClr val="tx1"/>
              </a:solidFill>
              <a:latin typeface="+mn-lt"/>
              <a:ea typeface="+mn-ea"/>
              <a:cs typeface="+mn-cs"/>
            </a:endParaRPr>
          </a:p>
          <a:p>
            <a:r>
              <a:rPr lang="en-GB" sz="1200" b="0" i="0" kern="1200" dirty="0" smtClean="0">
                <a:solidFill>
                  <a:schemeClr val="tx1"/>
                </a:solidFill>
                <a:latin typeface="+mn-lt"/>
                <a:ea typeface="+mn-ea"/>
                <a:cs typeface="+mn-cs"/>
              </a:rPr>
              <a:t>Over time, the plants (mostly mosses) and algae were buried and </a:t>
            </a:r>
            <a:r>
              <a:rPr lang="en-GB" sz="1200" b="0" i="0" u="none" strike="noStrike" kern="1200" dirty="0" smtClean="0">
                <a:solidFill>
                  <a:schemeClr val="tx1"/>
                </a:solidFill>
                <a:latin typeface="+mn-lt"/>
                <a:ea typeface="+mn-ea"/>
                <a:cs typeface="+mn-cs"/>
              </a:rPr>
              <a:t>compress</a:t>
            </a:r>
            <a:r>
              <a:rPr lang="en-GB" sz="1200" b="0" i="0" kern="1200" dirty="0" smtClean="0">
                <a:solidFill>
                  <a:schemeClr val="tx1"/>
                </a:solidFill>
                <a:latin typeface="+mn-lt"/>
                <a:ea typeface="+mn-ea"/>
                <a:cs typeface="+mn-cs"/>
              </a:rPr>
              <a:t>ed under the weight of overlying mud and </a:t>
            </a:r>
            <a:r>
              <a:rPr lang="en-GB" sz="1200" b="0" i="0" u="none" strike="noStrike" kern="1200" dirty="0" smtClean="0">
                <a:solidFill>
                  <a:schemeClr val="tx1"/>
                </a:solidFill>
                <a:latin typeface="+mn-lt"/>
                <a:ea typeface="+mn-ea"/>
                <a:cs typeface="+mn-cs"/>
              </a:rPr>
              <a:t>vegetation</a:t>
            </a:r>
            <a:r>
              <a:rPr lang="en-GB" sz="1200" b="0" i="0" kern="1200" dirty="0" smtClean="0">
                <a:solidFill>
                  <a:schemeClr val="tx1"/>
                </a:solidFill>
                <a:latin typeface="+mn-lt"/>
                <a:ea typeface="+mn-ea"/>
                <a:cs typeface="+mn-cs"/>
              </a:rPr>
              <a:t>. Over time, the plants (mostly mosses) and algae were buried and </a:t>
            </a:r>
            <a:r>
              <a:rPr lang="en-GB" sz="1200" b="0" i="0" u="none" strike="noStrike" kern="1200" dirty="0" smtClean="0">
                <a:solidFill>
                  <a:schemeClr val="tx1"/>
                </a:solidFill>
                <a:latin typeface="+mn-lt"/>
                <a:ea typeface="+mn-ea"/>
                <a:cs typeface="+mn-cs"/>
              </a:rPr>
              <a:t>compress</a:t>
            </a:r>
            <a:r>
              <a:rPr lang="en-GB" sz="1200" b="0" i="0" kern="1200" dirty="0" smtClean="0">
                <a:solidFill>
                  <a:schemeClr val="tx1"/>
                </a:solidFill>
                <a:latin typeface="+mn-lt"/>
                <a:ea typeface="+mn-ea"/>
                <a:cs typeface="+mn-cs"/>
              </a:rPr>
              <a:t>ed under the weight of overlying mud and </a:t>
            </a:r>
            <a:r>
              <a:rPr lang="en-GB" sz="1200" b="0" i="0" u="none" strike="noStrike" kern="1200" dirty="0" smtClean="0">
                <a:solidFill>
                  <a:schemeClr val="tx1"/>
                </a:solidFill>
                <a:latin typeface="+mn-lt"/>
                <a:ea typeface="+mn-ea"/>
                <a:cs typeface="+mn-cs"/>
              </a:rPr>
              <a:t>vegetation. </a:t>
            </a:r>
            <a:r>
              <a:rPr lang="en-GB" baseline="0" dirty="0" smtClean="0"/>
              <a:t>Those plants then turned into peat, which is a soggy, sponge like material. </a:t>
            </a:r>
            <a:r>
              <a:rPr lang="en-GB" sz="1200" b="0" i="0" kern="1200" dirty="0" smtClean="0">
                <a:solidFill>
                  <a:schemeClr val="tx1"/>
                </a:solidFill>
                <a:latin typeface="+mn-lt"/>
                <a:ea typeface="+mn-ea"/>
                <a:cs typeface="+mn-cs"/>
              </a:rPr>
              <a:t>These areas of buried plant matter are called peat </a:t>
            </a:r>
            <a:r>
              <a:rPr lang="en-GB" sz="1200" b="0" i="0" u="none" strike="noStrike" kern="1200" dirty="0" smtClean="0">
                <a:solidFill>
                  <a:schemeClr val="tx1"/>
                </a:solidFill>
                <a:latin typeface="+mn-lt"/>
                <a:ea typeface="+mn-ea"/>
                <a:cs typeface="+mn-cs"/>
              </a:rPr>
              <a:t>bog</a:t>
            </a:r>
            <a:r>
              <a:rPr lang="en-GB" sz="1200" b="0" i="0" kern="1200" dirty="0" smtClean="0">
                <a:solidFill>
                  <a:schemeClr val="tx1"/>
                </a:solidFill>
                <a:latin typeface="+mn-lt"/>
                <a:ea typeface="+mn-ea"/>
                <a:cs typeface="+mn-cs"/>
              </a:rPr>
              <a:t>s. Peat bogs store massive amounts of carbon many meters underground. </a:t>
            </a:r>
            <a:r>
              <a:rPr lang="en-GB" sz="1200" b="0" i="0" u="none" strike="noStrike" kern="1200" dirty="0" smtClean="0">
                <a:solidFill>
                  <a:schemeClr val="tx1"/>
                </a:solidFill>
                <a:latin typeface="+mn-lt"/>
                <a:ea typeface="+mn-ea"/>
                <a:cs typeface="+mn-cs"/>
              </a:rPr>
              <a:t>Peat</a:t>
            </a:r>
            <a:r>
              <a:rPr lang="en-GB" sz="1200" b="0" i="0" kern="1200" dirty="0" smtClean="0">
                <a:solidFill>
                  <a:schemeClr val="tx1"/>
                </a:solidFill>
                <a:latin typeface="+mn-lt"/>
                <a:ea typeface="+mn-ea"/>
                <a:cs typeface="+mn-cs"/>
              </a:rPr>
              <a:t> itself can be burned for fuel, and is a major source of heat energy in countries such as Scotland, Ireland, and Russia.</a:t>
            </a:r>
            <a:endParaRPr lang="en-GB" sz="1200" b="0" i="0" u="none" strike="noStrike" kern="1200" dirty="0" smtClean="0">
              <a:solidFill>
                <a:schemeClr val="tx1"/>
              </a:solidFill>
              <a:latin typeface="+mn-lt"/>
              <a:ea typeface="+mn-ea"/>
              <a:cs typeface="+mn-cs"/>
            </a:endParaRPr>
          </a:p>
          <a:p>
            <a:endParaRPr lang="en-GB" sz="1200" b="0" i="0" u="none" strike="noStrike"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tx1"/>
                </a:solidFill>
                <a:latin typeface="+mn-lt"/>
                <a:ea typeface="+mn-ea"/>
                <a:cs typeface="+mn-cs"/>
              </a:rPr>
              <a:t>As the plant debris sifted deeper under Earth’s surface, it encountered increased temperatures and higher pressure. Mud and acidic water prevented the plant matter from coming into contact with oxygen. Due to this, the plant matter decomposed at a very slow rate and retained most of its carbon (source of energy).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smtClean="0">
              <a:solidFill>
                <a:schemeClr val="tx1"/>
              </a:solidFill>
              <a:latin typeface="+mn-lt"/>
              <a:ea typeface="+mn-ea"/>
              <a:cs typeface="+mn-cs"/>
            </a:endParaRPr>
          </a:p>
          <a:p>
            <a:r>
              <a:rPr lang="en-GB" dirty="0" smtClean="0"/>
              <a:t>The peat changed into Lignite,</a:t>
            </a:r>
            <a:r>
              <a:rPr lang="en-GB" baseline="0" dirty="0" smtClean="0"/>
              <a:t> as soft coal that is brown in colour. As it got buried to a certain level due to pressure over overlying debris and heat. </a:t>
            </a:r>
            <a:r>
              <a:rPr lang="en-GB" sz="1200" b="0" i="0" kern="1200" dirty="0" smtClean="0">
                <a:solidFill>
                  <a:schemeClr val="tx1"/>
                </a:solidFill>
                <a:latin typeface="+mn-lt"/>
                <a:ea typeface="+mn-ea"/>
                <a:cs typeface="+mn-cs"/>
              </a:rPr>
              <a:t>Under the right conditions, peat transforms into coal through a process called </a:t>
            </a:r>
            <a:r>
              <a:rPr lang="en-GB" sz="1200" b="0" i="0" u="none" strike="noStrike" kern="1200" dirty="0" smtClean="0">
                <a:solidFill>
                  <a:schemeClr val="tx1"/>
                </a:solidFill>
                <a:latin typeface="+mn-lt"/>
                <a:ea typeface="+mn-ea"/>
                <a:cs typeface="+mn-cs"/>
              </a:rPr>
              <a:t>carbonization</a:t>
            </a:r>
            <a:r>
              <a:rPr lang="en-GB" sz="1200" b="0" i="0" kern="1200" dirty="0" smtClean="0">
                <a:solidFill>
                  <a:schemeClr val="tx1"/>
                </a:solidFill>
                <a:latin typeface="+mn-lt"/>
                <a:ea typeface="+mn-ea"/>
                <a:cs typeface="+mn-cs"/>
              </a:rPr>
              <a:t>. Carbonization takes place under incredible heat and pressure. About 3 meters (10 feet) of layered vegetation eventually compresses into a third of a meter (1 foot) of coal!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formed coal seams of lignite</a:t>
            </a:r>
          </a:p>
          <a:p>
            <a:r>
              <a:rPr lang="en-GB" sz="1200" b="0" i="0" kern="1200" dirty="0" smtClean="0">
                <a:solidFill>
                  <a:schemeClr val="tx1"/>
                </a:solidFill>
                <a:latin typeface="+mn-lt"/>
                <a:ea typeface="+mn-ea"/>
                <a:cs typeface="+mn-cs"/>
              </a:rPr>
              <a:t>Coal exists in underground formations called “</a:t>
            </a:r>
            <a:r>
              <a:rPr lang="en-GB" sz="1200" b="0" i="0" u="none" strike="noStrike" kern="1200" dirty="0" smtClean="0">
                <a:solidFill>
                  <a:schemeClr val="tx1"/>
                </a:solidFill>
                <a:latin typeface="+mn-lt"/>
                <a:ea typeface="+mn-ea"/>
                <a:cs typeface="+mn-cs"/>
              </a:rPr>
              <a:t>coal seam</a:t>
            </a:r>
            <a:r>
              <a:rPr lang="en-GB" sz="1200" b="0" i="0" kern="1200" dirty="0" smtClean="0">
                <a:solidFill>
                  <a:schemeClr val="tx1"/>
                </a:solidFill>
                <a:latin typeface="+mn-lt"/>
                <a:ea typeface="+mn-ea"/>
                <a:cs typeface="+mn-cs"/>
              </a:rPr>
              <a:t>s” or “coal beds.” A coal seam can be as thick as 30 meters (90 feet) and stretch 1,500 </a:t>
            </a:r>
            <a:r>
              <a:rPr lang="en-GB" sz="1200" b="0" i="0" kern="1200" dirty="0" err="1" smtClean="0">
                <a:solidFill>
                  <a:schemeClr val="tx1"/>
                </a:solidFill>
                <a:latin typeface="+mn-lt"/>
                <a:ea typeface="+mn-ea"/>
                <a:cs typeface="+mn-cs"/>
              </a:rPr>
              <a:t>kilometers</a:t>
            </a:r>
            <a:r>
              <a:rPr lang="en-GB" sz="1200" b="0" i="0" kern="1200" dirty="0" smtClean="0">
                <a:solidFill>
                  <a:schemeClr val="tx1"/>
                </a:solidFill>
                <a:latin typeface="+mn-lt"/>
                <a:ea typeface="+mn-ea"/>
                <a:cs typeface="+mn-cs"/>
              </a:rPr>
              <a:t> (920 miles).</a:t>
            </a:r>
          </a:p>
          <a:p>
            <a:r>
              <a:rPr lang="en-GB" sz="1200" b="0" i="0" kern="1200" dirty="0" smtClean="0">
                <a:solidFill>
                  <a:schemeClr val="tx1"/>
                </a:solidFill>
                <a:latin typeface="+mn-lt"/>
                <a:ea typeface="+mn-ea"/>
                <a:cs typeface="+mn-cs"/>
              </a:rPr>
              <a:t>Coal seams exist on every continent. The largest coal reserves are in the United States, Russia, China, Australia, and India.</a:t>
            </a:r>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pressure and heat made the Lignite become harder and darker</a:t>
            </a:r>
          </a:p>
          <a:p>
            <a:r>
              <a:rPr lang="en-GB" dirty="0" smtClean="0"/>
              <a:t>It first transformed into sub-bituminous coal,</a:t>
            </a:r>
            <a:r>
              <a:rPr lang="en-GB" baseline="0" dirty="0" smtClean="0"/>
              <a:t> then into bituminous coal, and then eventually </a:t>
            </a:r>
            <a:r>
              <a:rPr lang="en-GB" baseline="0" dirty="0" err="1" smtClean="0"/>
              <a:t>anthricite</a:t>
            </a:r>
            <a:r>
              <a:rPr lang="en-GB" baseline="0" dirty="0" smtClean="0"/>
              <a:t>, the </a:t>
            </a:r>
            <a:r>
              <a:rPr lang="en-GB" baseline="0" smtClean="0"/>
              <a:t>final stage of coal.</a:t>
            </a:r>
            <a:endParaRPr lang="en-US" dirty="0"/>
          </a:p>
        </p:txBody>
      </p:sp>
      <p:sp>
        <p:nvSpPr>
          <p:cNvPr id="4" name="Slide Number Placeholder 3"/>
          <p:cNvSpPr>
            <a:spLocks noGrp="1"/>
          </p:cNvSpPr>
          <p:nvPr>
            <p:ph type="sldNum" sz="quarter" idx="10"/>
          </p:nvPr>
        </p:nvSpPr>
        <p:spPr/>
        <p:txBody>
          <a:bodyPr/>
          <a:lstStyle/>
          <a:p>
            <a:fld id="{22AB43CE-52BF-40B8-8710-7941188B72FA}" type="slidenum">
              <a:rPr lang="en-US" smtClean="0"/>
              <a:pPr/>
              <a:t>13</a:t>
            </a:fld>
            <a:endParaRPr lang="en-US"/>
          </a:p>
        </p:txBody>
      </p:sp>
    </p:spTree>
    <p:extLst>
      <p:ext uri="{BB962C8B-B14F-4D97-AF65-F5344CB8AC3E}">
        <p14:creationId xmlns:p14="http://schemas.microsoft.com/office/powerpoint/2010/main" val="585387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14</a:t>
            </a:fld>
            <a:endParaRPr lang="en-GB"/>
          </a:p>
        </p:txBody>
      </p:sp>
    </p:spTree>
    <p:extLst>
      <p:ext uri="{BB962C8B-B14F-4D97-AF65-F5344CB8AC3E}">
        <p14:creationId xmlns:p14="http://schemas.microsoft.com/office/powerpoint/2010/main" val="2591180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smtClean="0">
                <a:solidFill>
                  <a:schemeClr val="tx1"/>
                </a:solidFill>
                <a:latin typeface="+mn-lt"/>
                <a:ea typeface="+mn-ea"/>
                <a:cs typeface="+mn-cs"/>
              </a:rPr>
              <a:t>Coal is very different from </a:t>
            </a:r>
            <a:r>
              <a:rPr lang="en-GB" sz="1200" b="0" i="0" u="none" strike="noStrike" kern="1200" dirty="0" smtClean="0">
                <a:solidFill>
                  <a:schemeClr val="tx1"/>
                </a:solidFill>
                <a:latin typeface="+mn-lt"/>
                <a:ea typeface="+mn-ea"/>
                <a:cs typeface="+mn-cs"/>
              </a:rPr>
              <a:t>mineral</a:t>
            </a:r>
            <a:r>
              <a:rPr lang="en-GB" sz="1200" b="0" i="0" kern="1200" dirty="0" smtClean="0">
                <a:solidFill>
                  <a:schemeClr val="tx1"/>
                </a:solidFill>
                <a:latin typeface="+mn-lt"/>
                <a:ea typeface="+mn-ea"/>
                <a:cs typeface="+mn-cs"/>
              </a:rPr>
              <a:t> rocks, which are made of inorganic material. Coal is made of </a:t>
            </a:r>
            <a:r>
              <a:rPr lang="en-GB" sz="1200" b="0" i="0" u="none" strike="noStrike" kern="1200" dirty="0" smtClean="0">
                <a:solidFill>
                  <a:schemeClr val="tx1"/>
                </a:solidFill>
                <a:latin typeface="+mn-lt"/>
                <a:ea typeface="+mn-ea"/>
                <a:cs typeface="+mn-cs"/>
              </a:rPr>
              <a:t>fragile</a:t>
            </a:r>
            <a:r>
              <a:rPr lang="en-GB" sz="1200" b="0" i="0" kern="1200" dirty="0" smtClean="0">
                <a:solidFill>
                  <a:schemeClr val="tx1"/>
                </a:solidFill>
                <a:latin typeface="+mn-lt"/>
                <a:ea typeface="+mn-ea"/>
                <a:cs typeface="+mn-cs"/>
              </a:rPr>
              <a:t> plant matter, and undergoes many changes before it becomes the familiar black and shiny substance burned as fuel.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Coal goes through different phases of carbonization over millions of years, and can be found at all stages of development in different parts of the world.</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Coal is ranked according to how much it has changed over time. </a:t>
            </a:r>
            <a:r>
              <a:rPr lang="en-GB" sz="1200" b="0" i="0" u="none" strike="noStrike" kern="1200" dirty="0" smtClean="0">
                <a:solidFill>
                  <a:schemeClr val="tx1"/>
                </a:solidFill>
                <a:latin typeface="+mn-lt"/>
                <a:ea typeface="+mn-ea"/>
                <a:cs typeface="+mn-cs"/>
              </a:rPr>
              <a:t>Hilt's </a:t>
            </a:r>
            <a:r>
              <a:rPr lang="en-GB" sz="1200" b="0" i="0" u="none" strike="noStrike" kern="1200" dirty="0" err="1" smtClean="0">
                <a:solidFill>
                  <a:schemeClr val="tx1"/>
                </a:solidFill>
                <a:latin typeface="+mn-lt"/>
                <a:ea typeface="+mn-ea"/>
                <a:cs typeface="+mn-cs"/>
              </a:rPr>
              <a:t>Law</a:t>
            </a:r>
            <a:r>
              <a:rPr lang="en-GB" sz="1200" b="0" i="0" kern="1200" dirty="0" err="1" smtClean="0">
                <a:solidFill>
                  <a:schemeClr val="tx1"/>
                </a:solidFill>
                <a:latin typeface="+mn-lt"/>
                <a:ea typeface="+mn-ea"/>
                <a:cs typeface="+mn-cs"/>
              </a:rPr>
              <a:t>states</a:t>
            </a:r>
            <a:r>
              <a:rPr lang="en-GB" sz="1200" b="0" i="0" kern="1200" dirty="0" smtClean="0">
                <a:solidFill>
                  <a:schemeClr val="tx1"/>
                </a:solidFill>
                <a:latin typeface="+mn-lt"/>
                <a:ea typeface="+mn-ea"/>
                <a:cs typeface="+mn-cs"/>
              </a:rPr>
              <a:t> that the deeper the coal seam, the higher its rank. At deeper depths, the material encounters greater temperatures and pressure, and more plant debris is transformed into carbon. </a:t>
            </a:r>
            <a:br>
              <a:rPr lang="en-GB" sz="1200" b="0" i="0" kern="1200" dirty="0" smtClean="0">
                <a:solidFill>
                  <a:schemeClr val="tx1"/>
                </a:solidFill>
                <a:latin typeface="+mn-lt"/>
                <a:ea typeface="+mn-ea"/>
                <a:cs typeface="+mn-cs"/>
              </a:rPr>
            </a:br>
            <a:endParaRPr lang="en-GB" sz="1200" b="0" i="0" kern="1200" dirty="0" smtClean="0">
              <a:solidFill>
                <a:schemeClr val="tx1"/>
              </a:solidFill>
              <a:latin typeface="+mn-lt"/>
              <a:ea typeface="+mn-ea"/>
              <a:cs typeface="+mn-cs"/>
            </a:endParaRPr>
          </a:p>
          <a:p>
            <a:r>
              <a:rPr lang="en-GB" sz="1200" b="0" i="1" kern="1200" dirty="0" smtClean="0">
                <a:solidFill>
                  <a:schemeClr val="tx1"/>
                </a:solidFill>
                <a:latin typeface="+mn-lt"/>
                <a:ea typeface="+mn-ea"/>
                <a:cs typeface="+mn-cs"/>
              </a:rPr>
              <a:t>Peat</a:t>
            </a: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Peat is not coal, but can eventually transform into coal under the right circumstances. Peat is an accumulation of partly decayed vegetation that has gone through a small amount of carbonization.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However, peat is still considered part of the coal “family” because it contains energy that its original plants contained. It also contains high amounts of </a:t>
            </a:r>
            <a:r>
              <a:rPr lang="en-GB" sz="1200" b="0" i="0" u="none" strike="noStrike" kern="1200" dirty="0" smtClean="0">
                <a:solidFill>
                  <a:schemeClr val="tx1"/>
                </a:solidFill>
                <a:latin typeface="+mn-lt"/>
                <a:ea typeface="+mn-ea"/>
                <a:cs typeface="+mn-cs"/>
              </a:rPr>
              <a:t>volatile</a:t>
            </a:r>
            <a:r>
              <a:rPr lang="en-GB" sz="1200" b="0" i="0" kern="1200" dirty="0" smtClean="0">
                <a:solidFill>
                  <a:schemeClr val="tx1"/>
                </a:solidFill>
                <a:latin typeface="+mn-lt"/>
                <a:ea typeface="+mn-ea"/>
                <a:cs typeface="+mn-cs"/>
              </a:rPr>
              <a:t> matter and gases such as methane and mercury, which are environmentally hazardous when burned.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Peat retains enough moisture to be spongy. It can absorb water and expand the bog to form more peat. This makes it a valuable environmental </a:t>
            </a:r>
            <a:r>
              <a:rPr lang="en-GB" sz="1200" b="0" i="0" kern="1200" dirty="0" err="1" smtClean="0">
                <a:solidFill>
                  <a:schemeClr val="tx1"/>
                </a:solidFill>
                <a:latin typeface="+mn-lt"/>
                <a:ea typeface="+mn-ea"/>
                <a:cs typeface="+mn-cs"/>
              </a:rPr>
              <a:t>defense</a:t>
            </a:r>
            <a:r>
              <a:rPr lang="en-GB" sz="1200" b="0" i="0" kern="1200" dirty="0" smtClean="0">
                <a:solidFill>
                  <a:schemeClr val="tx1"/>
                </a:solidFill>
                <a:latin typeface="+mn-lt"/>
                <a:ea typeface="+mn-ea"/>
                <a:cs typeface="+mn-cs"/>
              </a:rPr>
              <a:t> against flooding. Peat can also be </a:t>
            </a:r>
            <a:r>
              <a:rPr lang="en-GB" sz="1200" b="0" i="0" u="none" strike="noStrike" kern="1200" dirty="0" smtClean="0">
                <a:solidFill>
                  <a:schemeClr val="tx1"/>
                </a:solidFill>
                <a:latin typeface="+mn-lt"/>
                <a:ea typeface="+mn-ea"/>
                <a:cs typeface="+mn-cs"/>
              </a:rPr>
              <a:t>integrate</a:t>
            </a:r>
            <a:r>
              <a:rPr lang="en-GB" sz="1200" b="0" i="0" kern="1200" dirty="0" smtClean="0">
                <a:solidFill>
                  <a:schemeClr val="tx1"/>
                </a:solidFill>
                <a:latin typeface="+mn-lt"/>
                <a:ea typeface="+mn-ea"/>
                <a:cs typeface="+mn-cs"/>
              </a:rPr>
              <a:t>d into soil to help it retain and slowly release water and nutrients. For this reason, peat and so-called “peat moss” are valuable to gardeners.</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Peat is an important source of energy in many countries, including Ireland, Scotland, and Finland, where it is dehydrated and burned for heat. </a:t>
            </a:r>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15</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1" kern="1200" dirty="0" smtClean="0">
                <a:solidFill>
                  <a:schemeClr val="tx1"/>
                </a:solidFill>
                <a:latin typeface="+mn-lt"/>
                <a:ea typeface="+mn-ea"/>
                <a:cs typeface="+mn-cs"/>
              </a:rPr>
              <a:t>Lignite</a:t>
            </a:r>
            <a:r>
              <a:rPr lang="en-GB" dirty="0" smtClean="0"/>
              <a:t/>
            </a:r>
            <a:br>
              <a:rPr lang="en-GB" dirty="0" smtClean="0"/>
            </a:br>
            <a:r>
              <a:rPr lang="en-GB" sz="1200" b="0" i="0" u="none" strike="noStrike" kern="1200" dirty="0" smtClean="0">
                <a:solidFill>
                  <a:schemeClr val="tx1"/>
                </a:solidFill>
                <a:latin typeface="+mn-lt"/>
                <a:ea typeface="+mn-ea"/>
                <a:cs typeface="+mn-cs"/>
              </a:rPr>
              <a:t>Lignite</a:t>
            </a:r>
            <a:r>
              <a:rPr lang="en-GB" sz="1200" b="0" i="0" kern="1200" dirty="0" smtClean="0">
                <a:solidFill>
                  <a:schemeClr val="tx1"/>
                </a:solidFill>
                <a:latin typeface="+mn-lt"/>
                <a:ea typeface="+mn-ea"/>
                <a:cs typeface="+mn-cs"/>
              </a:rPr>
              <a:t> coal is the lowest rank of coal. It has carbonized past the point of being peat, but contains low amounts of energy—its carbon content is about 25-35%. It comes from relatively young coal deposits, about 250 million years old. </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Lignite, a crumbly brown rock also called brown coal or rosebud coal, retains more moisture than other types of coal. This makes it expensive and dangerous to mine, store, and transport. It is </a:t>
            </a:r>
            <a:r>
              <a:rPr lang="en-GB" sz="1200" b="0" i="0" u="none" strike="noStrike" kern="1200" dirty="0" smtClean="0">
                <a:solidFill>
                  <a:schemeClr val="tx1"/>
                </a:solidFill>
                <a:latin typeface="+mn-lt"/>
                <a:ea typeface="+mn-ea"/>
                <a:cs typeface="+mn-cs"/>
              </a:rPr>
              <a:t>susceptible</a:t>
            </a:r>
            <a:r>
              <a:rPr lang="en-GB" sz="1200" b="0" i="0" kern="1200" dirty="0" smtClean="0">
                <a:solidFill>
                  <a:schemeClr val="tx1"/>
                </a:solidFill>
                <a:latin typeface="+mn-lt"/>
                <a:ea typeface="+mn-ea"/>
                <a:cs typeface="+mn-cs"/>
              </a:rPr>
              <a:t> to </a:t>
            </a:r>
            <a:r>
              <a:rPr lang="en-GB" sz="1200" b="0" i="0" kern="1200" dirty="0" err="1" smtClean="0">
                <a:solidFill>
                  <a:schemeClr val="tx1"/>
                </a:solidFill>
                <a:latin typeface="+mn-lt"/>
                <a:ea typeface="+mn-ea"/>
                <a:cs typeface="+mn-cs"/>
              </a:rPr>
              <a:t>accidential</a:t>
            </a:r>
            <a:r>
              <a:rPr lang="en-GB" sz="1200" b="0" i="0" kern="1200" dirty="0" smtClean="0">
                <a:solidFill>
                  <a:schemeClr val="tx1"/>
                </a:solidFill>
                <a:latin typeface="+mn-lt"/>
                <a:ea typeface="+mn-ea"/>
                <a:cs typeface="+mn-cs"/>
              </a:rPr>
              <a:t> combustion and has very high </a:t>
            </a:r>
            <a:r>
              <a:rPr lang="en-GB" sz="1200" b="0" i="0" u="none" strike="noStrike" kern="1200" dirty="0" smtClean="0">
                <a:solidFill>
                  <a:schemeClr val="tx1"/>
                </a:solidFill>
                <a:latin typeface="+mn-lt"/>
                <a:ea typeface="+mn-ea"/>
                <a:cs typeface="+mn-cs"/>
              </a:rPr>
              <a:t>carbon emission</a:t>
            </a:r>
            <a:r>
              <a:rPr lang="en-GB" sz="1200" b="0" i="0" kern="1200" dirty="0" smtClean="0">
                <a:solidFill>
                  <a:schemeClr val="tx1"/>
                </a:solidFill>
                <a:latin typeface="+mn-lt"/>
                <a:ea typeface="+mn-ea"/>
                <a:cs typeface="+mn-cs"/>
              </a:rPr>
              <a:t>s when burned. Most lignite coal is used in power stations very close to where it was mined.</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Lignite is mainly combusted and used to generate electricity. In Germany and Greece, lignite provides 25-50% of electricity generated by coal. In the U.S., lignite deposits generate electricity mostly in the states of North Dakota and Texas.</a:t>
            </a:r>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16</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1" kern="1200" dirty="0" smtClean="0">
                <a:solidFill>
                  <a:schemeClr val="tx1"/>
                </a:solidFill>
                <a:latin typeface="+mn-lt"/>
                <a:ea typeface="+mn-ea"/>
                <a:cs typeface="+mn-cs"/>
              </a:rPr>
              <a:t>Sub-Bituminous Coal</a:t>
            </a:r>
            <a:r>
              <a:rPr lang="en-GB" dirty="0" smtClean="0"/>
              <a:t/>
            </a:r>
            <a:br>
              <a:rPr lang="en-GB" dirty="0" smtClean="0"/>
            </a:br>
            <a:r>
              <a:rPr lang="en-GB" sz="1200" b="0" i="0" u="none" strike="noStrike" kern="1200" dirty="0" smtClean="0">
                <a:solidFill>
                  <a:schemeClr val="tx1"/>
                </a:solidFill>
                <a:latin typeface="+mn-lt"/>
                <a:ea typeface="+mn-ea"/>
                <a:cs typeface="+mn-cs"/>
              </a:rPr>
              <a:t>Sub-bituminous coal</a:t>
            </a:r>
            <a:r>
              <a:rPr lang="en-GB" sz="1200" b="0" i="0" kern="1200" dirty="0" smtClean="0">
                <a:solidFill>
                  <a:schemeClr val="tx1"/>
                </a:solidFill>
                <a:latin typeface="+mn-lt"/>
                <a:ea typeface="+mn-ea"/>
                <a:cs typeface="+mn-cs"/>
              </a:rPr>
              <a:t> is about 100 million years old. It contains more carbon than lignite, about 35-45%. In many parts of the world, sub-bituminous coal is considered “brown coal,” along with lignite. Like lignite, sub-bituminous coal is mainly used as fuel for generating electricity.</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Most sub-bituminous coal in the U.S. is mined in the state of Wyoming, and makes up about 47% of all of the coal produced in the United States. Outside the U.S., China is a leading producer of sub-bituminous coal. </a:t>
            </a:r>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17</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0" i="1" kern="1200" dirty="0" smtClean="0">
                <a:solidFill>
                  <a:schemeClr val="tx1"/>
                </a:solidFill>
                <a:latin typeface="+mn-lt"/>
                <a:ea typeface="+mn-ea"/>
                <a:cs typeface="+mn-cs"/>
              </a:rPr>
              <a:t>Bituminous Coal</a:t>
            </a:r>
          </a:p>
          <a:p>
            <a:r>
              <a:rPr lang="en-GB" sz="1200" b="0" i="0" kern="1200" dirty="0" smtClean="0">
                <a:solidFill>
                  <a:schemeClr val="tx1"/>
                </a:solidFill>
                <a:latin typeface="+mn-lt"/>
                <a:ea typeface="+mn-ea"/>
                <a:cs typeface="+mn-cs"/>
              </a:rPr>
              <a:t>Coal is a sedimentary rock, and bituminous coal frequently contains “bands,” or strips, of different consistency that mark the layers of plant material that were compressed.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Bituminous coal is divided into three major types: </a:t>
            </a:r>
            <a:r>
              <a:rPr lang="en-GB" sz="1200" b="0" i="0" kern="1200" dirty="0" err="1" smtClean="0">
                <a:solidFill>
                  <a:schemeClr val="tx1"/>
                </a:solidFill>
                <a:latin typeface="+mn-lt"/>
                <a:ea typeface="+mn-ea"/>
                <a:cs typeface="+mn-cs"/>
              </a:rPr>
              <a:t>smithing</a:t>
            </a:r>
            <a:r>
              <a:rPr lang="en-GB" sz="1200" b="0" i="0" kern="1200" dirty="0" smtClean="0">
                <a:solidFill>
                  <a:schemeClr val="tx1"/>
                </a:solidFill>
                <a:latin typeface="+mn-lt"/>
                <a:ea typeface="+mn-ea"/>
                <a:cs typeface="+mn-cs"/>
              </a:rPr>
              <a:t> coal, cannel coal, and coking coal. </a:t>
            </a:r>
            <a:r>
              <a:rPr lang="en-GB" sz="1200" b="0" i="0" kern="1200" dirty="0" err="1" smtClean="0">
                <a:solidFill>
                  <a:schemeClr val="tx1"/>
                </a:solidFill>
                <a:latin typeface="+mn-lt"/>
                <a:ea typeface="+mn-ea"/>
                <a:cs typeface="+mn-cs"/>
              </a:rPr>
              <a:t>Smithing</a:t>
            </a:r>
            <a:r>
              <a:rPr lang="en-GB" sz="1200" b="0" i="0" kern="1200" dirty="0" smtClean="0">
                <a:solidFill>
                  <a:schemeClr val="tx1"/>
                </a:solidFill>
                <a:latin typeface="+mn-lt"/>
                <a:ea typeface="+mn-ea"/>
                <a:cs typeface="+mn-cs"/>
              </a:rPr>
              <a:t> coal has very low ash content, and is ideal for forges, where metals are heated and shaped. </a:t>
            </a:r>
            <a:br>
              <a:rPr lang="en-GB" sz="1200" b="0" i="0" kern="1200" dirty="0" smtClean="0">
                <a:solidFill>
                  <a:schemeClr val="tx1"/>
                </a:solidFill>
                <a:latin typeface="+mn-lt"/>
                <a:ea typeface="+mn-ea"/>
                <a:cs typeface="+mn-cs"/>
              </a:rPr>
            </a:br>
            <a:endParaRPr lang="en-GB" sz="1200" b="0" i="0" kern="1200" dirty="0" smtClean="0">
              <a:solidFill>
                <a:schemeClr val="tx1"/>
              </a:solidFill>
              <a:latin typeface="+mn-lt"/>
              <a:ea typeface="+mn-ea"/>
              <a:cs typeface="+mn-cs"/>
            </a:endParaRPr>
          </a:p>
          <a:p>
            <a:r>
              <a:rPr lang="en-GB" sz="1200" b="0" i="0" kern="1200" dirty="0" smtClean="0">
                <a:solidFill>
                  <a:schemeClr val="tx1"/>
                </a:solidFill>
                <a:latin typeface="+mn-lt"/>
                <a:ea typeface="+mn-ea"/>
                <a:cs typeface="+mn-cs"/>
              </a:rPr>
              <a:t>Cannel coal was extensively used as a source of coal oil in the 19th century. </a:t>
            </a:r>
            <a:r>
              <a:rPr lang="en-GB" sz="1200" b="0" i="0" u="none" strike="noStrike" kern="1200" dirty="0" smtClean="0">
                <a:solidFill>
                  <a:schemeClr val="tx1"/>
                </a:solidFill>
                <a:latin typeface="+mn-lt"/>
                <a:ea typeface="+mn-ea"/>
                <a:cs typeface="+mn-cs"/>
              </a:rPr>
              <a:t>Coal oil</a:t>
            </a:r>
            <a:r>
              <a:rPr lang="en-GB" sz="1200" b="0" i="0" kern="1200" dirty="0" smtClean="0">
                <a:solidFill>
                  <a:schemeClr val="tx1"/>
                </a:solidFill>
                <a:latin typeface="+mn-lt"/>
                <a:ea typeface="+mn-ea"/>
                <a:cs typeface="+mn-cs"/>
              </a:rPr>
              <a:t> is made by heating cannel coal with a controlled amount of oxygen, a process called </a:t>
            </a:r>
            <a:r>
              <a:rPr lang="en-GB" sz="1200" b="0" i="0" u="none" strike="noStrike" kern="1200" dirty="0" err="1" smtClean="0">
                <a:solidFill>
                  <a:schemeClr val="tx1"/>
                </a:solidFill>
                <a:latin typeface="+mn-lt"/>
                <a:ea typeface="+mn-ea"/>
                <a:cs typeface="+mn-cs"/>
              </a:rPr>
              <a:t>pyrolysis</a:t>
            </a:r>
            <a:r>
              <a:rPr lang="en-GB" sz="1200" b="0" i="0" kern="1200" dirty="0" smtClean="0">
                <a:solidFill>
                  <a:schemeClr val="tx1"/>
                </a:solidFill>
                <a:latin typeface="+mn-lt"/>
                <a:ea typeface="+mn-ea"/>
                <a:cs typeface="+mn-cs"/>
              </a:rPr>
              <a:t>. Coal oil was used primarily as fuel for streetlights and other illumination. The widespread use of kerosene reduced the use of coal oil in the 20th century.</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Coking coal is used in large-scale industrial processes. The coal is </a:t>
            </a:r>
            <a:r>
              <a:rPr lang="en-GB" sz="1200" b="0" i="0" u="none" strike="noStrike" kern="1200" dirty="0" smtClean="0">
                <a:solidFill>
                  <a:schemeClr val="tx1"/>
                </a:solidFill>
                <a:latin typeface="+mn-lt"/>
                <a:ea typeface="+mn-ea"/>
                <a:cs typeface="+mn-cs"/>
              </a:rPr>
              <a:t>coke</a:t>
            </a:r>
            <a:r>
              <a:rPr lang="en-GB" sz="1200" b="0" i="0" kern="1200" dirty="0" smtClean="0">
                <a:solidFill>
                  <a:schemeClr val="tx1"/>
                </a:solidFill>
                <a:latin typeface="+mn-lt"/>
                <a:ea typeface="+mn-ea"/>
                <a:cs typeface="+mn-cs"/>
              </a:rPr>
              <a:t>d, a process of heating the rock in the </a:t>
            </a:r>
            <a:r>
              <a:rPr lang="en-GB" sz="1200" b="0" i="0" kern="1200" dirty="0" err="1" smtClean="0">
                <a:solidFill>
                  <a:schemeClr val="tx1"/>
                </a:solidFill>
                <a:latin typeface="+mn-lt"/>
                <a:ea typeface="+mn-ea"/>
                <a:cs typeface="+mn-cs"/>
              </a:rPr>
              <a:t>absense</a:t>
            </a:r>
            <a:r>
              <a:rPr lang="en-GB" sz="1200" b="0" i="0" kern="1200" dirty="0" smtClean="0">
                <a:solidFill>
                  <a:schemeClr val="tx1"/>
                </a:solidFill>
                <a:latin typeface="+mn-lt"/>
                <a:ea typeface="+mn-ea"/>
                <a:cs typeface="+mn-cs"/>
              </a:rPr>
              <a:t> of oxygen. This reduces the moisture content and makes it a more stable product. The steel industry relies on coking coal.</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
            </a:r>
            <a:br>
              <a:rPr lang="en-GB" sz="1200" b="0" i="0" kern="1200" dirty="0" smtClean="0">
                <a:solidFill>
                  <a:schemeClr val="tx1"/>
                </a:solidFill>
                <a:latin typeface="+mn-lt"/>
                <a:ea typeface="+mn-ea"/>
                <a:cs typeface="+mn-cs"/>
              </a:rPr>
            </a:br>
            <a:r>
              <a:rPr lang="en-GB" sz="1200" b="0" i="0" kern="1200" dirty="0" smtClean="0">
                <a:solidFill>
                  <a:schemeClr val="tx1"/>
                </a:solidFill>
                <a:latin typeface="+mn-lt"/>
                <a:ea typeface="+mn-ea"/>
                <a:cs typeface="+mn-cs"/>
              </a:rPr>
              <a:t>Bituminous coal accounts for almost half of all the coal that is used for energy in the United States. It is mainly mined in Kentucky, Pennsylvania, and West Virginia. Outside the U.S., nations such as Russia and Colombia rely on bituminous coal for energy and industrial fuel.</a:t>
            </a:r>
          </a:p>
          <a:p>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18</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0" i="0" u="none" strike="noStrike" kern="1200" dirty="0" smtClean="0">
                <a:solidFill>
                  <a:schemeClr val="tx1"/>
                </a:solidFill>
                <a:latin typeface="+mn-lt"/>
                <a:ea typeface="+mn-ea"/>
                <a:cs typeface="+mn-cs"/>
              </a:rPr>
              <a:t>Anthracite</a:t>
            </a:r>
            <a:r>
              <a:rPr lang="en-GB" sz="1200" b="0" i="0" kern="1200" dirty="0" smtClean="0">
                <a:solidFill>
                  <a:schemeClr val="tx1"/>
                </a:solidFill>
                <a:latin typeface="+mn-lt"/>
                <a:ea typeface="+mn-ea"/>
                <a:cs typeface="+mn-cs"/>
              </a:rPr>
              <a:t> is the highest rank of coal. It has the most amount of carbon, up to 97%, and therefore contains the most energy. It is harder, more dense, and more </a:t>
            </a:r>
            <a:r>
              <a:rPr lang="en-GB" sz="1200" b="0" i="0" u="none" strike="noStrike" kern="1200" dirty="0" smtClean="0">
                <a:solidFill>
                  <a:schemeClr val="tx1"/>
                </a:solidFill>
                <a:latin typeface="+mn-lt"/>
                <a:ea typeface="+mn-ea"/>
                <a:cs typeface="+mn-cs"/>
              </a:rPr>
              <a:t>lustrous</a:t>
            </a:r>
            <a:r>
              <a:rPr lang="en-GB" sz="1200" b="0" i="0" kern="1200" dirty="0" smtClean="0">
                <a:solidFill>
                  <a:schemeClr val="tx1"/>
                </a:solidFill>
                <a:latin typeface="+mn-lt"/>
                <a:ea typeface="+mn-ea"/>
                <a:cs typeface="+mn-cs"/>
              </a:rPr>
              <a:t> than other types of coal. Almost all the water and carbon dioxide have been expelled, and it does not contain the soft or </a:t>
            </a:r>
            <a:r>
              <a:rPr lang="en-GB" sz="1200" b="0" i="0" u="none" strike="noStrike" kern="1200" dirty="0" err="1" smtClean="0">
                <a:solidFill>
                  <a:schemeClr val="tx1"/>
                </a:solidFill>
                <a:latin typeface="+mn-lt"/>
                <a:ea typeface="+mn-ea"/>
                <a:cs typeface="+mn-cs"/>
              </a:rPr>
              <a:t>fibrous</a:t>
            </a:r>
            <a:r>
              <a:rPr lang="en-GB" sz="1200" b="0" i="0" kern="1200" dirty="0" err="1" smtClean="0">
                <a:solidFill>
                  <a:schemeClr val="tx1"/>
                </a:solidFill>
                <a:latin typeface="+mn-lt"/>
                <a:ea typeface="+mn-ea"/>
                <a:cs typeface="+mn-cs"/>
              </a:rPr>
              <a:t>sections</a:t>
            </a:r>
            <a:r>
              <a:rPr lang="en-GB" sz="1200" b="0" i="0" kern="1200" dirty="0" smtClean="0">
                <a:solidFill>
                  <a:schemeClr val="tx1"/>
                </a:solidFill>
                <a:latin typeface="+mn-lt"/>
                <a:ea typeface="+mn-ea"/>
                <a:cs typeface="+mn-cs"/>
              </a:rPr>
              <a:t> found in bituminous coal or lignite. </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Because anthracite is a high-quality coal, it burns cleanly, with very little soot. It is more expensive than other coals, and is rarely used in power plants. Instead, anthracite is mainly used in stoves and furnaces. </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Anthracite is also used in water-</a:t>
            </a:r>
            <a:r>
              <a:rPr lang="en-GB" sz="1200" b="0" i="0" u="none" strike="noStrike" kern="1200" dirty="0" smtClean="0">
                <a:solidFill>
                  <a:schemeClr val="tx1"/>
                </a:solidFill>
                <a:latin typeface="+mn-lt"/>
                <a:ea typeface="+mn-ea"/>
                <a:cs typeface="+mn-cs"/>
              </a:rPr>
              <a:t>filtration</a:t>
            </a:r>
            <a:r>
              <a:rPr lang="en-GB" sz="1200" b="0" i="0" kern="1200" dirty="0" smtClean="0">
                <a:solidFill>
                  <a:schemeClr val="tx1"/>
                </a:solidFill>
                <a:latin typeface="+mn-lt"/>
                <a:ea typeface="+mn-ea"/>
                <a:cs typeface="+mn-cs"/>
              </a:rPr>
              <a:t> systems. It has tinier pores than sand, so more harmful particles are trapped. This makes water safer for drinking, </a:t>
            </a:r>
            <a:r>
              <a:rPr lang="en-GB" sz="1200" b="0" i="0" u="none" strike="noStrike" kern="1200" dirty="0" smtClean="0">
                <a:solidFill>
                  <a:schemeClr val="tx1"/>
                </a:solidFill>
                <a:latin typeface="+mn-lt"/>
                <a:ea typeface="+mn-ea"/>
                <a:cs typeface="+mn-cs"/>
              </a:rPr>
              <a:t>sanitation</a:t>
            </a:r>
            <a:r>
              <a:rPr lang="en-GB" sz="1200" b="0" i="0" kern="1200" dirty="0" smtClean="0">
                <a:solidFill>
                  <a:schemeClr val="tx1"/>
                </a:solidFill>
                <a:latin typeface="+mn-lt"/>
                <a:ea typeface="+mn-ea"/>
                <a:cs typeface="+mn-cs"/>
              </a:rPr>
              <a:t>, and </a:t>
            </a:r>
            <a:r>
              <a:rPr lang="en-GB" sz="1200" b="0" i="0" u="none" strike="noStrike" kern="1200" dirty="0" smtClean="0">
                <a:solidFill>
                  <a:schemeClr val="tx1"/>
                </a:solidFill>
                <a:latin typeface="+mn-lt"/>
                <a:ea typeface="+mn-ea"/>
                <a:cs typeface="+mn-cs"/>
              </a:rPr>
              <a:t>industry</a:t>
            </a:r>
            <a:r>
              <a:rPr lang="en-GB" sz="1200" b="0" i="0" kern="1200" dirty="0" smtClean="0">
                <a:solidFill>
                  <a:schemeClr val="tx1"/>
                </a:solidFill>
                <a:latin typeface="+mn-lt"/>
                <a:ea typeface="+mn-ea"/>
                <a:cs typeface="+mn-cs"/>
              </a:rPr>
              <a:t>.</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Anthracite can typically be found in geographical areas that have undergone particularly stressful </a:t>
            </a:r>
            <a:r>
              <a:rPr lang="en-GB" sz="1200" b="0" i="0" u="none" strike="noStrike" kern="1200" dirty="0" smtClean="0">
                <a:solidFill>
                  <a:schemeClr val="tx1"/>
                </a:solidFill>
                <a:latin typeface="+mn-lt"/>
                <a:ea typeface="+mn-ea"/>
                <a:cs typeface="+mn-cs"/>
              </a:rPr>
              <a:t>geologic</a:t>
            </a:r>
            <a:r>
              <a:rPr lang="en-GB" sz="1200" b="0" i="0" kern="1200" dirty="0" smtClean="0">
                <a:solidFill>
                  <a:schemeClr val="tx1"/>
                </a:solidFill>
                <a:latin typeface="+mn-lt"/>
                <a:ea typeface="+mn-ea"/>
                <a:cs typeface="+mn-cs"/>
              </a:rPr>
              <a:t> activity. For example, the coal reserves on the Allegheny Plateau in Kentucky and West Virginia stretch to the base of the Appalachian Mountains. Here, the process of </a:t>
            </a:r>
            <a:r>
              <a:rPr lang="en-GB" sz="1200" b="0" i="0" u="none" strike="noStrike" kern="1200" dirty="0" err="1" smtClean="0">
                <a:solidFill>
                  <a:schemeClr val="tx1"/>
                </a:solidFill>
                <a:latin typeface="+mn-lt"/>
                <a:ea typeface="+mn-ea"/>
                <a:cs typeface="+mn-cs"/>
              </a:rPr>
              <a:t>orogeny</a:t>
            </a:r>
            <a:r>
              <a:rPr lang="en-GB" sz="1200" b="0" i="0" kern="1200" dirty="0" smtClean="0">
                <a:solidFill>
                  <a:schemeClr val="tx1"/>
                </a:solidFill>
                <a:latin typeface="+mn-lt"/>
                <a:ea typeface="+mn-ea"/>
                <a:cs typeface="+mn-cs"/>
              </a:rPr>
              <a:t>, or mountain formation, contributed to temperatures and pressures high enough to create anthracite.</a:t>
            </a:r>
            <a:r>
              <a:rPr lang="en-GB" dirty="0" smtClean="0"/>
              <a:t/>
            </a:r>
            <a:br>
              <a:rPr lang="en-GB" dirty="0" smtClean="0"/>
            </a:br>
            <a:r>
              <a:rPr lang="en-GB" dirty="0" smtClean="0"/>
              <a:t/>
            </a:r>
            <a:br>
              <a:rPr lang="en-GB" dirty="0" smtClean="0"/>
            </a:br>
            <a:r>
              <a:rPr lang="en-GB" sz="1200" b="0" i="0" kern="1200" dirty="0" smtClean="0">
                <a:solidFill>
                  <a:schemeClr val="tx1"/>
                </a:solidFill>
                <a:latin typeface="+mn-lt"/>
                <a:ea typeface="+mn-ea"/>
                <a:cs typeface="+mn-cs"/>
              </a:rPr>
              <a:t>China dominates the mining of anthracite, accounting for almost three-quarters of anthracite coal production. Other anthracite-mining countries include Russia, Ukraine, Vietnam, and the United States (mostly Pennsylvania).</a:t>
            </a:r>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19</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King Coal The South Wales Coalfield was at the height of production between the 1880s and 1913. In 1913 Wales recorded its highest ever output; 57,000,000 tons of coal was produced by nearly a quarter of a million Welsh miners. Big Pit was a massive employer in </a:t>
            </a:r>
            <a:r>
              <a:rPr lang="en-GB" dirty="0" err="1" smtClean="0"/>
              <a:t>Blaenavon</a:t>
            </a:r>
            <a:r>
              <a:rPr lang="en-GB" dirty="0" smtClean="0"/>
              <a:t>, some 1,300 men worked at the mine during the early 1920s. </a:t>
            </a:r>
            <a:r>
              <a:rPr lang="en-GB" dirty="0" err="1" smtClean="0"/>
              <a:t>Blaenavon</a:t>
            </a:r>
            <a:r>
              <a:rPr lang="en-GB" dirty="0" smtClean="0"/>
              <a:t> coal was shipped around the world, to as far a field as South America. It was also used by the Great Western Railway to fuel trains and engines. </a:t>
            </a:r>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20</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dirty="0" smtClean="0"/>
              <a:t>Steady increases in output and manpower meant that the early 20th century gave Wales its peak production figures.</a:t>
            </a:r>
          </a:p>
          <a:p>
            <a:endParaRPr lang="en-GB" dirty="0" smtClean="0"/>
          </a:p>
          <a:p>
            <a:r>
              <a:rPr lang="en-GB" dirty="0" smtClean="0"/>
              <a:t>No less than 57m tons of coal was produced in 1913, by 232,000 men working in 620 mines.</a:t>
            </a:r>
          </a:p>
          <a:p>
            <a:endParaRPr lang="en-GB" dirty="0" smtClean="0"/>
          </a:p>
          <a:p>
            <a:r>
              <a:rPr lang="en-GB" dirty="0" smtClean="0"/>
              <a:t>The largest number of men ever to work in the Welsh coal mines was 271,000 in 1920.</a:t>
            </a:r>
          </a:p>
          <a:p>
            <a:endParaRPr lang="en-GB" dirty="0" smtClean="0"/>
          </a:p>
          <a:p>
            <a:r>
              <a:rPr lang="en-GB" dirty="0" smtClean="0"/>
              <a:t>Post war, there was a recession in the coal market, due to a combination of a move to oil power by shipping and the development of coal industries overseas.</a:t>
            </a:r>
          </a:p>
          <a:p>
            <a:endParaRPr lang="en-GB" dirty="0" smtClean="0"/>
          </a:p>
          <a:p>
            <a:r>
              <a:rPr lang="en-GB" dirty="0" smtClean="0"/>
              <a:t>Men were laid off: 140,000 by 1936. South Wales lost 241 mines in the same period.</a:t>
            </a:r>
          </a:p>
          <a:p>
            <a:endParaRPr lang="en-GB" dirty="0" smtClean="0"/>
          </a:p>
          <a:p>
            <a:r>
              <a:rPr lang="en-GB" dirty="0" smtClean="0"/>
              <a:t>World War Two didn't buck the trend in terms of production, but indirectly it had the effect of instilling some optimism. The Labour government of 1945 - the Welfare State government - nationalised the coal industry on 1 January 1947, taking it out of the hands of private firms.</a:t>
            </a:r>
          </a:p>
          <a:p>
            <a:endParaRPr lang="en-GB" dirty="0" smtClean="0"/>
          </a:p>
          <a:p>
            <a:r>
              <a:rPr lang="en-GB" dirty="0" smtClean="0"/>
              <a:t>It was thought that this move would safeguard jobs and mines, as the government would be less likely than private owners to cut and run or make a quick sale.</a:t>
            </a:r>
          </a:p>
          <a:p>
            <a:endParaRPr lang="en-GB" dirty="0" smtClean="0"/>
          </a:p>
          <a:p>
            <a:r>
              <a:rPr lang="en-GB" dirty="0" smtClean="0"/>
              <a:t>At the time, there were still 135 collieries with over 250 workers each and, although exports through Cardiff had fallen from 25m tons in 1913 to 750,000 tons in 1947, there was much needed modernisation and investment coming.</a:t>
            </a:r>
          </a:p>
          <a:p>
            <a:endParaRPr lang="en-GB" dirty="0" smtClean="0"/>
          </a:p>
          <a:p>
            <a:r>
              <a:rPr lang="en-GB" dirty="0" smtClean="0"/>
              <a:t>Investment meant better and more machinery and a greater emphasis on safety, but couldn't safeguard the coal industry in Wales.</a:t>
            </a:r>
          </a:p>
          <a:p>
            <a:endParaRPr lang="en-GB" dirty="0" smtClean="0"/>
          </a:p>
          <a:p>
            <a:r>
              <a:rPr lang="en-GB" dirty="0" smtClean="0"/>
              <a:t>The rise of the oil industry and other factors meant that 50 collieries closed in south Wales between 1957 and 1964. Although there was some respite in the 1970s due to the oil crisis, by the 1980s it was almost all over for the coal industry in Wales and the rest of the UK.</a:t>
            </a:r>
          </a:p>
          <a:p>
            <a:endParaRPr lang="en-GB" dirty="0" smtClean="0"/>
          </a:p>
          <a:p>
            <a:r>
              <a:rPr lang="en-GB" dirty="0" smtClean="0"/>
              <a:t>A last gasp of industrial action, the 1984 miners' strike, was not enough to prevent the death of an industry that was once the biggest single employer in Wales and held the most powerful workforce.</a:t>
            </a:r>
            <a:endParaRPr lang="en-GB" dirty="0"/>
          </a:p>
        </p:txBody>
      </p:sp>
      <p:sp>
        <p:nvSpPr>
          <p:cNvPr id="4" name="Slide Number Placeholder 3"/>
          <p:cNvSpPr>
            <a:spLocks noGrp="1"/>
          </p:cNvSpPr>
          <p:nvPr>
            <p:ph type="sldNum" sz="quarter" idx="10"/>
          </p:nvPr>
        </p:nvSpPr>
        <p:spPr/>
        <p:txBody>
          <a:bodyPr/>
          <a:lstStyle/>
          <a:p>
            <a:fld id="{3BFE8123-C4A7-441D-B4E4-4FA29A54B166}" type="slidenum">
              <a:rPr lang="en-GB" smtClean="0"/>
              <a:pPr/>
              <a:t>23</a:t>
            </a:fld>
            <a:endParaRPr lang="en-GB"/>
          </a:p>
        </p:txBody>
      </p:sp>
    </p:spTree>
    <p:extLst>
      <p:ext uri="{BB962C8B-B14F-4D97-AF65-F5344CB8AC3E}">
        <p14:creationId xmlns:p14="http://schemas.microsoft.com/office/powerpoint/2010/main" val="3065514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7BA9E8-C63D-4218-9005-497F7AFAC627}" type="datetimeFigureOut">
              <a:rPr lang="en-GB" smtClean="0"/>
              <a:pPr/>
              <a:t>17/02/2020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23203-FC0D-4E1D-8906-FAEABFA49AC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7BA9E8-C63D-4218-9005-497F7AFAC627}" type="datetimeFigureOut">
              <a:rPr lang="en-GB" smtClean="0"/>
              <a:pPr/>
              <a:t>17/02/2020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23203-FC0D-4E1D-8906-FAEABFA49AC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MBeXRRTGjN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04664"/>
            <a:ext cx="7772400" cy="1470025"/>
          </a:xfrm>
        </p:spPr>
        <p:txBody>
          <a:bodyPr/>
          <a:lstStyle/>
          <a:p>
            <a:r>
              <a:rPr lang="en-GB" dirty="0" err="1" smtClean="0"/>
              <a:t>Blaenafon</a:t>
            </a:r>
            <a:r>
              <a:rPr lang="en-GB" dirty="0" smtClean="0"/>
              <a:t> and Coal</a:t>
            </a:r>
            <a:endParaRPr lang="en-GB" dirty="0"/>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1187625" y="2060848"/>
            <a:ext cx="6743776" cy="42025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a:t>
            </a:r>
            <a:endParaRPr lang="en-GB" dirty="0"/>
          </a:p>
        </p:txBody>
      </p:sp>
      <p:sp>
        <p:nvSpPr>
          <p:cNvPr id="3" name="Content Placeholder 2"/>
          <p:cNvSpPr>
            <a:spLocks noGrp="1"/>
          </p:cNvSpPr>
          <p:nvPr>
            <p:ph idx="1"/>
          </p:nvPr>
        </p:nvSpPr>
        <p:spPr/>
        <p:txBody>
          <a:bodyPr/>
          <a:lstStyle/>
          <a:p>
            <a:r>
              <a:rPr lang="en-GB" dirty="0" smtClean="0"/>
              <a:t>What is coal</a:t>
            </a:r>
          </a:p>
          <a:p>
            <a:r>
              <a:rPr lang="en-GB" dirty="0" smtClean="0"/>
              <a:t>Coal is the largest source of generating electricity in the world currently</a:t>
            </a:r>
          </a:p>
          <a:p>
            <a:r>
              <a:rPr lang="en-GB" dirty="0" smtClean="0"/>
              <a:t>What was </a:t>
            </a:r>
            <a:r>
              <a:rPr lang="en-GB" dirty="0" err="1" smtClean="0"/>
              <a:t>Blaenafon</a:t>
            </a:r>
            <a:r>
              <a:rPr lang="en-GB" dirty="0" smtClean="0"/>
              <a:t> coal used for by the end of 18</a:t>
            </a:r>
            <a:r>
              <a:rPr lang="en-GB" baseline="30000" dirty="0" smtClean="0"/>
              <a:t>th</a:t>
            </a:r>
            <a:r>
              <a:rPr lang="en-GB" dirty="0" smtClean="0"/>
              <a:t> century</a:t>
            </a:r>
          </a:p>
          <a:p>
            <a:r>
              <a:rPr lang="en-GB" dirty="0" smtClean="0"/>
              <a:t>Much coal was transported by rail to Newport and exported</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 South Wales </a:t>
            </a:r>
            <a:endParaRPr lang="en-GB" dirty="0"/>
          </a:p>
        </p:txBody>
      </p:sp>
      <p:sp>
        <p:nvSpPr>
          <p:cNvPr id="3" name="Content Placeholder 2"/>
          <p:cNvSpPr>
            <a:spLocks noGrp="1"/>
          </p:cNvSpPr>
          <p:nvPr>
            <p:ph idx="1"/>
          </p:nvPr>
        </p:nvSpPr>
        <p:spPr>
          <a:xfrm>
            <a:off x="0" y="1268760"/>
            <a:ext cx="8686800" cy="4857403"/>
          </a:xfrm>
        </p:spPr>
        <p:txBody>
          <a:bodyPr/>
          <a:lstStyle/>
          <a:p>
            <a:pPr>
              <a:buNone/>
            </a:pPr>
            <a:r>
              <a:rPr lang="en-GB" dirty="0" smtClean="0"/>
              <a:t>UK situ during the Carboniferous period 300 million years ago</a:t>
            </a:r>
            <a:endParaRPr lang="en-GB" dirty="0"/>
          </a:p>
        </p:txBody>
      </p:sp>
      <p:pic>
        <p:nvPicPr>
          <p:cNvPr id="4" name="Picture 3" descr="C:\Users\se046\AppData\Local\Microsoft\Windows\Temporary Internet Files\Content.Word\New Picture (7).bm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744" y="1844824"/>
            <a:ext cx="6048672" cy="4797152"/>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r>
              <a:rPr lang="en-GB" dirty="0" smtClean="0"/>
              <a:t>The conditions that created coal about 300 million years ago in the Carboniferous period</a:t>
            </a:r>
            <a:endParaRPr lang="en-GB" dirty="0"/>
          </a:p>
        </p:txBody>
      </p:sp>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2708920"/>
            <a:ext cx="6102017" cy="3947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r>
              <a:rPr lang="en-GB" dirty="0" smtClean="0"/>
              <a:t>When these plants died the stems and leaves would sink to the bottom of the water</a:t>
            </a:r>
          </a:p>
          <a:p>
            <a:endParaRPr lang="en-GB"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2780928"/>
            <a:ext cx="6014881" cy="3791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473516"/>
            <a:ext cx="6984776" cy="5384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dirty="0" smtClean="0"/>
              <a:t>Coal formation - </a:t>
            </a:r>
            <a:r>
              <a:rPr lang="en-GB" dirty="0" err="1" smtClean="0"/>
              <a:t>Cylothems</a:t>
            </a:r>
            <a:endParaRPr lang="en-GB" dirty="0"/>
          </a:p>
        </p:txBody>
      </p:sp>
      <p:pic>
        <p:nvPicPr>
          <p:cNvPr id="4" name="Picture 3" descr="C:\Users\se046\AppData\Local\Microsoft\Windows\Temporary Internet Files\Content.Word\New Picture (8).bm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836712"/>
            <a:ext cx="3226435" cy="3977005"/>
          </a:xfrm>
          <a:prstGeom prst="rect">
            <a:avLst/>
          </a:prstGeom>
          <a:noFill/>
          <a:ln>
            <a:noFill/>
          </a:ln>
        </p:spPr>
      </p:pic>
      <p:pic>
        <p:nvPicPr>
          <p:cNvPr id="5" name="Content Placeholder 4" descr="C:\Users\se046\AppData\Local\Microsoft\Windows\Temporary Internet Files\Content.Word\New Picture (8).bmp"/>
          <p:cNvPicPr>
            <a:picLocks noGrp="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4716016" y="908720"/>
            <a:ext cx="2542857" cy="4028572"/>
          </a:xfrm>
          <a:prstGeom prst="rect">
            <a:avLst/>
          </a:prstGeom>
          <a:noFill/>
          <a:ln>
            <a:noFill/>
          </a:ln>
        </p:spPr>
      </p:pic>
      <p:pic>
        <p:nvPicPr>
          <p:cNvPr id="6" name="Picture 5" descr="C:\Users\se046\AppData\Local\Microsoft\Windows\Temporary Internet Files\Content.Word\New Picture.bmp"/>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7584" y="4947354"/>
            <a:ext cx="5943600" cy="1910646"/>
          </a:xfrm>
          <a:prstGeom prst="rect">
            <a:avLst/>
          </a:prstGeom>
          <a:noFill/>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Coal formation - </a:t>
            </a:r>
            <a:r>
              <a:rPr lang="en-GB" dirty="0" err="1"/>
              <a:t>C</a:t>
            </a:r>
            <a:r>
              <a:rPr lang="en-GB" dirty="0" err="1" smtClean="0"/>
              <a:t>yclothems</a:t>
            </a:r>
            <a:endParaRPr lang="en-GB" dirty="0"/>
          </a:p>
        </p:txBody>
      </p:sp>
      <p:sp>
        <p:nvSpPr>
          <p:cNvPr id="8" name="Content Placeholder 7"/>
          <p:cNvSpPr>
            <a:spLocks noGrp="1"/>
          </p:cNvSpPr>
          <p:nvPr>
            <p:ph idx="1"/>
          </p:nvPr>
        </p:nvSpPr>
        <p:spPr/>
        <p:txBody>
          <a:bodyPr/>
          <a:lstStyle/>
          <a:p>
            <a:endParaRPr lang="en-GB"/>
          </a:p>
        </p:txBody>
      </p:sp>
      <p:pic>
        <p:nvPicPr>
          <p:cNvPr id="8196" name="Picture 4"/>
          <p:cNvPicPr>
            <a:picLocks noChangeAspect="1" noChangeArrowheads="1"/>
          </p:cNvPicPr>
          <p:nvPr/>
        </p:nvPicPr>
        <p:blipFill>
          <a:blip r:embed="rId3" cstate="print"/>
          <a:srcRect/>
          <a:stretch>
            <a:fillRect/>
          </a:stretch>
        </p:blipFill>
        <p:spPr bwMode="auto">
          <a:xfrm>
            <a:off x="1475656" y="908720"/>
            <a:ext cx="4800600" cy="5676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r>
              <a:rPr lang="en-GB" dirty="0" smtClean="0"/>
              <a:t>As time passed, the forests and swamps dried up</a:t>
            </a:r>
          </a:p>
          <a:p>
            <a:endParaRPr lang="en-GB"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2636912"/>
            <a:ext cx="6298895" cy="3993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r>
              <a:rPr lang="en-GB" dirty="0" smtClean="0"/>
              <a:t>Coal forms in seams (Lignite)</a:t>
            </a:r>
          </a:p>
          <a:p>
            <a:endParaRPr lang="en-GB" dirty="0"/>
          </a:p>
        </p:txBody>
      </p:sp>
      <p:pic>
        <p:nvPicPr>
          <p:cNvPr id="2053" name="Picture 5"/>
          <p:cNvPicPr>
            <a:picLocks noChangeAspect="1" noChangeArrowheads="1"/>
          </p:cNvPicPr>
          <p:nvPr/>
        </p:nvPicPr>
        <p:blipFill>
          <a:blip r:embed="rId3" cstate="print"/>
          <a:srcRect/>
          <a:stretch>
            <a:fillRect/>
          </a:stretch>
        </p:blipFill>
        <p:spPr bwMode="auto">
          <a:xfrm>
            <a:off x="1259632" y="2142188"/>
            <a:ext cx="5976664" cy="447543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r>
              <a:rPr lang="en-GB" dirty="0" smtClean="0"/>
              <a:t>The lignite was covered in more layers of sand, clay, and other materials</a:t>
            </a:r>
          </a:p>
          <a:p>
            <a:endParaRPr lang="en-GB"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2895600"/>
            <a:ext cx="5898232" cy="3736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US" dirty="0"/>
          </a:p>
        </p:txBody>
      </p:sp>
      <p:sp>
        <p:nvSpPr>
          <p:cNvPr id="3" name="Content Placeholder 2"/>
          <p:cNvSpPr>
            <a:spLocks noGrp="1"/>
          </p:cNvSpPr>
          <p:nvPr>
            <p:ph idx="1"/>
          </p:nvPr>
        </p:nvSpPr>
        <p:spPr/>
        <p:txBody>
          <a:bodyPr/>
          <a:lstStyle/>
          <a:p>
            <a:r>
              <a:rPr lang="en-GB" dirty="0" smtClean="0"/>
              <a:t>As the Lignite was buried further and further underground it was exposed to heat and pressure</a:t>
            </a:r>
          </a:p>
          <a:p>
            <a:endParaRPr 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600" y="2895600"/>
            <a:ext cx="5534025" cy="349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14137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US" dirty="0"/>
          </a:p>
        </p:txBody>
      </p:sp>
      <p:sp>
        <p:nvSpPr>
          <p:cNvPr id="3" name="Content Placeholder 2"/>
          <p:cNvSpPr>
            <a:spLocks noGrp="1"/>
          </p:cNvSpPr>
          <p:nvPr>
            <p:ph idx="1"/>
          </p:nvPr>
        </p:nvSpPr>
        <p:spPr/>
        <p:txBody>
          <a:bodyPr/>
          <a:lstStyle/>
          <a:p>
            <a:r>
              <a:rPr lang="en-GB" dirty="0" smtClean="0"/>
              <a:t>The pressure and heat made the Lignite become harder and darker</a:t>
            </a:r>
          </a:p>
          <a:p>
            <a:endParaRPr lang="en-US"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3200400"/>
            <a:ext cx="5562600"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98485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US" dirty="0"/>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043608" y="2492896"/>
            <a:ext cx="7099518" cy="335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7447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 </a:t>
            </a:r>
            <a:endParaRPr lang="en-GB" dirty="0"/>
          </a:p>
        </p:txBody>
      </p:sp>
      <p:sp>
        <p:nvSpPr>
          <p:cNvPr id="3" name="Content Placeholder 2"/>
          <p:cNvSpPr>
            <a:spLocks noGrp="1"/>
          </p:cNvSpPr>
          <p:nvPr>
            <p:ph idx="1"/>
          </p:nvPr>
        </p:nvSpPr>
        <p:spPr/>
        <p:txBody>
          <a:bodyPr/>
          <a:lstStyle/>
          <a:p>
            <a:pPr>
              <a:buNone/>
            </a:pPr>
            <a:r>
              <a:rPr lang="en-GB" smtClean="0"/>
              <a:t>The physical </a:t>
            </a:r>
            <a:r>
              <a:rPr lang="en-GB" dirty="0" smtClean="0"/>
              <a:t>phases we go through to form coal as it gets buried </a:t>
            </a:r>
          </a:p>
          <a:p>
            <a:pPr marL="514350" indent="-514350">
              <a:buFont typeface="+mj-lt"/>
              <a:buAutoNum type="arabicPeriod"/>
            </a:pPr>
            <a:r>
              <a:rPr lang="en-GB" dirty="0" smtClean="0"/>
              <a:t>Peat</a:t>
            </a:r>
          </a:p>
          <a:p>
            <a:endParaRPr lang="en-GB" dirty="0"/>
          </a:p>
        </p:txBody>
      </p:sp>
      <p:pic>
        <p:nvPicPr>
          <p:cNvPr id="3075" name="Picture 3"/>
          <p:cNvPicPr>
            <a:picLocks noChangeAspect="1" noChangeArrowheads="1"/>
          </p:cNvPicPr>
          <p:nvPr/>
        </p:nvPicPr>
        <p:blipFill>
          <a:blip r:embed="rId3" cstate="print"/>
          <a:srcRect/>
          <a:stretch>
            <a:fillRect/>
          </a:stretch>
        </p:blipFill>
        <p:spPr bwMode="auto">
          <a:xfrm>
            <a:off x="2627784" y="2708920"/>
            <a:ext cx="5616624" cy="394610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pPr>
              <a:buNone/>
            </a:pPr>
            <a:r>
              <a:rPr lang="en-GB" dirty="0" smtClean="0"/>
              <a:t>The phases of coal formation.</a:t>
            </a:r>
          </a:p>
          <a:p>
            <a:pPr>
              <a:buNone/>
            </a:pPr>
            <a:r>
              <a:rPr lang="en-GB" dirty="0" smtClean="0"/>
              <a:t>2. Lignite</a:t>
            </a:r>
          </a:p>
        </p:txBody>
      </p:sp>
      <p:pic>
        <p:nvPicPr>
          <p:cNvPr id="4098" name="Picture 2"/>
          <p:cNvPicPr>
            <a:picLocks noChangeAspect="1" noChangeArrowheads="1"/>
          </p:cNvPicPr>
          <p:nvPr/>
        </p:nvPicPr>
        <p:blipFill>
          <a:blip r:embed="rId3" cstate="print"/>
          <a:srcRect/>
          <a:stretch>
            <a:fillRect/>
          </a:stretch>
        </p:blipFill>
        <p:spPr bwMode="auto">
          <a:xfrm>
            <a:off x="2843808" y="2636912"/>
            <a:ext cx="5175498" cy="326326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pPr>
              <a:buNone/>
            </a:pPr>
            <a:r>
              <a:rPr lang="en-GB" dirty="0" smtClean="0"/>
              <a:t>The phases of coal formation</a:t>
            </a:r>
          </a:p>
          <a:p>
            <a:pPr>
              <a:buNone/>
            </a:pPr>
            <a:r>
              <a:rPr lang="en-GB" dirty="0" smtClean="0"/>
              <a:t>3. Sub-Bituminous coal</a:t>
            </a:r>
            <a:endParaRPr lang="en-GB" dirty="0"/>
          </a:p>
        </p:txBody>
      </p:sp>
      <p:pic>
        <p:nvPicPr>
          <p:cNvPr id="5123" name="Picture 3"/>
          <p:cNvPicPr>
            <a:picLocks noChangeAspect="1" noChangeArrowheads="1"/>
          </p:cNvPicPr>
          <p:nvPr/>
        </p:nvPicPr>
        <p:blipFill>
          <a:blip r:embed="rId3" cstate="print"/>
          <a:srcRect/>
          <a:stretch>
            <a:fillRect/>
          </a:stretch>
        </p:blipFill>
        <p:spPr bwMode="auto">
          <a:xfrm>
            <a:off x="1691680" y="2852936"/>
            <a:ext cx="5472609" cy="37813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pPr>
              <a:buNone/>
            </a:pPr>
            <a:r>
              <a:rPr lang="en-GB" dirty="0" smtClean="0"/>
              <a:t>The phases of coal formation</a:t>
            </a:r>
          </a:p>
          <a:p>
            <a:pPr>
              <a:buNone/>
            </a:pPr>
            <a:r>
              <a:rPr lang="en-GB" dirty="0" smtClean="0"/>
              <a:t>4. </a:t>
            </a:r>
            <a:r>
              <a:rPr lang="en-GB" i="1" dirty="0"/>
              <a:t>Bituminous Coal</a:t>
            </a:r>
            <a:endParaRPr lang="en-GB" dirty="0"/>
          </a:p>
        </p:txBody>
      </p:sp>
      <p:pic>
        <p:nvPicPr>
          <p:cNvPr id="6146" name="Picture 2"/>
          <p:cNvPicPr>
            <a:picLocks noChangeAspect="1" noChangeArrowheads="1"/>
          </p:cNvPicPr>
          <p:nvPr/>
        </p:nvPicPr>
        <p:blipFill>
          <a:blip r:embed="rId3" cstate="print"/>
          <a:srcRect/>
          <a:stretch>
            <a:fillRect/>
          </a:stretch>
        </p:blipFill>
        <p:spPr bwMode="auto">
          <a:xfrm>
            <a:off x="1691680" y="2995670"/>
            <a:ext cx="4824536" cy="35704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pPr>
              <a:buNone/>
            </a:pPr>
            <a:r>
              <a:rPr lang="en-GB" dirty="0" smtClean="0"/>
              <a:t>The phases of coal formation</a:t>
            </a:r>
          </a:p>
          <a:p>
            <a:pPr>
              <a:buNone/>
            </a:pPr>
            <a:r>
              <a:rPr lang="en-GB" dirty="0" smtClean="0"/>
              <a:t>5. </a:t>
            </a:r>
            <a:r>
              <a:rPr lang="en-GB" dirty="0" err="1" smtClean="0"/>
              <a:t>Anthricite</a:t>
            </a:r>
            <a:endParaRPr lang="en-GB" dirty="0"/>
          </a:p>
        </p:txBody>
      </p:sp>
      <p:pic>
        <p:nvPicPr>
          <p:cNvPr id="7170" name="Picture 2"/>
          <p:cNvPicPr>
            <a:picLocks noChangeAspect="1" noChangeArrowheads="1"/>
          </p:cNvPicPr>
          <p:nvPr/>
        </p:nvPicPr>
        <p:blipFill>
          <a:blip r:embed="rId3" cstate="print"/>
          <a:srcRect/>
          <a:stretch>
            <a:fillRect/>
          </a:stretch>
        </p:blipFill>
        <p:spPr bwMode="auto">
          <a:xfrm>
            <a:off x="2987824" y="2348880"/>
            <a:ext cx="5934075" cy="4038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Blaenafon</a:t>
            </a:r>
            <a:r>
              <a:rPr lang="en-GB" dirty="0" smtClean="0"/>
              <a:t> coal – Big Pit</a:t>
            </a:r>
            <a:endParaRPr lang="en-GB" dirty="0"/>
          </a:p>
        </p:txBody>
      </p:sp>
      <p:sp>
        <p:nvSpPr>
          <p:cNvPr id="3" name="Content Placeholder 2"/>
          <p:cNvSpPr>
            <a:spLocks noGrp="1"/>
          </p:cNvSpPr>
          <p:nvPr>
            <p:ph idx="1"/>
          </p:nvPr>
        </p:nvSpPr>
        <p:spPr/>
        <p:txBody>
          <a:bodyPr/>
          <a:lstStyle/>
          <a:p>
            <a:r>
              <a:rPr lang="en-GB" dirty="0" smtClean="0"/>
              <a:t>King Coal – used to fuel trains and engines </a:t>
            </a:r>
          </a:p>
          <a:p>
            <a:r>
              <a:rPr lang="en-GB" dirty="0" smtClean="0"/>
              <a:t>It was a Bituminous coal (Steam coal)</a:t>
            </a:r>
          </a:p>
          <a:p>
            <a:r>
              <a:rPr lang="en-GB" dirty="0" smtClean="0"/>
              <a:t>In the early 1920’s big Pit employed 1,300 men.</a:t>
            </a:r>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Seams South Wales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1189" y="1897776"/>
            <a:ext cx="7141621" cy="3930811"/>
          </a:xfrm>
        </p:spPr>
      </p:pic>
    </p:spTree>
    <p:extLst>
      <p:ext uri="{BB962C8B-B14F-4D97-AF65-F5344CB8AC3E}">
        <p14:creationId xmlns:p14="http://schemas.microsoft.com/office/powerpoint/2010/main" val="2714700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Seams South Wales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7073" y="1600200"/>
            <a:ext cx="6849853" cy="4525963"/>
          </a:xfrm>
        </p:spPr>
      </p:pic>
    </p:spTree>
    <p:extLst>
      <p:ext uri="{BB962C8B-B14F-4D97-AF65-F5344CB8AC3E}">
        <p14:creationId xmlns:p14="http://schemas.microsoft.com/office/powerpoint/2010/main" val="1419177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Coal Industry demise in UK/South Wales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1913 232,00 men worked in 620 mines in Wales</a:t>
            </a:r>
          </a:p>
          <a:p>
            <a:r>
              <a:rPr lang="en-GB" dirty="0" smtClean="0"/>
              <a:t>1920 largest number of men ever employed in Wales mining 271,000</a:t>
            </a:r>
          </a:p>
          <a:p>
            <a:r>
              <a:rPr lang="en-GB" dirty="0" smtClean="0"/>
              <a:t>1936 – oil power and shipping causes 140,000 men to be laid off, 241 mines shut</a:t>
            </a:r>
          </a:p>
          <a:p>
            <a:r>
              <a:rPr lang="en-GB" dirty="0" smtClean="0"/>
              <a:t>Coal industry nationalised in 1947</a:t>
            </a:r>
          </a:p>
          <a:p>
            <a:r>
              <a:rPr lang="en-GB" dirty="0" smtClean="0"/>
              <a:t>Between 1957 – 1964 oil caused 50 collieries to close</a:t>
            </a:r>
          </a:p>
          <a:p>
            <a:r>
              <a:rPr lang="en-GB" dirty="0" smtClean="0"/>
              <a:t>By 1980s it was almost all over.</a:t>
            </a:r>
          </a:p>
          <a:p>
            <a:endParaRPr lang="en-GB" dirty="0"/>
          </a:p>
        </p:txBody>
      </p:sp>
    </p:spTree>
    <p:extLst>
      <p:ext uri="{BB962C8B-B14F-4D97-AF65-F5344CB8AC3E}">
        <p14:creationId xmlns:p14="http://schemas.microsoft.com/office/powerpoint/2010/main" val="2589427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Coal Formation</a:t>
            </a:r>
            <a:endParaRPr lang="en-GB" dirty="0"/>
          </a:p>
        </p:txBody>
      </p:sp>
      <p:sp>
        <p:nvSpPr>
          <p:cNvPr id="3" name="Content Placeholder 2"/>
          <p:cNvSpPr>
            <a:spLocks noGrp="1"/>
          </p:cNvSpPr>
          <p:nvPr>
            <p:ph idx="1"/>
          </p:nvPr>
        </p:nvSpPr>
        <p:spPr/>
        <p:txBody>
          <a:bodyPr/>
          <a:lstStyle/>
          <a:p>
            <a:pPr>
              <a:buNone/>
            </a:pPr>
            <a:r>
              <a:rPr lang="en-GB" dirty="0" smtClean="0"/>
              <a:t>Coal formation video</a:t>
            </a:r>
          </a:p>
          <a:p>
            <a:pPr>
              <a:buNone/>
            </a:pPr>
            <a:r>
              <a:rPr lang="en-GB" dirty="0" smtClean="0">
                <a:hlinkClick r:id="rId2"/>
              </a:rPr>
              <a:t>https://www.youtube.com/watch?v=MBeXRRTGjNE</a:t>
            </a:r>
            <a:endParaRPr lang="en-GB" dirty="0" smtClean="0"/>
          </a:p>
          <a:p>
            <a:pPr>
              <a:buNone/>
            </a:pP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TotalTime>
  <Words>3850</Words>
  <Application>Microsoft Office PowerPoint</Application>
  <PresentationFormat>On-screen Show (4:3)</PresentationFormat>
  <Paragraphs>159</Paragraphs>
  <Slides>24</Slides>
  <Notes>19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Calibri</vt:lpstr>
      <vt:lpstr>Office Theme</vt:lpstr>
      <vt:lpstr>Blaenafon and Coal</vt:lpstr>
      <vt:lpstr>Coal</vt:lpstr>
      <vt:lpstr>Coal formation South Wales </vt:lpstr>
      <vt:lpstr>Coal formation</vt:lpstr>
      <vt:lpstr>Coal formation</vt:lpstr>
      <vt:lpstr>Coal formation</vt:lpstr>
      <vt:lpstr>Coal formation - Cylothems</vt:lpstr>
      <vt:lpstr>Coal formation - Cyclothems</vt:lpstr>
      <vt:lpstr>Coal formation</vt:lpstr>
      <vt:lpstr>Coal formation</vt:lpstr>
      <vt:lpstr>Coal formation</vt:lpstr>
      <vt:lpstr>Coal formation</vt:lpstr>
      <vt:lpstr>Coal formation</vt:lpstr>
      <vt:lpstr>Coal formation</vt:lpstr>
      <vt:lpstr>Coal formation </vt:lpstr>
      <vt:lpstr>Coal formation</vt:lpstr>
      <vt:lpstr>Coal formation</vt:lpstr>
      <vt:lpstr>Coal formation</vt:lpstr>
      <vt:lpstr>Coal formation</vt:lpstr>
      <vt:lpstr>Blaenafon coal – Big Pit</vt:lpstr>
      <vt:lpstr>Coal Seams South Wales</vt:lpstr>
      <vt:lpstr>Coal Seams South Wales</vt:lpstr>
      <vt:lpstr>Coal Industry demise in UK/South Wales</vt:lpstr>
      <vt:lpstr>Coal 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Blaenafon and Coal</dc:title>
  <dc:creator>se046</dc:creator>
  <cp:lastModifiedBy>Anthony Burns</cp:lastModifiedBy>
  <cp:revision>39</cp:revision>
  <dcterms:created xsi:type="dcterms:W3CDTF">2018-01-26T11:44:31Z</dcterms:created>
  <dcterms:modified xsi:type="dcterms:W3CDTF">2020-02-17T09:56:29Z</dcterms:modified>
</cp:coreProperties>
</file>