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46" r:id="rId1"/>
  </p:sldMasterIdLst>
  <p:sldIdLst>
    <p:sldId id="256" r:id="rId2"/>
    <p:sldId id="257" r:id="rId3"/>
    <p:sldId id="258" r:id="rId4"/>
    <p:sldId id="261" r:id="rId5"/>
    <p:sldId id="259" r:id="rId6"/>
    <p:sldId id="260" r:id="rId7"/>
    <p:sldId id="262" r:id="rId8"/>
    <p:sldId id="263" r:id="rId9"/>
    <p:sldId id="264"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F0400"/>
    <a:srgbClr val="8D6394"/>
    <a:srgbClr val="60606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C764DE79-268F-4C1A-8933-263129D2AF90}" type="datetimeFigureOut">
              <a:rPr lang="en-US" dirty="0"/>
              <a:t>6/26/22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5115436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C764DE79-268F-4C1A-8933-263129D2AF90}" type="datetimeFigureOut">
              <a:rPr lang="en-US" dirty="0"/>
              <a:t>6/26/22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8565195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6/26/22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8787200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C764DE79-268F-4C1A-8933-263129D2AF90}" type="datetimeFigureOut">
              <a:rPr lang="en-US" dirty="0"/>
              <a:t>6/26/22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1376393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C764DE79-268F-4C1A-8933-263129D2AF90}" type="datetimeFigureOut">
              <a:rPr lang="en-US" dirty="0"/>
              <a:t>6/26/22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2951319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C764DE79-268F-4C1A-8933-263129D2AF90}" type="datetimeFigureOut">
              <a:rPr lang="en-US" dirty="0"/>
              <a:t>6/26/22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054368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6/26/22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7101765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6/26/22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3352016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6/26/22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4095379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C764DE79-268F-4C1A-8933-263129D2AF90}" type="datetimeFigureOut">
              <a:rPr lang="en-US" dirty="0"/>
              <a:t>6/26/22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2496277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C764DE79-268F-4C1A-8933-263129D2AF90}" type="datetimeFigureOut">
              <a:rPr lang="en-US" dirty="0"/>
              <a:t>6/26/22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40576535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6/26/22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a:p>
        </p:txBody>
      </p:sp>
    </p:spTree>
    <p:extLst>
      <p:ext uri="{BB962C8B-B14F-4D97-AF65-F5344CB8AC3E}">
        <p14:creationId xmlns:p14="http://schemas.microsoft.com/office/powerpoint/2010/main" val="1829376645"/>
      </p:ext>
    </p:extLst>
  </p:cSld>
  <p:clrMap bg1="lt1" tx1="dk1" bg2="lt2" tx2="dk2" accent1="accent1" accent2="accent2" accent3="accent3" accent4="accent4" accent5="accent5" accent6="accent6" hlink="hlink" folHlink="folHlink"/>
  <p:sldLayoutIdLst>
    <p:sldLayoutId id="2147483947" r:id="rId1"/>
    <p:sldLayoutId id="2147483948" r:id="rId2"/>
    <p:sldLayoutId id="2147483949" r:id="rId3"/>
    <p:sldLayoutId id="2147483950" r:id="rId4"/>
    <p:sldLayoutId id="2147483951" r:id="rId5"/>
    <p:sldLayoutId id="2147483952" r:id="rId6"/>
    <p:sldLayoutId id="2147483953" r:id="rId7"/>
    <p:sldLayoutId id="2147483954" r:id="rId8"/>
    <p:sldLayoutId id="2147483955" r:id="rId9"/>
    <p:sldLayoutId id="2147483956" r:id="rId10"/>
    <p:sldLayoutId id="214748395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png"/><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6.xml"/><Relationship Id="rId4" Type="http://schemas.openxmlformats.org/officeDocument/2006/relationships/image" Target="../media/image2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F41A34EE-FAF7-4998-F1FB-AEF2737DBFBE}"/>
              </a:ext>
            </a:extLst>
          </p:cNvPr>
          <p:cNvSpPr txBox="1"/>
          <p:nvPr/>
        </p:nvSpPr>
        <p:spPr>
          <a:xfrm>
            <a:off x="1104821" y="2018210"/>
            <a:ext cx="8740370" cy="4832092"/>
          </a:xfrm>
          <a:prstGeom prst="rect">
            <a:avLst/>
          </a:prstGeom>
          <a:noFill/>
        </p:spPr>
        <p:txBody>
          <a:bodyPr wrap="square">
            <a:spAutoFit/>
          </a:bodyPr>
          <a:lstStyle/>
          <a:p>
            <a:r>
              <a:rPr lang="en-GB" sz="40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latin typeface="Times New Roman" panose="02020603050405020304" pitchFamily="18" charset="0"/>
                <a:ea typeface="Times New Roman" panose="020F0502020204030204" pitchFamily="34" charset="0"/>
                <a:cs typeface="Times New Roman" panose="02020603050405020304" pitchFamily="18" charset="0"/>
              </a:rPr>
              <a:t>Student Name:</a:t>
            </a:r>
            <a:r>
              <a:rPr lang="en-GB" sz="3200" dirty="0">
                <a:effectLst/>
                <a:latin typeface="Times New Roman" panose="02020603050405020304" pitchFamily="18" charset="0"/>
                <a:ea typeface="Times New Roman" panose="020F0502020204030204" pitchFamily="34" charset="0"/>
                <a:cs typeface="Times New Roman" panose="02020603050405020304" pitchFamily="18" charset="0"/>
              </a:rPr>
              <a:t> Reema Hussain - 2127235</a:t>
            </a:r>
          </a:p>
          <a:p>
            <a:r>
              <a:rPr lang="en-GB" sz="3200" dirty="0">
                <a:effectLst/>
                <a:latin typeface="Times New Roman" panose="02020603050405020304" pitchFamily="18" charset="0"/>
                <a:ea typeface="Times New Roman" panose="020F0502020204030204" pitchFamily="34" charset="0"/>
                <a:cs typeface="Times New Roman" panose="02020603050405020304" pitchFamily="18" charset="0"/>
              </a:rPr>
              <a:t>                                 </a:t>
            </a:r>
            <a:r>
              <a:rPr lang="en-GB" sz="3200" dirty="0" err="1">
                <a:effectLst/>
                <a:latin typeface="Times New Roman" panose="02020603050405020304" pitchFamily="18" charset="0"/>
                <a:ea typeface="Times New Roman" panose="020F0502020204030204" pitchFamily="34" charset="0"/>
                <a:cs typeface="Times New Roman" panose="02020603050405020304" pitchFamily="18" charset="0"/>
              </a:rPr>
              <a:t>Meena</a:t>
            </a:r>
            <a:r>
              <a:rPr lang="en-GB" sz="3200" dirty="0">
                <a:effectLst/>
                <a:latin typeface="Times New Roman" panose="02020603050405020304" pitchFamily="18" charset="0"/>
                <a:ea typeface="Times New Roman" panose="020F0502020204030204" pitchFamily="34" charset="0"/>
                <a:cs typeface="Times New Roman" panose="02020603050405020304" pitchFamily="18" charset="0"/>
              </a:rPr>
              <a:t> Hussain - 2127234</a:t>
            </a:r>
          </a:p>
          <a:p>
            <a:endParaRPr lang="en-GB" sz="3200" dirty="0">
              <a:effectLst/>
              <a:latin typeface="Times New Roman" panose="02020603050405020304" pitchFamily="18" charset="0"/>
              <a:ea typeface="Times New Roman" panose="020F0502020204030204" pitchFamily="34" charset="0"/>
              <a:cs typeface="Times New Roman" panose="02020603050405020304" pitchFamily="18" charset="0"/>
            </a:endParaRPr>
          </a:p>
          <a:p>
            <a:r>
              <a:rPr lang="en-GB" sz="36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latin typeface="Times New Roman" panose="02020603050405020304" pitchFamily="18" charset="0"/>
                <a:ea typeface="Times New Roman" panose="020F0502020204030204" pitchFamily="34" charset="0"/>
                <a:cs typeface="Times New Roman" panose="02020603050405020304" pitchFamily="18" charset="0"/>
              </a:rPr>
              <a:t>Module:</a:t>
            </a:r>
            <a:r>
              <a:rPr lang="en-GB" sz="3200" dirty="0">
                <a:effectLst/>
                <a:latin typeface="Times New Roman" panose="02020603050405020304" pitchFamily="18" charset="0"/>
                <a:ea typeface="Times New Roman" panose="020F0502020204030204" pitchFamily="34" charset="0"/>
                <a:cs typeface="Times New Roman" panose="02020603050405020304" pitchFamily="18" charset="0"/>
              </a:rPr>
              <a:t> </a:t>
            </a:r>
            <a:r>
              <a:rPr lang="en-GB" sz="3200" dirty="0">
                <a:latin typeface="Times New Roman" panose="02020603050405020304" pitchFamily="18" charset="0"/>
                <a:ea typeface="Times New Roman" panose="020F0502020204030204" pitchFamily="34" charset="0"/>
                <a:cs typeface="Times New Roman" panose="02020603050405020304" pitchFamily="18" charset="0"/>
              </a:rPr>
              <a:t>Digital Skills And Research Methods</a:t>
            </a:r>
            <a:endParaRPr lang="en-GB" sz="3200" dirty="0">
              <a:effectLst/>
              <a:latin typeface="Times New Roman" panose="02020603050405020304" pitchFamily="18" charset="0"/>
              <a:ea typeface="Times New Roman" panose="020F0502020204030204" pitchFamily="34" charset="0"/>
              <a:cs typeface="Times New Roman" panose="02020603050405020304" pitchFamily="18" charset="0"/>
            </a:endParaRPr>
          </a:p>
          <a:p>
            <a:r>
              <a:rPr lang="en-GB" sz="36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latin typeface="Times New Roman" panose="02020603050405020304" pitchFamily="18" charset="0"/>
                <a:ea typeface="Times New Roman" panose="020F0502020204030204" pitchFamily="34" charset="0"/>
                <a:cs typeface="Times New Roman" panose="02020603050405020304" pitchFamily="18" charset="0"/>
              </a:rPr>
              <a:t>Module Code:</a:t>
            </a:r>
            <a:r>
              <a:rPr lang="en-GB" sz="3200" dirty="0">
                <a:effectLst/>
                <a:latin typeface="Times New Roman" panose="02020603050405020304" pitchFamily="18" charset="0"/>
                <a:ea typeface="Times New Roman" panose="020F0502020204030204" pitchFamily="34" charset="0"/>
                <a:cs typeface="Times New Roman" panose="02020603050405020304" pitchFamily="18" charset="0"/>
              </a:rPr>
              <a:t> LCHS4002_BIRM</a:t>
            </a:r>
          </a:p>
          <a:p>
            <a:endParaRPr lang="en-GB" sz="3200" dirty="0">
              <a:effectLst/>
              <a:latin typeface="Times New Roman" panose="02020603050405020304" pitchFamily="18" charset="0"/>
              <a:ea typeface="Times New Roman" panose="020F0502020204030204" pitchFamily="34" charset="0"/>
              <a:cs typeface="Times New Roman" panose="02020603050405020304" pitchFamily="18" charset="0"/>
            </a:endParaRPr>
          </a:p>
          <a:p>
            <a:r>
              <a:rPr lang="en-GB" sz="36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latin typeface="Times New Roman" panose="02020603050405020304" pitchFamily="18" charset="0"/>
                <a:ea typeface="Times New Roman" panose="020F0502020204030204" pitchFamily="34" charset="0"/>
                <a:cs typeface="Times New Roman" panose="02020603050405020304" pitchFamily="18" charset="0"/>
              </a:rPr>
              <a:t>Lecturer Name:</a:t>
            </a:r>
            <a:r>
              <a:rPr lang="en-GB" sz="3200" dirty="0">
                <a:effectLst/>
                <a:latin typeface="Times New Roman" panose="02020603050405020304" pitchFamily="18" charset="0"/>
                <a:ea typeface="Times New Roman" panose="020F0502020204030204" pitchFamily="34" charset="0"/>
                <a:cs typeface="Times New Roman" panose="02020603050405020304" pitchFamily="18" charset="0"/>
              </a:rPr>
              <a:t> </a:t>
            </a:r>
            <a:r>
              <a:rPr lang="en-GB" sz="3200" dirty="0" err="1">
                <a:latin typeface="Times New Roman" panose="02020603050405020304" pitchFamily="18" charset="0"/>
                <a:ea typeface="Times New Roman" panose="020F0502020204030204" pitchFamily="34" charset="0"/>
                <a:cs typeface="Times New Roman" panose="02020603050405020304" pitchFamily="18" charset="0"/>
              </a:rPr>
              <a:t>Muno</a:t>
            </a:r>
            <a:r>
              <a:rPr lang="en-GB" sz="3200" dirty="0">
                <a:latin typeface="Times New Roman" panose="02020603050405020304" pitchFamily="18" charset="0"/>
                <a:ea typeface="Times New Roman" panose="020F0502020204030204" pitchFamily="34" charset="0"/>
                <a:cs typeface="Times New Roman" panose="02020603050405020304" pitchFamily="18" charset="0"/>
              </a:rPr>
              <a:t> </a:t>
            </a:r>
            <a:r>
              <a:rPr lang="en-GB" sz="3200" dirty="0" err="1">
                <a:latin typeface="Times New Roman" panose="02020603050405020304" pitchFamily="18" charset="0"/>
                <a:ea typeface="Times New Roman" panose="020F0502020204030204" pitchFamily="34" charset="0"/>
                <a:cs typeface="Times New Roman" panose="02020603050405020304" pitchFamily="18" charset="0"/>
              </a:rPr>
              <a:t>Zuwirai</a:t>
            </a:r>
            <a:endParaRPr lang="en-GB" sz="3200" dirty="0">
              <a:effectLst/>
              <a:latin typeface="Times New Roman" panose="02020603050405020304" pitchFamily="18" charset="0"/>
              <a:ea typeface="Times New Roman" panose="020F0502020204030204" pitchFamily="34" charset="0"/>
              <a:cs typeface="Times New Roman" panose="02020603050405020304" pitchFamily="18" charset="0"/>
            </a:endParaRPr>
          </a:p>
          <a:p>
            <a:r>
              <a:rPr lang="en-GB" sz="3200" dirty="0">
                <a:effectLst/>
                <a:latin typeface="Calibri" panose="020F0502020204030204" pitchFamily="34" charset="0"/>
                <a:ea typeface="Times New Roman" panose="020F0502020204030204" pitchFamily="34" charset="0"/>
                <a:cs typeface="Times New Roman" panose="020F0502020204030204" pitchFamily="34" charset="0"/>
              </a:rPr>
              <a:t> </a:t>
            </a:r>
          </a:p>
          <a:p>
            <a:endParaRPr lang="en-US" sz="3200" dirty="0"/>
          </a:p>
        </p:txBody>
      </p:sp>
      <p:pic>
        <p:nvPicPr>
          <p:cNvPr id="8" name="Picture 8">
            <a:extLst>
              <a:ext uri="{FF2B5EF4-FFF2-40B4-BE49-F238E27FC236}">
                <a16:creationId xmlns:a16="http://schemas.microsoft.com/office/drawing/2014/main" id="{07966B0B-4219-43BB-CE8C-1360E47AB4E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799" y="0"/>
            <a:ext cx="6118799" cy="1837977"/>
          </a:xfrm>
          <a:prstGeom prst="rect">
            <a:avLst/>
          </a:prstGeom>
        </p:spPr>
      </p:pic>
      <p:pic>
        <p:nvPicPr>
          <p:cNvPr id="4" name="Picture 5">
            <a:extLst>
              <a:ext uri="{FF2B5EF4-FFF2-40B4-BE49-F238E27FC236}">
                <a16:creationId xmlns:a16="http://schemas.microsoft.com/office/drawing/2014/main" id="{C4444006-92F5-0EE4-9BED-0D97607C980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45191" y="-13229"/>
            <a:ext cx="2247900" cy="2222500"/>
          </a:xfrm>
          <a:prstGeom prst="rect">
            <a:avLst/>
          </a:prstGeom>
        </p:spPr>
      </p:pic>
      <p:pic>
        <p:nvPicPr>
          <p:cNvPr id="6" name="Picture 9">
            <a:extLst>
              <a:ext uri="{FF2B5EF4-FFF2-40B4-BE49-F238E27FC236}">
                <a16:creationId xmlns:a16="http://schemas.microsoft.com/office/drawing/2014/main" id="{3D44366B-365B-C286-8570-981DD33445E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45191" y="2241260"/>
            <a:ext cx="2247900" cy="2222500"/>
          </a:xfrm>
          <a:prstGeom prst="rect">
            <a:avLst/>
          </a:prstGeom>
        </p:spPr>
      </p:pic>
      <p:pic>
        <p:nvPicPr>
          <p:cNvPr id="10" name="Picture 10">
            <a:extLst>
              <a:ext uri="{FF2B5EF4-FFF2-40B4-BE49-F238E27FC236}">
                <a16:creationId xmlns:a16="http://schemas.microsoft.com/office/drawing/2014/main" id="{B2F514FC-7706-FDBF-3ADA-6B445A44802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98109" y="4483965"/>
            <a:ext cx="2247900" cy="2222500"/>
          </a:xfrm>
          <a:prstGeom prst="rect">
            <a:avLst/>
          </a:prstGeom>
        </p:spPr>
      </p:pic>
    </p:spTree>
    <p:extLst>
      <p:ext uri="{BB962C8B-B14F-4D97-AF65-F5344CB8AC3E}">
        <p14:creationId xmlns:p14="http://schemas.microsoft.com/office/powerpoint/2010/main" val="32851683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CCFB9-2EF7-CE1A-7240-9FF403C36CAF}"/>
              </a:ext>
            </a:extLst>
          </p:cNvPr>
          <p:cNvSpPr>
            <a:spLocks noGrp="1"/>
          </p:cNvSpPr>
          <p:nvPr>
            <p:ph type="title" idx="4294967295"/>
          </p:nvPr>
        </p:nvSpPr>
        <p:spPr>
          <a:xfrm>
            <a:off x="264118" y="163666"/>
            <a:ext cx="8485188" cy="6088941"/>
          </a:xfrm>
        </p:spPr>
        <p:txBody>
          <a:bodyPr>
            <a:normAutofit fontScale="90000"/>
          </a:bodyPr>
          <a:lstStyle/>
          <a:p>
            <a:r>
              <a:rPr lang="en-GB" sz="6700" b="1" u="sng">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t>Introduction</a:t>
            </a:r>
            <a:br>
              <a:rPr lang="en-GB" sz="6700" b="1" u="sng">
                <a:ln w="22225">
                  <a:solidFill>
                    <a:schemeClr val="accent2"/>
                  </a:solidFill>
                  <a:prstDash val="solid"/>
                </a:ln>
                <a:solidFill>
                  <a:schemeClr val="accent2">
                    <a:lumMod val="40000"/>
                    <a:lumOff val="60000"/>
                  </a:schemeClr>
                </a:solidFill>
                <a:latin typeface="Times New Roman" panose="02020603050405020304" pitchFamily="18" charset="0"/>
                <a:cs typeface="Times New Roman" panose="02020603050405020304" pitchFamily="18" charset="0"/>
              </a:rPr>
            </a:br>
            <a:br>
              <a:rPr lang="en-GB" sz="2800">
                <a:latin typeface="Times New Roman" panose="02020603050405020304" pitchFamily="18" charset="0"/>
                <a:cs typeface="Times New Roman" panose="02020603050405020304" pitchFamily="18" charset="0"/>
              </a:rPr>
            </a:br>
            <a:br>
              <a:rPr lang="en-GB" sz="2800">
                <a:latin typeface="Times New Roman" panose="02020603050405020304" pitchFamily="18" charset="0"/>
                <a:cs typeface="Times New Roman" panose="02020603050405020304" pitchFamily="18" charset="0"/>
              </a:rPr>
            </a:br>
            <a:r>
              <a:rPr lang="en-GB" sz="2800">
                <a:latin typeface="Times New Roman" panose="02020603050405020304" pitchFamily="18" charset="0"/>
                <a:cs typeface="Times New Roman" panose="02020603050405020304" pitchFamily="18" charset="0"/>
              </a:rPr>
              <a:t>Students use technology to collaborate at UWTSD because it has become easier to communicate and collaborate securely.</a:t>
            </a:r>
            <a:br>
              <a:rPr lang="en-GB" sz="2800">
                <a:latin typeface="Times New Roman" panose="02020603050405020304" pitchFamily="18" charset="0"/>
                <a:cs typeface="Times New Roman" panose="02020603050405020304" pitchFamily="18" charset="0"/>
              </a:rPr>
            </a:br>
            <a:br>
              <a:rPr lang="en-GB" sz="2800">
                <a:latin typeface="Times New Roman" panose="02020603050405020304" pitchFamily="18" charset="0"/>
                <a:cs typeface="Times New Roman" panose="02020603050405020304" pitchFamily="18" charset="0"/>
              </a:rPr>
            </a:br>
            <a:r>
              <a:rPr lang="en-GB" sz="2800">
                <a:latin typeface="Times New Roman" panose="02020603050405020304" pitchFamily="18" charset="0"/>
                <a:cs typeface="Times New Roman" panose="02020603050405020304" pitchFamily="18" charset="0"/>
              </a:rPr>
              <a:t>Students use different types of technology to collaborate at UWTSD such as </a:t>
            </a:r>
            <a:br>
              <a:rPr lang="en-GB" sz="2800">
                <a:latin typeface="Times New Roman" panose="02020603050405020304" pitchFamily="18" charset="0"/>
                <a:cs typeface="Times New Roman" panose="02020603050405020304" pitchFamily="18" charset="0"/>
              </a:rPr>
            </a:br>
            <a:br>
              <a:rPr lang="en-GB" sz="2800">
                <a:latin typeface="Times New Roman" panose="02020603050405020304" pitchFamily="18" charset="0"/>
                <a:cs typeface="Times New Roman" panose="02020603050405020304" pitchFamily="18" charset="0"/>
              </a:rPr>
            </a:br>
            <a:r>
              <a:rPr lang="en-GB" sz="2800">
                <a:latin typeface="Times New Roman" panose="02020603050405020304" pitchFamily="18" charset="0"/>
                <a:cs typeface="Times New Roman" panose="02020603050405020304" pitchFamily="18" charset="0"/>
              </a:rPr>
              <a:t>MS Teams</a:t>
            </a:r>
            <a:br>
              <a:rPr lang="en-GB" sz="2800">
                <a:latin typeface="Times New Roman" panose="02020603050405020304" pitchFamily="18" charset="0"/>
                <a:cs typeface="Times New Roman" panose="02020603050405020304" pitchFamily="18" charset="0"/>
              </a:rPr>
            </a:br>
            <a:r>
              <a:rPr lang="en-GB" sz="2800">
                <a:latin typeface="Times New Roman" panose="02020603050405020304" pitchFamily="18" charset="0"/>
                <a:cs typeface="Times New Roman" panose="02020603050405020304" pitchFamily="18" charset="0"/>
              </a:rPr>
              <a:t>MS Word</a:t>
            </a:r>
            <a:br>
              <a:rPr lang="en-GB" sz="2800">
                <a:latin typeface="Times New Roman" panose="02020603050405020304" pitchFamily="18" charset="0"/>
                <a:cs typeface="Times New Roman" panose="02020603050405020304" pitchFamily="18" charset="0"/>
              </a:rPr>
            </a:br>
            <a:r>
              <a:rPr lang="en-GB" sz="2800">
                <a:latin typeface="Times New Roman" panose="02020603050405020304" pitchFamily="18" charset="0"/>
                <a:cs typeface="Times New Roman" panose="02020603050405020304" pitchFamily="18" charset="0"/>
              </a:rPr>
              <a:t>MS PowerPoint</a:t>
            </a:r>
            <a:br>
              <a:rPr lang="en-GB" sz="2800">
                <a:latin typeface="Times New Roman" panose="02020603050405020304" pitchFamily="18" charset="0"/>
                <a:cs typeface="Times New Roman" panose="02020603050405020304" pitchFamily="18" charset="0"/>
              </a:rPr>
            </a:br>
            <a:r>
              <a:rPr lang="en-GB" sz="2800">
                <a:latin typeface="Times New Roman" panose="02020603050405020304" pitchFamily="18" charset="0"/>
                <a:cs typeface="Times New Roman" panose="02020603050405020304" pitchFamily="18" charset="0"/>
              </a:rPr>
              <a:t>OneDrive</a:t>
            </a:r>
            <a:br>
              <a:rPr lang="en-GB" sz="2800">
                <a:latin typeface="Times New Roman" panose="02020603050405020304" pitchFamily="18" charset="0"/>
                <a:cs typeface="Times New Roman" panose="02020603050405020304" pitchFamily="18" charset="0"/>
              </a:rPr>
            </a:br>
            <a:r>
              <a:rPr lang="en-GB" sz="2800">
                <a:latin typeface="Times New Roman" panose="02020603050405020304" pitchFamily="18" charset="0"/>
                <a:cs typeface="Times New Roman" panose="02020603050405020304" pitchFamily="18" charset="0"/>
              </a:rPr>
              <a:t>Moodle </a:t>
            </a:r>
            <a:br>
              <a:rPr lang="en-GB" sz="2800">
                <a:latin typeface="Times New Roman" panose="02020603050405020304" pitchFamily="18" charset="0"/>
                <a:cs typeface="Times New Roman" panose="02020603050405020304" pitchFamily="18" charset="0"/>
              </a:rPr>
            </a:br>
            <a:r>
              <a:rPr lang="en-GB" sz="2800">
                <a:latin typeface="Times New Roman" panose="02020603050405020304" pitchFamily="18" charset="0"/>
                <a:cs typeface="Times New Roman" panose="02020603050405020304" pitchFamily="18" charset="0"/>
              </a:rPr>
              <a:t>Excel</a:t>
            </a:r>
            <a:br>
              <a:rPr lang="en-US" sz="2800">
                <a:latin typeface="Times New Roman" panose="02020603050405020304" pitchFamily="18" charset="0"/>
                <a:cs typeface="Times New Roman" panose="02020603050405020304" pitchFamily="18" charset="0"/>
              </a:rPr>
            </a:br>
            <a:endParaRPr lang="en-US" sz="2800">
              <a:latin typeface="Times New Roman" panose="02020603050405020304" pitchFamily="18" charset="0"/>
              <a:cs typeface="Times New Roman" panose="02020603050405020304" pitchFamily="18" charset="0"/>
            </a:endParaRPr>
          </a:p>
        </p:txBody>
      </p:sp>
      <p:pic>
        <p:nvPicPr>
          <p:cNvPr id="3" name="Picture 3">
            <a:extLst>
              <a:ext uri="{FF2B5EF4-FFF2-40B4-BE49-F238E27FC236}">
                <a16:creationId xmlns:a16="http://schemas.microsoft.com/office/drawing/2014/main" id="{2B4AB0FF-ADD0-9A40-4949-0D26A345BC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39093" y="366945"/>
            <a:ext cx="2141087" cy="1866956"/>
          </a:xfrm>
          <a:prstGeom prst="rect">
            <a:avLst/>
          </a:prstGeom>
        </p:spPr>
      </p:pic>
      <p:pic>
        <p:nvPicPr>
          <p:cNvPr id="6" name="Picture 6">
            <a:extLst>
              <a:ext uri="{FF2B5EF4-FFF2-40B4-BE49-F238E27FC236}">
                <a16:creationId xmlns:a16="http://schemas.microsoft.com/office/drawing/2014/main" id="{52D605D2-3FBE-6272-F321-8A8A9264BD3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43239" y="4180418"/>
            <a:ext cx="2349592" cy="1746626"/>
          </a:xfrm>
          <a:prstGeom prst="rect">
            <a:avLst/>
          </a:prstGeom>
        </p:spPr>
      </p:pic>
      <p:pic>
        <p:nvPicPr>
          <p:cNvPr id="9" name="Picture 9">
            <a:extLst>
              <a:ext uri="{FF2B5EF4-FFF2-40B4-BE49-F238E27FC236}">
                <a16:creationId xmlns:a16="http://schemas.microsoft.com/office/drawing/2014/main" id="{192D72EA-D0F8-99B5-1A56-096A3B9BD5B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102055" y="2545291"/>
            <a:ext cx="1866956" cy="1866956"/>
          </a:xfrm>
          <a:prstGeom prst="rect">
            <a:avLst/>
          </a:prstGeom>
        </p:spPr>
      </p:pic>
      <p:sp>
        <p:nvSpPr>
          <p:cNvPr id="12" name="TextBox 11">
            <a:extLst>
              <a:ext uri="{FF2B5EF4-FFF2-40B4-BE49-F238E27FC236}">
                <a16:creationId xmlns:a16="http://schemas.microsoft.com/office/drawing/2014/main" id="{9A5B1CF5-C831-1E3B-27A4-1E8FF624DFA3}"/>
              </a:ext>
            </a:extLst>
          </p:cNvPr>
          <p:cNvSpPr txBox="1"/>
          <p:nvPr/>
        </p:nvSpPr>
        <p:spPr>
          <a:xfrm>
            <a:off x="8494968" y="6232669"/>
            <a:ext cx="3577114" cy="461665"/>
          </a:xfrm>
          <a:prstGeom prst="rect">
            <a:avLst/>
          </a:prstGeom>
          <a:noFill/>
        </p:spPr>
        <p:txBody>
          <a:bodyPr wrap="square">
            <a:spAutoFit/>
          </a:bodyPr>
          <a:lstStyle/>
          <a:p>
            <a:r>
              <a:rPr lang="en-GB" sz="2400" dirty="0" err="1">
                <a:effectLst/>
                <a:latin typeface="Times New Roman" panose="02020603050405020304" pitchFamily="18" charset="0"/>
                <a:ea typeface="Times New Roman" panose="020F0502020204030204" pitchFamily="34" charset="0"/>
                <a:cs typeface="Times New Roman" panose="02020603050405020304" pitchFamily="18" charset="0"/>
              </a:rPr>
              <a:t>Meena</a:t>
            </a:r>
            <a:r>
              <a:rPr lang="en-GB" sz="2400" dirty="0">
                <a:effectLst/>
                <a:latin typeface="Times New Roman" panose="02020603050405020304" pitchFamily="18" charset="0"/>
                <a:ea typeface="Times New Roman" panose="020F0502020204030204" pitchFamily="34" charset="0"/>
                <a:cs typeface="Times New Roman" panose="02020603050405020304" pitchFamily="18" charset="0"/>
              </a:rPr>
              <a:t> Hussain - 2127234</a:t>
            </a:r>
            <a:endParaRPr lang="en-US" sz="2400" dirty="0"/>
          </a:p>
        </p:txBody>
      </p:sp>
      <p:pic>
        <p:nvPicPr>
          <p:cNvPr id="7" name="Picture 7">
            <a:extLst>
              <a:ext uri="{FF2B5EF4-FFF2-40B4-BE49-F238E27FC236}">
                <a16:creationId xmlns:a16="http://schemas.microsoft.com/office/drawing/2014/main" id="{00883281-D17A-B667-0783-ADC4E655311E}"/>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768137" y="4552848"/>
            <a:ext cx="5598503" cy="1746626"/>
          </a:xfrm>
          <a:prstGeom prst="rect">
            <a:avLst/>
          </a:prstGeom>
        </p:spPr>
      </p:pic>
    </p:spTree>
    <p:extLst>
      <p:ext uri="{BB962C8B-B14F-4D97-AF65-F5344CB8AC3E}">
        <p14:creationId xmlns:p14="http://schemas.microsoft.com/office/powerpoint/2010/main" val="17323634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87B7B8-9ADF-E363-30BD-06FADFC69AD9}"/>
              </a:ext>
            </a:extLst>
          </p:cNvPr>
          <p:cNvSpPr>
            <a:spLocks noGrp="1"/>
          </p:cNvSpPr>
          <p:nvPr>
            <p:ph type="title"/>
          </p:nvPr>
        </p:nvSpPr>
        <p:spPr>
          <a:xfrm>
            <a:off x="145521" y="9600"/>
            <a:ext cx="6345238" cy="6848400"/>
          </a:xfrm>
        </p:spPr>
        <p:txBody>
          <a:bodyPr>
            <a:noAutofit/>
          </a:bodyPr>
          <a:lstStyle/>
          <a:p>
            <a:r>
              <a:rPr lang="en-US" sz="5400" b="1" u="sng">
                <a:ln w="9525">
                  <a:solidFill>
                    <a:schemeClr val="bg1"/>
                  </a:solidFill>
                  <a:prstDash val="solid"/>
                </a:ln>
                <a:solidFill>
                  <a:srgbClr val="8D6394"/>
                </a:solidFill>
                <a:effectLst>
                  <a:outerShdw blurRad="12700" dist="38100" dir="2700000" algn="tl" rotWithShape="0">
                    <a:schemeClr val="accent5">
                      <a:lumMod val="60000"/>
                      <a:lumOff val="40000"/>
                    </a:schemeClr>
                  </a:outerShdw>
                </a:effectLst>
                <a:latin typeface="TimesNewRomanPSMT"/>
              </a:rPr>
              <a:t>Rationale</a:t>
            </a:r>
            <a:br>
              <a:rPr lang="en-GB" sz="4800" b="1" u="sng">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TimesNewRomanPSMT"/>
              </a:rPr>
            </a:br>
            <a:br>
              <a:rPr lang="en-GB" sz="3200">
                <a:solidFill>
                  <a:prstClr val="black"/>
                </a:solidFill>
                <a:latin typeface="TimesNewRomanPSMT"/>
              </a:rPr>
            </a:br>
            <a:r>
              <a:rPr lang="en-US" sz="3200">
                <a:solidFill>
                  <a:prstClr val="black"/>
                </a:solidFill>
                <a:latin typeface="TimesNewRomanPSMT"/>
              </a:rPr>
              <a:t>Students can collaborate on Ms Teams in different ways such as live chats and calls</a:t>
            </a:r>
            <a:r>
              <a:rPr lang="en-GB" sz="3200">
                <a:solidFill>
                  <a:prstClr val="black"/>
                </a:solidFill>
                <a:latin typeface="TimesNewRomanPSMT"/>
              </a:rPr>
              <a:t>.</a:t>
            </a:r>
            <a:br>
              <a:rPr lang="en-GB" sz="3200">
                <a:solidFill>
                  <a:prstClr val="black"/>
                </a:solidFill>
                <a:latin typeface="TimesNewRomanPSMT"/>
              </a:rPr>
            </a:br>
            <a:r>
              <a:rPr lang="en-US" sz="3200">
                <a:solidFill>
                  <a:prstClr val="black"/>
                </a:solidFill>
                <a:latin typeface="TimesNewRomanPSMT"/>
              </a:rPr>
              <a:t>It also allows you to work together using MS Word, Excel or PowerPoint Students have said MS Teams is the best way to collaborate because Ms Teams allows you to collaborate and communicate from one login </a:t>
            </a:r>
            <a:r>
              <a:rPr lang="en-US" sz="3200" err="1">
                <a:solidFill>
                  <a:prstClr val="black"/>
                </a:solidFill>
                <a:latin typeface="TimesNewRomanPSMT"/>
              </a:rPr>
              <a:t>programme</a:t>
            </a:r>
            <a:r>
              <a:rPr lang="en-GB" sz="3200">
                <a:solidFill>
                  <a:prstClr val="black"/>
                </a:solidFill>
                <a:latin typeface="TimesNewRomanPSMT"/>
              </a:rPr>
              <a:t>.</a:t>
            </a:r>
            <a:br>
              <a:rPr lang="en-GB" sz="3200">
                <a:solidFill>
                  <a:prstClr val="black"/>
                </a:solidFill>
                <a:latin typeface="TimesNewRomanPSMT"/>
              </a:rPr>
            </a:br>
            <a:r>
              <a:rPr lang="en-US" sz="3200">
                <a:solidFill>
                  <a:prstClr val="black"/>
                </a:solidFill>
                <a:latin typeface="TimesNewRomanPSMT"/>
              </a:rPr>
              <a:t>MS Teams also saves and shares data securely</a:t>
            </a:r>
            <a:endParaRPr lang="en-US" sz="3200"/>
          </a:p>
        </p:txBody>
      </p:sp>
      <p:pic>
        <p:nvPicPr>
          <p:cNvPr id="5" name="Picture 5">
            <a:extLst>
              <a:ext uri="{FF2B5EF4-FFF2-40B4-BE49-F238E27FC236}">
                <a16:creationId xmlns:a16="http://schemas.microsoft.com/office/drawing/2014/main" id="{F20EC75E-620C-7209-EBC6-E7D3E592A0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92047" y="350789"/>
            <a:ext cx="4534964" cy="4468892"/>
          </a:xfrm>
          <a:prstGeom prst="rect">
            <a:avLst/>
          </a:prstGeom>
        </p:spPr>
      </p:pic>
      <p:sp>
        <p:nvSpPr>
          <p:cNvPr id="3" name="TextBox 2">
            <a:extLst>
              <a:ext uri="{FF2B5EF4-FFF2-40B4-BE49-F238E27FC236}">
                <a16:creationId xmlns:a16="http://schemas.microsoft.com/office/drawing/2014/main" id="{D4FE76E2-8DC0-7542-19EC-00F2C8258ED8}"/>
              </a:ext>
            </a:extLst>
          </p:cNvPr>
          <p:cNvSpPr txBox="1"/>
          <p:nvPr/>
        </p:nvSpPr>
        <p:spPr>
          <a:xfrm>
            <a:off x="8255000" y="6045546"/>
            <a:ext cx="3572011" cy="461665"/>
          </a:xfrm>
          <a:prstGeom prst="rect">
            <a:avLst/>
          </a:prstGeom>
          <a:noFill/>
        </p:spPr>
        <p:txBody>
          <a:bodyPr wrap="square">
            <a:spAutoFit/>
          </a:bodyPr>
          <a:lstStyle/>
          <a:p>
            <a:r>
              <a:rPr lang="en-GB" sz="2400" dirty="0" err="1">
                <a:effectLst/>
                <a:latin typeface="Times New Roman" panose="02020603050405020304" pitchFamily="18" charset="0"/>
                <a:ea typeface="Times New Roman" panose="020F0502020204030204" pitchFamily="34" charset="0"/>
                <a:cs typeface="Times New Roman" panose="02020603050405020304" pitchFamily="18" charset="0"/>
              </a:rPr>
              <a:t>Meena</a:t>
            </a:r>
            <a:r>
              <a:rPr lang="en-GB" sz="2400" dirty="0">
                <a:effectLst/>
                <a:latin typeface="Times New Roman" panose="02020603050405020304" pitchFamily="18" charset="0"/>
                <a:ea typeface="Times New Roman" panose="020F0502020204030204" pitchFamily="34" charset="0"/>
                <a:cs typeface="Times New Roman" panose="02020603050405020304" pitchFamily="18" charset="0"/>
              </a:rPr>
              <a:t> Hussain - 2127234</a:t>
            </a:r>
            <a:endParaRPr lang="en-US" sz="2400" dirty="0"/>
          </a:p>
        </p:txBody>
      </p:sp>
    </p:spTree>
    <p:extLst>
      <p:ext uri="{BB962C8B-B14F-4D97-AF65-F5344CB8AC3E}">
        <p14:creationId xmlns:p14="http://schemas.microsoft.com/office/powerpoint/2010/main" val="11127504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E02D27-3C3E-E3EA-D8F1-7B087D17F399}"/>
              </a:ext>
            </a:extLst>
          </p:cNvPr>
          <p:cNvSpPr>
            <a:spLocks noGrp="1"/>
          </p:cNvSpPr>
          <p:nvPr>
            <p:ph type="title"/>
          </p:nvPr>
        </p:nvSpPr>
        <p:spPr>
          <a:xfrm>
            <a:off x="189971" y="304271"/>
            <a:ext cx="6398153" cy="5594243"/>
          </a:xfrm>
        </p:spPr>
        <p:txBody>
          <a:bodyPr>
            <a:normAutofit fontScale="90000"/>
          </a:bodyPr>
          <a:lstStyle/>
          <a:p>
            <a:r>
              <a:rPr lang="en-US" sz="4900" b="1" u="sng" dirty="0">
                <a:ln w="12700" cmpd="sng">
                  <a:solidFill>
                    <a:schemeClr val="accent4"/>
                  </a:solidFill>
                  <a:prstDash val="solid"/>
                </a:ln>
                <a:solidFill>
                  <a:schemeClr val="accent4">
                    <a:lumMod val="75000"/>
                  </a:schemeClr>
                </a:solidFill>
                <a:latin typeface="TimesNewRomanPSMT"/>
              </a:rPr>
              <a:t>Proposed Method</a:t>
            </a:r>
            <a:br>
              <a:rPr lang="en-GB" sz="2800" dirty="0">
                <a:solidFill>
                  <a:prstClr val="black"/>
                </a:solidFill>
                <a:latin typeface="TimesNewRomanPSMT"/>
              </a:rPr>
            </a:br>
            <a:br>
              <a:rPr lang="en-GB" sz="2800" dirty="0">
                <a:solidFill>
                  <a:prstClr val="black"/>
                </a:solidFill>
                <a:latin typeface="TimesNewRomanPSMT"/>
              </a:rPr>
            </a:br>
            <a:br>
              <a:rPr lang="en-GB" sz="2800" dirty="0">
                <a:solidFill>
                  <a:prstClr val="black"/>
                </a:solidFill>
                <a:latin typeface="TimesNewRomanPSMT"/>
              </a:rPr>
            </a:br>
            <a:r>
              <a:rPr lang="en-US" sz="2800" dirty="0">
                <a:solidFill>
                  <a:prstClr val="black"/>
                </a:solidFill>
                <a:latin typeface="TimesNewRomanPSMT"/>
              </a:rPr>
              <a:t>How Do Students Use Technology To Collaborate At UWTSD?</a:t>
            </a:r>
            <a:br>
              <a:rPr lang="en-GB" sz="2800" dirty="0">
                <a:solidFill>
                  <a:prstClr val="black"/>
                </a:solidFill>
                <a:latin typeface="TimesNewRomanPSMT"/>
              </a:rPr>
            </a:br>
            <a:br>
              <a:rPr lang="en-GB" sz="2800" dirty="0">
                <a:solidFill>
                  <a:prstClr val="black"/>
                </a:solidFill>
                <a:latin typeface="TimesNewRomanPSMT"/>
              </a:rPr>
            </a:br>
            <a:r>
              <a:rPr lang="en-US" sz="2800" dirty="0">
                <a:solidFill>
                  <a:prstClr val="black"/>
                </a:solidFill>
                <a:latin typeface="TimesNewRomanPSMT"/>
              </a:rPr>
              <a:t>We will be asking students at UWTSD how they use technology to collaborate with peers.</a:t>
            </a:r>
            <a:br>
              <a:rPr lang="en-GB" sz="2800" dirty="0">
                <a:solidFill>
                  <a:prstClr val="black"/>
                </a:solidFill>
                <a:latin typeface="TimesNewRomanPSMT"/>
              </a:rPr>
            </a:br>
            <a:r>
              <a:rPr lang="en-US" sz="2800" dirty="0">
                <a:solidFill>
                  <a:prstClr val="black"/>
                </a:solidFill>
                <a:latin typeface="TimesNewRomanPSMT"/>
              </a:rPr>
              <a:t>Students have used technology to collaborate by collecting data through face to face interviews</a:t>
            </a:r>
            <a:r>
              <a:rPr lang="en-GB" sz="2800" dirty="0">
                <a:solidFill>
                  <a:prstClr val="black"/>
                </a:solidFill>
                <a:latin typeface="TimesNewRomanPSMT"/>
              </a:rPr>
              <a:t>, r</a:t>
            </a:r>
            <a:r>
              <a:rPr lang="en-US" sz="2800" dirty="0" err="1">
                <a:solidFill>
                  <a:prstClr val="black"/>
                </a:solidFill>
                <a:latin typeface="TimesNewRomanPSMT"/>
              </a:rPr>
              <a:t>ecord</a:t>
            </a:r>
            <a:r>
              <a:rPr lang="en-US" sz="2800" dirty="0">
                <a:solidFill>
                  <a:prstClr val="black"/>
                </a:solidFill>
                <a:latin typeface="TimesNewRomanPSMT"/>
              </a:rPr>
              <a:t> </a:t>
            </a:r>
            <a:r>
              <a:rPr lang="en-GB" sz="2800" dirty="0">
                <a:solidFill>
                  <a:prstClr val="black"/>
                </a:solidFill>
                <a:latin typeface="TimesNewRomanPSMT"/>
              </a:rPr>
              <a:t>k</a:t>
            </a:r>
            <a:r>
              <a:rPr lang="en-US" sz="2800" dirty="0" err="1">
                <a:solidFill>
                  <a:prstClr val="black"/>
                </a:solidFill>
                <a:latin typeface="TimesNewRomanPSMT"/>
              </a:rPr>
              <a:t>eeping</a:t>
            </a:r>
            <a:r>
              <a:rPr lang="en-US" sz="2800" dirty="0">
                <a:solidFill>
                  <a:prstClr val="black"/>
                </a:solidFill>
                <a:latin typeface="TimesNewRomanPSMT"/>
              </a:rPr>
              <a:t> and focus groups</a:t>
            </a:r>
            <a:r>
              <a:rPr lang="en-GB" sz="2800" dirty="0">
                <a:solidFill>
                  <a:prstClr val="black"/>
                </a:solidFill>
                <a:latin typeface="TimesNewRomanPSMT"/>
              </a:rPr>
              <a:t>.</a:t>
            </a:r>
            <a:r>
              <a:rPr lang="en-US" sz="2800" dirty="0">
                <a:solidFill>
                  <a:prstClr val="black"/>
                </a:solidFill>
                <a:latin typeface="TimesNewRomanPSMT"/>
              </a:rPr>
              <a:t> </a:t>
            </a:r>
            <a:br>
              <a:rPr lang="en-GB" sz="2800" dirty="0">
                <a:solidFill>
                  <a:prstClr val="black"/>
                </a:solidFill>
                <a:latin typeface="TimesNewRomanPSMT"/>
              </a:rPr>
            </a:br>
            <a:r>
              <a:rPr lang="en-US" sz="2800" dirty="0">
                <a:solidFill>
                  <a:prstClr val="black"/>
                </a:solidFill>
                <a:latin typeface="TimesNewRomanPSMT"/>
              </a:rPr>
              <a:t>Students have also</a:t>
            </a:r>
            <a:r>
              <a:rPr lang="en-GB" sz="2800" dirty="0">
                <a:solidFill>
                  <a:prstClr val="black"/>
                </a:solidFill>
                <a:latin typeface="TimesNewRomanPSMT"/>
              </a:rPr>
              <a:t> </a:t>
            </a:r>
            <a:r>
              <a:rPr lang="en-US" sz="2800" dirty="0">
                <a:solidFill>
                  <a:prstClr val="black"/>
                </a:solidFill>
                <a:latin typeface="TimesNewRomanPSMT"/>
              </a:rPr>
              <a:t>used technology to collaborate by creating questionnaires &amp; surveys. Also by creating tables and charts to collect data.</a:t>
            </a:r>
            <a:endParaRPr lang="en-US" sz="2800" dirty="0"/>
          </a:p>
        </p:txBody>
      </p:sp>
      <p:pic>
        <p:nvPicPr>
          <p:cNvPr id="4" name="Picture 4">
            <a:extLst>
              <a:ext uri="{FF2B5EF4-FFF2-40B4-BE49-F238E27FC236}">
                <a16:creationId xmlns:a16="http://schemas.microsoft.com/office/drawing/2014/main" id="{BEDBFF26-234A-AA3B-A491-93002491B39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92040" y="0"/>
            <a:ext cx="3151189" cy="2962117"/>
          </a:xfrm>
          <a:prstGeom prst="rect">
            <a:avLst/>
          </a:prstGeom>
        </p:spPr>
      </p:pic>
      <p:pic>
        <p:nvPicPr>
          <p:cNvPr id="5" name="Picture 5">
            <a:extLst>
              <a:ext uri="{FF2B5EF4-FFF2-40B4-BE49-F238E27FC236}">
                <a16:creationId xmlns:a16="http://schemas.microsoft.com/office/drawing/2014/main" id="{B65297C8-8D20-78F6-E086-4D17A8BD42F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88124" y="3097956"/>
            <a:ext cx="5577415" cy="3015152"/>
          </a:xfrm>
          <a:prstGeom prst="rect">
            <a:avLst/>
          </a:prstGeom>
        </p:spPr>
      </p:pic>
      <p:sp>
        <p:nvSpPr>
          <p:cNvPr id="3" name="TextBox 2">
            <a:extLst>
              <a:ext uri="{FF2B5EF4-FFF2-40B4-BE49-F238E27FC236}">
                <a16:creationId xmlns:a16="http://schemas.microsoft.com/office/drawing/2014/main" id="{68B0A48A-CECA-D285-56EC-D77A6B09E5B1}"/>
              </a:ext>
            </a:extLst>
          </p:cNvPr>
          <p:cNvSpPr txBox="1"/>
          <p:nvPr/>
        </p:nvSpPr>
        <p:spPr>
          <a:xfrm>
            <a:off x="8448199" y="6248948"/>
            <a:ext cx="3577114" cy="461665"/>
          </a:xfrm>
          <a:prstGeom prst="rect">
            <a:avLst/>
          </a:prstGeom>
          <a:noFill/>
        </p:spPr>
        <p:txBody>
          <a:bodyPr wrap="square">
            <a:spAutoFit/>
          </a:bodyPr>
          <a:lstStyle/>
          <a:p>
            <a:r>
              <a:rPr lang="en-GB" sz="2400" dirty="0" err="1">
                <a:effectLst/>
                <a:latin typeface="Times New Roman" panose="02020603050405020304" pitchFamily="18" charset="0"/>
                <a:ea typeface="Times New Roman" panose="020F0502020204030204" pitchFamily="34" charset="0"/>
                <a:cs typeface="Times New Roman" panose="02020603050405020304" pitchFamily="18" charset="0"/>
              </a:rPr>
              <a:t>Meena</a:t>
            </a:r>
            <a:r>
              <a:rPr lang="en-GB" sz="2400" dirty="0">
                <a:effectLst/>
                <a:latin typeface="Times New Roman" panose="02020603050405020304" pitchFamily="18" charset="0"/>
                <a:ea typeface="Times New Roman" panose="020F0502020204030204" pitchFamily="34" charset="0"/>
                <a:cs typeface="Times New Roman" panose="02020603050405020304" pitchFamily="18" charset="0"/>
              </a:rPr>
              <a:t> Hussain - 2127234</a:t>
            </a:r>
            <a:endParaRPr lang="en-US" sz="2400" dirty="0"/>
          </a:p>
        </p:txBody>
      </p:sp>
    </p:spTree>
    <p:extLst>
      <p:ext uri="{BB962C8B-B14F-4D97-AF65-F5344CB8AC3E}">
        <p14:creationId xmlns:p14="http://schemas.microsoft.com/office/powerpoint/2010/main" val="34238376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7">
            <a:extLst>
              <a:ext uri="{FF2B5EF4-FFF2-40B4-BE49-F238E27FC236}">
                <a16:creationId xmlns:a16="http://schemas.microsoft.com/office/drawing/2014/main" id="{2F0527EE-BCDB-8FB3-0B85-2C6957E7BB8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5610" y="72258"/>
            <a:ext cx="3872969" cy="4363599"/>
          </a:xfrm>
          <a:prstGeom prst="rect">
            <a:avLst/>
          </a:prstGeom>
        </p:spPr>
      </p:pic>
      <p:pic>
        <p:nvPicPr>
          <p:cNvPr id="8" name="Picture 8">
            <a:extLst>
              <a:ext uri="{FF2B5EF4-FFF2-40B4-BE49-F238E27FC236}">
                <a16:creationId xmlns:a16="http://schemas.microsoft.com/office/drawing/2014/main" id="{E8C2D240-2003-D2DF-B823-93B0095156B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5610" y="4292608"/>
            <a:ext cx="4379553" cy="2493134"/>
          </a:xfrm>
          <a:prstGeom prst="rect">
            <a:avLst/>
          </a:prstGeom>
        </p:spPr>
      </p:pic>
      <p:pic>
        <p:nvPicPr>
          <p:cNvPr id="9" name="Picture 9">
            <a:extLst>
              <a:ext uri="{FF2B5EF4-FFF2-40B4-BE49-F238E27FC236}">
                <a16:creationId xmlns:a16="http://schemas.microsoft.com/office/drawing/2014/main" id="{F2BD966A-6814-AE72-903B-7677FBDE13E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323515" y="2759265"/>
            <a:ext cx="4561525" cy="4023163"/>
          </a:xfrm>
          <a:prstGeom prst="rect">
            <a:avLst/>
          </a:prstGeom>
        </p:spPr>
      </p:pic>
      <p:pic>
        <p:nvPicPr>
          <p:cNvPr id="10" name="Picture 10">
            <a:extLst>
              <a:ext uri="{FF2B5EF4-FFF2-40B4-BE49-F238E27FC236}">
                <a16:creationId xmlns:a16="http://schemas.microsoft.com/office/drawing/2014/main" id="{DF01A2D9-B76D-B311-0274-143BCA1DB35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323515" y="72258"/>
            <a:ext cx="4473129" cy="2704338"/>
          </a:xfrm>
          <a:prstGeom prst="rect">
            <a:avLst/>
          </a:prstGeom>
        </p:spPr>
      </p:pic>
      <p:pic>
        <p:nvPicPr>
          <p:cNvPr id="11" name="Picture 11">
            <a:extLst>
              <a:ext uri="{FF2B5EF4-FFF2-40B4-BE49-F238E27FC236}">
                <a16:creationId xmlns:a16="http://schemas.microsoft.com/office/drawing/2014/main" id="{A7666A77-F47F-1289-D4C5-7C3BCC3C59C1}"/>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916608" y="2880801"/>
            <a:ext cx="3159782" cy="3242679"/>
          </a:xfrm>
          <a:prstGeom prst="rect">
            <a:avLst/>
          </a:prstGeom>
        </p:spPr>
      </p:pic>
      <p:pic>
        <p:nvPicPr>
          <p:cNvPr id="12" name="Picture 12">
            <a:extLst>
              <a:ext uri="{FF2B5EF4-FFF2-40B4-BE49-F238E27FC236}">
                <a16:creationId xmlns:a16="http://schemas.microsoft.com/office/drawing/2014/main" id="{0DCB79F1-A250-F337-D5E6-CC36EFD08542}"/>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8647281" y="296583"/>
            <a:ext cx="3429109" cy="2594076"/>
          </a:xfrm>
          <a:prstGeom prst="rect">
            <a:avLst/>
          </a:prstGeom>
        </p:spPr>
      </p:pic>
      <p:sp>
        <p:nvSpPr>
          <p:cNvPr id="13" name="TextBox 12">
            <a:extLst>
              <a:ext uri="{FF2B5EF4-FFF2-40B4-BE49-F238E27FC236}">
                <a16:creationId xmlns:a16="http://schemas.microsoft.com/office/drawing/2014/main" id="{9BB1F4F8-B7F3-4B7C-C531-63D8A3BDAEF3}"/>
              </a:ext>
            </a:extLst>
          </p:cNvPr>
          <p:cNvSpPr txBox="1"/>
          <p:nvPr/>
        </p:nvSpPr>
        <p:spPr>
          <a:xfrm>
            <a:off x="8647280" y="6320763"/>
            <a:ext cx="3429109" cy="461665"/>
          </a:xfrm>
          <a:prstGeom prst="rect">
            <a:avLst/>
          </a:prstGeom>
          <a:noFill/>
        </p:spPr>
        <p:txBody>
          <a:bodyPr wrap="square">
            <a:spAutoFit/>
          </a:bodyPr>
          <a:lstStyle/>
          <a:p>
            <a:r>
              <a:rPr lang="en-GB" sz="2400" dirty="0">
                <a:effectLst/>
                <a:latin typeface="Times New Roman" panose="02020603050405020304" pitchFamily="18" charset="0"/>
                <a:ea typeface="Times New Roman" panose="020F0502020204030204" pitchFamily="34" charset="0"/>
                <a:cs typeface="Times New Roman" panose="02020603050405020304" pitchFamily="18" charset="0"/>
              </a:rPr>
              <a:t>Reema Hussain - 2127235</a:t>
            </a:r>
            <a:endParaRPr lang="en-US" sz="2400" dirty="0"/>
          </a:p>
        </p:txBody>
      </p:sp>
    </p:spTree>
    <p:extLst>
      <p:ext uri="{BB962C8B-B14F-4D97-AF65-F5344CB8AC3E}">
        <p14:creationId xmlns:p14="http://schemas.microsoft.com/office/powerpoint/2010/main" val="21080110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9294E-432D-3125-D38C-37C1886BC350}"/>
              </a:ext>
            </a:extLst>
          </p:cNvPr>
          <p:cNvSpPr>
            <a:spLocks noGrp="1"/>
          </p:cNvSpPr>
          <p:nvPr>
            <p:ph type="title"/>
          </p:nvPr>
        </p:nvSpPr>
        <p:spPr>
          <a:xfrm>
            <a:off x="282575" y="246062"/>
            <a:ext cx="10515600" cy="1325563"/>
          </a:xfrm>
        </p:spPr>
        <p:txBody>
          <a:bodyPr>
            <a:scene3d>
              <a:camera prst="orthographicFront"/>
              <a:lightRig rig="soft" dir="t">
                <a:rot lat="0" lon="0" rev="15600000"/>
              </a:lightRig>
            </a:scene3d>
            <a:sp3d extrusionH="57150" prstMaterial="softEdge">
              <a:bevelT w="25400" h="38100"/>
            </a:sp3d>
          </a:bodyPr>
          <a:lstStyle/>
          <a:p>
            <a:r>
              <a:rPr lang="en-GB" b="1" dirty="0">
                <a:ln w="0"/>
                <a:solidFill>
                  <a:schemeClr val="accent6">
                    <a:lumMod val="50000"/>
                  </a:schemeClr>
                </a:solidFill>
                <a:effectLst>
                  <a:reflection blurRad="6350" stA="53000" endA="300" endPos="35500" dir="5400000" sy="-90000" algn="bl" rotWithShape="0"/>
                </a:effectLst>
                <a:latin typeface="Times New Roman" panose="02020603050405020304" pitchFamily="18" charset="0"/>
                <a:cs typeface="Times New Roman" panose="02020603050405020304" pitchFamily="18" charset="0"/>
              </a:rPr>
              <a:t>Ethical Considerations</a:t>
            </a:r>
            <a:r>
              <a:rPr lang="en-GB" b="1" dirty="0">
                <a:ln/>
                <a:solidFill>
                  <a:schemeClr val="accent6">
                    <a:lumMod val="50000"/>
                  </a:schemeClr>
                </a:solidFill>
              </a:rPr>
              <a:t> </a:t>
            </a:r>
            <a:endParaRPr lang="en-US" b="1" dirty="0">
              <a:ln/>
              <a:solidFill>
                <a:schemeClr val="accent6">
                  <a:lumMod val="50000"/>
                </a:schemeClr>
              </a:solidFill>
            </a:endParaRPr>
          </a:p>
        </p:txBody>
      </p:sp>
      <p:sp>
        <p:nvSpPr>
          <p:cNvPr id="6" name="Text Placeholder 5">
            <a:extLst>
              <a:ext uri="{FF2B5EF4-FFF2-40B4-BE49-F238E27FC236}">
                <a16:creationId xmlns:a16="http://schemas.microsoft.com/office/drawing/2014/main" id="{D1E88199-159E-4301-8EF3-0D81089EC573}"/>
              </a:ext>
            </a:extLst>
          </p:cNvPr>
          <p:cNvSpPr>
            <a:spLocks noGrp="1"/>
          </p:cNvSpPr>
          <p:nvPr>
            <p:ph type="body" idx="4294967295"/>
          </p:nvPr>
        </p:nvSpPr>
        <p:spPr>
          <a:xfrm>
            <a:off x="423335" y="2130425"/>
            <a:ext cx="6601354" cy="4074054"/>
          </a:xfrm>
        </p:spPr>
        <p:txBody>
          <a:bodyPr>
            <a:normAutofit/>
          </a:bodyPr>
          <a:lstStyle/>
          <a:p>
            <a:pPr marL="342900" indent="-342900">
              <a:buFont typeface="Wingdings" pitchFamily="2" charset="2"/>
              <a:buChar char="v"/>
            </a:pPr>
            <a:r>
              <a:rPr lang="en-GB" dirty="0">
                <a:latin typeface="Times New Roman" panose="02020603050405020304" pitchFamily="18" charset="0"/>
                <a:cs typeface="Times New Roman" panose="02020603050405020304" pitchFamily="18" charset="0"/>
              </a:rPr>
              <a:t>When I collect the data I will only use information for this research purpose</a:t>
            </a:r>
          </a:p>
          <a:p>
            <a:pPr marL="342900" indent="-342900">
              <a:buFont typeface="Wingdings" pitchFamily="2" charset="2"/>
              <a:buChar char="v"/>
            </a:pPr>
            <a:r>
              <a:rPr lang="en-GB" dirty="0">
                <a:latin typeface="Times New Roman" panose="02020603050405020304" pitchFamily="18" charset="0"/>
                <a:cs typeface="Times New Roman" panose="02020603050405020304" pitchFamily="18" charset="0"/>
              </a:rPr>
              <a:t>I will not share others personal information</a:t>
            </a:r>
          </a:p>
          <a:p>
            <a:pPr marL="342900" indent="-342900">
              <a:buFont typeface="Wingdings" pitchFamily="2" charset="2"/>
              <a:buChar char="v"/>
            </a:pPr>
            <a:r>
              <a:rPr lang="en-GB" dirty="0">
                <a:latin typeface="Times New Roman" panose="02020603050405020304" pitchFamily="18" charset="0"/>
                <a:cs typeface="Times New Roman" panose="02020603050405020304" pitchFamily="18" charset="0"/>
              </a:rPr>
              <a:t>I can keep your information secured in a email with a password</a:t>
            </a:r>
          </a:p>
          <a:p>
            <a:pPr marL="342900" indent="-342900">
              <a:buFont typeface="Wingdings" pitchFamily="2" charset="2"/>
              <a:buChar char="v"/>
            </a:pPr>
            <a:r>
              <a:rPr lang="en-GB" dirty="0">
                <a:latin typeface="Times New Roman" panose="02020603050405020304" pitchFamily="18" charset="0"/>
                <a:cs typeface="Times New Roman" panose="02020603050405020304" pitchFamily="18" charset="0"/>
              </a:rPr>
              <a:t>I will ask for consent before collecting data </a:t>
            </a:r>
          </a:p>
          <a:p>
            <a:pPr marL="342900" indent="-342900">
              <a:buFont typeface="Wingdings" pitchFamily="2" charset="2"/>
              <a:buChar char="v"/>
            </a:pPr>
            <a:r>
              <a:rPr lang="en-GB" dirty="0">
                <a:latin typeface="Times New Roman" panose="02020603050405020304" pitchFamily="18" charset="0"/>
                <a:cs typeface="Times New Roman" panose="02020603050405020304" pitchFamily="18" charset="0"/>
              </a:rPr>
              <a:t>I will not force people to give answers</a:t>
            </a:r>
            <a:endParaRPr lang="en-US" dirty="0">
              <a:latin typeface="Times New Roman" panose="02020603050405020304" pitchFamily="18" charset="0"/>
              <a:cs typeface="Times New Roman" panose="02020603050405020304" pitchFamily="18" charset="0"/>
            </a:endParaRPr>
          </a:p>
        </p:txBody>
      </p:sp>
      <p:pic>
        <p:nvPicPr>
          <p:cNvPr id="3" name="Picture 3">
            <a:extLst>
              <a:ext uri="{FF2B5EF4-FFF2-40B4-BE49-F238E27FC236}">
                <a16:creationId xmlns:a16="http://schemas.microsoft.com/office/drawing/2014/main" id="{4582B5A5-D2A8-D064-2A52-043A0D31A80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54947" y="24117"/>
            <a:ext cx="5121442" cy="3647646"/>
          </a:xfrm>
          <a:prstGeom prst="rect">
            <a:avLst/>
          </a:prstGeom>
        </p:spPr>
      </p:pic>
      <p:pic>
        <p:nvPicPr>
          <p:cNvPr id="4" name="Picture 4">
            <a:extLst>
              <a:ext uri="{FF2B5EF4-FFF2-40B4-BE49-F238E27FC236}">
                <a16:creationId xmlns:a16="http://schemas.microsoft.com/office/drawing/2014/main" id="{71B4D526-4453-6674-6B82-4F934A9E856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46852" y="3628925"/>
            <a:ext cx="2721813" cy="2575554"/>
          </a:xfrm>
          <a:prstGeom prst="rect">
            <a:avLst/>
          </a:prstGeom>
        </p:spPr>
      </p:pic>
      <p:sp>
        <p:nvSpPr>
          <p:cNvPr id="5" name="TextBox 4">
            <a:extLst>
              <a:ext uri="{FF2B5EF4-FFF2-40B4-BE49-F238E27FC236}">
                <a16:creationId xmlns:a16="http://schemas.microsoft.com/office/drawing/2014/main" id="{52BFD42E-53AB-106E-9122-93663C6FAA25}"/>
              </a:ext>
            </a:extLst>
          </p:cNvPr>
          <p:cNvSpPr txBox="1"/>
          <p:nvPr/>
        </p:nvSpPr>
        <p:spPr>
          <a:xfrm>
            <a:off x="8647280" y="6320763"/>
            <a:ext cx="3429109" cy="461665"/>
          </a:xfrm>
          <a:prstGeom prst="rect">
            <a:avLst/>
          </a:prstGeom>
          <a:noFill/>
        </p:spPr>
        <p:txBody>
          <a:bodyPr wrap="square">
            <a:spAutoFit/>
          </a:bodyPr>
          <a:lstStyle/>
          <a:p>
            <a:r>
              <a:rPr lang="en-GB" sz="2400" dirty="0">
                <a:effectLst/>
                <a:latin typeface="Times New Roman" panose="02020603050405020304" pitchFamily="18" charset="0"/>
                <a:ea typeface="Times New Roman" panose="020F0502020204030204" pitchFamily="34" charset="0"/>
                <a:cs typeface="Times New Roman" panose="02020603050405020304" pitchFamily="18" charset="0"/>
              </a:rPr>
              <a:t>Reema Hussain - 2127235</a:t>
            </a:r>
            <a:endParaRPr lang="en-US" sz="2400" dirty="0"/>
          </a:p>
        </p:txBody>
      </p:sp>
    </p:spTree>
    <p:extLst>
      <p:ext uri="{BB962C8B-B14F-4D97-AF65-F5344CB8AC3E}">
        <p14:creationId xmlns:p14="http://schemas.microsoft.com/office/powerpoint/2010/main" val="42863930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E2D2CA-C68E-E021-4F5D-224856FAFE75}"/>
              </a:ext>
            </a:extLst>
          </p:cNvPr>
          <p:cNvSpPr>
            <a:spLocks noGrp="1"/>
          </p:cNvSpPr>
          <p:nvPr>
            <p:ph type="title"/>
          </p:nvPr>
        </p:nvSpPr>
        <p:spPr>
          <a:xfrm>
            <a:off x="216430" y="206375"/>
            <a:ext cx="5366279" cy="1325563"/>
          </a:xfrm>
        </p:spPr>
        <p:txBody>
          <a:bodyPr/>
          <a:lstStyle/>
          <a:p>
            <a:r>
              <a:rPr lang="en-GB" b="1" u="sng"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anose="02020603050405020304" pitchFamily="18" charset="0"/>
                <a:cs typeface="Times New Roman" panose="02020603050405020304" pitchFamily="18" charset="0"/>
              </a:rPr>
              <a:t>Research Timeline</a:t>
            </a:r>
            <a:endParaRPr lang="en-US" b="1" u="sng"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latin typeface="Times New Roman" panose="02020603050405020304" pitchFamily="18" charset="0"/>
              <a:cs typeface="Times New Roman" panose="02020603050405020304" pitchFamily="18" charset="0"/>
            </a:endParaRPr>
          </a:p>
        </p:txBody>
      </p:sp>
      <p:graphicFrame>
        <p:nvGraphicFramePr>
          <p:cNvPr id="3" name="Table 3">
            <a:extLst>
              <a:ext uri="{FF2B5EF4-FFF2-40B4-BE49-F238E27FC236}">
                <a16:creationId xmlns:a16="http://schemas.microsoft.com/office/drawing/2014/main" id="{8499349A-B8CB-150A-EFA7-15F1CEC513BD}"/>
              </a:ext>
            </a:extLst>
          </p:cNvPr>
          <p:cNvGraphicFramePr>
            <a:graphicFrameLocks noGrp="1"/>
          </p:cNvGraphicFramePr>
          <p:nvPr>
            <p:extLst>
              <p:ext uri="{D42A27DB-BD31-4B8C-83A1-F6EECF244321}">
                <p14:modId xmlns:p14="http://schemas.microsoft.com/office/powerpoint/2010/main" val="851306086"/>
              </p:ext>
            </p:extLst>
          </p:nvPr>
        </p:nvGraphicFramePr>
        <p:xfrm>
          <a:off x="312208" y="2034967"/>
          <a:ext cx="7598834" cy="3519586"/>
        </p:xfrm>
        <a:graphic>
          <a:graphicData uri="http://schemas.openxmlformats.org/drawingml/2006/table">
            <a:tbl>
              <a:tblPr firstRow="1" bandRow="1">
                <a:tableStyleId>{5C22544A-7EE6-4342-B048-85BDC9FD1C3A}</a:tableStyleId>
              </a:tblPr>
              <a:tblGrid>
                <a:gridCol w="3799417">
                  <a:extLst>
                    <a:ext uri="{9D8B030D-6E8A-4147-A177-3AD203B41FA5}">
                      <a16:colId xmlns:a16="http://schemas.microsoft.com/office/drawing/2014/main" val="4115071011"/>
                    </a:ext>
                  </a:extLst>
                </a:gridCol>
                <a:gridCol w="3799417">
                  <a:extLst>
                    <a:ext uri="{9D8B030D-6E8A-4147-A177-3AD203B41FA5}">
                      <a16:colId xmlns:a16="http://schemas.microsoft.com/office/drawing/2014/main" val="818640369"/>
                    </a:ext>
                  </a:extLst>
                </a:gridCol>
              </a:tblGrid>
              <a:tr h="571073">
                <a:tc>
                  <a:txBody>
                    <a:bodyPr/>
                    <a:lstStyle/>
                    <a:p>
                      <a:r>
                        <a:rPr lang="en-GB" sz="2400" dirty="0">
                          <a:latin typeface="Times New Roman" panose="02020603050405020304" pitchFamily="18" charset="0"/>
                          <a:cs typeface="Times New Roman" panose="02020603050405020304" pitchFamily="18" charset="0"/>
                        </a:rPr>
                        <a:t>1</a:t>
                      </a:r>
                      <a:r>
                        <a:rPr lang="en-GB" sz="2400" baseline="30000" dirty="0">
                          <a:latin typeface="Times New Roman" panose="02020603050405020304" pitchFamily="18" charset="0"/>
                          <a:cs typeface="Times New Roman" panose="02020603050405020304" pitchFamily="18" charset="0"/>
                        </a:rPr>
                        <a:t>st</a:t>
                      </a:r>
                      <a:r>
                        <a:rPr lang="en-GB" sz="2400" dirty="0">
                          <a:latin typeface="Times New Roman" panose="02020603050405020304" pitchFamily="18" charset="0"/>
                          <a:cs typeface="Times New Roman" panose="02020603050405020304" pitchFamily="18" charset="0"/>
                        </a:rPr>
                        <a:t> July 2022</a:t>
                      </a:r>
                      <a:endParaRPr lang="en-US" sz="2400" dirty="0">
                        <a:latin typeface="Times New Roman" panose="02020603050405020304" pitchFamily="18" charset="0"/>
                        <a:cs typeface="Times New Roman" panose="02020603050405020304" pitchFamily="18" charset="0"/>
                      </a:endParaRPr>
                    </a:p>
                  </a:txBody>
                  <a:tcPr/>
                </a:tc>
                <a:tc>
                  <a:txBody>
                    <a:bodyPr/>
                    <a:lstStyle/>
                    <a:p>
                      <a:r>
                        <a:rPr lang="en-GB" sz="2400" dirty="0">
                          <a:latin typeface="Times New Roman" panose="02020603050405020304" pitchFamily="18" charset="0"/>
                          <a:cs typeface="Times New Roman" panose="02020603050405020304" pitchFamily="18" charset="0"/>
                        </a:rPr>
                        <a:t>Planning The Research</a:t>
                      </a:r>
                      <a:endParaRPr lang="en-US" sz="24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305301255"/>
                  </a:ext>
                </a:extLst>
              </a:tr>
              <a:tr h="571073">
                <a:tc>
                  <a:txBody>
                    <a:bodyPr/>
                    <a:lstStyle/>
                    <a:p>
                      <a:r>
                        <a:rPr lang="en-GB" sz="2400" dirty="0">
                          <a:latin typeface="Times New Roman" panose="02020603050405020304" pitchFamily="18" charset="0"/>
                          <a:cs typeface="Times New Roman" panose="02020603050405020304" pitchFamily="18" charset="0"/>
                        </a:rPr>
                        <a:t>10th July 2022</a:t>
                      </a:r>
                      <a:endParaRPr lang="en-US" sz="2400" dirty="0">
                        <a:latin typeface="Times New Roman" panose="02020603050405020304" pitchFamily="18" charset="0"/>
                        <a:cs typeface="Times New Roman" panose="02020603050405020304" pitchFamily="18" charset="0"/>
                      </a:endParaRPr>
                    </a:p>
                  </a:txBody>
                  <a:tcPr/>
                </a:tc>
                <a:tc>
                  <a:txBody>
                    <a:bodyPr/>
                    <a:lstStyle/>
                    <a:p>
                      <a:r>
                        <a:rPr lang="en-GB" sz="2400" dirty="0">
                          <a:latin typeface="Times New Roman" panose="02020603050405020304" pitchFamily="18" charset="0"/>
                          <a:cs typeface="Times New Roman" panose="02020603050405020304" pitchFamily="18" charset="0"/>
                        </a:rPr>
                        <a:t>Collecting Data From Different Sources</a:t>
                      </a:r>
                    </a:p>
                    <a:p>
                      <a:endParaRPr lang="en-GB" sz="24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300012307"/>
                  </a:ext>
                </a:extLst>
              </a:tr>
              <a:tr h="571073">
                <a:tc>
                  <a:txBody>
                    <a:bodyPr/>
                    <a:lstStyle/>
                    <a:p>
                      <a:r>
                        <a:rPr lang="en-GB" sz="2400" dirty="0">
                          <a:latin typeface="Times New Roman" panose="02020603050405020304" pitchFamily="18" charset="0"/>
                          <a:cs typeface="Times New Roman" panose="02020603050405020304" pitchFamily="18" charset="0"/>
                        </a:rPr>
                        <a:t>15th July 2022</a:t>
                      </a:r>
                      <a:endParaRPr lang="en-US" sz="2400" dirty="0">
                        <a:latin typeface="Times New Roman" panose="02020603050405020304" pitchFamily="18" charset="0"/>
                        <a:cs typeface="Times New Roman" panose="02020603050405020304" pitchFamily="18" charset="0"/>
                      </a:endParaRPr>
                    </a:p>
                  </a:txBody>
                  <a:tcPr/>
                </a:tc>
                <a:tc>
                  <a:txBody>
                    <a:bodyPr/>
                    <a:lstStyle/>
                    <a:p>
                      <a:r>
                        <a:rPr lang="en-GB" sz="2400" dirty="0">
                          <a:latin typeface="Times New Roman" panose="02020603050405020304" pitchFamily="18" charset="0"/>
                          <a:cs typeface="Times New Roman" panose="02020603050405020304" pitchFamily="18" charset="0"/>
                        </a:rPr>
                        <a:t>Analyse All The Data That Has Been Collected</a:t>
                      </a:r>
                    </a:p>
                    <a:p>
                      <a:endParaRPr lang="en-GB" sz="2400" dirty="0">
                        <a:latin typeface="Times New Roman" panose="02020603050405020304" pitchFamily="18" charset="0"/>
                        <a:cs typeface="Times New Roman" panose="02020603050405020304" pitchFamily="18" charset="0"/>
                      </a:endParaRPr>
                    </a:p>
                  </a:txBody>
                  <a:tcPr/>
                </a:tc>
                <a:extLst>
                  <a:ext uri="{0D108BD9-81ED-4DB2-BD59-A6C34878D82A}">
                    <a16:rowId xmlns:a16="http://schemas.microsoft.com/office/drawing/2014/main" val="2853101998"/>
                  </a:ext>
                </a:extLst>
              </a:tr>
              <a:tr h="571073">
                <a:tc>
                  <a:txBody>
                    <a:bodyPr/>
                    <a:lstStyle/>
                    <a:p>
                      <a:r>
                        <a:rPr lang="en-GB" sz="2400" dirty="0">
                          <a:latin typeface="Times New Roman" panose="02020603050405020304" pitchFamily="18" charset="0"/>
                          <a:cs typeface="Times New Roman" panose="02020603050405020304" pitchFamily="18" charset="0"/>
                        </a:rPr>
                        <a:t>27</a:t>
                      </a:r>
                      <a:r>
                        <a:rPr lang="en-GB" sz="2400" baseline="30000" dirty="0">
                          <a:latin typeface="Times New Roman" panose="02020603050405020304" pitchFamily="18" charset="0"/>
                          <a:cs typeface="Times New Roman" panose="02020603050405020304" pitchFamily="18" charset="0"/>
                        </a:rPr>
                        <a:t>th</a:t>
                      </a:r>
                      <a:r>
                        <a:rPr lang="en-GB" sz="2400" dirty="0">
                          <a:latin typeface="Times New Roman" panose="02020603050405020304" pitchFamily="18" charset="0"/>
                          <a:cs typeface="Times New Roman" panose="02020603050405020304" pitchFamily="18" charset="0"/>
                        </a:rPr>
                        <a:t> July 2022</a:t>
                      </a:r>
                      <a:endParaRPr lang="en-US" sz="2400" dirty="0">
                        <a:latin typeface="Times New Roman" panose="02020603050405020304" pitchFamily="18" charset="0"/>
                        <a:cs typeface="Times New Roman" panose="02020603050405020304" pitchFamily="18" charset="0"/>
                      </a:endParaRPr>
                    </a:p>
                  </a:txBody>
                  <a:tcPr/>
                </a:tc>
                <a:tc>
                  <a:txBody>
                    <a:bodyPr/>
                    <a:lstStyle/>
                    <a:p>
                      <a:r>
                        <a:rPr lang="en-GB" sz="2400" dirty="0">
                          <a:latin typeface="Times New Roman" panose="02020603050405020304" pitchFamily="18" charset="0"/>
                          <a:cs typeface="Times New Roman" panose="02020603050405020304" pitchFamily="18" charset="0"/>
                        </a:rPr>
                        <a:t>Write Up The Research </a:t>
                      </a:r>
                    </a:p>
                  </a:txBody>
                  <a:tcPr/>
                </a:tc>
                <a:extLst>
                  <a:ext uri="{0D108BD9-81ED-4DB2-BD59-A6C34878D82A}">
                    <a16:rowId xmlns:a16="http://schemas.microsoft.com/office/drawing/2014/main" val="3117277610"/>
                  </a:ext>
                </a:extLst>
              </a:tr>
            </a:tbl>
          </a:graphicData>
        </a:graphic>
      </p:graphicFrame>
      <p:pic>
        <p:nvPicPr>
          <p:cNvPr id="4" name="Picture 4">
            <a:extLst>
              <a:ext uri="{FF2B5EF4-FFF2-40B4-BE49-F238E27FC236}">
                <a16:creationId xmlns:a16="http://schemas.microsoft.com/office/drawing/2014/main" id="{3B086F27-18EC-9D0A-D88D-FBCDFE86E5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11042" y="1303447"/>
            <a:ext cx="4220672" cy="3950857"/>
          </a:xfrm>
          <a:prstGeom prst="rect">
            <a:avLst/>
          </a:prstGeom>
        </p:spPr>
      </p:pic>
      <p:sp>
        <p:nvSpPr>
          <p:cNvPr id="6" name="TextBox 5">
            <a:extLst>
              <a:ext uri="{FF2B5EF4-FFF2-40B4-BE49-F238E27FC236}">
                <a16:creationId xmlns:a16="http://schemas.microsoft.com/office/drawing/2014/main" id="{35C57787-C5C0-A0B0-3DA1-A48557C5D9BC}"/>
              </a:ext>
            </a:extLst>
          </p:cNvPr>
          <p:cNvSpPr txBox="1"/>
          <p:nvPr/>
        </p:nvSpPr>
        <p:spPr>
          <a:xfrm>
            <a:off x="8647280" y="6320763"/>
            <a:ext cx="3429109" cy="461665"/>
          </a:xfrm>
          <a:prstGeom prst="rect">
            <a:avLst/>
          </a:prstGeom>
          <a:noFill/>
        </p:spPr>
        <p:txBody>
          <a:bodyPr wrap="square">
            <a:spAutoFit/>
          </a:bodyPr>
          <a:lstStyle/>
          <a:p>
            <a:r>
              <a:rPr lang="en-GB" sz="2400" dirty="0">
                <a:effectLst/>
                <a:latin typeface="Times New Roman" panose="02020603050405020304" pitchFamily="18" charset="0"/>
                <a:ea typeface="Times New Roman" panose="020F0502020204030204" pitchFamily="34" charset="0"/>
                <a:cs typeface="Times New Roman" panose="02020603050405020304" pitchFamily="18" charset="0"/>
              </a:rPr>
              <a:t>Reema Hussain - 2127235</a:t>
            </a:r>
            <a:endParaRPr lang="en-US" sz="2400" dirty="0"/>
          </a:p>
        </p:txBody>
      </p:sp>
    </p:spTree>
    <p:extLst>
      <p:ext uri="{BB962C8B-B14F-4D97-AF65-F5344CB8AC3E}">
        <p14:creationId xmlns:p14="http://schemas.microsoft.com/office/powerpoint/2010/main" val="18069068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10BF94-1D56-30A5-E657-32A00F6BB046}"/>
              </a:ext>
            </a:extLst>
          </p:cNvPr>
          <p:cNvSpPr>
            <a:spLocks noGrp="1"/>
          </p:cNvSpPr>
          <p:nvPr>
            <p:ph type="title"/>
          </p:nvPr>
        </p:nvSpPr>
        <p:spPr>
          <a:xfrm>
            <a:off x="361948" y="240770"/>
            <a:ext cx="6689196" cy="6376459"/>
          </a:xfrm>
        </p:spPr>
        <p:txBody>
          <a:bodyPr>
            <a:noAutofit/>
          </a:bodyPr>
          <a:lstStyle/>
          <a:p>
            <a:r>
              <a:rPr lang="en-US" b="1" dirty="0">
                <a:ln w="0"/>
                <a:solidFill>
                  <a:srgbClr val="8D6394"/>
                </a:solidFill>
                <a:effectLst>
                  <a:reflection blurRad="6350" stA="53000" endA="300" endPos="35500" dir="5400000" sy="-90000" algn="bl" rotWithShape="0"/>
                </a:effectLst>
                <a:latin typeface="TimesNewRomanPSMT"/>
              </a:rPr>
              <a:t>Hypothesis</a:t>
            </a:r>
            <a:r>
              <a:rPr lang="en-US" sz="2800" dirty="0">
                <a:solidFill>
                  <a:prstClr val="black"/>
                </a:solidFill>
                <a:latin typeface="TimesNewRomanPSMT"/>
              </a:rPr>
              <a:t> </a:t>
            </a:r>
            <a:br>
              <a:rPr lang="en-GB" sz="2800" dirty="0">
                <a:solidFill>
                  <a:prstClr val="black"/>
                </a:solidFill>
                <a:latin typeface="TimesNewRomanPSMT"/>
              </a:rPr>
            </a:br>
            <a:br>
              <a:rPr lang="en-GB" sz="2800" dirty="0">
                <a:solidFill>
                  <a:prstClr val="black"/>
                </a:solidFill>
                <a:latin typeface="TimesNewRomanPSMT"/>
              </a:rPr>
            </a:br>
            <a:br>
              <a:rPr lang="en-GB" sz="2800" dirty="0">
                <a:solidFill>
                  <a:prstClr val="black"/>
                </a:solidFill>
                <a:latin typeface="TimesNewRomanPSMT"/>
              </a:rPr>
            </a:br>
            <a:r>
              <a:rPr lang="en-US" sz="2800" dirty="0">
                <a:solidFill>
                  <a:prstClr val="black"/>
                </a:solidFill>
                <a:latin typeface="TimesNewRomanPSMT"/>
              </a:rPr>
              <a:t>How do students use technology to collaborate</a:t>
            </a:r>
            <a:r>
              <a:rPr lang="en-GB" sz="2800" dirty="0">
                <a:solidFill>
                  <a:prstClr val="black"/>
                </a:solidFill>
                <a:latin typeface="TimesNewRomanPSMT"/>
              </a:rPr>
              <a:t>?</a:t>
            </a:r>
            <a:br>
              <a:rPr lang="en-GB" sz="2800" dirty="0">
                <a:solidFill>
                  <a:prstClr val="black"/>
                </a:solidFill>
                <a:latin typeface="TimesNewRomanPSMT"/>
              </a:rPr>
            </a:br>
            <a:br>
              <a:rPr lang="en-GB" sz="2800" dirty="0">
                <a:solidFill>
                  <a:prstClr val="black"/>
                </a:solidFill>
                <a:latin typeface="TimesNewRomanPSMT"/>
              </a:rPr>
            </a:br>
            <a:r>
              <a:rPr lang="en-US" sz="2800" dirty="0">
                <a:solidFill>
                  <a:prstClr val="black"/>
                </a:solidFill>
                <a:latin typeface="TimesNewRomanPSMT"/>
              </a:rPr>
              <a:t>Students can use Office 365 to collaborate with peers in different ways You can access Microsoft Office 365 at any time whether you’re working from home or while you’re away from work</a:t>
            </a:r>
            <a:r>
              <a:rPr lang="en-GB" sz="2800" dirty="0">
                <a:solidFill>
                  <a:prstClr val="black"/>
                </a:solidFill>
                <a:latin typeface="TimesNewRomanPSMT"/>
              </a:rPr>
              <a:t>.</a:t>
            </a:r>
            <a:br>
              <a:rPr lang="en-GB" sz="2800" dirty="0">
                <a:solidFill>
                  <a:prstClr val="black"/>
                </a:solidFill>
                <a:latin typeface="TimesNewRomanPSMT"/>
              </a:rPr>
            </a:br>
            <a:r>
              <a:rPr lang="en-US" sz="2800" dirty="0">
                <a:solidFill>
                  <a:prstClr val="black"/>
                </a:solidFill>
                <a:latin typeface="TimesNewRomanPSMT"/>
              </a:rPr>
              <a:t>Office 365 has different tools to help you wherever you are. You can access Microsoft 365 From a mobile device or a laptop, you can share files and attend meeting.</a:t>
            </a:r>
            <a:endParaRPr lang="en-US" sz="2800" dirty="0"/>
          </a:p>
        </p:txBody>
      </p:sp>
      <p:pic>
        <p:nvPicPr>
          <p:cNvPr id="3" name="Picture 3">
            <a:extLst>
              <a:ext uri="{FF2B5EF4-FFF2-40B4-BE49-F238E27FC236}">
                <a16:creationId xmlns:a16="http://schemas.microsoft.com/office/drawing/2014/main" id="{B8178479-1834-0DCE-066B-A496D34A3FB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70646" y="240770"/>
            <a:ext cx="6118156" cy="2065338"/>
          </a:xfrm>
          <a:prstGeom prst="rect">
            <a:avLst/>
          </a:prstGeom>
        </p:spPr>
      </p:pic>
      <p:pic>
        <p:nvPicPr>
          <p:cNvPr id="5" name="Picture 5">
            <a:extLst>
              <a:ext uri="{FF2B5EF4-FFF2-40B4-BE49-F238E27FC236}">
                <a16:creationId xmlns:a16="http://schemas.microsoft.com/office/drawing/2014/main" id="{DF9CB17C-6323-C9FF-AEBA-259F537A746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93504" y="5038063"/>
            <a:ext cx="4536548" cy="1282700"/>
          </a:xfrm>
          <a:prstGeom prst="rect">
            <a:avLst/>
          </a:prstGeom>
        </p:spPr>
      </p:pic>
      <p:pic>
        <p:nvPicPr>
          <p:cNvPr id="4" name="Picture 6">
            <a:extLst>
              <a:ext uri="{FF2B5EF4-FFF2-40B4-BE49-F238E27FC236}">
                <a16:creationId xmlns:a16="http://schemas.microsoft.com/office/drawing/2014/main" id="{551EEEE7-0ED4-1F30-7D66-03C1E564855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47554" y="2421863"/>
            <a:ext cx="2755900" cy="2616200"/>
          </a:xfrm>
          <a:prstGeom prst="rect">
            <a:avLst/>
          </a:prstGeom>
        </p:spPr>
      </p:pic>
      <p:sp>
        <p:nvSpPr>
          <p:cNvPr id="8" name="TextBox 7">
            <a:extLst>
              <a:ext uri="{FF2B5EF4-FFF2-40B4-BE49-F238E27FC236}">
                <a16:creationId xmlns:a16="http://schemas.microsoft.com/office/drawing/2014/main" id="{F3FF05AD-8B9E-4360-8B27-8E52772B48AE}"/>
              </a:ext>
            </a:extLst>
          </p:cNvPr>
          <p:cNvSpPr txBox="1"/>
          <p:nvPr/>
        </p:nvSpPr>
        <p:spPr>
          <a:xfrm>
            <a:off x="8647280" y="6320763"/>
            <a:ext cx="3429109" cy="461665"/>
          </a:xfrm>
          <a:prstGeom prst="rect">
            <a:avLst/>
          </a:prstGeom>
          <a:noFill/>
        </p:spPr>
        <p:txBody>
          <a:bodyPr wrap="square">
            <a:spAutoFit/>
          </a:bodyPr>
          <a:lstStyle/>
          <a:p>
            <a:r>
              <a:rPr lang="en-GB" sz="2400" dirty="0">
                <a:effectLst/>
                <a:latin typeface="Times New Roman" panose="02020603050405020304" pitchFamily="18" charset="0"/>
                <a:ea typeface="Times New Roman" panose="020F0502020204030204" pitchFamily="34" charset="0"/>
                <a:cs typeface="Times New Roman" panose="02020603050405020304" pitchFamily="18" charset="0"/>
              </a:rPr>
              <a:t>Reema Hussain - 2127235</a:t>
            </a:r>
            <a:endParaRPr lang="en-US" sz="2400" dirty="0"/>
          </a:p>
        </p:txBody>
      </p:sp>
    </p:spTree>
    <p:extLst>
      <p:ext uri="{BB962C8B-B14F-4D97-AF65-F5344CB8AC3E}">
        <p14:creationId xmlns:p14="http://schemas.microsoft.com/office/powerpoint/2010/main" val="16820098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4">
            <a:extLst>
              <a:ext uri="{FF2B5EF4-FFF2-40B4-BE49-F238E27FC236}">
                <a16:creationId xmlns:a16="http://schemas.microsoft.com/office/drawing/2014/main" id="{62D07011-E5AB-DD43-8152-D7E0AE235005}"/>
              </a:ext>
            </a:extLst>
          </p:cNvPr>
          <p:cNvSpPr>
            <a:spLocks noGrp="1"/>
          </p:cNvSpPr>
          <p:nvPr>
            <p:ph type="subTitle" idx="1"/>
          </p:nvPr>
        </p:nvSpPr>
        <p:spPr>
          <a:xfrm>
            <a:off x="584729" y="413806"/>
            <a:ext cx="9998604" cy="6227233"/>
          </a:xfrm>
        </p:spPr>
        <p:txBody>
          <a:bodyPr>
            <a:normAutofit fontScale="55000" lnSpcReduction="20000"/>
            <a:scene3d>
              <a:camera prst="orthographicFront"/>
              <a:lightRig rig="soft" dir="t">
                <a:rot lat="0" lon="0" rev="15600000"/>
              </a:lightRig>
            </a:scene3d>
            <a:sp3d extrusionH="57150" prstMaterial="softEdge">
              <a:bevelT w="25400" h="38100"/>
            </a:sp3d>
          </a:bodyPr>
          <a:lstStyle/>
          <a:p>
            <a:pPr algn="l"/>
            <a:r>
              <a:rPr lang="en-GB" sz="7300" b="1" u="sng" spc="50" dirty="0">
                <a:ln w="0"/>
                <a:solidFill>
                  <a:srgbClr val="C00000"/>
                </a:solidFill>
                <a:effectLst>
                  <a:innerShdw blurRad="63500" dist="50800" dir="13500000">
                    <a:srgbClr val="000000">
                      <a:alpha val="50000"/>
                    </a:srgbClr>
                  </a:innerShdw>
                </a:effectLst>
                <a:latin typeface="+mj-lt"/>
                <a:cs typeface="Times New Roman" panose="02020603050405020304" pitchFamily="18" charset="0"/>
              </a:rPr>
              <a:t>Reference List</a:t>
            </a:r>
          </a:p>
          <a:p>
            <a:pPr algn="l"/>
            <a:endParaRPr lang="en-GB" sz="4800" b="1" u="sng" spc="50" dirty="0">
              <a:ln w="0"/>
              <a:solidFill>
                <a:srgbClr val="C00000"/>
              </a:solidFill>
              <a:effectLst>
                <a:innerShdw blurRad="63500" dist="50800" dir="13500000">
                  <a:srgbClr val="000000">
                    <a:alpha val="50000"/>
                  </a:srgbClr>
                </a:innerShdw>
              </a:effectLst>
              <a:latin typeface="+mj-lt"/>
              <a:cs typeface="Times New Roman" panose="02020603050405020304" pitchFamily="18" charset="0"/>
            </a:endParaRPr>
          </a:p>
          <a:p>
            <a:pPr algn="l"/>
            <a:endParaRPr lang="en-GB" sz="4800" b="1" u="sng" spc="50" dirty="0">
              <a:ln w="0"/>
              <a:solidFill>
                <a:srgbClr val="C00000"/>
              </a:solidFill>
              <a:effectLst>
                <a:innerShdw blurRad="63500" dist="50800" dir="13500000">
                  <a:srgbClr val="000000">
                    <a:alpha val="50000"/>
                  </a:srgbClr>
                </a:innerShdw>
              </a:effectLst>
              <a:latin typeface="+mj-lt"/>
              <a:cs typeface="Times New Roman" panose="02020603050405020304" pitchFamily="18" charset="0"/>
            </a:endParaRPr>
          </a:p>
          <a:p>
            <a:pPr algn="l"/>
            <a:r>
              <a:rPr lang="en-US" sz="4800" dirty="0">
                <a:solidFill>
                  <a:srgbClr val="2C3E50"/>
                </a:solidFill>
                <a:latin typeface="TimesNewRomanPSMT"/>
              </a:rPr>
              <a:t>Team, W.R.B. (2016). </a:t>
            </a:r>
            <a:r>
              <a:rPr lang="en-US" sz="4800" i="1" dirty="0">
                <a:solidFill>
                  <a:srgbClr val="2C3E50"/>
                </a:solidFill>
                <a:latin typeface="TimesNewRomanPS-ItalicMT"/>
              </a:rPr>
              <a:t>Why Student Collaboration is More Effective with Tech</a:t>
            </a:r>
            <a:r>
              <a:rPr lang="en-US" sz="4800" i="0" dirty="0">
                <a:solidFill>
                  <a:srgbClr val="2C3E50"/>
                </a:solidFill>
                <a:latin typeface="TimesNewRomanPSMT"/>
              </a:rPr>
              <a:t>. [online] </a:t>
            </a:r>
            <a:r>
              <a:rPr lang="en-US" sz="4800" i="0" dirty="0" err="1">
                <a:solidFill>
                  <a:srgbClr val="2C3E50"/>
                </a:solidFill>
                <a:latin typeface="TimesNewRomanPSMT"/>
              </a:rPr>
              <a:t>EDUSPIRE</a:t>
            </a:r>
            <a:r>
              <a:rPr lang="en-US" sz="4800" i="0" dirty="0">
                <a:solidFill>
                  <a:srgbClr val="2C3E50"/>
                </a:solidFill>
                <a:latin typeface="TimesNewRomanPSMT"/>
              </a:rPr>
              <a:t>. Available at: https://</a:t>
            </a:r>
            <a:r>
              <a:rPr lang="en-US" sz="4800" i="0" dirty="0" err="1">
                <a:solidFill>
                  <a:srgbClr val="2C3E50"/>
                </a:solidFill>
                <a:latin typeface="TimesNewRomanPSMT"/>
              </a:rPr>
              <a:t>www.eduspire.org</a:t>
            </a:r>
            <a:r>
              <a:rPr lang="en-US" sz="4800" i="0" dirty="0">
                <a:solidFill>
                  <a:srgbClr val="2C3E50"/>
                </a:solidFill>
                <a:latin typeface="TimesNewRomanPSMT"/>
              </a:rPr>
              <a:t>/technology-blog-for-teachers/why-student-collaboration-is-more-effective-with-tech/.</a:t>
            </a:r>
            <a:br>
              <a:rPr lang="en-GB" sz="4800" i="0" dirty="0">
                <a:solidFill>
                  <a:srgbClr val="2C3E50"/>
                </a:solidFill>
                <a:latin typeface="TimesNewRomanPSMT"/>
              </a:rPr>
            </a:br>
            <a:br>
              <a:rPr lang="en-GB" sz="4800" i="0" dirty="0">
                <a:solidFill>
                  <a:srgbClr val="2C3E50"/>
                </a:solidFill>
                <a:latin typeface="TimesNewRomanPSMT"/>
              </a:rPr>
            </a:br>
            <a:br>
              <a:rPr lang="en-GB" sz="4800" i="0" dirty="0">
                <a:solidFill>
                  <a:srgbClr val="2C3E50"/>
                </a:solidFill>
                <a:latin typeface="TimesNewRomanPSMT"/>
              </a:rPr>
            </a:br>
            <a:r>
              <a:rPr lang="en-US" sz="4800" dirty="0" err="1">
                <a:solidFill>
                  <a:srgbClr val="2C3E50"/>
                </a:solidFill>
                <a:latin typeface="TimesNewRomanPSMT"/>
              </a:rPr>
              <a:t>support.microsoft.com</a:t>
            </a:r>
            <a:r>
              <a:rPr lang="en-US" sz="4800" dirty="0">
                <a:solidFill>
                  <a:srgbClr val="2C3E50"/>
                </a:solidFill>
                <a:latin typeface="TimesNewRomanPSMT"/>
              </a:rPr>
              <a:t>. (n.d.). </a:t>
            </a:r>
            <a:r>
              <a:rPr lang="en-US" sz="4800" i="1" dirty="0">
                <a:solidFill>
                  <a:srgbClr val="2C3E50"/>
                </a:solidFill>
                <a:latin typeface="TimesNewRomanPS-ItalicMT"/>
              </a:rPr>
              <a:t>Work together in Microsoft Teams</a:t>
            </a:r>
            <a:r>
              <a:rPr lang="en-US" sz="4800" i="0" dirty="0">
                <a:solidFill>
                  <a:srgbClr val="2C3E50"/>
                </a:solidFill>
                <a:latin typeface="TimesNewRomanPSMT"/>
              </a:rPr>
              <a:t>. [online] Available at: https://</a:t>
            </a:r>
            <a:r>
              <a:rPr lang="en-US" sz="4800" i="0" dirty="0" err="1">
                <a:solidFill>
                  <a:srgbClr val="2C3E50"/>
                </a:solidFill>
                <a:latin typeface="TimesNewRomanPSMT"/>
              </a:rPr>
              <a:t>support.microsoft.com</a:t>
            </a:r>
            <a:r>
              <a:rPr lang="en-US" sz="4800" i="0" dirty="0">
                <a:solidFill>
                  <a:srgbClr val="2C3E50"/>
                </a:solidFill>
                <a:latin typeface="TimesNewRomanPSMT"/>
              </a:rPr>
              <a:t>/en-au/office/work-together-in-</a:t>
            </a:r>
            <a:r>
              <a:rPr lang="en-US" sz="4800" i="0" dirty="0" err="1">
                <a:solidFill>
                  <a:srgbClr val="2C3E50"/>
                </a:solidFill>
                <a:latin typeface="TimesNewRomanPSMT"/>
              </a:rPr>
              <a:t>microsoft-teams</a:t>
            </a:r>
            <a:r>
              <a:rPr lang="en-US" sz="4800" i="0" dirty="0">
                <a:solidFill>
                  <a:srgbClr val="2C3E50"/>
                </a:solidFill>
                <a:latin typeface="TimesNewRomanPSMT"/>
              </a:rPr>
              <a:t>-8066077a-e2a7-45b7-a8d1-adfd0a944b67 [Accessed 25 Jun. 2022].‌</a:t>
            </a:r>
            <a:br>
              <a:rPr lang="en-GB" sz="4800" i="0" dirty="0">
                <a:solidFill>
                  <a:srgbClr val="2C3E50"/>
                </a:solidFill>
                <a:latin typeface="TimesNewRomanPSMT"/>
              </a:rPr>
            </a:br>
            <a:br>
              <a:rPr lang="en-GB" sz="4800" i="0" dirty="0">
                <a:solidFill>
                  <a:srgbClr val="2C3E50"/>
                </a:solidFill>
                <a:latin typeface="TimesNewRomanPSMT"/>
              </a:rPr>
            </a:br>
            <a:br>
              <a:rPr lang="en-GB" sz="4800" i="0" dirty="0">
                <a:solidFill>
                  <a:srgbClr val="2C3E50"/>
                </a:solidFill>
                <a:latin typeface="TimesNewRomanPSMT"/>
              </a:rPr>
            </a:br>
            <a:r>
              <a:rPr lang="en-US" sz="4800" dirty="0" err="1">
                <a:solidFill>
                  <a:srgbClr val="2C3E50"/>
                </a:solidFill>
                <a:latin typeface="TimesNewRomanPSMT"/>
              </a:rPr>
              <a:t>wwlpublish</a:t>
            </a:r>
            <a:r>
              <a:rPr lang="en-US" sz="4800" dirty="0">
                <a:solidFill>
                  <a:srgbClr val="2C3E50"/>
                </a:solidFill>
                <a:latin typeface="TimesNewRomanPSMT"/>
              </a:rPr>
              <a:t> (n.d.). </a:t>
            </a:r>
            <a:r>
              <a:rPr lang="en-US" sz="4800" i="1" dirty="0">
                <a:solidFill>
                  <a:srgbClr val="2C3E50"/>
                </a:solidFill>
                <a:latin typeface="TimesNewRomanPS-ItalicMT"/>
              </a:rPr>
              <a:t>Collaborate in teams and channels with Microsoft Teams - Learn</a:t>
            </a:r>
            <a:r>
              <a:rPr lang="en-US" sz="4800" i="0" dirty="0">
                <a:solidFill>
                  <a:srgbClr val="2C3E50"/>
                </a:solidFill>
                <a:latin typeface="TimesNewRomanPSMT"/>
              </a:rPr>
              <a:t>. [online] </a:t>
            </a:r>
            <a:r>
              <a:rPr lang="en-US" sz="4800" i="0" dirty="0" err="1">
                <a:solidFill>
                  <a:srgbClr val="2C3E50"/>
                </a:solidFill>
                <a:latin typeface="TimesNewRomanPSMT"/>
              </a:rPr>
              <a:t>docs.microsoft.com</a:t>
            </a:r>
            <a:r>
              <a:rPr lang="en-US" sz="4800" i="0" dirty="0">
                <a:solidFill>
                  <a:srgbClr val="2C3E50"/>
                </a:solidFill>
                <a:latin typeface="TimesNewRomanPSMT"/>
              </a:rPr>
              <a:t>. Available at: https://</a:t>
            </a:r>
            <a:r>
              <a:rPr lang="en-US" sz="4800" i="0" dirty="0" err="1">
                <a:solidFill>
                  <a:srgbClr val="2C3E50"/>
                </a:solidFill>
                <a:latin typeface="TimesNewRomanPSMT"/>
              </a:rPr>
              <a:t>docs.microsoft.com</a:t>
            </a:r>
            <a:r>
              <a:rPr lang="en-US" sz="4800" i="0" dirty="0">
                <a:solidFill>
                  <a:srgbClr val="2C3E50"/>
                </a:solidFill>
                <a:latin typeface="TimesNewRomanPSMT"/>
              </a:rPr>
              <a:t>/en-us/learn/modules/collaborate-teams-</a:t>
            </a:r>
            <a:r>
              <a:rPr lang="en-US" sz="4800" i="0" dirty="0" err="1">
                <a:solidFill>
                  <a:srgbClr val="2C3E50"/>
                </a:solidFill>
                <a:latin typeface="TimesNewRomanPSMT"/>
              </a:rPr>
              <a:t>channels-microsoft</a:t>
            </a:r>
            <a:r>
              <a:rPr lang="en-US" sz="4800" i="0" dirty="0">
                <a:solidFill>
                  <a:srgbClr val="2C3E50"/>
                </a:solidFill>
                <a:latin typeface="TimesNewRomanPSMT"/>
              </a:rPr>
              <a:t>-teams/ [Accessed 25 Jun. 2022].‌</a:t>
            </a:r>
            <a:endParaRPr lang="en-US" sz="8000" dirty="0"/>
          </a:p>
        </p:txBody>
      </p:sp>
    </p:spTree>
    <p:extLst>
      <p:ext uri="{BB962C8B-B14F-4D97-AF65-F5344CB8AC3E}">
        <p14:creationId xmlns:p14="http://schemas.microsoft.com/office/powerpoint/2010/main" val="60998911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9</Slides>
  <Notes>0</Notes>
  <HiddenSlides>0</HiddenSlide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PowerPoint Presentation</vt:lpstr>
      <vt:lpstr>Introduction   Students use technology to collaborate at UWTSD because it has become easier to communicate and collaborate securely.  Students use different types of technology to collaborate at UWTSD such as   MS Teams MS Word MS PowerPoint OneDrive Moodle  Excel </vt:lpstr>
      <vt:lpstr>Rationale  Students can collaborate on Ms Teams in different ways such as live chats and calls. It also allows you to work together using MS Word, Excel or PowerPoint Students have said MS Teams is the best way to collaborate because Ms Teams allows you to collaborate and communicate from one login programme. MS Teams also saves and shares data securely</vt:lpstr>
      <vt:lpstr>Proposed Method   How Do Students Use Technology To Collaborate At UWTSD?  We will be asking students at UWTSD how they use technology to collaborate with peers. Students have used technology to collaborate by collecting data through face to face interviews, record keeping and focus groups.  Students have also used technology to collaborate by creating questionnaires &amp; surveys. Also by creating tables and charts to collect data.</vt:lpstr>
      <vt:lpstr>PowerPoint Presentation</vt:lpstr>
      <vt:lpstr>Ethical Considerations </vt:lpstr>
      <vt:lpstr>Research Timeline</vt:lpstr>
      <vt:lpstr>Hypothesis    How do students use technology to collaborate?  Students can use Office 365 to collaborate with peers in different ways You can access Microsoft Office 365 at any time whether you’re working from home or while you’re away from work. Office 365 has different tools to help you wherever you are. You can access Microsoft 365 From a mobile device or a laptop, you can share files and attend meeting.</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Reema Hussain (2127235)</dc:creator>
  <cp:lastModifiedBy>Meena Hussain (2127234)</cp:lastModifiedBy>
  <cp:revision>9</cp:revision>
  <dcterms:created xsi:type="dcterms:W3CDTF">2022-06-21T21:27:05Z</dcterms:created>
  <dcterms:modified xsi:type="dcterms:W3CDTF">2022-06-25T23:17:20Z</dcterms:modified>
</cp:coreProperties>
</file>