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0" r:id="rId8"/>
    <p:sldId id="262" r:id="rId9"/>
    <p:sldId id="265" r:id="rId10"/>
    <p:sldId id="266" r:id="rId11"/>
    <p:sldId id="279" r:id="rId12"/>
    <p:sldId id="267" r:id="rId13"/>
    <p:sldId id="268" r:id="rId14"/>
    <p:sldId id="269" r:id="rId15"/>
    <p:sldId id="270" r:id="rId16"/>
    <p:sldId id="271" r:id="rId17"/>
    <p:sldId id="261" r:id="rId18"/>
    <p:sldId id="272" r:id="rId19"/>
    <p:sldId id="273" r:id="rId20"/>
    <p:sldId id="274" r:id="rId21"/>
    <p:sldId id="275" r:id="rId22"/>
    <p:sldId id="276" r:id="rId23"/>
    <p:sldId id="277" r:id="rId24"/>
    <p:sldId id="278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9/27/2018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CEF3B-A037-46D0-B02C-1428F07E9383}" type="datetimeFigureOut">
              <a:rPr lang="en-US" dirty="0"/>
              <a:t>9/27/2018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482DC-2269-4F26-9D2A-7E44B1A4CD8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9/27/2018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9/27/2018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9/27/2018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9/27/2018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pPr/>
              <a:t>9/27/2018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6DFF08F-DC6B-4601-B491-B0F83F6DD2DA}" type="datetimeFigureOut">
              <a:rPr lang="en-US" dirty="0"/>
              <a:pPr/>
              <a:t>9/27/2018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9/27/2018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9/27/2018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9/27/2018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9/27/2018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1.png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752320" y="3322281"/>
            <a:ext cx="10091690" cy="927748"/>
          </a:xfrm>
        </p:spPr>
        <p:txBody>
          <a:bodyPr>
            <a:noAutofit/>
          </a:bodyPr>
          <a:lstStyle/>
          <a:p>
            <a:r>
              <a:rPr lang="zh-CN" altLang="en-US" sz="6600" dirty="0" smtClean="0"/>
              <a:t>第六课    香蕉多少钱一斤</a:t>
            </a:r>
            <a:endParaRPr lang="zh-CN" altLang="en-US" sz="6600" dirty="0"/>
          </a:p>
        </p:txBody>
      </p:sp>
    </p:spTree>
    <p:extLst>
      <p:ext uri="{BB962C8B-B14F-4D97-AF65-F5344CB8AC3E}">
        <p14:creationId xmlns:p14="http://schemas.microsoft.com/office/powerpoint/2010/main" val="1640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圆角矩形 3"/>
          <p:cNvSpPr/>
          <p:nvPr/>
        </p:nvSpPr>
        <p:spPr>
          <a:xfrm>
            <a:off x="1389305" y="251137"/>
            <a:ext cx="3322750" cy="1661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 sz="900" dirty="0"/>
          </a:p>
          <a:p>
            <a:pPr algn="ctr"/>
            <a:endParaRPr lang="en-US" altLang="zh-CN" sz="900" dirty="0" smtClean="0"/>
          </a:p>
          <a:p>
            <a:pPr algn="ctr"/>
            <a:r>
              <a:rPr lang="en-US" altLang="zh-CN" sz="3200" dirty="0" smtClean="0"/>
              <a:t>A</a:t>
            </a:r>
            <a:r>
              <a:rPr lang="zh-CN" altLang="en-US" sz="3200" dirty="0" smtClean="0"/>
              <a:t>：下午好！</a:t>
            </a:r>
            <a:endParaRPr lang="en-US" altLang="zh-CN" sz="3200" dirty="0" smtClean="0"/>
          </a:p>
          <a:p>
            <a:pPr algn="ctr"/>
            <a:r>
              <a:rPr lang="en-US" altLang="zh-CN" sz="2400" dirty="0" smtClean="0"/>
              <a:t>   </a:t>
            </a:r>
            <a:r>
              <a:rPr lang="en-US" altLang="zh-CN" sz="2400" dirty="0" err="1" smtClean="0"/>
              <a:t>Xiàwǔ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hǎo</a:t>
            </a:r>
            <a:endParaRPr lang="en-US" altLang="zh-CN" sz="2400" dirty="0" smtClean="0"/>
          </a:p>
          <a:p>
            <a:pPr algn="ctr"/>
            <a:r>
              <a:rPr lang="en-US" altLang="zh-CN" sz="3200" dirty="0" smtClean="0"/>
              <a:t>B</a:t>
            </a:r>
            <a:r>
              <a:rPr lang="zh-CN" altLang="en-US" sz="3200" dirty="0" smtClean="0"/>
              <a:t>：</a:t>
            </a:r>
            <a:r>
              <a:rPr lang="en-US" altLang="zh-CN" sz="3200" dirty="0" smtClean="0"/>
              <a:t>________</a:t>
            </a:r>
          </a:p>
          <a:p>
            <a:pPr algn="ctr"/>
            <a:endParaRPr lang="zh-CN" altLang="en-US" dirty="0"/>
          </a:p>
        </p:txBody>
      </p:sp>
      <p:sp>
        <p:nvSpPr>
          <p:cNvPr id="5" name="圆角矩形 4"/>
          <p:cNvSpPr/>
          <p:nvPr/>
        </p:nvSpPr>
        <p:spPr>
          <a:xfrm>
            <a:off x="4837088" y="251137"/>
            <a:ext cx="3211133" cy="1661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 sz="900" dirty="0"/>
          </a:p>
          <a:p>
            <a:pPr algn="ctr"/>
            <a:endParaRPr lang="en-US" altLang="zh-CN" sz="900" dirty="0" smtClean="0"/>
          </a:p>
          <a:p>
            <a:pPr algn="ctr"/>
            <a:r>
              <a:rPr lang="en-US" altLang="zh-CN" sz="2800" dirty="0" smtClean="0"/>
              <a:t>A</a:t>
            </a:r>
            <a:r>
              <a:rPr lang="zh-CN" altLang="en-US" sz="2800" dirty="0" smtClean="0"/>
              <a:t>：</a:t>
            </a:r>
            <a:r>
              <a:rPr lang="zh-CN" altLang="en-US" sz="2400" dirty="0" smtClean="0"/>
              <a:t>你叫什么名字？</a:t>
            </a:r>
            <a:endParaRPr lang="en-US" altLang="zh-CN" sz="2400" dirty="0" smtClean="0"/>
          </a:p>
          <a:p>
            <a:pPr algn="ctr"/>
            <a:r>
              <a:rPr lang="en-US" altLang="zh-CN" sz="2000" dirty="0" smtClean="0"/>
              <a:t>          </a:t>
            </a:r>
            <a:r>
              <a:rPr lang="en-US" altLang="zh-CN" sz="2000" dirty="0" err="1" smtClean="0"/>
              <a:t>Nǐ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jiào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shénme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mínɡzi</a:t>
            </a:r>
            <a:endParaRPr lang="en-US" altLang="zh-CN" sz="2000" dirty="0"/>
          </a:p>
          <a:p>
            <a:pPr algn="ctr"/>
            <a:r>
              <a:rPr lang="en-US" altLang="zh-CN" sz="3200" dirty="0" smtClean="0"/>
              <a:t>B</a:t>
            </a:r>
            <a:r>
              <a:rPr lang="zh-CN" altLang="en-US" sz="4000" dirty="0" smtClean="0"/>
              <a:t>：</a:t>
            </a:r>
            <a:r>
              <a:rPr lang="en-US" altLang="zh-CN" sz="4000" dirty="0" smtClean="0"/>
              <a:t>________</a:t>
            </a:r>
          </a:p>
          <a:p>
            <a:pPr algn="ctr"/>
            <a:endParaRPr lang="zh-CN" altLang="en-US" dirty="0"/>
          </a:p>
        </p:txBody>
      </p:sp>
      <p:sp>
        <p:nvSpPr>
          <p:cNvPr id="6" name="圆角矩形 5"/>
          <p:cNvSpPr/>
          <p:nvPr/>
        </p:nvSpPr>
        <p:spPr>
          <a:xfrm>
            <a:off x="8173254" y="251136"/>
            <a:ext cx="3211133" cy="1661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900" dirty="0"/>
          </a:p>
          <a:p>
            <a:endParaRPr lang="en-US" altLang="zh-CN" sz="900" dirty="0" smtClean="0"/>
          </a:p>
          <a:p>
            <a:r>
              <a:rPr lang="en-US" altLang="zh-CN" sz="2800" dirty="0" smtClean="0"/>
              <a:t>A</a:t>
            </a:r>
            <a:r>
              <a:rPr lang="zh-CN" altLang="en-US" sz="2800" dirty="0" smtClean="0"/>
              <a:t>：</a:t>
            </a:r>
            <a:r>
              <a:rPr lang="zh-CN" altLang="en-US" sz="2400" dirty="0" smtClean="0"/>
              <a:t>你怎么样？</a:t>
            </a:r>
            <a:endParaRPr lang="en-US" altLang="zh-CN" sz="2400" dirty="0" smtClean="0"/>
          </a:p>
          <a:p>
            <a:r>
              <a:rPr lang="en-US" altLang="zh-CN" sz="2000" dirty="0" smtClean="0"/>
              <a:t>          </a:t>
            </a:r>
            <a:r>
              <a:rPr lang="en-US" altLang="zh-CN" sz="2000" dirty="0" err="1" smtClean="0"/>
              <a:t>Nǐ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zěnme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yànɡ</a:t>
            </a:r>
            <a:endParaRPr lang="en-US" altLang="zh-CN" sz="2000" dirty="0" smtClean="0"/>
          </a:p>
          <a:p>
            <a:r>
              <a:rPr lang="en-US" altLang="zh-CN" sz="3200" dirty="0" smtClean="0"/>
              <a:t>B</a:t>
            </a:r>
            <a:r>
              <a:rPr lang="zh-CN" altLang="en-US" sz="4000" dirty="0"/>
              <a:t>：</a:t>
            </a:r>
            <a:r>
              <a:rPr lang="en-US" altLang="zh-CN" sz="4000" dirty="0" smtClean="0"/>
              <a:t>________</a:t>
            </a:r>
          </a:p>
          <a:p>
            <a:endParaRPr lang="zh-CN" altLang="en-US" dirty="0"/>
          </a:p>
        </p:txBody>
      </p:sp>
      <p:sp>
        <p:nvSpPr>
          <p:cNvPr id="7" name="圆角矩形 6"/>
          <p:cNvSpPr/>
          <p:nvPr/>
        </p:nvSpPr>
        <p:spPr>
          <a:xfrm>
            <a:off x="1445113" y="2221574"/>
            <a:ext cx="3211133" cy="1661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900" dirty="0" smtClean="0"/>
          </a:p>
          <a:p>
            <a:endParaRPr lang="en-US" altLang="zh-CN" sz="900" dirty="0" smtClean="0"/>
          </a:p>
          <a:p>
            <a:r>
              <a:rPr lang="en-US" altLang="zh-CN" sz="2800" dirty="0" smtClean="0"/>
              <a:t>A</a:t>
            </a:r>
            <a:r>
              <a:rPr lang="zh-CN" altLang="en-US" sz="2800" dirty="0" smtClean="0"/>
              <a:t>：</a:t>
            </a:r>
            <a:r>
              <a:rPr lang="zh-CN" altLang="en-US" sz="2400" dirty="0" smtClean="0"/>
              <a:t>你是哪国人？</a:t>
            </a:r>
            <a:endParaRPr lang="en-US" altLang="zh-CN" sz="2400" dirty="0" smtClean="0"/>
          </a:p>
          <a:p>
            <a:r>
              <a:rPr lang="en-US" altLang="zh-CN" sz="2000" dirty="0" smtClean="0"/>
              <a:t>          </a:t>
            </a:r>
            <a:r>
              <a:rPr lang="en-US" altLang="zh-CN" sz="2000" dirty="0" err="1" smtClean="0"/>
              <a:t>Nǐ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shì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nǎ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ɡuó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rén</a:t>
            </a:r>
            <a:endParaRPr lang="en-US" altLang="zh-CN" sz="2000" dirty="0" smtClean="0"/>
          </a:p>
          <a:p>
            <a:r>
              <a:rPr lang="en-US" altLang="zh-CN" sz="3200" dirty="0" smtClean="0"/>
              <a:t>B</a:t>
            </a:r>
            <a:r>
              <a:rPr lang="zh-CN" altLang="en-US" sz="4000" dirty="0" smtClean="0"/>
              <a:t>：</a:t>
            </a:r>
            <a:r>
              <a:rPr lang="en-US" altLang="zh-CN" sz="4000" dirty="0" smtClean="0"/>
              <a:t>________</a:t>
            </a:r>
          </a:p>
          <a:p>
            <a:endParaRPr lang="zh-CN" altLang="en-US" dirty="0"/>
          </a:p>
        </p:txBody>
      </p:sp>
      <p:sp>
        <p:nvSpPr>
          <p:cNvPr id="8" name="圆角矩形 7"/>
          <p:cNvSpPr/>
          <p:nvPr/>
        </p:nvSpPr>
        <p:spPr>
          <a:xfrm>
            <a:off x="4885652" y="2221574"/>
            <a:ext cx="3211133" cy="1661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900" dirty="0" smtClean="0"/>
          </a:p>
          <a:p>
            <a:endParaRPr lang="en-US" altLang="zh-CN" sz="900" dirty="0" smtClean="0"/>
          </a:p>
          <a:p>
            <a:r>
              <a:rPr lang="en-US" altLang="zh-CN" sz="2800" dirty="0" smtClean="0"/>
              <a:t>A</a:t>
            </a:r>
            <a:r>
              <a:rPr lang="zh-CN" altLang="en-US" sz="2800" dirty="0" smtClean="0"/>
              <a:t>：</a:t>
            </a:r>
            <a:r>
              <a:rPr lang="zh-CN" altLang="en-US" sz="2400" dirty="0" smtClean="0"/>
              <a:t>你认识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吗？</a:t>
            </a:r>
            <a:endParaRPr lang="en-US" altLang="zh-CN" sz="2400" dirty="0" smtClean="0"/>
          </a:p>
          <a:p>
            <a:r>
              <a:rPr lang="en-US" altLang="zh-CN" sz="2000" dirty="0" smtClean="0"/>
              <a:t>          </a:t>
            </a:r>
            <a:r>
              <a:rPr lang="en-US" altLang="zh-CN" sz="2000" dirty="0" err="1" smtClean="0"/>
              <a:t>Nǐ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rènshí</a:t>
            </a:r>
            <a:r>
              <a:rPr lang="en-US" altLang="zh-CN" sz="2000" dirty="0" smtClean="0"/>
              <a:t>……ma</a:t>
            </a:r>
          </a:p>
          <a:p>
            <a:r>
              <a:rPr lang="en-US" altLang="zh-CN" sz="3200" dirty="0" smtClean="0"/>
              <a:t>B</a:t>
            </a:r>
            <a:r>
              <a:rPr lang="zh-CN" altLang="en-US" sz="4000" dirty="0" smtClean="0"/>
              <a:t>：</a:t>
            </a:r>
            <a:r>
              <a:rPr lang="en-US" altLang="zh-CN" sz="4000" dirty="0" smtClean="0"/>
              <a:t>________</a:t>
            </a:r>
          </a:p>
          <a:p>
            <a:endParaRPr lang="zh-CN" altLang="en-US" dirty="0"/>
          </a:p>
        </p:txBody>
      </p:sp>
      <p:sp>
        <p:nvSpPr>
          <p:cNvPr id="9" name="圆角矩形 8"/>
          <p:cNvSpPr/>
          <p:nvPr/>
        </p:nvSpPr>
        <p:spPr>
          <a:xfrm>
            <a:off x="8249990" y="2221573"/>
            <a:ext cx="3211133" cy="1661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900" dirty="0" smtClean="0"/>
          </a:p>
          <a:p>
            <a:endParaRPr lang="en-US" altLang="zh-CN" sz="900" dirty="0" smtClean="0"/>
          </a:p>
          <a:p>
            <a:r>
              <a:rPr lang="en-US" altLang="zh-CN" sz="2800" dirty="0" smtClean="0"/>
              <a:t>A</a:t>
            </a:r>
            <a:r>
              <a:rPr lang="zh-CN" altLang="en-US" sz="2800" dirty="0" smtClean="0"/>
              <a:t>：</a:t>
            </a:r>
            <a:r>
              <a:rPr lang="zh-CN" altLang="en-US" sz="2400" dirty="0" smtClean="0"/>
              <a:t>你学习什么？</a:t>
            </a:r>
            <a:endParaRPr lang="en-US" altLang="zh-CN" sz="2400" dirty="0" smtClean="0"/>
          </a:p>
          <a:p>
            <a:r>
              <a:rPr lang="en-US" altLang="zh-CN" sz="2000" dirty="0" smtClean="0"/>
              <a:t>          </a:t>
            </a:r>
            <a:r>
              <a:rPr lang="en-US" altLang="zh-CN" sz="2000" dirty="0" err="1" smtClean="0"/>
              <a:t>Nǐ</a:t>
            </a:r>
            <a:r>
              <a:rPr lang="en-US" altLang="zh-CN" sz="2000" dirty="0" smtClean="0"/>
              <a:t> </a:t>
            </a:r>
            <a:r>
              <a:rPr lang="en-US" altLang="zh-CN" sz="2000" dirty="0" err="1"/>
              <a:t>xuéxí</a:t>
            </a:r>
            <a:r>
              <a:rPr lang="en-US" altLang="zh-CN" sz="2000" dirty="0" smtClean="0"/>
              <a:t>……ma</a:t>
            </a:r>
          </a:p>
          <a:p>
            <a:r>
              <a:rPr lang="en-US" altLang="zh-CN" sz="3200" dirty="0" smtClean="0"/>
              <a:t>B</a:t>
            </a:r>
            <a:r>
              <a:rPr lang="zh-CN" altLang="en-US" sz="4000" dirty="0" smtClean="0"/>
              <a:t>：</a:t>
            </a:r>
            <a:r>
              <a:rPr lang="en-US" altLang="zh-CN" sz="4000" dirty="0" smtClean="0"/>
              <a:t>________</a:t>
            </a:r>
          </a:p>
          <a:p>
            <a:endParaRPr lang="zh-CN" altLang="en-US" dirty="0"/>
          </a:p>
        </p:txBody>
      </p:sp>
      <p:sp>
        <p:nvSpPr>
          <p:cNvPr id="10" name="圆角矩形 9"/>
          <p:cNvSpPr/>
          <p:nvPr/>
        </p:nvSpPr>
        <p:spPr>
          <a:xfrm>
            <a:off x="1445112" y="4192011"/>
            <a:ext cx="3211133" cy="1661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900" dirty="0" smtClean="0"/>
          </a:p>
          <a:p>
            <a:endParaRPr lang="en-US" altLang="zh-CN" sz="900" dirty="0" smtClean="0"/>
          </a:p>
          <a:p>
            <a:r>
              <a:rPr lang="en-US" altLang="zh-CN" sz="2800" dirty="0" smtClean="0"/>
              <a:t>A</a:t>
            </a:r>
            <a:r>
              <a:rPr lang="zh-CN" altLang="en-US" sz="2800" dirty="0" smtClean="0"/>
              <a:t>：</a:t>
            </a:r>
            <a:r>
              <a:rPr lang="zh-CN" altLang="en-US" sz="2400" dirty="0" smtClean="0"/>
              <a:t>你家有几口人？</a:t>
            </a:r>
            <a:endParaRPr lang="en-US" altLang="zh-CN" sz="2400" dirty="0" smtClean="0"/>
          </a:p>
          <a:p>
            <a:r>
              <a:rPr lang="en-US" altLang="zh-CN" sz="2000" dirty="0" smtClean="0"/>
              <a:t>          </a:t>
            </a:r>
            <a:r>
              <a:rPr lang="en-US" altLang="zh-CN" sz="2000" dirty="0" err="1" smtClean="0"/>
              <a:t>Nǐ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jiā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yǒu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jǐ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kǒu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rén</a:t>
            </a:r>
            <a:endParaRPr lang="en-US" altLang="zh-CN" sz="2000" dirty="0" smtClean="0"/>
          </a:p>
          <a:p>
            <a:r>
              <a:rPr lang="en-US" altLang="zh-CN" sz="3200" dirty="0" smtClean="0"/>
              <a:t>B</a:t>
            </a:r>
            <a:r>
              <a:rPr lang="zh-CN" altLang="en-US" sz="4000" dirty="0" smtClean="0"/>
              <a:t>：</a:t>
            </a:r>
            <a:r>
              <a:rPr lang="en-US" altLang="zh-CN" sz="4000" dirty="0" smtClean="0"/>
              <a:t>________</a:t>
            </a:r>
          </a:p>
          <a:p>
            <a:endParaRPr lang="zh-CN" altLang="en-US" dirty="0"/>
          </a:p>
        </p:txBody>
      </p:sp>
      <p:sp>
        <p:nvSpPr>
          <p:cNvPr id="11" name="圆角矩形 10"/>
          <p:cNvSpPr/>
          <p:nvPr/>
        </p:nvSpPr>
        <p:spPr>
          <a:xfrm>
            <a:off x="4885652" y="4192010"/>
            <a:ext cx="3211133" cy="1661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900" dirty="0" smtClean="0"/>
          </a:p>
          <a:p>
            <a:endParaRPr lang="en-US" altLang="zh-CN" sz="900" dirty="0" smtClean="0"/>
          </a:p>
          <a:p>
            <a:r>
              <a:rPr lang="en-US" altLang="zh-CN" sz="2800" dirty="0" smtClean="0"/>
              <a:t>A</a:t>
            </a:r>
            <a:r>
              <a:rPr lang="zh-CN" altLang="en-US" sz="2800" dirty="0" smtClean="0"/>
              <a:t>：</a:t>
            </a:r>
            <a:r>
              <a:rPr lang="zh-CN" altLang="en-US" sz="2400" dirty="0" smtClean="0"/>
              <a:t>你家有什么人？</a:t>
            </a:r>
            <a:endParaRPr lang="en-US" altLang="zh-CN" sz="2400" dirty="0" smtClean="0"/>
          </a:p>
          <a:p>
            <a:r>
              <a:rPr lang="en-US" altLang="zh-CN" sz="2000" dirty="0" smtClean="0"/>
              <a:t>          </a:t>
            </a:r>
            <a:r>
              <a:rPr lang="en-US" altLang="zh-CN" sz="2000" dirty="0" err="1" smtClean="0"/>
              <a:t>Nǐ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jiā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yǒu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shénme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rén</a:t>
            </a:r>
            <a:endParaRPr lang="en-US" altLang="zh-CN" sz="2000" dirty="0" smtClean="0"/>
          </a:p>
          <a:p>
            <a:r>
              <a:rPr lang="en-US" altLang="zh-CN" sz="3200" dirty="0" smtClean="0"/>
              <a:t>B</a:t>
            </a:r>
            <a:r>
              <a:rPr lang="zh-CN" altLang="en-US" sz="4000" dirty="0" smtClean="0"/>
              <a:t>：</a:t>
            </a:r>
            <a:r>
              <a:rPr lang="en-US" altLang="zh-CN" sz="4000" dirty="0" smtClean="0"/>
              <a:t>________</a:t>
            </a:r>
          </a:p>
          <a:p>
            <a:endParaRPr lang="zh-CN" altLang="en-US" dirty="0"/>
          </a:p>
        </p:txBody>
      </p:sp>
      <p:sp>
        <p:nvSpPr>
          <p:cNvPr id="12" name="圆角矩形 11"/>
          <p:cNvSpPr/>
          <p:nvPr/>
        </p:nvSpPr>
        <p:spPr>
          <a:xfrm>
            <a:off x="8249990" y="4192010"/>
            <a:ext cx="3728434" cy="1661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900" dirty="0" smtClean="0"/>
          </a:p>
          <a:p>
            <a:endParaRPr lang="en-US" altLang="zh-CN" sz="900" dirty="0" smtClean="0"/>
          </a:p>
          <a:p>
            <a:r>
              <a:rPr lang="en-US" altLang="zh-CN" sz="2800" dirty="0" smtClean="0"/>
              <a:t>A</a:t>
            </a:r>
            <a:r>
              <a:rPr lang="zh-CN" altLang="en-US" sz="2800" dirty="0" smtClean="0"/>
              <a:t>：</a:t>
            </a:r>
            <a:r>
              <a:rPr lang="zh-CN" altLang="en-US" sz="2400" dirty="0" smtClean="0"/>
              <a:t>你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做什么工作？</a:t>
            </a:r>
            <a:endParaRPr lang="en-US" altLang="zh-CN" sz="2400" dirty="0" smtClean="0"/>
          </a:p>
          <a:p>
            <a:r>
              <a:rPr lang="en-US" altLang="zh-CN" sz="2000" dirty="0" smtClean="0"/>
              <a:t>          </a:t>
            </a:r>
            <a:r>
              <a:rPr lang="en-US" altLang="zh-CN" sz="2000" dirty="0" err="1" smtClean="0"/>
              <a:t>Nǐ</a:t>
            </a:r>
            <a:r>
              <a:rPr lang="en-US" altLang="zh-CN" sz="2000" dirty="0" smtClean="0"/>
              <a:t>…</a:t>
            </a:r>
            <a:r>
              <a:rPr lang="zh-CN" altLang="en-US" sz="2000" dirty="0" smtClean="0"/>
              <a:t> </a:t>
            </a:r>
            <a:r>
              <a:rPr lang="en-US" altLang="zh-CN" sz="2000" dirty="0" err="1" smtClean="0"/>
              <a:t>zuò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shénme</a:t>
            </a:r>
            <a:r>
              <a:rPr lang="en-US" altLang="zh-CN" sz="2000" dirty="0" smtClean="0"/>
              <a:t> </a:t>
            </a:r>
            <a:r>
              <a:rPr lang="en-US" altLang="zh-CN" sz="2000" dirty="0" err="1" smtClean="0"/>
              <a:t>ɡōnɡzuò</a:t>
            </a:r>
            <a:endParaRPr lang="en-US" altLang="zh-CN" sz="2000" dirty="0" smtClean="0"/>
          </a:p>
          <a:p>
            <a:r>
              <a:rPr lang="en-US" altLang="zh-CN" sz="3200" dirty="0" smtClean="0"/>
              <a:t>B</a:t>
            </a:r>
            <a:r>
              <a:rPr lang="zh-CN" altLang="en-US" sz="4000" dirty="0" smtClean="0"/>
              <a:t>：</a:t>
            </a:r>
            <a:r>
              <a:rPr lang="en-US" altLang="zh-CN" sz="4000" dirty="0" smtClean="0"/>
              <a:t>________</a:t>
            </a:r>
          </a:p>
          <a:p>
            <a:endParaRPr lang="zh-CN" altLang="en-US" dirty="0"/>
          </a:p>
        </p:txBody>
      </p:sp>
      <p:sp>
        <p:nvSpPr>
          <p:cNvPr id="13" name="圆角矩形 12"/>
          <p:cNvSpPr/>
          <p:nvPr/>
        </p:nvSpPr>
        <p:spPr>
          <a:xfrm>
            <a:off x="115911" y="128789"/>
            <a:ext cx="1148362" cy="9530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dirty="0" err="1"/>
              <a:t>fùxí</a:t>
            </a:r>
            <a:endParaRPr lang="en-US" altLang="zh-CN" sz="3200" dirty="0" smtClean="0"/>
          </a:p>
          <a:p>
            <a:pPr algn="ctr"/>
            <a:r>
              <a:rPr lang="zh-CN" altLang="en-US" sz="3200" dirty="0" smtClean="0"/>
              <a:t>复习</a:t>
            </a:r>
            <a:endParaRPr lang="en-US" altLang="zh-CN" sz="3200" dirty="0" smtClean="0"/>
          </a:p>
        </p:txBody>
      </p:sp>
    </p:spTree>
    <p:extLst>
      <p:ext uri="{BB962C8B-B14F-4D97-AF65-F5344CB8AC3E}">
        <p14:creationId xmlns:p14="http://schemas.microsoft.com/office/powerpoint/2010/main" val="290388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115911" y="128789"/>
            <a:ext cx="1148362" cy="9530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dirty="0" err="1"/>
              <a:t>fùxí</a:t>
            </a:r>
            <a:endParaRPr lang="en-US" altLang="zh-CN" sz="3200" dirty="0" smtClean="0"/>
          </a:p>
          <a:p>
            <a:pPr algn="ctr"/>
            <a:r>
              <a:rPr lang="zh-CN" altLang="en-US" sz="3200" dirty="0" smtClean="0"/>
              <a:t>复习</a:t>
            </a:r>
            <a:endParaRPr lang="en-US" altLang="zh-CN" sz="3200" dirty="0" smtClean="0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3528" y="426412"/>
            <a:ext cx="3904090" cy="2600124"/>
          </a:xfrm>
          <a:prstGeom prst="rect">
            <a:avLst/>
          </a:prstGeom>
        </p:spPr>
      </p:pic>
      <p:sp>
        <p:nvSpPr>
          <p:cNvPr id="4" name="矩形标注 3"/>
          <p:cNvSpPr/>
          <p:nvPr/>
        </p:nvSpPr>
        <p:spPr>
          <a:xfrm>
            <a:off x="4673984" y="2596503"/>
            <a:ext cx="1712889" cy="1068947"/>
          </a:xfrm>
          <a:prstGeom prst="wedgeRectCallout">
            <a:avLst>
              <a:gd name="adj1" fmla="val -76478"/>
              <a:gd name="adj2" fmla="val -1317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 err="1" smtClean="0"/>
              <a:t>Lín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Nà</a:t>
            </a:r>
            <a:r>
              <a:rPr lang="zh-CN" altLang="en-US" sz="4000" dirty="0" smtClean="0"/>
              <a:t>林娜</a:t>
            </a:r>
            <a:endParaRPr lang="zh-CN" altLang="en-US" sz="4000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9339" y="321972"/>
            <a:ext cx="4292957" cy="3219718"/>
          </a:xfrm>
          <a:prstGeom prst="rect">
            <a:avLst/>
          </a:prstGeom>
        </p:spPr>
      </p:pic>
      <p:sp>
        <p:nvSpPr>
          <p:cNvPr id="6" name="矩形标注 5"/>
          <p:cNvSpPr/>
          <p:nvPr/>
        </p:nvSpPr>
        <p:spPr>
          <a:xfrm>
            <a:off x="9585824" y="2871989"/>
            <a:ext cx="2108193" cy="1068947"/>
          </a:xfrm>
          <a:prstGeom prst="wedgeRectCallout">
            <a:avLst>
              <a:gd name="adj1" fmla="val -50914"/>
              <a:gd name="adj2" fmla="val -1341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 smtClean="0"/>
              <a:t> </a:t>
            </a:r>
            <a:r>
              <a:rPr lang="en-US" altLang="zh-CN" sz="4000" dirty="0"/>
              <a:t>Ā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Mínɡ</a:t>
            </a:r>
            <a:endParaRPr lang="en-US" altLang="zh-CN" sz="4000" dirty="0" smtClean="0"/>
          </a:p>
          <a:p>
            <a:pPr algn="ctr"/>
            <a:r>
              <a:rPr lang="zh-CN" altLang="en-US" sz="4000" dirty="0" smtClean="0"/>
              <a:t>阿</a:t>
            </a:r>
            <a:r>
              <a:rPr lang="zh-CN" altLang="en-US" sz="4000" dirty="0"/>
              <a:t>明</a:t>
            </a: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0347" y="3775825"/>
            <a:ext cx="4266671" cy="2841603"/>
          </a:xfrm>
          <a:prstGeom prst="rect">
            <a:avLst/>
          </a:prstGeom>
        </p:spPr>
      </p:pic>
      <p:sp>
        <p:nvSpPr>
          <p:cNvPr id="8" name="矩形标注 7"/>
          <p:cNvSpPr/>
          <p:nvPr/>
        </p:nvSpPr>
        <p:spPr>
          <a:xfrm>
            <a:off x="0" y="2871989"/>
            <a:ext cx="2108193" cy="1068947"/>
          </a:xfrm>
          <a:prstGeom prst="wedgeRectCallout">
            <a:avLst>
              <a:gd name="adj1" fmla="val 41331"/>
              <a:gd name="adj2" fmla="val 887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 err="1"/>
              <a:t>Zhū</a:t>
            </a:r>
            <a:r>
              <a:rPr lang="en-US" altLang="zh-CN" sz="4000" dirty="0"/>
              <a:t> </a:t>
            </a:r>
            <a:r>
              <a:rPr lang="en-US" altLang="zh-CN" sz="4000" dirty="0" err="1"/>
              <a:t>Yún</a:t>
            </a:r>
            <a:r>
              <a:rPr lang="zh-CN" altLang="en-US" sz="4000" dirty="0"/>
              <a:t>朱</a:t>
            </a:r>
            <a:r>
              <a:rPr lang="zh-CN" altLang="en-US" sz="4000" dirty="0" smtClean="0"/>
              <a:t>云</a:t>
            </a:r>
            <a:endParaRPr lang="zh-CN" altLang="en-US" sz="4000" dirty="0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9340" y="4136434"/>
            <a:ext cx="3545962" cy="2354519"/>
          </a:xfrm>
          <a:prstGeom prst="rect">
            <a:avLst/>
          </a:prstGeom>
        </p:spPr>
      </p:pic>
      <p:sp>
        <p:nvSpPr>
          <p:cNvPr id="10" name="矩形标注 9"/>
          <p:cNvSpPr/>
          <p:nvPr/>
        </p:nvSpPr>
        <p:spPr>
          <a:xfrm>
            <a:off x="9903855" y="5509845"/>
            <a:ext cx="2160214" cy="1068947"/>
          </a:xfrm>
          <a:prstGeom prst="wedgeRectCallout">
            <a:avLst>
              <a:gd name="adj1" fmla="val -67801"/>
              <a:gd name="adj2" fmla="val -932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000" dirty="0" err="1" smtClean="0"/>
              <a:t>Mǎ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Dīnɡ</a:t>
            </a:r>
            <a:r>
              <a:rPr lang="zh-CN" altLang="en-US" sz="4000" dirty="0" smtClean="0"/>
              <a:t>马</a:t>
            </a:r>
            <a:r>
              <a:rPr lang="zh-CN" altLang="en-US" sz="4000" dirty="0"/>
              <a:t>丁</a:t>
            </a:r>
          </a:p>
        </p:txBody>
      </p:sp>
    </p:spTree>
    <p:extLst>
      <p:ext uri="{BB962C8B-B14F-4D97-AF65-F5344CB8AC3E}">
        <p14:creationId xmlns:p14="http://schemas.microsoft.com/office/powerpoint/2010/main" val="2642954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2723" y="605307"/>
            <a:ext cx="2992460" cy="3989947"/>
          </a:xfrm>
          <a:prstGeom prst="rect">
            <a:avLst/>
          </a:prstGeom>
        </p:spPr>
      </p:pic>
      <p:sp>
        <p:nvSpPr>
          <p:cNvPr id="3" name="圆角矩形 2"/>
          <p:cNvSpPr/>
          <p:nvPr/>
        </p:nvSpPr>
        <p:spPr>
          <a:xfrm>
            <a:off x="115911" y="128789"/>
            <a:ext cx="1148362" cy="9530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dirty="0" err="1"/>
              <a:t>fùxí</a:t>
            </a:r>
            <a:endParaRPr lang="en-US" altLang="zh-CN" sz="3200" dirty="0" smtClean="0"/>
          </a:p>
          <a:p>
            <a:pPr algn="ctr"/>
            <a:r>
              <a:rPr lang="zh-CN" altLang="en-US" sz="3200" dirty="0" smtClean="0"/>
              <a:t>复习</a:t>
            </a:r>
            <a:endParaRPr lang="en-US" altLang="zh-CN" sz="3200" dirty="0" smtClean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6885" y="605307"/>
            <a:ext cx="4746670" cy="3989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519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3400023" y="463641"/>
            <a:ext cx="51386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 smtClean="0"/>
              <a:t>Tone sandhi of </a:t>
            </a:r>
            <a:r>
              <a:rPr lang="zh-CN" altLang="en-US" sz="4000" dirty="0" smtClean="0"/>
              <a:t>“一”</a:t>
            </a:r>
            <a:endParaRPr lang="zh-CN" altLang="en-US" sz="4000" dirty="0"/>
          </a:p>
        </p:txBody>
      </p:sp>
      <p:sp>
        <p:nvSpPr>
          <p:cNvPr id="3" name="文本框 2"/>
          <p:cNvSpPr txBox="1"/>
          <p:nvPr/>
        </p:nvSpPr>
        <p:spPr>
          <a:xfrm>
            <a:off x="759854" y="1352281"/>
            <a:ext cx="100970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800" dirty="0" smtClean="0"/>
              <a:t>The numeral </a:t>
            </a:r>
            <a:r>
              <a:rPr lang="zh-CN" altLang="en-US" sz="2800" dirty="0" smtClean="0"/>
              <a:t>“一”</a:t>
            </a:r>
            <a:r>
              <a:rPr lang="en-US" altLang="zh-CN" sz="2800" dirty="0" smtClean="0"/>
              <a:t>is pronounced as </a:t>
            </a:r>
            <a:r>
              <a:rPr lang="zh-CN" altLang="en-US" sz="2800" dirty="0" smtClean="0"/>
              <a:t>“</a:t>
            </a:r>
            <a:r>
              <a:rPr lang="en-US" altLang="zh-CN" sz="2800" dirty="0" err="1"/>
              <a:t>yī</a:t>
            </a:r>
            <a:r>
              <a:rPr lang="zh-CN" altLang="en-US" sz="2800" dirty="0" smtClean="0"/>
              <a:t>”</a:t>
            </a:r>
            <a:r>
              <a:rPr lang="en-US" altLang="zh-CN" sz="2800" dirty="0" smtClean="0"/>
              <a:t>when it stands by itself. </a:t>
            </a:r>
            <a:r>
              <a:rPr lang="zh-CN" altLang="en-US" sz="2800" dirty="0" smtClean="0"/>
              <a:t>“一”</a:t>
            </a:r>
            <a:r>
              <a:rPr lang="en-US" altLang="zh-CN" sz="2800" dirty="0" smtClean="0"/>
              <a:t>is pronounced as </a:t>
            </a:r>
            <a:r>
              <a:rPr lang="zh-CN" altLang="en-US" sz="2800" dirty="0" smtClean="0"/>
              <a:t>“</a:t>
            </a:r>
            <a:r>
              <a:rPr lang="en-US" altLang="zh-CN" sz="2800" dirty="0" err="1"/>
              <a:t>yì</a:t>
            </a:r>
            <a:r>
              <a:rPr lang="zh-CN" altLang="en-US" sz="2800" dirty="0" smtClean="0"/>
              <a:t>”</a:t>
            </a:r>
            <a:r>
              <a:rPr lang="en-US" altLang="zh-CN" sz="2800" dirty="0" smtClean="0"/>
              <a:t>when it precedes a first-tone, second-tone or third-tone syllable. It is read as </a:t>
            </a:r>
            <a:r>
              <a:rPr lang="zh-CN" altLang="en-US" sz="2800" dirty="0" smtClean="0"/>
              <a:t>“</a:t>
            </a:r>
            <a:r>
              <a:rPr lang="en-US" altLang="zh-CN" sz="2800" dirty="0" err="1"/>
              <a:t>yí</a:t>
            </a:r>
            <a:r>
              <a:rPr lang="zh-CN" altLang="en-US" sz="2800" dirty="0" smtClean="0"/>
              <a:t>”</a:t>
            </a:r>
            <a:r>
              <a:rPr lang="en-US" altLang="zh-CN" sz="2800" dirty="0" smtClean="0"/>
              <a:t>when it precedes a fourth-tone syllable. For example,</a:t>
            </a:r>
            <a:endParaRPr lang="zh-CN" altLang="en-US" sz="2800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5543518"/>
              </p:ext>
            </p:extLst>
          </p:nvPr>
        </p:nvGraphicFramePr>
        <p:xfrm>
          <a:off x="1345127" y="3617412"/>
          <a:ext cx="8739030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13010"/>
                <a:gridCol w="2913010"/>
                <a:gridCol w="2913010"/>
              </a:tblGrid>
              <a:tr h="370840">
                <a:tc rowSpan="4">
                  <a:txBody>
                    <a:bodyPr/>
                    <a:lstStyle/>
                    <a:p>
                      <a:endParaRPr lang="en-US" altLang="zh-CN" sz="3600" dirty="0" smtClean="0"/>
                    </a:p>
                    <a:p>
                      <a:endParaRPr lang="en-US" altLang="zh-CN" sz="3600" dirty="0" smtClean="0"/>
                    </a:p>
                    <a:p>
                      <a:pPr algn="ctr"/>
                      <a:r>
                        <a:rPr lang="zh-CN" altLang="en-US" sz="3600" dirty="0" smtClean="0"/>
                        <a:t>一</a:t>
                      </a:r>
                      <a:r>
                        <a:rPr lang="en-US" altLang="zh-CN" sz="3600" dirty="0" err="1" smtClean="0"/>
                        <a:t>yī</a:t>
                      </a:r>
                      <a:endParaRPr lang="zh-CN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斤</a:t>
                      </a:r>
                      <a:r>
                        <a:rPr lang="en-US" altLang="zh-CN" sz="3600" dirty="0" err="1" smtClean="0"/>
                        <a:t>jīn</a:t>
                      </a:r>
                      <a:endParaRPr lang="zh-CN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3600" dirty="0" smtClean="0"/>
                        <a:t>一斤 </a:t>
                      </a:r>
                      <a:r>
                        <a:rPr lang="en-US" altLang="zh-CN" sz="3600" dirty="0" err="1" smtClean="0">
                          <a:solidFill>
                            <a:srgbClr val="FF0000"/>
                          </a:solidFill>
                        </a:rPr>
                        <a:t>yì</a:t>
                      </a:r>
                      <a:r>
                        <a:rPr lang="en-US" altLang="zh-CN" sz="3600" dirty="0" smtClean="0"/>
                        <a:t> </a:t>
                      </a:r>
                      <a:r>
                        <a:rPr lang="en-US" altLang="zh-CN" sz="3600" dirty="0" err="1" smtClean="0"/>
                        <a:t>jīn</a:t>
                      </a:r>
                      <a:endParaRPr lang="zh-CN" altLang="en-US" sz="3600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台</a:t>
                      </a:r>
                      <a:r>
                        <a:rPr lang="en-US" altLang="zh-CN" sz="3600" dirty="0" err="1" smtClean="0"/>
                        <a:t>tái</a:t>
                      </a:r>
                      <a:endParaRPr lang="zh-CN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3600" dirty="0" smtClean="0"/>
                        <a:t>一台 </a:t>
                      </a:r>
                      <a:r>
                        <a:rPr lang="en-US" altLang="zh-CN" sz="3600" dirty="0" err="1" smtClean="0">
                          <a:solidFill>
                            <a:srgbClr val="FF0000"/>
                          </a:solidFill>
                        </a:rPr>
                        <a:t>yì</a:t>
                      </a:r>
                      <a:r>
                        <a:rPr lang="en-US" altLang="zh-CN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altLang="zh-CN" sz="3600" dirty="0" err="1" smtClean="0"/>
                        <a:t>tái</a:t>
                      </a:r>
                      <a:endParaRPr lang="zh-CN" altLang="en-US" sz="3600" dirty="0" smtClean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种</a:t>
                      </a:r>
                      <a:r>
                        <a:rPr lang="en-US" altLang="zh-CN" sz="3600" dirty="0" err="1" smtClean="0"/>
                        <a:t>zhǒnɡ</a:t>
                      </a:r>
                      <a:endParaRPr lang="zh-CN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一种 </a:t>
                      </a:r>
                      <a:r>
                        <a:rPr lang="en-US" altLang="zh-CN" sz="3600" dirty="0" err="1" smtClean="0">
                          <a:solidFill>
                            <a:srgbClr val="FF0000"/>
                          </a:solidFill>
                        </a:rPr>
                        <a:t>yì</a:t>
                      </a:r>
                      <a:r>
                        <a:rPr lang="en-US" altLang="zh-CN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altLang="zh-CN" sz="3600" dirty="0" err="1" smtClean="0"/>
                        <a:t>zhǒnɡ</a:t>
                      </a:r>
                      <a:endParaRPr lang="zh-CN" altLang="en-US" sz="3600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个</a:t>
                      </a:r>
                      <a:r>
                        <a:rPr lang="en-US" altLang="zh-CN" sz="3600" dirty="0" err="1" smtClean="0"/>
                        <a:t>ɡè</a:t>
                      </a:r>
                      <a:endParaRPr lang="zh-CN" altLang="en-US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3600" dirty="0" smtClean="0"/>
                        <a:t>一个 </a:t>
                      </a:r>
                      <a:r>
                        <a:rPr lang="en-US" altLang="zh-CN" sz="3600" dirty="0" err="1" smtClean="0">
                          <a:solidFill>
                            <a:schemeClr val="accent2"/>
                          </a:solidFill>
                        </a:rPr>
                        <a:t>yí</a:t>
                      </a:r>
                      <a:r>
                        <a:rPr lang="en-US" altLang="zh-CN" sz="3600" dirty="0" smtClean="0">
                          <a:solidFill>
                            <a:schemeClr val="accent2"/>
                          </a:solidFill>
                        </a:rPr>
                        <a:t> </a:t>
                      </a:r>
                      <a:r>
                        <a:rPr lang="en-US" altLang="zh-CN" sz="3600" dirty="0" err="1" smtClean="0"/>
                        <a:t>ɡè</a:t>
                      </a:r>
                      <a:endParaRPr lang="zh-CN" altLang="en-US" sz="36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0643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940157" y="1455312"/>
            <a:ext cx="32454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 err="1"/>
              <a:t>y</a:t>
            </a:r>
            <a:r>
              <a:rPr lang="en-US" altLang="zh-CN" sz="4800" dirty="0" err="1" smtClean="0"/>
              <a:t>ìbēi</a:t>
            </a:r>
            <a:r>
              <a:rPr lang="en-US" altLang="zh-CN" sz="4800" dirty="0" smtClean="0"/>
              <a:t> </a:t>
            </a:r>
            <a:r>
              <a:rPr lang="zh-CN" altLang="en-US" sz="4800" dirty="0" smtClean="0"/>
              <a:t> 一杯</a:t>
            </a:r>
            <a:endParaRPr lang="en-US" altLang="zh-CN" sz="4800" dirty="0" smtClean="0"/>
          </a:p>
          <a:p>
            <a:r>
              <a:rPr lang="en-US" altLang="zh-CN" sz="4800" dirty="0" err="1"/>
              <a:t>y</a:t>
            </a:r>
            <a:r>
              <a:rPr lang="en-US" altLang="zh-CN" sz="4800" dirty="0" err="1" smtClean="0"/>
              <a:t>ìběn</a:t>
            </a:r>
            <a:r>
              <a:rPr lang="en-US" altLang="zh-CN" sz="4800" dirty="0" smtClean="0"/>
              <a:t> </a:t>
            </a:r>
            <a:r>
              <a:rPr lang="zh-CN" altLang="en-US" sz="4800" dirty="0" smtClean="0"/>
              <a:t>一本</a:t>
            </a:r>
            <a:endParaRPr lang="en-US" altLang="zh-CN" sz="4800" dirty="0" smtClean="0"/>
          </a:p>
          <a:p>
            <a:r>
              <a:rPr lang="en-US" altLang="zh-CN" sz="4800" dirty="0" err="1"/>
              <a:t>y</a:t>
            </a:r>
            <a:r>
              <a:rPr lang="en-US" altLang="zh-CN" sz="4800" dirty="0" err="1" smtClean="0"/>
              <a:t>ìjīn</a:t>
            </a:r>
            <a:r>
              <a:rPr lang="en-US" altLang="zh-CN" sz="4800" dirty="0" smtClean="0"/>
              <a:t>   </a:t>
            </a:r>
            <a:r>
              <a:rPr lang="zh-CN" altLang="en-US" sz="4800" dirty="0" smtClean="0"/>
              <a:t>一斤</a:t>
            </a:r>
            <a:endParaRPr lang="en-US" altLang="zh-CN" sz="4800" dirty="0" smtClean="0"/>
          </a:p>
        </p:txBody>
      </p:sp>
      <p:sp>
        <p:nvSpPr>
          <p:cNvPr id="3" name="文本框 2"/>
          <p:cNvSpPr txBox="1"/>
          <p:nvPr/>
        </p:nvSpPr>
        <p:spPr>
          <a:xfrm>
            <a:off x="4185633" y="1455312"/>
            <a:ext cx="40332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 err="1"/>
              <a:t>y</a:t>
            </a:r>
            <a:r>
              <a:rPr lang="en-US" altLang="zh-CN" sz="4800" dirty="0" err="1" smtClean="0"/>
              <a:t>íbù</a:t>
            </a:r>
            <a:r>
              <a:rPr lang="en-US" altLang="zh-CN" sz="4800" dirty="0" smtClean="0"/>
              <a:t>        </a:t>
            </a:r>
            <a:r>
              <a:rPr lang="zh-CN" altLang="en-US" sz="4800" dirty="0" smtClean="0"/>
              <a:t> 一部</a:t>
            </a:r>
            <a:endParaRPr lang="en-US" altLang="zh-CN" sz="4800" dirty="0" smtClean="0"/>
          </a:p>
          <a:p>
            <a:r>
              <a:rPr lang="en-US" altLang="zh-CN" sz="4800" dirty="0" err="1"/>
              <a:t>y</a:t>
            </a:r>
            <a:r>
              <a:rPr lang="en-US" altLang="zh-CN" sz="4800" dirty="0" err="1" smtClean="0"/>
              <a:t>ìtái</a:t>
            </a:r>
            <a:r>
              <a:rPr lang="en-US" altLang="zh-CN" sz="4800" dirty="0" smtClean="0"/>
              <a:t>         </a:t>
            </a:r>
            <a:r>
              <a:rPr lang="zh-CN" altLang="en-US" sz="4800" dirty="0" smtClean="0"/>
              <a:t>一台</a:t>
            </a:r>
            <a:endParaRPr lang="en-US" altLang="zh-CN" sz="4800" dirty="0" smtClean="0"/>
          </a:p>
          <a:p>
            <a:r>
              <a:rPr lang="en-US" altLang="zh-CN" sz="4800" dirty="0" err="1"/>
              <a:t>yìzhānɡ</a:t>
            </a:r>
            <a:r>
              <a:rPr lang="en-US" altLang="zh-CN" sz="4800" dirty="0" smtClean="0"/>
              <a:t>   </a:t>
            </a:r>
            <a:r>
              <a:rPr lang="zh-CN" altLang="en-US" sz="4800" dirty="0" smtClean="0"/>
              <a:t>一张</a:t>
            </a:r>
            <a:endParaRPr lang="en-US" altLang="zh-CN" sz="4800" dirty="0" smtClean="0"/>
          </a:p>
        </p:txBody>
      </p:sp>
      <p:sp>
        <p:nvSpPr>
          <p:cNvPr id="4" name="文本框 3"/>
          <p:cNvSpPr txBox="1"/>
          <p:nvPr/>
        </p:nvSpPr>
        <p:spPr>
          <a:xfrm>
            <a:off x="8218867" y="1481069"/>
            <a:ext cx="348373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 err="1"/>
              <a:t>yíɡè</a:t>
            </a:r>
            <a:r>
              <a:rPr lang="en-US" altLang="zh-CN" sz="4800" dirty="0" smtClean="0"/>
              <a:t> </a:t>
            </a:r>
            <a:r>
              <a:rPr lang="zh-CN" altLang="en-US" sz="4800" dirty="0" smtClean="0"/>
              <a:t>     一个</a:t>
            </a:r>
            <a:endParaRPr lang="en-US" altLang="zh-CN" sz="4800" dirty="0" smtClean="0"/>
          </a:p>
          <a:p>
            <a:r>
              <a:rPr lang="en-US" altLang="zh-CN" sz="4800" dirty="0" err="1"/>
              <a:t>yìpínɡ</a:t>
            </a:r>
            <a:r>
              <a:rPr lang="en-US" altLang="zh-CN" sz="4800" dirty="0" smtClean="0"/>
              <a:t>   </a:t>
            </a:r>
            <a:r>
              <a:rPr lang="zh-CN" altLang="en-US" sz="4800" dirty="0" smtClean="0"/>
              <a:t>一瓶</a:t>
            </a:r>
            <a:endParaRPr lang="en-US" altLang="zh-CN" sz="4800" dirty="0" smtClean="0"/>
          </a:p>
          <a:p>
            <a:r>
              <a:rPr lang="en-US" altLang="zh-CN" sz="4800" dirty="0" err="1"/>
              <a:t>yíwèi</a:t>
            </a:r>
            <a:r>
              <a:rPr lang="en-US" altLang="zh-CN" sz="4800" dirty="0" smtClean="0"/>
              <a:t>     </a:t>
            </a:r>
            <a:r>
              <a:rPr lang="zh-CN" altLang="en-US" sz="4800" dirty="0" smtClean="0"/>
              <a:t>一位</a:t>
            </a:r>
            <a:endParaRPr lang="en-US" altLang="zh-CN" sz="4800" dirty="0" smtClean="0"/>
          </a:p>
        </p:txBody>
      </p:sp>
      <p:sp>
        <p:nvSpPr>
          <p:cNvPr id="5" name="圆角矩形 4"/>
          <p:cNvSpPr/>
          <p:nvPr/>
        </p:nvSpPr>
        <p:spPr>
          <a:xfrm>
            <a:off x="772732" y="1567789"/>
            <a:ext cx="676141" cy="2094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圆角矩形 5"/>
          <p:cNvSpPr/>
          <p:nvPr/>
        </p:nvSpPr>
        <p:spPr>
          <a:xfrm>
            <a:off x="701898" y="2213018"/>
            <a:ext cx="746975" cy="296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圆角矩形 6"/>
          <p:cNvSpPr/>
          <p:nvPr/>
        </p:nvSpPr>
        <p:spPr>
          <a:xfrm>
            <a:off x="701898" y="2944967"/>
            <a:ext cx="746975" cy="296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圆角矩形 7"/>
          <p:cNvSpPr/>
          <p:nvPr/>
        </p:nvSpPr>
        <p:spPr>
          <a:xfrm>
            <a:off x="3947374" y="1524429"/>
            <a:ext cx="746975" cy="296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圆角矩形 8"/>
          <p:cNvSpPr/>
          <p:nvPr/>
        </p:nvSpPr>
        <p:spPr>
          <a:xfrm>
            <a:off x="3919470" y="2213018"/>
            <a:ext cx="746975" cy="296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圆角矩形 9"/>
          <p:cNvSpPr/>
          <p:nvPr/>
        </p:nvSpPr>
        <p:spPr>
          <a:xfrm>
            <a:off x="3947374" y="2942821"/>
            <a:ext cx="746975" cy="296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圆角矩形 10"/>
          <p:cNvSpPr/>
          <p:nvPr/>
        </p:nvSpPr>
        <p:spPr>
          <a:xfrm>
            <a:off x="8111542" y="1481069"/>
            <a:ext cx="746975" cy="296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圆角矩形 11"/>
          <p:cNvSpPr/>
          <p:nvPr/>
        </p:nvSpPr>
        <p:spPr>
          <a:xfrm>
            <a:off x="8083638" y="2211945"/>
            <a:ext cx="746975" cy="296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圆角矩形 12"/>
          <p:cNvSpPr/>
          <p:nvPr/>
        </p:nvSpPr>
        <p:spPr>
          <a:xfrm>
            <a:off x="8285406" y="3052293"/>
            <a:ext cx="746975" cy="1867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73224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115911" y="128789"/>
            <a:ext cx="1584100" cy="9530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dirty="0" err="1"/>
              <a:t>shēnɡcí</a:t>
            </a:r>
            <a:r>
              <a:rPr lang="zh-CN" altLang="en-US" sz="3200" dirty="0" smtClean="0"/>
              <a:t>生词</a:t>
            </a:r>
            <a:endParaRPr lang="en-US" altLang="zh-CN" sz="3200" dirty="0" smtClean="0"/>
          </a:p>
        </p:txBody>
      </p:sp>
      <p:sp>
        <p:nvSpPr>
          <p:cNvPr id="3" name="文本框 2"/>
          <p:cNvSpPr txBox="1"/>
          <p:nvPr/>
        </p:nvSpPr>
        <p:spPr>
          <a:xfrm>
            <a:off x="1632397" y="231820"/>
            <a:ext cx="2498501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 smtClean="0"/>
              <a:t>1.</a:t>
            </a:r>
            <a:r>
              <a:rPr lang="zh-CN" altLang="en-US" sz="2800" dirty="0" smtClean="0"/>
              <a:t>想</a:t>
            </a:r>
            <a:endParaRPr lang="en-US" altLang="zh-CN" sz="2800" dirty="0" smtClean="0"/>
          </a:p>
          <a:p>
            <a:r>
              <a:rPr lang="en-US" altLang="zh-CN" sz="2800" dirty="0" smtClean="0"/>
              <a:t>2.</a:t>
            </a:r>
            <a:r>
              <a:rPr lang="zh-CN" altLang="en-US" sz="2800" dirty="0" smtClean="0"/>
              <a:t>买</a:t>
            </a:r>
            <a:endParaRPr lang="en-US" altLang="zh-CN" sz="2800" dirty="0" smtClean="0"/>
          </a:p>
          <a:p>
            <a:r>
              <a:rPr lang="en-US" altLang="zh-CN" sz="2800" dirty="0" smtClean="0"/>
              <a:t>3.</a:t>
            </a:r>
            <a:r>
              <a:rPr lang="zh-CN" altLang="en-US" sz="2800" dirty="0" smtClean="0"/>
              <a:t>电子词典</a:t>
            </a:r>
            <a:endParaRPr lang="en-US" altLang="zh-CN" sz="2800" dirty="0" smtClean="0"/>
          </a:p>
          <a:p>
            <a:r>
              <a:rPr lang="zh-CN" altLang="en-US" sz="2800" dirty="0" smtClean="0"/>
              <a:t>   电子</a:t>
            </a:r>
            <a:endParaRPr lang="en-US" altLang="zh-CN" sz="2800" dirty="0" smtClean="0"/>
          </a:p>
          <a:p>
            <a:r>
              <a:rPr lang="zh-CN" altLang="en-US" sz="2800" dirty="0" smtClean="0"/>
              <a:t>   词典</a:t>
            </a:r>
            <a:endParaRPr lang="en-US" altLang="zh-CN" sz="2800" dirty="0" smtClean="0"/>
          </a:p>
          <a:p>
            <a:r>
              <a:rPr lang="en-US" altLang="zh-CN" sz="2800" dirty="0"/>
              <a:t>4</a:t>
            </a:r>
            <a:r>
              <a:rPr lang="en-US" altLang="zh-CN" sz="2800" dirty="0" smtClean="0"/>
              <a:t>.</a:t>
            </a:r>
            <a:r>
              <a:rPr lang="zh-CN" altLang="en-US" sz="2800" dirty="0" smtClean="0"/>
              <a:t>电脑</a:t>
            </a:r>
            <a:endParaRPr lang="en-US" altLang="zh-CN" sz="2800" dirty="0" smtClean="0"/>
          </a:p>
          <a:p>
            <a:r>
              <a:rPr lang="en-US" altLang="zh-CN" sz="2800" dirty="0" smtClean="0"/>
              <a:t>5.</a:t>
            </a:r>
            <a:r>
              <a:rPr lang="zh-CN" altLang="en-US" sz="2800" dirty="0" smtClean="0"/>
              <a:t>部</a:t>
            </a:r>
            <a:endParaRPr lang="en-US" altLang="zh-CN" sz="2800" dirty="0" smtClean="0"/>
          </a:p>
          <a:p>
            <a:r>
              <a:rPr lang="en-US" altLang="zh-CN" sz="2800" dirty="0" smtClean="0"/>
              <a:t>6.</a:t>
            </a:r>
            <a:r>
              <a:rPr lang="zh-CN" altLang="en-US" sz="2800" dirty="0" smtClean="0"/>
              <a:t>百</a:t>
            </a:r>
            <a:endParaRPr lang="en-US" altLang="zh-CN" sz="2800" dirty="0" smtClean="0"/>
          </a:p>
          <a:p>
            <a:r>
              <a:rPr lang="en-US" altLang="zh-CN" sz="2800" dirty="0" smtClean="0"/>
              <a:t>7.</a:t>
            </a:r>
            <a:r>
              <a:rPr lang="zh-CN" altLang="en-US" sz="2800" dirty="0" smtClean="0"/>
              <a:t>块</a:t>
            </a:r>
            <a:endParaRPr lang="en-US" altLang="zh-CN" sz="2800" dirty="0" smtClean="0"/>
          </a:p>
          <a:p>
            <a:r>
              <a:rPr lang="en-US" altLang="zh-CN" sz="2800" dirty="0" smtClean="0"/>
              <a:t>8.</a:t>
            </a:r>
            <a:r>
              <a:rPr lang="zh-CN" altLang="en-US" sz="2800" dirty="0" smtClean="0"/>
              <a:t>钱</a:t>
            </a:r>
            <a:endParaRPr lang="en-US" altLang="zh-CN" sz="2800" dirty="0" smtClean="0"/>
          </a:p>
          <a:p>
            <a:r>
              <a:rPr lang="en-US" altLang="zh-CN" sz="2800" dirty="0" smtClean="0"/>
              <a:t>9.</a:t>
            </a:r>
            <a:r>
              <a:rPr lang="zh-CN" altLang="en-US" sz="2800" dirty="0" smtClean="0"/>
              <a:t>台</a:t>
            </a:r>
            <a:endParaRPr lang="en-US" altLang="zh-CN" sz="2800" dirty="0" smtClean="0"/>
          </a:p>
          <a:p>
            <a:r>
              <a:rPr lang="en-US" altLang="zh-CN" sz="2800" dirty="0" smtClean="0"/>
              <a:t>10.</a:t>
            </a:r>
            <a:r>
              <a:rPr lang="zh-CN" altLang="en-US" sz="2800" dirty="0" smtClean="0"/>
              <a:t>千</a:t>
            </a:r>
            <a:endParaRPr lang="en-US" altLang="zh-CN" sz="2800" dirty="0" smtClean="0"/>
          </a:p>
          <a:p>
            <a:r>
              <a:rPr lang="en-US" altLang="zh-CN" sz="2800" dirty="0" smtClean="0"/>
              <a:t>11.</a:t>
            </a:r>
            <a:r>
              <a:rPr lang="zh-CN" altLang="en-US" sz="2800" dirty="0" smtClean="0"/>
              <a:t>一共</a:t>
            </a:r>
            <a:endParaRPr lang="en-US" altLang="zh-CN" sz="2800" dirty="0" smtClean="0"/>
          </a:p>
          <a:p>
            <a:r>
              <a:rPr lang="en-US" altLang="zh-CN" sz="2800" dirty="0" smtClean="0"/>
              <a:t>12.</a:t>
            </a:r>
            <a:r>
              <a:rPr lang="zh-CN" altLang="en-US" sz="2800" dirty="0" smtClean="0"/>
              <a:t>需要</a:t>
            </a:r>
            <a:endParaRPr lang="en-US" altLang="zh-CN" sz="2800" dirty="0" smtClean="0"/>
          </a:p>
        </p:txBody>
      </p:sp>
      <p:sp>
        <p:nvSpPr>
          <p:cNvPr id="4" name="文本框 3"/>
          <p:cNvSpPr txBox="1"/>
          <p:nvPr/>
        </p:nvSpPr>
        <p:spPr>
          <a:xfrm>
            <a:off x="3835221" y="244699"/>
            <a:ext cx="2756079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 err="1" smtClean="0"/>
              <a:t>xiǎnɡ</a:t>
            </a:r>
            <a:endParaRPr lang="en-US" altLang="zh-CN" sz="2800" dirty="0" smtClean="0"/>
          </a:p>
          <a:p>
            <a:r>
              <a:rPr lang="en-US" altLang="zh-CN" sz="2800" dirty="0" err="1"/>
              <a:t>m</a:t>
            </a:r>
            <a:r>
              <a:rPr lang="en-US" altLang="zh-CN" sz="2800" dirty="0" err="1" smtClean="0"/>
              <a:t>ǎi</a:t>
            </a:r>
            <a:endParaRPr lang="en-US" altLang="zh-CN" sz="2800" dirty="0" smtClean="0"/>
          </a:p>
          <a:p>
            <a:r>
              <a:rPr lang="en-US" altLang="zh-CN" sz="2800" dirty="0" err="1"/>
              <a:t>d</a:t>
            </a:r>
            <a:r>
              <a:rPr lang="en-US" altLang="zh-CN" sz="2800" dirty="0" err="1" smtClean="0"/>
              <a:t>iànzǐ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cídiǎn</a:t>
            </a:r>
            <a:r>
              <a:rPr lang="zh-CN" altLang="en-US" sz="2800" dirty="0" smtClean="0"/>
              <a:t>      </a:t>
            </a:r>
            <a:endParaRPr lang="en-US" altLang="zh-CN" sz="2800" dirty="0" smtClean="0"/>
          </a:p>
          <a:p>
            <a:r>
              <a:rPr lang="en-US" altLang="zh-CN" sz="2800" dirty="0" err="1"/>
              <a:t>diànzǐ</a:t>
            </a:r>
            <a:endParaRPr lang="en-US" altLang="zh-CN" sz="2800" dirty="0" smtClean="0"/>
          </a:p>
          <a:p>
            <a:r>
              <a:rPr lang="en-US" altLang="zh-CN" sz="2800" dirty="0" err="1"/>
              <a:t>c</a:t>
            </a:r>
            <a:r>
              <a:rPr lang="en-US" altLang="zh-CN" sz="2800" dirty="0" err="1" smtClean="0"/>
              <a:t>ídiǎn</a:t>
            </a:r>
            <a:endParaRPr lang="en-US" altLang="zh-CN" sz="2800" dirty="0" smtClean="0"/>
          </a:p>
          <a:p>
            <a:r>
              <a:rPr lang="en-US" altLang="zh-CN" sz="2800" dirty="0" err="1" smtClean="0"/>
              <a:t>diànnǎo</a:t>
            </a:r>
            <a:endParaRPr lang="en-US" altLang="zh-CN" sz="2800" dirty="0" smtClean="0"/>
          </a:p>
          <a:p>
            <a:r>
              <a:rPr lang="en-US" altLang="zh-CN" sz="2800" dirty="0" err="1"/>
              <a:t>bù</a:t>
            </a:r>
            <a:endParaRPr lang="en-US" altLang="zh-CN" sz="2800" dirty="0" smtClean="0"/>
          </a:p>
          <a:p>
            <a:r>
              <a:rPr lang="en-US" altLang="zh-CN" sz="2800" dirty="0" err="1"/>
              <a:t>bǎi</a:t>
            </a:r>
            <a:endParaRPr lang="en-US" altLang="zh-CN" sz="2800" dirty="0" smtClean="0"/>
          </a:p>
          <a:p>
            <a:r>
              <a:rPr lang="en-US" altLang="zh-CN" sz="2800" dirty="0" err="1" smtClean="0"/>
              <a:t>kuài</a:t>
            </a:r>
            <a:endParaRPr lang="en-US" altLang="zh-CN" sz="2800" dirty="0" smtClean="0"/>
          </a:p>
          <a:p>
            <a:r>
              <a:rPr lang="en-US" altLang="zh-CN" sz="2800" dirty="0" err="1" smtClean="0"/>
              <a:t>qián</a:t>
            </a:r>
            <a:endParaRPr lang="en-US" altLang="zh-CN" sz="2800" dirty="0" smtClean="0"/>
          </a:p>
          <a:p>
            <a:r>
              <a:rPr lang="en-US" altLang="zh-CN" sz="2800" dirty="0" err="1" smtClean="0"/>
              <a:t>tái</a:t>
            </a:r>
            <a:endParaRPr lang="en-US" altLang="zh-CN" sz="2800" dirty="0" smtClean="0"/>
          </a:p>
          <a:p>
            <a:r>
              <a:rPr lang="en-US" altLang="zh-CN" sz="2800" dirty="0" err="1"/>
              <a:t>qiān</a:t>
            </a:r>
            <a:endParaRPr lang="en-US" altLang="zh-CN" sz="2800" dirty="0" smtClean="0"/>
          </a:p>
          <a:p>
            <a:r>
              <a:rPr lang="en-US" altLang="zh-CN" sz="2800" dirty="0" err="1" smtClean="0"/>
              <a:t>yíɡònɡ</a:t>
            </a:r>
            <a:endParaRPr lang="en-US" altLang="zh-CN" sz="2800" dirty="0" smtClean="0"/>
          </a:p>
          <a:p>
            <a:r>
              <a:rPr lang="en-US" altLang="zh-CN" sz="2800" dirty="0" err="1"/>
              <a:t>xūyào</a:t>
            </a:r>
            <a:endParaRPr lang="en-US" altLang="zh-CN" sz="2800" dirty="0" smtClean="0"/>
          </a:p>
          <a:p>
            <a:endParaRPr lang="en-US" altLang="zh-CN" sz="2800" dirty="0" smtClean="0"/>
          </a:p>
          <a:p>
            <a:endParaRPr lang="en-US" altLang="zh-CN" sz="2800" dirty="0" smtClean="0"/>
          </a:p>
        </p:txBody>
      </p:sp>
      <p:sp>
        <p:nvSpPr>
          <p:cNvPr id="5" name="文本框 4"/>
          <p:cNvSpPr txBox="1"/>
          <p:nvPr/>
        </p:nvSpPr>
        <p:spPr>
          <a:xfrm>
            <a:off x="6266108" y="231819"/>
            <a:ext cx="2756079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a</a:t>
            </a:r>
            <a:r>
              <a:rPr lang="en-US" altLang="zh-CN" sz="2800" dirty="0" smtClean="0"/>
              <a:t>ux.</a:t>
            </a:r>
          </a:p>
          <a:p>
            <a:r>
              <a:rPr lang="en-US" altLang="zh-CN" sz="2800" dirty="0" smtClean="0"/>
              <a:t>v.</a:t>
            </a:r>
          </a:p>
          <a:p>
            <a:endParaRPr lang="en-US" altLang="zh-CN" sz="2800" dirty="0" smtClean="0"/>
          </a:p>
          <a:p>
            <a:r>
              <a:rPr lang="en-US" altLang="zh-CN" sz="2800" dirty="0" smtClean="0"/>
              <a:t>n.</a:t>
            </a:r>
          </a:p>
          <a:p>
            <a:r>
              <a:rPr lang="en-US" altLang="zh-CN" sz="2800" dirty="0" smtClean="0"/>
              <a:t>n.</a:t>
            </a:r>
          </a:p>
          <a:p>
            <a:r>
              <a:rPr lang="en-US" altLang="zh-CN" sz="2800" dirty="0" smtClean="0"/>
              <a:t>m.</a:t>
            </a:r>
          </a:p>
          <a:p>
            <a:r>
              <a:rPr lang="en-US" altLang="zh-CN" sz="2800" dirty="0" smtClean="0"/>
              <a:t>m.</a:t>
            </a:r>
          </a:p>
          <a:p>
            <a:r>
              <a:rPr lang="en-US" altLang="zh-CN" sz="2800" dirty="0"/>
              <a:t>n</a:t>
            </a:r>
            <a:r>
              <a:rPr lang="en-US" altLang="zh-CN" sz="2800" dirty="0" smtClean="0"/>
              <a:t>um.</a:t>
            </a:r>
          </a:p>
          <a:p>
            <a:r>
              <a:rPr lang="en-US" altLang="zh-CN" sz="2800" dirty="0" smtClean="0"/>
              <a:t>m.</a:t>
            </a:r>
          </a:p>
          <a:p>
            <a:r>
              <a:rPr lang="en-US" altLang="zh-CN" sz="2800" dirty="0" smtClean="0"/>
              <a:t>n.</a:t>
            </a:r>
          </a:p>
          <a:p>
            <a:r>
              <a:rPr lang="en-US" altLang="zh-CN" sz="2800" dirty="0" smtClean="0"/>
              <a:t>m.</a:t>
            </a:r>
          </a:p>
          <a:p>
            <a:r>
              <a:rPr lang="en-US" altLang="zh-CN" sz="2800" dirty="0"/>
              <a:t>n</a:t>
            </a:r>
            <a:r>
              <a:rPr lang="en-US" altLang="zh-CN" sz="2800" dirty="0" smtClean="0"/>
              <a:t>um.</a:t>
            </a:r>
          </a:p>
          <a:p>
            <a:r>
              <a:rPr lang="en-US" altLang="zh-CN" sz="2800" dirty="0"/>
              <a:t>a</a:t>
            </a:r>
            <a:r>
              <a:rPr lang="en-US" altLang="zh-CN" sz="2800" dirty="0" smtClean="0"/>
              <a:t>dv.</a:t>
            </a:r>
          </a:p>
          <a:p>
            <a:r>
              <a:rPr lang="en-US" altLang="zh-CN" sz="2800" dirty="0" smtClean="0"/>
              <a:t>v.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7572777" y="244699"/>
            <a:ext cx="5538991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w</a:t>
            </a:r>
            <a:r>
              <a:rPr lang="en-US" altLang="zh-CN" sz="2800" dirty="0" smtClean="0"/>
              <a:t>ant to</a:t>
            </a:r>
          </a:p>
          <a:p>
            <a:r>
              <a:rPr lang="en-US" altLang="zh-CN" sz="2800" dirty="0" smtClean="0"/>
              <a:t>buy, purchase</a:t>
            </a:r>
          </a:p>
          <a:p>
            <a:r>
              <a:rPr lang="en-US" altLang="zh-CN" sz="2800" dirty="0" smtClean="0"/>
              <a:t>electronic dictionary</a:t>
            </a:r>
          </a:p>
          <a:p>
            <a:r>
              <a:rPr lang="en-US" altLang="zh-CN" sz="2800" dirty="0" smtClean="0"/>
              <a:t>electron</a:t>
            </a:r>
          </a:p>
          <a:p>
            <a:r>
              <a:rPr lang="en-US" altLang="zh-CN" sz="2800" dirty="0" smtClean="0"/>
              <a:t>dictionary</a:t>
            </a:r>
          </a:p>
          <a:p>
            <a:r>
              <a:rPr lang="en-US" altLang="zh-CN" sz="2800" dirty="0" smtClean="0"/>
              <a:t>computer</a:t>
            </a:r>
          </a:p>
          <a:p>
            <a:r>
              <a:rPr lang="en-US" altLang="zh-CN" sz="2800" dirty="0" smtClean="0"/>
              <a:t>used for </a:t>
            </a:r>
            <a:r>
              <a:rPr lang="en-US" altLang="zh-CN" sz="2800" dirty="0" err="1" smtClean="0"/>
              <a:t>books,films,etc</a:t>
            </a:r>
            <a:r>
              <a:rPr lang="en-US" altLang="zh-CN" sz="2800" dirty="0" smtClean="0"/>
              <a:t>.</a:t>
            </a:r>
          </a:p>
          <a:p>
            <a:r>
              <a:rPr lang="en-US" altLang="zh-CN" sz="2800" dirty="0" smtClean="0"/>
              <a:t>hundred</a:t>
            </a:r>
          </a:p>
          <a:p>
            <a:r>
              <a:rPr lang="en-US" altLang="zh-CN" sz="2800" dirty="0"/>
              <a:t>u</a:t>
            </a:r>
            <a:r>
              <a:rPr lang="en-US" altLang="zh-CN" sz="2800" dirty="0" smtClean="0"/>
              <a:t>nit of money</a:t>
            </a:r>
          </a:p>
          <a:p>
            <a:r>
              <a:rPr lang="en-US" altLang="zh-CN" sz="2800" dirty="0" smtClean="0"/>
              <a:t>money</a:t>
            </a:r>
          </a:p>
          <a:p>
            <a:r>
              <a:rPr lang="en-US" altLang="zh-CN" sz="2400" dirty="0"/>
              <a:t>u</a:t>
            </a:r>
            <a:r>
              <a:rPr lang="en-US" altLang="zh-CN" sz="2400" dirty="0" smtClean="0"/>
              <a:t>sed for machinery or apparatus</a:t>
            </a:r>
          </a:p>
          <a:p>
            <a:r>
              <a:rPr lang="en-US" altLang="zh-CN" sz="2800" dirty="0"/>
              <a:t>t</a:t>
            </a:r>
            <a:r>
              <a:rPr lang="en-US" altLang="zh-CN" sz="2800" dirty="0" smtClean="0"/>
              <a:t>housand</a:t>
            </a:r>
          </a:p>
          <a:p>
            <a:r>
              <a:rPr lang="en-US" altLang="zh-CN" sz="2800" dirty="0"/>
              <a:t>a</a:t>
            </a:r>
            <a:r>
              <a:rPr lang="en-US" altLang="zh-CN" sz="2800" dirty="0" smtClean="0"/>
              <a:t>ltogether</a:t>
            </a:r>
          </a:p>
          <a:p>
            <a:r>
              <a:rPr lang="en-US" altLang="zh-CN" sz="2800" dirty="0" smtClean="0"/>
              <a:t>need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3683358" y="244699"/>
            <a:ext cx="2163650" cy="611187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圆角矩形 8"/>
          <p:cNvSpPr/>
          <p:nvPr/>
        </p:nvSpPr>
        <p:spPr>
          <a:xfrm>
            <a:off x="1462021" y="257579"/>
            <a:ext cx="2163650" cy="611187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563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2073" y="642601"/>
            <a:ext cx="2789311" cy="3246817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2636728" y="3889418"/>
            <a:ext cx="29366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err="1"/>
              <a:t>d</a:t>
            </a:r>
            <a:r>
              <a:rPr lang="en-US" altLang="zh-CN" sz="3200" dirty="0" err="1" smtClean="0"/>
              <a:t>iànzǐ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cídiǎn</a:t>
            </a:r>
            <a:endParaRPr lang="en-US" altLang="zh-CN" sz="3200" dirty="0" smtClean="0"/>
          </a:p>
          <a:p>
            <a:r>
              <a:rPr lang="zh-CN" altLang="en-US" sz="3200" dirty="0" smtClean="0"/>
              <a:t>电子词典</a:t>
            </a:r>
            <a:endParaRPr lang="zh-CN" altLang="en-US" sz="3200" dirty="0"/>
          </a:p>
        </p:txBody>
      </p:sp>
      <p:sp>
        <p:nvSpPr>
          <p:cNvPr id="4" name="圆角矩形 3"/>
          <p:cNvSpPr/>
          <p:nvPr/>
        </p:nvSpPr>
        <p:spPr>
          <a:xfrm>
            <a:off x="666261" y="3863658"/>
            <a:ext cx="1970467" cy="16227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dirty="0" smtClean="0"/>
              <a:t>    </a:t>
            </a:r>
            <a:r>
              <a:rPr lang="en-US" altLang="zh-CN" sz="5400" dirty="0" err="1" smtClean="0"/>
              <a:t>bù</a:t>
            </a:r>
            <a:endParaRPr lang="en-US" altLang="zh-CN" sz="5400" dirty="0" smtClean="0"/>
          </a:p>
          <a:p>
            <a:pPr algn="ctr"/>
            <a:r>
              <a:rPr lang="zh-CN" altLang="en-US" sz="5400" dirty="0" smtClean="0"/>
              <a:t>一部</a:t>
            </a:r>
            <a:endParaRPr lang="en-US" altLang="zh-CN" sz="5400" dirty="0" smtClean="0"/>
          </a:p>
        </p:txBody>
      </p:sp>
      <p:sp>
        <p:nvSpPr>
          <p:cNvPr id="6" name="文本框 5"/>
          <p:cNvSpPr txBox="1"/>
          <p:nvPr/>
        </p:nvSpPr>
        <p:spPr>
          <a:xfrm>
            <a:off x="8013314" y="3997057"/>
            <a:ext cx="29366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err="1" smtClean="0"/>
              <a:t>Shū</a:t>
            </a:r>
            <a:endParaRPr lang="en-US" altLang="zh-CN" sz="3200" dirty="0" smtClean="0"/>
          </a:p>
          <a:p>
            <a:r>
              <a:rPr lang="zh-CN" altLang="en-US" sz="3200" dirty="0" smtClean="0"/>
              <a:t>书</a:t>
            </a:r>
            <a:endParaRPr lang="zh-CN" altLang="en-US" sz="3200" dirty="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7320" y="1006159"/>
            <a:ext cx="4810125" cy="2857500"/>
          </a:xfrm>
          <a:prstGeom prst="rect">
            <a:avLst/>
          </a:prstGeom>
        </p:spPr>
      </p:pic>
      <p:sp>
        <p:nvSpPr>
          <p:cNvPr id="8" name="圆角矩形 7"/>
          <p:cNvSpPr/>
          <p:nvPr/>
        </p:nvSpPr>
        <p:spPr>
          <a:xfrm>
            <a:off x="6042847" y="3951507"/>
            <a:ext cx="1970467" cy="12106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5400" dirty="0" smtClean="0"/>
              <a:t>一部</a:t>
            </a:r>
            <a:endParaRPr lang="zh-CN" altLang="en-US" sz="5400" dirty="0"/>
          </a:p>
        </p:txBody>
      </p:sp>
    </p:spTree>
    <p:extLst>
      <p:ext uri="{BB962C8B-B14F-4D97-AF65-F5344CB8AC3E}">
        <p14:creationId xmlns:p14="http://schemas.microsoft.com/office/powerpoint/2010/main" val="1895379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856" y="798490"/>
            <a:ext cx="4077151" cy="293128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2636728" y="3889418"/>
            <a:ext cx="29366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err="1"/>
              <a:t>d</a:t>
            </a:r>
            <a:r>
              <a:rPr lang="en-US" altLang="zh-CN" sz="3200" dirty="0" err="1" smtClean="0"/>
              <a:t>iànnǎo</a:t>
            </a:r>
            <a:endParaRPr lang="en-US" altLang="zh-CN" sz="3200" dirty="0" smtClean="0"/>
          </a:p>
          <a:p>
            <a:r>
              <a:rPr lang="zh-CN" altLang="en-US" sz="3200" dirty="0" smtClean="0"/>
              <a:t>电脑</a:t>
            </a:r>
            <a:endParaRPr lang="zh-CN" altLang="en-US" sz="3200" dirty="0"/>
          </a:p>
        </p:txBody>
      </p:sp>
      <p:sp>
        <p:nvSpPr>
          <p:cNvPr id="4" name="圆角矩形 3"/>
          <p:cNvSpPr/>
          <p:nvPr/>
        </p:nvSpPr>
        <p:spPr>
          <a:xfrm>
            <a:off x="714766" y="3902295"/>
            <a:ext cx="1970467" cy="164849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dirty="0" smtClean="0"/>
              <a:t>    </a:t>
            </a:r>
            <a:r>
              <a:rPr lang="en-US" altLang="zh-CN" sz="5400" dirty="0" err="1" smtClean="0"/>
              <a:t>tái</a:t>
            </a:r>
            <a:endParaRPr lang="en-US" altLang="zh-CN" sz="5400" dirty="0" smtClean="0"/>
          </a:p>
          <a:p>
            <a:pPr algn="ctr"/>
            <a:r>
              <a:rPr lang="zh-CN" altLang="en-US" sz="5400" dirty="0" smtClean="0"/>
              <a:t>一台</a:t>
            </a:r>
            <a:endParaRPr lang="zh-CN" altLang="en-US" sz="5400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0136" y="543706"/>
            <a:ext cx="4762500" cy="356235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9110327" y="4434939"/>
            <a:ext cx="29366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err="1"/>
              <a:t>d</a:t>
            </a:r>
            <a:r>
              <a:rPr lang="en-US" altLang="zh-CN" sz="3200" dirty="0" err="1" smtClean="0"/>
              <a:t>iànshì</a:t>
            </a:r>
            <a:endParaRPr lang="en-US" altLang="zh-CN" sz="3200" dirty="0" smtClean="0"/>
          </a:p>
          <a:p>
            <a:r>
              <a:rPr lang="zh-CN" altLang="en-US" sz="3200" dirty="0" smtClean="0"/>
              <a:t>电视</a:t>
            </a:r>
            <a:endParaRPr lang="zh-CN" altLang="en-US" sz="3200" dirty="0"/>
          </a:p>
        </p:txBody>
      </p:sp>
      <p:sp>
        <p:nvSpPr>
          <p:cNvPr id="7" name="圆角矩形 6"/>
          <p:cNvSpPr/>
          <p:nvPr/>
        </p:nvSpPr>
        <p:spPr>
          <a:xfrm>
            <a:off x="6920919" y="4142386"/>
            <a:ext cx="1970467" cy="164849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5400" dirty="0" smtClean="0"/>
              <a:t>    </a:t>
            </a:r>
            <a:r>
              <a:rPr lang="en-US" altLang="zh-CN" sz="5400" dirty="0" err="1" smtClean="0"/>
              <a:t>tái</a:t>
            </a:r>
            <a:endParaRPr lang="en-US" altLang="zh-CN" sz="5400" dirty="0" smtClean="0"/>
          </a:p>
          <a:p>
            <a:pPr algn="ctr"/>
            <a:r>
              <a:rPr lang="zh-CN" altLang="en-US" sz="5400" dirty="0" smtClean="0"/>
              <a:t>一台</a:t>
            </a:r>
            <a:endParaRPr lang="zh-CN" altLang="en-US" sz="5400" dirty="0"/>
          </a:p>
        </p:txBody>
      </p:sp>
    </p:spTree>
    <p:extLst>
      <p:ext uri="{BB962C8B-B14F-4D97-AF65-F5344CB8AC3E}">
        <p14:creationId xmlns:p14="http://schemas.microsoft.com/office/powerpoint/2010/main" val="1898814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6072" y="1093429"/>
            <a:ext cx="5715000" cy="279082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803894" y="4507604"/>
            <a:ext cx="369967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smtClean="0"/>
              <a:t>       </a:t>
            </a:r>
            <a:r>
              <a:rPr lang="en-US" altLang="zh-CN" sz="3200" dirty="0" err="1"/>
              <a:t>D</a:t>
            </a:r>
            <a:r>
              <a:rPr lang="en-US" altLang="zh-CN" sz="3200" dirty="0" err="1" smtClean="0"/>
              <a:t>uōshǎo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qián</a:t>
            </a:r>
            <a:endParaRPr lang="en-US" altLang="zh-CN" sz="3200" dirty="0" smtClean="0"/>
          </a:p>
          <a:p>
            <a:r>
              <a:rPr lang="en-US" altLang="zh-CN" sz="3200" dirty="0" smtClean="0"/>
              <a:t>——</a:t>
            </a:r>
            <a:r>
              <a:rPr lang="zh-CN" altLang="en-US" sz="3200" dirty="0" smtClean="0"/>
              <a:t>多少钱？</a:t>
            </a:r>
            <a:endParaRPr lang="zh-CN" altLang="en-US" sz="3200" dirty="0"/>
          </a:p>
        </p:txBody>
      </p:sp>
      <p:sp>
        <p:nvSpPr>
          <p:cNvPr id="6" name="文本框 5"/>
          <p:cNvSpPr txBox="1"/>
          <p:nvPr/>
        </p:nvSpPr>
        <p:spPr>
          <a:xfrm>
            <a:off x="6141928" y="4507604"/>
            <a:ext cx="539754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err="1" smtClean="0"/>
              <a:t>Yìbǎi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kuài</a:t>
            </a:r>
            <a:r>
              <a:rPr lang="zh-CN" altLang="en-US" sz="3200" dirty="0" smtClean="0"/>
              <a:t>（</a:t>
            </a:r>
            <a:r>
              <a:rPr lang="en-US" altLang="zh-CN" sz="3200" dirty="0" err="1" smtClean="0"/>
              <a:t>yuán</a:t>
            </a:r>
            <a:r>
              <a:rPr lang="zh-CN" altLang="en-US" sz="3200" dirty="0"/>
              <a:t>）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qián</a:t>
            </a:r>
            <a:endParaRPr lang="en-US" altLang="zh-CN" sz="3200" dirty="0" smtClean="0"/>
          </a:p>
          <a:p>
            <a:r>
              <a:rPr lang="zh-CN" altLang="en-US" sz="3200" dirty="0" smtClean="0"/>
              <a:t>一百 块（元） 钱？</a:t>
            </a:r>
            <a:endParaRPr lang="zh-CN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46518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07" y="1652521"/>
            <a:ext cx="3222374" cy="1605834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3486" y="191908"/>
            <a:ext cx="2991016" cy="1460613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807" y="3258355"/>
            <a:ext cx="3106695" cy="1524758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7807" y="4856834"/>
            <a:ext cx="3106695" cy="1575942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04914" y="162597"/>
            <a:ext cx="3767875" cy="175583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96931" y="2133332"/>
            <a:ext cx="3775858" cy="183375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72789" y="2133332"/>
            <a:ext cx="2919211" cy="1730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33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7720" y="1079813"/>
            <a:ext cx="5076825" cy="238125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4248732" y="5035014"/>
            <a:ext cx="3699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smtClean="0"/>
              <a:t>1</a:t>
            </a:r>
            <a:r>
              <a:rPr lang="zh-CN" altLang="en-US" sz="3200" dirty="0"/>
              <a:t>毛</a:t>
            </a:r>
            <a:r>
              <a:rPr lang="en-US" altLang="zh-CN" sz="3200" dirty="0" smtClean="0"/>
              <a:t>=0.1</a:t>
            </a:r>
            <a:r>
              <a:rPr lang="zh-CN" altLang="en-US" sz="3200" dirty="0" smtClean="0"/>
              <a:t>块</a:t>
            </a:r>
            <a:endParaRPr lang="en-US" altLang="zh-CN" sz="3200" dirty="0" smtClean="0"/>
          </a:p>
        </p:txBody>
      </p:sp>
      <p:sp>
        <p:nvSpPr>
          <p:cNvPr id="4" name="文本框 3"/>
          <p:cNvSpPr txBox="1"/>
          <p:nvPr/>
        </p:nvSpPr>
        <p:spPr>
          <a:xfrm>
            <a:off x="1956294" y="4660004"/>
            <a:ext cx="369967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err="1" smtClean="0"/>
              <a:t>Jiǎo</a:t>
            </a:r>
            <a:r>
              <a:rPr lang="en-US" altLang="zh-CN" sz="3200" dirty="0"/>
              <a:t>/</a:t>
            </a:r>
            <a:r>
              <a:rPr lang="en-US" altLang="zh-CN" sz="3200" dirty="0" err="1" smtClean="0"/>
              <a:t>máo</a:t>
            </a:r>
            <a:endParaRPr lang="en-US" altLang="zh-CN" sz="3200" dirty="0" smtClean="0"/>
          </a:p>
          <a:p>
            <a:r>
              <a:rPr lang="zh-CN" altLang="en-US" sz="3200" dirty="0" smtClean="0"/>
              <a:t>角</a:t>
            </a:r>
            <a:r>
              <a:rPr lang="en-US" altLang="zh-CN" sz="3200" dirty="0" smtClean="0"/>
              <a:t>/</a:t>
            </a:r>
            <a:r>
              <a:rPr lang="zh-CN" altLang="en-US" sz="3200" dirty="0" smtClean="0"/>
              <a:t>毛</a:t>
            </a:r>
            <a:endParaRPr lang="en-US" altLang="zh-CN" sz="3200" dirty="0" smtClean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2885" y="1117913"/>
            <a:ext cx="4762500" cy="230505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8239036" y="3945028"/>
            <a:ext cx="36996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五</a:t>
            </a:r>
            <a:r>
              <a:rPr lang="zh-CN" altLang="en-US" sz="3200" dirty="0" smtClean="0"/>
              <a:t>毛</a:t>
            </a:r>
            <a:endParaRPr lang="en-US" altLang="zh-CN" sz="3200" dirty="0" smtClean="0"/>
          </a:p>
        </p:txBody>
      </p:sp>
    </p:spTree>
    <p:extLst>
      <p:ext uri="{BB962C8B-B14F-4D97-AF65-F5344CB8AC3E}">
        <p14:creationId xmlns:p14="http://schemas.microsoft.com/office/powerpoint/2010/main" val="255823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5035640" y="283336"/>
            <a:ext cx="18803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smtClean="0"/>
              <a:t>NUMBER</a:t>
            </a:r>
            <a:endParaRPr lang="zh-CN" altLang="en-US" sz="3200" dirty="0"/>
          </a:p>
        </p:txBody>
      </p:sp>
      <p:sp>
        <p:nvSpPr>
          <p:cNvPr id="3" name="TextBox 3"/>
          <p:cNvSpPr txBox="1">
            <a:spLocks noChangeArrowheads="1"/>
          </p:cNvSpPr>
          <p:nvPr/>
        </p:nvSpPr>
        <p:spPr bwMode="auto">
          <a:xfrm>
            <a:off x="867559" y="1193934"/>
            <a:ext cx="7239000" cy="507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11 – 19  /  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十一  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 十九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21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–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29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/ 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二十一 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二十九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103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一百零三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130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一百三十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1001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一千零一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1010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一千零一十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1100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一千一（百）</a:t>
            </a:r>
            <a:endParaRPr lang="en-US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1101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US" altLang="zh-CN" sz="3600" dirty="0"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 一千一百零一</a:t>
            </a:r>
            <a:r>
              <a:rPr lang="en-GB" altLang="en-US" sz="360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11111 / </a:t>
            </a: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一万一千一百一十一</a:t>
            </a:r>
            <a:endParaRPr lang="en-GB" altLang="en-US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5809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6553" y="1156080"/>
            <a:ext cx="4762500" cy="3000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文本框 2"/>
          <p:cNvSpPr txBox="1"/>
          <p:nvPr/>
        </p:nvSpPr>
        <p:spPr>
          <a:xfrm>
            <a:off x="6877318" y="2656267"/>
            <a:ext cx="441745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000" dirty="0" smtClean="0"/>
              <a:t>¥3800</a:t>
            </a:r>
            <a:endParaRPr lang="zh-CN" altLang="en-US" sz="6000" dirty="0"/>
          </a:p>
        </p:txBody>
      </p:sp>
      <p:sp>
        <p:nvSpPr>
          <p:cNvPr id="4" name="文本框 3"/>
          <p:cNvSpPr txBox="1"/>
          <p:nvPr/>
        </p:nvSpPr>
        <p:spPr>
          <a:xfrm>
            <a:off x="5059250" y="4637467"/>
            <a:ext cx="53855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000" dirty="0" smtClean="0"/>
              <a:t>三</a:t>
            </a:r>
            <a:r>
              <a:rPr lang="zh-CN" altLang="en-US" sz="6000" dirty="0" smtClean="0">
                <a:solidFill>
                  <a:srgbClr val="FF0000"/>
                </a:solidFill>
              </a:rPr>
              <a:t>千</a:t>
            </a:r>
            <a:r>
              <a:rPr lang="zh-CN" altLang="en-US" sz="6000" dirty="0" smtClean="0"/>
              <a:t>八</a:t>
            </a:r>
            <a:r>
              <a:rPr lang="zh-CN" altLang="en-US" sz="6000" dirty="0" smtClean="0">
                <a:solidFill>
                  <a:srgbClr val="FF0000"/>
                </a:solidFill>
              </a:rPr>
              <a:t>百</a:t>
            </a:r>
            <a:r>
              <a:rPr lang="zh-CN" altLang="en-US" sz="6000" dirty="0" smtClean="0"/>
              <a:t>块钱</a:t>
            </a:r>
            <a:endParaRPr lang="zh-CN" altLang="en-US" sz="6000" dirty="0"/>
          </a:p>
        </p:txBody>
      </p:sp>
    </p:spTree>
    <p:extLst>
      <p:ext uri="{BB962C8B-B14F-4D97-AF65-F5344CB8AC3E}">
        <p14:creationId xmlns:p14="http://schemas.microsoft.com/office/powerpoint/2010/main" val="4213574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798" y="880325"/>
            <a:ext cx="4762500" cy="47625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6877318" y="2656267"/>
            <a:ext cx="441745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000" dirty="0" smtClean="0"/>
              <a:t>¥750</a:t>
            </a:r>
            <a:endParaRPr lang="zh-CN" altLang="en-US" sz="6000" dirty="0"/>
          </a:p>
        </p:txBody>
      </p:sp>
      <p:sp>
        <p:nvSpPr>
          <p:cNvPr id="5" name="文本框 4"/>
          <p:cNvSpPr txBox="1"/>
          <p:nvPr/>
        </p:nvSpPr>
        <p:spPr>
          <a:xfrm>
            <a:off x="5059250" y="4637467"/>
            <a:ext cx="53855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6000" dirty="0" smtClean="0"/>
              <a:t>七</a:t>
            </a:r>
            <a:r>
              <a:rPr lang="zh-CN" altLang="en-US" sz="6000" dirty="0" smtClean="0">
                <a:solidFill>
                  <a:srgbClr val="FF0000"/>
                </a:solidFill>
              </a:rPr>
              <a:t>百</a:t>
            </a:r>
            <a:r>
              <a:rPr lang="zh-CN" altLang="en-US" sz="6000" dirty="0" smtClean="0"/>
              <a:t>五</a:t>
            </a:r>
            <a:r>
              <a:rPr lang="zh-CN" altLang="en-US" sz="6000" dirty="0" smtClean="0">
                <a:solidFill>
                  <a:srgbClr val="FF0000"/>
                </a:solidFill>
              </a:rPr>
              <a:t>十</a:t>
            </a:r>
            <a:r>
              <a:rPr lang="zh-CN" altLang="en-US" sz="6000" dirty="0" smtClean="0"/>
              <a:t>块钱</a:t>
            </a:r>
            <a:endParaRPr lang="zh-CN" altLang="en-US" sz="6000" dirty="0"/>
          </a:p>
        </p:txBody>
      </p:sp>
    </p:spTree>
    <p:extLst>
      <p:ext uri="{BB962C8B-B14F-4D97-AF65-F5344CB8AC3E}">
        <p14:creationId xmlns:p14="http://schemas.microsoft.com/office/powerpoint/2010/main" val="1585063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16773"/>
            <a:ext cx="4594167" cy="28943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6119" y="2709127"/>
            <a:ext cx="1720134" cy="1720134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512157" y="601110"/>
            <a:ext cx="396669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 smtClean="0"/>
              <a:t>一共</a:t>
            </a:r>
            <a:r>
              <a:rPr lang="en-US" altLang="zh-CN" sz="4000" dirty="0" err="1" smtClean="0"/>
              <a:t>yíɡònɡ</a:t>
            </a:r>
            <a:r>
              <a:rPr lang="en-US" altLang="zh-CN" sz="4000" dirty="0" smtClean="0"/>
              <a:t>  in all</a:t>
            </a:r>
          </a:p>
          <a:p>
            <a:r>
              <a:rPr lang="zh-CN" altLang="en-US" sz="4000" dirty="0" smtClean="0"/>
              <a:t>需要</a:t>
            </a:r>
            <a:r>
              <a:rPr lang="en-US" altLang="zh-CN" sz="4000" dirty="0" err="1" smtClean="0"/>
              <a:t>xūyào</a:t>
            </a:r>
            <a:r>
              <a:rPr lang="en-US" altLang="zh-CN" sz="4000" dirty="0" smtClean="0"/>
              <a:t>    need</a:t>
            </a:r>
            <a:endParaRPr lang="zh-CN" altLang="en-US" sz="4000" dirty="0"/>
          </a:p>
        </p:txBody>
      </p:sp>
      <p:sp>
        <p:nvSpPr>
          <p:cNvPr id="5" name="文本框 4"/>
          <p:cNvSpPr txBox="1"/>
          <p:nvPr/>
        </p:nvSpPr>
        <p:spPr>
          <a:xfrm>
            <a:off x="7210208" y="3233952"/>
            <a:ext cx="39666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 smtClean="0"/>
              <a:t>一共需要多少钱？</a:t>
            </a:r>
            <a:endParaRPr lang="zh-CN" altLang="en-US" sz="4000" dirty="0"/>
          </a:p>
        </p:txBody>
      </p:sp>
      <p:sp>
        <p:nvSpPr>
          <p:cNvPr id="6" name="文本框 5"/>
          <p:cNvSpPr txBox="1"/>
          <p:nvPr/>
        </p:nvSpPr>
        <p:spPr>
          <a:xfrm>
            <a:off x="7684393" y="4157155"/>
            <a:ext cx="39666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 smtClean="0"/>
              <a:t>¥3800+750</a:t>
            </a:r>
            <a:endParaRPr lang="zh-CN" altLang="en-US" sz="4000" dirty="0"/>
          </a:p>
        </p:txBody>
      </p:sp>
      <p:sp>
        <p:nvSpPr>
          <p:cNvPr id="7" name="文本框 6"/>
          <p:cNvSpPr txBox="1"/>
          <p:nvPr/>
        </p:nvSpPr>
        <p:spPr>
          <a:xfrm>
            <a:off x="5917842" y="4859896"/>
            <a:ext cx="49132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 smtClean="0"/>
              <a:t>四</a:t>
            </a:r>
            <a:r>
              <a:rPr lang="zh-CN" altLang="en-US" sz="4000" dirty="0" smtClean="0">
                <a:solidFill>
                  <a:srgbClr val="FF0000"/>
                </a:solidFill>
              </a:rPr>
              <a:t>千</a:t>
            </a:r>
            <a:r>
              <a:rPr lang="zh-CN" altLang="en-US" sz="4000" dirty="0" smtClean="0"/>
              <a:t>五</a:t>
            </a:r>
            <a:r>
              <a:rPr lang="zh-CN" altLang="en-US" sz="4000" dirty="0" smtClean="0">
                <a:solidFill>
                  <a:srgbClr val="FF0000"/>
                </a:solidFill>
              </a:rPr>
              <a:t>百</a:t>
            </a:r>
            <a:r>
              <a:rPr lang="zh-CN" altLang="en-US" sz="4000" dirty="0" smtClean="0"/>
              <a:t>五</a:t>
            </a:r>
            <a:r>
              <a:rPr lang="zh-CN" altLang="en-US" sz="4000" dirty="0" smtClean="0">
                <a:solidFill>
                  <a:srgbClr val="FF0000"/>
                </a:solidFill>
              </a:rPr>
              <a:t>十</a:t>
            </a:r>
            <a:r>
              <a:rPr lang="zh-CN" altLang="en-US" sz="4000" dirty="0" smtClean="0"/>
              <a:t>块钱</a:t>
            </a:r>
            <a:endParaRPr lang="zh-CN" altLang="en-US" sz="4000" dirty="0"/>
          </a:p>
        </p:txBody>
      </p:sp>
      <p:sp>
        <p:nvSpPr>
          <p:cNvPr id="8" name="文本框 7"/>
          <p:cNvSpPr txBox="1"/>
          <p:nvPr/>
        </p:nvSpPr>
        <p:spPr>
          <a:xfrm>
            <a:off x="4066773" y="3063935"/>
            <a:ext cx="6006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 smtClean="0"/>
              <a:t>+</a:t>
            </a:r>
            <a:endParaRPr lang="zh-CN" altLang="en-US" sz="4000" dirty="0"/>
          </a:p>
        </p:txBody>
      </p:sp>
    </p:spTree>
    <p:extLst>
      <p:ext uri="{BB962C8B-B14F-4D97-AF65-F5344CB8AC3E}">
        <p14:creationId xmlns:p14="http://schemas.microsoft.com/office/powerpoint/2010/main" val="3944025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115911" y="128789"/>
            <a:ext cx="1584100" cy="9530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dirty="0" err="1"/>
              <a:t>shēnɡcí</a:t>
            </a:r>
            <a:r>
              <a:rPr lang="zh-CN" altLang="en-US" sz="3200" dirty="0" smtClean="0"/>
              <a:t>生词</a:t>
            </a:r>
            <a:endParaRPr lang="en-US" altLang="zh-CN" sz="3200" dirty="0" smtClean="0"/>
          </a:p>
        </p:txBody>
      </p:sp>
      <p:sp>
        <p:nvSpPr>
          <p:cNvPr id="3" name="文本框 2"/>
          <p:cNvSpPr txBox="1"/>
          <p:nvPr/>
        </p:nvSpPr>
        <p:spPr>
          <a:xfrm>
            <a:off x="1632397" y="0"/>
            <a:ext cx="2498501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smtClean="0"/>
              <a:t>1.</a:t>
            </a:r>
            <a:r>
              <a:rPr lang="zh-CN" altLang="en-US" sz="3200" dirty="0" smtClean="0"/>
              <a:t>营业员</a:t>
            </a:r>
            <a:endParaRPr lang="en-US" altLang="zh-CN" sz="3200" dirty="0" smtClean="0"/>
          </a:p>
          <a:p>
            <a:r>
              <a:rPr lang="en-US" altLang="zh-CN" sz="3200" dirty="0" smtClean="0"/>
              <a:t>2.</a:t>
            </a:r>
            <a:r>
              <a:rPr lang="zh-CN" altLang="en-US" sz="3200" dirty="0" smtClean="0"/>
              <a:t>要</a:t>
            </a:r>
            <a:endParaRPr lang="en-US" altLang="zh-CN" sz="3200" dirty="0" smtClean="0"/>
          </a:p>
          <a:p>
            <a:r>
              <a:rPr lang="en-US" altLang="zh-CN" sz="3200" dirty="0" smtClean="0"/>
              <a:t>3.</a:t>
            </a:r>
            <a:r>
              <a:rPr lang="zh-CN" altLang="en-US" sz="3200" dirty="0" smtClean="0"/>
              <a:t>面包</a:t>
            </a:r>
            <a:endParaRPr lang="en-US" altLang="zh-CN" sz="3200" dirty="0" smtClean="0"/>
          </a:p>
          <a:p>
            <a:r>
              <a:rPr lang="en-US" altLang="zh-CN" sz="3200" dirty="0" smtClean="0"/>
              <a:t>4.</a:t>
            </a:r>
            <a:r>
              <a:rPr lang="zh-CN" altLang="en-US" sz="3200" dirty="0" smtClean="0"/>
              <a:t>种</a:t>
            </a:r>
            <a:endParaRPr lang="en-US" altLang="zh-CN" sz="3200" dirty="0" smtClean="0"/>
          </a:p>
          <a:p>
            <a:r>
              <a:rPr lang="en-US" altLang="zh-CN" sz="3200" dirty="0" smtClean="0"/>
              <a:t>5.</a:t>
            </a:r>
            <a:r>
              <a:rPr lang="zh-CN" altLang="en-US" sz="3200" dirty="0" smtClean="0"/>
              <a:t>这</a:t>
            </a:r>
            <a:endParaRPr lang="en-US" altLang="zh-CN" sz="3200" dirty="0" smtClean="0"/>
          </a:p>
          <a:p>
            <a:r>
              <a:rPr lang="en-US" altLang="zh-CN" sz="3200" dirty="0" smtClean="0"/>
              <a:t>6.</a:t>
            </a:r>
            <a:r>
              <a:rPr lang="zh-CN" altLang="en-US" sz="3200" dirty="0" smtClean="0"/>
              <a:t>谢谢</a:t>
            </a:r>
            <a:endParaRPr lang="en-US" altLang="zh-CN" sz="3200" dirty="0" smtClean="0"/>
          </a:p>
          <a:p>
            <a:r>
              <a:rPr lang="en-US" altLang="zh-CN" sz="3200" dirty="0" smtClean="0"/>
              <a:t>7.</a:t>
            </a:r>
            <a:r>
              <a:rPr lang="zh-CN" altLang="en-US" sz="3200" dirty="0" smtClean="0"/>
              <a:t>不客气</a:t>
            </a:r>
            <a:endParaRPr lang="en-US" altLang="zh-CN" sz="3200" dirty="0" smtClean="0"/>
          </a:p>
          <a:p>
            <a:r>
              <a:rPr lang="en-US" altLang="zh-CN" sz="3200" dirty="0"/>
              <a:t> </a:t>
            </a:r>
            <a:r>
              <a:rPr lang="en-US" altLang="zh-CN" sz="3200" dirty="0" smtClean="0"/>
              <a:t>   </a:t>
            </a:r>
            <a:r>
              <a:rPr lang="zh-CN" altLang="en-US" sz="3200" dirty="0" smtClean="0"/>
              <a:t>客气</a:t>
            </a:r>
            <a:endParaRPr lang="en-US" altLang="zh-CN" sz="3200" dirty="0" smtClean="0"/>
          </a:p>
          <a:p>
            <a:r>
              <a:rPr lang="en-US" altLang="zh-CN" sz="3200" dirty="0" smtClean="0"/>
              <a:t>8.</a:t>
            </a:r>
            <a:r>
              <a:rPr lang="zh-CN" altLang="en-US" sz="3200" dirty="0" smtClean="0"/>
              <a:t>香蕉</a:t>
            </a:r>
            <a:endParaRPr lang="en-US" altLang="zh-CN" sz="3200" dirty="0" smtClean="0"/>
          </a:p>
          <a:p>
            <a:r>
              <a:rPr lang="en-US" altLang="zh-CN" sz="3200" dirty="0" smtClean="0"/>
              <a:t>9.</a:t>
            </a:r>
            <a:r>
              <a:rPr lang="zh-CN" altLang="en-US" sz="3200" dirty="0" smtClean="0"/>
              <a:t>斤</a:t>
            </a:r>
            <a:endParaRPr lang="en-US" altLang="zh-CN" sz="3200" dirty="0" smtClean="0"/>
          </a:p>
          <a:p>
            <a:r>
              <a:rPr lang="en-US" altLang="zh-CN" sz="3200" dirty="0" smtClean="0"/>
              <a:t>10.</a:t>
            </a:r>
            <a:r>
              <a:rPr lang="zh-CN" altLang="en-US" sz="3200" dirty="0" smtClean="0"/>
              <a:t>苹果</a:t>
            </a:r>
            <a:endParaRPr lang="en-US" altLang="zh-CN" sz="3200" dirty="0" smtClean="0"/>
          </a:p>
          <a:p>
            <a:r>
              <a:rPr lang="en-US" altLang="zh-CN" sz="3200" dirty="0" smtClean="0"/>
              <a:t>11.</a:t>
            </a:r>
            <a:r>
              <a:rPr lang="zh-CN" altLang="en-US" sz="3200" dirty="0" smtClean="0"/>
              <a:t>再</a:t>
            </a:r>
            <a:endParaRPr lang="en-US" altLang="zh-CN" sz="3200" dirty="0" smtClean="0"/>
          </a:p>
          <a:p>
            <a:r>
              <a:rPr lang="en-US" altLang="zh-CN" sz="3200" dirty="0" smtClean="0"/>
              <a:t>12.</a:t>
            </a:r>
            <a:r>
              <a:rPr lang="zh-CN" altLang="en-US" sz="3200" dirty="0" smtClean="0"/>
              <a:t>毛</a:t>
            </a:r>
            <a:endParaRPr lang="en-US" altLang="zh-CN" sz="3200" dirty="0" smtClean="0"/>
          </a:p>
        </p:txBody>
      </p:sp>
      <p:sp>
        <p:nvSpPr>
          <p:cNvPr id="4" name="文本框 3"/>
          <p:cNvSpPr txBox="1"/>
          <p:nvPr/>
        </p:nvSpPr>
        <p:spPr>
          <a:xfrm>
            <a:off x="3642038" y="0"/>
            <a:ext cx="2756079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err="1"/>
              <a:t>y</a:t>
            </a:r>
            <a:r>
              <a:rPr lang="en-US" altLang="zh-CN" sz="3200" dirty="0" err="1" smtClean="0"/>
              <a:t>ínɡyèyuán</a:t>
            </a:r>
            <a:endParaRPr lang="en-US" altLang="zh-CN" sz="3200" dirty="0" smtClean="0"/>
          </a:p>
          <a:p>
            <a:r>
              <a:rPr lang="en-US" altLang="zh-CN" sz="3200" dirty="0" err="1"/>
              <a:t>y</a:t>
            </a:r>
            <a:r>
              <a:rPr lang="en-US" altLang="zh-CN" sz="3200" dirty="0" err="1" smtClean="0"/>
              <a:t>ào</a:t>
            </a:r>
            <a:endParaRPr lang="en-US" altLang="zh-CN" sz="3200" dirty="0" smtClean="0"/>
          </a:p>
          <a:p>
            <a:r>
              <a:rPr lang="en-US" altLang="zh-CN" sz="3200" dirty="0" err="1" smtClean="0"/>
              <a:t>miànbāo</a:t>
            </a:r>
            <a:endParaRPr lang="en-US" altLang="zh-CN" sz="3200" dirty="0" smtClean="0"/>
          </a:p>
          <a:p>
            <a:r>
              <a:rPr lang="en-US" altLang="zh-CN" sz="3200" dirty="0" err="1" smtClean="0"/>
              <a:t>zhǒnɡ</a:t>
            </a:r>
            <a:endParaRPr lang="en-US" altLang="zh-CN" sz="3200" dirty="0" smtClean="0"/>
          </a:p>
          <a:p>
            <a:r>
              <a:rPr lang="en-US" altLang="zh-CN" sz="3200" dirty="0" err="1"/>
              <a:t>z</a:t>
            </a:r>
            <a:r>
              <a:rPr lang="en-US" altLang="zh-CN" sz="3200" dirty="0" err="1" smtClean="0"/>
              <a:t>hè</a:t>
            </a:r>
            <a:endParaRPr lang="en-US" altLang="zh-CN" sz="3200" dirty="0" smtClean="0"/>
          </a:p>
          <a:p>
            <a:r>
              <a:rPr lang="en-US" altLang="zh-CN" sz="3200" dirty="0" err="1"/>
              <a:t>x</a:t>
            </a:r>
            <a:r>
              <a:rPr lang="en-US" altLang="zh-CN" sz="3200" dirty="0" err="1" smtClean="0"/>
              <a:t>ièxiè</a:t>
            </a:r>
            <a:endParaRPr lang="en-US" altLang="zh-CN" sz="3200" dirty="0" smtClean="0"/>
          </a:p>
          <a:p>
            <a:r>
              <a:rPr lang="en-US" altLang="zh-CN" sz="3200" dirty="0" err="1"/>
              <a:t>b</a:t>
            </a:r>
            <a:r>
              <a:rPr lang="en-US" altLang="zh-CN" sz="3200" dirty="0" err="1" smtClean="0"/>
              <a:t>úkèqi</a:t>
            </a:r>
            <a:endParaRPr lang="en-US" altLang="zh-CN" sz="3200" dirty="0" smtClean="0"/>
          </a:p>
          <a:p>
            <a:r>
              <a:rPr lang="en-US" altLang="zh-CN" sz="3200" dirty="0" err="1"/>
              <a:t>k</a:t>
            </a:r>
            <a:r>
              <a:rPr lang="en-US" altLang="zh-CN" sz="3200" dirty="0" err="1" smtClean="0"/>
              <a:t>èqi</a:t>
            </a:r>
            <a:endParaRPr lang="en-US" altLang="zh-CN" sz="3200" dirty="0" smtClean="0"/>
          </a:p>
          <a:p>
            <a:r>
              <a:rPr lang="en-US" altLang="zh-CN" sz="3200" dirty="0" err="1" smtClean="0"/>
              <a:t>xiānɡjiāo</a:t>
            </a:r>
            <a:endParaRPr lang="en-US" altLang="zh-CN" sz="3200" dirty="0" smtClean="0"/>
          </a:p>
          <a:p>
            <a:r>
              <a:rPr lang="en-US" altLang="zh-CN" sz="3200" dirty="0" err="1"/>
              <a:t>j</a:t>
            </a:r>
            <a:r>
              <a:rPr lang="en-US" altLang="zh-CN" sz="3200" dirty="0" err="1" smtClean="0"/>
              <a:t>īn</a:t>
            </a:r>
            <a:endParaRPr lang="en-US" altLang="zh-CN" sz="3200" dirty="0" smtClean="0"/>
          </a:p>
          <a:p>
            <a:r>
              <a:rPr lang="en-US" altLang="zh-CN" sz="3200" dirty="0" err="1"/>
              <a:t>p</a:t>
            </a:r>
            <a:r>
              <a:rPr lang="en-US" altLang="zh-CN" sz="3200" dirty="0" err="1" smtClean="0"/>
              <a:t>ínɡɡuǒ</a:t>
            </a:r>
            <a:endParaRPr lang="en-US" altLang="zh-CN" sz="3200" dirty="0" smtClean="0"/>
          </a:p>
          <a:p>
            <a:r>
              <a:rPr lang="en-US" altLang="zh-CN" sz="3200" dirty="0" err="1"/>
              <a:t>z</a:t>
            </a:r>
            <a:r>
              <a:rPr lang="en-US" altLang="zh-CN" sz="3200" dirty="0" err="1" smtClean="0"/>
              <a:t>ài</a:t>
            </a:r>
            <a:endParaRPr lang="en-US" altLang="zh-CN" sz="3200" dirty="0" smtClean="0"/>
          </a:p>
          <a:p>
            <a:r>
              <a:rPr lang="en-US" altLang="zh-CN" sz="3200" dirty="0" err="1"/>
              <a:t>máo</a:t>
            </a:r>
            <a:endParaRPr lang="en-US" altLang="zh-CN" sz="3200" dirty="0" smtClean="0"/>
          </a:p>
        </p:txBody>
      </p:sp>
      <p:sp>
        <p:nvSpPr>
          <p:cNvPr id="5" name="文本框 4"/>
          <p:cNvSpPr txBox="1"/>
          <p:nvPr/>
        </p:nvSpPr>
        <p:spPr>
          <a:xfrm>
            <a:off x="6072925" y="0"/>
            <a:ext cx="2756079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n</a:t>
            </a:r>
            <a:r>
              <a:rPr lang="en-US" altLang="zh-CN" sz="3200" dirty="0" smtClean="0"/>
              <a:t>.</a:t>
            </a:r>
          </a:p>
          <a:p>
            <a:r>
              <a:rPr lang="en-US" altLang="zh-CN" sz="3200" dirty="0" smtClean="0"/>
              <a:t>v.</a:t>
            </a:r>
          </a:p>
          <a:p>
            <a:r>
              <a:rPr lang="en-US" altLang="zh-CN" sz="3200" dirty="0" smtClean="0"/>
              <a:t>n.</a:t>
            </a:r>
          </a:p>
          <a:p>
            <a:r>
              <a:rPr lang="en-US" altLang="zh-CN" sz="3200" dirty="0"/>
              <a:t>m</a:t>
            </a:r>
            <a:r>
              <a:rPr lang="en-US" altLang="zh-CN" sz="3200" dirty="0" smtClean="0"/>
              <a:t>.</a:t>
            </a:r>
          </a:p>
          <a:p>
            <a:r>
              <a:rPr lang="en-US" altLang="zh-CN" sz="3200" dirty="0" smtClean="0"/>
              <a:t>pron.</a:t>
            </a:r>
          </a:p>
          <a:p>
            <a:r>
              <a:rPr lang="en-US" altLang="zh-CN" sz="3200" dirty="0"/>
              <a:t>v</a:t>
            </a:r>
            <a:r>
              <a:rPr lang="en-US" altLang="zh-CN" sz="3200" dirty="0" smtClean="0"/>
              <a:t>.</a:t>
            </a:r>
          </a:p>
          <a:p>
            <a:endParaRPr lang="en-US" altLang="zh-CN" sz="3200" dirty="0" smtClean="0"/>
          </a:p>
          <a:p>
            <a:r>
              <a:rPr lang="en-US" altLang="zh-CN" sz="3200" dirty="0"/>
              <a:t>a</a:t>
            </a:r>
            <a:r>
              <a:rPr lang="en-US" altLang="zh-CN" sz="3200" dirty="0" smtClean="0"/>
              <a:t>dj.</a:t>
            </a:r>
          </a:p>
          <a:p>
            <a:r>
              <a:rPr lang="en-US" altLang="zh-CN" sz="3200" dirty="0" smtClean="0"/>
              <a:t>n.</a:t>
            </a:r>
          </a:p>
          <a:p>
            <a:r>
              <a:rPr lang="en-US" altLang="zh-CN" sz="3200" dirty="0" smtClean="0"/>
              <a:t>m.</a:t>
            </a:r>
          </a:p>
          <a:p>
            <a:r>
              <a:rPr lang="en-US" altLang="zh-CN" sz="3200" dirty="0" smtClean="0"/>
              <a:t>n.</a:t>
            </a:r>
          </a:p>
          <a:p>
            <a:r>
              <a:rPr lang="en-US" altLang="zh-CN" sz="3200" dirty="0" smtClean="0"/>
              <a:t>adv.</a:t>
            </a:r>
          </a:p>
          <a:p>
            <a:r>
              <a:rPr lang="en-US" altLang="zh-CN" sz="3200" dirty="0" smtClean="0"/>
              <a:t>m.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7585656" y="70068"/>
            <a:ext cx="5538991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 smtClean="0"/>
              <a:t>attendant</a:t>
            </a:r>
          </a:p>
          <a:p>
            <a:r>
              <a:rPr lang="en-US" altLang="zh-CN" sz="3200" dirty="0" smtClean="0"/>
              <a:t>want, need</a:t>
            </a:r>
          </a:p>
          <a:p>
            <a:r>
              <a:rPr lang="en-US" altLang="zh-CN" sz="3200" dirty="0" smtClean="0"/>
              <a:t>bread</a:t>
            </a:r>
          </a:p>
          <a:p>
            <a:r>
              <a:rPr lang="en-US" altLang="zh-CN" sz="3200" dirty="0" err="1" smtClean="0"/>
              <a:t>kind,type,sort</a:t>
            </a:r>
            <a:endParaRPr lang="en-US" altLang="zh-CN" sz="3200" dirty="0" smtClean="0"/>
          </a:p>
          <a:p>
            <a:r>
              <a:rPr lang="en-US" altLang="zh-CN" sz="3200" dirty="0" smtClean="0"/>
              <a:t>this</a:t>
            </a:r>
          </a:p>
          <a:p>
            <a:r>
              <a:rPr lang="en-US" altLang="zh-CN" sz="3200" dirty="0" smtClean="0"/>
              <a:t>thank</a:t>
            </a:r>
          </a:p>
          <a:p>
            <a:r>
              <a:rPr lang="en-US" altLang="zh-CN" sz="3200" dirty="0"/>
              <a:t>y</a:t>
            </a:r>
            <a:r>
              <a:rPr lang="en-US" altLang="zh-CN" sz="3200" dirty="0" smtClean="0"/>
              <a:t>ou’re welcome</a:t>
            </a:r>
          </a:p>
          <a:p>
            <a:r>
              <a:rPr lang="en-US" altLang="zh-CN" sz="3200" dirty="0" err="1"/>
              <a:t>p</a:t>
            </a:r>
            <a:r>
              <a:rPr lang="en-US" altLang="zh-CN" sz="3200" dirty="0" err="1" smtClean="0"/>
              <a:t>olite,courteous</a:t>
            </a:r>
            <a:endParaRPr lang="en-US" altLang="zh-CN" sz="3200" dirty="0" smtClean="0"/>
          </a:p>
          <a:p>
            <a:r>
              <a:rPr lang="en-US" altLang="zh-CN" sz="3200" dirty="0" err="1"/>
              <a:t>b</a:t>
            </a:r>
            <a:r>
              <a:rPr lang="en-US" altLang="zh-CN" sz="3200" dirty="0" err="1" smtClean="0"/>
              <a:t>anaba</a:t>
            </a:r>
            <a:endParaRPr lang="en-US" altLang="zh-CN" sz="3200" dirty="0" smtClean="0"/>
          </a:p>
          <a:p>
            <a:r>
              <a:rPr lang="en-US" altLang="zh-CN" sz="3200" dirty="0"/>
              <a:t>u</a:t>
            </a:r>
            <a:r>
              <a:rPr lang="en-US" altLang="zh-CN" sz="3200" dirty="0" smtClean="0"/>
              <a:t>nit of weight</a:t>
            </a:r>
          </a:p>
          <a:p>
            <a:r>
              <a:rPr lang="en-US" altLang="zh-CN" sz="3200" dirty="0"/>
              <a:t>a</a:t>
            </a:r>
            <a:r>
              <a:rPr lang="en-US" altLang="zh-CN" sz="3200" dirty="0" smtClean="0"/>
              <a:t>pple</a:t>
            </a:r>
          </a:p>
          <a:p>
            <a:r>
              <a:rPr lang="en-US" altLang="zh-CN" sz="3200" dirty="0"/>
              <a:t>o</a:t>
            </a:r>
            <a:r>
              <a:rPr lang="en-US" altLang="zh-CN" sz="3200" dirty="0" smtClean="0"/>
              <a:t>nce more</a:t>
            </a:r>
          </a:p>
          <a:p>
            <a:r>
              <a:rPr lang="en-US" altLang="zh-CN" sz="2400" dirty="0"/>
              <a:t>a</a:t>
            </a:r>
            <a:r>
              <a:rPr lang="en-US" altLang="zh-CN" sz="2400" dirty="0" smtClean="0"/>
              <a:t> fractional money unit in China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3359775" y="0"/>
            <a:ext cx="2434107" cy="63652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圆角矩形 8"/>
          <p:cNvSpPr/>
          <p:nvPr/>
        </p:nvSpPr>
        <p:spPr>
          <a:xfrm>
            <a:off x="1066799" y="0"/>
            <a:ext cx="2434107" cy="63652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110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748048" y="885467"/>
            <a:ext cx="10515600" cy="4351338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Calibri" panose="020F0502020204030204" pitchFamily="34" charset="0"/>
              <a:buNone/>
            </a:pPr>
            <a:r>
              <a:rPr lang="en-US" sz="3600" dirty="0" smtClean="0"/>
              <a:t>A</a:t>
            </a:r>
            <a:r>
              <a:rPr lang="zh-CN" altLang="en-US" sz="3600" dirty="0" smtClean="0"/>
              <a:t>：</a:t>
            </a:r>
            <a:r>
              <a:rPr lang="en-US" altLang="zh-CN" sz="3600" dirty="0" smtClean="0"/>
              <a:t>……</a:t>
            </a:r>
            <a:r>
              <a:rPr lang="zh-CN" altLang="en-US" sz="3600" dirty="0" smtClean="0"/>
              <a:t>多少钱一斤</a:t>
            </a:r>
            <a:r>
              <a:rPr lang="en-US" altLang="zh-CN" sz="3600" dirty="0" smtClean="0"/>
              <a:t>/</a:t>
            </a:r>
            <a:r>
              <a:rPr lang="zh-CN" altLang="en-US" sz="3600" dirty="0" smtClean="0"/>
              <a:t>个</a:t>
            </a:r>
            <a:r>
              <a:rPr lang="en-US" altLang="zh-CN" sz="3600" dirty="0" smtClean="0"/>
              <a:t>/</a:t>
            </a:r>
            <a:r>
              <a:rPr lang="zh-CN" altLang="en-US" sz="3600" dirty="0" smtClean="0"/>
              <a:t>台</a:t>
            </a:r>
            <a:r>
              <a:rPr lang="en-US" altLang="zh-CN" sz="3600" dirty="0" smtClean="0"/>
              <a:t>/</a:t>
            </a:r>
            <a:r>
              <a:rPr lang="zh-CN" altLang="en-US" sz="3600" dirty="0" smtClean="0"/>
              <a:t>部？</a:t>
            </a:r>
          </a:p>
          <a:p>
            <a:pPr marL="0" indent="0">
              <a:buNone/>
            </a:pPr>
            <a:r>
              <a:rPr lang="en-US" altLang="zh-CN" sz="3600" dirty="0" smtClean="0"/>
              <a:t>       </a:t>
            </a:r>
            <a:r>
              <a:rPr lang="en-US" altLang="zh-CN" sz="3600" dirty="0" err="1" smtClean="0"/>
              <a:t>duōshǎo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qián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yìjīn</a:t>
            </a:r>
            <a:r>
              <a:rPr lang="en-US" altLang="zh-CN" sz="3600" dirty="0" smtClean="0"/>
              <a:t>/</a:t>
            </a:r>
            <a:r>
              <a:rPr lang="en-US" altLang="zh-CN" sz="3600" dirty="0" err="1" smtClean="0"/>
              <a:t>ɡè</a:t>
            </a:r>
            <a:r>
              <a:rPr lang="en-US" altLang="zh-CN" sz="3600" dirty="0" smtClean="0"/>
              <a:t>/</a:t>
            </a:r>
            <a:r>
              <a:rPr lang="en-US" altLang="zh-CN" sz="3600" dirty="0" err="1" smtClean="0"/>
              <a:t>tái</a:t>
            </a:r>
            <a:r>
              <a:rPr lang="en-US" altLang="zh-CN" sz="3600" dirty="0" smtClean="0"/>
              <a:t>/</a:t>
            </a:r>
            <a:r>
              <a:rPr lang="en-US" altLang="zh-CN" sz="3600" dirty="0" err="1" smtClean="0"/>
              <a:t>bù</a:t>
            </a:r>
            <a:endParaRPr lang="en-US" altLang="zh-CN" sz="3600" dirty="0" smtClean="0"/>
          </a:p>
          <a:p>
            <a:pPr marL="0" indent="0">
              <a:buFont typeface="Calibri" panose="020F0502020204030204" pitchFamily="34" charset="0"/>
              <a:buNone/>
            </a:pPr>
            <a:r>
              <a:rPr lang="en-US" altLang="zh-CN" sz="3600" dirty="0" smtClean="0"/>
              <a:t>B</a:t>
            </a:r>
            <a:r>
              <a:rPr lang="zh-CN" altLang="en-US" sz="3600" dirty="0" smtClean="0"/>
              <a:t>：</a:t>
            </a:r>
            <a:r>
              <a:rPr lang="en-US" altLang="zh-CN" sz="3600" dirty="0" smtClean="0"/>
              <a:t>__________</a:t>
            </a:r>
            <a:r>
              <a:rPr lang="zh-CN" altLang="en-US" sz="3600" dirty="0" smtClean="0"/>
              <a:t>。</a:t>
            </a:r>
            <a:endParaRPr lang="en-US" altLang="zh-CN" sz="3600" dirty="0" smtClean="0"/>
          </a:p>
          <a:p>
            <a:pPr marL="0" indent="0">
              <a:buFont typeface="Calibri" panose="020F0502020204030204" pitchFamily="34" charset="0"/>
              <a:buNone/>
            </a:pPr>
            <a:endParaRPr lang="en-US" altLang="zh-CN" sz="3600" dirty="0" smtClean="0"/>
          </a:p>
          <a:p>
            <a:pPr marL="0" indent="0">
              <a:buFont typeface="Calibri" panose="020F0502020204030204" pitchFamily="34" charset="0"/>
              <a:buNone/>
            </a:pPr>
            <a:r>
              <a:rPr lang="en-US" altLang="zh-CN" sz="3600" dirty="0" smtClean="0"/>
              <a:t>A</a:t>
            </a:r>
            <a:r>
              <a:rPr lang="zh-CN" altLang="en-US" sz="3600" dirty="0" smtClean="0"/>
              <a:t>：我买</a:t>
            </a:r>
            <a:r>
              <a:rPr lang="en-US" altLang="zh-CN" sz="3600" dirty="0" smtClean="0"/>
              <a:t>_________</a:t>
            </a:r>
            <a:r>
              <a:rPr lang="zh-CN" altLang="en-US" sz="3600" dirty="0" smtClean="0"/>
              <a:t>。一共多少钱？</a:t>
            </a:r>
          </a:p>
          <a:p>
            <a:pPr marL="0" indent="0">
              <a:buNone/>
            </a:pPr>
            <a:r>
              <a:rPr lang="zh-CN" altLang="en-US" sz="3600" dirty="0" smtClean="0"/>
              <a:t>       </a:t>
            </a:r>
            <a:r>
              <a:rPr lang="en-US" altLang="zh-CN" sz="3600" dirty="0" err="1" smtClean="0"/>
              <a:t>Wǒ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mǎi</a:t>
            </a:r>
            <a:r>
              <a:rPr lang="en-US" altLang="zh-CN" sz="3600" dirty="0" smtClean="0"/>
              <a:t>……</a:t>
            </a:r>
            <a:r>
              <a:rPr lang="en-US" altLang="zh-CN" sz="3600" dirty="0" err="1" smtClean="0"/>
              <a:t>Yíɡònɡ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duōshǎo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qián</a:t>
            </a:r>
            <a:endParaRPr lang="en-US" altLang="zh-CN" sz="3600" dirty="0" smtClean="0"/>
          </a:p>
          <a:p>
            <a:pPr marL="0" indent="0">
              <a:buNone/>
            </a:pPr>
            <a:r>
              <a:rPr lang="en-US" altLang="zh-CN" sz="3600" dirty="0" smtClean="0"/>
              <a:t>B</a:t>
            </a:r>
            <a:r>
              <a:rPr lang="zh-CN" altLang="en-US" sz="3600" dirty="0" smtClean="0"/>
              <a:t>：</a:t>
            </a:r>
            <a:r>
              <a:rPr lang="en-US" altLang="zh-CN" sz="3600" dirty="0" smtClean="0"/>
              <a:t>____________</a:t>
            </a:r>
            <a:r>
              <a:rPr lang="zh-CN" altLang="en-US" sz="3600" dirty="0" smtClean="0"/>
              <a:t>。</a:t>
            </a:r>
            <a:endParaRPr lang="zh-CN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10388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圆角矩形 1"/>
          <p:cNvSpPr/>
          <p:nvPr/>
        </p:nvSpPr>
        <p:spPr>
          <a:xfrm>
            <a:off x="115911" y="128789"/>
            <a:ext cx="1584100" cy="9530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200" dirty="0" err="1" smtClean="0"/>
              <a:t>Hànzì</a:t>
            </a:r>
            <a:endParaRPr lang="en-US" altLang="zh-CN" sz="3200" dirty="0" smtClean="0"/>
          </a:p>
          <a:p>
            <a:pPr algn="ctr"/>
            <a:r>
              <a:rPr lang="zh-CN" altLang="en-US" sz="3200" dirty="0" smtClean="0"/>
              <a:t>汉字</a:t>
            </a:r>
            <a:endParaRPr lang="en-US" altLang="zh-CN" sz="3200" dirty="0" smtClean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8694" y="911860"/>
            <a:ext cx="3878151" cy="3878151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7728397" y="725734"/>
            <a:ext cx="4009957" cy="484881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/>
              <a:t>Simple </a:t>
            </a:r>
            <a:r>
              <a:rPr lang="en-US" sz="3600" b="1" dirty="0" err="1" smtClean="0"/>
              <a:t>ideogram指事字</a:t>
            </a:r>
            <a:endParaRPr lang="zh-CN" altLang="en-US" sz="2400" dirty="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0011" y="4929421"/>
            <a:ext cx="7755518" cy="175172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7279" y="61996"/>
            <a:ext cx="4359566" cy="790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874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4176" y="1256092"/>
            <a:ext cx="2819400" cy="280035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3197" y="4597758"/>
            <a:ext cx="5501358" cy="2086109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9397948" y="1256092"/>
            <a:ext cx="2167282" cy="948117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/>
              <a:t>Pictograms</a:t>
            </a:r>
            <a:br>
              <a:rPr lang="en-US" sz="3600" b="1" dirty="0" smtClean="0"/>
            </a:br>
            <a:r>
              <a:rPr lang="en-US" sz="3600" b="1" dirty="0" err="1" smtClean="0"/>
              <a:t>象形字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8647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0086" y="1104900"/>
            <a:ext cx="2819400" cy="28194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598" y="4623515"/>
            <a:ext cx="6048375" cy="208611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2835" y="250467"/>
            <a:ext cx="4533900" cy="504825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9397948" y="1256092"/>
            <a:ext cx="2167282" cy="94811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dirty="0"/>
              <a:t>Compound </a:t>
            </a:r>
            <a:r>
              <a:rPr lang="en-US" sz="2400" b="1" dirty="0" smtClean="0"/>
              <a:t>ideogram</a:t>
            </a:r>
          </a:p>
          <a:p>
            <a:endParaRPr lang="en-US" sz="2400" b="1" dirty="0"/>
          </a:p>
          <a:p>
            <a:r>
              <a:rPr lang="zh-CN" altLang="en-US" sz="2400" b="1" dirty="0"/>
              <a:t>会意字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24419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6300" y="2019300"/>
            <a:ext cx="2819400" cy="28194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930" y="4934553"/>
            <a:ext cx="5267459" cy="1826855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9397948" y="1256092"/>
            <a:ext cx="2167282" cy="94811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dirty="0"/>
              <a:t>Compound </a:t>
            </a:r>
            <a:r>
              <a:rPr lang="en-US" sz="2400" b="1" dirty="0" smtClean="0"/>
              <a:t>ideogram</a:t>
            </a:r>
          </a:p>
          <a:p>
            <a:endParaRPr lang="en-US" sz="2400" b="1" dirty="0"/>
          </a:p>
          <a:p>
            <a:r>
              <a:rPr lang="zh-CN" altLang="en-US" sz="2400" b="1" dirty="0"/>
              <a:t>会意字 </a:t>
            </a:r>
            <a:endParaRPr lang="en-US" sz="1600" dirty="0"/>
          </a:p>
        </p:txBody>
      </p:sp>
      <p:sp>
        <p:nvSpPr>
          <p:cNvPr id="5" name="文本框 4"/>
          <p:cNvSpPr txBox="1"/>
          <p:nvPr/>
        </p:nvSpPr>
        <p:spPr>
          <a:xfrm>
            <a:off x="2305318" y="605307"/>
            <a:ext cx="638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“申”指闪电，加上“雨”，强调电与雨天相伴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923365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6300" y="2019300"/>
            <a:ext cx="2819400" cy="2819400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9397948" y="1256092"/>
            <a:ext cx="2167282" cy="948117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smtClean="0"/>
              <a:t>Pictogram</a:t>
            </a:r>
            <a:r>
              <a:rPr lang="en-US" sz="3600" b="1" dirty="0" smtClean="0"/>
              <a:t/>
            </a:r>
            <a:br>
              <a:rPr lang="en-US" sz="3600" b="1" dirty="0" smtClean="0"/>
            </a:br>
            <a:r>
              <a:rPr lang="en-US" sz="3600" b="1" dirty="0" err="1" smtClean="0"/>
              <a:t>象形字</a:t>
            </a:r>
            <a:endParaRPr lang="en-US" sz="24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5648" y="5106741"/>
            <a:ext cx="6972300" cy="14097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3623" y="521996"/>
            <a:ext cx="8896350" cy="60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730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6300" y="2019300"/>
            <a:ext cx="2819400" cy="2819400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9397948" y="1256092"/>
            <a:ext cx="2167282" cy="948117"/>
          </a:xfrm>
          <a:prstGeom prst="rect">
            <a:avLst/>
          </a:prstGeom>
        </p:spPr>
        <p:txBody>
          <a:bodyPr>
            <a:normAutofit fontScale="75000" lnSpcReduction="200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Compound ideograms</a:t>
            </a:r>
          </a:p>
          <a:p>
            <a:r>
              <a:rPr lang="zh-CN" altLang="en-US" sz="3600" b="1" dirty="0"/>
              <a:t>会意字 </a:t>
            </a:r>
            <a:endParaRPr lang="en-US" sz="2400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8992" y="541717"/>
            <a:ext cx="7867650" cy="5715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9575" y="5063745"/>
            <a:ext cx="3286125" cy="136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264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回顾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TM02900769[[fn=回顾]]</Template>
  <TotalTime>830</TotalTime>
  <Words>680</Words>
  <Application>Microsoft Office PowerPoint</Application>
  <PresentationFormat>宽屏</PresentationFormat>
  <Paragraphs>253</Paragraphs>
  <Slides>24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24</vt:i4>
      </vt:variant>
    </vt:vector>
  </HeadingPairs>
  <TitlesOfParts>
    <vt:vector size="31" baseType="lpstr">
      <vt:lpstr>KaiTi</vt:lpstr>
      <vt:lpstr>SimSun</vt:lpstr>
      <vt:lpstr>SimSun</vt:lpstr>
      <vt:lpstr>Arial</vt:lpstr>
      <vt:lpstr>Calibri</vt:lpstr>
      <vt:lpstr>Calibri Light</vt:lpstr>
      <vt:lpstr>回顾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王 剧</dc:creator>
  <cp:lastModifiedBy>王 剧</cp:lastModifiedBy>
  <cp:revision>37</cp:revision>
  <dcterms:created xsi:type="dcterms:W3CDTF">2018-09-26T13:48:42Z</dcterms:created>
  <dcterms:modified xsi:type="dcterms:W3CDTF">2018-09-27T12:07:02Z</dcterms:modified>
</cp:coreProperties>
</file>