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sldIdLst>
    <p:sldId id="256" r:id="rId6"/>
  </p:sldIdLst>
  <p:sldSz cx="15113000" cy="21374100"/>
  <p:notesSz cx="6858000" cy="9144000"/>
  <p:embeddedFontLst>
    <p:embeddedFont>
      <p:font typeface="Poppins Bold" charset="1" panose="00000800000000000000"/>
      <p:regular r:id="rId7"/>
    </p:embeddedFont>
    <p:embeddedFont>
      <p:font typeface="Poppins" charset="1" panose="00000500000000000000"/>
      <p:regular r:id="rId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2" Target="presProps.xml" Type="http://schemas.openxmlformats.org/officeDocument/2006/relationships/presProps"/><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fonts/font7.fntdata" Type="http://schemas.openxmlformats.org/officeDocument/2006/relationships/font"/><Relationship Id="rId8" Target="fonts/font8.fntdata" Type="http://schemas.openxmlformats.org/officeDocument/2006/relationships/font"/></Relationship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png" Type="http://schemas.openxmlformats.org/officeDocument/2006/relationships/image"/><Relationship Id="rId3" Target="../media/image2.png" Type="http://schemas.openxmlformats.org/officeDocument/2006/relationships/image"/><Relationship Id="rId4" Target="../media/image3.png" Type="http://schemas.openxmlformats.org/officeDocument/2006/relationships/image"/><Relationship Id="rId5" Target="../media/image4.png" Type="http://schemas.openxmlformats.org/officeDocument/2006/relationships/image"/><Relationship Id="rId6" Target="../media/image5.png" Type="http://schemas.openxmlformats.org/officeDocument/2006/relationships/image"/><Relationship Id="rId7" Target="../media/image6.pn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285971"/>
        </a:solidFill>
      </p:bgPr>
    </p:bg>
    <p:spTree>
      <p:nvGrpSpPr>
        <p:cNvPr id="1" name=""/>
        <p:cNvGrpSpPr/>
        <p:nvPr/>
      </p:nvGrpSpPr>
      <p:grpSpPr>
        <a:xfrm>
          <a:off x="0" y="0"/>
          <a:ext cx="0" cy="0"/>
          <a:chOff x="0" y="0"/>
          <a:chExt cx="0" cy="0"/>
        </a:xfrm>
      </p:grpSpPr>
      <p:grpSp>
        <p:nvGrpSpPr>
          <p:cNvPr name="Group 2" id="2"/>
          <p:cNvGrpSpPr/>
          <p:nvPr/>
        </p:nvGrpSpPr>
        <p:grpSpPr>
          <a:xfrm rot="0">
            <a:off x="0" y="-36011"/>
            <a:ext cx="12433104" cy="6122040"/>
            <a:chOff x="0" y="0"/>
            <a:chExt cx="16577472" cy="8162720"/>
          </a:xfrm>
        </p:grpSpPr>
        <p:pic>
          <p:nvPicPr>
            <p:cNvPr name="Picture 3" id="3"/>
            <p:cNvPicPr>
              <a:picLocks noChangeAspect="true"/>
            </p:cNvPicPr>
            <p:nvPr/>
          </p:nvPicPr>
          <p:blipFill>
            <a:blip r:embed="rId2"/>
            <a:srcRect l="0" t="13047" r="0" b="13047"/>
            <a:stretch>
              <a:fillRect/>
            </a:stretch>
          </p:blipFill>
          <p:spPr>
            <a:xfrm flipH="false" flipV="false">
              <a:off x="0" y="0"/>
              <a:ext cx="16577472" cy="8162720"/>
            </a:xfrm>
            <a:prstGeom prst="rect">
              <a:avLst/>
            </a:prstGeom>
          </p:spPr>
        </p:pic>
      </p:grpSp>
      <p:grpSp>
        <p:nvGrpSpPr>
          <p:cNvPr name="Group 4" id="4"/>
          <p:cNvGrpSpPr/>
          <p:nvPr/>
        </p:nvGrpSpPr>
        <p:grpSpPr>
          <a:xfrm rot="0">
            <a:off x="6184895" y="2481788"/>
            <a:ext cx="13970420" cy="7836752"/>
            <a:chOff x="0" y="0"/>
            <a:chExt cx="1188561" cy="666727"/>
          </a:xfrm>
        </p:grpSpPr>
        <p:sp>
          <p:nvSpPr>
            <p:cNvPr name="Freeform 5" id="5"/>
            <p:cNvSpPr/>
            <p:nvPr/>
          </p:nvSpPr>
          <p:spPr>
            <a:xfrm flipH="false" flipV="false" rot="0">
              <a:off x="0" y="0"/>
              <a:ext cx="1188561" cy="666727"/>
            </a:xfrm>
            <a:custGeom>
              <a:avLst/>
              <a:gdLst/>
              <a:ahLst/>
              <a:cxnLst/>
              <a:rect r="r" b="b" t="t" l="l"/>
              <a:pathLst>
                <a:path h="666727" w="1188561">
                  <a:moveTo>
                    <a:pt x="1188561" y="333364"/>
                  </a:moveTo>
                  <a:lnTo>
                    <a:pt x="985361" y="666727"/>
                  </a:lnTo>
                  <a:lnTo>
                    <a:pt x="203200" y="666727"/>
                  </a:lnTo>
                  <a:lnTo>
                    <a:pt x="0" y="333364"/>
                  </a:lnTo>
                  <a:lnTo>
                    <a:pt x="203200" y="0"/>
                  </a:lnTo>
                  <a:lnTo>
                    <a:pt x="985361" y="0"/>
                  </a:lnTo>
                  <a:lnTo>
                    <a:pt x="1188561" y="333364"/>
                  </a:lnTo>
                  <a:close/>
                </a:path>
              </a:pathLst>
            </a:custGeom>
            <a:solidFill>
              <a:srgbClr val="175996"/>
            </a:solidFill>
          </p:spPr>
        </p:sp>
        <p:sp>
          <p:nvSpPr>
            <p:cNvPr name="TextBox 6" id="6"/>
            <p:cNvSpPr txBox="true"/>
            <p:nvPr/>
          </p:nvSpPr>
          <p:spPr>
            <a:xfrm>
              <a:off x="114300" y="-57150"/>
              <a:ext cx="959961" cy="723877"/>
            </a:xfrm>
            <a:prstGeom prst="rect">
              <a:avLst/>
            </a:prstGeom>
          </p:spPr>
          <p:txBody>
            <a:bodyPr anchor="ctr" rtlCol="false" tIns="50800" lIns="50800" bIns="50800" rIns="50800"/>
            <a:lstStyle/>
            <a:p>
              <a:pPr algn="l">
                <a:lnSpc>
                  <a:spcPts val="4060"/>
                </a:lnSpc>
                <a:spcBef>
                  <a:spcPct val="0"/>
                </a:spcBef>
              </a:pPr>
            </a:p>
          </p:txBody>
        </p:sp>
      </p:grpSp>
      <p:grpSp>
        <p:nvGrpSpPr>
          <p:cNvPr name="Group 7" id="7"/>
          <p:cNvGrpSpPr/>
          <p:nvPr/>
        </p:nvGrpSpPr>
        <p:grpSpPr>
          <a:xfrm rot="0">
            <a:off x="396283" y="5292129"/>
            <a:ext cx="14327434" cy="1319188"/>
            <a:chOff x="0" y="0"/>
            <a:chExt cx="3802212" cy="350086"/>
          </a:xfrm>
        </p:grpSpPr>
        <p:sp>
          <p:nvSpPr>
            <p:cNvPr name="Freeform 8" id="8"/>
            <p:cNvSpPr/>
            <p:nvPr/>
          </p:nvSpPr>
          <p:spPr>
            <a:xfrm flipH="false" flipV="false" rot="0">
              <a:off x="0" y="0"/>
              <a:ext cx="3802212" cy="350086"/>
            </a:xfrm>
            <a:custGeom>
              <a:avLst/>
              <a:gdLst/>
              <a:ahLst/>
              <a:cxnLst/>
              <a:rect r="r" b="b" t="t" l="l"/>
              <a:pathLst>
                <a:path h="350086" w="3802212">
                  <a:moveTo>
                    <a:pt x="3599012" y="0"/>
                  </a:moveTo>
                  <a:lnTo>
                    <a:pt x="0" y="0"/>
                  </a:lnTo>
                  <a:lnTo>
                    <a:pt x="203200" y="350086"/>
                  </a:lnTo>
                  <a:lnTo>
                    <a:pt x="3802212" y="350086"/>
                  </a:lnTo>
                  <a:lnTo>
                    <a:pt x="3599012" y="0"/>
                  </a:lnTo>
                  <a:close/>
                </a:path>
              </a:pathLst>
            </a:custGeom>
            <a:solidFill>
              <a:srgbClr val="303030"/>
            </a:solidFill>
          </p:spPr>
        </p:sp>
        <p:sp>
          <p:nvSpPr>
            <p:cNvPr name="TextBox 9" id="9"/>
            <p:cNvSpPr txBox="true"/>
            <p:nvPr/>
          </p:nvSpPr>
          <p:spPr>
            <a:xfrm>
              <a:off x="101600" y="-57150"/>
              <a:ext cx="3599012" cy="407236"/>
            </a:xfrm>
            <a:prstGeom prst="rect">
              <a:avLst/>
            </a:prstGeom>
          </p:spPr>
          <p:txBody>
            <a:bodyPr anchor="ctr" rtlCol="false" tIns="50800" lIns="50800" bIns="50800" rIns="50800"/>
            <a:lstStyle/>
            <a:p>
              <a:pPr algn="ctr">
                <a:lnSpc>
                  <a:spcPts val="4060"/>
                </a:lnSpc>
              </a:pPr>
            </a:p>
          </p:txBody>
        </p:sp>
      </p:grpSp>
      <p:sp>
        <p:nvSpPr>
          <p:cNvPr name="AutoShape 10" id="10"/>
          <p:cNvSpPr/>
          <p:nvPr/>
        </p:nvSpPr>
        <p:spPr>
          <a:xfrm flipV="true">
            <a:off x="7354872" y="5119367"/>
            <a:ext cx="7566699" cy="47625"/>
          </a:xfrm>
          <a:prstGeom prst="line">
            <a:avLst/>
          </a:prstGeom>
          <a:ln cap="flat" w="95250">
            <a:solidFill>
              <a:srgbClr val="FFFFFF"/>
            </a:solidFill>
            <a:prstDash val="solid"/>
            <a:headEnd type="none" len="sm" w="sm"/>
            <a:tailEnd type="none" len="sm" w="sm"/>
          </a:ln>
        </p:spPr>
      </p:sp>
      <p:grpSp>
        <p:nvGrpSpPr>
          <p:cNvPr name="Group 11" id="11"/>
          <p:cNvGrpSpPr/>
          <p:nvPr/>
        </p:nvGrpSpPr>
        <p:grpSpPr>
          <a:xfrm rot="0">
            <a:off x="8034806" y="104134"/>
            <a:ext cx="9318999" cy="2206203"/>
            <a:chOff x="0" y="0"/>
            <a:chExt cx="2216238" cy="524678"/>
          </a:xfrm>
        </p:grpSpPr>
        <p:sp>
          <p:nvSpPr>
            <p:cNvPr name="Freeform 12" id="12"/>
            <p:cNvSpPr/>
            <p:nvPr/>
          </p:nvSpPr>
          <p:spPr>
            <a:xfrm flipH="false" flipV="false" rot="0">
              <a:off x="0" y="0"/>
              <a:ext cx="2216238" cy="524678"/>
            </a:xfrm>
            <a:custGeom>
              <a:avLst/>
              <a:gdLst/>
              <a:ahLst/>
              <a:cxnLst/>
              <a:rect r="r" b="b" t="t" l="l"/>
              <a:pathLst>
                <a:path h="524678" w="2216238">
                  <a:moveTo>
                    <a:pt x="203200" y="0"/>
                  </a:moveTo>
                  <a:lnTo>
                    <a:pt x="2216238" y="0"/>
                  </a:lnTo>
                  <a:lnTo>
                    <a:pt x="2013038" y="524678"/>
                  </a:lnTo>
                  <a:lnTo>
                    <a:pt x="0" y="524678"/>
                  </a:lnTo>
                  <a:lnTo>
                    <a:pt x="203200" y="0"/>
                  </a:lnTo>
                  <a:close/>
                </a:path>
              </a:pathLst>
            </a:custGeom>
            <a:solidFill>
              <a:srgbClr val="175996"/>
            </a:solidFill>
          </p:spPr>
        </p:sp>
        <p:sp>
          <p:nvSpPr>
            <p:cNvPr name="TextBox 13" id="13"/>
            <p:cNvSpPr txBox="true"/>
            <p:nvPr/>
          </p:nvSpPr>
          <p:spPr>
            <a:xfrm>
              <a:off x="101600" y="-57150"/>
              <a:ext cx="2013038" cy="581828"/>
            </a:xfrm>
            <a:prstGeom prst="rect">
              <a:avLst/>
            </a:prstGeom>
          </p:spPr>
          <p:txBody>
            <a:bodyPr anchor="ctr" rtlCol="false" tIns="50800" lIns="50800" bIns="50800" rIns="50800"/>
            <a:lstStyle/>
            <a:p>
              <a:pPr algn="ctr">
                <a:lnSpc>
                  <a:spcPts val="4060"/>
                </a:lnSpc>
              </a:pPr>
            </a:p>
          </p:txBody>
        </p:sp>
      </p:grpSp>
      <p:sp>
        <p:nvSpPr>
          <p:cNvPr name="TextBox 14" id="14"/>
          <p:cNvSpPr txBox="true"/>
          <p:nvPr/>
        </p:nvSpPr>
        <p:spPr>
          <a:xfrm rot="0">
            <a:off x="271978" y="9760038"/>
            <a:ext cx="8231644" cy="666908"/>
          </a:xfrm>
          <a:prstGeom prst="rect">
            <a:avLst/>
          </a:prstGeom>
        </p:spPr>
        <p:txBody>
          <a:bodyPr anchor="t" rtlCol="false" tIns="0" lIns="0" bIns="0" rIns="0">
            <a:spAutoFit/>
          </a:bodyPr>
          <a:lstStyle/>
          <a:p>
            <a:pPr algn="l">
              <a:lnSpc>
                <a:spcPts val="5241"/>
              </a:lnSpc>
              <a:spcBef>
                <a:spcPct val="0"/>
              </a:spcBef>
            </a:pPr>
            <a:r>
              <a:rPr lang="en-US" b="true" sz="3743">
                <a:solidFill>
                  <a:srgbClr val="FFFFFF"/>
                </a:solidFill>
                <a:latin typeface="Poppins Bold"/>
                <a:ea typeface="Poppins Bold"/>
                <a:cs typeface="Poppins Bold"/>
                <a:sym typeface="Poppins Bold"/>
              </a:rPr>
              <a:t>APPLE’S FOLDABLE DEVICE</a:t>
            </a:r>
          </a:p>
        </p:txBody>
      </p:sp>
      <p:sp>
        <p:nvSpPr>
          <p:cNvPr name="TextBox 15" id="15"/>
          <p:cNvSpPr txBox="true"/>
          <p:nvPr/>
        </p:nvSpPr>
        <p:spPr>
          <a:xfrm rot="0">
            <a:off x="1381593" y="5309866"/>
            <a:ext cx="13306428" cy="1753836"/>
          </a:xfrm>
          <a:prstGeom prst="rect">
            <a:avLst/>
          </a:prstGeom>
        </p:spPr>
        <p:txBody>
          <a:bodyPr anchor="t" rtlCol="false" tIns="0" lIns="0" bIns="0" rIns="0">
            <a:spAutoFit/>
          </a:bodyPr>
          <a:lstStyle/>
          <a:p>
            <a:pPr algn="l">
              <a:lnSpc>
                <a:spcPts val="3794"/>
              </a:lnSpc>
            </a:pPr>
            <a:r>
              <a:rPr lang="en-US" sz="2710" b="true">
                <a:solidFill>
                  <a:srgbClr val="FFFFFF"/>
                </a:solidFill>
                <a:latin typeface="Poppins Bold"/>
                <a:ea typeface="Poppins Bold"/>
                <a:cs typeface="Poppins Bold"/>
                <a:sym typeface="Poppins Bold"/>
              </a:rPr>
              <a:t>A NEW BRAND FROM APPLE INC., PIONEERING THE NEXT GENERATION OF PERSONAL MOBILE COMPUTING.</a:t>
            </a:r>
          </a:p>
          <a:p>
            <a:pPr algn="l">
              <a:lnSpc>
                <a:spcPts val="6483"/>
              </a:lnSpc>
              <a:spcBef>
                <a:spcPct val="0"/>
              </a:spcBef>
            </a:pPr>
          </a:p>
        </p:txBody>
      </p:sp>
      <p:sp>
        <p:nvSpPr>
          <p:cNvPr name="TextBox 16" id="16"/>
          <p:cNvSpPr txBox="true"/>
          <p:nvPr/>
        </p:nvSpPr>
        <p:spPr>
          <a:xfrm rot="0">
            <a:off x="6942967" y="17479642"/>
            <a:ext cx="6665033" cy="580046"/>
          </a:xfrm>
          <a:prstGeom prst="rect">
            <a:avLst/>
          </a:prstGeom>
        </p:spPr>
        <p:txBody>
          <a:bodyPr anchor="t" rtlCol="false" tIns="0" lIns="0" bIns="0" rIns="0">
            <a:spAutoFit/>
          </a:bodyPr>
          <a:lstStyle/>
          <a:p>
            <a:pPr algn="l">
              <a:lnSpc>
                <a:spcPts val="4593"/>
              </a:lnSpc>
              <a:spcBef>
                <a:spcPct val="0"/>
              </a:spcBef>
            </a:pPr>
            <a:r>
              <a:rPr lang="en-US" b="true" sz="3281">
                <a:solidFill>
                  <a:srgbClr val="FFFFFF"/>
                </a:solidFill>
                <a:latin typeface="Poppins Bold"/>
                <a:ea typeface="Poppins Bold"/>
                <a:cs typeface="Poppins Bold"/>
                <a:sym typeface="Poppins Bold"/>
              </a:rPr>
              <a:t>REFERENCES</a:t>
            </a:r>
          </a:p>
        </p:txBody>
      </p:sp>
      <p:sp>
        <p:nvSpPr>
          <p:cNvPr name="TextBox 17" id="17"/>
          <p:cNvSpPr txBox="true"/>
          <p:nvPr/>
        </p:nvSpPr>
        <p:spPr>
          <a:xfrm rot="0">
            <a:off x="131532" y="14051208"/>
            <a:ext cx="14790038" cy="2897019"/>
          </a:xfrm>
          <a:prstGeom prst="rect">
            <a:avLst/>
          </a:prstGeom>
        </p:spPr>
        <p:txBody>
          <a:bodyPr anchor="t" rtlCol="false" tIns="0" lIns="0" bIns="0" rIns="0">
            <a:spAutoFit/>
          </a:bodyPr>
          <a:lstStyle/>
          <a:p>
            <a:pPr algn="just">
              <a:lnSpc>
                <a:spcPts val="1956"/>
              </a:lnSpc>
            </a:pPr>
            <a:r>
              <a:rPr lang="en-US" sz="1397">
                <a:solidFill>
                  <a:srgbClr val="FFFFFF"/>
                </a:solidFill>
                <a:latin typeface="Poppins"/>
                <a:ea typeface="Poppins"/>
                <a:cs typeface="Poppins"/>
                <a:sym typeface="Poppins"/>
              </a:rPr>
              <a:t>The promotional mix of this service-enhanced product will be based on the 7Ps model:</a:t>
            </a:r>
          </a:p>
          <a:p>
            <a:pPr algn="just">
              <a:lnSpc>
                <a:spcPts val="1956"/>
              </a:lnSpc>
            </a:pPr>
            <a:r>
              <a:rPr lang="en-US" sz="1397" b="true">
                <a:solidFill>
                  <a:srgbClr val="FFFFFF"/>
                </a:solidFill>
                <a:latin typeface="Poppins Bold"/>
                <a:ea typeface="Poppins Bold"/>
                <a:cs typeface="Poppins Bold"/>
                <a:sym typeface="Poppins Bold"/>
              </a:rPr>
              <a:t>Product:</a:t>
            </a:r>
            <a:r>
              <a:rPr lang="en-US" sz="1397">
                <a:solidFill>
                  <a:srgbClr val="FFFFFF"/>
                </a:solidFill>
                <a:latin typeface="Poppins"/>
                <a:ea typeface="Poppins"/>
                <a:cs typeface="Poppins"/>
                <a:sym typeface="Poppins"/>
              </a:rPr>
              <a:t>  This is a high-quality foldable gadget with flawless creaseless display, titanium casing, and exclusive AureateOS.</a:t>
            </a:r>
          </a:p>
          <a:p>
            <a:pPr algn="just">
              <a:lnSpc>
                <a:spcPts val="1956"/>
              </a:lnSpc>
            </a:pPr>
            <a:r>
              <a:rPr lang="en-US" sz="1397" b="true">
                <a:solidFill>
                  <a:srgbClr val="FFFFFF"/>
                </a:solidFill>
                <a:latin typeface="Poppins Bold"/>
                <a:ea typeface="Poppins Bold"/>
                <a:cs typeface="Poppins Bold"/>
                <a:sym typeface="Poppins Bold"/>
              </a:rPr>
              <a:t>Price</a:t>
            </a:r>
            <a:r>
              <a:rPr lang="en-US" sz="1397">
                <a:solidFill>
                  <a:srgbClr val="FFFFFF"/>
                </a:solidFill>
                <a:latin typeface="Poppins"/>
                <a:ea typeface="Poppins"/>
                <a:cs typeface="Poppins"/>
                <a:sym typeface="Poppins"/>
              </a:rPr>
              <a:t>: The premium skimming price will be a result of the technological breakthrough and the perception of superior value, which supports the exclusive positioning.</a:t>
            </a:r>
          </a:p>
          <a:p>
            <a:pPr algn="just">
              <a:lnSpc>
                <a:spcPts val="1956"/>
              </a:lnSpc>
            </a:pPr>
            <a:r>
              <a:rPr lang="en-US" sz="1397" b="true">
                <a:solidFill>
                  <a:srgbClr val="FFFFFF"/>
                </a:solidFill>
                <a:latin typeface="Poppins Bold"/>
                <a:ea typeface="Poppins Bold"/>
                <a:cs typeface="Poppins Bold"/>
                <a:sym typeface="Poppins Bold"/>
              </a:rPr>
              <a:t>Place: </a:t>
            </a:r>
            <a:r>
              <a:rPr lang="en-US" sz="1397">
                <a:solidFill>
                  <a:srgbClr val="FFFFFF"/>
                </a:solidFill>
                <a:latin typeface="Poppins"/>
                <a:ea typeface="Poppins"/>
                <a:cs typeface="Poppins"/>
                <a:sym typeface="Poppins"/>
              </a:rPr>
              <a:t>Only available in Apple's official outlets, on its website, in physical outlets, and in select premium partnering outlets to maintain brand aura.</a:t>
            </a:r>
          </a:p>
          <a:p>
            <a:pPr algn="just">
              <a:lnSpc>
                <a:spcPts val="1956"/>
              </a:lnSpc>
            </a:pPr>
            <a:r>
              <a:rPr lang="en-US" sz="1397" b="true">
                <a:solidFill>
                  <a:srgbClr val="FFFFFF"/>
                </a:solidFill>
                <a:latin typeface="Poppins Bold"/>
                <a:ea typeface="Poppins Bold"/>
                <a:cs typeface="Poppins Bold"/>
                <a:sym typeface="Poppins Bold"/>
              </a:rPr>
              <a:t>Promotion:</a:t>
            </a:r>
            <a:r>
              <a:rPr lang="en-US" sz="1397">
                <a:solidFill>
                  <a:srgbClr val="FFFFFF"/>
                </a:solidFill>
                <a:latin typeface="Poppins"/>
                <a:ea typeface="Poppins"/>
                <a:cs typeface="Poppins"/>
                <a:sym typeface="Poppins"/>
              </a:rPr>
              <a:t> A go-live effort on the benefits that professionals can see and highlighting high-profile influencers in design and enterprise, and underscoring the unique selling point of seamless integration (Pereira, 2025).</a:t>
            </a:r>
          </a:p>
          <a:p>
            <a:pPr algn="just">
              <a:lnSpc>
                <a:spcPts val="1956"/>
              </a:lnSpc>
            </a:pPr>
            <a:r>
              <a:rPr lang="en-US" sz="1397" b="true">
                <a:solidFill>
                  <a:srgbClr val="FFFFFF"/>
                </a:solidFill>
                <a:latin typeface="Poppins Bold"/>
                <a:ea typeface="Poppins Bold"/>
                <a:cs typeface="Poppins Bold"/>
                <a:sym typeface="Poppins Bold"/>
              </a:rPr>
              <a:t>People</a:t>
            </a:r>
            <a:r>
              <a:rPr lang="en-US" sz="1397">
                <a:solidFill>
                  <a:srgbClr val="FFFFFF"/>
                </a:solidFill>
                <a:latin typeface="Poppins"/>
                <a:ea typeface="Poppins"/>
                <a:cs typeface="Poppins"/>
                <a:sym typeface="Poppins"/>
              </a:rPr>
              <a:t>: Retail and support personnel in Apple stores will be given special training as the so-called Aureate Specialists in order to offer expert consultation.</a:t>
            </a:r>
          </a:p>
          <a:p>
            <a:pPr algn="just">
              <a:lnSpc>
                <a:spcPts val="1956"/>
              </a:lnSpc>
            </a:pPr>
            <a:r>
              <a:rPr lang="en-US" sz="1397" b="true">
                <a:solidFill>
                  <a:srgbClr val="FFFFFF"/>
                </a:solidFill>
                <a:latin typeface="Poppins Bold"/>
                <a:ea typeface="Poppins Bold"/>
                <a:cs typeface="Poppins Bold"/>
                <a:sym typeface="Poppins Bold"/>
              </a:rPr>
              <a:t>Process</a:t>
            </a:r>
            <a:r>
              <a:rPr lang="en-US" sz="1397">
                <a:solidFill>
                  <a:srgbClr val="FFFFFF"/>
                </a:solidFill>
                <a:latin typeface="Poppins"/>
                <a:ea typeface="Poppins"/>
                <a:cs typeface="Poppins"/>
                <a:sym typeface="Poppins"/>
              </a:rPr>
              <a:t>: The purchasing and set-up procedure will be super-personalised with the personalised sessions at the store to customise the devices and to move their data.</a:t>
            </a:r>
          </a:p>
          <a:p>
            <a:pPr algn="just">
              <a:lnSpc>
                <a:spcPts val="1956"/>
              </a:lnSpc>
              <a:spcBef>
                <a:spcPct val="0"/>
              </a:spcBef>
            </a:pPr>
            <a:r>
              <a:rPr lang="en-US" b="true" sz="1397">
                <a:solidFill>
                  <a:srgbClr val="FFFFFF"/>
                </a:solidFill>
                <a:latin typeface="Poppins Bold"/>
                <a:ea typeface="Poppins Bold"/>
                <a:cs typeface="Poppins Bold"/>
                <a:sym typeface="Poppins Bold"/>
              </a:rPr>
              <a:t>Physical Evidence:</a:t>
            </a:r>
            <a:r>
              <a:rPr lang="en-US" sz="1397">
                <a:solidFill>
                  <a:srgbClr val="FFFFFF"/>
                </a:solidFill>
                <a:latin typeface="Poppins"/>
                <a:ea typeface="Poppins"/>
                <a:cs typeface="Poppins"/>
                <a:sym typeface="Poppins"/>
              </a:rPr>
              <a:t> The packaging of the product, as well as the display units that will be in stores, and the product itself, will be an actual manifestation of the high quality and innovative design of the product.</a:t>
            </a:r>
          </a:p>
          <a:p>
            <a:pPr algn="just">
              <a:lnSpc>
                <a:spcPts val="1956"/>
              </a:lnSpc>
              <a:spcBef>
                <a:spcPct val="0"/>
              </a:spcBef>
            </a:pPr>
          </a:p>
        </p:txBody>
      </p:sp>
      <p:sp>
        <p:nvSpPr>
          <p:cNvPr name="Freeform 18" id="18"/>
          <p:cNvSpPr/>
          <p:nvPr/>
        </p:nvSpPr>
        <p:spPr>
          <a:xfrm flipH="false" flipV="false" rot="0">
            <a:off x="0" y="5890683"/>
            <a:ext cx="4801317" cy="4801317"/>
          </a:xfrm>
          <a:custGeom>
            <a:avLst/>
            <a:gdLst/>
            <a:ahLst/>
            <a:cxnLst/>
            <a:rect r="r" b="b" t="t" l="l"/>
            <a:pathLst>
              <a:path h="4801317" w="4801317">
                <a:moveTo>
                  <a:pt x="0" y="0"/>
                </a:moveTo>
                <a:lnTo>
                  <a:pt x="4801317" y="0"/>
                </a:lnTo>
                <a:lnTo>
                  <a:pt x="4801317" y="4801317"/>
                </a:lnTo>
                <a:lnTo>
                  <a:pt x="0" y="4801317"/>
                </a:lnTo>
                <a:lnTo>
                  <a:pt x="0" y="0"/>
                </a:lnTo>
                <a:close/>
              </a:path>
            </a:pathLst>
          </a:custGeom>
          <a:blipFill>
            <a:blip r:embed="rId3"/>
            <a:stretch>
              <a:fillRect l="0" t="0" r="0" b="0"/>
            </a:stretch>
          </a:blipFill>
        </p:spPr>
      </p:sp>
      <p:sp>
        <p:nvSpPr>
          <p:cNvPr name="Freeform 19" id="19"/>
          <p:cNvSpPr/>
          <p:nvPr/>
        </p:nvSpPr>
        <p:spPr>
          <a:xfrm flipH="false" flipV="false" rot="0">
            <a:off x="2614594" y="5834306"/>
            <a:ext cx="4740277" cy="4740277"/>
          </a:xfrm>
          <a:custGeom>
            <a:avLst/>
            <a:gdLst/>
            <a:ahLst/>
            <a:cxnLst/>
            <a:rect r="r" b="b" t="t" l="l"/>
            <a:pathLst>
              <a:path h="4740277" w="4740277">
                <a:moveTo>
                  <a:pt x="0" y="0"/>
                </a:moveTo>
                <a:lnTo>
                  <a:pt x="4740278" y="0"/>
                </a:lnTo>
                <a:lnTo>
                  <a:pt x="4740278" y="4740277"/>
                </a:lnTo>
                <a:lnTo>
                  <a:pt x="0" y="4740277"/>
                </a:lnTo>
                <a:lnTo>
                  <a:pt x="0" y="0"/>
                </a:lnTo>
                <a:close/>
              </a:path>
            </a:pathLst>
          </a:custGeom>
          <a:blipFill>
            <a:blip r:embed="rId4"/>
            <a:stretch>
              <a:fillRect l="0" t="0" r="0" b="0"/>
            </a:stretch>
          </a:blipFill>
        </p:spPr>
      </p:sp>
      <p:sp>
        <p:nvSpPr>
          <p:cNvPr name="Freeform 20" id="20"/>
          <p:cNvSpPr/>
          <p:nvPr/>
        </p:nvSpPr>
        <p:spPr>
          <a:xfrm flipH="false" flipV="false" rot="0">
            <a:off x="-390240" y="16594383"/>
            <a:ext cx="4902345" cy="4902345"/>
          </a:xfrm>
          <a:custGeom>
            <a:avLst/>
            <a:gdLst/>
            <a:ahLst/>
            <a:cxnLst/>
            <a:rect r="r" b="b" t="t" l="l"/>
            <a:pathLst>
              <a:path h="4902345" w="4902345">
                <a:moveTo>
                  <a:pt x="0" y="0"/>
                </a:moveTo>
                <a:lnTo>
                  <a:pt x="4902345" y="0"/>
                </a:lnTo>
                <a:lnTo>
                  <a:pt x="4902345" y="4902345"/>
                </a:lnTo>
                <a:lnTo>
                  <a:pt x="0" y="4902345"/>
                </a:lnTo>
                <a:lnTo>
                  <a:pt x="0" y="0"/>
                </a:lnTo>
                <a:close/>
              </a:path>
            </a:pathLst>
          </a:custGeom>
          <a:blipFill>
            <a:blip r:embed="rId5"/>
            <a:stretch>
              <a:fillRect l="0" t="0" r="0" b="0"/>
            </a:stretch>
          </a:blipFill>
        </p:spPr>
      </p:sp>
      <p:sp>
        <p:nvSpPr>
          <p:cNvPr name="Freeform 21" id="21"/>
          <p:cNvSpPr/>
          <p:nvPr/>
        </p:nvSpPr>
        <p:spPr>
          <a:xfrm flipH="false" flipV="false" rot="0">
            <a:off x="2265816" y="16158790"/>
            <a:ext cx="5437834" cy="5437834"/>
          </a:xfrm>
          <a:custGeom>
            <a:avLst/>
            <a:gdLst/>
            <a:ahLst/>
            <a:cxnLst/>
            <a:rect r="r" b="b" t="t" l="l"/>
            <a:pathLst>
              <a:path h="5437834" w="5437834">
                <a:moveTo>
                  <a:pt x="0" y="0"/>
                </a:moveTo>
                <a:lnTo>
                  <a:pt x="5437834" y="0"/>
                </a:lnTo>
                <a:lnTo>
                  <a:pt x="5437834" y="5437834"/>
                </a:lnTo>
                <a:lnTo>
                  <a:pt x="0" y="5437834"/>
                </a:lnTo>
                <a:lnTo>
                  <a:pt x="0" y="0"/>
                </a:lnTo>
                <a:close/>
              </a:path>
            </a:pathLst>
          </a:custGeom>
          <a:blipFill>
            <a:blip r:embed="rId6"/>
            <a:stretch>
              <a:fillRect l="0" t="0" r="0" b="0"/>
            </a:stretch>
          </a:blipFill>
        </p:spPr>
      </p:sp>
      <p:sp>
        <p:nvSpPr>
          <p:cNvPr name="Freeform 22" id="22"/>
          <p:cNvSpPr/>
          <p:nvPr/>
        </p:nvSpPr>
        <p:spPr>
          <a:xfrm flipH="false" flipV="false" rot="0">
            <a:off x="-27803" y="0"/>
            <a:ext cx="3535757" cy="1767879"/>
          </a:xfrm>
          <a:custGeom>
            <a:avLst/>
            <a:gdLst/>
            <a:ahLst/>
            <a:cxnLst/>
            <a:rect r="r" b="b" t="t" l="l"/>
            <a:pathLst>
              <a:path h="1767879" w="3535757">
                <a:moveTo>
                  <a:pt x="0" y="0"/>
                </a:moveTo>
                <a:lnTo>
                  <a:pt x="3535757" y="0"/>
                </a:lnTo>
                <a:lnTo>
                  <a:pt x="3535757" y="1767879"/>
                </a:lnTo>
                <a:lnTo>
                  <a:pt x="0" y="1767879"/>
                </a:lnTo>
                <a:lnTo>
                  <a:pt x="0" y="0"/>
                </a:lnTo>
                <a:close/>
              </a:path>
            </a:pathLst>
          </a:custGeom>
          <a:blipFill>
            <a:blip r:embed="rId7"/>
            <a:stretch>
              <a:fillRect l="0" t="0" r="0" b="0"/>
            </a:stretch>
          </a:blipFill>
          <a:ln w="85725" cap="sq">
            <a:solidFill>
              <a:srgbClr val="000000"/>
            </a:solidFill>
            <a:prstDash val="solid"/>
            <a:miter/>
          </a:ln>
        </p:spPr>
      </p:sp>
      <p:sp>
        <p:nvSpPr>
          <p:cNvPr name="TextBox 23" id="23"/>
          <p:cNvSpPr txBox="true"/>
          <p:nvPr/>
        </p:nvSpPr>
        <p:spPr>
          <a:xfrm rot="0">
            <a:off x="8344358" y="643738"/>
            <a:ext cx="6558371" cy="2417282"/>
          </a:xfrm>
          <a:prstGeom prst="rect">
            <a:avLst/>
          </a:prstGeom>
        </p:spPr>
        <p:txBody>
          <a:bodyPr anchor="t" rtlCol="false" tIns="0" lIns="0" bIns="0" rIns="0">
            <a:spAutoFit/>
          </a:bodyPr>
          <a:lstStyle/>
          <a:p>
            <a:pPr algn="r">
              <a:lnSpc>
                <a:spcPts val="5324"/>
              </a:lnSpc>
            </a:pPr>
            <a:r>
              <a:rPr lang="en-US" b="true" sz="3803">
                <a:solidFill>
                  <a:srgbClr val="FFFFFF"/>
                </a:solidFill>
                <a:latin typeface="Poppins Bold"/>
                <a:ea typeface="Poppins Bold"/>
                <a:cs typeface="Poppins Bold"/>
                <a:sym typeface="Poppins Bold"/>
              </a:rPr>
              <a:t>APPLE AUREATE: THE UNFOLDING OF A NEW ERA.</a:t>
            </a:r>
          </a:p>
          <a:p>
            <a:pPr algn="r">
              <a:lnSpc>
                <a:spcPts val="8650"/>
              </a:lnSpc>
              <a:spcBef>
                <a:spcPct val="0"/>
              </a:spcBef>
            </a:pPr>
          </a:p>
        </p:txBody>
      </p:sp>
      <p:sp>
        <p:nvSpPr>
          <p:cNvPr name="TextBox 24" id="24"/>
          <p:cNvSpPr txBox="true"/>
          <p:nvPr/>
        </p:nvSpPr>
        <p:spPr>
          <a:xfrm rot="0">
            <a:off x="11389993" y="6819454"/>
            <a:ext cx="3188640" cy="488497"/>
          </a:xfrm>
          <a:prstGeom prst="rect">
            <a:avLst/>
          </a:prstGeom>
        </p:spPr>
        <p:txBody>
          <a:bodyPr anchor="t" rtlCol="false" tIns="0" lIns="0" bIns="0" rIns="0">
            <a:spAutoFit/>
          </a:bodyPr>
          <a:lstStyle/>
          <a:p>
            <a:pPr algn="r">
              <a:lnSpc>
                <a:spcPts val="3535"/>
              </a:lnSpc>
            </a:pPr>
            <a:r>
              <a:rPr lang="en-US" b="true" sz="3214">
                <a:solidFill>
                  <a:srgbClr val="FFFFFF"/>
                </a:solidFill>
                <a:latin typeface="Poppins Bold"/>
                <a:ea typeface="Poppins Bold"/>
                <a:cs typeface="Poppins Bold"/>
                <a:sym typeface="Poppins Bold"/>
              </a:rPr>
              <a:t>INTRODUCTION</a:t>
            </a:r>
          </a:p>
        </p:txBody>
      </p:sp>
      <p:sp>
        <p:nvSpPr>
          <p:cNvPr name="TextBox 25" id="25"/>
          <p:cNvSpPr txBox="true"/>
          <p:nvPr/>
        </p:nvSpPr>
        <p:spPr>
          <a:xfrm rot="0">
            <a:off x="11971725" y="10356074"/>
            <a:ext cx="3513328" cy="437019"/>
          </a:xfrm>
          <a:prstGeom prst="rect">
            <a:avLst/>
          </a:prstGeom>
        </p:spPr>
        <p:txBody>
          <a:bodyPr anchor="t" rtlCol="false" tIns="0" lIns="0" bIns="0" rIns="0">
            <a:spAutoFit/>
          </a:bodyPr>
          <a:lstStyle/>
          <a:p>
            <a:pPr algn="l">
              <a:lnSpc>
                <a:spcPts val="3202"/>
              </a:lnSpc>
            </a:pPr>
            <a:r>
              <a:rPr lang="en-US" b="true" sz="2910">
                <a:solidFill>
                  <a:srgbClr val="FFFFFF"/>
                </a:solidFill>
                <a:latin typeface="Poppins Bold"/>
                <a:ea typeface="Poppins Bold"/>
                <a:cs typeface="Poppins Bold"/>
                <a:sym typeface="Poppins Bold"/>
              </a:rPr>
              <a:t>STDP Analysis</a:t>
            </a:r>
          </a:p>
        </p:txBody>
      </p:sp>
      <p:sp>
        <p:nvSpPr>
          <p:cNvPr name="TextBox 26" id="26"/>
          <p:cNvSpPr txBox="true"/>
          <p:nvPr/>
        </p:nvSpPr>
        <p:spPr>
          <a:xfrm rot="0">
            <a:off x="8514952" y="7498450"/>
            <a:ext cx="6180609" cy="2762250"/>
          </a:xfrm>
          <a:prstGeom prst="rect">
            <a:avLst/>
          </a:prstGeom>
        </p:spPr>
        <p:txBody>
          <a:bodyPr anchor="t" rtlCol="false" tIns="0" lIns="0" bIns="0" rIns="0">
            <a:spAutoFit/>
          </a:bodyPr>
          <a:lstStyle/>
          <a:p>
            <a:pPr algn="just">
              <a:lnSpc>
                <a:spcPts val="1800"/>
              </a:lnSpc>
            </a:pPr>
            <a:r>
              <a:rPr lang="en-US" sz="1500">
                <a:solidFill>
                  <a:srgbClr val="FFFFFF"/>
                </a:solidFill>
                <a:latin typeface="Poppins"/>
                <a:ea typeface="Poppins"/>
                <a:cs typeface="Poppins"/>
                <a:sym typeface="Poppins"/>
              </a:rPr>
              <a:t>This pitch involves the marketing plan of Apple Aureate, a new brand by the Apple Inc. family, who create a brand of high-quality and foldable devices. This is a strategy of a brand development category of a new brand, according to the brand development matrix of Kotler, since it involves the use of a new brand name to put the company in a new category of product (Kotler, Keller and Chernev, 2025). This differentiation will enable Apple to focus on a niche that is highly innovative and does not undermine the key master brand positioning, at the same time establishing a defensive moat versus disrupting entrants into the new foldable business.</a:t>
            </a:r>
          </a:p>
          <a:p>
            <a:pPr algn="just">
              <a:lnSpc>
                <a:spcPts val="1800"/>
              </a:lnSpc>
            </a:pPr>
          </a:p>
        </p:txBody>
      </p:sp>
      <p:sp>
        <p:nvSpPr>
          <p:cNvPr name="TextBox 27" id="27"/>
          <p:cNvSpPr txBox="true"/>
          <p:nvPr/>
        </p:nvSpPr>
        <p:spPr>
          <a:xfrm rot="0">
            <a:off x="188939" y="10888908"/>
            <a:ext cx="14534778" cy="2990850"/>
          </a:xfrm>
          <a:prstGeom prst="rect">
            <a:avLst/>
          </a:prstGeom>
        </p:spPr>
        <p:txBody>
          <a:bodyPr anchor="t" rtlCol="false" tIns="0" lIns="0" bIns="0" rIns="0">
            <a:spAutoFit/>
          </a:bodyPr>
          <a:lstStyle/>
          <a:p>
            <a:pPr algn="just">
              <a:lnSpc>
                <a:spcPts val="1800"/>
              </a:lnSpc>
            </a:pPr>
            <a:r>
              <a:rPr lang="en-US" sz="1500">
                <a:solidFill>
                  <a:srgbClr val="FFFFFF"/>
                </a:solidFill>
                <a:latin typeface="Poppins"/>
                <a:ea typeface="Poppins"/>
                <a:cs typeface="Poppins"/>
                <a:sym typeface="Poppins"/>
              </a:rPr>
              <a:t>Dividers applied to the related market are psychographics and lifestyle. They are the Tech-Hungry Early Adopters segment, the Mobile Professionals segment, and the Premium Multimedia Consumers segment. Apple Aureate will specifically appeal to the Elite Prosumer. High disposable income, high mobility and high productivity in the work field, and value system are the traits of this segment and place an emphasis on the use of high-end technology, high-quality design, and integration into an ecosystem (Ali and Anwar, 2021). They are not only the purchasers of the technology, but they are also the investors in tools that will improve their professional effectiveness and personal positions.</a:t>
            </a:r>
          </a:p>
          <a:p>
            <a:pPr algn="just">
              <a:lnSpc>
                <a:spcPts val="1800"/>
              </a:lnSpc>
            </a:pPr>
            <a:r>
              <a:rPr lang="en-US" sz="1500">
                <a:solidFill>
                  <a:srgbClr val="FFFFFF"/>
                </a:solidFill>
                <a:latin typeface="Poppins"/>
                <a:ea typeface="Poppins"/>
                <a:cs typeface="Poppins"/>
                <a:sym typeface="Poppins"/>
              </a:rPr>
              <a:t>The distinctive positioning of the brand will be based on the main competencies of Apple: proprietary, flawless hardware-software integration of the task and disruptive design. In contrast to the modern foldables that tend to feature visible creases or software shortcuts, Aureate will have a flawless display and iOS-inspired operating system with interactions custom-designed around foldable experiences and an impeccable user experience. For example, AureateOS. </a:t>
            </a:r>
          </a:p>
          <a:p>
            <a:pPr algn="just">
              <a:lnSpc>
                <a:spcPts val="1800"/>
              </a:lnSpc>
            </a:pPr>
            <a:r>
              <a:rPr lang="en-US" sz="1500">
                <a:solidFill>
                  <a:srgbClr val="FFFFFF"/>
                </a:solidFill>
                <a:latin typeface="Poppins"/>
                <a:ea typeface="Poppins"/>
                <a:cs typeface="Poppins"/>
                <a:sym typeface="Poppins"/>
              </a:rPr>
              <a:t>In turn, the positioning statement is as follows: To the high-end prosumer who focuses on uncompromising innovation, Apple Aureate is the first foldable product that provides an impeccably seamless and integrated experience, and establishes the new standard of mobile computing (Leswing, 2025). This makes Aureate not a new phone with novelty attributes, but the next productivity and creativity tool.</a:t>
            </a:r>
          </a:p>
          <a:p>
            <a:pPr algn="just">
              <a:lnSpc>
                <a:spcPts val="1800"/>
              </a:lnSpc>
            </a:pPr>
          </a:p>
        </p:txBody>
      </p:sp>
      <p:sp>
        <p:nvSpPr>
          <p:cNvPr name="TextBox 28" id="28"/>
          <p:cNvSpPr txBox="true"/>
          <p:nvPr/>
        </p:nvSpPr>
        <p:spPr>
          <a:xfrm rot="0">
            <a:off x="10390434" y="13555908"/>
            <a:ext cx="5559342" cy="837069"/>
          </a:xfrm>
          <a:prstGeom prst="rect">
            <a:avLst/>
          </a:prstGeom>
        </p:spPr>
        <p:txBody>
          <a:bodyPr anchor="t" rtlCol="false" tIns="0" lIns="0" bIns="0" rIns="0">
            <a:spAutoFit/>
          </a:bodyPr>
          <a:lstStyle/>
          <a:p>
            <a:pPr algn="l">
              <a:lnSpc>
                <a:spcPts val="3202"/>
              </a:lnSpc>
            </a:pPr>
            <a:r>
              <a:rPr lang="en-US" sz="2910" b="true">
                <a:solidFill>
                  <a:srgbClr val="FFFFFF"/>
                </a:solidFill>
                <a:latin typeface="Poppins Bold"/>
                <a:ea typeface="Poppins Bold"/>
                <a:cs typeface="Poppins Bold"/>
                <a:sym typeface="Poppins Bold"/>
              </a:rPr>
              <a:t>Marketing Mix Strategy</a:t>
            </a:r>
          </a:p>
          <a:p>
            <a:pPr algn="l">
              <a:lnSpc>
                <a:spcPts val="3202"/>
              </a:lnSpc>
            </a:pPr>
          </a:p>
        </p:txBody>
      </p:sp>
      <p:sp>
        <p:nvSpPr>
          <p:cNvPr name="TextBox 29" id="29"/>
          <p:cNvSpPr txBox="true"/>
          <p:nvPr/>
        </p:nvSpPr>
        <p:spPr>
          <a:xfrm rot="0">
            <a:off x="11971725" y="17678688"/>
            <a:ext cx="5559342" cy="837069"/>
          </a:xfrm>
          <a:prstGeom prst="rect">
            <a:avLst/>
          </a:prstGeom>
        </p:spPr>
        <p:txBody>
          <a:bodyPr anchor="t" rtlCol="false" tIns="0" lIns="0" bIns="0" rIns="0">
            <a:spAutoFit/>
          </a:bodyPr>
          <a:lstStyle/>
          <a:p>
            <a:pPr algn="l">
              <a:lnSpc>
                <a:spcPts val="3202"/>
              </a:lnSpc>
            </a:pPr>
            <a:r>
              <a:rPr lang="en-US" sz="2910" b="true">
                <a:solidFill>
                  <a:srgbClr val="FFFFFF"/>
                </a:solidFill>
                <a:latin typeface="Poppins Bold"/>
                <a:ea typeface="Poppins Bold"/>
                <a:cs typeface="Poppins Bold"/>
                <a:sym typeface="Poppins Bold"/>
              </a:rPr>
              <a:t>Conclusion</a:t>
            </a:r>
          </a:p>
          <a:p>
            <a:pPr algn="l">
              <a:lnSpc>
                <a:spcPts val="3202"/>
              </a:lnSpc>
            </a:pPr>
          </a:p>
        </p:txBody>
      </p:sp>
      <p:sp>
        <p:nvSpPr>
          <p:cNvPr name="TextBox 30" id="30"/>
          <p:cNvSpPr txBox="true"/>
          <p:nvPr/>
        </p:nvSpPr>
        <p:spPr>
          <a:xfrm rot="0">
            <a:off x="11623543" y="18279177"/>
            <a:ext cx="3298027" cy="2762250"/>
          </a:xfrm>
          <a:prstGeom prst="rect">
            <a:avLst/>
          </a:prstGeom>
        </p:spPr>
        <p:txBody>
          <a:bodyPr anchor="t" rtlCol="false" tIns="0" lIns="0" bIns="0" rIns="0">
            <a:spAutoFit/>
          </a:bodyPr>
          <a:lstStyle/>
          <a:p>
            <a:pPr algn="just">
              <a:lnSpc>
                <a:spcPts val="1800"/>
              </a:lnSpc>
            </a:pPr>
            <a:r>
              <a:rPr lang="en-US" sz="1500">
                <a:solidFill>
                  <a:srgbClr val="FFFFFF"/>
                </a:solidFill>
                <a:latin typeface="Poppins"/>
                <a:ea typeface="Poppins"/>
                <a:cs typeface="Poppins"/>
                <a:sym typeface="Poppins"/>
              </a:rPr>
              <a:t>The Apple Aureate is a strategically viable project, which is based on corporate strengths to exploit the existing market trend. It defends the master brand and vigorously drives a new segment of high-value customers. The aim of this strategy is not only to penetrate but even to shape and dominate the future of the foldable device category.</a:t>
            </a:r>
          </a:p>
          <a:p>
            <a:pPr algn="just">
              <a:lnSpc>
                <a:spcPts val="1800"/>
              </a:lnSpc>
            </a:pPr>
          </a:p>
        </p:txBody>
      </p:sp>
      <p:sp>
        <p:nvSpPr>
          <p:cNvPr name="TextBox 31" id="31"/>
          <p:cNvSpPr txBox="true"/>
          <p:nvPr/>
        </p:nvSpPr>
        <p:spPr>
          <a:xfrm rot="0">
            <a:off x="6546850" y="18040638"/>
            <a:ext cx="4733810" cy="3196068"/>
          </a:xfrm>
          <a:prstGeom prst="rect">
            <a:avLst/>
          </a:prstGeom>
        </p:spPr>
        <p:txBody>
          <a:bodyPr anchor="t" rtlCol="false" tIns="0" lIns="0" bIns="0" rIns="0">
            <a:spAutoFit/>
          </a:bodyPr>
          <a:lstStyle/>
          <a:p>
            <a:pPr algn="just">
              <a:lnSpc>
                <a:spcPts val="1250"/>
              </a:lnSpc>
            </a:pPr>
          </a:p>
          <a:p>
            <a:pPr algn="just">
              <a:lnSpc>
                <a:spcPts val="1250"/>
              </a:lnSpc>
            </a:pPr>
            <a:r>
              <a:rPr lang="en-US" sz="1042">
                <a:solidFill>
                  <a:srgbClr val="FFFFFF"/>
                </a:solidFill>
                <a:latin typeface="Poppins"/>
                <a:ea typeface="Poppins"/>
                <a:cs typeface="Poppins"/>
                <a:sym typeface="Poppins"/>
              </a:rPr>
              <a:t>Ali, B.J. and Anwar, G. (2021) “Marketing Strategy: Pricing strategies and its influence on consumer purchasing decision,” International journal of Rural Development Environment and Health Research, 5(2), pp. 26–39. Available at: https://doi.org/10.22161/ijreh.5.2.4.</a:t>
            </a:r>
          </a:p>
          <a:p>
            <a:pPr algn="just">
              <a:lnSpc>
                <a:spcPts val="1250"/>
              </a:lnSpc>
            </a:pPr>
            <a:r>
              <a:rPr lang="en-US" sz="1042">
                <a:solidFill>
                  <a:srgbClr val="FFFFFF"/>
                </a:solidFill>
                <a:latin typeface="Poppins"/>
                <a:ea typeface="Poppins"/>
                <a:cs typeface="Poppins"/>
                <a:sym typeface="Poppins"/>
              </a:rPr>
              <a:t>Kotler, P., Keller, K.L. and Chernev, A. (2025) Marketing management. 17th ed. Upper Saddle River, NJ: Pearson.</a:t>
            </a:r>
          </a:p>
          <a:p>
            <a:pPr algn="just">
              <a:lnSpc>
                <a:spcPts val="1250"/>
              </a:lnSpc>
            </a:pPr>
            <a:r>
              <a:rPr lang="en-US" sz="1042">
                <a:solidFill>
                  <a:srgbClr val="FFFFFF"/>
                </a:solidFill>
                <a:latin typeface="Poppins"/>
                <a:ea typeface="Poppins"/>
                <a:cs typeface="Poppins"/>
                <a:sym typeface="Poppins"/>
              </a:rPr>
              <a:t>Leswing, K. (2025) At WWDC, Apple’s AI strategy comes into question, CNBC. Available at: https://www.cnbc.com/2025/06/06/apples-wwdc-ai-strategy.html (Accessed: November 28, 2025).</a:t>
            </a:r>
          </a:p>
          <a:p>
            <a:pPr algn="just">
              <a:lnSpc>
                <a:spcPts val="1250"/>
              </a:lnSpc>
            </a:pPr>
            <a:r>
              <a:rPr lang="en-US" sz="1042">
                <a:solidFill>
                  <a:srgbClr val="FFFFFF"/>
                </a:solidFill>
                <a:latin typeface="Poppins"/>
                <a:ea typeface="Poppins"/>
                <a:cs typeface="Poppins"/>
                <a:sym typeface="Poppins"/>
              </a:rPr>
              <a:t>Pereira, D. (2025) Apple Organizational Structure Analysis, Businessmodelanalyst.com. Available at: https://businessmodelanalyst.com/apple-organizational-structure-analysis/ (Accessed: November 28, 2025).</a:t>
            </a:r>
          </a:p>
          <a:p>
            <a:pPr algn="just">
              <a:lnSpc>
                <a:spcPts val="1250"/>
              </a:lnSpc>
            </a:pPr>
            <a:r>
              <a:rPr lang="en-US" sz="1042">
                <a:solidFill>
                  <a:srgbClr val="FFFFFF"/>
                </a:solidFill>
                <a:latin typeface="Poppins"/>
                <a:ea typeface="Poppins"/>
                <a:cs typeface="Poppins"/>
                <a:sym typeface="Poppins"/>
              </a:rPr>
              <a:t>Sheth, J. (2021) “New areas of research in marketing strategy, consumer behavior, and marketing analytics: the future is bright,” The Journal of Marketing Theory and Practice, 29(1), pp. 3–12. Available at: https://doi.org/10.1080/10696679.2020.1860679.</a:t>
            </a:r>
          </a:p>
          <a:p>
            <a:pPr algn="just">
              <a:lnSpc>
                <a:spcPts val="1250"/>
              </a:lnSpc>
            </a:pPr>
          </a:p>
          <a:p>
            <a:pPr algn="just">
              <a:lnSpc>
                <a:spcPts val="1250"/>
              </a:lnSpc>
            </a:pPr>
          </a:p>
        </p:txBody>
      </p:sp>
      <p:sp>
        <p:nvSpPr>
          <p:cNvPr name="TextBox 32" id="32"/>
          <p:cNvSpPr txBox="true"/>
          <p:nvPr/>
        </p:nvSpPr>
        <p:spPr>
          <a:xfrm rot="0">
            <a:off x="8344358" y="3338828"/>
            <a:ext cx="13093700" cy="1247140"/>
          </a:xfrm>
          <a:prstGeom prst="rect">
            <a:avLst/>
          </a:prstGeom>
        </p:spPr>
        <p:txBody>
          <a:bodyPr anchor="t" rtlCol="false" tIns="0" lIns="0" bIns="0" rIns="0">
            <a:spAutoFit/>
          </a:bodyPr>
          <a:lstStyle/>
          <a:p>
            <a:pPr algn="l">
              <a:lnSpc>
                <a:spcPts val="2419"/>
              </a:lnSpc>
              <a:spcBef>
                <a:spcPct val="0"/>
              </a:spcBef>
            </a:pPr>
            <a:r>
              <a:rPr lang="en-US" b="true" sz="2199">
                <a:solidFill>
                  <a:srgbClr val="FFFFFF"/>
                </a:solidFill>
                <a:latin typeface="Poppins Bold"/>
                <a:ea typeface="Poppins Bold"/>
                <a:cs typeface="Poppins Bold"/>
                <a:sym typeface="Poppins Bold"/>
              </a:rPr>
              <a:t>Name : Syed Tahbib Baksh</a:t>
            </a:r>
          </a:p>
          <a:p>
            <a:pPr algn="l">
              <a:lnSpc>
                <a:spcPts val="2419"/>
              </a:lnSpc>
              <a:spcBef>
                <a:spcPct val="0"/>
              </a:spcBef>
            </a:pPr>
            <a:r>
              <a:rPr lang="en-US" b="true" sz="2199">
                <a:solidFill>
                  <a:srgbClr val="FFFFFF"/>
                </a:solidFill>
                <a:latin typeface="Poppins Bold"/>
                <a:ea typeface="Poppins Bold"/>
                <a:cs typeface="Poppins Bold"/>
                <a:sym typeface="Poppins Bold"/>
              </a:rPr>
              <a:t>Student ID : 2431868</a:t>
            </a:r>
          </a:p>
          <a:p>
            <a:pPr algn="l">
              <a:lnSpc>
                <a:spcPts val="2419"/>
              </a:lnSpc>
              <a:spcBef>
                <a:spcPct val="0"/>
              </a:spcBef>
            </a:pPr>
            <a:r>
              <a:rPr lang="en-US" b="true" sz="2199">
                <a:solidFill>
                  <a:srgbClr val="FFFFFF"/>
                </a:solidFill>
                <a:latin typeface="Poppins Bold"/>
                <a:ea typeface="Poppins Bold"/>
                <a:cs typeface="Poppins Bold"/>
                <a:sym typeface="Poppins Bold"/>
              </a:rPr>
              <a:t>Module Code: LCMB7024</a:t>
            </a:r>
          </a:p>
          <a:p>
            <a:pPr algn="l">
              <a:lnSpc>
                <a:spcPts val="2419"/>
              </a:lnSpc>
              <a:spcBef>
                <a:spcPct val="0"/>
              </a:spcBef>
            </a:pPr>
            <a:r>
              <a:rPr lang="en-US" b="true" sz="2199">
                <a:solidFill>
                  <a:srgbClr val="FFFFFF"/>
                </a:solidFill>
                <a:latin typeface="Poppins Bold"/>
                <a:ea typeface="Poppins Bold"/>
                <a:cs typeface="Poppins Bold"/>
                <a:sym typeface="Poppins Bold"/>
              </a:rPr>
              <a:t>Lecturer Name : Jayalakshmi Gopalkrishnan</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DAG4qdYw3PM</dc:identifier>
  <dcterms:modified xsi:type="dcterms:W3CDTF">2011-08-01T06:04:30Z</dcterms:modified>
  <cp:revision>1</cp:revision>
  <dc:title>Marketing Strategy Pitch</dc:title>
</cp:coreProperties>
</file>