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8" r:id="rId5"/>
    <p:sldMasterId id="2147483720" r:id="rId6"/>
    <p:sldMasterId id="2147483732" r:id="rId7"/>
  </p:sldMasterIdLst>
  <p:notesMasterIdLst>
    <p:notesMasterId r:id="rId34"/>
  </p:notesMasterIdLst>
  <p:sldIdLst>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82" r:id="rId30"/>
    <p:sldId id="279" r:id="rId31"/>
    <p:sldId id="281" r:id="rId32"/>
    <p:sldId id="28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903C1A3-1B2D-4EB2-8A8F-2F90277FFE16}" type="datetimeFigureOut">
              <a:rPr lang="en-GB" smtClean="0"/>
              <a:t>12/11/2019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1FE03B-3745-41FA-A15D-7BE1569450AD}" type="slidenum">
              <a:rPr lang="en-GB" smtClean="0"/>
              <a:t>‹#›</a:t>
            </a:fld>
            <a:endParaRPr lang="en-GB"/>
          </a:p>
        </p:txBody>
      </p:sp>
    </p:spTree>
    <p:extLst>
      <p:ext uri="{BB962C8B-B14F-4D97-AF65-F5344CB8AC3E}">
        <p14:creationId xmlns:p14="http://schemas.microsoft.com/office/powerpoint/2010/main" val="249032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994093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220991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1605421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(Chen,</a:t>
            </a:r>
            <a:r>
              <a:rPr lang="en-GB" baseline="0" dirty="0"/>
              <a:t> 1937, cited in </a:t>
            </a:r>
            <a:r>
              <a:rPr lang="en-GB" dirty="0"/>
              <a:t>Atkinson et al., 2000:642) </a:t>
            </a:r>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2934021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615749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765159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966645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044869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(Hayes, 1994:</a:t>
            </a:r>
            <a:r>
              <a:rPr lang="en-GB" baseline="0" dirty="0"/>
              <a:t> </a:t>
            </a:r>
            <a:r>
              <a:rPr lang="en-GB" dirty="0"/>
              <a:t>556-7)</a:t>
            </a:r>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864855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http://homepages.rpi.edu/~verwyc/oh7.htm</a:t>
            </a:r>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2247457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Yerkes-Dodson Law (1908)</a:t>
            </a:r>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27374574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994093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Gardner &amp;</a:t>
            </a:r>
            <a:r>
              <a:rPr lang="en-GB" b="1" baseline="0" dirty="0"/>
              <a:t> Knowles</a:t>
            </a:r>
            <a:r>
              <a:rPr lang="en-GB" b="1" dirty="0"/>
              <a:t> (2008); </a:t>
            </a:r>
            <a:r>
              <a:rPr lang="en-GB" dirty="0"/>
              <a:t>“Abstract:  Borrowing from the media, communication, and psychological literatures on parasocial, or one-sided, relationships to media figures, the current investigation examined the processes underlying the anthropomorphism of favourite television characters. Two studies tested the hypothesis that individuals' affection for television characters predicts their perceptions of realness. In Study One, participants reported their perceptions of and feelings toward either their favourite television character or an equally familiar, nonfavourite character, and results provided initial support for our hypothesis. In Study Two, participants were passively exposed to an image of either their favourite television characters or a control, nonfavourite character while completing well-learned and novel motor tasks. In line with classic social facilitation findings, participants in the "presence of" their favourite character (versus the nonfavourite character) demonstrated facilitation on the well-learned task and inhibition on the novel task. These studies suggest that feelings for the character may play </a:t>
            </a:r>
            <a:r>
              <a:rPr lang="en-GB" b="0" dirty="0"/>
              <a:t>an</a:t>
            </a:r>
            <a:r>
              <a:rPr lang="en-GB" b="1" dirty="0"/>
              <a:t> </a:t>
            </a:r>
            <a:r>
              <a:rPr lang="en-GB" b="0" dirty="0"/>
              <a:t>important role in encouraging the anthropomorphism of television...”</a:t>
            </a:r>
          </a:p>
          <a:p>
            <a:r>
              <a:rPr lang="en-GB" b="1" dirty="0"/>
              <a:t>Riether et al.’s (2012) Abstract</a:t>
            </a:r>
            <a:r>
              <a:rPr lang="en-GB" dirty="0"/>
              <a:t>:</a:t>
            </a:r>
          </a:p>
          <a:p>
            <a:r>
              <a:rPr lang="en-GB" dirty="0"/>
              <a:t> “Regarding the future usage of social robots in workplace scenarios, we addressed the question of potential mere robotic presence effects on human performance. Applying the experimental social facilitation paradigm in social robotics, we compared task performance of 106 participants on easy and complex cognitive and motoric tasks across three presence groups (alone vs. human present vs. robot present). Results revealed significant evidence for the predicted social facilitation effects for both human and robotic presence compared to an alone condition. Implications of these findings are discussed with regard to the consideration of the interaction of robotic presence and task difficulty in modelling robotic assistance systems.”</a:t>
            </a:r>
          </a:p>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4043251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40432514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Latan︠e</a:t>
            </a:r>
            <a:r>
              <a:rPr lang="en-GB" baseline="0" dirty="0"/>
              <a:t> </a:t>
            </a:r>
            <a:r>
              <a:rPr lang="en-GB" i="1" baseline="0" dirty="0"/>
              <a:t>et al</a:t>
            </a:r>
            <a:r>
              <a:rPr lang="en-GB" baseline="0" dirty="0"/>
              <a:t>., 1979, cited in Hayes, 1994: 558)</a:t>
            </a:r>
            <a:endParaRPr lang="en-GB" dirty="0"/>
          </a:p>
        </p:txBody>
      </p:sp>
      <p:sp>
        <p:nvSpPr>
          <p:cNvPr id="4" name="Slide Number Placeholder 3"/>
          <p:cNvSpPr>
            <a:spLocks noGrp="1"/>
          </p:cNvSpPr>
          <p:nvPr>
            <p:ph type="sldNum" sz="quarter" idx="10"/>
          </p:nvPr>
        </p:nvSpPr>
        <p:spPr/>
        <p:txBody>
          <a:bodyPr/>
          <a:lstStyle/>
          <a:p>
            <a:fld id="{A81FE03B-3745-41FA-A15D-7BE1569450AD}" type="slidenum">
              <a:rPr lang="en-GB" smtClean="0"/>
              <a:t>24</a:t>
            </a:fld>
            <a:endParaRPr lang="en-GB"/>
          </a:p>
        </p:txBody>
      </p:sp>
    </p:spTree>
    <p:extLst>
      <p:ext uri="{BB962C8B-B14F-4D97-AF65-F5344CB8AC3E}">
        <p14:creationId xmlns:p14="http://schemas.microsoft.com/office/powerpoint/2010/main" val="20862822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E01EEA-8A7A-4694-BAF1-658D1C18FA7A}"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264977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53714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776727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786344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224672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GB"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215012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40066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GB"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864554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539617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056884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057869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079481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879777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352087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4134404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286242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GB"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151265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0727172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GB"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1969431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975727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7785865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5322782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3258126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5" name="Rectangle 4"/>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a:t>Click to edit Master subtitle style</a:t>
            </a:r>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12/11/2019</a:t>
            </a:fld>
            <a:endParaRPr lang="en-GB" dirty="0"/>
          </a:p>
        </p:txBody>
      </p:sp>
      <p:sp>
        <p:nvSpPr>
          <p:cNvPr id="7" name="Footer Placeholder 4"/>
          <p:cNvSpPr>
            <a:spLocks noGrp="1"/>
          </p:cNvSpPr>
          <p:nvPr>
            <p:ph type="ftr" sz="quarter" idx="11"/>
          </p:nvPr>
        </p:nvSpPr>
        <p:spPr/>
        <p:txBody>
          <a:bodyPr/>
          <a:lstStyle>
            <a:lvl1pPr>
              <a:defRPr/>
            </a:lvl1pPr>
          </a:lstStyle>
          <a:p>
            <a:pPr>
              <a:defRPr/>
            </a:pPr>
            <a:endParaRPr lang="en-GB" dirty="0"/>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dirty="0"/>
          </a:p>
        </p:txBody>
      </p:sp>
    </p:spTree>
    <p:extLst>
      <p:ext uri="{BB962C8B-B14F-4D97-AF65-F5344CB8AC3E}">
        <p14:creationId xmlns:p14="http://schemas.microsoft.com/office/powerpoint/2010/main" val="40761443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12/11/2019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dirty="0"/>
          </a:p>
        </p:txBody>
      </p:sp>
    </p:spTree>
    <p:extLst>
      <p:ext uri="{BB962C8B-B14F-4D97-AF65-F5344CB8AC3E}">
        <p14:creationId xmlns:p14="http://schemas.microsoft.com/office/powerpoint/2010/main" val="34745010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5" name="Rectangle 4"/>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12/11/2019</a:t>
            </a:fld>
            <a:endParaRPr lang="en-GB" dirty="0"/>
          </a:p>
        </p:txBody>
      </p:sp>
      <p:sp>
        <p:nvSpPr>
          <p:cNvPr id="7" name="Footer Placeholder 4"/>
          <p:cNvSpPr>
            <a:spLocks noGrp="1"/>
          </p:cNvSpPr>
          <p:nvPr>
            <p:ph type="ftr" sz="quarter" idx="11"/>
          </p:nvPr>
        </p:nvSpPr>
        <p:spPr/>
        <p:txBody>
          <a:bodyPr/>
          <a:lstStyle>
            <a:lvl1pPr>
              <a:defRPr/>
            </a:lvl1pPr>
          </a:lstStyle>
          <a:p>
            <a:pPr>
              <a:defRPr/>
            </a:pPr>
            <a:endParaRPr lang="en-GB" dirty="0"/>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dirty="0"/>
          </a:p>
        </p:txBody>
      </p:sp>
    </p:spTree>
    <p:extLst>
      <p:ext uri="{BB962C8B-B14F-4D97-AF65-F5344CB8AC3E}">
        <p14:creationId xmlns:p14="http://schemas.microsoft.com/office/powerpoint/2010/main" val="24196120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12/11/2019</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dirty="0"/>
          </a:p>
        </p:txBody>
      </p:sp>
    </p:spTree>
    <p:extLst>
      <p:ext uri="{BB962C8B-B14F-4D97-AF65-F5344CB8AC3E}">
        <p14:creationId xmlns:p14="http://schemas.microsoft.com/office/powerpoint/2010/main" val="28446143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12/11/2019</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dirty="0"/>
          </a:p>
        </p:txBody>
      </p:sp>
    </p:spTree>
    <p:extLst>
      <p:ext uri="{BB962C8B-B14F-4D97-AF65-F5344CB8AC3E}">
        <p14:creationId xmlns:p14="http://schemas.microsoft.com/office/powerpoint/2010/main" val="1912661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12/11/2019</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dirty="0"/>
          </a:p>
        </p:txBody>
      </p:sp>
    </p:spTree>
    <p:extLst>
      <p:ext uri="{BB962C8B-B14F-4D97-AF65-F5344CB8AC3E}">
        <p14:creationId xmlns:p14="http://schemas.microsoft.com/office/powerpoint/2010/main" val="8648032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12/11/2019</a:t>
            </a:fld>
            <a:endParaRPr lang="en-GB" dirty="0"/>
          </a:p>
        </p:txBody>
      </p:sp>
      <p:sp>
        <p:nvSpPr>
          <p:cNvPr id="3" name="Footer Placeholder 2"/>
          <p:cNvSpPr>
            <a:spLocks noGrp="1"/>
          </p:cNvSpPr>
          <p:nvPr>
            <p:ph type="ftr" sz="quarter" idx="11"/>
          </p:nvPr>
        </p:nvSpPr>
        <p:spPr/>
        <p:txBody>
          <a:bodyPr/>
          <a:lstStyle>
            <a:lvl1pPr>
              <a:defRPr/>
            </a:lvl1pPr>
          </a:lstStyle>
          <a:p>
            <a:pPr>
              <a:defRPr/>
            </a:pPr>
            <a:endParaRPr lang="en-GB" dirty="0"/>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dirty="0"/>
          </a:p>
        </p:txBody>
      </p:sp>
    </p:spTree>
    <p:extLst>
      <p:ext uri="{BB962C8B-B14F-4D97-AF65-F5344CB8AC3E}">
        <p14:creationId xmlns:p14="http://schemas.microsoft.com/office/powerpoint/2010/main" val="8129123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6" name="Rectangle 5"/>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12/11/2019</a:t>
            </a:fld>
            <a:endParaRPr lang="en-GB" dirty="0"/>
          </a:p>
        </p:txBody>
      </p:sp>
      <p:sp>
        <p:nvSpPr>
          <p:cNvPr id="8" name="Footer Placeholder 5"/>
          <p:cNvSpPr>
            <a:spLocks noGrp="1"/>
          </p:cNvSpPr>
          <p:nvPr>
            <p:ph type="ftr" sz="quarter" idx="11"/>
          </p:nvPr>
        </p:nvSpPr>
        <p:spPr/>
        <p:txBody>
          <a:bodyPr/>
          <a:lstStyle>
            <a:lvl1pPr>
              <a:defRPr/>
            </a:lvl1pPr>
          </a:lstStyle>
          <a:p>
            <a:pPr>
              <a:defRPr/>
            </a:pPr>
            <a:endParaRPr lang="en-GB" dirty="0"/>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dirty="0"/>
          </a:p>
        </p:txBody>
      </p:sp>
    </p:spTree>
    <p:extLst>
      <p:ext uri="{BB962C8B-B14F-4D97-AF65-F5344CB8AC3E}">
        <p14:creationId xmlns:p14="http://schemas.microsoft.com/office/powerpoint/2010/main" val="25481821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6" name="Rectangle 5"/>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dirty="0"/>
              <a:t>Click icon to add picture</a:t>
            </a:r>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7BA9BA1-B1CD-41E9-B0EE-554D40F1155D}" type="datetimeFigureOut">
              <a:rPr lang="en-GB"/>
              <a:pPr>
                <a:defRPr/>
              </a:pPr>
              <a:t>12/11/2019</a:t>
            </a:fld>
            <a:endParaRPr lang="en-GB" dirty="0"/>
          </a:p>
        </p:txBody>
      </p:sp>
      <p:sp>
        <p:nvSpPr>
          <p:cNvPr id="8" name="Footer Placeholder 5"/>
          <p:cNvSpPr>
            <a:spLocks noGrp="1"/>
          </p:cNvSpPr>
          <p:nvPr>
            <p:ph type="ftr" sz="quarter" idx="11"/>
          </p:nvPr>
        </p:nvSpPr>
        <p:spPr>
          <a:xfrm>
            <a:off x="3035300" y="1169988"/>
            <a:ext cx="5194300" cy="201612"/>
          </a:xfrm>
        </p:spPr>
        <p:txBody>
          <a:bodyPr/>
          <a:lstStyle>
            <a:lvl1pPr>
              <a:defRPr>
                <a:solidFill>
                  <a:prstClr val="black">
                    <a:shade val="50000"/>
                  </a:prstClr>
                </a:solidFill>
              </a:defRPr>
            </a:lvl1pPr>
          </a:lstStyle>
          <a:p>
            <a:pPr>
              <a:defRPr/>
            </a:pPr>
            <a:endParaRPr lang="en-GB" dirty="0"/>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F3C17732-338E-4E58-B95A-EDA22FC1C889}" type="slidenum">
              <a:rPr lang="en-GB"/>
              <a:pPr>
                <a:defRPr/>
              </a:pPr>
              <a:t>‹#›</a:t>
            </a:fld>
            <a:endParaRPr lang="en-GB" dirty="0"/>
          </a:p>
        </p:txBody>
      </p:sp>
    </p:spTree>
    <p:extLst>
      <p:ext uri="{BB962C8B-B14F-4D97-AF65-F5344CB8AC3E}">
        <p14:creationId xmlns:p14="http://schemas.microsoft.com/office/powerpoint/2010/main" val="613404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12/11/2019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dirty="0"/>
          </a:p>
        </p:txBody>
      </p:sp>
    </p:spTree>
    <p:extLst>
      <p:ext uri="{BB962C8B-B14F-4D97-AF65-F5344CB8AC3E}">
        <p14:creationId xmlns:p14="http://schemas.microsoft.com/office/powerpoint/2010/main" val="28967972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5" name="Rectangle 4"/>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2" name="Vertical Title 1"/>
          <p:cNvSpPr>
            <a:spLocks noGrp="1"/>
          </p:cNvSpPr>
          <p:nvPr>
            <p:ph type="title" orient="vert"/>
          </p:nvPr>
        </p:nvSpPr>
        <p:spPr>
          <a:xfrm>
            <a:off x="6781800" y="274640"/>
            <a:ext cx="19050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12/11/2019</a:t>
            </a:fld>
            <a:endParaRPr lang="en-GB" dirty="0"/>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dirty="0"/>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dirty="0"/>
          </a:p>
        </p:txBody>
      </p:sp>
    </p:spTree>
    <p:extLst>
      <p:ext uri="{BB962C8B-B14F-4D97-AF65-F5344CB8AC3E}">
        <p14:creationId xmlns:p14="http://schemas.microsoft.com/office/powerpoint/2010/main" val="27100289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945811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93745773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8833939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7679832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GB"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8583321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7095963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GB"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406580013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402375966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83096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8149195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86519549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56806416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5729695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62532767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5600809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GB"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42406607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47697808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GB"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4657973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4052062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2151287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7736608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8266208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25301528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2576980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84153923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412583912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GB"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09491698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80687252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GB"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30770629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5924878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41011158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8019226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89012248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17353217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85142992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09036315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44229034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GB"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420494917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7737400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GB"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55058172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75078505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33619208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75259928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1254445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6375484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8840689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lang="en-US"/>
              <a:t>Click to edit Master title style</a:t>
            </a:r>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12/11/2019</a:t>
            </a:fld>
            <a:endParaRPr lang="en-GB" dirty="0"/>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dirty="0"/>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dirty="0"/>
          </a:p>
        </p:txBody>
      </p:sp>
    </p:spTree>
    <p:extLst>
      <p:ext uri="{BB962C8B-B14F-4D97-AF65-F5344CB8AC3E}">
        <p14:creationId xmlns:p14="http://schemas.microsoft.com/office/powerpoint/2010/main" val="148415927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30146535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258309599"/>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3802604494"/>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5C5D13-72E0-462F-92A2-0214B597600E}" type="datetimeFigureOut">
              <a:rPr lang="en-GB" smtClean="0">
                <a:solidFill>
                  <a:prstClr val="white">
                    <a:tint val="75000"/>
                  </a:prstClr>
                </a:solidFill>
              </a:rPr>
              <a:pPr/>
              <a:t>12/11/2019</a:t>
            </a:fld>
            <a:endParaRPr lang="en-GB" dirty="0">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82CC00-DF14-4E50-A8D5-E70DD09360D6}" type="slidenum">
              <a:rPr lang="en-GB" smtClean="0">
                <a:solidFill>
                  <a:prstClr val="white">
                    <a:tint val="75000"/>
                  </a:prstClr>
                </a:solidFill>
              </a:rPr>
              <a:pPr/>
              <a:t>‹#›</a:t>
            </a:fld>
            <a:endParaRPr lang="en-GB" dirty="0">
              <a:solidFill>
                <a:prstClr val="white">
                  <a:tint val="75000"/>
                </a:prstClr>
              </a:solidFill>
            </a:endParaRPr>
          </a:p>
        </p:txBody>
      </p:sp>
    </p:spTree>
    <p:extLst>
      <p:ext uri="{BB962C8B-B14F-4D97-AF65-F5344CB8AC3E}">
        <p14:creationId xmlns:p14="http://schemas.microsoft.com/office/powerpoint/2010/main" val="225091046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0.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8.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8.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3.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8.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3" Type="http://schemas.openxmlformats.org/officeDocument/2006/relationships/hyperlink" Target="http://www.scholarmate.com/indexhtml/detail/s4Ewrrq3Z1U=,17,en_us.html" TargetMode="External"/><Relationship Id="rId2" Type="http://schemas.openxmlformats.org/officeDocument/2006/relationships/notesSlide" Target="../notesSlides/notesSlide16.xml"/><Relationship Id="rId1" Type="http://schemas.openxmlformats.org/officeDocument/2006/relationships/slideLayout" Target="../slideLayouts/slideLayout28.xml"/><Relationship Id="rId4" Type="http://schemas.openxmlformats.org/officeDocument/2006/relationships/hyperlink" Target="http://dl.acm.org/citation.cfm?id=2157697#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9712" y="332656"/>
            <a:ext cx="5069336" cy="1015663"/>
          </a:xfrm>
          <a:prstGeom prst="rect">
            <a:avLst/>
          </a:prstGeom>
          <a:noFill/>
        </p:spPr>
        <p:txBody>
          <a:bodyPr wrap="none" rtlCol="0">
            <a:spAutoFit/>
          </a:bodyPr>
          <a:lstStyle/>
          <a:p>
            <a:r>
              <a:rPr lang="en-GB" sz="6000" dirty="0">
                <a:solidFill>
                  <a:srgbClr val="FFC000"/>
                </a:solidFill>
              </a:rPr>
              <a:t>Social Influence</a:t>
            </a:r>
          </a:p>
        </p:txBody>
      </p:sp>
      <p:sp>
        <p:nvSpPr>
          <p:cNvPr id="3" name="TextBox 2"/>
          <p:cNvSpPr txBox="1"/>
          <p:nvPr/>
        </p:nvSpPr>
        <p:spPr>
          <a:xfrm>
            <a:off x="0" y="4653136"/>
            <a:ext cx="9144000" cy="923330"/>
          </a:xfrm>
          <a:prstGeom prst="rect">
            <a:avLst/>
          </a:prstGeom>
          <a:noFill/>
        </p:spPr>
        <p:txBody>
          <a:bodyPr wrap="square" rtlCol="0">
            <a:spAutoFit/>
          </a:bodyPr>
          <a:lstStyle/>
          <a:p>
            <a:r>
              <a:rPr lang="en-GB" sz="5400" dirty="0">
                <a:solidFill>
                  <a:prstClr val="white"/>
                </a:solidFill>
              </a:rPr>
              <a:t>__________________________</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193" y="1638300"/>
            <a:ext cx="5362575"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3419872" y="5004256"/>
            <a:ext cx="889987" cy="215444"/>
          </a:xfrm>
          <a:prstGeom prst="rect">
            <a:avLst/>
          </a:prstGeom>
          <a:noFill/>
        </p:spPr>
        <p:txBody>
          <a:bodyPr wrap="none" rtlCol="0">
            <a:spAutoFit/>
          </a:bodyPr>
          <a:lstStyle/>
          <a:p>
            <a:r>
              <a:rPr lang="en-GB" sz="800" dirty="0">
                <a:solidFill>
                  <a:prstClr val="white"/>
                </a:solidFill>
              </a:rPr>
              <a:t>www.mavrck.co-</a:t>
            </a:r>
          </a:p>
        </p:txBody>
      </p:sp>
      <p:sp>
        <p:nvSpPr>
          <p:cNvPr id="7" name="TextBox 6"/>
          <p:cNvSpPr txBox="1"/>
          <p:nvPr/>
        </p:nvSpPr>
        <p:spPr>
          <a:xfrm>
            <a:off x="395536" y="6054499"/>
            <a:ext cx="3620928" cy="369332"/>
          </a:xfrm>
          <a:prstGeom prst="rect">
            <a:avLst/>
          </a:prstGeom>
          <a:noFill/>
        </p:spPr>
        <p:txBody>
          <a:bodyPr wrap="none" rtlCol="0">
            <a:spAutoFit/>
          </a:bodyPr>
          <a:lstStyle/>
          <a:p>
            <a:r>
              <a:rPr lang="en-GB" dirty="0">
                <a:solidFill>
                  <a:prstClr val="white"/>
                </a:solidFill>
              </a:rPr>
              <a:t>HPAN4014 To Love, Honour &amp; Obey?</a:t>
            </a:r>
          </a:p>
        </p:txBody>
      </p:sp>
      <p:sp>
        <p:nvSpPr>
          <p:cNvPr id="4" name="TextBox 3"/>
          <p:cNvSpPr txBox="1"/>
          <p:nvPr/>
        </p:nvSpPr>
        <p:spPr>
          <a:xfrm>
            <a:off x="6948264" y="6054499"/>
            <a:ext cx="2038250" cy="369332"/>
          </a:xfrm>
          <a:prstGeom prst="rect">
            <a:avLst/>
          </a:prstGeom>
          <a:noFill/>
        </p:spPr>
        <p:txBody>
          <a:bodyPr wrap="none" rtlCol="0">
            <a:spAutoFit/>
          </a:bodyPr>
          <a:lstStyle/>
          <a:p>
            <a:r>
              <a:rPr lang="en-GB" dirty="0"/>
              <a:t>Andy Coard UWTSD</a:t>
            </a:r>
          </a:p>
        </p:txBody>
      </p:sp>
    </p:spTree>
    <p:extLst>
      <p:ext uri="{BB962C8B-B14F-4D97-AF65-F5344CB8AC3E}">
        <p14:creationId xmlns:p14="http://schemas.microsoft.com/office/powerpoint/2010/main" val="124576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39" y="2492896"/>
            <a:ext cx="6480175" cy="324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75794" y="1187595"/>
            <a:ext cx="9583073" cy="646331"/>
          </a:xfrm>
          <a:prstGeom prst="rect">
            <a:avLst/>
          </a:prstGeom>
          <a:noFill/>
        </p:spPr>
        <p:txBody>
          <a:bodyPr wrap="none" rtlCol="0">
            <a:spAutoFit/>
          </a:bodyPr>
          <a:lstStyle/>
          <a:p>
            <a:r>
              <a:rPr lang="en-GB" sz="3600" dirty="0">
                <a:solidFill>
                  <a:srgbClr val="FFC000"/>
                </a:solidFill>
              </a:rPr>
              <a:t>________________________________________</a:t>
            </a:r>
          </a:p>
        </p:txBody>
      </p:sp>
      <p:sp>
        <p:nvSpPr>
          <p:cNvPr id="4" name="Title 3"/>
          <p:cNvSpPr>
            <a:spLocks noGrp="1"/>
          </p:cNvSpPr>
          <p:nvPr>
            <p:ph type="title"/>
          </p:nvPr>
        </p:nvSpPr>
        <p:spPr/>
        <p:txBody>
          <a:bodyPr/>
          <a:lstStyle/>
          <a:p>
            <a:r>
              <a:rPr lang="en-GB" dirty="0"/>
              <a:t>Social Facilitation</a:t>
            </a:r>
          </a:p>
        </p:txBody>
      </p:sp>
      <p:sp>
        <p:nvSpPr>
          <p:cNvPr id="3" name="Rectangle 2">
            <a:extLst>
              <a:ext uri="{FF2B5EF4-FFF2-40B4-BE49-F238E27FC236}">
                <a16:creationId xmlns:a16="http://schemas.microsoft.com/office/drawing/2014/main" id="{15806F4C-A068-4AB3-AEB8-AA5DF90007A1}"/>
              </a:ext>
            </a:extLst>
          </p:cNvPr>
          <p:cNvSpPr/>
          <p:nvPr/>
        </p:nvSpPr>
        <p:spPr>
          <a:xfrm>
            <a:off x="4746468" y="5485739"/>
            <a:ext cx="4572000" cy="184666"/>
          </a:xfrm>
          <a:prstGeom prst="rect">
            <a:avLst/>
          </a:prstGeom>
        </p:spPr>
        <p:txBody>
          <a:bodyPr>
            <a:spAutoFit/>
          </a:bodyPr>
          <a:lstStyle/>
          <a:p>
            <a:r>
              <a:rPr lang="en-GB" sz="600" dirty="0"/>
              <a:t>https://www.abc.net.au/news/2018-11-25/international-students:-testing-1/10515140</a:t>
            </a:r>
          </a:p>
        </p:txBody>
      </p:sp>
    </p:spTree>
    <p:extLst>
      <p:ext uri="{BB962C8B-B14F-4D97-AF65-F5344CB8AC3E}">
        <p14:creationId xmlns:p14="http://schemas.microsoft.com/office/powerpoint/2010/main" val="4104679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t>Preview of Topic</a:t>
            </a:r>
          </a:p>
        </p:txBody>
      </p:sp>
      <p:sp>
        <p:nvSpPr>
          <p:cNvPr id="3" name="TextBox 2"/>
          <p:cNvSpPr txBox="1"/>
          <p:nvPr/>
        </p:nvSpPr>
        <p:spPr>
          <a:xfrm>
            <a:off x="395536" y="1556792"/>
            <a:ext cx="8064896" cy="5324535"/>
          </a:xfrm>
          <a:prstGeom prst="rect">
            <a:avLst/>
          </a:prstGeom>
          <a:noFill/>
        </p:spPr>
        <p:txBody>
          <a:bodyPr wrap="square" rtlCol="0">
            <a:spAutoFit/>
          </a:bodyPr>
          <a:lstStyle/>
          <a:p>
            <a:r>
              <a:rPr lang="en-GB" sz="4000" dirty="0">
                <a:solidFill>
                  <a:prstClr val="white"/>
                </a:solidFill>
              </a:rPr>
              <a:t>Social Facilitation</a:t>
            </a:r>
          </a:p>
          <a:p>
            <a:endParaRPr lang="en-GB" dirty="0">
              <a:solidFill>
                <a:prstClr val="white"/>
              </a:solidFill>
            </a:endParaRPr>
          </a:p>
          <a:p>
            <a:pPr marL="457200" indent="-457200">
              <a:buFont typeface="Arial" panose="020B0604020202020204" pitchFamily="34" charset="0"/>
              <a:buChar char="•"/>
            </a:pPr>
            <a:r>
              <a:rPr lang="en-GB" sz="2800" dirty="0">
                <a:solidFill>
                  <a:prstClr val="white"/>
                </a:solidFill>
              </a:rPr>
              <a:t>Is concerned with changes in behaviour due to the presence of others</a:t>
            </a:r>
          </a:p>
          <a:p>
            <a:pPr marL="171450" indent="-171450">
              <a:buFont typeface="Arial" panose="020B0604020202020204" pitchFamily="34" charset="0"/>
              <a:buChar char="•"/>
            </a:pPr>
            <a:endParaRPr lang="en-GB" sz="1000" dirty="0">
              <a:solidFill>
                <a:prstClr val="white"/>
              </a:solidFill>
            </a:endParaRPr>
          </a:p>
          <a:p>
            <a:pPr marL="457200" indent="-457200">
              <a:buFont typeface="Arial" panose="020B0604020202020204" pitchFamily="34" charset="0"/>
              <a:buChar char="•"/>
            </a:pPr>
            <a:r>
              <a:rPr lang="en-GB" sz="2800" dirty="0">
                <a:solidFill>
                  <a:prstClr val="white"/>
                </a:solidFill>
              </a:rPr>
              <a:t>Such changes include:</a:t>
            </a:r>
          </a:p>
          <a:p>
            <a:r>
              <a:rPr lang="en-GB" sz="2800" b="1" dirty="0">
                <a:solidFill>
                  <a:srgbClr val="FFC000"/>
                </a:solidFill>
              </a:rPr>
              <a:t>      coaction effects</a:t>
            </a:r>
            <a:r>
              <a:rPr lang="en-GB" sz="2800" b="1" dirty="0">
                <a:solidFill>
                  <a:prstClr val="white"/>
                </a:solidFill>
              </a:rPr>
              <a:t> </a:t>
            </a:r>
            <a:r>
              <a:rPr lang="en-GB" sz="2800" dirty="0">
                <a:solidFill>
                  <a:prstClr val="white"/>
                </a:solidFill>
              </a:rPr>
              <a:t>&amp; </a:t>
            </a:r>
            <a:r>
              <a:rPr lang="en-GB" sz="2800" b="1" dirty="0">
                <a:solidFill>
                  <a:srgbClr val="FFC000"/>
                </a:solidFill>
              </a:rPr>
              <a:t>audience effects</a:t>
            </a:r>
          </a:p>
          <a:p>
            <a:endParaRPr lang="en-GB" sz="1000" dirty="0">
              <a:solidFill>
                <a:prstClr val="white"/>
              </a:solidFill>
            </a:endParaRPr>
          </a:p>
          <a:p>
            <a:pPr marL="457200" indent="-457200">
              <a:buFont typeface="Arial" panose="020B0604020202020204" pitchFamily="34" charset="0"/>
              <a:buChar char="•"/>
            </a:pPr>
            <a:r>
              <a:rPr lang="en-GB" sz="2800" dirty="0">
                <a:solidFill>
                  <a:prstClr val="white"/>
                </a:solidFill>
              </a:rPr>
              <a:t>The </a:t>
            </a:r>
            <a:r>
              <a:rPr lang="en-GB" sz="2800" b="1" dirty="0">
                <a:solidFill>
                  <a:srgbClr val="FFC000"/>
                </a:solidFill>
              </a:rPr>
              <a:t>Yerkes-Dodson Law </a:t>
            </a:r>
            <a:r>
              <a:rPr lang="en-GB" sz="2800" dirty="0">
                <a:solidFill>
                  <a:prstClr val="white"/>
                </a:solidFill>
              </a:rPr>
              <a:t>helps explain contradictory findings of the research</a:t>
            </a:r>
          </a:p>
          <a:p>
            <a:pPr marL="457200" indent="-457200">
              <a:buFont typeface="Arial" panose="020B0604020202020204" pitchFamily="34" charset="0"/>
              <a:buChar char="•"/>
            </a:pPr>
            <a:endParaRPr lang="en-GB" sz="1000" dirty="0">
              <a:solidFill>
                <a:prstClr val="white"/>
              </a:solidFill>
            </a:endParaRPr>
          </a:p>
          <a:p>
            <a:pPr marL="457200" indent="-457200">
              <a:buFont typeface="Arial" panose="020B0604020202020204" pitchFamily="34" charset="0"/>
              <a:buChar char="•"/>
            </a:pPr>
            <a:r>
              <a:rPr lang="en-GB" sz="2800" dirty="0">
                <a:solidFill>
                  <a:prstClr val="white"/>
                </a:solidFill>
              </a:rPr>
              <a:t>Various theories proposed in attempt to explain contradictory findings </a:t>
            </a:r>
          </a:p>
          <a:p>
            <a:pPr marL="171450" indent="-171450">
              <a:buFont typeface="Arial" panose="020B0604020202020204" pitchFamily="34" charset="0"/>
              <a:buChar char="•"/>
            </a:pPr>
            <a:endParaRPr lang="en-GB" sz="1000" dirty="0">
              <a:solidFill>
                <a:prstClr val="white"/>
              </a:solidFill>
            </a:endParaRPr>
          </a:p>
          <a:p>
            <a:endParaRPr lang="en-GB" dirty="0">
              <a:solidFill>
                <a:prstClr val="white"/>
              </a:solidFill>
            </a:endParaRPr>
          </a:p>
        </p:txBody>
      </p:sp>
    </p:spTree>
    <p:extLst>
      <p:ext uri="{BB962C8B-B14F-4D97-AF65-F5344CB8AC3E}">
        <p14:creationId xmlns:p14="http://schemas.microsoft.com/office/powerpoint/2010/main" val="1621250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8024" y="2708920"/>
            <a:ext cx="3960439" cy="3025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016607" y="467450"/>
            <a:ext cx="6717480" cy="707886"/>
          </a:xfrm>
          <a:prstGeom prst="rect">
            <a:avLst/>
          </a:prstGeom>
          <a:noFill/>
        </p:spPr>
        <p:txBody>
          <a:bodyPr wrap="none" rtlCol="0">
            <a:spAutoFit/>
          </a:bodyPr>
          <a:lstStyle/>
          <a:p>
            <a:r>
              <a:rPr lang="en-GB" sz="4000" dirty="0">
                <a:solidFill>
                  <a:srgbClr val="FFC000"/>
                </a:solidFill>
              </a:rPr>
              <a:t>Social Facilitation:  early history</a:t>
            </a:r>
          </a:p>
        </p:txBody>
      </p:sp>
      <p:sp>
        <p:nvSpPr>
          <p:cNvPr id="3" name="TextBox 2"/>
          <p:cNvSpPr txBox="1"/>
          <p:nvPr/>
        </p:nvSpPr>
        <p:spPr>
          <a:xfrm>
            <a:off x="723574" y="2060848"/>
            <a:ext cx="3912335" cy="3108543"/>
          </a:xfrm>
          <a:prstGeom prst="rect">
            <a:avLst/>
          </a:prstGeom>
          <a:noFill/>
        </p:spPr>
        <p:txBody>
          <a:bodyPr wrap="square" rtlCol="0">
            <a:spAutoFit/>
          </a:bodyPr>
          <a:lstStyle/>
          <a:p>
            <a:r>
              <a:rPr lang="en-GB" sz="2800" dirty="0">
                <a:solidFill>
                  <a:srgbClr val="FFC000"/>
                </a:solidFill>
              </a:rPr>
              <a:t>Triplett</a:t>
            </a:r>
          </a:p>
          <a:p>
            <a:endParaRPr lang="en-GB" sz="2800" dirty="0">
              <a:solidFill>
                <a:srgbClr val="FFC000"/>
              </a:solidFill>
            </a:endParaRPr>
          </a:p>
          <a:p>
            <a:r>
              <a:rPr lang="en-GB" sz="2800" dirty="0">
                <a:solidFill>
                  <a:prstClr val="white"/>
                </a:solidFill>
              </a:rPr>
              <a:t>Triplett observed that cyclists were more likely to post faster lap times when racing in groups than when racing alone </a:t>
            </a:r>
          </a:p>
        </p:txBody>
      </p:sp>
      <p:sp>
        <p:nvSpPr>
          <p:cNvPr id="5" name="Rectangle 4"/>
          <p:cNvSpPr/>
          <p:nvPr/>
        </p:nvSpPr>
        <p:spPr>
          <a:xfrm>
            <a:off x="-67005" y="821393"/>
            <a:ext cx="9520195" cy="646331"/>
          </a:xfrm>
          <a:prstGeom prst="rect">
            <a:avLst/>
          </a:prstGeom>
        </p:spPr>
        <p:txBody>
          <a:bodyPr wrap="square">
            <a:spAutoFit/>
          </a:bodyPr>
          <a:lstStyle/>
          <a:p>
            <a:r>
              <a:rPr lang="en-GB" sz="3600" dirty="0">
                <a:solidFill>
                  <a:srgbClr val="FFC000"/>
                </a:solidFill>
              </a:rPr>
              <a:t>________________________________________</a:t>
            </a:r>
          </a:p>
        </p:txBody>
      </p:sp>
      <p:sp>
        <p:nvSpPr>
          <p:cNvPr id="4" name="TextBox 3"/>
          <p:cNvSpPr txBox="1"/>
          <p:nvPr/>
        </p:nvSpPr>
        <p:spPr>
          <a:xfrm>
            <a:off x="4788024" y="5734536"/>
            <a:ext cx="3587842" cy="215444"/>
          </a:xfrm>
          <a:prstGeom prst="rect">
            <a:avLst/>
          </a:prstGeom>
          <a:noFill/>
        </p:spPr>
        <p:txBody>
          <a:bodyPr wrap="none" rtlCol="0">
            <a:spAutoFit/>
          </a:bodyPr>
          <a:lstStyle/>
          <a:p>
            <a:r>
              <a:rPr lang="en-GB" sz="800" dirty="0">
                <a:solidFill>
                  <a:prstClr val="white"/>
                </a:solidFill>
              </a:rPr>
              <a:t>https://upload.wikimedia.org/wikipedia/commons/9/94/Leon_Georget_1909.jpg</a:t>
            </a:r>
          </a:p>
        </p:txBody>
      </p:sp>
    </p:spTree>
    <p:extLst>
      <p:ext uri="{BB962C8B-B14F-4D97-AF65-F5344CB8AC3E}">
        <p14:creationId xmlns:p14="http://schemas.microsoft.com/office/powerpoint/2010/main" val="871811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rgbClr val="FFC000"/>
                </a:solidFill>
              </a:rPr>
              <a:t>Social Facilitation:  coaction effects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396" y="836712"/>
            <a:ext cx="9328150" cy="93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971600" y="2132856"/>
            <a:ext cx="2808312" cy="369331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prstClr val="white"/>
                </a:solidFill>
              </a:rPr>
              <a:t>Triplett (1898)  then performed one of the earliest experiments in social psychology</a:t>
            </a:r>
          </a:p>
          <a:p>
            <a:pPr marL="285750" indent="-285750">
              <a:buFont typeface="Arial" panose="020B0604020202020204" pitchFamily="34" charset="0"/>
              <a:buChar char="•"/>
            </a:pPr>
            <a:endParaRPr lang="en-GB" dirty="0">
              <a:solidFill>
                <a:prstClr val="white"/>
              </a:solidFill>
            </a:endParaRPr>
          </a:p>
          <a:p>
            <a:pPr marL="285750" indent="-285750">
              <a:buFont typeface="Arial" panose="020B0604020202020204" pitchFamily="34" charset="0"/>
              <a:buChar char="•"/>
            </a:pPr>
            <a:r>
              <a:rPr lang="en-GB" dirty="0">
                <a:solidFill>
                  <a:prstClr val="white"/>
                </a:solidFill>
              </a:rPr>
              <a:t>He got small groups of children  to wind in fishing reels as quickly as possible</a:t>
            </a:r>
          </a:p>
          <a:p>
            <a:pPr marL="285750" indent="-285750">
              <a:buFont typeface="Arial" panose="020B0604020202020204" pitchFamily="34" charset="0"/>
              <a:buChar char="•"/>
            </a:pPr>
            <a:endParaRPr lang="en-GB" dirty="0">
              <a:solidFill>
                <a:prstClr val="white"/>
              </a:solidFill>
            </a:endParaRPr>
          </a:p>
          <a:p>
            <a:pPr marL="285750" indent="-285750">
              <a:buFont typeface="Arial" panose="020B0604020202020204" pitchFamily="34" charset="0"/>
              <a:buChar char="•"/>
            </a:pPr>
            <a:r>
              <a:rPr lang="en-GB" dirty="0">
                <a:solidFill>
                  <a:prstClr val="white"/>
                </a:solidFill>
              </a:rPr>
              <a:t>Children returned faster times in groups than when working alone </a:t>
            </a:r>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0679" y="2215319"/>
            <a:ext cx="4348406" cy="3528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899592" y="1215555"/>
            <a:ext cx="144016" cy="1569660"/>
          </a:xfrm>
          <a:prstGeom prst="rect">
            <a:avLst/>
          </a:prstGeom>
          <a:noFill/>
        </p:spPr>
        <p:txBody>
          <a:bodyPr wrap="square" rtlCol="0">
            <a:spAutoFit/>
          </a:bodyPr>
          <a:lstStyle/>
          <a:p>
            <a:r>
              <a:rPr lang="en-GB" sz="9600" dirty="0">
                <a:solidFill>
                  <a:srgbClr val="FFC000"/>
                </a:solidFill>
              </a:rPr>
              <a:t>.</a:t>
            </a:r>
          </a:p>
        </p:txBody>
      </p:sp>
      <p:sp>
        <p:nvSpPr>
          <p:cNvPr id="5" name="TextBox 4"/>
          <p:cNvSpPr txBox="1"/>
          <p:nvPr/>
        </p:nvSpPr>
        <p:spPr>
          <a:xfrm>
            <a:off x="867815" y="2548355"/>
            <a:ext cx="495649" cy="1569660"/>
          </a:xfrm>
          <a:prstGeom prst="rect">
            <a:avLst/>
          </a:prstGeom>
          <a:noFill/>
        </p:spPr>
        <p:txBody>
          <a:bodyPr wrap="none" rtlCol="0">
            <a:spAutoFit/>
          </a:bodyPr>
          <a:lstStyle/>
          <a:p>
            <a:r>
              <a:rPr lang="en-GB" sz="9600" dirty="0">
                <a:solidFill>
                  <a:srgbClr val="1F497D"/>
                </a:solidFill>
              </a:rPr>
              <a:t>.</a:t>
            </a:r>
          </a:p>
        </p:txBody>
      </p:sp>
      <p:sp>
        <p:nvSpPr>
          <p:cNvPr id="8" name="TextBox 7"/>
          <p:cNvSpPr txBox="1"/>
          <p:nvPr/>
        </p:nvSpPr>
        <p:spPr>
          <a:xfrm>
            <a:off x="867815" y="3967315"/>
            <a:ext cx="495649" cy="1569660"/>
          </a:xfrm>
          <a:prstGeom prst="rect">
            <a:avLst/>
          </a:prstGeom>
          <a:noFill/>
        </p:spPr>
        <p:txBody>
          <a:bodyPr wrap="none" rtlCol="0">
            <a:spAutoFit/>
          </a:bodyPr>
          <a:lstStyle/>
          <a:p>
            <a:r>
              <a:rPr lang="en-GB" sz="9600" dirty="0">
                <a:solidFill>
                  <a:srgbClr val="1F497D"/>
                </a:solidFill>
              </a:rPr>
              <a:t>.</a:t>
            </a:r>
          </a:p>
        </p:txBody>
      </p:sp>
      <p:sp>
        <p:nvSpPr>
          <p:cNvPr id="6" name="Rectangle 5"/>
          <p:cNvSpPr/>
          <p:nvPr/>
        </p:nvSpPr>
        <p:spPr>
          <a:xfrm>
            <a:off x="4218597" y="5718453"/>
            <a:ext cx="4572000" cy="215444"/>
          </a:xfrm>
          <a:prstGeom prst="rect">
            <a:avLst/>
          </a:prstGeom>
        </p:spPr>
        <p:txBody>
          <a:bodyPr>
            <a:spAutoFit/>
          </a:bodyPr>
          <a:lstStyle/>
          <a:p>
            <a:r>
              <a:rPr lang="en-GB" sz="800" dirty="0">
                <a:solidFill>
                  <a:prstClr val="white"/>
                </a:solidFill>
              </a:rPr>
              <a:t>http://carbethfishery.co.uk/wp-content/uploads/2013/10/reels31-495x400.jpg</a:t>
            </a:r>
          </a:p>
        </p:txBody>
      </p:sp>
    </p:spTree>
    <p:extLst>
      <p:ext uri="{BB962C8B-B14F-4D97-AF65-F5344CB8AC3E}">
        <p14:creationId xmlns:p14="http://schemas.microsoft.com/office/powerpoint/2010/main" val="4096560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197" y="244351"/>
            <a:ext cx="8686800" cy="1143000"/>
          </a:xfrm>
        </p:spPr>
        <p:txBody>
          <a:bodyPr>
            <a:normAutofit fontScale="90000"/>
          </a:bodyPr>
          <a:lstStyle/>
          <a:p>
            <a:pPr algn="l"/>
            <a:r>
              <a:rPr lang="en-GB" dirty="0">
                <a:solidFill>
                  <a:srgbClr val="FFC000"/>
                </a:solidFill>
              </a:rPr>
              <a:t> In Social Facilitation a Distinction is Made Between:</a:t>
            </a:r>
          </a:p>
        </p:txBody>
      </p:sp>
      <p:sp>
        <p:nvSpPr>
          <p:cNvPr id="3" name="TextBox 2"/>
          <p:cNvSpPr txBox="1"/>
          <p:nvPr/>
        </p:nvSpPr>
        <p:spPr>
          <a:xfrm>
            <a:off x="323528" y="2191796"/>
            <a:ext cx="4032448" cy="3770263"/>
          </a:xfrm>
          <a:prstGeom prst="rect">
            <a:avLst/>
          </a:prstGeom>
          <a:noFill/>
        </p:spPr>
        <p:txBody>
          <a:bodyPr wrap="square" rtlCol="0">
            <a:spAutoFit/>
          </a:bodyPr>
          <a:lstStyle/>
          <a:p>
            <a:pPr marL="571500" indent="-571500">
              <a:buFont typeface="Arial" panose="020B0604020202020204" pitchFamily="34" charset="0"/>
              <a:buChar char="•"/>
            </a:pPr>
            <a:r>
              <a:rPr lang="en-GB" sz="3600" dirty="0">
                <a:solidFill>
                  <a:srgbClr val="FFC000"/>
                </a:solidFill>
              </a:rPr>
              <a:t>Coaction Effects:</a:t>
            </a:r>
          </a:p>
          <a:p>
            <a:r>
              <a:rPr lang="en-GB" sz="2800" dirty="0">
                <a:solidFill>
                  <a:prstClr val="white"/>
                </a:solidFill>
              </a:rPr>
              <a:t>       (Active engagement</a:t>
            </a:r>
          </a:p>
          <a:p>
            <a:r>
              <a:rPr lang="en-GB" sz="2800" dirty="0">
                <a:solidFill>
                  <a:prstClr val="white"/>
                </a:solidFill>
              </a:rPr>
              <a:t>       within a group)</a:t>
            </a:r>
            <a:r>
              <a:rPr lang="en-GB" sz="3600" dirty="0">
                <a:solidFill>
                  <a:prstClr val="white"/>
                </a:solidFill>
              </a:rPr>
              <a:t>  </a:t>
            </a:r>
          </a:p>
          <a:p>
            <a:pPr marL="571500" indent="-571500">
              <a:buFont typeface="Arial" panose="020B0604020202020204" pitchFamily="34" charset="0"/>
              <a:buChar char="•"/>
            </a:pPr>
            <a:endParaRPr lang="en-GB" sz="3600" dirty="0">
              <a:solidFill>
                <a:prstClr val="white"/>
              </a:solidFill>
            </a:endParaRPr>
          </a:p>
          <a:p>
            <a:pPr marL="571500" indent="-571500">
              <a:buFont typeface="Arial" panose="020B0604020202020204" pitchFamily="34" charset="0"/>
              <a:buChar char="•"/>
            </a:pPr>
            <a:endParaRPr lang="en-GB" sz="1100" dirty="0">
              <a:solidFill>
                <a:prstClr val="white"/>
              </a:solidFill>
            </a:endParaRPr>
          </a:p>
          <a:p>
            <a:pPr marL="571500" indent="-571500">
              <a:buFont typeface="Arial" panose="020B0604020202020204" pitchFamily="34" charset="0"/>
              <a:buChar char="•"/>
            </a:pPr>
            <a:r>
              <a:rPr lang="en-GB" sz="3600" dirty="0">
                <a:solidFill>
                  <a:srgbClr val="FFC000"/>
                </a:solidFill>
              </a:rPr>
              <a:t>Audience Effects:</a:t>
            </a:r>
          </a:p>
          <a:p>
            <a:r>
              <a:rPr lang="en-GB" sz="2800" dirty="0">
                <a:solidFill>
                  <a:prstClr val="white"/>
                </a:solidFill>
              </a:rPr>
              <a:t>       (Passive presence of </a:t>
            </a:r>
          </a:p>
          <a:p>
            <a:r>
              <a:rPr lang="en-GB" sz="2800" dirty="0">
                <a:solidFill>
                  <a:prstClr val="white"/>
                </a:solidFill>
              </a:rPr>
              <a:t>       others)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4778" y="1982990"/>
            <a:ext cx="3600401" cy="18739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355976" y="1496163"/>
            <a:ext cx="4572000" cy="215444"/>
          </a:xfrm>
          <a:prstGeom prst="rect">
            <a:avLst/>
          </a:prstGeom>
        </p:spPr>
        <p:txBody>
          <a:bodyPr>
            <a:spAutoFit/>
          </a:bodyPr>
          <a:lstStyle/>
          <a:p>
            <a:r>
              <a:rPr lang="en-GB" sz="800" dirty="0">
                <a:solidFill>
                  <a:prstClr val="black"/>
                </a:solidFill>
              </a:rPr>
              <a:t>https://regmedia.co.uk/2013/05/09/chinese_factory.jpg?x=648&amp;y=348&amp;crop=1</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3" y="4365104"/>
            <a:ext cx="3600402" cy="2144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4784778" y="6263803"/>
            <a:ext cx="3930419" cy="215444"/>
          </a:xfrm>
          <a:prstGeom prst="rect">
            <a:avLst/>
          </a:prstGeom>
        </p:spPr>
        <p:txBody>
          <a:bodyPr wrap="square">
            <a:spAutoFit/>
          </a:bodyPr>
          <a:lstStyle/>
          <a:p>
            <a:r>
              <a:rPr lang="en-GB" sz="800" dirty="0">
                <a:solidFill>
                  <a:prstClr val="white"/>
                </a:solidFill>
              </a:rPr>
              <a:t>http://brand-21.com/wp-content/uploads/2016/01/audience.jpg</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536" y="908720"/>
            <a:ext cx="9602788" cy="957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784778" y="3600803"/>
            <a:ext cx="4355976" cy="215444"/>
          </a:xfrm>
          <a:prstGeom prst="rect">
            <a:avLst/>
          </a:prstGeom>
        </p:spPr>
        <p:txBody>
          <a:bodyPr wrap="square">
            <a:spAutoFit/>
          </a:bodyPr>
          <a:lstStyle/>
          <a:p>
            <a:r>
              <a:rPr lang="en-GB" sz="800" dirty="0">
                <a:solidFill>
                  <a:prstClr val="white"/>
                </a:solidFill>
              </a:rPr>
              <a:t>https://regmedia.co.uk/2013/05/09/chinese_factory.jpg?x=648&amp;y=348&amp;crop=1</a:t>
            </a:r>
          </a:p>
        </p:txBody>
      </p:sp>
    </p:spTree>
    <p:extLst>
      <p:ext uri="{BB962C8B-B14F-4D97-AF65-F5344CB8AC3E}">
        <p14:creationId xmlns:p14="http://schemas.microsoft.com/office/powerpoint/2010/main" val="2415766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dirty="0"/>
              <a:t>Coaction &amp; Audience Effects With Animals    </a:t>
            </a:r>
            <a:r>
              <a:rPr lang="en-GB" sz="3100" b="0" dirty="0"/>
              <a:t>(Non-Human Participants)</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1916832"/>
            <a:ext cx="4868935"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056171" y="5733256"/>
            <a:ext cx="4572000" cy="400110"/>
          </a:xfrm>
          <a:prstGeom prst="rect">
            <a:avLst/>
          </a:prstGeom>
        </p:spPr>
        <p:txBody>
          <a:bodyPr>
            <a:spAutoFit/>
          </a:bodyPr>
          <a:lstStyle/>
          <a:p>
            <a:r>
              <a:rPr lang="en-GB" sz="1000" dirty="0">
                <a:solidFill>
                  <a:prstClr val="white"/>
                </a:solidFill>
              </a:rPr>
              <a:t>http://www.psychlotron.org.uk/newResources/social/AS_AQB_social_socialfacilitation1.pdf</a:t>
            </a:r>
          </a:p>
        </p:txBody>
      </p:sp>
    </p:spTree>
    <p:extLst>
      <p:ext uri="{BB962C8B-B14F-4D97-AF65-F5344CB8AC3E}">
        <p14:creationId xmlns:p14="http://schemas.microsoft.com/office/powerpoint/2010/main" val="3007460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GB" b="0" dirty="0"/>
              <a:t>Evidence of a Physiological Basis For Coaction &amp; Audience Effects</a:t>
            </a:r>
          </a:p>
        </p:txBody>
      </p:sp>
      <p:sp>
        <p:nvSpPr>
          <p:cNvPr id="10" name="TextBox 9"/>
          <p:cNvSpPr txBox="1"/>
          <p:nvPr/>
        </p:nvSpPr>
        <p:spPr>
          <a:xfrm>
            <a:off x="467544" y="1681711"/>
            <a:ext cx="4752528" cy="4247317"/>
          </a:xfrm>
          <a:prstGeom prst="rect">
            <a:avLst/>
          </a:prstGeom>
          <a:noFill/>
        </p:spPr>
        <p:txBody>
          <a:bodyPr wrap="square" rtlCol="0">
            <a:spAutoFit/>
          </a:bodyPr>
          <a:lstStyle/>
          <a:p>
            <a:r>
              <a:rPr lang="en-GB" sz="2800" dirty="0">
                <a:solidFill>
                  <a:srgbClr val="FFC000"/>
                </a:solidFill>
              </a:rPr>
              <a:t>Many species demonstrate coaction effects:</a:t>
            </a:r>
          </a:p>
          <a:p>
            <a:endParaRPr lang="en-GB" dirty="0">
              <a:solidFill>
                <a:prstClr val="white"/>
              </a:solidFill>
            </a:endParaRPr>
          </a:p>
          <a:p>
            <a:r>
              <a:rPr lang="en-GB" sz="2800" dirty="0">
                <a:solidFill>
                  <a:prstClr val="white"/>
                </a:solidFill>
              </a:rPr>
              <a:t>Chickens eating wheat ate 2/3 as much again when another chicken introduced</a:t>
            </a:r>
          </a:p>
          <a:p>
            <a:endParaRPr lang="en-GB" sz="2800" dirty="0">
              <a:solidFill>
                <a:prstClr val="white"/>
              </a:solidFill>
            </a:endParaRPr>
          </a:p>
          <a:p>
            <a:r>
              <a:rPr lang="en-GB" sz="2800" dirty="0">
                <a:solidFill>
                  <a:prstClr val="white"/>
                </a:solidFill>
              </a:rPr>
              <a:t>Chen (1937) found worker ants dig more than 3× as much sand in groups, than when alone</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8144" y="1844824"/>
            <a:ext cx="2141364" cy="22123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4" y="4293096"/>
            <a:ext cx="2205145" cy="2087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8144" y="3789040"/>
            <a:ext cx="1957387" cy="15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6644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0" dirty="0"/>
              <a:t>Yellow Meadow Ant (Lasius flavus)</a:t>
            </a:r>
          </a:p>
        </p:txBody>
      </p:sp>
      <p:sp>
        <p:nvSpPr>
          <p:cNvPr id="6" name="TextBox 5"/>
          <p:cNvSpPr txBox="1"/>
          <p:nvPr/>
        </p:nvSpPr>
        <p:spPr>
          <a:xfrm>
            <a:off x="611560" y="2060848"/>
            <a:ext cx="8532440" cy="1107996"/>
          </a:xfrm>
          <a:prstGeom prst="rect">
            <a:avLst/>
          </a:prstGeom>
          <a:noFill/>
        </p:spPr>
        <p:txBody>
          <a:bodyPr wrap="square" rtlCol="0">
            <a:spAutoFit/>
          </a:bodyPr>
          <a:lstStyle/>
          <a:p>
            <a:r>
              <a:rPr lang="en-GB" sz="2400" dirty="0">
                <a:solidFill>
                  <a:prstClr val="white"/>
                </a:solidFill>
              </a:rPr>
              <a:t>Comparison of Work Done By Ants Over a 48 Hour Period When Working Alone or as Coactors 			            (N=5) </a:t>
            </a:r>
          </a:p>
          <a:p>
            <a:r>
              <a:rPr lang="en-GB" dirty="0">
                <a:solidFill>
                  <a:prstClr val="white"/>
                </a:solidFill>
              </a:rPr>
              <a:t> </a:t>
            </a:r>
          </a:p>
        </p:txBody>
      </p:sp>
      <p:graphicFrame>
        <p:nvGraphicFramePr>
          <p:cNvPr id="3" name="Table 2"/>
          <p:cNvGraphicFramePr>
            <a:graphicFrameLocks noGrp="1"/>
          </p:cNvGraphicFramePr>
          <p:nvPr>
            <p:extLst>
              <p:ext uri="{D42A27DB-BD31-4B8C-83A1-F6EECF244321}">
                <p14:modId xmlns:p14="http://schemas.microsoft.com/office/powerpoint/2010/main" val="1159703099"/>
              </p:ext>
            </p:extLst>
          </p:nvPr>
        </p:nvGraphicFramePr>
        <p:xfrm>
          <a:off x="1451993" y="3356992"/>
          <a:ext cx="6096000" cy="210312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370840">
                <a:tc>
                  <a:txBody>
                    <a:bodyPr/>
                    <a:lstStyle/>
                    <a:p>
                      <a:endParaRPr lang="en-GB" dirty="0"/>
                    </a:p>
                  </a:txBody>
                  <a:tcPr/>
                </a:tc>
                <a:tc>
                  <a:txBody>
                    <a:bodyPr/>
                    <a:lstStyle/>
                    <a:p>
                      <a:pPr algn="ctr"/>
                      <a:endParaRPr lang="en-GB" dirty="0">
                        <a:solidFill>
                          <a:schemeClr val="bg1"/>
                        </a:solidFill>
                      </a:endParaRPr>
                    </a:p>
                    <a:p>
                      <a:pPr algn="ctr"/>
                      <a:r>
                        <a:rPr lang="en-GB" dirty="0">
                          <a:solidFill>
                            <a:schemeClr val="bg1"/>
                          </a:solidFill>
                        </a:rPr>
                        <a:t>Ant Working Alone</a:t>
                      </a:r>
                    </a:p>
                    <a:p>
                      <a:pPr algn="ctr"/>
                      <a:endParaRPr lang="en-GB" dirty="0">
                        <a:solidFill>
                          <a:schemeClr val="bg1"/>
                        </a:solidFill>
                      </a:endParaRPr>
                    </a:p>
                    <a:p>
                      <a:pPr algn="ctr"/>
                      <a:endParaRPr lang="en-GB" dirty="0">
                        <a:solidFill>
                          <a:schemeClr val="bg1"/>
                        </a:solidFill>
                      </a:endParaRPr>
                    </a:p>
                  </a:txBody>
                  <a:tcPr/>
                </a:tc>
                <a:tc>
                  <a:txBody>
                    <a:bodyPr/>
                    <a:lstStyle/>
                    <a:p>
                      <a:pPr algn="ctr"/>
                      <a:endParaRPr lang="en-GB" dirty="0">
                        <a:solidFill>
                          <a:schemeClr val="bg1"/>
                        </a:solidFill>
                      </a:endParaRPr>
                    </a:p>
                    <a:p>
                      <a:pPr algn="ctr"/>
                      <a:r>
                        <a:rPr lang="en-GB" dirty="0">
                          <a:solidFill>
                            <a:schemeClr val="bg1"/>
                          </a:solidFill>
                        </a:rPr>
                        <a:t>Ant Working in Group of 4</a:t>
                      </a:r>
                    </a:p>
                    <a:p>
                      <a:pPr algn="ctr"/>
                      <a:endParaRPr lang="en-GB" dirty="0">
                        <a:solidFill>
                          <a:schemeClr val="bg1"/>
                        </a:solidFill>
                      </a:endParaRPr>
                    </a:p>
                  </a:txBody>
                  <a:tcPr/>
                </a:tc>
                <a:extLst>
                  <a:ext uri="{0D108BD9-81ED-4DB2-BD59-A6C34878D82A}">
                    <a16:rowId xmlns:a16="http://schemas.microsoft.com/office/drawing/2014/main" val="10000"/>
                  </a:ext>
                </a:extLst>
              </a:tr>
              <a:tr h="370840">
                <a:tc>
                  <a:txBody>
                    <a:bodyPr/>
                    <a:lstStyle/>
                    <a:p>
                      <a:r>
                        <a:rPr lang="en-GB" b="1" dirty="0"/>
                        <a:t>Mean Length of Excavated</a:t>
                      </a:r>
                      <a:r>
                        <a:rPr lang="en-GB" b="1" baseline="0" dirty="0"/>
                        <a:t> Tunnel </a:t>
                      </a:r>
                      <a:r>
                        <a:rPr lang="en-GB" b="1" dirty="0"/>
                        <a:t> (Per Ant)</a:t>
                      </a:r>
                    </a:p>
                  </a:txBody>
                  <a:tcPr/>
                </a:tc>
                <a:tc>
                  <a:txBody>
                    <a:bodyPr/>
                    <a:lstStyle/>
                    <a:p>
                      <a:endParaRPr lang="en-GB" b="1" dirty="0">
                        <a:solidFill>
                          <a:schemeClr val="bg1"/>
                        </a:solidFill>
                      </a:endParaRPr>
                    </a:p>
                    <a:p>
                      <a:pPr algn="ctr"/>
                      <a:r>
                        <a:rPr lang="en-GB" b="1" dirty="0">
                          <a:solidFill>
                            <a:schemeClr val="bg1"/>
                          </a:solidFill>
                        </a:rPr>
                        <a:t>2.00 mm.</a:t>
                      </a:r>
                    </a:p>
                    <a:p>
                      <a:endParaRPr lang="en-GB" b="1" dirty="0">
                        <a:solidFill>
                          <a:schemeClr val="bg1"/>
                        </a:solidFill>
                      </a:endParaRPr>
                    </a:p>
                  </a:txBody>
                  <a:tcPr/>
                </a:tc>
                <a:tc>
                  <a:txBody>
                    <a:bodyPr/>
                    <a:lstStyle/>
                    <a:p>
                      <a:endParaRPr lang="en-GB" b="1" dirty="0">
                        <a:solidFill>
                          <a:schemeClr val="bg1"/>
                        </a:solidFill>
                      </a:endParaRPr>
                    </a:p>
                    <a:p>
                      <a:pPr algn="ctr"/>
                      <a:r>
                        <a:rPr lang="en-GB" b="1" dirty="0">
                          <a:solidFill>
                            <a:schemeClr val="bg1"/>
                          </a:solidFill>
                        </a:rPr>
                        <a:t>8.25 mm.</a:t>
                      </a:r>
                    </a:p>
                    <a:p>
                      <a:endParaRPr lang="en-GB" b="1" dirty="0">
                        <a:solidFill>
                          <a:schemeClr val="bg1"/>
                        </a:solidFill>
                      </a:endParaRPr>
                    </a:p>
                  </a:txBody>
                  <a:tcPr/>
                </a:tc>
                <a:extLst>
                  <a:ext uri="{0D108BD9-81ED-4DB2-BD59-A6C34878D82A}">
                    <a16:rowId xmlns:a16="http://schemas.microsoft.com/office/drawing/2014/main" val="10001"/>
                  </a:ext>
                </a:extLst>
              </a:tr>
            </a:tbl>
          </a:graphicData>
        </a:graphic>
      </p:graphicFrame>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 r="63513"/>
          <a:stretch/>
        </p:blipFill>
        <p:spPr bwMode="auto">
          <a:xfrm rot="5400000">
            <a:off x="1921643" y="2938883"/>
            <a:ext cx="1124250"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516216" y="5494371"/>
            <a:ext cx="659155" cy="307777"/>
          </a:xfrm>
          <a:prstGeom prst="rect">
            <a:avLst/>
          </a:prstGeom>
          <a:noFill/>
        </p:spPr>
        <p:txBody>
          <a:bodyPr wrap="none" rtlCol="0">
            <a:spAutoFit/>
          </a:bodyPr>
          <a:lstStyle/>
          <a:p>
            <a:r>
              <a:rPr lang="en-GB" sz="1400" dirty="0"/>
              <a:t>(2007)</a:t>
            </a:r>
          </a:p>
        </p:txBody>
      </p:sp>
    </p:spTree>
    <p:extLst>
      <p:ext uri="{BB962C8B-B14F-4D97-AF65-F5344CB8AC3E}">
        <p14:creationId xmlns:p14="http://schemas.microsoft.com/office/powerpoint/2010/main" val="2702972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0" dirty="0"/>
              <a:t>Bateson’s (1986) Decision Cube</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4389"/>
          <a:stretch/>
        </p:blipFill>
        <p:spPr bwMode="auto">
          <a:xfrm>
            <a:off x="1691680" y="1988840"/>
            <a:ext cx="5596420" cy="40339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691680" y="5776598"/>
            <a:ext cx="4572000" cy="246221"/>
          </a:xfrm>
          <a:prstGeom prst="rect">
            <a:avLst/>
          </a:prstGeom>
        </p:spPr>
        <p:txBody>
          <a:bodyPr>
            <a:spAutoFit/>
          </a:bodyPr>
          <a:lstStyle/>
          <a:p>
            <a:r>
              <a:rPr lang="en-GB" sz="1000" dirty="0">
                <a:solidFill>
                  <a:prstClr val="black"/>
                </a:solidFill>
              </a:rPr>
              <a:t>http://thesciencebitdotnet.files.wordpress.com/2011/08/bateson_cube.jpg?w=700</a:t>
            </a:r>
          </a:p>
        </p:txBody>
      </p:sp>
    </p:spTree>
    <p:extLst>
      <p:ext uri="{BB962C8B-B14F-4D97-AF65-F5344CB8AC3E}">
        <p14:creationId xmlns:p14="http://schemas.microsoft.com/office/powerpoint/2010/main" val="2085403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dirty="0"/>
              <a:t>Audience Effect: Zajonc </a:t>
            </a:r>
            <a:r>
              <a:rPr lang="en-GB" b="0" i="1" dirty="0"/>
              <a:t>et al. </a:t>
            </a:r>
            <a:r>
              <a:rPr lang="en-GB" b="0" dirty="0"/>
              <a:t>(1969)</a:t>
            </a:r>
          </a:p>
        </p:txBody>
      </p:sp>
      <p:sp>
        <p:nvSpPr>
          <p:cNvPr id="4" name="TextBox 3"/>
          <p:cNvSpPr txBox="1"/>
          <p:nvPr/>
        </p:nvSpPr>
        <p:spPr>
          <a:xfrm>
            <a:off x="755576" y="1844824"/>
            <a:ext cx="8064896" cy="3693319"/>
          </a:xfrm>
          <a:prstGeom prst="rect">
            <a:avLst/>
          </a:prstGeom>
          <a:noFill/>
        </p:spPr>
        <p:txBody>
          <a:bodyPr wrap="square" rtlCol="0">
            <a:spAutoFit/>
          </a:bodyPr>
          <a:lstStyle/>
          <a:p>
            <a:r>
              <a:rPr lang="en-GB" sz="2800" dirty="0">
                <a:solidFill>
                  <a:srgbClr val="FFC000"/>
                </a:solidFill>
              </a:rPr>
              <a:t>Zajonc (1969) </a:t>
            </a:r>
            <a:r>
              <a:rPr lang="en-GB" sz="2800" dirty="0">
                <a:solidFill>
                  <a:prstClr val="white"/>
                </a:solidFill>
              </a:rPr>
              <a:t>found evidence of </a:t>
            </a:r>
            <a:r>
              <a:rPr lang="en-GB" sz="2800" b="1" dirty="0">
                <a:solidFill>
                  <a:srgbClr val="FFC000"/>
                </a:solidFill>
              </a:rPr>
              <a:t>Audience Effects </a:t>
            </a:r>
            <a:r>
              <a:rPr lang="en-GB" sz="2800" dirty="0">
                <a:solidFill>
                  <a:prstClr val="white"/>
                </a:solidFill>
              </a:rPr>
              <a:t>in the running behaviour of cockroaches</a:t>
            </a:r>
            <a:endParaRPr lang="en-GB" sz="2800" b="1" dirty="0">
              <a:solidFill>
                <a:prstClr val="white"/>
              </a:solidFill>
            </a:endParaRPr>
          </a:p>
          <a:p>
            <a:endParaRPr lang="en-GB" sz="2800" dirty="0">
              <a:solidFill>
                <a:prstClr val="white"/>
              </a:solidFill>
            </a:endParaRPr>
          </a:p>
          <a:p>
            <a:r>
              <a:rPr lang="en-GB" sz="2800" dirty="0">
                <a:solidFill>
                  <a:prstClr val="white"/>
                </a:solidFill>
              </a:rPr>
              <a:t>In the presence of an audience of fellow cockroaches:</a:t>
            </a:r>
          </a:p>
          <a:p>
            <a:endParaRPr lang="en-GB" sz="1000" dirty="0">
              <a:solidFill>
                <a:prstClr val="white"/>
              </a:solidFill>
            </a:endParaRPr>
          </a:p>
          <a:p>
            <a:r>
              <a:rPr lang="en-GB" sz="2800" dirty="0">
                <a:solidFill>
                  <a:prstClr val="white"/>
                </a:solidFill>
              </a:rPr>
              <a:t>Cockroaches escaping from a light source ran </a:t>
            </a:r>
            <a:r>
              <a:rPr lang="en-GB" sz="2800" dirty="0">
                <a:solidFill>
                  <a:srgbClr val="DEA900"/>
                </a:solidFill>
              </a:rPr>
              <a:t>more quickly </a:t>
            </a:r>
            <a:r>
              <a:rPr lang="en-GB" sz="2800" dirty="0">
                <a:solidFill>
                  <a:prstClr val="white"/>
                </a:solidFill>
              </a:rPr>
              <a:t>(for an easy route) and </a:t>
            </a:r>
            <a:r>
              <a:rPr lang="en-GB" sz="2800" dirty="0">
                <a:solidFill>
                  <a:srgbClr val="DEA900"/>
                </a:solidFill>
              </a:rPr>
              <a:t>more slowly </a:t>
            </a:r>
            <a:r>
              <a:rPr lang="en-GB" sz="2800" dirty="0">
                <a:solidFill>
                  <a:prstClr val="white"/>
                </a:solidFill>
              </a:rPr>
              <a:t>(for difficult route) compared with times observed without an audience</a:t>
            </a:r>
          </a:p>
        </p:txBody>
      </p:sp>
    </p:spTree>
    <p:extLst>
      <p:ext uri="{BB962C8B-B14F-4D97-AF65-F5344CB8AC3E}">
        <p14:creationId xmlns:p14="http://schemas.microsoft.com/office/powerpoint/2010/main" val="1928869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GB" dirty="0"/>
              <a:t> </a:t>
            </a:r>
            <a:r>
              <a:rPr lang="en-GB" b="0" dirty="0"/>
              <a:t>Audience Effects: Zajonc </a:t>
            </a:r>
            <a:r>
              <a:rPr lang="en-GB" b="0" i="1" dirty="0"/>
              <a:t>et al. </a:t>
            </a:r>
            <a:r>
              <a:rPr lang="en-GB" b="0" dirty="0"/>
              <a:t>(1969)</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1601934"/>
            <a:ext cx="6624736"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2286000" y="3105835"/>
            <a:ext cx="4572000" cy="646331"/>
          </a:xfrm>
          <a:prstGeom prst="rect">
            <a:avLst/>
          </a:prstGeom>
        </p:spPr>
        <p:txBody>
          <a:bodyPr>
            <a:spAutoFit/>
          </a:bodyPr>
          <a:lstStyle/>
          <a:p>
            <a:r>
              <a:rPr lang="en-GB" dirty="0">
                <a:solidFill>
                  <a:prstClr val="white"/>
                </a:solidFill>
              </a:rPr>
              <a:t>http://images.slideplayer.com/26/8729520/slides/slide_5.jpg</a:t>
            </a:r>
          </a:p>
        </p:txBody>
      </p:sp>
      <p:sp>
        <p:nvSpPr>
          <p:cNvPr id="12" name="TextBox 11"/>
          <p:cNvSpPr txBox="1"/>
          <p:nvPr/>
        </p:nvSpPr>
        <p:spPr>
          <a:xfrm>
            <a:off x="1396234" y="6339654"/>
            <a:ext cx="3073277" cy="230832"/>
          </a:xfrm>
          <a:prstGeom prst="rect">
            <a:avLst/>
          </a:prstGeom>
          <a:noFill/>
        </p:spPr>
        <p:txBody>
          <a:bodyPr wrap="none" rtlCol="0">
            <a:spAutoFit/>
          </a:bodyPr>
          <a:lstStyle/>
          <a:p>
            <a:r>
              <a:rPr lang="en-GB" sz="900" dirty="0">
                <a:solidFill>
                  <a:prstClr val="black"/>
                </a:solidFill>
              </a:rPr>
              <a:t>http://images.slideplayer.com/26/8729520/slides/slide_5.jpg</a:t>
            </a:r>
          </a:p>
        </p:txBody>
      </p:sp>
      <p:sp>
        <p:nvSpPr>
          <p:cNvPr id="15" name="Up Arrow 14"/>
          <p:cNvSpPr/>
          <p:nvPr/>
        </p:nvSpPr>
        <p:spPr>
          <a:xfrm>
            <a:off x="2656730" y="5445224"/>
            <a:ext cx="342984" cy="588034"/>
          </a:xfrm>
          <a:prstGeom prst="upArrow">
            <a:avLst/>
          </a:prstGeom>
          <a:solidFill>
            <a:srgbClr val="DEA900"/>
          </a:solidFill>
          <a:ln>
            <a:solidFill>
              <a:srgbClr val="DEA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7186737" y="4054623"/>
            <a:ext cx="463550" cy="652463"/>
          </a:xfrm>
          <a:prstGeom prst="rect">
            <a:avLst/>
          </a:prstGeom>
          <a:noFill/>
          <a:ln w="9525">
            <a:solidFill>
              <a:srgbClr val="DEA9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4235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dirty="0"/>
              <a:t>Coaction &amp; Audience Effects With Human Participants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9088" y="1772816"/>
            <a:ext cx="6096000" cy="4076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469088" y="5851303"/>
            <a:ext cx="4572000" cy="184666"/>
          </a:xfrm>
          <a:prstGeom prst="rect">
            <a:avLst/>
          </a:prstGeom>
        </p:spPr>
        <p:txBody>
          <a:bodyPr>
            <a:spAutoFit/>
          </a:bodyPr>
          <a:lstStyle/>
          <a:p>
            <a:r>
              <a:rPr lang="en-GB" sz="600" dirty="0">
                <a:solidFill>
                  <a:prstClr val="white"/>
                </a:solidFill>
              </a:rPr>
              <a:t>http://img.izismile.com/img/img8/20150508/640/in_china_they_have_mastered_the_art_of_big_crowds_640_19.jpg</a:t>
            </a:r>
          </a:p>
        </p:txBody>
      </p:sp>
    </p:spTree>
    <p:extLst>
      <p:ext uri="{BB962C8B-B14F-4D97-AF65-F5344CB8AC3E}">
        <p14:creationId xmlns:p14="http://schemas.microsoft.com/office/powerpoint/2010/main" val="1462759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solidFill>
                  <a:srgbClr val="FFC000"/>
                </a:solidFill>
              </a:rPr>
              <a:t>Travis (1925) : audience effects </a:t>
            </a:r>
          </a:p>
        </p:txBody>
      </p:sp>
      <p:sp>
        <p:nvSpPr>
          <p:cNvPr id="3" name="Rectangle 2"/>
          <p:cNvSpPr/>
          <p:nvPr/>
        </p:nvSpPr>
        <p:spPr>
          <a:xfrm>
            <a:off x="704050" y="1629962"/>
            <a:ext cx="4188948" cy="5001369"/>
          </a:xfrm>
          <a:prstGeom prst="rect">
            <a:avLst/>
          </a:prstGeom>
        </p:spPr>
        <p:txBody>
          <a:bodyPr wrap="square">
            <a:spAutoFit/>
          </a:bodyPr>
          <a:lstStyle/>
          <a:p>
            <a:r>
              <a:rPr lang="en-GB" sz="2800" dirty="0">
                <a:solidFill>
                  <a:srgbClr val="FFC000"/>
                </a:solidFill>
                <a:effectLst>
                  <a:outerShdw blurRad="38100" dist="38100" dir="2700000" algn="tl">
                    <a:srgbClr val="000000">
                      <a:alpha val="43137"/>
                    </a:srgbClr>
                  </a:outerShdw>
                </a:effectLst>
              </a:rPr>
              <a:t>Travis (1925) </a:t>
            </a:r>
          </a:p>
          <a:p>
            <a:pPr marL="285750" indent="-285750">
              <a:buFont typeface="Arial" panose="020B0604020202020204" pitchFamily="34" charset="0"/>
              <a:buChar char="•"/>
            </a:pPr>
            <a:endParaRPr lang="en-GB" sz="1400" b="1" dirty="0">
              <a:solidFill>
                <a:prstClr val="white"/>
              </a:solidFill>
              <a:effectLst>
                <a:outerShdw blurRad="38100" dist="38100" dir="2700000" algn="tl">
                  <a:srgbClr val="000000">
                    <a:alpha val="43137"/>
                  </a:srgbClr>
                </a:outerShdw>
              </a:effectLst>
            </a:endParaRPr>
          </a:p>
          <a:p>
            <a:pPr marL="457200" indent="-457200">
              <a:buFont typeface="Arial" panose="020B0604020202020204" pitchFamily="34" charset="0"/>
              <a:buChar char="•"/>
            </a:pPr>
            <a:r>
              <a:rPr lang="en-GB" sz="2800" dirty="0">
                <a:solidFill>
                  <a:prstClr val="white"/>
                </a:solidFill>
                <a:effectLst>
                  <a:outerShdw blurRad="38100" dist="38100" dir="2700000" algn="tl">
                    <a:srgbClr val="000000">
                      <a:alpha val="43137"/>
                    </a:srgbClr>
                  </a:outerShdw>
                </a:effectLst>
              </a:rPr>
              <a:t>Found presence of audience improved performance on hand/ eye co-ordination tasks</a:t>
            </a:r>
          </a:p>
          <a:p>
            <a:pPr marL="457200" indent="-457200">
              <a:buFont typeface="Arial" panose="020B0604020202020204" pitchFamily="34" charset="0"/>
              <a:buChar char="•"/>
            </a:pPr>
            <a:endParaRPr lang="en-GB" sz="1400" dirty="0">
              <a:solidFill>
                <a:prstClr val="white"/>
              </a:solidFill>
              <a:effectLst>
                <a:outerShdw blurRad="38100" dist="38100" dir="2700000" algn="tl">
                  <a:srgbClr val="000000">
                    <a:alpha val="43137"/>
                  </a:srgbClr>
                </a:outerShdw>
              </a:effectLst>
            </a:endParaRPr>
          </a:p>
          <a:p>
            <a:pPr marL="457200" indent="-457200">
              <a:buFont typeface="Arial" panose="020B0604020202020204" pitchFamily="34" charset="0"/>
              <a:buChar char="•"/>
            </a:pPr>
            <a:r>
              <a:rPr lang="en-GB" sz="2800" dirty="0">
                <a:solidFill>
                  <a:prstClr val="white"/>
                </a:solidFill>
                <a:effectLst>
                  <a:outerShdw blurRad="38100" dist="38100" dir="2700000" algn="tl">
                    <a:srgbClr val="000000">
                      <a:alpha val="43137"/>
                    </a:srgbClr>
                  </a:outerShdw>
                </a:effectLst>
              </a:rPr>
              <a:t>Participants do not necessarily need to compete, just the  presence of others can improve performance </a:t>
            </a:r>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4048" y="2618478"/>
            <a:ext cx="3816425"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4892998" y="5427370"/>
            <a:ext cx="3150221" cy="215444"/>
          </a:xfrm>
          <a:prstGeom prst="rect">
            <a:avLst/>
          </a:prstGeom>
          <a:noFill/>
        </p:spPr>
        <p:txBody>
          <a:bodyPr wrap="none" rtlCol="0">
            <a:spAutoFit/>
          </a:bodyPr>
          <a:lstStyle/>
          <a:p>
            <a:r>
              <a:rPr lang="en-GB" sz="800" dirty="0">
                <a:solidFill>
                  <a:prstClr val="black"/>
                </a:solidFill>
              </a:rPr>
              <a:t>http://d2avczb82rh8fa.cloudfront.net/content/jn/92/1/10/F4.large.jpg</a:t>
            </a:r>
          </a:p>
        </p:txBody>
      </p:sp>
    </p:spTree>
    <p:extLst>
      <p:ext uri="{BB962C8B-B14F-4D97-AF65-F5344CB8AC3E}">
        <p14:creationId xmlns:p14="http://schemas.microsoft.com/office/powerpoint/2010/main" val="886005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0" y="857942"/>
            <a:ext cx="9334500" cy="93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472159" y="503999"/>
            <a:ext cx="8218340" cy="707886"/>
          </a:xfrm>
          <a:prstGeom prst="rect">
            <a:avLst/>
          </a:prstGeom>
          <a:noFill/>
        </p:spPr>
        <p:txBody>
          <a:bodyPr wrap="none" rtlCol="0">
            <a:spAutoFit/>
          </a:bodyPr>
          <a:lstStyle/>
          <a:p>
            <a:r>
              <a:rPr lang="en-GB" sz="4000" dirty="0">
                <a:solidFill>
                  <a:srgbClr val="FFC000"/>
                </a:solidFill>
              </a:rPr>
              <a:t>Social Facilitation: presence of others </a:t>
            </a:r>
          </a:p>
        </p:txBody>
      </p:sp>
      <p:sp>
        <p:nvSpPr>
          <p:cNvPr id="4" name="TextBox 3"/>
          <p:cNvSpPr txBox="1"/>
          <p:nvPr/>
        </p:nvSpPr>
        <p:spPr>
          <a:xfrm>
            <a:off x="251520" y="1796155"/>
            <a:ext cx="4099842" cy="3924151"/>
          </a:xfrm>
          <a:prstGeom prst="rect">
            <a:avLst/>
          </a:prstGeom>
          <a:noFill/>
        </p:spPr>
        <p:txBody>
          <a:bodyPr wrap="square" rtlCol="0">
            <a:spAutoFit/>
          </a:bodyPr>
          <a:lstStyle/>
          <a:p>
            <a:r>
              <a:rPr lang="en-GB" sz="2800" dirty="0">
                <a:solidFill>
                  <a:srgbClr val="FFC000"/>
                </a:solidFill>
              </a:rPr>
              <a:t>Dashiell (1930):</a:t>
            </a:r>
          </a:p>
          <a:p>
            <a:endParaRPr lang="en-GB" sz="1400" dirty="0">
              <a:solidFill>
                <a:srgbClr val="FFC000"/>
              </a:solidFill>
            </a:endParaRPr>
          </a:p>
          <a:p>
            <a:pPr marL="457200" indent="-457200">
              <a:buFont typeface="Arial" panose="020B0604020202020204" pitchFamily="34" charset="0"/>
              <a:buChar char="•"/>
            </a:pPr>
            <a:r>
              <a:rPr lang="en-GB" sz="2800" dirty="0">
                <a:solidFill>
                  <a:prstClr val="white"/>
                </a:solidFill>
              </a:rPr>
              <a:t>Found participants solved more multiplication problems  with the presence of an audience</a:t>
            </a:r>
          </a:p>
          <a:p>
            <a:r>
              <a:rPr lang="en-GB" sz="1100" dirty="0">
                <a:solidFill>
                  <a:prstClr val="white"/>
                </a:solidFill>
              </a:rPr>
              <a:t> </a:t>
            </a:r>
          </a:p>
          <a:p>
            <a:pPr marL="457200" indent="-457200">
              <a:buFont typeface="Arial" panose="020B0604020202020204" pitchFamily="34" charset="0"/>
              <a:buChar char="•"/>
            </a:pPr>
            <a:r>
              <a:rPr lang="en-GB" sz="2800" dirty="0">
                <a:solidFill>
                  <a:prstClr val="white"/>
                </a:solidFill>
              </a:rPr>
              <a:t>However, they also made more mistakes </a:t>
            </a:r>
          </a:p>
        </p:txBody>
      </p:sp>
      <p:pic>
        <p:nvPicPr>
          <p:cNvPr id="717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4883" t="4661" r="4823" b="7758"/>
          <a:stretch/>
        </p:blipFill>
        <p:spPr bwMode="auto">
          <a:xfrm>
            <a:off x="4572000" y="2179009"/>
            <a:ext cx="4030384" cy="4020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489377" y="6199227"/>
            <a:ext cx="4213013" cy="215444"/>
          </a:xfrm>
          <a:prstGeom prst="rect">
            <a:avLst/>
          </a:prstGeom>
          <a:noFill/>
        </p:spPr>
        <p:txBody>
          <a:bodyPr wrap="none" rtlCol="0">
            <a:spAutoFit/>
          </a:bodyPr>
          <a:lstStyle/>
          <a:p>
            <a:r>
              <a:rPr lang="en-GB" sz="800" dirty="0">
                <a:solidFill>
                  <a:prstClr val="white"/>
                </a:solidFill>
              </a:rPr>
              <a:t>https://s-media-cache-ak0.pinimg.com/564x/ce/21/c3/ce21c3468db6c9cf7b1f96fc706994eb.jpg</a:t>
            </a:r>
          </a:p>
        </p:txBody>
      </p:sp>
    </p:spTree>
    <p:extLst>
      <p:ext uri="{BB962C8B-B14F-4D97-AF65-F5344CB8AC3E}">
        <p14:creationId xmlns:p14="http://schemas.microsoft.com/office/powerpoint/2010/main" val="1734860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0" dirty="0"/>
              <a:t>Audience Effect: Is It Due to the Physical Presence or Evaluation of Others? </a:t>
            </a:r>
            <a:endParaRPr lang="en-GB" b="0" dirty="0"/>
          </a:p>
        </p:txBody>
      </p:sp>
      <p:sp>
        <p:nvSpPr>
          <p:cNvPr id="5" name="TextBox 4"/>
          <p:cNvSpPr txBox="1"/>
          <p:nvPr/>
        </p:nvSpPr>
        <p:spPr>
          <a:xfrm>
            <a:off x="611560" y="1900360"/>
            <a:ext cx="3816424" cy="4585871"/>
          </a:xfrm>
          <a:prstGeom prst="rect">
            <a:avLst/>
          </a:prstGeom>
          <a:noFill/>
        </p:spPr>
        <p:txBody>
          <a:bodyPr wrap="square" rtlCol="0">
            <a:spAutoFit/>
          </a:bodyPr>
          <a:lstStyle/>
          <a:p>
            <a:r>
              <a:rPr lang="en-GB" sz="2400">
                <a:solidFill>
                  <a:srgbClr val="FFC000"/>
                </a:solidFill>
              </a:rPr>
              <a:t>Cotterell </a:t>
            </a:r>
            <a:r>
              <a:rPr lang="en-GB" sz="2400" i="1">
                <a:solidFill>
                  <a:srgbClr val="FFC000"/>
                </a:solidFill>
              </a:rPr>
              <a:t>et al. </a:t>
            </a:r>
            <a:r>
              <a:rPr lang="en-GB" sz="2400">
                <a:solidFill>
                  <a:srgbClr val="FFC000"/>
                </a:solidFill>
              </a:rPr>
              <a:t>(1968)</a:t>
            </a:r>
          </a:p>
          <a:p>
            <a:endParaRPr lang="en-GB" sz="1400">
              <a:solidFill>
                <a:srgbClr val="FFC000"/>
              </a:solidFill>
            </a:endParaRPr>
          </a:p>
          <a:p>
            <a:pPr marL="342900" indent="-342900">
              <a:buFont typeface="Arial" panose="020B0604020202020204" pitchFamily="34" charset="0"/>
              <a:buChar char="•"/>
            </a:pPr>
            <a:r>
              <a:rPr lang="en-GB" sz="2400">
                <a:solidFill>
                  <a:prstClr val="white"/>
                </a:solidFill>
              </a:rPr>
              <a:t>Found </a:t>
            </a:r>
            <a:r>
              <a:rPr lang="en-GB" sz="2400" b="1">
                <a:solidFill>
                  <a:prstClr val="white"/>
                </a:solidFill>
              </a:rPr>
              <a:t>Audience Effect</a:t>
            </a:r>
            <a:r>
              <a:rPr lang="en-GB" sz="2400">
                <a:solidFill>
                  <a:prstClr val="white"/>
                </a:solidFill>
              </a:rPr>
              <a:t> to be almost non-existent  when an audience was blindfolded</a:t>
            </a:r>
          </a:p>
          <a:p>
            <a:endParaRPr lang="en-GB" sz="2400">
              <a:solidFill>
                <a:prstClr val="white"/>
              </a:solidFill>
            </a:endParaRPr>
          </a:p>
          <a:p>
            <a:r>
              <a:rPr lang="en-GB" sz="2400">
                <a:solidFill>
                  <a:srgbClr val="FFC000"/>
                </a:solidFill>
              </a:rPr>
              <a:t>Paulus &amp; Murdock (1971)</a:t>
            </a:r>
          </a:p>
          <a:p>
            <a:endParaRPr lang="en-GB" sz="1400">
              <a:solidFill>
                <a:prstClr val="white"/>
              </a:solidFill>
            </a:endParaRPr>
          </a:p>
          <a:p>
            <a:pPr marL="342900" indent="-342900">
              <a:buFont typeface="Arial" panose="020B0604020202020204" pitchFamily="34" charset="0"/>
              <a:buChar char="•"/>
            </a:pPr>
            <a:r>
              <a:rPr lang="en-GB" sz="2400">
                <a:solidFill>
                  <a:prstClr val="white"/>
                </a:solidFill>
              </a:rPr>
              <a:t>found </a:t>
            </a:r>
            <a:r>
              <a:rPr lang="en-GB" sz="2400" b="1">
                <a:solidFill>
                  <a:prstClr val="white"/>
                </a:solidFill>
              </a:rPr>
              <a:t>Audience Effect</a:t>
            </a:r>
            <a:r>
              <a:rPr lang="en-GB" sz="2400">
                <a:solidFill>
                  <a:prstClr val="white"/>
                </a:solidFill>
              </a:rPr>
              <a:t> to be stronger if “Expert” was observing rather than psychology students</a:t>
            </a:r>
            <a:endParaRPr lang="en-GB" sz="2400" dirty="0">
              <a:solidFill>
                <a:prstClr val="white"/>
              </a:solidFill>
            </a:endParaRPr>
          </a:p>
        </p:txBody>
      </p:sp>
      <p:pic>
        <p:nvPicPr>
          <p:cNvPr id="3" name="Picture 2">
            <a:extLst>
              <a:ext uri="{FF2B5EF4-FFF2-40B4-BE49-F238E27FC236}">
                <a16:creationId xmlns:a16="http://schemas.microsoft.com/office/drawing/2014/main" id="{7FD0E67B-2372-48B9-A3EA-233A91C721A6}"/>
              </a:ext>
            </a:extLst>
          </p:cNvPr>
          <p:cNvPicPr>
            <a:picLocks noChangeAspect="1"/>
          </p:cNvPicPr>
          <p:nvPr/>
        </p:nvPicPr>
        <p:blipFill rotWithShape="1">
          <a:blip r:embed="rId3"/>
          <a:srcRect t="3376" r="19576" b="25710"/>
          <a:stretch/>
        </p:blipFill>
        <p:spPr>
          <a:xfrm>
            <a:off x="4801611" y="2203934"/>
            <a:ext cx="3696509" cy="1990429"/>
          </a:xfrm>
          <a:prstGeom prst="rect">
            <a:avLst/>
          </a:prstGeom>
        </p:spPr>
      </p:pic>
      <p:sp>
        <p:nvSpPr>
          <p:cNvPr id="6" name="Rectangle 5"/>
          <p:cNvSpPr/>
          <p:nvPr/>
        </p:nvSpPr>
        <p:spPr>
          <a:xfrm>
            <a:off x="4775929" y="4010888"/>
            <a:ext cx="3816424" cy="215444"/>
          </a:xfrm>
          <a:prstGeom prst="rect">
            <a:avLst/>
          </a:prstGeom>
        </p:spPr>
        <p:txBody>
          <a:bodyPr wrap="square">
            <a:spAutoFit/>
          </a:bodyPr>
          <a:lstStyle/>
          <a:p>
            <a:r>
              <a:rPr lang="en-GB" sz="800" dirty="0">
                <a:solidFill>
                  <a:prstClr val="white"/>
                </a:solidFill>
              </a:rPr>
              <a:t>http://www.perhuttner.com/data/wp-content/uploads/2013/05/per.rockbund1.jpg</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4454" y="4662195"/>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040890" y="6185993"/>
            <a:ext cx="920445" cy="215444"/>
          </a:xfrm>
          <a:prstGeom prst="rect">
            <a:avLst/>
          </a:prstGeom>
        </p:spPr>
        <p:txBody>
          <a:bodyPr wrap="none">
            <a:spAutoFit/>
          </a:bodyPr>
          <a:lstStyle/>
          <a:p>
            <a:r>
              <a:rPr lang="en-GB" sz="800" dirty="0">
                <a:solidFill>
                  <a:prstClr val="black"/>
                </a:solidFill>
              </a:rPr>
              <a:t>www.lifehack.org</a:t>
            </a:r>
          </a:p>
        </p:txBody>
      </p:sp>
    </p:spTree>
    <p:extLst>
      <p:ext uri="{BB962C8B-B14F-4D97-AF65-F5344CB8AC3E}">
        <p14:creationId xmlns:p14="http://schemas.microsoft.com/office/powerpoint/2010/main" val="3579146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052736"/>
            <a:ext cx="8229600" cy="1250950"/>
          </a:xfrm>
        </p:spPr>
        <p:txBody>
          <a:bodyPr>
            <a:normAutofit fontScale="90000"/>
          </a:bodyPr>
          <a:lstStyle/>
          <a:p>
            <a:r>
              <a:rPr lang="en-GB" sz="3600" b="0" dirty="0"/>
              <a:t>Micheals </a:t>
            </a:r>
            <a:r>
              <a:rPr lang="en-GB" sz="3600" b="0" i="1" dirty="0"/>
              <a:t>et al. </a:t>
            </a:r>
            <a:r>
              <a:rPr lang="en-GB" sz="3600" b="0" dirty="0"/>
              <a:t>(1982): “Real World” Study of Pool Players </a:t>
            </a:r>
            <a:br>
              <a:rPr lang="en-GB" sz="3600" b="0" dirty="0"/>
            </a:br>
            <a:r>
              <a:rPr lang="en-GB" sz="3600" dirty="0"/>
              <a:t> </a:t>
            </a:r>
            <a:br>
              <a:rPr lang="en-GB" sz="3600" dirty="0"/>
            </a:br>
            <a:br>
              <a:rPr lang="en-GB" dirty="0"/>
            </a:br>
            <a:endParaRPr lang="en-GB" dirty="0"/>
          </a:p>
        </p:txBody>
      </p:sp>
      <p:pic>
        <p:nvPicPr>
          <p:cNvPr id="205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9949"/>
          <a:stretch/>
        </p:blipFill>
        <p:spPr bwMode="auto">
          <a:xfrm>
            <a:off x="4716016" y="1988840"/>
            <a:ext cx="4238245" cy="3744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25529" y="1789182"/>
            <a:ext cx="4274463" cy="5078313"/>
          </a:xfrm>
          <a:prstGeom prst="rect">
            <a:avLst/>
          </a:prstGeom>
          <a:noFill/>
        </p:spPr>
        <p:txBody>
          <a:bodyPr wrap="square" rtlCol="0">
            <a:spAutoFit/>
          </a:bodyPr>
          <a:lstStyle/>
          <a:p>
            <a:pPr marL="457200" indent="-457200">
              <a:buFont typeface="Arial" panose="020B0604020202020204" pitchFamily="34" charset="0"/>
              <a:buChar char="•"/>
            </a:pPr>
            <a:r>
              <a:rPr lang="en-GB" sz="2400" dirty="0">
                <a:solidFill>
                  <a:prstClr val="white"/>
                </a:solidFill>
              </a:rPr>
              <a:t>Good players (made average of </a:t>
            </a:r>
            <a:r>
              <a:rPr lang="en-GB" sz="2400" b="1" dirty="0">
                <a:solidFill>
                  <a:srgbClr val="00B0F0"/>
                </a:solidFill>
              </a:rPr>
              <a:t>71%</a:t>
            </a:r>
            <a:r>
              <a:rPr lang="en-GB" sz="2400" b="1" dirty="0">
                <a:solidFill>
                  <a:prstClr val="white"/>
                </a:solidFill>
              </a:rPr>
              <a:t> </a:t>
            </a:r>
            <a:r>
              <a:rPr lang="en-GB" sz="2400" dirty="0">
                <a:solidFill>
                  <a:prstClr val="white"/>
                </a:solidFill>
              </a:rPr>
              <a:t>of shots when playi</a:t>
            </a:r>
            <a:r>
              <a:rPr lang="en-GB" sz="2400" dirty="0">
                <a:solidFill>
                  <a:prstClr val="white"/>
                </a:solidFill>
                <a:effectLst>
                  <a:outerShdw blurRad="38100" dist="38100" dir="2700000" algn="tl">
                    <a:srgbClr val="000000">
                      <a:alpha val="43137"/>
                    </a:srgbClr>
                  </a:outerShdw>
                </a:effectLst>
              </a:rPr>
              <a:t>ng</a:t>
            </a:r>
            <a:r>
              <a:rPr lang="en-GB" sz="2400" dirty="0">
                <a:solidFill>
                  <a:prstClr val="white"/>
                </a:solidFill>
              </a:rPr>
              <a:t> alone) improved average to </a:t>
            </a:r>
            <a:r>
              <a:rPr lang="en-GB" sz="2400" b="1" dirty="0">
                <a:solidFill>
                  <a:srgbClr val="00B0F0"/>
                </a:solidFill>
              </a:rPr>
              <a:t>80%</a:t>
            </a:r>
            <a:r>
              <a:rPr lang="en-GB" sz="2400" dirty="0">
                <a:solidFill>
                  <a:prstClr val="white"/>
                </a:solidFill>
              </a:rPr>
              <a:t> when observed by a group of 4</a:t>
            </a:r>
          </a:p>
          <a:p>
            <a:pPr marL="285750" indent="-285750">
              <a:buFont typeface="Arial" panose="020B0604020202020204" pitchFamily="34" charset="0"/>
              <a:buChar char="•"/>
            </a:pPr>
            <a:endParaRPr lang="en-GB" sz="2400" dirty="0">
              <a:solidFill>
                <a:prstClr val="white"/>
              </a:solidFill>
            </a:endParaRPr>
          </a:p>
          <a:p>
            <a:pPr marL="457200" indent="-457200">
              <a:buFont typeface="Arial" panose="020B0604020202020204" pitchFamily="34" charset="0"/>
              <a:buChar char="•"/>
            </a:pPr>
            <a:r>
              <a:rPr lang="en-GB" sz="2400" dirty="0">
                <a:solidFill>
                  <a:prstClr val="white"/>
                </a:solidFill>
              </a:rPr>
              <a:t>Average players (made average of nearly </a:t>
            </a:r>
            <a:r>
              <a:rPr lang="en-GB" sz="2400" b="1" dirty="0">
                <a:solidFill>
                  <a:srgbClr val="00B0F0"/>
                </a:solidFill>
              </a:rPr>
              <a:t>36%</a:t>
            </a:r>
            <a:r>
              <a:rPr lang="en-GB" sz="2400" dirty="0">
                <a:solidFill>
                  <a:prstClr val="white"/>
                </a:solidFill>
              </a:rPr>
              <a:t> of shots when alone) only made around </a:t>
            </a:r>
            <a:r>
              <a:rPr lang="en-GB" sz="2400" b="1" dirty="0">
                <a:solidFill>
                  <a:srgbClr val="00B0F0"/>
                </a:solidFill>
              </a:rPr>
              <a:t>25%</a:t>
            </a:r>
            <a:r>
              <a:rPr lang="en-GB" sz="2400" dirty="0">
                <a:solidFill>
                  <a:prstClr val="white"/>
                </a:solidFill>
              </a:rPr>
              <a:t> of their shots when observed by group</a:t>
            </a:r>
          </a:p>
          <a:p>
            <a:endParaRPr lang="en-GB" dirty="0">
              <a:solidFill>
                <a:prstClr val="white"/>
              </a:solidFill>
            </a:endParaRPr>
          </a:p>
          <a:p>
            <a:endParaRPr lang="en-GB" dirty="0">
              <a:solidFill>
                <a:prstClr val="white"/>
              </a:solidFill>
            </a:endParaRPr>
          </a:p>
        </p:txBody>
      </p:sp>
      <p:sp>
        <p:nvSpPr>
          <p:cNvPr id="7" name="TextBox 6"/>
          <p:cNvSpPr txBox="1"/>
          <p:nvPr/>
        </p:nvSpPr>
        <p:spPr>
          <a:xfrm>
            <a:off x="5151440" y="5733255"/>
            <a:ext cx="3744936" cy="215444"/>
          </a:xfrm>
          <a:prstGeom prst="rect">
            <a:avLst/>
          </a:prstGeom>
          <a:noFill/>
        </p:spPr>
        <p:txBody>
          <a:bodyPr wrap="none" rtlCol="0">
            <a:spAutoFit/>
          </a:bodyPr>
          <a:lstStyle/>
          <a:p>
            <a:r>
              <a:rPr lang="en-GB" sz="800" dirty="0">
                <a:solidFill>
                  <a:prstClr val="white"/>
                </a:solidFill>
              </a:rPr>
              <a:t>http://www.poolandbilliards.aceswebworld.com/stevemills_13-10_corner_tn375.jpg</a:t>
            </a:r>
          </a:p>
        </p:txBody>
      </p:sp>
    </p:spTree>
    <p:extLst>
      <p:ext uri="{BB962C8B-B14F-4D97-AF65-F5344CB8AC3E}">
        <p14:creationId xmlns:p14="http://schemas.microsoft.com/office/powerpoint/2010/main" val="1816722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dirty="0"/>
              <a:t>Facilitation Effects: Conflicting Findings</a:t>
            </a:r>
          </a:p>
        </p:txBody>
      </p:sp>
      <p:sp>
        <p:nvSpPr>
          <p:cNvPr id="5" name="TextBox 4"/>
          <p:cNvSpPr txBox="1"/>
          <p:nvPr/>
        </p:nvSpPr>
        <p:spPr>
          <a:xfrm>
            <a:off x="971600" y="2420888"/>
            <a:ext cx="6450548" cy="2246769"/>
          </a:xfrm>
          <a:prstGeom prst="rect">
            <a:avLst/>
          </a:prstGeom>
          <a:noFill/>
        </p:spPr>
        <p:txBody>
          <a:bodyPr wrap="none" rtlCol="0">
            <a:spAutoFit/>
          </a:bodyPr>
          <a:lstStyle/>
          <a:p>
            <a:r>
              <a:rPr lang="en-GB" sz="2800" dirty="0">
                <a:solidFill>
                  <a:prstClr val="white"/>
                </a:solidFill>
              </a:rPr>
              <a:t>Many studies demonstrate:</a:t>
            </a:r>
          </a:p>
          <a:p>
            <a:endParaRPr lang="en-GB" sz="2800" dirty="0">
              <a:solidFill>
                <a:prstClr val="white"/>
              </a:solidFill>
            </a:endParaRPr>
          </a:p>
          <a:p>
            <a:pPr marL="457200" indent="-457200">
              <a:buFont typeface="Arial" panose="020B0604020202020204" pitchFamily="34" charset="0"/>
              <a:buChar char="•"/>
            </a:pPr>
            <a:r>
              <a:rPr lang="en-GB" sz="2800" dirty="0">
                <a:solidFill>
                  <a:prstClr val="white"/>
                </a:solidFill>
              </a:rPr>
              <a:t>Easy tasks are facilitated by an audience</a:t>
            </a:r>
          </a:p>
          <a:p>
            <a:pPr marL="457200" indent="-457200">
              <a:buFont typeface="Arial" panose="020B0604020202020204" pitchFamily="34" charset="0"/>
              <a:buChar char="•"/>
            </a:pPr>
            <a:endParaRPr lang="en-GB" sz="2800" dirty="0">
              <a:solidFill>
                <a:prstClr val="white"/>
              </a:solidFill>
            </a:endParaRPr>
          </a:p>
          <a:p>
            <a:pPr marL="457200" indent="-457200">
              <a:buFont typeface="Arial" panose="020B0604020202020204" pitchFamily="34" charset="0"/>
              <a:buChar char="•"/>
            </a:pPr>
            <a:r>
              <a:rPr lang="en-GB" sz="2800" dirty="0">
                <a:solidFill>
                  <a:prstClr val="white"/>
                </a:solidFill>
              </a:rPr>
              <a:t>More complex tasks are often impaired </a:t>
            </a:r>
          </a:p>
        </p:txBody>
      </p:sp>
    </p:spTree>
    <p:extLst>
      <p:ext uri="{BB962C8B-B14F-4D97-AF65-F5344CB8AC3E}">
        <p14:creationId xmlns:p14="http://schemas.microsoft.com/office/powerpoint/2010/main" val="2250271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0" dirty="0"/>
              <a:t>The Yerkes-Dodson Law of Arousal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1988840"/>
            <a:ext cx="6025233" cy="4083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691680" y="6094002"/>
            <a:ext cx="4572000" cy="230832"/>
          </a:xfrm>
          <a:prstGeom prst="rect">
            <a:avLst/>
          </a:prstGeom>
        </p:spPr>
        <p:txBody>
          <a:bodyPr>
            <a:spAutoFit/>
          </a:bodyPr>
          <a:lstStyle/>
          <a:p>
            <a:r>
              <a:rPr lang="en-GB" sz="900" dirty="0">
                <a:solidFill>
                  <a:prstClr val="white"/>
                </a:solidFill>
              </a:rPr>
              <a:t>http://challengingcoaching.co.uk/wp-new/wp-content/uploads/2012/03/v5_graph3.jpg</a:t>
            </a:r>
          </a:p>
        </p:txBody>
      </p:sp>
    </p:spTree>
    <p:extLst>
      <p:ext uri="{BB962C8B-B14F-4D97-AF65-F5344CB8AC3E}">
        <p14:creationId xmlns:p14="http://schemas.microsoft.com/office/powerpoint/2010/main" val="249240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0" dirty="0"/>
              <a:t>Zajonc’s Drive Theory of Social Facilitation:</a:t>
            </a:r>
          </a:p>
        </p:txBody>
      </p:sp>
      <p:sp>
        <p:nvSpPr>
          <p:cNvPr id="4" name="Right Arrow Callout 3"/>
          <p:cNvSpPr/>
          <p:nvPr/>
        </p:nvSpPr>
        <p:spPr>
          <a:xfrm>
            <a:off x="2425725" y="3796812"/>
            <a:ext cx="2290291" cy="914400"/>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Heightened</a:t>
            </a:r>
          </a:p>
          <a:p>
            <a:pPr algn="ctr"/>
            <a:r>
              <a:rPr lang="en-GB" dirty="0">
                <a:solidFill>
                  <a:prstClr val="black"/>
                </a:solidFill>
              </a:rPr>
              <a:t>Arousal</a:t>
            </a:r>
          </a:p>
        </p:txBody>
      </p:sp>
      <p:sp>
        <p:nvSpPr>
          <p:cNvPr id="5" name="Up-Down Arrow 4"/>
          <p:cNvSpPr/>
          <p:nvPr/>
        </p:nvSpPr>
        <p:spPr>
          <a:xfrm>
            <a:off x="4201333" y="2708921"/>
            <a:ext cx="2439822" cy="3096344"/>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Tendency</a:t>
            </a:r>
          </a:p>
          <a:p>
            <a:pPr algn="ctr"/>
            <a:r>
              <a:rPr lang="en-GB" b="1" dirty="0">
                <a:solidFill>
                  <a:srgbClr val="002060"/>
                </a:solidFill>
              </a:rPr>
              <a:t>Towards</a:t>
            </a:r>
          </a:p>
          <a:p>
            <a:pPr algn="ctr"/>
            <a:r>
              <a:rPr lang="en-GB" b="1" dirty="0">
                <a:solidFill>
                  <a:srgbClr val="002060"/>
                </a:solidFill>
              </a:rPr>
              <a:t>Dominant</a:t>
            </a:r>
          </a:p>
          <a:p>
            <a:pPr algn="ctr"/>
            <a:r>
              <a:rPr lang="en-GB" b="1" dirty="0">
                <a:solidFill>
                  <a:srgbClr val="002060"/>
                </a:solidFill>
              </a:rPr>
              <a:t>Responses</a:t>
            </a:r>
          </a:p>
        </p:txBody>
      </p:sp>
      <p:sp>
        <p:nvSpPr>
          <p:cNvPr id="6" name="Pentagon 5"/>
          <p:cNvSpPr/>
          <p:nvPr/>
        </p:nvSpPr>
        <p:spPr>
          <a:xfrm>
            <a:off x="4666825" y="1628800"/>
            <a:ext cx="1974330" cy="84467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white"/>
                </a:solidFill>
              </a:rPr>
              <a:t> </a:t>
            </a:r>
            <a:r>
              <a:rPr lang="en-GB" dirty="0">
                <a:solidFill>
                  <a:prstClr val="black"/>
                </a:solidFill>
              </a:rPr>
              <a:t>Dominant Response Appropriate </a:t>
            </a:r>
          </a:p>
        </p:txBody>
      </p:sp>
      <p:sp>
        <p:nvSpPr>
          <p:cNvPr id="7" name="Pentagon 6"/>
          <p:cNvSpPr/>
          <p:nvPr/>
        </p:nvSpPr>
        <p:spPr>
          <a:xfrm>
            <a:off x="4730699" y="5965632"/>
            <a:ext cx="2009042" cy="84184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black"/>
                </a:solidFill>
              </a:rPr>
              <a:t>Dominant Response</a:t>
            </a:r>
          </a:p>
          <a:p>
            <a:pPr algn="ctr"/>
            <a:r>
              <a:rPr lang="en-GB" dirty="0">
                <a:solidFill>
                  <a:prstClr val="black"/>
                </a:solidFill>
              </a:rPr>
              <a:t>Inappropriate</a:t>
            </a:r>
          </a:p>
        </p:txBody>
      </p:sp>
      <p:sp>
        <p:nvSpPr>
          <p:cNvPr id="8" name="Flowchart: Connector 7"/>
          <p:cNvSpPr/>
          <p:nvPr/>
        </p:nvSpPr>
        <p:spPr>
          <a:xfrm>
            <a:off x="6739742" y="1628800"/>
            <a:ext cx="2080730" cy="93610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C00000"/>
                </a:solidFill>
              </a:rPr>
              <a:t>Performance</a:t>
            </a:r>
          </a:p>
          <a:p>
            <a:pPr algn="ctr"/>
            <a:r>
              <a:rPr lang="en-GB" b="1" dirty="0">
                <a:solidFill>
                  <a:srgbClr val="C00000"/>
                </a:solidFill>
              </a:rPr>
              <a:t>Enhanced</a:t>
            </a:r>
          </a:p>
        </p:txBody>
      </p:sp>
      <p:sp>
        <p:nvSpPr>
          <p:cNvPr id="9" name="Flowchart: Connector 8"/>
          <p:cNvSpPr/>
          <p:nvPr/>
        </p:nvSpPr>
        <p:spPr>
          <a:xfrm>
            <a:off x="6859722" y="5837432"/>
            <a:ext cx="2016224" cy="95048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C00000"/>
                </a:solidFill>
              </a:rPr>
              <a:t>Performance</a:t>
            </a:r>
          </a:p>
          <a:p>
            <a:pPr algn="ctr"/>
            <a:r>
              <a:rPr lang="en-GB" b="1" dirty="0">
                <a:solidFill>
                  <a:srgbClr val="C00000"/>
                </a:solidFill>
              </a:rPr>
              <a:t>Impaired</a:t>
            </a:r>
          </a:p>
        </p:txBody>
      </p:sp>
      <p:pic>
        <p:nvPicPr>
          <p:cNvPr id="3074" name="Picture 2"/>
          <p:cNvPicPr>
            <a:picLocks noChangeAspect="1" noChangeArrowheads="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107504" y="3717032"/>
            <a:ext cx="2318221" cy="963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251520" y="3875672"/>
            <a:ext cx="1176925" cy="646331"/>
          </a:xfrm>
          <a:prstGeom prst="rect">
            <a:avLst/>
          </a:prstGeom>
          <a:noFill/>
        </p:spPr>
        <p:txBody>
          <a:bodyPr wrap="none" rtlCol="0">
            <a:spAutoFit/>
          </a:bodyPr>
          <a:lstStyle/>
          <a:p>
            <a:r>
              <a:rPr lang="en-GB" b="1" dirty="0">
                <a:solidFill>
                  <a:srgbClr val="C00000"/>
                </a:solidFill>
              </a:rPr>
              <a:t>Audience/</a:t>
            </a:r>
          </a:p>
          <a:p>
            <a:r>
              <a:rPr lang="en-GB" b="1" dirty="0">
                <a:solidFill>
                  <a:srgbClr val="C00000"/>
                </a:solidFill>
              </a:rPr>
              <a:t>Coactors</a:t>
            </a:r>
          </a:p>
        </p:txBody>
      </p:sp>
    </p:spTree>
    <p:extLst>
      <p:ext uri="{BB962C8B-B14F-4D97-AF65-F5344CB8AC3E}">
        <p14:creationId xmlns:p14="http://schemas.microsoft.com/office/powerpoint/2010/main" val="4282903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56" y="376356"/>
            <a:ext cx="300082" cy="707886"/>
          </a:xfrm>
          <a:prstGeom prst="rect">
            <a:avLst/>
          </a:prstGeom>
          <a:noFill/>
        </p:spPr>
        <p:txBody>
          <a:bodyPr wrap="none" rtlCol="0">
            <a:spAutoFit/>
          </a:bodyPr>
          <a:lstStyle/>
          <a:p>
            <a:r>
              <a:rPr lang="en-GB" sz="4000" dirty="0">
                <a:solidFill>
                  <a:srgbClr val="DEA900"/>
                </a:solidFill>
              </a:rPr>
              <a:t> </a:t>
            </a:r>
          </a:p>
        </p:txBody>
      </p:sp>
      <p:sp>
        <p:nvSpPr>
          <p:cNvPr id="3" name="TextBox 2"/>
          <p:cNvSpPr txBox="1"/>
          <p:nvPr/>
        </p:nvSpPr>
        <p:spPr>
          <a:xfrm>
            <a:off x="899592" y="1700808"/>
            <a:ext cx="7488832" cy="4770537"/>
          </a:xfrm>
          <a:prstGeom prst="rect">
            <a:avLst/>
          </a:prstGeom>
          <a:noFill/>
        </p:spPr>
        <p:txBody>
          <a:bodyPr wrap="square" rtlCol="0">
            <a:spAutoFit/>
          </a:bodyPr>
          <a:lstStyle/>
          <a:p>
            <a:r>
              <a:rPr lang="en-GB" sz="2400" dirty="0">
                <a:solidFill>
                  <a:srgbClr val="DEA900"/>
                </a:solidFill>
              </a:rPr>
              <a:t>Distraction-Conflict Theory (Sanders </a:t>
            </a:r>
            <a:r>
              <a:rPr lang="en-GB" sz="2400" i="1" dirty="0">
                <a:solidFill>
                  <a:srgbClr val="DEA900"/>
                </a:solidFill>
              </a:rPr>
              <a:t>et al</a:t>
            </a:r>
            <a:r>
              <a:rPr lang="en-GB" sz="2400" dirty="0">
                <a:solidFill>
                  <a:srgbClr val="DEA900"/>
                </a:solidFill>
              </a:rPr>
              <a:t>. 1978)</a:t>
            </a:r>
          </a:p>
          <a:p>
            <a:endParaRPr lang="en-GB" sz="1000" dirty="0">
              <a:solidFill>
                <a:srgbClr val="DEA900"/>
              </a:solidFill>
            </a:endParaRPr>
          </a:p>
          <a:p>
            <a:pPr marL="285750" indent="-285750">
              <a:buFont typeface="Arial" panose="020B0604020202020204" pitchFamily="34" charset="0"/>
              <a:buChar char="•"/>
            </a:pPr>
            <a:r>
              <a:rPr lang="en-GB" sz="2400" dirty="0">
                <a:solidFill>
                  <a:prstClr val="white"/>
                </a:solidFill>
              </a:rPr>
              <a:t>Facilitation is determined as result of conflict between competing tendencies to pay attention to either the task or audience/coactors</a:t>
            </a:r>
          </a:p>
          <a:p>
            <a:pPr marL="285750" indent="-285750">
              <a:buFont typeface="Arial" panose="020B0604020202020204" pitchFamily="34" charset="0"/>
              <a:buChar char="•"/>
            </a:pPr>
            <a:endParaRPr lang="en-GB" sz="1000" dirty="0">
              <a:solidFill>
                <a:prstClr val="white"/>
              </a:solidFill>
            </a:endParaRPr>
          </a:p>
          <a:p>
            <a:pPr marL="285750" indent="-285750">
              <a:buFont typeface="Arial" panose="020B0604020202020204" pitchFamily="34" charset="0"/>
              <a:buChar char="•"/>
            </a:pPr>
            <a:r>
              <a:rPr lang="en-GB" sz="2400" dirty="0">
                <a:solidFill>
                  <a:prstClr val="white"/>
                </a:solidFill>
              </a:rPr>
              <a:t>This conflict increases drive levels which lead to facilitation effects</a:t>
            </a:r>
          </a:p>
          <a:p>
            <a:endParaRPr lang="en-GB" sz="1000" dirty="0">
              <a:solidFill>
                <a:prstClr val="white"/>
              </a:solidFill>
            </a:endParaRPr>
          </a:p>
          <a:p>
            <a:r>
              <a:rPr lang="en-GB" sz="2400" dirty="0">
                <a:solidFill>
                  <a:srgbClr val="DEA900"/>
                </a:solidFill>
              </a:rPr>
              <a:t>Self-Presentation Theory</a:t>
            </a:r>
          </a:p>
          <a:p>
            <a:endParaRPr lang="en-GB" sz="1000" dirty="0">
              <a:solidFill>
                <a:srgbClr val="DEA900"/>
              </a:solidFill>
            </a:endParaRPr>
          </a:p>
          <a:p>
            <a:pPr marL="285750" indent="-285750">
              <a:buFont typeface="Arial" panose="020B0604020202020204" pitchFamily="34" charset="0"/>
              <a:buChar char="•"/>
            </a:pPr>
            <a:r>
              <a:rPr lang="en-GB" sz="2400" dirty="0">
                <a:solidFill>
                  <a:prstClr val="white"/>
                </a:solidFill>
              </a:rPr>
              <a:t>The wish to promote a favourable image to others increases focus &amp; concentration.  Easier tasks lead to improved performance, complex  tasks may show decreases in performance due to anxiety caused</a:t>
            </a:r>
          </a:p>
        </p:txBody>
      </p:sp>
      <p:sp>
        <p:nvSpPr>
          <p:cNvPr id="6" name="Title 5"/>
          <p:cNvSpPr>
            <a:spLocks noGrp="1"/>
          </p:cNvSpPr>
          <p:nvPr>
            <p:ph type="title"/>
          </p:nvPr>
        </p:nvSpPr>
        <p:spPr>
          <a:xfrm>
            <a:off x="8056" y="152400"/>
            <a:ext cx="9135944" cy="1250950"/>
          </a:xfrm>
        </p:spPr>
        <p:txBody>
          <a:bodyPr>
            <a:noAutofit/>
          </a:bodyPr>
          <a:lstStyle/>
          <a:p>
            <a:r>
              <a:rPr lang="en-GB" sz="4000" b="0" dirty="0"/>
              <a:t>  Some Other Theories of Social Facilitation</a:t>
            </a:r>
          </a:p>
        </p:txBody>
      </p:sp>
    </p:spTree>
    <p:extLst>
      <p:ext uri="{BB962C8B-B14F-4D97-AF65-F5344CB8AC3E}">
        <p14:creationId xmlns:p14="http://schemas.microsoft.com/office/powerpoint/2010/main" val="666858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000" b="0" dirty="0"/>
              <a:t>Social Facilitation: More Recent Research</a:t>
            </a:r>
          </a:p>
        </p:txBody>
      </p:sp>
      <p:sp>
        <p:nvSpPr>
          <p:cNvPr id="5" name="TextBox 4"/>
          <p:cNvSpPr txBox="1"/>
          <p:nvPr/>
        </p:nvSpPr>
        <p:spPr>
          <a:xfrm>
            <a:off x="179512" y="1628800"/>
            <a:ext cx="9237620" cy="4955203"/>
          </a:xfrm>
          <a:prstGeom prst="rect">
            <a:avLst/>
          </a:prstGeom>
          <a:noFill/>
        </p:spPr>
        <p:txBody>
          <a:bodyPr wrap="square" rtlCol="0">
            <a:spAutoFit/>
          </a:bodyPr>
          <a:lstStyle/>
          <a:p>
            <a:r>
              <a:rPr lang="en-GB" sz="2400" dirty="0">
                <a:solidFill>
                  <a:srgbClr val="FFC000"/>
                </a:solidFill>
              </a:rPr>
              <a:t>Both the following examples demonstrate the power of  facilitation effects and their pervasive  influence upon the individual:</a:t>
            </a:r>
          </a:p>
          <a:p>
            <a:endParaRPr lang="en-GB" sz="1000" dirty="0">
              <a:solidFill>
                <a:prstClr val="white"/>
              </a:solidFill>
            </a:endParaRPr>
          </a:p>
          <a:p>
            <a:endParaRPr lang="en-GB" sz="1000" dirty="0">
              <a:solidFill>
                <a:prstClr val="white"/>
              </a:solidFill>
            </a:endParaRPr>
          </a:p>
          <a:p>
            <a:r>
              <a:rPr lang="en-GB" sz="2400" b="1" dirty="0">
                <a:solidFill>
                  <a:srgbClr val="FFC000"/>
                </a:solidFill>
              </a:rPr>
              <a:t>Gardner &amp; Knowles (2008)</a:t>
            </a:r>
          </a:p>
          <a:p>
            <a:r>
              <a:rPr lang="en-GB" sz="2400" dirty="0">
                <a:solidFill>
                  <a:prstClr val="white"/>
                </a:solidFill>
              </a:rPr>
              <a:t>Facilitation Effects found when in presence of photographs of favourite TV stars; motor tasks  classed as ‘well-learned’ showed improved performance, those classed as ‘novel’ showed a decrease</a:t>
            </a:r>
          </a:p>
          <a:p>
            <a:endParaRPr lang="en-GB" sz="1000" dirty="0">
              <a:solidFill>
                <a:prstClr val="white"/>
              </a:solidFill>
            </a:endParaRPr>
          </a:p>
          <a:p>
            <a:r>
              <a:rPr lang="en-GB" sz="2400" b="1" dirty="0">
                <a:solidFill>
                  <a:srgbClr val="FFC000"/>
                </a:solidFill>
              </a:rPr>
              <a:t>Riether </a:t>
            </a:r>
            <a:r>
              <a:rPr lang="en-GB" sz="2400" b="1" i="1" dirty="0">
                <a:solidFill>
                  <a:srgbClr val="FFC000"/>
                </a:solidFill>
              </a:rPr>
              <a:t>et al. </a:t>
            </a:r>
            <a:r>
              <a:rPr lang="en-GB" sz="2400" b="1" dirty="0">
                <a:solidFill>
                  <a:srgbClr val="FFC000"/>
                </a:solidFill>
              </a:rPr>
              <a:t>(2012)</a:t>
            </a:r>
          </a:p>
          <a:p>
            <a:r>
              <a:rPr lang="en-GB" sz="2400" dirty="0">
                <a:solidFill>
                  <a:prstClr val="white"/>
                </a:solidFill>
              </a:rPr>
              <a:t>German study, found Facilitation Effects for humans working in the presence of social robots – implications for work placement design</a:t>
            </a:r>
          </a:p>
          <a:p>
            <a:endParaRPr lang="en-GB" sz="1000" dirty="0">
              <a:solidFill>
                <a:prstClr val="white"/>
              </a:solidFill>
            </a:endParaRPr>
          </a:p>
          <a:p>
            <a:r>
              <a:rPr lang="en-GB" sz="2400" dirty="0">
                <a:solidFill>
                  <a:prstClr val="white"/>
                </a:solidFill>
              </a:rPr>
              <a:t>(Extracts from abstracts for studies appear below this slide) </a:t>
            </a:r>
          </a:p>
          <a:p>
            <a:endParaRPr lang="en-GB" dirty="0">
              <a:solidFill>
                <a:prstClr val="white"/>
              </a:solidFill>
            </a:endParaRPr>
          </a:p>
          <a:p>
            <a:r>
              <a:rPr lang="en-GB" dirty="0">
                <a:solidFill>
                  <a:prstClr val="white"/>
                </a:solidFill>
              </a:rPr>
              <a:t>  </a:t>
            </a:r>
          </a:p>
        </p:txBody>
      </p:sp>
    </p:spTree>
    <p:extLst>
      <p:ext uri="{BB962C8B-B14F-4D97-AF65-F5344CB8AC3E}">
        <p14:creationId xmlns:p14="http://schemas.microsoft.com/office/powerpoint/2010/main" val="3448760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000" b="0" dirty="0"/>
              <a:t>Social Facilitation: More Recent Research</a:t>
            </a:r>
          </a:p>
        </p:txBody>
      </p:sp>
      <p:sp>
        <p:nvSpPr>
          <p:cNvPr id="5" name="TextBox 4"/>
          <p:cNvSpPr txBox="1"/>
          <p:nvPr/>
        </p:nvSpPr>
        <p:spPr>
          <a:xfrm>
            <a:off x="179512" y="1628800"/>
            <a:ext cx="9237620" cy="1785104"/>
          </a:xfrm>
          <a:prstGeom prst="rect">
            <a:avLst/>
          </a:prstGeom>
          <a:noFill/>
        </p:spPr>
        <p:txBody>
          <a:bodyPr wrap="square" rtlCol="0">
            <a:spAutoFit/>
          </a:bodyPr>
          <a:lstStyle/>
          <a:p>
            <a:endParaRPr lang="en-GB" sz="1000" dirty="0">
              <a:solidFill>
                <a:prstClr val="white"/>
              </a:solidFill>
            </a:endParaRPr>
          </a:p>
          <a:p>
            <a:r>
              <a:rPr lang="en-GB" sz="2400" b="1" dirty="0">
                <a:solidFill>
                  <a:srgbClr val="FFC000"/>
                </a:solidFill>
              </a:rPr>
              <a:t>Riether </a:t>
            </a:r>
            <a:r>
              <a:rPr lang="en-GB" sz="2400" b="1" i="1" dirty="0">
                <a:solidFill>
                  <a:srgbClr val="FFC000"/>
                </a:solidFill>
              </a:rPr>
              <a:t>et al. </a:t>
            </a:r>
            <a:r>
              <a:rPr lang="en-GB" sz="2400" b="1" dirty="0">
                <a:solidFill>
                  <a:srgbClr val="FFC000"/>
                </a:solidFill>
              </a:rPr>
              <a:t>(2012)</a:t>
            </a:r>
          </a:p>
          <a:p>
            <a:r>
              <a:rPr lang="en-GB" sz="2400" dirty="0">
                <a:solidFill>
                  <a:prstClr val="white"/>
                </a:solidFill>
              </a:rPr>
              <a:t>German study, found Facilitation Effects for humans working in the presence of social robots – implications for work placement design</a:t>
            </a:r>
          </a:p>
          <a:p>
            <a:endParaRPr lang="en-GB" sz="1000" dirty="0">
              <a:solidFill>
                <a:prstClr val="white"/>
              </a:solidFill>
            </a:endParaRPr>
          </a:p>
          <a:p>
            <a:r>
              <a:rPr lang="en-GB" dirty="0">
                <a:solidFill>
                  <a:prstClr val="white"/>
                </a:solidFill>
              </a:rPr>
              <a: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3140968"/>
            <a:ext cx="3312368" cy="25949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2366" r="3211" b="-1"/>
          <a:stretch/>
        </p:blipFill>
        <p:spPr bwMode="auto">
          <a:xfrm>
            <a:off x="5148064" y="3149025"/>
            <a:ext cx="2754842" cy="2586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971600" y="6021288"/>
            <a:ext cx="3927935" cy="369332"/>
          </a:xfrm>
          <a:prstGeom prst="rect">
            <a:avLst/>
          </a:prstGeom>
        </p:spPr>
        <p:txBody>
          <a:bodyPr wrap="none">
            <a:spAutoFit/>
          </a:bodyPr>
          <a:lstStyle/>
          <a:p>
            <a:r>
              <a:rPr lang="en-GB" dirty="0"/>
              <a:t>(Figs. 1 &amp; 2 from Riether </a:t>
            </a:r>
            <a:r>
              <a:rPr lang="en-GB" i="1" dirty="0"/>
              <a:t>et al</a:t>
            </a:r>
            <a:r>
              <a:rPr lang="en-GB" dirty="0"/>
              <a:t>. 2012: 43)</a:t>
            </a:r>
          </a:p>
        </p:txBody>
      </p:sp>
    </p:spTree>
    <p:extLst>
      <p:ext uri="{BB962C8B-B14F-4D97-AF65-F5344CB8AC3E}">
        <p14:creationId xmlns:p14="http://schemas.microsoft.com/office/powerpoint/2010/main" val="3365663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b="0" dirty="0"/>
              <a:t>Social Facilitation (summing up)</a:t>
            </a:r>
          </a:p>
        </p:txBody>
      </p:sp>
      <p:sp>
        <p:nvSpPr>
          <p:cNvPr id="4" name="TextBox 3"/>
          <p:cNvSpPr txBox="1"/>
          <p:nvPr/>
        </p:nvSpPr>
        <p:spPr>
          <a:xfrm>
            <a:off x="609220" y="1844824"/>
            <a:ext cx="8077580" cy="5139869"/>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prstClr val="white"/>
                </a:solidFill>
              </a:rPr>
              <a:t>Much of the evidence for Facilitation Effects suggests that the presence of an audience can </a:t>
            </a:r>
            <a:r>
              <a:rPr lang="en-GB" sz="2800" b="1" dirty="0">
                <a:solidFill>
                  <a:srgbClr val="0070C0"/>
                </a:solidFill>
              </a:rPr>
              <a:t>improve performance </a:t>
            </a:r>
            <a:r>
              <a:rPr lang="en-GB" sz="2800" dirty="0">
                <a:solidFill>
                  <a:prstClr val="white"/>
                </a:solidFill>
              </a:rPr>
              <a:t>(for well-learned tasks) and </a:t>
            </a:r>
            <a:r>
              <a:rPr lang="en-GB" sz="2800" b="1" dirty="0">
                <a:solidFill>
                  <a:srgbClr val="0070C0"/>
                </a:solidFill>
              </a:rPr>
              <a:t>impair performance </a:t>
            </a:r>
            <a:r>
              <a:rPr lang="en-GB" sz="2800" dirty="0">
                <a:solidFill>
                  <a:prstClr val="white"/>
                </a:solidFill>
              </a:rPr>
              <a:t>(for more difficult or novel tasks)</a:t>
            </a:r>
          </a:p>
          <a:p>
            <a:pPr marL="457200" indent="-457200">
              <a:buFont typeface="Arial" panose="020B0604020202020204" pitchFamily="34" charset="0"/>
              <a:buChar char="•"/>
            </a:pPr>
            <a:endParaRPr lang="en-GB" sz="2800" dirty="0">
              <a:solidFill>
                <a:prstClr val="white"/>
              </a:solidFill>
            </a:endParaRPr>
          </a:p>
          <a:p>
            <a:pPr marL="457200" indent="-457200">
              <a:buFont typeface="Arial" panose="020B0604020202020204" pitchFamily="34" charset="0"/>
              <a:buChar char="•"/>
            </a:pPr>
            <a:r>
              <a:rPr lang="en-GB" sz="2800" dirty="0">
                <a:solidFill>
                  <a:prstClr val="white"/>
                </a:solidFill>
              </a:rPr>
              <a:t>NB. People do not always try their best in a group*, a factor known as </a:t>
            </a:r>
            <a:r>
              <a:rPr lang="en-GB" sz="2800" b="1" dirty="0">
                <a:solidFill>
                  <a:srgbClr val="0070C0"/>
                </a:solidFill>
              </a:rPr>
              <a:t>Social Loafing</a:t>
            </a:r>
            <a:endParaRPr lang="en-GB" sz="800" b="1" dirty="0">
              <a:solidFill>
                <a:srgbClr val="0070C0"/>
              </a:solidFill>
            </a:endParaRPr>
          </a:p>
          <a:p>
            <a:endParaRPr lang="en-GB" sz="800" dirty="0">
              <a:solidFill>
                <a:srgbClr val="0070C0"/>
              </a:solidFill>
            </a:endParaRPr>
          </a:p>
          <a:p>
            <a:r>
              <a:rPr lang="en-GB" sz="2000" dirty="0"/>
              <a:t>        *(E.g. Latane︠ </a:t>
            </a:r>
            <a:r>
              <a:rPr lang="en-GB" sz="2000" i="1" dirty="0"/>
              <a:t>et al. </a:t>
            </a:r>
            <a:r>
              <a:rPr lang="en-GB" sz="2000" dirty="0"/>
              <a:t>(1979) asked students to make as much noise as they</a:t>
            </a:r>
          </a:p>
          <a:p>
            <a:r>
              <a:rPr lang="en-GB" sz="2000" dirty="0"/>
              <a:t>        could - group of 4 only produced 2x as much noise as one individual)  </a:t>
            </a:r>
          </a:p>
          <a:p>
            <a:pPr marL="457200" indent="-457200">
              <a:buFont typeface="Arial" panose="020B0604020202020204" pitchFamily="34" charset="0"/>
              <a:buChar char="•"/>
            </a:pPr>
            <a:endParaRPr lang="en-GB" sz="2800" dirty="0">
              <a:solidFill>
                <a:srgbClr val="0070C0"/>
              </a:solidFill>
            </a:endParaRPr>
          </a:p>
          <a:p>
            <a:pPr marL="457200" indent="-457200">
              <a:buFont typeface="Arial" panose="020B0604020202020204" pitchFamily="34" charset="0"/>
              <a:buChar char="•"/>
            </a:pPr>
            <a:endParaRPr lang="en-GB" sz="2800" dirty="0">
              <a:solidFill>
                <a:prstClr val="white"/>
              </a:solidFill>
            </a:endParaRPr>
          </a:p>
        </p:txBody>
      </p:sp>
    </p:spTree>
    <p:extLst>
      <p:ext uri="{BB962C8B-B14F-4D97-AF65-F5344CB8AC3E}">
        <p14:creationId xmlns:p14="http://schemas.microsoft.com/office/powerpoint/2010/main" val="1189329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0" dirty="0"/>
              <a:t>Social Facilitation (summing up)</a:t>
            </a:r>
          </a:p>
        </p:txBody>
      </p:sp>
      <p:sp>
        <p:nvSpPr>
          <p:cNvPr id="3" name="TextBox 2"/>
          <p:cNvSpPr txBox="1"/>
          <p:nvPr/>
        </p:nvSpPr>
        <p:spPr>
          <a:xfrm>
            <a:off x="395536" y="2173676"/>
            <a:ext cx="8352928"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prstClr val="white"/>
                </a:solidFill>
              </a:rPr>
              <a:t>There is evidence to support all of the many theories of Social Facilitation.  It is very likely that facilitation is the result of a combination of many factors operating together, rather than in isolation</a:t>
            </a:r>
          </a:p>
          <a:p>
            <a:endParaRPr lang="en-GB" sz="2800" dirty="0">
              <a:solidFill>
                <a:prstClr val="white"/>
              </a:solidFill>
            </a:endParaRPr>
          </a:p>
          <a:p>
            <a:r>
              <a:rPr lang="en-GB" sz="2800" dirty="0">
                <a:solidFill>
                  <a:prstClr val="white"/>
                </a:solidFill>
              </a:rPr>
              <a:t>     (Sanders 1984, cited in Atkinson </a:t>
            </a:r>
            <a:r>
              <a:rPr lang="en-GB" sz="2800" i="1" dirty="0">
                <a:solidFill>
                  <a:prstClr val="white"/>
                </a:solidFill>
              </a:rPr>
              <a:t>et al. </a:t>
            </a:r>
            <a:r>
              <a:rPr lang="en-GB" sz="2800" dirty="0">
                <a:solidFill>
                  <a:prstClr val="white"/>
                </a:solidFill>
              </a:rPr>
              <a:t>2000: 643)</a:t>
            </a:r>
          </a:p>
        </p:txBody>
      </p:sp>
    </p:spTree>
    <p:extLst>
      <p:ext uri="{BB962C8B-B14F-4D97-AF65-F5344CB8AC3E}">
        <p14:creationId xmlns:p14="http://schemas.microsoft.com/office/powerpoint/2010/main" val="23729587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0" dirty="0"/>
              <a:t>References:</a:t>
            </a:r>
          </a:p>
        </p:txBody>
      </p:sp>
      <p:sp>
        <p:nvSpPr>
          <p:cNvPr id="3" name="TextBox 2"/>
          <p:cNvSpPr txBox="1"/>
          <p:nvPr/>
        </p:nvSpPr>
        <p:spPr>
          <a:xfrm>
            <a:off x="980703" y="1556792"/>
            <a:ext cx="6984776" cy="5262979"/>
          </a:xfrm>
          <a:prstGeom prst="rect">
            <a:avLst/>
          </a:prstGeom>
          <a:noFill/>
        </p:spPr>
        <p:txBody>
          <a:bodyPr wrap="square" rtlCol="0">
            <a:spAutoFit/>
          </a:bodyPr>
          <a:lstStyle/>
          <a:p>
            <a:r>
              <a:rPr lang="en-GB" sz="1600" dirty="0">
                <a:solidFill>
                  <a:prstClr val="white"/>
                </a:solidFill>
              </a:rPr>
              <a:t>Atkinson, R. L., Atkinson, R. C., Smith, E. E., Bem, D. J. &amp; Nolen-Hoeksema, S. 	(2000) </a:t>
            </a:r>
            <a:r>
              <a:rPr lang="en-GB" sz="1600" i="1" dirty="0">
                <a:solidFill>
                  <a:prstClr val="white"/>
                </a:solidFill>
              </a:rPr>
              <a:t>Hilgard’s Introduction to Psychology</a:t>
            </a:r>
            <a:r>
              <a:rPr lang="en-GB" sz="1600" dirty="0">
                <a:solidFill>
                  <a:prstClr val="white"/>
                </a:solidFill>
              </a:rPr>
              <a:t>.  USA, Harcourt Brace</a:t>
            </a:r>
          </a:p>
          <a:p>
            <a:endParaRPr lang="en-GB" sz="1600" dirty="0">
              <a:solidFill>
                <a:prstClr val="white"/>
              </a:solidFill>
            </a:endParaRPr>
          </a:p>
          <a:p>
            <a:r>
              <a:rPr lang="en-GB" sz="1600" dirty="0">
                <a:solidFill>
                  <a:prstClr val="white"/>
                </a:solidFill>
              </a:rPr>
              <a:t>Bateson, P. (1986) When to Experiment on Animals.  </a:t>
            </a:r>
            <a:r>
              <a:rPr lang="en-GB" sz="1600" i="1" dirty="0">
                <a:solidFill>
                  <a:prstClr val="white"/>
                </a:solidFill>
              </a:rPr>
              <a:t>New Scientist</a:t>
            </a:r>
            <a:r>
              <a:rPr lang="en-GB" sz="1600" dirty="0">
                <a:solidFill>
                  <a:prstClr val="white"/>
                </a:solidFill>
              </a:rPr>
              <a:t>, 109:30-32</a:t>
            </a:r>
          </a:p>
          <a:p>
            <a:endParaRPr lang="en-GB" sz="1600" dirty="0">
              <a:solidFill>
                <a:prstClr val="white"/>
              </a:solidFill>
            </a:endParaRPr>
          </a:p>
          <a:p>
            <a:r>
              <a:rPr lang="en-GB" sz="1600" dirty="0">
                <a:solidFill>
                  <a:prstClr val="white"/>
                </a:solidFill>
              </a:rPr>
              <a:t>Gardner, W. L. &amp; Knowles M. L. (2008) Love makes you real: Favourite television 	characters are perceived as "real" in a social facilitation paradigm.  	</a:t>
            </a:r>
            <a:r>
              <a:rPr lang="fr-FR" sz="1600" i="1" dirty="0">
                <a:solidFill>
                  <a:prstClr val="white"/>
                </a:solidFill>
              </a:rPr>
              <a:t>Social Cognition</a:t>
            </a:r>
            <a:r>
              <a:rPr lang="fr-FR" sz="1600" dirty="0">
                <a:solidFill>
                  <a:prstClr val="white"/>
                </a:solidFill>
              </a:rPr>
              <a:t>, 26, (2):156-168 .  Abstract </a:t>
            </a:r>
            <a:r>
              <a:rPr lang="en-GB" sz="1600" dirty="0">
                <a:solidFill>
                  <a:prstClr val="white"/>
                </a:solidFill>
              </a:rPr>
              <a:t>available</a:t>
            </a:r>
            <a:r>
              <a:rPr lang="fr-FR" sz="1600" dirty="0">
                <a:solidFill>
                  <a:prstClr val="white"/>
                </a:solidFill>
              </a:rPr>
              <a:t> at </a:t>
            </a:r>
            <a:r>
              <a:rPr lang="fr-FR" sz="1600" dirty="0">
                <a:solidFill>
                  <a:prstClr val="white"/>
                </a:solidFill>
                <a:hlinkClick r:id="rId3"/>
              </a:rPr>
              <a:t>http://www.scholarmate.com/indexhtml/detail/s4Ewrrq3Z1U%3D,17,en_us.html</a:t>
            </a:r>
            <a:r>
              <a:rPr lang="fr-FR" sz="1600" dirty="0">
                <a:solidFill>
                  <a:prstClr val="white"/>
                </a:solidFill>
              </a:rPr>
              <a:t>  (Abstract Accessed 15.02.16)</a:t>
            </a:r>
          </a:p>
          <a:p>
            <a:endParaRPr lang="fr-FR" sz="1600" dirty="0">
              <a:solidFill>
                <a:prstClr val="white"/>
              </a:solidFill>
            </a:endParaRPr>
          </a:p>
          <a:p>
            <a:r>
              <a:rPr lang="fr-FR" sz="1600" dirty="0">
                <a:solidFill>
                  <a:prstClr val="white"/>
                </a:solidFill>
              </a:rPr>
              <a:t>Hayes, N. (1994) </a:t>
            </a:r>
            <a:r>
              <a:rPr lang="fr-FR" sz="1600" i="1" dirty="0">
                <a:solidFill>
                  <a:prstClr val="white"/>
                </a:solidFill>
              </a:rPr>
              <a:t>Foundations of </a:t>
            </a:r>
            <a:r>
              <a:rPr lang="en-GB" sz="1600" i="1" dirty="0">
                <a:solidFill>
                  <a:prstClr val="white"/>
                </a:solidFill>
              </a:rPr>
              <a:t>Psychology</a:t>
            </a:r>
            <a:r>
              <a:rPr lang="fr-FR" sz="1600" i="1" dirty="0">
                <a:solidFill>
                  <a:prstClr val="white"/>
                </a:solidFill>
              </a:rPr>
              <a:t>.  An Introductory Text</a:t>
            </a:r>
            <a:r>
              <a:rPr lang="fr-FR" sz="1600" dirty="0">
                <a:solidFill>
                  <a:prstClr val="white"/>
                </a:solidFill>
              </a:rPr>
              <a:t>.  New York, 	</a:t>
            </a:r>
            <a:r>
              <a:rPr lang="en-GB" sz="1600" dirty="0">
                <a:solidFill>
                  <a:prstClr val="white"/>
                </a:solidFill>
              </a:rPr>
              <a:t>Routledge</a:t>
            </a:r>
          </a:p>
          <a:p>
            <a:endParaRPr lang="fr-FR" sz="1600" dirty="0">
              <a:solidFill>
                <a:prstClr val="white"/>
              </a:solidFill>
            </a:endParaRPr>
          </a:p>
          <a:p>
            <a:r>
              <a:rPr lang="en-GB" sz="1600" dirty="0">
                <a:solidFill>
                  <a:prstClr val="white"/>
                </a:solidFill>
              </a:rPr>
              <a:t>Riether, N. Hegel, F. &amp; Wrede, B. (2012)  Social Facilitation  With Social Robots? 	</a:t>
            </a:r>
            <a:r>
              <a:rPr lang="en-GB" sz="1600" i="1" dirty="0">
                <a:solidFill>
                  <a:prstClr val="white"/>
                </a:solidFill>
              </a:rPr>
              <a:t>HRI '12 Proceedings of the seventh annual ACM/IEEE international 	conference on Human-Robot Interaction</a:t>
            </a:r>
            <a:r>
              <a:rPr lang="en-GB" sz="1600" dirty="0">
                <a:solidFill>
                  <a:prstClr val="white"/>
                </a:solidFill>
              </a:rPr>
              <a:t>:</a:t>
            </a:r>
            <a:r>
              <a:rPr lang="en-GB" sz="1600" i="1" dirty="0">
                <a:solidFill>
                  <a:prstClr val="white"/>
                </a:solidFill>
              </a:rPr>
              <a:t> </a:t>
            </a:r>
            <a:r>
              <a:rPr lang="en-GB" sz="1600" dirty="0">
                <a:solidFill>
                  <a:prstClr val="white"/>
                </a:solidFill>
              </a:rPr>
              <a:t>41-48.  New York, ACM.  	Abstract available at;</a:t>
            </a:r>
          </a:p>
          <a:p>
            <a:r>
              <a:rPr lang="en-GB" sz="1600" dirty="0">
                <a:solidFill>
                  <a:prstClr val="white"/>
                </a:solidFill>
              </a:rPr>
              <a:t> </a:t>
            </a:r>
            <a:r>
              <a:rPr lang="en-GB" sz="1600" dirty="0">
                <a:solidFill>
                  <a:prstClr val="white"/>
                </a:solidFill>
                <a:hlinkClick r:id="rId4"/>
              </a:rPr>
              <a:t>http://dl.acm.org/citation.cfm?id=2157697#abstract</a:t>
            </a:r>
            <a:r>
              <a:rPr lang="en-GB" sz="1600" dirty="0">
                <a:solidFill>
                  <a:prstClr val="white"/>
                </a:solidFill>
              </a:rPr>
              <a:t> </a:t>
            </a:r>
          </a:p>
          <a:p>
            <a:r>
              <a:rPr lang="en-GB" sz="1600" dirty="0">
                <a:solidFill>
                  <a:prstClr val="white"/>
                </a:solidFill>
              </a:rPr>
              <a:t>	(Abstract Accessed 23.04.18)</a:t>
            </a:r>
          </a:p>
          <a:p>
            <a:endParaRPr lang="en-GB" sz="1600" dirty="0">
              <a:solidFill>
                <a:prstClr val="white"/>
              </a:solidFill>
            </a:endParaRPr>
          </a:p>
        </p:txBody>
      </p:sp>
    </p:spTree>
    <p:extLst>
      <p:ext uri="{BB962C8B-B14F-4D97-AF65-F5344CB8AC3E}">
        <p14:creationId xmlns:p14="http://schemas.microsoft.com/office/powerpoint/2010/main" val="2704645066"/>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dule">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1980</Words>
  <Application>Microsoft Office PowerPoint</Application>
  <PresentationFormat>On-screen Show (4:3)</PresentationFormat>
  <Paragraphs>213</Paragraphs>
  <Slides>26</Slides>
  <Notes>16</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26</vt:i4>
      </vt:variant>
    </vt:vector>
  </HeadingPairs>
  <TitlesOfParts>
    <vt:vector size="38" baseType="lpstr">
      <vt:lpstr>Arial</vt:lpstr>
      <vt:lpstr>Calibri</vt:lpstr>
      <vt:lpstr>Wingdings</vt:lpstr>
      <vt:lpstr>Wingdings 2</vt:lpstr>
      <vt:lpstr>Wingdings 3</vt:lpstr>
      <vt:lpstr>1_Office Theme</vt:lpstr>
      <vt:lpstr>2_Office Theme</vt:lpstr>
      <vt:lpstr>Module</vt:lpstr>
      <vt:lpstr>3_Office Theme</vt:lpstr>
      <vt:lpstr>4_Office Theme</vt:lpstr>
      <vt:lpstr>5_Office Theme</vt:lpstr>
      <vt:lpstr>6_Office Theme</vt:lpstr>
      <vt:lpstr>PowerPoint Presentation</vt:lpstr>
      <vt:lpstr>Social Facilitation</vt:lpstr>
      <vt:lpstr>Preview of Topic</vt:lpstr>
      <vt:lpstr>PowerPoint Presentation</vt:lpstr>
      <vt:lpstr>Social Facilitation:  coaction effects</vt:lpstr>
      <vt:lpstr> In Social Facilitation a Distinction is Made Between:</vt:lpstr>
      <vt:lpstr>Coaction &amp; Audience Effects With Animals    (Non-Human Participants)</vt:lpstr>
      <vt:lpstr>Evidence of a Physiological Basis For Coaction &amp; Audience Effects</vt:lpstr>
      <vt:lpstr>Yellow Meadow Ant (Lasius flavus)</vt:lpstr>
      <vt:lpstr>Bateson’s (1986) Decision Cube</vt:lpstr>
      <vt:lpstr>Audience Effect: Zajonc et al. (1969)</vt:lpstr>
      <vt:lpstr> Audience Effects: Zajonc et al. (1969)</vt:lpstr>
      <vt:lpstr>Coaction &amp; Audience Effects With Human Participants</vt:lpstr>
      <vt:lpstr>Travis (1925) : audience effects </vt:lpstr>
      <vt:lpstr>PowerPoint Presentation</vt:lpstr>
      <vt:lpstr>Audience Effect: Is It Due to the Physical Presence or Evaluation of Others? </vt:lpstr>
      <vt:lpstr>Micheals et al. (1982): “Real World” Study of Pool Players     </vt:lpstr>
      <vt:lpstr>Facilitation Effects: Conflicting Findings</vt:lpstr>
      <vt:lpstr>The Yerkes-Dodson Law of Arousal </vt:lpstr>
      <vt:lpstr>Zajonc’s Drive Theory of Social Facilitation:</vt:lpstr>
      <vt:lpstr>  Some Other Theories of Social Facilitation</vt:lpstr>
      <vt:lpstr>Social Facilitation: More Recent Research</vt:lpstr>
      <vt:lpstr>Social Facilitation: More Recent Research</vt:lpstr>
      <vt:lpstr>Social Facilitation (summing up)</vt:lpstr>
      <vt:lpstr>Social Facilitation (summing up)</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Andy Coard</cp:lastModifiedBy>
  <cp:revision>23</cp:revision>
  <dcterms:created xsi:type="dcterms:W3CDTF">2016-03-27T18:09:22Z</dcterms:created>
  <dcterms:modified xsi:type="dcterms:W3CDTF">2019-11-12T09:57:43Z</dcterms:modified>
</cp:coreProperties>
</file>