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4"/>
  </p:notes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1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43581-FFFE-4462-850E-2EB50775B1B3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BF3B3B-E41E-4D31-9428-F658E1A459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66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https://www.sei.org/wp-content/uploads/2019/01/making-space-how-public-participation-shapes-environmental-decision-making.pdf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2813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C806932-4CA5-47F6-A5CD-97E823B6018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2813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9284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100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829879"/>
            <a:ext cx="9144000" cy="618523"/>
          </a:xfrm>
        </p:spPr>
        <p:txBody>
          <a:bodyPr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F10501-945D-43AF-BF6F-0FE526563D3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5593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2D1FC4-343E-40E0-885C-2B093CC6976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76376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829878"/>
            <a:ext cx="9144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7A7E45C-71B8-4C4A-B131-0C67A51C03A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9532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1FDC438-E651-4A6B-8C50-15A8467CF88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8711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1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1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7AF0B1-73C7-41D4-895C-053E83B7693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3140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677BDB-2D3D-4A89-86AB-36809887CB5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0948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CFD96D-E5EF-491A-AD5D-CE2EC92F372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51026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1" y="2057400"/>
            <a:ext cx="3652025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82F6C2-7DDE-4621-98B7-51A446788DF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9623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1" y="2057400"/>
            <a:ext cx="3652025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36AA968-6ABE-4FDA-BC86-0DA0E6820E2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6634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2"/>
            <a:ext cx="105156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7"/>
            <a:ext cx="105156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5186516"/>
            <a:ext cx="10514012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9387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4489399"/>
            <a:ext cx="10514012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681773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5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4433228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9"/>
            <a:ext cx="105156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4850581"/>
            <a:ext cx="10514012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2214945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1" y="1885950"/>
            <a:ext cx="2946867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6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7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7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2845081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1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1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7"/>
            <a:ext cx="2940051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8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5" y="4873766"/>
            <a:ext cx="2934407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4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2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8" y="4873764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6824267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0F3765-C88C-4452-9317-D4315E16939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89554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CE340F-A42E-4253-8F90-F6843914E5E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01406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3333" y="722313"/>
            <a:ext cx="11516784" cy="76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38151" y="1941513"/>
            <a:ext cx="5369983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4" y="1941513"/>
            <a:ext cx="53721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CH2009</a:t>
            </a:r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0A440-5FEF-4F8B-BAD5-0D171E2F53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28539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533400"/>
            <a:ext cx="10058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828800" y="1981200"/>
            <a:ext cx="49784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Online Image Placeholder 3"/>
          <p:cNvSpPr>
            <a:spLocks noGrp="1"/>
          </p:cNvSpPr>
          <p:nvPr>
            <p:ph type="clipArt" sz="half" idx="2"/>
          </p:nvPr>
        </p:nvSpPr>
        <p:spPr>
          <a:xfrm>
            <a:off x="7010400" y="1981200"/>
            <a:ext cx="49784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828800" y="6248400"/>
            <a:ext cx="22352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0" y="6248400"/>
            <a:ext cx="4572000" cy="457200"/>
          </a:xfrm>
        </p:spPr>
        <p:txBody>
          <a:bodyPr/>
          <a:lstStyle>
            <a:lvl1pPr>
              <a:defRPr/>
            </a:lvl1pPr>
          </a:lstStyle>
          <a:p>
            <a:r>
              <a:rPr lang="en-GB" altLang="en-US"/>
              <a:t>Introduction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652000" y="6248400"/>
            <a:ext cx="2540000" cy="457200"/>
          </a:xfrm>
        </p:spPr>
        <p:txBody>
          <a:bodyPr/>
          <a:lstStyle>
            <a:lvl1pPr>
              <a:defRPr/>
            </a:lvl1pPr>
          </a:lstStyle>
          <a:p>
            <a:fld id="{01F64DB5-C7BD-471D-9E58-1012AD410D4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648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1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r>
              <a:rPr lang="en-GB" smtClean="0"/>
              <a:t>CH2009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fld id="{026E978E-FE6E-4ABC-97AC-98D8DBDADBF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95623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naturalresources.wales/evidence-and-data/research-and-reports/state-of-natural-resources-interim-report-2019/assessment/?lang=en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naturalresources.wales/evidence-and-data/maps/wales-environmental-information/?appid=f8741b82f4974486ae3ad0ddd8285692&amp;lang=en" TargetMode="Externa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eur01.safelinks.protection.outlook.com/?url=https%3A%2F%2Fnaturalresources.wales%2Fabout-us%2Farea-statements%2F%3Flang%3Den&amp;data=04%7C01%7C%7C26ab06433a674b7fb27708d87b14efb9%7C4e0f11f9046e45059cb8db2152311e21%7C0%7C0%7C637394677136973603%7CUnknown%7CTWFpbGZsb3d8eyJWIjoiMC4wLjAwMDAiLCJQIjoiV2luMzIiLCJBTiI6Ik1haWwiLCJXVCI6Mn0%3D%7C1000&amp;sdata=ifPxhMLsUWzVHeR3IOhJKgytTX33P7xHoncwzwr6UeQ%3D&amp;reserved=0" TargetMode="Externa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youtube.com/watch?v=yERiKSmrfW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Management Reporting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case of The State of Natural Resources </a:t>
            </a:r>
            <a:r>
              <a:rPr lang="en-GB" dirty="0" smtClean="0"/>
              <a:t>Reporting and Area Statements in Wales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6910A440-5FEF-4F8B-BAD5-0D171E2F5333}" type="slidenum">
              <a:rPr lang="en-GB" altLang="en-US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  <a:latin typeface="Corbel" panose="020B0503020204020204"/>
              </a:rPr>
              <a:pPr defTabSz="457200">
                <a:defRPr/>
              </a:pPr>
              <a:t>1</a:t>
            </a:fld>
            <a:endParaRPr lang="en-GB" altLang="en-US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  <a:latin typeface="Corbel" panose="020B0503020204020204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5800" y="2708921"/>
            <a:ext cx="3895954" cy="383361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8077" y="3509953"/>
            <a:ext cx="1773255" cy="25050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3754" y="3509954"/>
            <a:ext cx="182880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630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1124744"/>
            <a:ext cx="9036496" cy="762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Is the US election of 2020 is important to the environment?</a:t>
            </a:r>
            <a:br>
              <a:rPr lang="en-GB" dirty="0" smtClean="0"/>
            </a:br>
            <a:r>
              <a:rPr lang="en-GB" dirty="0" smtClean="0">
                <a:solidFill>
                  <a:srgbClr val="FFFF00"/>
                </a:solidFill>
              </a:rPr>
              <a:t>Polly poll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2819" y="2420889"/>
            <a:ext cx="5446270" cy="4300587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6910A440-5FEF-4F8B-BAD5-0D171E2F5333}" type="slidenum">
              <a:rPr lang="en-GB" altLang="en-US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  <a:latin typeface="Corbel" panose="020B0503020204020204"/>
              </a:rPr>
              <a:pPr defTabSz="457200">
                <a:defRPr/>
              </a:pPr>
              <a:t>2</a:t>
            </a:fld>
            <a:endParaRPr lang="en-GB" altLang="en-US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  <a:latin typeface="Corbel" panose="020B0503020204020204"/>
            </a:endParaRPr>
          </a:p>
        </p:txBody>
      </p:sp>
    </p:spTree>
    <p:extLst>
      <p:ext uri="{BB962C8B-B14F-4D97-AF65-F5344CB8AC3E}">
        <p14:creationId xmlns:p14="http://schemas.microsoft.com/office/powerpoint/2010/main" val="94177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 Election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852614" y="1941513"/>
            <a:ext cx="4531419" cy="4114800"/>
          </a:xfrm>
        </p:spPr>
        <p:txBody>
          <a:bodyPr/>
          <a:lstStyle/>
          <a:p>
            <a:r>
              <a:rPr lang="en-GB" dirty="0" smtClean="0"/>
              <a:t>Split into 2 groups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Trump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Biden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What are their environmental strategies</a:t>
            </a:r>
          </a:p>
          <a:p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What impact will this have on the global environment?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6910A440-5FEF-4F8B-BAD5-0D171E2F5333}" type="slidenum">
              <a:rPr lang="en-GB" altLang="en-US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  <a:latin typeface="Corbel" panose="020B0503020204020204"/>
              </a:rPr>
              <a:pPr defTabSz="457200">
                <a:defRPr/>
              </a:pPr>
              <a:t>3</a:t>
            </a:fld>
            <a:endParaRPr lang="en-GB" altLang="en-US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  <a:latin typeface="Corbel" panose="020B0503020204020204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3240" y="908720"/>
            <a:ext cx="3397560" cy="22650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9252" y="3842690"/>
            <a:ext cx="3351548" cy="2513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973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668846"/>
            <a:ext cx="8637588" cy="64807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What </a:t>
            </a:r>
            <a:r>
              <a:rPr lang="en-GB" dirty="0" err="1"/>
              <a:t>SoNaRR</a:t>
            </a:r>
            <a:r>
              <a:rPr lang="en-GB" dirty="0"/>
              <a:t> can do?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74308" y="1498354"/>
            <a:ext cx="5107483" cy="5040560"/>
          </a:xfrm>
        </p:spPr>
        <p:txBody>
          <a:bodyPr>
            <a:normAutofit/>
          </a:bodyPr>
          <a:lstStyle/>
          <a:p>
            <a:r>
              <a:rPr lang="en-GB" sz="2000" dirty="0"/>
              <a:t>Can be used by anyone looking to lessen Wales' impact on natural resources at the same time as we benefit from them.</a:t>
            </a:r>
          </a:p>
          <a:p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Helps to influence Welsh Government's </a:t>
            </a:r>
            <a:r>
              <a:rPr lang="en-GB" sz="2000" dirty="0">
                <a:solidFill>
                  <a:srgbClr val="FFFF00"/>
                </a:solidFill>
              </a:rPr>
              <a:t>Natural Resources Policy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en-GB" sz="2000" dirty="0"/>
              <a:t>It enables progress against Wales' wellbeing goals.</a:t>
            </a:r>
          </a:p>
          <a:p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Used by the </a:t>
            </a:r>
            <a:r>
              <a:rPr lang="en-GB" sz="2000" dirty="0">
                <a:solidFill>
                  <a:srgbClr val="FFFF00"/>
                </a:solidFill>
              </a:rPr>
              <a:t>Public Service Boards </a:t>
            </a:r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as they work across all public services in each local authority area in Wales.</a:t>
            </a:r>
          </a:p>
          <a:p>
            <a:r>
              <a:rPr lang="en-GB" sz="2000" dirty="0"/>
              <a:t>Used by local planning authorities to help make local planning decisions.</a:t>
            </a:r>
          </a:p>
          <a:p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Informs the development of </a:t>
            </a:r>
            <a:r>
              <a:rPr lang="en-GB" sz="2000" dirty="0">
                <a:solidFill>
                  <a:srgbClr val="FFFF00"/>
                </a:solidFill>
              </a:rPr>
              <a:t>Area Statements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671491" y="2144684"/>
            <a:ext cx="3966299" cy="2949705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6910A440-5FEF-4F8B-BAD5-0D171E2F5333}" type="slidenum">
              <a:rPr lang="en-GB" altLang="en-US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  <a:latin typeface="Corbel" panose="020B0503020204020204"/>
              </a:rPr>
              <a:pPr defTabSz="457200">
                <a:defRPr/>
              </a:pPr>
              <a:t>4</a:t>
            </a:fld>
            <a:endParaRPr lang="en-GB" altLang="en-US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  <a:latin typeface="Corbel" panose="020B0503020204020204"/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5581791" y="3511017"/>
            <a:ext cx="43204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GB">
              <a:solidFill>
                <a:prstClr val="white"/>
              </a:solidFill>
              <a:latin typeface="Corbel" panose="020B0503020204020204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2267" y="-33252"/>
            <a:ext cx="2859579" cy="217793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42709" y="5094389"/>
            <a:ext cx="2670399" cy="178026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37791" y="1316918"/>
            <a:ext cx="2554210" cy="4075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932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1504" y="179698"/>
            <a:ext cx="8637588" cy="762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SoNaRR</a:t>
            </a:r>
            <a:r>
              <a:rPr lang="en-GB" dirty="0" smtClean="0"/>
              <a:t> </a:t>
            </a:r>
            <a:r>
              <a:rPr lang="en-GB" sz="5400" dirty="0"/>
              <a:t>Interim report 2019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98134" y="1908262"/>
            <a:ext cx="5467523" cy="4114800"/>
          </a:xfrm>
        </p:spPr>
        <p:txBody>
          <a:bodyPr>
            <a:normAutofit fontScale="85000" lnSpcReduction="10000"/>
          </a:bodyPr>
          <a:lstStyle/>
          <a:p>
            <a:r>
              <a:rPr lang="en-GB" sz="2000" dirty="0"/>
              <a:t>Assess Wales' natural resources - air, land, water, wildlife, forests, fisheries, plants and soil.</a:t>
            </a:r>
          </a:p>
          <a:p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Measured how well they are managed in a sustainable way.</a:t>
            </a:r>
          </a:p>
          <a:p>
            <a:r>
              <a:rPr lang="en-GB" sz="2000" dirty="0"/>
              <a:t>In the interim report, they focused on the main challenges</a:t>
            </a:r>
          </a:p>
          <a:p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Outlined two integrated opportunities to manage resources</a:t>
            </a:r>
          </a:p>
          <a:p>
            <a:r>
              <a:rPr lang="en-GB" sz="2000" dirty="0"/>
              <a:t>Identified gaps in the evidence and proposed solutions</a:t>
            </a:r>
          </a:p>
          <a:p>
            <a:pPr lvl="1"/>
            <a:r>
              <a:rPr lang="en-GB" sz="1600" dirty="0"/>
              <a:t>Climate change</a:t>
            </a:r>
          </a:p>
          <a:p>
            <a:pPr lvl="1"/>
            <a:r>
              <a:rPr lang="en-GB" sz="1600" dirty="0"/>
              <a:t>Biodiversity</a:t>
            </a:r>
          </a:p>
          <a:p>
            <a:r>
              <a:rPr lang="en-GB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The report sets out how the second state of natural resources report should have been developed (2020)</a:t>
            </a:r>
            <a:r>
              <a:rPr lang="en-GB" sz="2000" dirty="0"/>
              <a:t>.</a:t>
            </a:r>
          </a:p>
          <a:p>
            <a:r>
              <a:rPr lang="en-GB" sz="2000" dirty="0"/>
              <a:t>DPSIR process</a:t>
            </a:r>
          </a:p>
          <a:p>
            <a:r>
              <a:rPr lang="en-GB" sz="2000" dirty="0">
                <a:hlinkClick r:id="rId2"/>
              </a:rPr>
              <a:t>Interim report 2019</a:t>
            </a:r>
            <a:endParaRPr lang="en-GB" sz="20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9570154" y="109844"/>
            <a:ext cx="2439913" cy="347566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6910A440-5FEF-4F8B-BAD5-0D171E2F5333}" type="slidenum">
              <a:rPr lang="en-GB" altLang="en-US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  <a:latin typeface="Corbel" panose="020B0503020204020204"/>
              </a:rPr>
              <a:pPr defTabSz="457200">
                <a:defRPr/>
              </a:pPr>
              <a:t>5</a:t>
            </a:fld>
            <a:endParaRPr lang="en-GB" altLang="en-US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  <a:latin typeface="Corbel" panose="020B0503020204020204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4343" y="3553860"/>
            <a:ext cx="5178828" cy="3304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250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1624" y="560425"/>
            <a:ext cx="8637588" cy="762000"/>
          </a:xfrm>
        </p:spPr>
        <p:txBody>
          <a:bodyPr/>
          <a:lstStyle/>
          <a:p>
            <a:r>
              <a:rPr lang="en-GB" dirty="0" smtClean="0"/>
              <a:t>Area Statements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847530" y="1484784"/>
            <a:ext cx="4536503" cy="4871567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rgbClr val="FFFF00"/>
                </a:solidFill>
              </a:rPr>
              <a:t>Joined-up approach</a:t>
            </a:r>
          </a:p>
          <a:p>
            <a:r>
              <a:rPr lang="en-GB" sz="2000" dirty="0">
                <a:solidFill>
                  <a:srgbClr val="FFFF00"/>
                </a:solidFill>
              </a:rPr>
              <a:t>Collaborative response to the Natural Resources Policy 2017</a:t>
            </a:r>
          </a:p>
          <a:p>
            <a:r>
              <a:rPr lang="en-GB" sz="2000" dirty="0">
                <a:solidFill>
                  <a:srgbClr val="FFFF00"/>
                </a:solidFill>
              </a:rPr>
              <a:t>Innovative Area Statements</a:t>
            </a:r>
          </a:p>
          <a:p>
            <a:r>
              <a:rPr lang="en-GB" sz="2000" dirty="0">
                <a:solidFill>
                  <a:srgbClr val="FFFF00"/>
                </a:solidFill>
              </a:rPr>
              <a:t>7 areas in Wales</a:t>
            </a:r>
          </a:p>
          <a:p>
            <a:r>
              <a:rPr lang="en-GB" sz="2000" dirty="0"/>
              <a:t>Aim</a:t>
            </a:r>
          </a:p>
          <a:p>
            <a:pPr marL="850900" lvl="1" indent="-457200">
              <a:buFont typeface="+mj-lt"/>
              <a:buAutoNum type="arabicPeriod"/>
            </a:pPr>
            <a:r>
              <a:rPr lang="en-GB" dirty="0"/>
              <a:t>Key challenges facing that particular locality, </a:t>
            </a:r>
          </a:p>
          <a:p>
            <a:pPr marL="850900" lvl="1" indent="-457200">
              <a:buFont typeface="+mj-lt"/>
              <a:buAutoNum type="arabicPeriod"/>
            </a:pPr>
            <a:r>
              <a:rPr lang="en-GB" dirty="0"/>
              <a:t>What we can all do to meet those challenges, and </a:t>
            </a:r>
          </a:p>
          <a:p>
            <a:pPr marL="850900" lvl="1" indent="-457200">
              <a:buFont typeface="+mj-lt"/>
              <a:buAutoNum type="arabicPeriod"/>
            </a:pPr>
            <a:r>
              <a:rPr lang="en-GB" dirty="0"/>
              <a:t>How we can better manage our natural resources for the benefit of future generations</a:t>
            </a:r>
          </a:p>
          <a:p>
            <a:pPr marL="484187" indent="-457200">
              <a:buFont typeface="+mj-lt"/>
              <a:buAutoNum type="arabicPeriod"/>
            </a:pPr>
            <a:endParaRPr lang="en-GB" sz="2200" dirty="0"/>
          </a:p>
          <a:p>
            <a:r>
              <a:rPr lang="en-GB" dirty="0" smtClean="0">
                <a:hlinkClick r:id="rId2"/>
              </a:rPr>
              <a:t>Wales environmental information GIS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6910A440-5FEF-4F8B-BAD5-0D171E2F5333}" type="slidenum">
              <a:rPr lang="en-GB" altLang="en-US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  <a:latin typeface="Corbel" panose="020B0503020204020204"/>
              </a:rPr>
              <a:pPr defTabSz="457200">
                <a:defRPr/>
              </a:pPr>
              <a:t>6</a:t>
            </a:fld>
            <a:endParaRPr lang="en-GB" altLang="en-US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  <a:latin typeface="Corbel" panose="020B0503020204020204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0096" y="692696"/>
            <a:ext cx="334231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71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Area Statements practical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828430" y="1628800"/>
            <a:ext cx="4027487" cy="4114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South East</a:t>
            </a:r>
          </a:p>
          <a:p>
            <a:r>
              <a:rPr lang="en-GB" dirty="0" smtClean="0"/>
              <a:t>South central</a:t>
            </a:r>
          </a:p>
          <a:p>
            <a:r>
              <a:rPr lang="en-GB" dirty="0" smtClean="0"/>
              <a:t>South West</a:t>
            </a:r>
          </a:p>
          <a:p>
            <a:r>
              <a:rPr lang="en-GB" dirty="0" smtClean="0"/>
              <a:t>Mid Wales</a:t>
            </a:r>
          </a:p>
          <a:p>
            <a:r>
              <a:rPr lang="en-GB" dirty="0" smtClean="0"/>
              <a:t>North East </a:t>
            </a:r>
          </a:p>
          <a:p>
            <a:r>
              <a:rPr lang="en-GB" dirty="0" smtClean="0"/>
              <a:t>North west</a:t>
            </a:r>
          </a:p>
          <a:p>
            <a:r>
              <a:rPr lang="en-GB" dirty="0" smtClean="0"/>
              <a:t>Marine area</a:t>
            </a:r>
          </a:p>
          <a:p>
            <a:r>
              <a:rPr lang="en-GB" dirty="0" smtClean="0"/>
              <a:t>Sector specific statement</a:t>
            </a:r>
          </a:p>
          <a:p>
            <a:pPr lvl="0"/>
            <a:r>
              <a:rPr lang="en-GB" dirty="0" smtClean="0">
                <a:solidFill>
                  <a:prstClr val="black"/>
                </a:solidFill>
                <a:hlinkClick r:id="rId2"/>
              </a:rPr>
              <a:t>State of area statements</a:t>
            </a:r>
            <a:endParaRPr lang="en-GB" dirty="0">
              <a:solidFill>
                <a:prstClr val="black"/>
              </a:solidFill>
            </a:endParaRPr>
          </a:p>
          <a:p>
            <a:pPr lvl="1">
              <a:buClr>
                <a:srgbClr val="0F6FC6"/>
              </a:buClr>
            </a:pPr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Choose an area and present an overview</a:t>
            </a:r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32501" y="2011785"/>
            <a:ext cx="4029075" cy="3974257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6910A440-5FEF-4F8B-BAD5-0D171E2F5333}" type="slidenum">
              <a:rPr lang="en-GB" altLang="en-US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  <a:latin typeface="Corbel" panose="020B0503020204020204"/>
              </a:rPr>
              <a:pPr defTabSz="457200">
                <a:defRPr/>
              </a:pPr>
              <a:t>7</a:t>
            </a:fld>
            <a:endParaRPr lang="en-GB" altLang="en-US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  <a:latin typeface="Corbel" panose="020B0503020204020204"/>
            </a:endParaRPr>
          </a:p>
        </p:txBody>
      </p:sp>
    </p:spTree>
    <p:extLst>
      <p:ext uri="{BB962C8B-B14F-4D97-AF65-F5344CB8AC3E}">
        <p14:creationId xmlns:p14="http://schemas.microsoft.com/office/powerpoint/2010/main" val="2994776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7098" y="1160066"/>
            <a:ext cx="4398516" cy="7620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How can we involve </a:t>
            </a:r>
            <a:br>
              <a:rPr lang="en-GB" sz="4000" dirty="0"/>
            </a:br>
            <a:r>
              <a:rPr lang="en-GB" sz="4000" dirty="0"/>
              <a:t>public participation?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831803" y="2348880"/>
            <a:ext cx="4027487" cy="4114800"/>
          </a:xfrm>
        </p:spPr>
        <p:txBody>
          <a:bodyPr/>
          <a:lstStyle/>
          <a:p>
            <a:r>
              <a:rPr lang="en-GB" dirty="0" smtClean="0"/>
              <a:t>List the ways the public can participate in environmental policy</a:t>
            </a:r>
          </a:p>
          <a:p>
            <a:pPr marL="850900" lvl="1" indent="-457200">
              <a:buFont typeface="+mj-lt"/>
              <a:buAutoNum type="arabicPeriod"/>
            </a:pP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Formulation</a:t>
            </a:r>
          </a:p>
          <a:p>
            <a:pPr marL="850900" lvl="1" indent="-457200">
              <a:buFont typeface="+mj-lt"/>
              <a:buAutoNum type="arabicPeriod"/>
            </a:pP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Implementation</a:t>
            </a:r>
          </a:p>
          <a:p>
            <a:pPr marL="850900" lvl="1" indent="-457200">
              <a:buFont typeface="+mj-lt"/>
              <a:buAutoNum type="arabicPeriod"/>
            </a:pPr>
            <a:r>
              <a:rPr lang="en-GB" dirty="0" smtClean="0">
                <a:solidFill>
                  <a:schemeClr val="tx2">
                    <a:lumMod val="75000"/>
                  </a:schemeClr>
                </a:solidFill>
              </a:rPr>
              <a:t>Monitoring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51984" y="804109"/>
            <a:ext cx="4464496" cy="5740747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GB" sz="1600" dirty="0"/>
              <a:t>Civil society engagement is key to achieving sustainable development and environmental goals. Governments cannot reach environmental protection goals alone – they need support and guidance from the public.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Increased public participation builds a more engaged citizenry, increases the legitimacy of decisions, and helps ensure that policy-makers have valuable local knowledge.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Public participation in environmental decision-making includes both formal participation processes (“invited spaces”) and mobilisation by engaged citizens (“created spaces”).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>
                <a:solidFill>
                  <a:schemeClr val="tx2">
                    <a:lumMod val="75000"/>
                  </a:schemeClr>
                </a:solidFill>
              </a:rPr>
              <a:t>Policy-makers should invest resources in the capacity building necessary to facilitate equitable and inclusive participation.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Policy-makers should strive towards transparency in how input is applied to improve the legitimacy of public participation processes.</a:t>
            </a:r>
          </a:p>
          <a:p>
            <a:pPr marL="0" indent="0" algn="r">
              <a:buNone/>
            </a:pPr>
            <a:r>
              <a:rPr lang="en-GB" sz="1600" dirty="0"/>
              <a:t>(SEI, 2019)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457200">
              <a:defRPr/>
            </a:pPr>
            <a:fld id="{6910A440-5FEF-4F8B-BAD5-0D171E2F5333}" type="slidenum">
              <a:rPr lang="en-GB" altLang="en-US">
                <a:gradFill flip="none" rotWithShape="1">
                  <a:gsLst>
                    <a:gs pos="28000">
                      <a:prstClr val="white">
                        <a:lumMod val="93000"/>
                      </a:prstClr>
                    </a:gs>
                    <a:gs pos="0">
                      <a:prstClr val="black">
                        <a:lumMod val="38000"/>
                        <a:lumOff val="62000"/>
                      </a:prstClr>
                    </a:gs>
                    <a:gs pos="100000">
                      <a:srgbClr val="94D7E4">
                        <a:lumMod val="0"/>
                        <a:lumOff val="100000"/>
                      </a:srgbClr>
                    </a:gs>
                  </a:gsLst>
                  <a:lin ang="5400000" scaled="1"/>
                  <a:tileRect/>
                </a:gradFill>
                <a:latin typeface="Corbel" panose="020B0503020204020204"/>
              </a:rPr>
              <a:pPr defTabSz="457200">
                <a:defRPr/>
              </a:pPr>
              <a:t>8</a:t>
            </a:fld>
            <a:endParaRPr lang="en-GB" altLang="en-US" dirty="0">
              <a:gradFill flip="none" rotWithShape="1">
                <a:gsLst>
                  <a:gs pos="28000">
                    <a:prstClr val="white">
                      <a:lumMod val="93000"/>
                    </a:prstClr>
                  </a:gs>
                  <a:gs pos="0">
                    <a:prstClr val="black">
                      <a:lumMod val="38000"/>
                      <a:lumOff val="62000"/>
                    </a:prstClr>
                  </a:gs>
                  <a:gs pos="100000">
                    <a:srgbClr val="94D7E4">
                      <a:lumMod val="0"/>
                      <a:lumOff val="100000"/>
                    </a:srgbClr>
                  </a:gs>
                </a:gsLst>
                <a:lin ang="5400000" scaled="1"/>
                <a:tileRect/>
              </a:gradFill>
              <a:latin typeface="Corbel" panose="020B0503020204020204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1796" y="4795839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999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 rot="18513824">
            <a:off x="1370013" y="187325"/>
            <a:ext cx="3392488" cy="1700213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GB" altLang="en-US" dirty="0">
                <a:solidFill>
                  <a:schemeClr val="accent6">
                    <a:lumMod val="75000"/>
                  </a:schemeClr>
                </a:solidFill>
              </a:rPr>
              <a:t>Public participation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1676" y="1916114"/>
            <a:ext cx="4835525" cy="4389437"/>
          </a:xfrm>
        </p:spPr>
        <p:txBody>
          <a:bodyPr>
            <a:normAutofit/>
          </a:bodyPr>
          <a:lstStyle/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altLang="en-US" dirty="0">
                <a:latin typeface="+mj-lt"/>
              </a:rPr>
              <a:t>Is it important? 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altLang="en-US" dirty="0">
                <a:latin typeface="+mj-lt"/>
                <a:hlinkClick r:id="rId2"/>
              </a:rPr>
              <a:t>Pub. Part. in Philippines</a:t>
            </a:r>
            <a:r>
              <a:rPr lang="en-GB" altLang="en-US" dirty="0">
                <a:latin typeface="+mj-lt"/>
              </a:rPr>
              <a:t> (9mins)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altLang="en-US" dirty="0">
                <a:latin typeface="+mj-lt"/>
              </a:rPr>
              <a:t>Discuss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altLang="en-US" dirty="0">
                <a:latin typeface="+mj-lt"/>
              </a:rPr>
              <a:t>What generic lessons can be learnt?</a:t>
            </a: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altLang="en-US" dirty="0">
                <a:latin typeface="+mj-lt"/>
              </a:rPr>
              <a:t>Can a set of good government principles be set?</a:t>
            </a:r>
          </a:p>
          <a:p>
            <a:pPr marL="640080" lvl="1" indent="-246888">
              <a:buFont typeface="Wingdings 2"/>
              <a:buChar char=""/>
              <a:defRPr/>
            </a:pPr>
            <a:r>
              <a:rPr lang="en-GB" altLang="en-US" dirty="0">
                <a:latin typeface="+mj-lt"/>
              </a:rPr>
              <a:t>Flip chart: set of principles for </a:t>
            </a:r>
            <a:r>
              <a:rPr lang="en-GB" altLang="en-US" dirty="0" err="1">
                <a:latin typeface="+mj-lt"/>
              </a:rPr>
              <a:t>env</a:t>
            </a:r>
            <a:r>
              <a:rPr lang="en-GB" altLang="en-US" dirty="0">
                <a:latin typeface="+mj-lt"/>
              </a:rPr>
              <a:t>. Gov.</a:t>
            </a:r>
          </a:p>
          <a:p>
            <a:pPr marL="0" indent="0">
              <a:buClr>
                <a:schemeClr val="accent3"/>
              </a:buClr>
              <a:buNone/>
              <a:defRPr/>
            </a:pPr>
            <a:endParaRPr lang="en-GB" altLang="en-US" dirty="0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rgbClr val="0BD0D9"/>
              </a:buClr>
              <a:buSzPct val="9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0BD0D9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defTabSz="457200">
              <a:spcBef>
                <a:spcPct val="0"/>
              </a:spcBef>
              <a:buClrTx/>
              <a:buSzTx/>
              <a:buNone/>
            </a:pPr>
            <a:fld id="{EC260129-A25D-4BEA-992E-DD904D61FE4F}" type="slidenum">
              <a:rPr lang="en-GB" altLang="en-US" sz="1100">
                <a:solidFill>
                  <a:srgbClr val="4D4D4D"/>
                </a:solidFill>
                <a:latin typeface="Times New Roman" panose="02020603050405020304" pitchFamily="18" charset="0"/>
              </a:rPr>
              <a:pPr defTabSz="457200">
                <a:spcBef>
                  <a:spcPct val="0"/>
                </a:spcBef>
                <a:buClrTx/>
                <a:buSzTx/>
                <a:buNone/>
              </a:pPr>
              <a:t>9</a:t>
            </a:fld>
            <a:endParaRPr lang="en-GB" altLang="en-US" sz="1100">
              <a:solidFill>
                <a:srgbClr val="4D4D4D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34822" name="Picture 6" descr="https://fluswikien.hfwu.de/images/thumb/f/f2/Pyramid_copy.jpg/682px-Pyramid_cop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2700"/>
            <a:ext cx="9144000" cy="687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524001" y="41276"/>
            <a:ext cx="2843213" cy="313932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defTabSz="457200">
              <a:defRPr/>
            </a:pPr>
            <a:r>
              <a:rPr lang="en-GB" dirty="0">
                <a:solidFill>
                  <a:srgbClr val="41AEBD">
                    <a:lumMod val="60000"/>
                    <a:lumOff val="40000"/>
                  </a:srgbClr>
                </a:solidFill>
                <a:latin typeface="Corbel" panose="020B0503020204020204"/>
              </a:rPr>
              <a:t>How does each of these levels influence environmental strategies in Wales?</a:t>
            </a:r>
          </a:p>
          <a:p>
            <a:pPr defTabSz="457200">
              <a:defRPr/>
            </a:pPr>
            <a:r>
              <a:rPr lang="en-GB" dirty="0">
                <a:solidFill>
                  <a:srgbClr val="F4DE3A">
                    <a:lumMod val="75000"/>
                  </a:srgbClr>
                </a:solidFill>
                <a:latin typeface="Corbel" panose="020B0503020204020204"/>
              </a:rPr>
              <a:t>Consider how the influence could vary between: </a:t>
            </a:r>
          </a:p>
          <a:p>
            <a:pPr marL="342900" indent="-342900" defTabSz="457200">
              <a:buFontTx/>
              <a:buAutoNum type="arabicPeriod"/>
              <a:defRPr/>
            </a:pPr>
            <a:r>
              <a:rPr lang="en-GB" dirty="0">
                <a:solidFill>
                  <a:srgbClr val="FF0000"/>
                </a:solidFill>
                <a:latin typeface="Corbel" panose="020B0503020204020204"/>
              </a:rPr>
              <a:t>Area Statements</a:t>
            </a:r>
          </a:p>
          <a:p>
            <a:pPr marL="342900" indent="-342900" defTabSz="457200">
              <a:buFontTx/>
              <a:buAutoNum type="arabicPeriod"/>
              <a:defRPr/>
            </a:pPr>
            <a:r>
              <a:rPr lang="en-GB" dirty="0">
                <a:solidFill>
                  <a:srgbClr val="FF0000"/>
                </a:solidFill>
                <a:latin typeface="Corbel" panose="020B0503020204020204"/>
              </a:rPr>
              <a:t>Climate Change</a:t>
            </a:r>
          </a:p>
          <a:p>
            <a:pPr marL="342900" indent="-342900" defTabSz="457200">
              <a:buFontTx/>
              <a:buAutoNum type="arabicPeriod"/>
              <a:defRPr/>
            </a:pPr>
            <a:r>
              <a:rPr lang="en-GB" dirty="0">
                <a:solidFill>
                  <a:srgbClr val="FF0000"/>
                </a:solidFill>
                <a:latin typeface="Corbel" panose="020B0503020204020204"/>
              </a:rPr>
              <a:t>Biodiversity</a:t>
            </a:r>
          </a:p>
          <a:p>
            <a:pPr marL="342900" indent="-342900" defTabSz="457200">
              <a:buFontTx/>
              <a:buAutoNum type="arabicPeriod"/>
              <a:defRPr/>
            </a:pPr>
            <a:r>
              <a:rPr lang="en-GB" dirty="0">
                <a:solidFill>
                  <a:srgbClr val="FF0000"/>
                </a:solidFill>
                <a:latin typeface="Corbel" panose="020B0503020204020204"/>
              </a:rPr>
              <a:t>Waste</a:t>
            </a:r>
          </a:p>
          <a:p>
            <a:pPr marL="342900" indent="-342900" defTabSz="457200">
              <a:buFontTx/>
              <a:buAutoNum type="arabicPeriod"/>
              <a:defRPr/>
            </a:pPr>
            <a:r>
              <a:rPr lang="en-GB" dirty="0" err="1">
                <a:solidFill>
                  <a:srgbClr val="FF0000"/>
                </a:solidFill>
                <a:latin typeface="Corbel" panose="020B0503020204020204"/>
              </a:rPr>
              <a:t>NParks</a:t>
            </a:r>
            <a:endParaRPr lang="en-GB" dirty="0">
              <a:solidFill>
                <a:srgbClr val="FF0000"/>
              </a:solidFill>
              <a:latin typeface="Corbel" panose="020B0503020204020204"/>
            </a:endParaRPr>
          </a:p>
        </p:txBody>
      </p:sp>
    </p:spTree>
    <p:extLst>
      <p:ext uri="{BB962C8B-B14F-4D97-AF65-F5344CB8AC3E}">
        <p14:creationId xmlns:p14="http://schemas.microsoft.com/office/powerpoint/2010/main" val="1271782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</p:bld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8221e1a10f8d3d6b3e50db903b46b569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3ba10b0d6a078fc71870206bb1a5dc39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714353-B84E-4EE9-AC93-E3DCFE574D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77E3029-1BD7-42C8-8CCD-4DFD979897F6}">
  <ds:schemaRefs>
    <ds:schemaRef ds:uri="http://purl.org/dc/dcmitype/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3753A2E-4EF7-478A-8240-7A7D9D983A5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544</Words>
  <Application>Microsoft Office PowerPoint</Application>
  <PresentationFormat>Widescreen</PresentationFormat>
  <Paragraphs>87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Corbel</vt:lpstr>
      <vt:lpstr>Times New Roman</vt:lpstr>
      <vt:lpstr>Wingdings 2</vt:lpstr>
      <vt:lpstr>Depth</vt:lpstr>
      <vt:lpstr>Strategic Management Reporting</vt:lpstr>
      <vt:lpstr>Is the US election of 2020 is important to the environment? Polly poll</vt:lpstr>
      <vt:lpstr>US Election</vt:lpstr>
      <vt:lpstr> What SoNaRR can do? </vt:lpstr>
      <vt:lpstr>SoNaRR Interim report 2019 </vt:lpstr>
      <vt:lpstr>Area Statements</vt:lpstr>
      <vt:lpstr>Area Statements practical</vt:lpstr>
      <vt:lpstr>How can we involve  public participation?</vt:lpstr>
      <vt:lpstr>Public participation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Reporting</dc:title>
  <dc:creator>Chris House</dc:creator>
  <cp:lastModifiedBy>Chris House</cp:lastModifiedBy>
  <cp:revision>6</cp:revision>
  <dcterms:created xsi:type="dcterms:W3CDTF">2020-11-04T17:22:17Z</dcterms:created>
  <dcterms:modified xsi:type="dcterms:W3CDTF">2020-11-12T08:46:54Z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