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5854"/>
    <p:restoredTop sz="95575"/>
  </p:normalViewPr>
  <p:slideViewPr>
    <p:cSldViewPr snapToGrid="0" snapToObjects="1">
      <p:cViewPr varScale="1">
        <p:scale>
          <a:sx n="63" d="100"/>
          <a:sy n="63" d="100"/>
        </p:scale>
        <p:origin x="384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144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653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079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975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0221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427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499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720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764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248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768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C5334E-F67A-7743-978D-08957E8B4A69}" type="datetimeFigureOut">
              <a:rPr lang="en-US" smtClean="0"/>
              <a:t>3/26/18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733BA-73D9-AD4E-89E9-F3F4660DF5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451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JPG"/><Relationship Id="rId2" Type="http://schemas.openxmlformats.org/officeDocument/2006/relationships/image" Target="../media/image1.jpeg"/><Relationship Id="rId16" Type="http://schemas.openxmlformats.org/officeDocument/2006/relationships/image" Target="../media/image15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jpg"/><Relationship Id="rId5" Type="http://schemas.openxmlformats.org/officeDocument/2006/relationships/image" Target="../media/image4.png"/><Relationship Id="rId15" Type="http://schemas.openxmlformats.org/officeDocument/2006/relationships/image" Target="../media/image14.JP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3ED79DE-5BC3-A244-B7C0-75A3D3B3FE18}"/>
              </a:ext>
            </a:extLst>
          </p:cNvPr>
          <p:cNvSpPr/>
          <p:nvPr/>
        </p:nvSpPr>
        <p:spPr>
          <a:xfrm>
            <a:off x="0" y="6313043"/>
            <a:ext cx="4809744" cy="648855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1C842F-17E8-744F-8B21-0A6326F558A4}"/>
              </a:ext>
            </a:extLst>
          </p:cNvPr>
          <p:cNvSpPr/>
          <p:nvPr/>
        </p:nvSpPr>
        <p:spPr>
          <a:xfrm>
            <a:off x="4809744" y="6313042"/>
            <a:ext cx="4791456" cy="648855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EE275F-9CF9-CC4A-9DCA-732ACA97DD0B}"/>
              </a:ext>
            </a:extLst>
          </p:cNvPr>
          <p:cNvSpPr/>
          <p:nvPr/>
        </p:nvSpPr>
        <p:spPr>
          <a:xfrm>
            <a:off x="4791456" y="0"/>
            <a:ext cx="4791456" cy="631304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09A7ED5-EA26-2F4C-9987-AE06980FAD1C}"/>
              </a:ext>
            </a:extLst>
          </p:cNvPr>
          <p:cNvSpPr/>
          <p:nvPr/>
        </p:nvSpPr>
        <p:spPr>
          <a:xfrm>
            <a:off x="9144" y="0"/>
            <a:ext cx="4791456" cy="631304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C69CA5-85F5-F84D-B297-4BD18315E5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02247" y="168275"/>
            <a:ext cx="2409825" cy="9639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BF163F6-EBE1-0449-9EDC-6F8D438E3E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664" t="5764" r="14689" b="4903"/>
          <a:stretch/>
        </p:blipFill>
        <p:spPr>
          <a:xfrm rot="5400000">
            <a:off x="5860986" y="6821549"/>
            <a:ext cx="2693095" cy="47548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A4B067-CAA6-C14D-A252-DBD76FF6F2F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552" r="33973"/>
          <a:stretch/>
        </p:blipFill>
        <p:spPr>
          <a:xfrm rot="5400000">
            <a:off x="6735521" y="4711846"/>
            <a:ext cx="921611" cy="47548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A4FE51-59FF-3A42-BD53-C492810D8B59}"/>
              </a:ext>
            </a:extLst>
          </p:cNvPr>
          <p:cNvSpPr txBox="1"/>
          <p:nvPr/>
        </p:nvSpPr>
        <p:spPr>
          <a:xfrm>
            <a:off x="4828031" y="6269398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Cost’s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9E99211-BF40-8340-BA59-66D27567970F}"/>
              </a:ext>
            </a:extLst>
          </p:cNvPr>
          <p:cNvSpPr txBox="1"/>
          <p:nvPr/>
        </p:nvSpPr>
        <p:spPr>
          <a:xfrm>
            <a:off x="4800600" y="7407269"/>
            <a:ext cx="1412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Mind Map</a:t>
            </a:r>
          </a:p>
          <a:p>
            <a:endParaRPr lang="en-US" b="1" i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612965-9756-004A-8B8F-FEE3EA3FD3D6}"/>
              </a:ext>
            </a:extLst>
          </p:cNvPr>
          <p:cNvSpPr txBox="1"/>
          <p:nvPr/>
        </p:nvSpPr>
        <p:spPr>
          <a:xfrm>
            <a:off x="127737" y="6445389"/>
            <a:ext cx="458920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chemeClr val="bg1"/>
                </a:solidFill>
              </a:rPr>
              <a:t>Scientific &amp; Engineering Design principles</a:t>
            </a:r>
          </a:p>
          <a:p>
            <a:endParaRPr lang="en-US" sz="2000" b="1" u="sng" dirty="0">
              <a:solidFill>
                <a:schemeClr val="bg1"/>
              </a:solidFill>
            </a:endParaRPr>
          </a:p>
          <a:p>
            <a:r>
              <a:rPr lang="en-US" b="1" u="sng" dirty="0">
                <a:solidFill>
                  <a:schemeClr val="bg1"/>
                </a:solidFill>
              </a:rPr>
              <a:t>Simplistic design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Basic construction means that there is less to go wrong.</a:t>
            </a:r>
          </a:p>
          <a:p>
            <a:r>
              <a:rPr lang="en-US" b="1" u="sng" dirty="0">
                <a:solidFill>
                  <a:schemeClr val="bg1"/>
                </a:solidFill>
              </a:rPr>
              <a:t>Light weight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Light frame and components gives you a better power to weight ratio.</a:t>
            </a:r>
          </a:p>
          <a:p>
            <a:r>
              <a:rPr lang="en-US" b="1" u="sng" dirty="0">
                <a:solidFill>
                  <a:schemeClr val="bg1"/>
                </a:solidFill>
              </a:rPr>
              <a:t>Powerful torque motors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Motors with moderate rpm but a gear box to transform the power into torque.</a:t>
            </a:r>
          </a:p>
          <a:p>
            <a:r>
              <a:rPr lang="en-US" b="1" u="sng" dirty="0">
                <a:solidFill>
                  <a:schemeClr val="bg1"/>
                </a:solidFill>
              </a:rPr>
              <a:t>Large wheels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To have a greater rotational force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Wide and soft for added traction </a:t>
            </a:r>
            <a:endParaRPr lang="en-US" b="1" u="sng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b="1" u="sng" dirty="0">
              <a:solidFill>
                <a:schemeClr val="bg1"/>
              </a:solidFill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739CE08A-13DB-D846-97A4-428D87A6085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620" t="-1139" r="33812" b="52566"/>
          <a:stretch/>
        </p:blipFill>
        <p:spPr>
          <a:xfrm rot="20242139">
            <a:off x="6788607" y="1920820"/>
            <a:ext cx="2946230" cy="272249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FE34031-A1EB-264B-9FF5-EF13878476DD}"/>
              </a:ext>
            </a:extLst>
          </p:cNvPr>
          <p:cNvPicPr>
            <a:picLocks/>
          </p:cNvPicPr>
          <p:nvPr/>
        </p:nvPicPr>
        <p:blipFill rotWithShape="1">
          <a:blip r:embed="rId5"/>
          <a:srcRect l="69679" t="53711" r="-858" b="-2115"/>
          <a:stretch/>
        </p:blipFill>
        <p:spPr>
          <a:xfrm rot="21120420">
            <a:off x="5538958" y="3551345"/>
            <a:ext cx="2476350" cy="270527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BE7C019-CA30-5749-9478-FE2F9E886B37}"/>
              </a:ext>
            </a:extLst>
          </p:cNvPr>
          <p:cNvPicPr>
            <a:picLocks/>
          </p:cNvPicPr>
          <p:nvPr/>
        </p:nvPicPr>
        <p:blipFill rotWithShape="1">
          <a:blip r:embed="rId5"/>
          <a:srcRect l="70147" b="52966"/>
          <a:stretch/>
        </p:blipFill>
        <p:spPr>
          <a:xfrm rot="6107399">
            <a:off x="4398306" y="1371291"/>
            <a:ext cx="2950130" cy="201111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0EC4A4B-19D8-6047-A140-8A37D38FBA97}"/>
              </a:ext>
            </a:extLst>
          </p:cNvPr>
          <p:cNvPicPr>
            <a:picLocks/>
          </p:cNvPicPr>
          <p:nvPr/>
        </p:nvPicPr>
        <p:blipFill rotWithShape="1">
          <a:blip r:embed="rId5"/>
          <a:srcRect r="70825" b="53597"/>
          <a:stretch/>
        </p:blipFill>
        <p:spPr>
          <a:xfrm rot="21045731">
            <a:off x="6550325" y="71371"/>
            <a:ext cx="3039707" cy="224401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078E0BE-0EB9-CF47-B230-FC81CDEBEA99}"/>
              </a:ext>
            </a:extLst>
          </p:cNvPr>
          <p:cNvSpPr txBox="1"/>
          <p:nvPr/>
        </p:nvSpPr>
        <p:spPr>
          <a:xfrm rot="21036391">
            <a:off x="6499014" y="80360"/>
            <a:ext cx="29715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I did the initial designs and CAD developments. Orchestrated the  changes to both the design and construction of the pipe crawler; including wheel configuration and the reduction of components in the wiring loom. (Captain)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A2D3D85-814E-C744-AC45-54FE7C2F03A7}"/>
              </a:ext>
            </a:extLst>
          </p:cNvPr>
          <p:cNvSpPr txBox="1"/>
          <p:nvPr/>
        </p:nvSpPr>
        <p:spPr>
          <a:xfrm rot="21041681">
            <a:off x="6693665" y="1788895"/>
            <a:ext cx="2180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Joshua Brimecombe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3DFA3BD-B62B-3C40-A2DC-A4926100C860}"/>
              </a:ext>
            </a:extLst>
          </p:cNvPr>
          <p:cNvSpPr txBox="1"/>
          <p:nvPr/>
        </p:nvSpPr>
        <p:spPr>
          <a:xfrm rot="673666">
            <a:off x="5113664" y="3514088"/>
            <a:ext cx="2234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Will </a:t>
            </a:r>
            <a:r>
              <a:rPr lang="en-US" dirty="0" err="1">
                <a:solidFill>
                  <a:schemeClr val="bg1"/>
                </a:solidFill>
              </a:rPr>
              <a:t>Arthure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80EBDC0-788A-B34A-8665-C0C8F0F75065}"/>
              </a:ext>
            </a:extLst>
          </p:cNvPr>
          <p:cNvSpPr txBox="1"/>
          <p:nvPr/>
        </p:nvSpPr>
        <p:spPr>
          <a:xfrm rot="20205537">
            <a:off x="7803979" y="3679594"/>
            <a:ext cx="1533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Callum</a:t>
            </a:r>
          </a:p>
          <a:p>
            <a:pPr algn="r"/>
            <a:r>
              <a:rPr lang="en-US" dirty="0">
                <a:solidFill>
                  <a:schemeClr val="bg1"/>
                </a:solidFill>
              </a:rPr>
              <a:t>Brown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728A27B-2693-2E4B-9CBB-EAF6CC904C60}"/>
              </a:ext>
            </a:extLst>
          </p:cNvPr>
          <p:cNvSpPr txBox="1"/>
          <p:nvPr/>
        </p:nvSpPr>
        <p:spPr>
          <a:xfrm rot="21093170">
            <a:off x="5793591" y="5718368"/>
            <a:ext cx="2180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Joseph Blackmore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3EA72B5-EC89-DD40-AA37-E003DB512E9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852" t="20101" r="10769" b="19568"/>
          <a:stretch/>
        </p:blipFill>
        <p:spPr>
          <a:xfrm>
            <a:off x="0" y="3432701"/>
            <a:ext cx="2404055" cy="288034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DA0CE59-9EC5-0E4F-BA5C-A4824398CD5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4241" b="16669"/>
          <a:stretch/>
        </p:blipFill>
        <p:spPr>
          <a:xfrm rot="5400000">
            <a:off x="2378966" y="3880718"/>
            <a:ext cx="2446898" cy="239637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A8C1C150-295F-9A44-9040-69A032C9A50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4183" b="17426"/>
          <a:stretch/>
        </p:blipFill>
        <p:spPr>
          <a:xfrm rot="5400000">
            <a:off x="2365457" y="1495709"/>
            <a:ext cx="2475633" cy="239999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A8BE5BB7-7FC9-1C41-B392-9E444E56CAE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34127" t="14139" r="31626" b="14601"/>
          <a:stretch/>
        </p:blipFill>
        <p:spPr>
          <a:xfrm>
            <a:off x="1626578" y="1119459"/>
            <a:ext cx="786622" cy="232013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091CDA0-79A2-394A-AA6F-E0F6AB60D025}"/>
              </a:ext>
            </a:extLst>
          </p:cNvPr>
          <p:cNvSpPr txBox="1"/>
          <p:nvPr/>
        </p:nvSpPr>
        <p:spPr>
          <a:xfrm>
            <a:off x="2905760" y="4876800"/>
            <a:ext cx="3596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 Rounded MT Bold" panose="020F0704030504030204" pitchFamily="34" charset="77"/>
              </a:rPr>
              <a:t>Group B</a:t>
            </a:r>
          </a:p>
          <a:p>
            <a:pPr algn="ctr"/>
            <a:r>
              <a:rPr lang="en-US" sz="2800" dirty="0">
                <a:latin typeface="Arial Rounded MT Bold" panose="020F0704030504030204" pitchFamily="34" charset="77"/>
              </a:rPr>
              <a:t>Pipe Crawler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0F3F551-084D-C14F-8817-06B4A54B6531}"/>
              </a:ext>
            </a:extLst>
          </p:cNvPr>
          <p:cNvSpPr txBox="1"/>
          <p:nvPr/>
        </p:nvSpPr>
        <p:spPr>
          <a:xfrm rot="21093170">
            <a:off x="5718789" y="3720803"/>
            <a:ext cx="229288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	I implement the most suitable wheel and power transfer combination. I chose wide and grippy RC touring car wheels for high grip and large surface area 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023ADC2B-9802-FF48-A639-3DF0A77EC311}"/>
              </a:ext>
            </a:extLst>
          </p:cNvPr>
          <p:cNvSpPr txBox="1"/>
          <p:nvPr/>
        </p:nvSpPr>
        <p:spPr>
          <a:xfrm rot="701622">
            <a:off x="4915094" y="1298161"/>
            <a:ext cx="205490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I helped create</a:t>
            </a:r>
          </a:p>
          <a:p>
            <a:r>
              <a:rPr lang="en-GB" sz="1600" dirty="0">
                <a:solidFill>
                  <a:schemeClr val="bg1"/>
                </a:solidFill>
              </a:rPr>
              <a:t>and construct </a:t>
            </a:r>
          </a:p>
          <a:p>
            <a:r>
              <a:rPr lang="en-GB" sz="1600" dirty="0">
                <a:solidFill>
                  <a:schemeClr val="bg1"/>
                </a:solidFill>
              </a:rPr>
              <a:t>the frame. </a:t>
            </a:r>
            <a:r>
              <a:rPr lang="en-GB" dirty="0">
                <a:solidFill>
                  <a:schemeClr val="bg1"/>
                </a:solidFill>
              </a:rPr>
              <a:t>We cut the frame slightly smaller than the pipe, stopping it twisting and losing          .       Traction.</a:t>
            </a:r>
            <a:endParaRPr lang="en-US" sz="1600" dirty="0">
              <a:solidFill>
                <a:schemeClr val="bg1"/>
              </a:solidFill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21FFA658-833E-984D-BAA9-837F1AB8530F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34836" t="19194" r="32138" b="19396"/>
          <a:stretch/>
        </p:blipFill>
        <p:spPr>
          <a:xfrm>
            <a:off x="688182" y="1119459"/>
            <a:ext cx="862973" cy="2274574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E3B4086D-AEDF-A84E-8668-19D5F903AAB5}"/>
              </a:ext>
            </a:extLst>
          </p:cNvPr>
          <p:cNvSpPr txBox="1"/>
          <p:nvPr/>
        </p:nvSpPr>
        <p:spPr>
          <a:xfrm rot="18837621">
            <a:off x="7744145" y="4981541"/>
            <a:ext cx="21771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Plus a big group effort and some deep discussion </a:t>
            </a:r>
            <a:endParaRPr lang="en-US" sz="1600" dirty="0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8001F45-3D5F-FF43-8C24-75FDED20E96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09939" y="34392"/>
            <a:ext cx="2179455" cy="985430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C94A3615-2F40-2742-B9CE-8ABE3089C5E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5400000">
            <a:off x="7505389" y="10713361"/>
            <a:ext cx="2423522" cy="1800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EE7C72E-836C-7A45-893D-9D3C2EA3622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5400000">
            <a:off x="5715948" y="10713632"/>
            <a:ext cx="2400000" cy="180000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1BAA7F07-B70F-9648-A952-8B93A0736BEF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r="22"/>
          <a:stretch/>
        </p:blipFill>
        <p:spPr>
          <a:xfrm rot="5400000">
            <a:off x="3957528" y="10701871"/>
            <a:ext cx="2399458" cy="1800000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CA4497B-82E0-7F4B-937E-89C58E97A0D9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5400000">
            <a:off x="-290856" y="10725122"/>
            <a:ext cx="2400000" cy="1800000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31210C5A-C313-7D4A-B670-D8AAB39E2F2B}"/>
              </a:ext>
            </a:extLst>
          </p:cNvPr>
          <p:cNvPicPr>
            <a:picLocks noChangeAspect="1"/>
          </p:cNvPicPr>
          <p:nvPr/>
        </p:nvPicPr>
        <p:blipFill rotWithShape="1">
          <a:blip r:embed="rId16"/>
          <a:srcRect l="32345" t="6750" b="1"/>
          <a:stretch/>
        </p:blipFill>
        <p:spPr>
          <a:xfrm rot="5400000">
            <a:off x="1847337" y="10361135"/>
            <a:ext cx="2400000" cy="2480931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C8838687-D5C8-EF4D-82E1-D21BC568F074}"/>
              </a:ext>
            </a:extLst>
          </p:cNvPr>
          <p:cNvSpPr/>
          <p:nvPr/>
        </p:nvSpPr>
        <p:spPr>
          <a:xfrm>
            <a:off x="4809742" y="6313041"/>
            <a:ext cx="4791458" cy="408855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79440600-1197-BB4D-B722-3EBE42782619}"/>
              </a:ext>
            </a:extLst>
          </p:cNvPr>
          <p:cNvSpPr txBox="1"/>
          <p:nvPr/>
        </p:nvSpPr>
        <p:spPr>
          <a:xfrm rot="20990939">
            <a:off x="6916879" y="2164181"/>
            <a:ext cx="25816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The motors I selected are small, high torque, 12v, 300rpm motors that use a gearbox.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58B0270-3BDE-7841-875B-71F23FFE8E7B}"/>
              </a:ext>
            </a:extLst>
          </p:cNvPr>
          <p:cNvSpPr txBox="1"/>
          <p:nvPr/>
        </p:nvSpPr>
        <p:spPr>
          <a:xfrm rot="20226690">
            <a:off x="7677225" y="2888659"/>
            <a:ext cx="19762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9v batteries, running under power due </a:t>
            </a:r>
            <a:r>
              <a:rPr lang="en-GB" sz="1600">
                <a:solidFill>
                  <a:schemeClr val="bg1"/>
                </a:solidFill>
              </a:rPr>
              <a:t>to restrictions.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5791637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3188</TotalTime>
  <Words>183</Words>
  <Application>Microsoft Macintosh PowerPoint</Application>
  <PresentationFormat>A3 Paper (297x420 mm)</PresentationFormat>
  <Paragraphs>28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Rounded MT Bold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Joshua Brimecombe (1701440)</dc:creator>
  <cp:lastModifiedBy>Joshua Brimecombe (1701440)</cp:lastModifiedBy>
  <cp:revision>33</cp:revision>
  <dcterms:created xsi:type="dcterms:W3CDTF">2018-02-21T10:44:32Z</dcterms:created>
  <dcterms:modified xsi:type="dcterms:W3CDTF">2018-03-26T20:20:05Z</dcterms:modified>
</cp:coreProperties>
</file>