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5" r:id="rId1"/>
  </p:sldMasterIdLst>
  <p:notesMasterIdLst>
    <p:notesMasterId r:id="rId13"/>
  </p:notesMasterIdLst>
  <p:sldIdLst>
    <p:sldId id="256" r:id="rId2"/>
    <p:sldId id="257" r:id="rId3"/>
    <p:sldId id="258" r:id="rId4"/>
    <p:sldId id="260" r:id="rId5"/>
    <p:sldId id="262" r:id="rId6"/>
    <p:sldId id="264" r:id="rId7"/>
    <p:sldId id="266" r:id="rId8"/>
    <p:sldId id="267" r:id="rId9"/>
    <p:sldId id="269" r:id="rId10"/>
    <p:sldId id="271" r:id="rId11"/>
    <p:sldId id="27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3" autoAdjust="0"/>
    <p:restoredTop sz="94673"/>
  </p:normalViewPr>
  <p:slideViewPr>
    <p:cSldViewPr snapToGrid="0">
      <p:cViewPr varScale="1">
        <p:scale>
          <a:sx n="107" d="100"/>
          <a:sy n="107" d="100"/>
        </p:scale>
        <p:origin x="6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D58C45-E706-4865-9FFC-8CD0A3AFC624}" type="datetimeFigureOut">
              <a:rPr lang="en-IN" smtClean="0"/>
              <a:t>23/10/24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0A78D-2A28-4C44-B286-342898D4B963}" type="slidenum">
              <a:rPr lang="en-IN" smtClean="0"/>
              <a:t>‹#›</a:t>
            </a:fld>
            <a:endParaRPr lang="en-IN"/>
          </a:p>
        </p:txBody>
      </p:sp>
    </p:spTree>
    <p:extLst>
      <p:ext uri="{BB962C8B-B14F-4D97-AF65-F5344CB8AC3E}">
        <p14:creationId xmlns:p14="http://schemas.microsoft.com/office/powerpoint/2010/main" val="1615453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This slide is about the introduction of using technologies in hotels and hospitality that can make positive and negative impacts on the system. The prominent issues affecting the industry now are digitalization, sustainability, and workforce issues related to hotel and hospitality. These areas are crucial because this industry has been changing over the years affecting almost all segments of operations and customer perceptions that shaped the sector to respond to contemporary requirements.</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2EF0A78D-2A28-4C44-B286-342898D4B963}" type="slidenum">
              <a:rPr lang="en-IN" smtClean="0"/>
              <a:t>2</a:t>
            </a:fld>
            <a:endParaRPr lang="en-IN"/>
          </a:p>
        </p:txBody>
      </p:sp>
    </p:spTree>
    <p:extLst>
      <p:ext uri="{BB962C8B-B14F-4D97-AF65-F5344CB8AC3E}">
        <p14:creationId xmlns:p14="http://schemas.microsoft.com/office/powerpoint/2010/main" val="1160738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These are important updates because they influence service quality and affordability which in turn will affect the organization. As technology continues to enhance and customer expectations continue to rise, hotels cannot afford to stand still. Such trends will help leaders of the industry to tackle such issues, resulting in improved guest experience and competitiveness within this competitive market.</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2EF0A78D-2A28-4C44-B286-342898D4B963}" type="slidenum">
              <a:rPr lang="en-IN" smtClean="0"/>
              <a:t>3</a:t>
            </a:fld>
            <a:endParaRPr lang="en-IN"/>
          </a:p>
        </p:txBody>
      </p:sp>
    </p:spTree>
    <p:extLst>
      <p:ext uri="{BB962C8B-B14F-4D97-AF65-F5344CB8AC3E}">
        <p14:creationId xmlns:p14="http://schemas.microsoft.com/office/powerpoint/2010/main" val="2516193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The adoption of the technology benefits hotel efficiency and reduces operational costs while improving data-based personalized experience for guests. These advantages must be maximized by hotels in digital infrastructure and staff training. Technology can only work in support of a seamless experience if it stems from a strategic approach that retains brand loyalty as well as long-term success.</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2EF0A78D-2A28-4C44-B286-342898D4B963}" type="slidenum">
              <a:rPr lang="en-IN" smtClean="0"/>
              <a:t>4</a:t>
            </a:fld>
            <a:endParaRPr lang="en-IN"/>
          </a:p>
        </p:txBody>
      </p:sp>
    </p:spTree>
    <p:extLst>
      <p:ext uri="{BB962C8B-B14F-4D97-AF65-F5344CB8AC3E}">
        <p14:creationId xmlns:p14="http://schemas.microsoft.com/office/powerpoint/2010/main" val="1642600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Some hotels may be cautious away from implementing sustainability items due to upfront costs. As well, sourcing sustainable materials and educating guests is a challenge. For hotels to succeed they have to find innovative ways to strike the balance between financial viability, environmental responsibility, and customer engagement.</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2EF0A78D-2A28-4C44-B286-342898D4B963}" type="slidenum">
              <a:rPr lang="en-IN" smtClean="0"/>
              <a:t>5</a:t>
            </a:fld>
            <a:endParaRPr lang="en-IN"/>
          </a:p>
        </p:txBody>
      </p:sp>
    </p:spTree>
    <p:extLst>
      <p:ext uri="{BB962C8B-B14F-4D97-AF65-F5344CB8AC3E}">
        <p14:creationId xmlns:p14="http://schemas.microsoft.com/office/powerpoint/2010/main" val="3938846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An excellent workforce sounds fantastic a skilled, well-trained workforce delivers an exceptional experience to the guests. Employee development programs are a way to cut turnover down and create a positive work environment. To sustain guest satisfaction, hotels should concentrate on paying competitive compensation and open doors for occupational development.</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2EF0A78D-2A28-4C44-B286-342898D4B963}" type="slidenum">
              <a:rPr lang="en-IN" smtClean="0"/>
              <a:t>6</a:t>
            </a:fld>
            <a:endParaRPr lang="en-IN"/>
          </a:p>
        </p:txBody>
      </p:sp>
    </p:spTree>
    <p:extLst>
      <p:ext uri="{BB962C8B-B14F-4D97-AF65-F5344CB8AC3E}">
        <p14:creationId xmlns:p14="http://schemas.microsoft.com/office/powerpoint/2010/main" val="2025755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Research indicates that sustainable hotels are more perceived and more likely to receive repeat business from guests. Personalization is improved with digital transformation but also grows security concerns. Unlike training and development which directly enhance service quality, workforce strategies are effective. </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2EF0A78D-2A28-4C44-B286-342898D4B963}" type="slidenum">
              <a:rPr lang="en-IN" smtClean="0"/>
              <a:t>7</a:t>
            </a:fld>
            <a:endParaRPr lang="en-IN"/>
          </a:p>
        </p:txBody>
      </p:sp>
    </p:spTree>
    <p:extLst>
      <p:ext uri="{BB962C8B-B14F-4D97-AF65-F5344CB8AC3E}">
        <p14:creationId xmlns:p14="http://schemas.microsoft.com/office/powerpoint/2010/main" val="506704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Political, economic, and social factors affect the spectacle of digital transformation. Hotel computer systems cannot rely only on a computer's capacity to store data and protect data privacy laws that must shape how hotels use guest information. Tech investments help to reduce costs long term but they come with huge investments on day one. </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2EF0A78D-2A28-4C44-B286-342898D4B963}" type="slidenum">
              <a:rPr lang="en-IN" smtClean="0"/>
              <a:t>8</a:t>
            </a:fld>
            <a:endParaRPr lang="en-IN"/>
          </a:p>
        </p:txBody>
      </p:sp>
    </p:spTree>
    <p:extLst>
      <p:ext uri="{BB962C8B-B14F-4D97-AF65-F5344CB8AC3E}">
        <p14:creationId xmlns:p14="http://schemas.microsoft.com/office/powerpoint/2010/main" val="5501425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To survive, hotels must constantly upgrade their tech and stay ahead with cybersecurity. Sustainability is integrated as a core value, attracting eco-conscious guests and reducing costs. A resilient work environment is built for employee wellness, training, flexible arrangements, and a satisfied guest.</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2EF0A78D-2A28-4C44-B286-342898D4B963}" type="slidenum">
              <a:rPr lang="en-IN" smtClean="0"/>
              <a:t>9</a:t>
            </a:fld>
            <a:endParaRPr lang="en-IN"/>
          </a:p>
        </p:txBody>
      </p:sp>
    </p:spTree>
    <p:extLst>
      <p:ext uri="{BB962C8B-B14F-4D97-AF65-F5344CB8AC3E}">
        <p14:creationId xmlns:p14="http://schemas.microsoft.com/office/powerpoint/2010/main" val="987961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EF0A78D-2A28-4C44-B286-342898D4B963}" type="slidenum">
              <a:rPr lang="en-IN" smtClean="0"/>
              <a:t>11</a:t>
            </a:fld>
            <a:endParaRPr lang="en-IN"/>
          </a:p>
        </p:txBody>
      </p:sp>
    </p:spTree>
    <p:extLst>
      <p:ext uri="{BB962C8B-B14F-4D97-AF65-F5344CB8AC3E}">
        <p14:creationId xmlns:p14="http://schemas.microsoft.com/office/powerpoint/2010/main" val="41505697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24429E-2DFD-4062-91E2-8133DE7FDA76}" type="datetimeFigureOut">
              <a:rPr lang="en-IN" smtClean="0"/>
              <a:t>23/10/24</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2650615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4429E-2DFD-4062-91E2-8133DE7FDA76}" type="datetimeFigureOut">
              <a:rPr lang="en-IN" smtClean="0"/>
              <a:t>23/10/24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810778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4429E-2DFD-4062-91E2-8133DE7FDA76}" type="datetimeFigureOut">
              <a:rPr lang="en-IN" smtClean="0"/>
              <a:t>23/10/24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1591395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24429E-2DFD-4062-91E2-8133DE7FDA76}" type="datetimeFigureOut">
              <a:rPr lang="en-IN" smtClean="0"/>
              <a:t>23/10/24</a:t>
            </a:fld>
            <a:endParaRPr lang="en-IN"/>
          </a:p>
        </p:txBody>
      </p:sp>
      <p:sp>
        <p:nvSpPr>
          <p:cNvPr id="6" name="Footer Placeholder 5"/>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3376356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24429E-2DFD-4062-91E2-8133DE7FDA76}" type="datetimeFigureOut">
              <a:rPr lang="en-IN" smtClean="0"/>
              <a:t>23/10/24</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1678225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24429E-2DFD-4062-91E2-8133DE7FDA76}" type="datetimeFigureOut">
              <a:rPr lang="en-IN" smtClean="0"/>
              <a:t>23/10/24</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2165823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24429E-2DFD-4062-91E2-8133DE7FDA76}" type="datetimeFigureOut">
              <a:rPr lang="en-IN" smtClean="0"/>
              <a:t>23/10/24</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4094377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24429E-2DFD-4062-91E2-8133DE7FDA76}" type="datetimeFigureOut">
              <a:rPr lang="en-IN" smtClean="0"/>
              <a:t>23/10/24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3506254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24429E-2DFD-4062-91E2-8133DE7FDA76}" type="datetimeFigureOut">
              <a:rPr lang="en-IN" smtClean="0"/>
              <a:t>23/10/24</a:t>
            </a:fld>
            <a:endParaRPr lang="en-IN"/>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3011377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4429E-2DFD-4062-91E2-8133DE7FDA76}" type="datetimeFigureOut">
              <a:rPr lang="en-IN" smtClean="0"/>
              <a:t>23/10/24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948003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4429E-2DFD-4062-91E2-8133DE7FDA76}" type="datetimeFigureOut">
              <a:rPr lang="en-IN" smtClean="0"/>
              <a:t>23/10/24</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FEA1308-E03A-4910-90C4-B854380D57A7}"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739139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424429E-2DFD-4062-91E2-8133DE7FDA76}" type="datetimeFigureOut">
              <a:rPr lang="en-IN" smtClean="0"/>
              <a:t>23/10/24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1408732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424429E-2DFD-4062-91E2-8133DE7FDA76}" type="datetimeFigureOut">
              <a:rPr lang="en-IN" smtClean="0"/>
              <a:t>23/10/24</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FEA1308-E03A-4910-90C4-B854380D57A7}"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210346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424429E-2DFD-4062-91E2-8133DE7FDA76}" type="datetimeFigureOut">
              <a:rPr lang="en-IN" smtClean="0"/>
              <a:t>23/10/24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32899363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4429E-2DFD-4062-91E2-8133DE7FDA76}" type="datetimeFigureOut">
              <a:rPr lang="en-IN" smtClean="0"/>
              <a:t>23/10/24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11673837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4429E-2DFD-4062-91E2-8133DE7FDA76}" type="datetimeFigureOut">
              <a:rPr lang="en-IN" smtClean="0"/>
              <a:t>23/10/24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FEA1308-E03A-4910-90C4-B854380D57A7}" type="slidenum">
              <a:rPr lang="en-IN" smtClean="0"/>
              <a:t>‹#›</a:t>
            </a:fld>
            <a:endParaRPr lang="en-IN"/>
          </a:p>
        </p:txBody>
      </p:sp>
    </p:spTree>
    <p:extLst>
      <p:ext uri="{BB962C8B-B14F-4D97-AF65-F5344CB8AC3E}">
        <p14:creationId xmlns:p14="http://schemas.microsoft.com/office/powerpoint/2010/main" val="3302198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424429E-2DFD-4062-91E2-8133DE7FDA76}" type="datetimeFigureOut">
              <a:rPr lang="en-IN" smtClean="0"/>
              <a:t>23/10/24</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FEA1308-E03A-4910-90C4-B854380D57A7}" type="slidenum">
              <a:rPr lang="en-IN" smtClean="0"/>
              <a:t>‹#›</a:t>
            </a:fld>
            <a:endParaRPr lang="en-IN"/>
          </a:p>
        </p:txBody>
      </p:sp>
    </p:spTree>
    <p:extLst>
      <p:ext uri="{BB962C8B-B14F-4D97-AF65-F5344CB8AC3E}">
        <p14:creationId xmlns:p14="http://schemas.microsoft.com/office/powerpoint/2010/main" val="2989783604"/>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 id="2147483827" r:id="rId12"/>
    <p:sldLayoutId id="2147483828" r:id="rId13"/>
    <p:sldLayoutId id="2147483829" r:id="rId14"/>
    <p:sldLayoutId id="2147483830" r:id="rId15"/>
    <p:sldLayoutId id="214748383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3390/su141710705" TargetMode="External"/><Relationship Id="rId3" Type="http://schemas.openxmlformats.org/officeDocument/2006/relationships/hyperlink" Target="https://www.researchgate.net/profile/Bayad-Ali/publication/351780048_Hotel_Service_Quality_The_Impact_of_Service_Quality_on_Customer_Satisfaction_in_Hospitality/links/60a9741592851ca9dcdad96a/Hotel-Service-Quality-The-Impact-of-Service-Quality-on-Customer-Satisfaction-in-Hospitality.pdf" TargetMode="External"/><Relationship Id="rId7" Type="http://schemas.openxmlformats.org/officeDocument/2006/relationships/hyperlink" Target="https://sciendo.com/article/10.2478/ejthr-2021-0008"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doi.org/10.3390/su14031836" TargetMode="External"/><Relationship Id="rId5" Type="http://schemas.openxmlformats.org/officeDocument/2006/relationships/hyperlink" Target="https://doi.org/10.1016/j.envdev.2021.100617" TargetMode="External"/><Relationship Id="rId4" Type="http://schemas.openxmlformats.org/officeDocument/2006/relationships/hyperlink" Target="https://doi.org/10.3390/joitmc70100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1630F-4F81-5EDA-77C5-D91B045243AB}"/>
              </a:ext>
            </a:extLst>
          </p:cNvPr>
          <p:cNvSpPr>
            <a:spLocks noGrp="1"/>
          </p:cNvSpPr>
          <p:nvPr>
            <p:ph type="ctrTitle"/>
          </p:nvPr>
        </p:nvSpPr>
        <p:spPr/>
        <p:txBody>
          <a:bodyPr>
            <a:noAutofit/>
          </a:bodyPr>
          <a:lstStyle/>
          <a:p>
            <a:pPr>
              <a:lnSpc>
                <a:spcPct val="107000"/>
              </a:lnSpc>
              <a:spcAft>
                <a:spcPts val="800"/>
              </a:spcAft>
            </a:pPr>
            <a:br>
              <a:rPr lang="en-IN" sz="4000" b="1" kern="50" dirty="0">
                <a:effectLst/>
                <a:latin typeface="Times New Roman" panose="02020603050405020304" pitchFamily="18" charset="0"/>
                <a:ea typeface="SimSun" panose="02010600030101010101" pitchFamily="2" charset="-122"/>
                <a:cs typeface="Mangal" panose="02040503050203030202" pitchFamily="18" charset="0"/>
              </a:rPr>
            </a:br>
            <a:r>
              <a:rPr lang="en-IN" sz="4000" b="1" kern="50" dirty="0">
                <a:effectLst/>
                <a:latin typeface="Times New Roman" panose="02020603050405020304" pitchFamily="18" charset="0"/>
                <a:ea typeface="SimSun" panose="02010600030101010101" pitchFamily="2" charset="-122"/>
                <a:cs typeface="Mangal" panose="02040503050203030202" pitchFamily="18" charset="0"/>
              </a:rPr>
              <a:t>BMIH6001</a:t>
            </a:r>
            <a:br>
              <a:rPr lang="en-IN" sz="4000" b="1" kern="50" dirty="0">
                <a:effectLst/>
                <a:latin typeface="Times New Roman" panose="02020603050405020304" pitchFamily="18" charset="0"/>
                <a:ea typeface="SimSun" panose="02010600030101010101" pitchFamily="2" charset="-122"/>
                <a:cs typeface="Mangal" panose="02040503050203030202" pitchFamily="18" charset="0"/>
              </a:rPr>
            </a:br>
            <a:r>
              <a:rPr lang="en-US" sz="4000" b="1" kern="50" dirty="0">
                <a:effectLst/>
                <a:latin typeface="Times New Roman" panose="02020603050405020304" pitchFamily="18" charset="0"/>
                <a:ea typeface="SimSun" panose="02010600030101010101" pitchFamily="2" charset="-122"/>
                <a:cs typeface="Mangal" panose="02040503050203030202" pitchFamily="18" charset="0"/>
              </a:rPr>
              <a:t>Contemporary Themes in the Hotel and Hospitality Sector</a:t>
            </a:r>
            <a:br>
              <a:rPr lang="en-IN" sz="4000" b="1" kern="50" dirty="0">
                <a:effectLst/>
                <a:latin typeface="Times New Roman" panose="02020603050405020304" pitchFamily="18" charset="0"/>
                <a:ea typeface="SimSun" panose="02010600030101010101" pitchFamily="2" charset="-122"/>
                <a:cs typeface="Mangal" panose="02040503050203030202" pitchFamily="18" charset="0"/>
              </a:rPr>
            </a:br>
            <a:endParaRPr lang="en-IN" sz="4000" b="1" dirty="0"/>
          </a:p>
        </p:txBody>
      </p:sp>
      <p:sp>
        <p:nvSpPr>
          <p:cNvPr id="3" name="Subtitle 2">
            <a:extLst>
              <a:ext uri="{FF2B5EF4-FFF2-40B4-BE49-F238E27FC236}">
                <a16:creationId xmlns:a16="http://schemas.microsoft.com/office/drawing/2014/main" id="{72E297D0-EC31-1BDA-0540-DE648623EB8F}"/>
              </a:ext>
            </a:extLst>
          </p:cNvPr>
          <p:cNvSpPr>
            <a:spLocks noGrp="1"/>
          </p:cNvSpPr>
          <p:nvPr>
            <p:ph type="subTitle" idx="1"/>
          </p:nvPr>
        </p:nvSpPr>
        <p:spPr/>
        <p:txBody>
          <a:bodyPr>
            <a:normAutofit fontScale="25000" lnSpcReduction="20000"/>
          </a:bodyPr>
          <a:lstStyle/>
          <a:p>
            <a:pPr algn="ctr">
              <a:lnSpc>
                <a:spcPct val="150000"/>
              </a:lnSpc>
            </a:pPr>
            <a:r>
              <a:rPr lang="en-US" sz="7700" b="1" kern="50" dirty="0">
                <a:solidFill>
                  <a:schemeClr val="accent2">
                    <a:lumMod val="75000"/>
                  </a:schemeClr>
                </a:solidFill>
                <a:effectLst/>
                <a:latin typeface="Times New Roman" panose="02020603050405020304" pitchFamily="18" charset="0"/>
                <a:ea typeface="SimSun" panose="02010600030101010101" pitchFamily="2" charset="-122"/>
                <a:cs typeface="Mangal" panose="02040503050203030202" pitchFamily="18" charset="0"/>
              </a:rPr>
              <a:t>Student Name: Nazmeen Akhtar</a:t>
            </a:r>
            <a:endParaRPr lang="en-IN" sz="7700" b="1" kern="50" dirty="0">
              <a:solidFill>
                <a:schemeClr val="accent2">
                  <a:lumMod val="75000"/>
                </a:schemeClr>
              </a:solidFill>
              <a:effectLst/>
              <a:latin typeface="Times New Roman" panose="02020603050405020304" pitchFamily="18" charset="0"/>
              <a:ea typeface="SimSun" panose="02010600030101010101" pitchFamily="2" charset="-122"/>
              <a:cs typeface="Mangal" panose="02040503050203030202" pitchFamily="18" charset="0"/>
            </a:endParaRPr>
          </a:p>
          <a:p>
            <a:pPr algn="ctr">
              <a:lnSpc>
                <a:spcPct val="150000"/>
              </a:lnSpc>
            </a:pPr>
            <a:r>
              <a:rPr lang="en-US" sz="7700" b="1" kern="50" dirty="0">
                <a:solidFill>
                  <a:schemeClr val="accent2">
                    <a:lumMod val="75000"/>
                  </a:schemeClr>
                </a:solidFill>
                <a:effectLst/>
                <a:latin typeface="Times New Roman" panose="02020603050405020304" pitchFamily="18" charset="0"/>
                <a:ea typeface="SimSun" panose="02010600030101010101" pitchFamily="2" charset="-122"/>
                <a:cs typeface="Mangal" panose="02040503050203030202" pitchFamily="18" charset="0"/>
              </a:rPr>
              <a:t>Student ID: 2123059</a:t>
            </a:r>
          </a:p>
          <a:p>
            <a:pPr algn="ctr">
              <a:lnSpc>
                <a:spcPct val="150000"/>
              </a:lnSpc>
            </a:pPr>
            <a:r>
              <a:rPr lang="en-US" sz="7700" b="1" kern="50" dirty="0">
                <a:solidFill>
                  <a:schemeClr val="accent2">
                    <a:lumMod val="75000"/>
                  </a:schemeClr>
                </a:solidFill>
                <a:latin typeface="Times New Roman" panose="02020603050405020304" pitchFamily="18" charset="0"/>
                <a:ea typeface="SimSun" panose="02010600030101010101" pitchFamily="2" charset="-122"/>
                <a:cs typeface="Mangal" panose="02040503050203030202" pitchFamily="18" charset="0"/>
              </a:rPr>
              <a:t>Lecturer Name: Ernest </a:t>
            </a:r>
            <a:r>
              <a:rPr lang="en-US" sz="7700" b="1" kern="50" dirty="0" err="1">
                <a:solidFill>
                  <a:schemeClr val="accent2">
                    <a:lumMod val="75000"/>
                  </a:schemeClr>
                </a:solidFill>
                <a:latin typeface="Times New Roman" panose="02020603050405020304" pitchFamily="18" charset="0"/>
                <a:ea typeface="SimSun" panose="02010600030101010101" pitchFamily="2" charset="-122"/>
                <a:cs typeface="Mangal" panose="02040503050203030202" pitchFamily="18" charset="0"/>
              </a:rPr>
              <a:t>Wavei</a:t>
            </a:r>
            <a:endParaRPr lang="en-IN" sz="7700" b="1" kern="50" dirty="0">
              <a:solidFill>
                <a:schemeClr val="accent2">
                  <a:lumMod val="75000"/>
                </a:schemeClr>
              </a:solidFill>
              <a:effectLst/>
              <a:latin typeface="Times New Roman" panose="02020603050405020304" pitchFamily="18" charset="0"/>
              <a:ea typeface="SimSun" panose="02010600030101010101" pitchFamily="2" charset="-122"/>
              <a:cs typeface="Mangal" panose="02040503050203030202" pitchFamily="18" charset="0"/>
            </a:endParaRPr>
          </a:p>
          <a:p>
            <a:pPr algn="l">
              <a:lnSpc>
                <a:spcPct val="107000"/>
              </a:lnSpc>
              <a:spcAft>
                <a:spcPts val="800"/>
              </a:spcAft>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Tree>
    <p:extLst>
      <p:ext uri="{BB962C8B-B14F-4D97-AF65-F5344CB8AC3E}">
        <p14:creationId xmlns:p14="http://schemas.microsoft.com/office/powerpoint/2010/main" val="2674062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DDB00-A140-2801-EE99-B6A2E4071FEE}"/>
              </a:ext>
            </a:extLst>
          </p:cNvPr>
          <p:cNvSpPr>
            <a:spLocks noGrp="1"/>
          </p:cNvSpPr>
          <p:nvPr>
            <p:ph type="title"/>
          </p:nvPr>
        </p:nvSpPr>
        <p:spPr/>
        <p:txBody>
          <a:bodyPr>
            <a:normAutofit/>
          </a:bodyPr>
          <a:lstStyle/>
          <a:p>
            <a:r>
              <a:rPr lang="en-US" sz="3000" b="1" kern="50" dirty="0">
                <a:effectLst/>
                <a:latin typeface="Times New Roman" panose="02020603050405020304" pitchFamily="18" charset="0"/>
                <a:ea typeface="SimSun" panose="02010600030101010101" pitchFamily="2" charset="-122"/>
                <a:cs typeface="Mangal" panose="02040503050203030202" pitchFamily="18" charset="0"/>
              </a:rPr>
              <a:t>Introduction </a:t>
            </a:r>
            <a:br>
              <a:rPr lang="en-IN" sz="3000" b="1" kern="50" dirty="0">
                <a:effectLst/>
                <a:latin typeface="Times New Roman" panose="02020603050405020304" pitchFamily="18" charset="0"/>
                <a:ea typeface="SimSun" panose="02010600030101010101" pitchFamily="2" charset="-122"/>
                <a:cs typeface="Mangal" panose="02040503050203030202" pitchFamily="18" charset="0"/>
              </a:rPr>
            </a:br>
            <a:endParaRPr lang="en-IN" sz="3000" b="1" dirty="0"/>
          </a:p>
        </p:txBody>
      </p:sp>
      <p:sp>
        <p:nvSpPr>
          <p:cNvPr id="3" name="Content Placeholder 2">
            <a:extLst>
              <a:ext uri="{FF2B5EF4-FFF2-40B4-BE49-F238E27FC236}">
                <a16:creationId xmlns:a16="http://schemas.microsoft.com/office/drawing/2014/main" id="{CBE2ECBD-91AB-5EAF-B87F-C4BE6B71CAFB}"/>
              </a:ext>
            </a:extLst>
          </p:cNvPr>
          <p:cNvSpPr>
            <a:spLocks noGrp="1"/>
          </p:cNvSpPr>
          <p:nvPr>
            <p:ph idx="1"/>
          </p:nvPr>
        </p:nvSpPr>
        <p:spPr/>
        <p:txBody>
          <a:bodyPr/>
          <a:lstStyle/>
          <a:p>
            <a:pPr algn="just">
              <a:lnSpc>
                <a:spcPct val="150000"/>
              </a:lnSpc>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The latest trends have been discussed in the hotel and hospitality sector including digitalization and staff management.</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pPr algn="just">
              <a:lnSpc>
                <a:spcPct val="150000"/>
              </a:lnSpc>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The reason because this sector is in a constant state of instability and contributes significantly to international tourism and customer satisfaction.</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pPr algn="just">
              <a:lnSpc>
                <a:spcPct val="150000"/>
              </a:lnSpc>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Knowledge of these updates assists top executives respond to trends that drive operation and customer experience changes.</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Tree>
    <p:extLst>
      <p:ext uri="{BB962C8B-B14F-4D97-AF65-F5344CB8AC3E}">
        <p14:creationId xmlns:p14="http://schemas.microsoft.com/office/powerpoint/2010/main" val="2409417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1DA27-CC17-BB04-812F-FEBD268813E9}"/>
              </a:ext>
            </a:extLst>
          </p:cNvPr>
          <p:cNvSpPr>
            <a:spLocks noGrp="1"/>
          </p:cNvSpPr>
          <p:nvPr>
            <p:ph type="title"/>
          </p:nvPr>
        </p:nvSpPr>
        <p:spPr>
          <a:xfrm>
            <a:off x="2478057" y="463961"/>
            <a:ext cx="8911687" cy="1280890"/>
          </a:xfrm>
        </p:spPr>
        <p:txBody>
          <a:bodyPr>
            <a:normAutofit/>
          </a:bodyPr>
          <a:lstStyle/>
          <a:p>
            <a:r>
              <a:rPr lang="en-US" sz="2000" b="1" kern="50" dirty="0">
                <a:solidFill>
                  <a:srgbClr val="0070C0"/>
                </a:solidFill>
                <a:effectLst/>
                <a:latin typeface="Times New Roman" panose="02020603050405020304" pitchFamily="18" charset="0"/>
                <a:ea typeface="SimSun" panose="02010600030101010101" pitchFamily="2" charset="-122"/>
                <a:cs typeface="Mangal" panose="02040503050203030202" pitchFamily="18" charset="0"/>
              </a:rPr>
              <a:t>Pertinence to Present Issues</a:t>
            </a:r>
            <a:br>
              <a:rPr lang="en-IN" sz="3000" b="1" kern="50" dirty="0">
                <a:effectLst/>
                <a:latin typeface="Times New Roman" panose="02020603050405020304" pitchFamily="18" charset="0"/>
                <a:ea typeface="SimSun" panose="02010600030101010101" pitchFamily="2" charset="-122"/>
                <a:cs typeface="Mangal" panose="02040503050203030202" pitchFamily="18" charset="0"/>
              </a:rPr>
            </a:br>
            <a:endParaRPr lang="en-IN" sz="3000" b="1" dirty="0"/>
          </a:p>
        </p:txBody>
      </p:sp>
      <p:sp>
        <p:nvSpPr>
          <p:cNvPr id="3" name="Content Placeholder 2">
            <a:extLst>
              <a:ext uri="{FF2B5EF4-FFF2-40B4-BE49-F238E27FC236}">
                <a16:creationId xmlns:a16="http://schemas.microsoft.com/office/drawing/2014/main" id="{56A4E34D-EBBE-2FEE-09F8-65696A859D40}"/>
              </a:ext>
            </a:extLst>
          </p:cNvPr>
          <p:cNvSpPr>
            <a:spLocks noGrp="1"/>
          </p:cNvSpPr>
          <p:nvPr>
            <p:ph idx="1"/>
          </p:nvPr>
        </p:nvSpPr>
        <p:spPr>
          <a:xfrm>
            <a:off x="2363190" y="1104406"/>
            <a:ext cx="9141422" cy="2470068"/>
          </a:xfrm>
        </p:spPr>
        <p:txBody>
          <a:bodyPr/>
          <a:lstStyle/>
          <a:p>
            <a:pPr marL="685800" lvl="1" algn="just">
              <a:lnSpc>
                <a:spcPct val="150000"/>
              </a:lnSpc>
              <a:buFont typeface="Wingdings" pitchFamily="2" charset="2"/>
              <a:buChar char="Ø"/>
            </a:pPr>
            <a:r>
              <a:rPr lang="en-US" sz="1400" kern="50" dirty="0">
                <a:effectLst/>
                <a:latin typeface="Times New Roman" panose="02020603050405020304" pitchFamily="18" charset="0"/>
                <a:ea typeface="SimSun" panose="02010600030101010101" pitchFamily="2" charset="-122"/>
                <a:cs typeface="Mangal" panose="02040503050203030202" pitchFamily="18" charset="0"/>
              </a:rPr>
              <a:t>There are significant and unprecedented pressures experienced by the industry such as the impact of technology, the environment, and new or changing customer demands (Khan et al., 2021).</a:t>
            </a:r>
            <a:endParaRPr lang="en-IN" sz="1400" kern="50" dirty="0">
              <a:effectLst/>
              <a:latin typeface="Times New Roman" panose="02020603050405020304" pitchFamily="18" charset="0"/>
              <a:ea typeface="SimSun" panose="02010600030101010101" pitchFamily="2" charset="-122"/>
              <a:cs typeface="Mangal" panose="02040503050203030202" pitchFamily="18" charset="0"/>
            </a:endParaRPr>
          </a:p>
          <a:p>
            <a:pPr lvl="1" algn="just">
              <a:lnSpc>
                <a:spcPct val="150000"/>
              </a:lnSpc>
              <a:buFont typeface="Wingdings" pitchFamily="2" charset="2"/>
              <a:buChar char="Ø"/>
            </a:pPr>
            <a:r>
              <a:rPr lang="en-US" sz="1400" kern="50" dirty="0">
                <a:effectLst/>
                <a:latin typeface="Times New Roman" panose="02020603050405020304" pitchFamily="18" charset="0"/>
                <a:ea typeface="SimSun" panose="02010600030101010101" pitchFamily="2" charset="-122"/>
                <a:cs typeface="Mangal" panose="02040503050203030202" pitchFamily="18" charset="0"/>
              </a:rPr>
              <a:t>It means that hotels have to be also resilient to change these updates in order to enhance service delivery and satisfy new market requirements.</a:t>
            </a:r>
            <a:endParaRPr lang="en-IN" sz="14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7" name="TextBox 6">
            <a:extLst>
              <a:ext uri="{FF2B5EF4-FFF2-40B4-BE49-F238E27FC236}">
                <a16:creationId xmlns:a16="http://schemas.microsoft.com/office/drawing/2014/main" id="{314D562F-CCF7-645F-E9C4-7AC15CAC0C53}"/>
              </a:ext>
            </a:extLst>
          </p:cNvPr>
          <p:cNvSpPr txBox="1"/>
          <p:nvPr/>
        </p:nvSpPr>
        <p:spPr>
          <a:xfrm>
            <a:off x="2363190" y="3205142"/>
            <a:ext cx="6097978" cy="369332"/>
          </a:xfrm>
          <a:prstGeom prst="rect">
            <a:avLst/>
          </a:prstGeom>
          <a:noFill/>
        </p:spPr>
        <p:txBody>
          <a:bodyPr wrap="square">
            <a:spAutoFit/>
          </a:bodyPr>
          <a:lstStyle/>
          <a:p>
            <a:r>
              <a:rPr lang="en-US" sz="1800" b="1" kern="50" dirty="0">
                <a:solidFill>
                  <a:srgbClr val="0070C0"/>
                </a:solidFill>
                <a:effectLst/>
                <a:latin typeface="Times New Roman" panose="02020603050405020304" pitchFamily="18" charset="0"/>
                <a:ea typeface="SimSun" panose="02010600030101010101" pitchFamily="2" charset="-122"/>
                <a:cs typeface="Mangal" panose="02040503050203030202" pitchFamily="18" charset="0"/>
              </a:rPr>
              <a:t>All Around Digital Alteration</a:t>
            </a:r>
            <a:endParaRPr lang="en-US" dirty="0">
              <a:solidFill>
                <a:srgbClr val="0070C0"/>
              </a:solidFill>
            </a:endParaRPr>
          </a:p>
        </p:txBody>
      </p:sp>
      <p:sp>
        <p:nvSpPr>
          <p:cNvPr id="9" name="TextBox 8">
            <a:extLst>
              <a:ext uri="{FF2B5EF4-FFF2-40B4-BE49-F238E27FC236}">
                <a16:creationId xmlns:a16="http://schemas.microsoft.com/office/drawing/2014/main" id="{F34AE793-CE90-ADA6-61B1-6C8D9F397CB3}"/>
              </a:ext>
            </a:extLst>
          </p:cNvPr>
          <p:cNvSpPr txBox="1"/>
          <p:nvPr/>
        </p:nvSpPr>
        <p:spPr>
          <a:xfrm>
            <a:off x="2455224" y="4000214"/>
            <a:ext cx="6691744" cy="2264081"/>
          </a:xfrm>
          <a:prstGeom prst="rect">
            <a:avLst/>
          </a:prstGeom>
          <a:noFill/>
        </p:spPr>
        <p:txBody>
          <a:bodyPr wrap="square">
            <a:spAutoFit/>
          </a:bodyPr>
          <a:lstStyle/>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Digital strategies that can be implemented in the hotel industry refer to the use of technology to improve services to entities and make work easier.</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Convenience and increase in personalization are enhanced through the use of such technologies as AI, mobile check-ins, and digital helper services.</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With adaptability to technological advancement, organizations come across hurdles such as security threats and regular update requirements.</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p:txBody>
      </p:sp>
    </p:spTree>
    <p:extLst>
      <p:ext uri="{BB962C8B-B14F-4D97-AF65-F5344CB8AC3E}">
        <p14:creationId xmlns:p14="http://schemas.microsoft.com/office/powerpoint/2010/main" val="3810902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A53D7-3500-FE6C-E375-A9112542AE39}"/>
              </a:ext>
            </a:extLst>
          </p:cNvPr>
          <p:cNvSpPr>
            <a:spLocks noGrp="1"/>
          </p:cNvSpPr>
          <p:nvPr>
            <p:ph type="title"/>
          </p:nvPr>
        </p:nvSpPr>
        <p:spPr/>
        <p:txBody>
          <a:bodyPr>
            <a:normAutofit/>
          </a:bodyPr>
          <a:lstStyle/>
          <a:p>
            <a:r>
              <a:rPr lang="en-US" sz="2000" b="1" kern="50" dirty="0">
                <a:solidFill>
                  <a:srgbClr val="0070C0"/>
                </a:solidFill>
                <a:effectLst/>
                <a:latin typeface="Times New Roman" panose="02020603050405020304" pitchFamily="18" charset="0"/>
                <a:ea typeface="SimSun" panose="02010600030101010101" pitchFamily="2" charset="-122"/>
                <a:cs typeface="Mangal" panose="02040503050203030202" pitchFamily="18" charset="0"/>
              </a:rPr>
              <a:t>The Part of Making digital</a:t>
            </a:r>
            <a:br>
              <a:rPr lang="en-IN" sz="3000" b="1" kern="50" dirty="0">
                <a:effectLst/>
                <a:latin typeface="Times New Roman" panose="02020603050405020304" pitchFamily="18" charset="0"/>
                <a:ea typeface="SimSun" panose="02010600030101010101" pitchFamily="2" charset="-122"/>
                <a:cs typeface="Mangal" panose="02040503050203030202" pitchFamily="18" charset="0"/>
              </a:rPr>
            </a:br>
            <a:endParaRPr lang="en-IN" sz="3000" b="1" dirty="0"/>
          </a:p>
        </p:txBody>
      </p:sp>
      <p:sp>
        <p:nvSpPr>
          <p:cNvPr id="3" name="Content Placeholder 2">
            <a:extLst>
              <a:ext uri="{FF2B5EF4-FFF2-40B4-BE49-F238E27FC236}">
                <a16:creationId xmlns:a16="http://schemas.microsoft.com/office/drawing/2014/main" id="{59C2413D-DF45-E7FD-F0F3-BEF405EA9C58}"/>
              </a:ext>
            </a:extLst>
          </p:cNvPr>
          <p:cNvSpPr>
            <a:spLocks noGrp="1"/>
          </p:cNvSpPr>
          <p:nvPr>
            <p:ph idx="1"/>
          </p:nvPr>
        </p:nvSpPr>
        <p:spPr>
          <a:xfrm>
            <a:off x="1983570" y="1175379"/>
            <a:ext cx="8915400" cy="3777622"/>
          </a:xfrm>
        </p:spPr>
        <p:txBody>
          <a:bodyPr/>
          <a:lstStyle/>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Embracing technology instead proves to increase efficiency since the cost is cut, and guests are offered a proper experience (Wynn and Jones, 2022).</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New technology tools are instrumental in this area because they facilitate the collection of data that can be used to forecast guest </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behavior.</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5" name="TextBox 4">
            <a:extLst>
              <a:ext uri="{FF2B5EF4-FFF2-40B4-BE49-F238E27FC236}">
                <a16:creationId xmlns:a16="http://schemas.microsoft.com/office/drawing/2014/main" id="{A8C09962-73D3-D978-6A53-A17235ADA939}"/>
              </a:ext>
            </a:extLst>
          </p:cNvPr>
          <p:cNvSpPr txBox="1"/>
          <p:nvPr/>
        </p:nvSpPr>
        <p:spPr>
          <a:xfrm>
            <a:off x="2490849" y="3228945"/>
            <a:ext cx="6097978" cy="400110"/>
          </a:xfrm>
          <a:prstGeom prst="rect">
            <a:avLst/>
          </a:prstGeom>
          <a:noFill/>
        </p:spPr>
        <p:txBody>
          <a:bodyPr wrap="square">
            <a:spAutoFit/>
          </a:bodyPr>
          <a:lstStyle/>
          <a:p>
            <a:r>
              <a:rPr lang="en-US" sz="2000" b="1" kern="50" dirty="0">
                <a:solidFill>
                  <a:srgbClr val="0070C0"/>
                </a:solidFill>
                <a:effectLst/>
                <a:latin typeface="Times New Roman" panose="02020603050405020304" pitchFamily="18" charset="0"/>
                <a:ea typeface="SimSun" panose="02010600030101010101" pitchFamily="2" charset="-122"/>
                <a:cs typeface="Mangal" panose="02040503050203030202" pitchFamily="18" charset="0"/>
              </a:rPr>
              <a:t>Sustainability in Hospitality</a:t>
            </a:r>
            <a:endParaRPr lang="en-US" sz="2000" dirty="0">
              <a:solidFill>
                <a:srgbClr val="0070C0"/>
              </a:solidFill>
            </a:endParaRPr>
          </a:p>
        </p:txBody>
      </p:sp>
      <p:sp>
        <p:nvSpPr>
          <p:cNvPr id="7" name="TextBox 6">
            <a:extLst>
              <a:ext uri="{FF2B5EF4-FFF2-40B4-BE49-F238E27FC236}">
                <a16:creationId xmlns:a16="http://schemas.microsoft.com/office/drawing/2014/main" id="{D56635D7-BC3E-8B4F-BBCA-C74EFD119D5A}"/>
              </a:ext>
            </a:extLst>
          </p:cNvPr>
          <p:cNvSpPr txBox="1"/>
          <p:nvPr/>
        </p:nvSpPr>
        <p:spPr>
          <a:xfrm>
            <a:off x="1983570" y="3820959"/>
            <a:ext cx="8597344" cy="2264081"/>
          </a:xfrm>
          <a:prstGeom prst="rect">
            <a:avLst/>
          </a:prstGeom>
          <a:noFill/>
        </p:spPr>
        <p:txBody>
          <a:bodyPr wrap="square">
            <a:spAutoFit/>
          </a:bodyPr>
          <a:lstStyle/>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Relating to sustainability is significant as consumers are more concerned with having sustainable solutions for their accommodation.</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Hotels are also implementing energy-saving technology, waste minimization initiatives, and green purchasing policies.</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Adopting such measures minimizes the effects on the environment despite guest demands for suitable green tourism products.</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p:txBody>
      </p:sp>
    </p:spTree>
    <p:extLst>
      <p:ext uri="{BB962C8B-B14F-4D97-AF65-F5344CB8AC3E}">
        <p14:creationId xmlns:p14="http://schemas.microsoft.com/office/powerpoint/2010/main" val="784969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93235-E7B1-11AD-88BB-AD9DD31E34B1}"/>
              </a:ext>
            </a:extLst>
          </p:cNvPr>
          <p:cNvSpPr>
            <a:spLocks noGrp="1"/>
          </p:cNvSpPr>
          <p:nvPr>
            <p:ph type="title"/>
          </p:nvPr>
        </p:nvSpPr>
        <p:spPr/>
        <p:txBody>
          <a:bodyPr>
            <a:normAutofit/>
          </a:bodyPr>
          <a:lstStyle/>
          <a:p>
            <a:r>
              <a:rPr lang="en-US" sz="2000" b="1" kern="50" dirty="0">
                <a:solidFill>
                  <a:srgbClr val="0070C0"/>
                </a:solidFill>
                <a:effectLst/>
                <a:latin typeface="Times New Roman" panose="02020603050405020304" pitchFamily="18" charset="0"/>
                <a:ea typeface="SimSun" panose="02010600030101010101" pitchFamily="2" charset="-122"/>
                <a:cs typeface="Mangal" panose="02040503050203030202" pitchFamily="18" charset="0"/>
              </a:rPr>
              <a:t>Encounters of Sustainability</a:t>
            </a:r>
            <a:br>
              <a:rPr lang="en-IN" sz="3000" b="1" kern="50" dirty="0">
                <a:effectLst/>
                <a:latin typeface="Times New Roman" panose="02020603050405020304" pitchFamily="18" charset="0"/>
                <a:ea typeface="SimSun" panose="02010600030101010101" pitchFamily="2" charset="-122"/>
                <a:cs typeface="Mangal" panose="02040503050203030202" pitchFamily="18" charset="0"/>
              </a:rPr>
            </a:br>
            <a:endParaRPr lang="en-IN" sz="3000" b="1" dirty="0"/>
          </a:p>
        </p:txBody>
      </p:sp>
      <p:sp>
        <p:nvSpPr>
          <p:cNvPr id="3" name="Content Placeholder 2">
            <a:extLst>
              <a:ext uri="{FF2B5EF4-FFF2-40B4-BE49-F238E27FC236}">
                <a16:creationId xmlns:a16="http://schemas.microsoft.com/office/drawing/2014/main" id="{48A6D4D0-7C97-9EE0-02DF-204E5A599FB7}"/>
              </a:ext>
            </a:extLst>
          </p:cNvPr>
          <p:cNvSpPr>
            <a:spLocks noGrp="1"/>
          </p:cNvSpPr>
          <p:nvPr>
            <p:ph idx="1"/>
          </p:nvPr>
        </p:nvSpPr>
        <p:spPr>
          <a:xfrm>
            <a:off x="1449181" y="1088571"/>
            <a:ext cx="8915400" cy="2070265"/>
          </a:xfrm>
        </p:spPr>
        <p:txBody>
          <a:bodyPr/>
          <a:lstStyle/>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It reveals that sustainability programs require a high initial investment. </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Securing sustainable supplies and services involves dealing with reliable suppliers (Park et al., 2022).</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There is a need whereby hotels to encourage guests to embrace sustainable approaches by informing them.</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5" name="TextBox 4">
            <a:extLst>
              <a:ext uri="{FF2B5EF4-FFF2-40B4-BE49-F238E27FC236}">
                <a16:creationId xmlns:a16="http://schemas.microsoft.com/office/drawing/2014/main" id="{5D714164-1C22-1F83-B391-18E33EDFC195}"/>
              </a:ext>
            </a:extLst>
          </p:cNvPr>
          <p:cNvSpPr txBox="1"/>
          <p:nvPr/>
        </p:nvSpPr>
        <p:spPr>
          <a:xfrm>
            <a:off x="2336470" y="3108366"/>
            <a:ext cx="6097978" cy="369332"/>
          </a:xfrm>
          <a:prstGeom prst="rect">
            <a:avLst/>
          </a:prstGeom>
          <a:noFill/>
        </p:spPr>
        <p:txBody>
          <a:bodyPr wrap="square">
            <a:spAutoFit/>
          </a:bodyPr>
          <a:lstStyle/>
          <a:p>
            <a:r>
              <a:rPr lang="en-US" sz="1800" b="1" kern="50" dirty="0">
                <a:solidFill>
                  <a:srgbClr val="0070C0"/>
                </a:solidFill>
                <a:effectLst/>
                <a:latin typeface="Times New Roman" panose="02020603050405020304" pitchFamily="18" charset="0"/>
                <a:ea typeface="SimSun" panose="02010600030101010101" pitchFamily="2" charset="-122"/>
                <a:cs typeface="Mangal" panose="02040503050203030202" pitchFamily="18" charset="0"/>
              </a:rPr>
              <a:t>Upcoming work contests of the hotel industry</a:t>
            </a:r>
            <a:endParaRPr lang="en-US" dirty="0">
              <a:solidFill>
                <a:srgbClr val="0070C0"/>
              </a:solidFill>
            </a:endParaRPr>
          </a:p>
        </p:txBody>
      </p:sp>
      <p:sp>
        <p:nvSpPr>
          <p:cNvPr id="7" name="TextBox 6">
            <a:extLst>
              <a:ext uri="{FF2B5EF4-FFF2-40B4-BE49-F238E27FC236}">
                <a16:creationId xmlns:a16="http://schemas.microsoft.com/office/drawing/2014/main" id="{EADB04E0-31F5-3349-DCBD-C65813FA738B}"/>
              </a:ext>
            </a:extLst>
          </p:cNvPr>
          <p:cNvSpPr txBox="1"/>
          <p:nvPr/>
        </p:nvSpPr>
        <p:spPr>
          <a:xfrm>
            <a:off x="1449181" y="3924795"/>
            <a:ext cx="8755083" cy="1894749"/>
          </a:xfrm>
          <a:prstGeom prst="rect">
            <a:avLst/>
          </a:prstGeom>
          <a:noFill/>
        </p:spPr>
        <p:txBody>
          <a:bodyPr wrap="square">
            <a:spAutoFit/>
          </a:bodyPr>
          <a:lstStyle/>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The industry has problems with staffing because the turnover rate is high and the companies struggle to find qualified employees.</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Low employee turnover can be recognized as long working hours, changes in working hours, and low pay.</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These issues create consequences relating to service quality and the satisfaction of the guests.</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p:txBody>
      </p:sp>
    </p:spTree>
    <p:extLst>
      <p:ext uri="{BB962C8B-B14F-4D97-AF65-F5344CB8AC3E}">
        <p14:creationId xmlns:p14="http://schemas.microsoft.com/office/powerpoint/2010/main" val="4291541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81A76-68E0-3124-3D91-34DAC84D4D88}"/>
              </a:ext>
            </a:extLst>
          </p:cNvPr>
          <p:cNvSpPr>
            <a:spLocks noGrp="1"/>
          </p:cNvSpPr>
          <p:nvPr>
            <p:ph type="title"/>
          </p:nvPr>
        </p:nvSpPr>
        <p:spPr/>
        <p:txBody>
          <a:bodyPr>
            <a:normAutofit/>
          </a:bodyPr>
          <a:lstStyle/>
          <a:p>
            <a:r>
              <a:rPr lang="en-US" sz="2000" b="1" kern="50" dirty="0">
                <a:effectLst/>
                <a:latin typeface="Times New Roman" panose="02020603050405020304" pitchFamily="18" charset="0"/>
                <a:ea typeface="SimSun" panose="02010600030101010101" pitchFamily="2" charset="-122"/>
                <a:cs typeface="Mangal" panose="02040503050203030202" pitchFamily="18" charset="0"/>
              </a:rPr>
              <a:t>Need for workforce development</a:t>
            </a:r>
            <a:br>
              <a:rPr lang="en-IN" sz="2000" b="1" kern="50" dirty="0">
                <a:effectLst/>
                <a:latin typeface="Times New Roman" panose="02020603050405020304" pitchFamily="18" charset="0"/>
                <a:ea typeface="SimSun" panose="02010600030101010101" pitchFamily="2" charset="-122"/>
                <a:cs typeface="Mangal" panose="02040503050203030202" pitchFamily="18" charset="0"/>
              </a:rPr>
            </a:br>
            <a:endParaRPr lang="en-IN" sz="2000" b="1" dirty="0"/>
          </a:p>
        </p:txBody>
      </p:sp>
      <p:sp>
        <p:nvSpPr>
          <p:cNvPr id="3" name="Content Placeholder 2">
            <a:extLst>
              <a:ext uri="{FF2B5EF4-FFF2-40B4-BE49-F238E27FC236}">
                <a16:creationId xmlns:a16="http://schemas.microsoft.com/office/drawing/2014/main" id="{1D7DA15A-80D8-E412-CCD4-C948F7F574D6}"/>
              </a:ext>
            </a:extLst>
          </p:cNvPr>
          <p:cNvSpPr>
            <a:spLocks noGrp="1"/>
          </p:cNvSpPr>
          <p:nvPr>
            <p:ph idx="1"/>
          </p:nvPr>
        </p:nvSpPr>
        <p:spPr>
          <a:xfrm>
            <a:off x="1389804" y="957943"/>
            <a:ext cx="8915400" cy="3777622"/>
          </a:xfrm>
        </p:spPr>
        <p:txBody>
          <a:bodyPr/>
          <a:lstStyle/>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A well-trained staff helps in improving customer satisfaction in their mission to consistently develop the brand and bring back customers (Ali et al., 2021).</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The analysis illustrates that training costs are comprehensively returned by decreases in turnover rates because investment in employee development yields improvement in worker satisfaction.</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5" name="TextBox 4">
            <a:extLst>
              <a:ext uri="{FF2B5EF4-FFF2-40B4-BE49-F238E27FC236}">
                <a16:creationId xmlns:a16="http://schemas.microsoft.com/office/drawing/2014/main" id="{00C224DC-16CB-58CB-CACC-7C28F6391070}"/>
              </a:ext>
            </a:extLst>
          </p:cNvPr>
          <p:cNvSpPr txBox="1"/>
          <p:nvPr/>
        </p:nvSpPr>
        <p:spPr>
          <a:xfrm>
            <a:off x="2592925" y="3105834"/>
            <a:ext cx="6097978" cy="646331"/>
          </a:xfrm>
          <a:prstGeom prst="rect">
            <a:avLst/>
          </a:prstGeom>
          <a:noFill/>
        </p:spPr>
        <p:txBody>
          <a:bodyPr wrap="square">
            <a:spAutoFit/>
          </a:bodyPr>
          <a:lstStyle/>
          <a:p>
            <a:r>
              <a:rPr lang="en-US" sz="1800" b="1" kern="50" dirty="0">
                <a:solidFill>
                  <a:srgbClr val="0070C0"/>
                </a:solidFill>
                <a:effectLst/>
                <a:latin typeface="Times New Roman" panose="02020603050405020304" pitchFamily="18" charset="0"/>
                <a:ea typeface="SimSun" panose="02010600030101010101" pitchFamily="2" charset="-122"/>
                <a:cs typeface="Mangal" panose="02040503050203030202" pitchFamily="18" charset="0"/>
              </a:rPr>
              <a:t>The Critical Analysis of the Literature </a:t>
            </a:r>
            <a:br>
              <a:rPr lang="en-IN" sz="1800" b="1" kern="50" dirty="0">
                <a:effectLst/>
                <a:latin typeface="Times New Roman" panose="02020603050405020304" pitchFamily="18" charset="0"/>
                <a:ea typeface="SimSun" panose="02010600030101010101" pitchFamily="2" charset="-122"/>
                <a:cs typeface="Mangal" panose="02040503050203030202" pitchFamily="18" charset="0"/>
              </a:rPr>
            </a:br>
            <a:endParaRPr lang="en-US" dirty="0"/>
          </a:p>
        </p:txBody>
      </p:sp>
      <p:sp>
        <p:nvSpPr>
          <p:cNvPr id="7" name="TextBox 6">
            <a:extLst>
              <a:ext uri="{FF2B5EF4-FFF2-40B4-BE49-F238E27FC236}">
                <a16:creationId xmlns:a16="http://schemas.microsoft.com/office/drawing/2014/main" id="{C14A8C5E-99E9-6812-77B4-4D99318AC299}"/>
              </a:ext>
            </a:extLst>
          </p:cNvPr>
          <p:cNvSpPr txBox="1"/>
          <p:nvPr/>
        </p:nvSpPr>
        <p:spPr>
          <a:xfrm>
            <a:off x="1264744" y="3731971"/>
            <a:ext cx="10349324" cy="2264081"/>
          </a:xfrm>
          <a:prstGeom prst="rect">
            <a:avLst/>
          </a:prstGeom>
          <a:noFill/>
        </p:spPr>
        <p:txBody>
          <a:bodyPr wrap="square">
            <a:spAutoFit/>
          </a:bodyPr>
          <a:lstStyle/>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Technology, sustainability, and adaptability capabilities oriented to the workforce are critical success factors for research studies in the hospitality industry.</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Engagement of digital tools and sustainable measures are positively associated with greater guest satisfaction and organizational effectiveness.</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Issues such as the workforce are on the side of the theories of employee engagement indicating that organizational environments enhance the rates of retention.</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p:txBody>
      </p:sp>
    </p:spTree>
    <p:extLst>
      <p:ext uri="{BB962C8B-B14F-4D97-AF65-F5344CB8AC3E}">
        <p14:creationId xmlns:p14="http://schemas.microsoft.com/office/powerpoint/2010/main" val="364238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353E5-EB37-5D66-6B08-D01550C04738}"/>
              </a:ext>
            </a:extLst>
          </p:cNvPr>
          <p:cNvSpPr>
            <a:spLocks noGrp="1"/>
          </p:cNvSpPr>
          <p:nvPr>
            <p:ph type="title"/>
          </p:nvPr>
        </p:nvSpPr>
        <p:spPr/>
        <p:txBody>
          <a:bodyPr>
            <a:normAutofit/>
          </a:bodyPr>
          <a:lstStyle/>
          <a:p>
            <a:r>
              <a:rPr lang="en-US" sz="3000" b="1" kern="50" dirty="0">
                <a:effectLst/>
                <a:latin typeface="Times New Roman" panose="02020603050405020304" pitchFamily="18" charset="0"/>
                <a:ea typeface="SimSun" panose="02010600030101010101" pitchFamily="2" charset="-122"/>
                <a:cs typeface="Mangal" panose="02040503050203030202" pitchFamily="18" charset="0"/>
              </a:rPr>
              <a:t>Recent Findings from Literature</a:t>
            </a:r>
            <a:br>
              <a:rPr lang="en-IN" sz="3000" b="1" kern="50" dirty="0">
                <a:effectLst/>
                <a:latin typeface="Times New Roman" panose="02020603050405020304" pitchFamily="18" charset="0"/>
                <a:ea typeface="SimSun" panose="02010600030101010101" pitchFamily="2" charset="-122"/>
                <a:cs typeface="Mangal" panose="02040503050203030202" pitchFamily="18" charset="0"/>
              </a:rPr>
            </a:br>
            <a:endParaRPr lang="en-IN" sz="3000" b="1" dirty="0"/>
          </a:p>
        </p:txBody>
      </p:sp>
      <p:sp>
        <p:nvSpPr>
          <p:cNvPr id="3" name="Content Placeholder 2">
            <a:extLst>
              <a:ext uri="{FF2B5EF4-FFF2-40B4-BE49-F238E27FC236}">
                <a16:creationId xmlns:a16="http://schemas.microsoft.com/office/drawing/2014/main" id="{1DE595F0-9AED-B63F-865D-D501D3ABA803}"/>
              </a:ext>
            </a:extLst>
          </p:cNvPr>
          <p:cNvSpPr>
            <a:spLocks noGrp="1"/>
          </p:cNvSpPr>
          <p:nvPr>
            <p:ph idx="1"/>
          </p:nvPr>
        </p:nvSpPr>
        <p:spPr/>
        <p:txBody>
          <a:bodyPr>
            <a:normAutofit/>
          </a:bodyPr>
          <a:lstStyle/>
          <a:p>
            <a:pPr algn="just">
              <a:lnSpc>
                <a:spcPct val="150000"/>
              </a:lnSpc>
            </a:pPr>
            <a:r>
              <a:rPr lang="en-US" kern="50" dirty="0">
                <a:effectLst/>
                <a:latin typeface="Times New Roman" panose="02020603050405020304" pitchFamily="18" charset="0"/>
                <a:ea typeface="SimSun" panose="02010600030101010101" pitchFamily="2" charset="-122"/>
                <a:cs typeface="Mangal" panose="02040503050203030202" pitchFamily="18" charset="0"/>
              </a:rPr>
              <a:t>Research indicates that hotels that lease sustainability receive better organizational image and patronage.</a:t>
            </a:r>
            <a:endParaRPr lang="en-IN" kern="50" dirty="0">
              <a:effectLst/>
              <a:latin typeface="Times New Roman" panose="02020603050405020304" pitchFamily="18" charset="0"/>
              <a:ea typeface="SimSun" panose="02010600030101010101" pitchFamily="2" charset="-122"/>
              <a:cs typeface="Mangal" panose="02040503050203030202" pitchFamily="18" charset="0"/>
            </a:endParaRPr>
          </a:p>
          <a:p>
            <a:pPr algn="just">
              <a:lnSpc>
                <a:spcPct val="150000"/>
              </a:lnSpc>
            </a:pPr>
            <a:r>
              <a:rPr lang="en-US" kern="50" dirty="0">
                <a:effectLst/>
                <a:latin typeface="Times New Roman" panose="02020603050405020304" pitchFamily="18" charset="0"/>
                <a:ea typeface="SimSun" panose="02010600030101010101" pitchFamily="2" charset="-122"/>
                <a:cs typeface="Mangal" panose="02040503050203030202" pitchFamily="18" charset="0"/>
              </a:rPr>
              <a:t>Digital services promise to deliver more customized solutions but they have some issues with security.</a:t>
            </a:r>
            <a:endParaRPr lang="en-IN" kern="50" dirty="0">
              <a:effectLst/>
              <a:latin typeface="Times New Roman" panose="02020603050405020304" pitchFamily="18" charset="0"/>
              <a:ea typeface="SimSun" panose="02010600030101010101" pitchFamily="2" charset="-122"/>
              <a:cs typeface="Mangal" panose="02040503050203030202" pitchFamily="18" charset="0"/>
            </a:endParaRPr>
          </a:p>
          <a:p>
            <a:pPr algn="just">
              <a:lnSpc>
                <a:spcPct val="150000"/>
              </a:lnSpc>
            </a:pPr>
            <a:r>
              <a:rPr lang="en-US" kern="50" dirty="0">
                <a:effectLst/>
                <a:latin typeface="Times New Roman" panose="02020603050405020304" pitchFamily="18" charset="0"/>
                <a:ea typeface="SimSun" panose="02010600030101010101" pitchFamily="2" charset="-122"/>
                <a:cs typeface="Mangal" panose="02040503050203030202" pitchFamily="18" charset="0"/>
              </a:rPr>
              <a:t>It is evident, through training, career development initiatives, and other strategic workforce management activities that the quality of service and workforce stability are closely related.</a:t>
            </a:r>
            <a:endParaRPr lang="en-IN"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Tree>
    <p:extLst>
      <p:ext uri="{BB962C8B-B14F-4D97-AF65-F5344CB8AC3E}">
        <p14:creationId xmlns:p14="http://schemas.microsoft.com/office/powerpoint/2010/main" val="1535217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AF377-CE8A-9BF3-159F-2420E4C2A221}"/>
              </a:ext>
            </a:extLst>
          </p:cNvPr>
          <p:cNvSpPr>
            <a:spLocks noGrp="1"/>
          </p:cNvSpPr>
          <p:nvPr>
            <p:ph type="title"/>
          </p:nvPr>
        </p:nvSpPr>
        <p:spPr/>
        <p:txBody>
          <a:bodyPr>
            <a:normAutofit/>
          </a:bodyPr>
          <a:lstStyle/>
          <a:p>
            <a:r>
              <a:rPr lang="en-US" sz="2000" b="1" kern="50" dirty="0">
                <a:effectLst/>
                <a:latin typeface="Times New Roman" panose="02020603050405020304" pitchFamily="18" charset="0"/>
                <a:ea typeface="SimSun" panose="02010600030101010101" pitchFamily="2" charset="-122"/>
                <a:cs typeface="Mangal" panose="02040503050203030202" pitchFamily="18" charset="0"/>
              </a:rPr>
              <a:t>PESTEL Analysis on Numerical Alteration </a:t>
            </a:r>
            <a:br>
              <a:rPr lang="en-IN" sz="2000" b="1" kern="50" dirty="0">
                <a:effectLst/>
                <a:latin typeface="Times New Roman" panose="02020603050405020304" pitchFamily="18" charset="0"/>
                <a:ea typeface="SimSun" panose="02010600030101010101" pitchFamily="2" charset="-122"/>
                <a:cs typeface="Mangal" panose="02040503050203030202" pitchFamily="18" charset="0"/>
              </a:rPr>
            </a:br>
            <a:endParaRPr lang="en-IN" sz="2000" b="1" dirty="0"/>
          </a:p>
        </p:txBody>
      </p:sp>
      <p:sp>
        <p:nvSpPr>
          <p:cNvPr id="3" name="Content Placeholder 2">
            <a:extLst>
              <a:ext uri="{FF2B5EF4-FFF2-40B4-BE49-F238E27FC236}">
                <a16:creationId xmlns:a16="http://schemas.microsoft.com/office/drawing/2014/main" id="{F74A542C-50C7-0A31-8DBA-FF75B607425A}"/>
              </a:ext>
            </a:extLst>
          </p:cNvPr>
          <p:cNvSpPr>
            <a:spLocks noGrp="1"/>
          </p:cNvSpPr>
          <p:nvPr>
            <p:ph idx="1"/>
          </p:nvPr>
        </p:nvSpPr>
        <p:spPr>
          <a:xfrm>
            <a:off x="1638300" y="934193"/>
            <a:ext cx="8915400" cy="3777622"/>
          </a:xfrm>
        </p:spPr>
        <p:txBody>
          <a:bodyPr>
            <a:normAutofit/>
          </a:bodyPr>
          <a:lstStyle/>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Political: There are laws protecting data that affect how hotels collect and use guest data digitally (</a:t>
            </a:r>
            <a:r>
              <a:rPr lang="en-US" sz="1600" kern="50" dirty="0" err="1">
                <a:effectLst/>
                <a:latin typeface="Times New Roman" panose="02020603050405020304" pitchFamily="18" charset="0"/>
                <a:ea typeface="SimSun" panose="02010600030101010101" pitchFamily="2" charset="-122"/>
                <a:cs typeface="Mangal" panose="02040503050203030202" pitchFamily="18" charset="0"/>
              </a:rPr>
              <a:t>Tassikas</a:t>
            </a:r>
            <a:r>
              <a:rPr lang="en-US" sz="1600" kern="50" dirty="0">
                <a:effectLst/>
                <a:latin typeface="Times New Roman" panose="02020603050405020304" pitchFamily="18" charset="0"/>
                <a:ea typeface="SimSun" panose="02010600030101010101" pitchFamily="2" charset="-122"/>
                <a:cs typeface="Mangal" panose="02040503050203030202" pitchFamily="18" charset="0"/>
              </a:rPr>
              <a:t>, 2021).</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Economic: One can define tech investments as those that lower the company’s long-term expenditures for business operations but should be financed at the start.</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Social: Increased guest expectations accompanied by the need for individualistic, technology-integrated services impacts services.</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5" name="TextBox 4">
            <a:extLst>
              <a:ext uri="{FF2B5EF4-FFF2-40B4-BE49-F238E27FC236}">
                <a16:creationId xmlns:a16="http://schemas.microsoft.com/office/drawing/2014/main" id="{3AA8FB73-AAB2-6E22-95E6-B88B77DA8D77}"/>
              </a:ext>
            </a:extLst>
          </p:cNvPr>
          <p:cNvSpPr txBox="1"/>
          <p:nvPr/>
        </p:nvSpPr>
        <p:spPr>
          <a:xfrm>
            <a:off x="2592925" y="3643193"/>
            <a:ext cx="6097978" cy="646331"/>
          </a:xfrm>
          <a:prstGeom prst="rect">
            <a:avLst/>
          </a:prstGeom>
          <a:noFill/>
        </p:spPr>
        <p:txBody>
          <a:bodyPr wrap="square">
            <a:spAutoFit/>
          </a:bodyPr>
          <a:lstStyle/>
          <a:p>
            <a:br>
              <a:rPr lang="en-IN" sz="1800" b="1" kern="50" dirty="0">
                <a:effectLst/>
                <a:latin typeface="Times New Roman" panose="02020603050405020304" pitchFamily="18" charset="0"/>
                <a:ea typeface="SimSun" panose="02010600030101010101" pitchFamily="2" charset="-122"/>
                <a:cs typeface="Mangal" panose="02040503050203030202" pitchFamily="18" charset="0"/>
              </a:rPr>
            </a:br>
            <a:endParaRPr lang="en-US" dirty="0"/>
          </a:p>
        </p:txBody>
      </p:sp>
      <p:sp>
        <p:nvSpPr>
          <p:cNvPr id="7" name="TextBox 6">
            <a:extLst>
              <a:ext uri="{FF2B5EF4-FFF2-40B4-BE49-F238E27FC236}">
                <a16:creationId xmlns:a16="http://schemas.microsoft.com/office/drawing/2014/main" id="{6551A8FE-DBD1-5E67-6D06-FBA68256F184}"/>
              </a:ext>
            </a:extLst>
          </p:cNvPr>
          <p:cNvSpPr txBox="1"/>
          <p:nvPr/>
        </p:nvSpPr>
        <p:spPr>
          <a:xfrm>
            <a:off x="1638300" y="3579774"/>
            <a:ext cx="9417627" cy="2264081"/>
          </a:xfrm>
          <a:prstGeom prst="rect">
            <a:avLst/>
          </a:prstGeom>
          <a:noFill/>
        </p:spPr>
        <p:txBody>
          <a:bodyPr wrap="square">
            <a:spAutoFit/>
          </a:bodyPr>
          <a:lstStyle/>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Environmental: There is a challenge facing hotels to look for ways to cut their carbon footprint while advocating for environmental consciousness </a:t>
            </a:r>
            <a:r>
              <a:rPr lang="en-IN" sz="1600" kern="50" dirty="0">
                <a:effectLst/>
                <a:latin typeface="Times New Roman" panose="02020603050405020304" pitchFamily="18" charset="0"/>
                <a:ea typeface="SimSun" panose="02010600030101010101" pitchFamily="2" charset="-122"/>
                <a:cs typeface="Mangal" panose="02040503050203030202" pitchFamily="18" charset="0"/>
              </a:rPr>
              <a:t>(</a:t>
            </a:r>
            <a:r>
              <a:rPr lang="en-IN" sz="1600" kern="50" dirty="0" err="1">
                <a:effectLst/>
                <a:latin typeface="Times New Roman" panose="02020603050405020304" pitchFamily="18" charset="0"/>
                <a:ea typeface="SimSun" panose="02010600030101010101" pitchFamily="2" charset="-122"/>
                <a:cs typeface="Mangal" panose="02040503050203030202" pitchFamily="18" charset="0"/>
              </a:rPr>
              <a:t>Obersteiner</a:t>
            </a:r>
            <a:r>
              <a:rPr lang="en-IN" sz="1600" kern="50" dirty="0">
                <a:effectLst/>
                <a:latin typeface="Times New Roman" panose="02020603050405020304" pitchFamily="18" charset="0"/>
                <a:ea typeface="SimSun" panose="02010600030101010101" pitchFamily="2" charset="-122"/>
                <a:cs typeface="Mangal" panose="02040503050203030202" pitchFamily="18" charset="0"/>
              </a:rPr>
              <a:t> et al., 2021)</a:t>
            </a:r>
            <a:r>
              <a:rPr lang="en-US" sz="1600" kern="50" dirty="0">
                <a:effectLst/>
                <a:latin typeface="Times New Roman" panose="02020603050405020304" pitchFamily="18" charset="0"/>
                <a:ea typeface="SimSun" panose="02010600030101010101" pitchFamily="2" charset="-122"/>
                <a:cs typeface="Mangal" panose="02040503050203030202" pitchFamily="18" charset="0"/>
              </a:rPr>
              <a:t>.</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Technological: New technologies assist in minimizing energy wastage and unnecessary drawing on resources.</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Legal: Some activities in the provision of services may be influenced by the need to adopt sustainable measures for compliance.</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p:txBody>
      </p:sp>
    </p:spTree>
    <p:extLst>
      <p:ext uri="{BB962C8B-B14F-4D97-AF65-F5344CB8AC3E}">
        <p14:creationId xmlns:p14="http://schemas.microsoft.com/office/powerpoint/2010/main" val="1488449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085E4-61F3-3081-4845-F69B4D8EF50F}"/>
              </a:ext>
            </a:extLst>
          </p:cNvPr>
          <p:cNvSpPr>
            <a:spLocks noGrp="1"/>
          </p:cNvSpPr>
          <p:nvPr>
            <p:ph type="title"/>
          </p:nvPr>
        </p:nvSpPr>
        <p:spPr/>
        <p:txBody>
          <a:bodyPr>
            <a:normAutofit/>
          </a:bodyPr>
          <a:lstStyle/>
          <a:p>
            <a:r>
              <a:rPr lang="en-US" sz="1800" kern="50" dirty="0">
                <a:solidFill>
                  <a:srgbClr val="0070C0"/>
                </a:solidFill>
                <a:effectLst/>
                <a:latin typeface="Times New Roman" panose="02020603050405020304" pitchFamily="18" charset="0"/>
                <a:ea typeface="SimSun" panose="02010600030101010101" pitchFamily="2" charset="-122"/>
                <a:cs typeface="Mangal" panose="02040503050203030202" pitchFamily="18" charset="0"/>
              </a:rPr>
              <a:t>Approvals on Coming Procedure and Administration</a:t>
            </a:r>
            <a:br>
              <a:rPr lang="en-IN" sz="1800" kern="50" dirty="0">
                <a:effectLst/>
                <a:latin typeface="Times New Roman" panose="02020603050405020304" pitchFamily="18" charset="0"/>
                <a:ea typeface="SimSun" panose="02010600030101010101" pitchFamily="2" charset="-122"/>
                <a:cs typeface="Mangal" panose="02040503050203030202" pitchFamily="18" charset="0"/>
              </a:rPr>
            </a:br>
            <a:endParaRPr lang="en-IN" dirty="0"/>
          </a:p>
        </p:txBody>
      </p:sp>
      <p:sp>
        <p:nvSpPr>
          <p:cNvPr id="3" name="Content Placeholder 2">
            <a:extLst>
              <a:ext uri="{FF2B5EF4-FFF2-40B4-BE49-F238E27FC236}">
                <a16:creationId xmlns:a16="http://schemas.microsoft.com/office/drawing/2014/main" id="{10FE7EA4-F47F-64E8-34B3-1267FAA6B338}"/>
              </a:ext>
            </a:extLst>
          </p:cNvPr>
          <p:cNvSpPr>
            <a:spLocks noGrp="1"/>
          </p:cNvSpPr>
          <p:nvPr>
            <p:ph idx="1"/>
          </p:nvPr>
        </p:nvSpPr>
        <p:spPr>
          <a:xfrm>
            <a:off x="1532308" y="969818"/>
            <a:ext cx="8915400" cy="3777622"/>
          </a:xfrm>
        </p:spPr>
        <p:txBody>
          <a:bodyPr/>
          <a:lstStyle/>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Hotels should continue to improve the technical solutions used to be able to maintain a competitive advantage and solve the issue of digital security.</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Adopting sustainability as a strategic value proposition to your guests ensures that you also cut down on your expenses.</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For improvement in retention, workforce policies should incorporate areas of health, development, and work flexibility.</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
        <p:nvSpPr>
          <p:cNvPr id="5" name="TextBox 4">
            <a:extLst>
              <a:ext uri="{FF2B5EF4-FFF2-40B4-BE49-F238E27FC236}">
                <a16:creationId xmlns:a16="http://schemas.microsoft.com/office/drawing/2014/main" id="{4FC625B7-1AC0-1519-008E-9E570D3E51E4}"/>
              </a:ext>
            </a:extLst>
          </p:cNvPr>
          <p:cNvSpPr txBox="1"/>
          <p:nvPr/>
        </p:nvSpPr>
        <p:spPr>
          <a:xfrm>
            <a:off x="3999779" y="3856949"/>
            <a:ext cx="6097978" cy="646331"/>
          </a:xfrm>
          <a:prstGeom prst="rect">
            <a:avLst/>
          </a:prstGeom>
          <a:noFill/>
        </p:spPr>
        <p:txBody>
          <a:bodyPr wrap="square">
            <a:spAutoFit/>
          </a:bodyPr>
          <a:lstStyle/>
          <a:p>
            <a:r>
              <a:rPr lang="en-US" sz="1800" b="1" kern="50" dirty="0">
                <a:solidFill>
                  <a:srgbClr val="0070C0"/>
                </a:solidFill>
                <a:effectLst/>
                <a:latin typeface="Times New Roman" panose="02020603050405020304" pitchFamily="18" charset="0"/>
                <a:ea typeface="SimSun" panose="02010600030101010101" pitchFamily="2" charset="-122"/>
                <a:cs typeface="Mangal" panose="02040503050203030202" pitchFamily="18" charset="0"/>
              </a:rPr>
              <a:t>Concluding Opinions</a:t>
            </a:r>
            <a:br>
              <a:rPr lang="en-IN" sz="1800" b="1" kern="50" dirty="0">
                <a:effectLst/>
                <a:latin typeface="Times New Roman" panose="02020603050405020304" pitchFamily="18" charset="0"/>
                <a:ea typeface="SimSun" panose="02010600030101010101" pitchFamily="2" charset="-122"/>
                <a:cs typeface="Mangal" panose="02040503050203030202" pitchFamily="18" charset="0"/>
              </a:rPr>
            </a:br>
            <a:endParaRPr lang="en-US" dirty="0"/>
          </a:p>
        </p:txBody>
      </p:sp>
      <p:sp>
        <p:nvSpPr>
          <p:cNvPr id="7" name="TextBox 6">
            <a:extLst>
              <a:ext uri="{FF2B5EF4-FFF2-40B4-BE49-F238E27FC236}">
                <a16:creationId xmlns:a16="http://schemas.microsoft.com/office/drawing/2014/main" id="{39F8629C-C8A6-A62C-DFD8-C84E7B7C0312}"/>
              </a:ext>
            </a:extLst>
          </p:cNvPr>
          <p:cNvSpPr txBox="1"/>
          <p:nvPr/>
        </p:nvSpPr>
        <p:spPr>
          <a:xfrm>
            <a:off x="2094243" y="4425965"/>
            <a:ext cx="7504832" cy="2264081"/>
          </a:xfrm>
          <a:prstGeom prst="rect">
            <a:avLst/>
          </a:prstGeom>
          <a:noFill/>
        </p:spPr>
        <p:txBody>
          <a:bodyPr wrap="square">
            <a:spAutoFit/>
          </a:bodyPr>
          <a:lstStyle/>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This is one industry where technology intersects sustainability for the hotel and hospitality workforce.</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This means key stakeholders in industries must be willing to incorporate these updates to survive the environment of competitiveness.</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a:p>
            <a:pPr marL="285750" indent="-285750" algn="just">
              <a:lnSpc>
                <a:spcPct val="150000"/>
              </a:lnSpc>
              <a:buFont typeface="Wingdings" pitchFamily="2" charset="2"/>
              <a:buChar char="Ø"/>
            </a:pPr>
            <a:r>
              <a:rPr lang="en-US" sz="1600" kern="50" dirty="0">
                <a:effectLst/>
                <a:latin typeface="Times New Roman" panose="02020603050405020304" pitchFamily="18" charset="0"/>
                <a:ea typeface="SimSun" panose="02010600030101010101" pitchFamily="2" charset="-122"/>
                <a:cs typeface="Mangal" panose="02040503050203030202" pitchFamily="18" charset="0"/>
              </a:rPr>
              <a:t>By selecting these modern trends, hotels can develop more effective, long-term, and consumer-orientated brands.</a:t>
            </a:r>
            <a:endParaRPr lang="en-IN" sz="1600" kern="50" dirty="0">
              <a:effectLst/>
              <a:latin typeface="Times New Roman" panose="02020603050405020304" pitchFamily="18" charset="0"/>
              <a:ea typeface="SimSun" panose="02010600030101010101" pitchFamily="2" charset="-122"/>
              <a:cs typeface="Mangal" panose="02040503050203030202" pitchFamily="18" charset="0"/>
            </a:endParaRPr>
          </a:p>
        </p:txBody>
      </p:sp>
    </p:spTree>
    <p:extLst>
      <p:ext uri="{BB962C8B-B14F-4D97-AF65-F5344CB8AC3E}">
        <p14:creationId xmlns:p14="http://schemas.microsoft.com/office/powerpoint/2010/main" val="3878803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8402E-74C5-C57C-4518-CD6F9D0D3DAE}"/>
              </a:ext>
            </a:extLst>
          </p:cNvPr>
          <p:cNvSpPr>
            <a:spLocks noGrp="1"/>
          </p:cNvSpPr>
          <p:nvPr>
            <p:ph type="title"/>
          </p:nvPr>
        </p:nvSpPr>
        <p:spPr/>
        <p:txBody>
          <a:bodyPr>
            <a:normAutofit/>
          </a:bodyPr>
          <a:lstStyle/>
          <a:p>
            <a:r>
              <a:rPr lang="en-US" sz="3000" b="1" kern="50" dirty="0">
                <a:effectLst/>
                <a:latin typeface="Times New Roman" panose="02020603050405020304" pitchFamily="18" charset="0"/>
                <a:ea typeface="SimSun" panose="02010600030101010101" pitchFamily="2" charset="-122"/>
                <a:cs typeface="Mangal" panose="02040503050203030202" pitchFamily="18" charset="0"/>
              </a:rPr>
              <a:t>Conclusion</a:t>
            </a:r>
            <a:br>
              <a:rPr lang="en-IN" sz="3000" b="1" kern="50" dirty="0">
                <a:effectLst/>
                <a:latin typeface="Times New Roman" panose="02020603050405020304" pitchFamily="18" charset="0"/>
                <a:ea typeface="SimSun" panose="02010600030101010101" pitchFamily="2" charset="-122"/>
                <a:cs typeface="Mangal" panose="02040503050203030202" pitchFamily="18" charset="0"/>
              </a:rPr>
            </a:br>
            <a:endParaRPr lang="en-IN" sz="3000" b="1" dirty="0"/>
          </a:p>
        </p:txBody>
      </p:sp>
      <p:sp>
        <p:nvSpPr>
          <p:cNvPr id="3" name="Content Placeholder 2">
            <a:extLst>
              <a:ext uri="{FF2B5EF4-FFF2-40B4-BE49-F238E27FC236}">
                <a16:creationId xmlns:a16="http://schemas.microsoft.com/office/drawing/2014/main" id="{3AF001BF-8320-2CEF-5EA5-289AD68ECAF5}"/>
              </a:ext>
            </a:extLst>
          </p:cNvPr>
          <p:cNvSpPr>
            <a:spLocks noGrp="1"/>
          </p:cNvSpPr>
          <p:nvPr>
            <p:ph idx="1"/>
          </p:nvPr>
        </p:nvSpPr>
        <p:spPr/>
        <p:txBody>
          <a:bodyPr/>
          <a:lstStyle/>
          <a:p>
            <a:pPr algn="just">
              <a:lnSpc>
                <a:spcPct val="150000"/>
              </a:lnSpc>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In conclusion, the hospitality business needs to engage themes current in today’s society to ensure the industry flourishes. Digitization, sustainable development, and the workforce development of contingents form the future scene of this segment and have proactive strategies. Accommodation establishments that pay attention to these themes are in a better place to satisfy the client’s desires, retain customers, and consequently spur sustainable revenues.</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p:txBody>
      </p:sp>
    </p:spTree>
    <p:extLst>
      <p:ext uri="{BB962C8B-B14F-4D97-AF65-F5344CB8AC3E}">
        <p14:creationId xmlns:p14="http://schemas.microsoft.com/office/powerpoint/2010/main" val="3270688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DC7A2-F537-1814-4114-B4565EF6B61F}"/>
              </a:ext>
            </a:extLst>
          </p:cNvPr>
          <p:cNvSpPr>
            <a:spLocks noGrp="1"/>
          </p:cNvSpPr>
          <p:nvPr>
            <p:ph type="title"/>
          </p:nvPr>
        </p:nvSpPr>
        <p:spPr/>
        <p:txBody>
          <a:bodyPr>
            <a:normAutofit/>
          </a:bodyPr>
          <a:lstStyle/>
          <a:p>
            <a:r>
              <a:rPr lang="en-US" sz="3000" b="1" kern="50" dirty="0">
                <a:effectLst/>
                <a:latin typeface="Times New Roman" panose="02020603050405020304" pitchFamily="18" charset="0"/>
                <a:ea typeface="SimSun" panose="02010600030101010101" pitchFamily="2" charset="-122"/>
                <a:cs typeface="Mangal" panose="02040503050203030202" pitchFamily="18" charset="0"/>
              </a:rPr>
              <a:t>References</a:t>
            </a:r>
            <a:br>
              <a:rPr lang="en-IN" sz="3000" b="1" kern="50" dirty="0">
                <a:effectLst/>
                <a:latin typeface="Times New Roman" panose="02020603050405020304" pitchFamily="18" charset="0"/>
                <a:ea typeface="SimSun" panose="02010600030101010101" pitchFamily="2" charset="-122"/>
                <a:cs typeface="Mangal" panose="02040503050203030202" pitchFamily="18" charset="0"/>
              </a:rPr>
            </a:br>
            <a:endParaRPr lang="en-IN" sz="3000" b="1" dirty="0"/>
          </a:p>
        </p:txBody>
      </p:sp>
      <p:sp>
        <p:nvSpPr>
          <p:cNvPr id="3" name="Content Placeholder 2">
            <a:extLst>
              <a:ext uri="{FF2B5EF4-FFF2-40B4-BE49-F238E27FC236}">
                <a16:creationId xmlns:a16="http://schemas.microsoft.com/office/drawing/2014/main" id="{7E51F23C-59D2-713E-0411-9DF082078CDC}"/>
              </a:ext>
            </a:extLst>
          </p:cNvPr>
          <p:cNvSpPr>
            <a:spLocks noGrp="1"/>
          </p:cNvSpPr>
          <p:nvPr>
            <p:ph idx="1"/>
          </p:nvPr>
        </p:nvSpPr>
        <p:spPr/>
        <p:txBody>
          <a:bodyPr>
            <a:normAutofit fontScale="55000" lnSpcReduction="20000"/>
          </a:bodyPr>
          <a:lstStyle/>
          <a:p>
            <a:pPr algn="l">
              <a:lnSpc>
                <a:spcPct val="150000"/>
              </a:lnSpc>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Ali, B.J., </a:t>
            </a:r>
            <a:r>
              <a:rPr lang="en-US" sz="1800" kern="50" dirty="0" err="1">
                <a:effectLst/>
                <a:latin typeface="Times New Roman" panose="02020603050405020304" pitchFamily="18" charset="0"/>
                <a:ea typeface="SimSun" panose="02010600030101010101" pitchFamily="2" charset="-122"/>
                <a:cs typeface="Mangal" panose="02040503050203030202" pitchFamily="18" charset="0"/>
              </a:rPr>
              <a:t>Gardi</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B., Othman, B.J., Ahmed, S.A., Ismael, N.B., Hamza, P.A., Aziz, H.M., Sabir, B.Y., </a:t>
            </a:r>
            <a:r>
              <a:rPr lang="en-US" sz="1800" kern="50" dirty="0" err="1">
                <a:effectLst/>
                <a:latin typeface="Times New Roman" panose="02020603050405020304" pitchFamily="18" charset="0"/>
                <a:ea typeface="SimSun" panose="02010600030101010101" pitchFamily="2" charset="-122"/>
                <a:cs typeface="Mangal" panose="02040503050203030202" pitchFamily="18" charset="0"/>
              </a:rPr>
              <a:t>Sorguli</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S. and Anwar, G. (2021) ‘Hotel service quality: The impact of service quality on customer satisfaction in hospitality’, </a:t>
            </a:r>
            <a:r>
              <a:rPr lang="en-US" sz="1800" i="1" kern="50" dirty="0">
                <a:effectLst/>
                <a:latin typeface="Times New Roman" panose="02020603050405020304" pitchFamily="18" charset="0"/>
                <a:ea typeface="SimSun" panose="02010600030101010101" pitchFamily="2" charset="-122"/>
                <a:cs typeface="Mangal" panose="02040503050203030202" pitchFamily="18" charset="0"/>
              </a:rPr>
              <a:t>International Journal of Engineering, Business and Management</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r>
              <a:rPr lang="en-US" sz="1800" i="1" kern="50" dirty="0">
                <a:effectLst/>
                <a:latin typeface="Times New Roman" panose="02020603050405020304" pitchFamily="18" charset="0"/>
                <a:ea typeface="SimSun" panose="02010600030101010101" pitchFamily="2" charset="-122"/>
                <a:cs typeface="Mangal" panose="02040503050203030202" pitchFamily="18" charset="0"/>
              </a:rPr>
              <a:t>5</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(3), pp.14-28. </a:t>
            </a:r>
            <a:r>
              <a:rPr lang="en-US" sz="1800" u="sng" kern="50" dirty="0">
                <a:solidFill>
                  <a:srgbClr val="0563C1"/>
                </a:solidFill>
                <a:effectLst/>
                <a:latin typeface="Times New Roman" panose="02020603050405020304" pitchFamily="18" charset="0"/>
                <a:ea typeface="SimSun" panose="02010600030101010101" pitchFamily="2" charset="-122"/>
                <a:cs typeface="Mangal" panose="02040503050203030202" pitchFamily="18" charset="0"/>
                <a:hlinkClick r:id="rId3"/>
              </a:rPr>
              <a:t>https://www.researchgate.net/profile/Bayad-Ali/publication/351780048_Hotel_Service_Quality_The_Impact_of_Service_Quality_on_Customer_Satisfaction_in_Hospitality/links/60a9741592851ca9dcdad96a/Hotel-Service-Quality-The-Impact-of-Service-Quality-on-Customer-Satisfaction-in-Hospitality.pdf</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pPr algn="l">
              <a:lnSpc>
                <a:spcPct val="150000"/>
              </a:lnSpc>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Khan, K.I., Niazi, A., Nasir, A., Hussain, M. and Khan, M.I. (2021) ‘The effect of COVID-19 on the hospitality industry: The implication for open innovation’, </a:t>
            </a:r>
            <a:r>
              <a:rPr lang="en-US" sz="1800" i="1" kern="50" dirty="0">
                <a:effectLst/>
                <a:latin typeface="Times New Roman" panose="02020603050405020304" pitchFamily="18" charset="0"/>
                <a:ea typeface="SimSun" panose="02010600030101010101" pitchFamily="2" charset="-122"/>
                <a:cs typeface="Mangal" panose="02040503050203030202" pitchFamily="18" charset="0"/>
              </a:rPr>
              <a:t>Journal of Open Innovation: Technology, Market, and Complexity</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r>
              <a:rPr lang="en-US" sz="1800" i="1" kern="50" dirty="0">
                <a:effectLst/>
                <a:latin typeface="Times New Roman" panose="02020603050405020304" pitchFamily="18" charset="0"/>
                <a:ea typeface="SimSun" panose="02010600030101010101" pitchFamily="2" charset="-122"/>
                <a:cs typeface="Mangal" panose="02040503050203030202" pitchFamily="18" charset="0"/>
              </a:rPr>
              <a:t>7</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(1), pp. 1-17.  </a:t>
            </a:r>
            <a:r>
              <a:rPr lang="en-US" sz="1800" u="sng" kern="50" dirty="0">
                <a:solidFill>
                  <a:srgbClr val="0563C1"/>
                </a:solidFill>
                <a:effectLst/>
                <a:latin typeface="Times New Roman" panose="02020603050405020304" pitchFamily="18" charset="0"/>
                <a:ea typeface="SimSun" panose="02010600030101010101" pitchFamily="2" charset="-122"/>
                <a:cs typeface="Mangal" panose="02040503050203030202" pitchFamily="18" charset="0"/>
                <a:hlinkClick r:id="rId4"/>
              </a:rPr>
              <a:t>https://doi.org/10.3390/joitmc7010030</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pPr algn="l">
              <a:lnSpc>
                <a:spcPct val="150000"/>
              </a:lnSpc>
            </a:pPr>
            <a:r>
              <a:rPr lang="en-IN" sz="1800" kern="50" dirty="0" err="1">
                <a:effectLst/>
                <a:latin typeface="Times New Roman" panose="02020603050405020304" pitchFamily="18" charset="0"/>
                <a:ea typeface="SimSun" panose="02010600030101010101" pitchFamily="2" charset="-122"/>
                <a:cs typeface="Mangal" panose="02040503050203030202" pitchFamily="18" charset="0"/>
              </a:rPr>
              <a:t>Obersteiner</a:t>
            </a:r>
            <a:r>
              <a:rPr lang="en-IN" sz="1800" kern="50" dirty="0">
                <a:effectLst/>
                <a:latin typeface="Times New Roman" panose="02020603050405020304" pitchFamily="18" charset="0"/>
                <a:ea typeface="SimSun" panose="02010600030101010101" pitchFamily="2" charset="-122"/>
                <a:cs typeface="Mangal" panose="02040503050203030202" pitchFamily="18" charset="0"/>
              </a:rPr>
              <a:t>, G., </a:t>
            </a:r>
            <a:r>
              <a:rPr lang="en-IN" sz="1800" kern="50" dirty="0" err="1">
                <a:effectLst/>
                <a:latin typeface="Times New Roman" panose="02020603050405020304" pitchFamily="18" charset="0"/>
                <a:ea typeface="SimSun" panose="02010600030101010101" pitchFamily="2" charset="-122"/>
                <a:cs typeface="Mangal" panose="02040503050203030202" pitchFamily="18" charset="0"/>
              </a:rPr>
              <a:t>Gollnow</a:t>
            </a:r>
            <a:r>
              <a:rPr lang="en-IN" sz="1800" kern="50" dirty="0">
                <a:effectLst/>
                <a:latin typeface="Times New Roman" panose="02020603050405020304" pitchFamily="18" charset="0"/>
                <a:ea typeface="SimSun" panose="02010600030101010101" pitchFamily="2" charset="-122"/>
                <a:cs typeface="Mangal" panose="02040503050203030202" pitchFamily="18" charset="0"/>
              </a:rPr>
              <a:t>, S. and Eriksson, M. (2021) ‘</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Carbon footprint reduction potential of waste management strategies in tourism’, </a:t>
            </a:r>
            <a:r>
              <a:rPr lang="en-US" sz="1800" i="1" kern="50" dirty="0">
                <a:effectLst/>
                <a:latin typeface="Times New Roman" panose="02020603050405020304" pitchFamily="18" charset="0"/>
                <a:ea typeface="SimSun" panose="02010600030101010101" pitchFamily="2" charset="-122"/>
                <a:cs typeface="Mangal" panose="02040503050203030202" pitchFamily="18" charset="0"/>
              </a:rPr>
              <a:t>Environmental Development</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r>
              <a:rPr lang="en-US" sz="1800" i="1" kern="50" dirty="0">
                <a:effectLst/>
                <a:latin typeface="Times New Roman" panose="02020603050405020304" pitchFamily="18" charset="0"/>
                <a:ea typeface="SimSun" panose="02010600030101010101" pitchFamily="2" charset="-122"/>
                <a:cs typeface="Mangal" panose="02040503050203030202" pitchFamily="18" charset="0"/>
              </a:rPr>
              <a:t>39</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pp. 1-16.   </a:t>
            </a:r>
            <a:r>
              <a:rPr lang="en-US" sz="1800" u="sng" kern="50" dirty="0">
                <a:solidFill>
                  <a:srgbClr val="0563C1"/>
                </a:solidFill>
                <a:effectLst/>
                <a:latin typeface="Times New Roman" panose="02020603050405020304" pitchFamily="18" charset="0"/>
                <a:ea typeface="SimSun" panose="02010600030101010101" pitchFamily="2" charset="-122"/>
                <a:cs typeface="Mangal" panose="02040503050203030202" pitchFamily="18" charset="0"/>
                <a:hlinkClick r:id="rId5"/>
              </a:rPr>
              <a:t>https://doi.org/10.1016/j.envdev.2021.100617</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pPr algn="l">
              <a:lnSpc>
                <a:spcPct val="150000"/>
              </a:lnSpc>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Park, S.R., Kim, S.T. and Lee, H.H. (2022) ‘Green supply chain management efforts of first-tier suppliers on economic and business performances in the electronics industry’, </a:t>
            </a:r>
            <a:r>
              <a:rPr lang="en-US" sz="1800" i="1" kern="50" dirty="0">
                <a:effectLst/>
                <a:latin typeface="Times New Roman" panose="02020603050405020304" pitchFamily="18" charset="0"/>
                <a:ea typeface="SimSun" panose="02010600030101010101" pitchFamily="2" charset="-122"/>
                <a:cs typeface="Mangal" panose="02040503050203030202" pitchFamily="18" charset="0"/>
              </a:rPr>
              <a:t>Sustainability</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r>
              <a:rPr lang="en-US" sz="1800" i="1" kern="50" dirty="0">
                <a:effectLst/>
                <a:latin typeface="Times New Roman" panose="02020603050405020304" pitchFamily="18" charset="0"/>
                <a:ea typeface="SimSun" panose="02010600030101010101" pitchFamily="2" charset="-122"/>
                <a:cs typeface="Mangal" panose="02040503050203030202" pitchFamily="18" charset="0"/>
              </a:rPr>
              <a:t>14</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(3), pp. 1-23.   </a:t>
            </a:r>
            <a:r>
              <a:rPr lang="en-US" sz="1800" u="sng" kern="50" dirty="0">
                <a:solidFill>
                  <a:srgbClr val="0563C1"/>
                </a:solidFill>
                <a:effectLst/>
                <a:latin typeface="Times New Roman" panose="02020603050405020304" pitchFamily="18" charset="0"/>
                <a:ea typeface="SimSun" panose="02010600030101010101" pitchFamily="2" charset="-122"/>
                <a:cs typeface="Mangal" panose="02040503050203030202" pitchFamily="18" charset="0"/>
                <a:hlinkClick r:id="rId6"/>
              </a:rPr>
              <a:t>https://doi.org/10.3390/su14031836</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pPr algn="l">
              <a:lnSpc>
                <a:spcPct val="150000"/>
              </a:lnSpc>
            </a:pPr>
            <a:r>
              <a:rPr lang="en-US" sz="1800" kern="50" dirty="0" err="1">
                <a:effectLst/>
                <a:latin typeface="Times New Roman" panose="02020603050405020304" pitchFamily="18" charset="0"/>
                <a:ea typeface="SimSun" panose="02010600030101010101" pitchFamily="2" charset="-122"/>
                <a:cs typeface="Mangal" panose="02040503050203030202" pitchFamily="18" charset="0"/>
              </a:rPr>
              <a:t>Tassikas</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A.D. (2021) ‘Data processing and legal protection in contracts in the technologically innovative tourism sector’, </a:t>
            </a:r>
            <a:r>
              <a:rPr lang="en-US" sz="1800" i="1" kern="50" dirty="0">
                <a:effectLst/>
                <a:latin typeface="Times New Roman" panose="02020603050405020304" pitchFamily="18" charset="0"/>
                <a:ea typeface="SimSun" panose="02010600030101010101" pitchFamily="2" charset="-122"/>
                <a:cs typeface="Mangal" panose="02040503050203030202" pitchFamily="18" charset="0"/>
              </a:rPr>
              <a:t>European Journal of Tourism, Hospitality and Recreation</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r>
              <a:rPr lang="en-US" sz="1800" i="1" kern="50" dirty="0">
                <a:effectLst/>
                <a:latin typeface="Times New Roman" panose="02020603050405020304" pitchFamily="18" charset="0"/>
                <a:ea typeface="SimSun" panose="02010600030101010101" pitchFamily="2" charset="-122"/>
                <a:cs typeface="Mangal" panose="02040503050203030202" pitchFamily="18" charset="0"/>
              </a:rPr>
              <a:t>11</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(1), pp.77-90. </a:t>
            </a:r>
            <a:r>
              <a:rPr lang="en-US" sz="1800" u="sng" kern="50" dirty="0">
                <a:solidFill>
                  <a:srgbClr val="0563C1"/>
                </a:solidFill>
                <a:effectLst/>
                <a:latin typeface="Times New Roman" panose="02020603050405020304" pitchFamily="18" charset="0"/>
                <a:ea typeface="SimSun" panose="02010600030101010101" pitchFamily="2" charset="-122"/>
                <a:cs typeface="Mangal" panose="02040503050203030202" pitchFamily="18" charset="0"/>
                <a:hlinkClick r:id="rId7"/>
              </a:rPr>
              <a:t>https://sciendo.com/article/10.2478/ejthr-2021-0008</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pPr algn="l">
              <a:lnSpc>
                <a:spcPct val="150000"/>
              </a:lnSpc>
            </a:pPr>
            <a:r>
              <a:rPr lang="en-US" sz="1800" kern="50" dirty="0">
                <a:effectLst/>
                <a:latin typeface="Times New Roman" panose="02020603050405020304" pitchFamily="18" charset="0"/>
                <a:ea typeface="SimSun" panose="02010600030101010101" pitchFamily="2" charset="-122"/>
                <a:cs typeface="Mangal" panose="02040503050203030202" pitchFamily="18" charset="0"/>
              </a:rPr>
              <a:t>Wynn, M. and Jones, P. (2022) ‘IT strategy in the hotel industry in the digital era’, </a:t>
            </a:r>
            <a:r>
              <a:rPr lang="en-US" sz="1800" i="1" kern="50" dirty="0">
                <a:effectLst/>
                <a:latin typeface="Times New Roman" panose="02020603050405020304" pitchFamily="18" charset="0"/>
                <a:ea typeface="SimSun" panose="02010600030101010101" pitchFamily="2" charset="-122"/>
                <a:cs typeface="Mangal" panose="02040503050203030202" pitchFamily="18" charset="0"/>
              </a:rPr>
              <a:t>Sustainability</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r>
              <a:rPr lang="en-US" sz="1800" i="1" kern="50" dirty="0">
                <a:effectLst/>
                <a:latin typeface="Times New Roman" panose="02020603050405020304" pitchFamily="18" charset="0"/>
                <a:ea typeface="SimSun" panose="02010600030101010101" pitchFamily="2" charset="-122"/>
                <a:cs typeface="Mangal" panose="02040503050203030202" pitchFamily="18" charset="0"/>
              </a:rPr>
              <a:t>14</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(17), pp. 1-14.    </a:t>
            </a:r>
            <a:r>
              <a:rPr lang="en-US" sz="1800" u="sng" kern="50" dirty="0">
                <a:solidFill>
                  <a:srgbClr val="0563C1"/>
                </a:solidFill>
                <a:effectLst/>
                <a:latin typeface="Times New Roman" panose="02020603050405020304" pitchFamily="18" charset="0"/>
                <a:ea typeface="SimSun" panose="02010600030101010101" pitchFamily="2" charset="-122"/>
                <a:cs typeface="Mangal" panose="02040503050203030202" pitchFamily="18" charset="0"/>
                <a:hlinkClick r:id="rId8"/>
              </a:rPr>
              <a:t>https://doi.org/10.3390/su141710705</a:t>
            </a:r>
            <a:r>
              <a:rPr lang="en-US" sz="1800" kern="50" dirty="0">
                <a:effectLst/>
                <a:latin typeface="Times New Roman" panose="02020603050405020304" pitchFamily="18" charset="0"/>
                <a:ea typeface="SimSun" panose="02010600030101010101" pitchFamily="2" charset="-122"/>
                <a:cs typeface="Mangal" panose="02040503050203030202" pitchFamily="18" charset="0"/>
              </a:rPr>
              <a:t> </a:t>
            </a:r>
            <a:endParaRPr lang="en-IN" sz="1800" kern="50" dirty="0">
              <a:effectLst/>
              <a:latin typeface="Times New Roman" panose="02020603050405020304" pitchFamily="18" charset="0"/>
              <a:ea typeface="SimSun" panose="02010600030101010101" pitchFamily="2" charset="-122"/>
              <a:cs typeface="Mangal" panose="02040503050203030202" pitchFamily="18" charset="0"/>
            </a:endParaRPr>
          </a:p>
          <a:p>
            <a:endParaRPr lang="en-IN" dirty="0"/>
          </a:p>
        </p:txBody>
      </p:sp>
    </p:spTree>
    <p:extLst>
      <p:ext uri="{BB962C8B-B14F-4D97-AF65-F5344CB8AC3E}">
        <p14:creationId xmlns:p14="http://schemas.microsoft.com/office/powerpoint/2010/main" val="170541373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167</TotalTime>
  <Words>1861</Words>
  <Application>Microsoft Macintosh PowerPoint</Application>
  <PresentationFormat>Widescreen</PresentationFormat>
  <Paragraphs>84</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Times New Roman</vt:lpstr>
      <vt:lpstr>Wingdings</vt:lpstr>
      <vt:lpstr>Wingdings 3</vt:lpstr>
      <vt:lpstr>Wisp</vt:lpstr>
      <vt:lpstr> BMIH6001 Contemporary Themes in the Hotel and Hospitality Sector </vt:lpstr>
      <vt:lpstr>Introduction  </vt:lpstr>
      <vt:lpstr>Pertinence to Present Issues </vt:lpstr>
      <vt:lpstr>The Part of Making digital </vt:lpstr>
      <vt:lpstr>Encounters of Sustainability </vt:lpstr>
      <vt:lpstr>Need for workforce development </vt:lpstr>
      <vt:lpstr>Recent Findings from Literature </vt:lpstr>
      <vt:lpstr>PESTEL Analysis on Numerical Alteration  </vt:lpstr>
      <vt:lpstr>Approvals on Coming Procedure and Administration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Shabna Hussain (2123212)</cp:lastModifiedBy>
  <cp:revision>2</cp:revision>
  <dcterms:created xsi:type="dcterms:W3CDTF">2024-10-14T16:00:53Z</dcterms:created>
  <dcterms:modified xsi:type="dcterms:W3CDTF">2024-10-23T08:27:16Z</dcterms:modified>
</cp:coreProperties>
</file>