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328" r:id="rId2"/>
    <p:sldId id="507" r:id="rId3"/>
    <p:sldId id="455" r:id="rId4"/>
    <p:sldId id="264" r:id="rId5"/>
    <p:sldId id="265" r:id="rId6"/>
    <p:sldId id="531" r:id="rId7"/>
    <p:sldId id="530" r:id="rId8"/>
    <p:sldId id="532" r:id="rId9"/>
    <p:sldId id="533" r:id="rId10"/>
    <p:sldId id="458" r:id="rId11"/>
    <p:sldId id="460" r:id="rId12"/>
    <p:sldId id="461" r:id="rId13"/>
    <p:sldId id="462" r:id="rId14"/>
    <p:sldId id="463" r:id="rId15"/>
    <p:sldId id="464" r:id="rId16"/>
    <p:sldId id="465" r:id="rId17"/>
    <p:sldId id="466" r:id="rId18"/>
    <p:sldId id="467" r:id="rId19"/>
    <p:sldId id="469" r:id="rId20"/>
    <p:sldId id="470" r:id="rId21"/>
    <p:sldId id="471" r:id="rId22"/>
    <p:sldId id="473" r:id="rId23"/>
    <p:sldId id="534" r:id="rId24"/>
    <p:sldId id="529" r:id="rId25"/>
    <p:sldId id="512" r:id="rId26"/>
    <p:sldId id="513" r:id="rId27"/>
    <p:sldId id="514" r:id="rId28"/>
    <p:sldId id="515" r:id="rId29"/>
    <p:sldId id="516" r:id="rId30"/>
    <p:sldId id="275" r:id="rId31"/>
    <p:sldId id="276" r:id="rId32"/>
    <p:sldId id="277" r:id="rId33"/>
    <p:sldId id="518" r:id="rId34"/>
    <p:sldId id="519" r:id="rId35"/>
    <p:sldId id="520" r:id="rId36"/>
    <p:sldId id="521" r:id="rId37"/>
    <p:sldId id="522" r:id="rId38"/>
    <p:sldId id="523" r:id="rId39"/>
    <p:sldId id="524" r:id="rId40"/>
    <p:sldId id="525" r:id="rId41"/>
    <p:sldId id="526" r:id="rId42"/>
    <p:sldId id="527" r:id="rId43"/>
    <p:sldId id="52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4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14070-F97E-4E6D-89FC-3412F93DE93B}" type="datetimeFigureOut">
              <a:rPr lang="en-GB" smtClean="0"/>
              <a:t>23/05/2021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634245-5A6C-4244-9070-AA3BA1D9654E}" type="slidenum">
              <a:rPr lang="en-GB" smtClean="0"/>
              <a:t>‹#›</a:t>
            </a:fld>
            <a:endParaRPr lang="en-GB"/>
          </a:p>
        </p:txBody>
      </p:sp>
    </p:spTree>
    <p:extLst>
      <p:ext uri="{BB962C8B-B14F-4D97-AF65-F5344CB8AC3E}">
        <p14:creationId xmlns:p14="http://schemas.microsoft.com/office/powerpoint/2010/main" val="2081475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10</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11</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12</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13</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14</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15</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16</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17</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18</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19</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20</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21</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C5BDEE-5311-459B-AB13-2A766BB83760}"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996E5-8E2A-4265-BA36-B055AB87DD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A9522-CAE2-4A09-9830-2EF1CCB8EF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B7F66C-C3AB-4873-9CF8-2BD424C174B0}"/>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5" name="Footer Placeholder 4">
            <a:extLst>
              <a:ext uri="{FF2B5EF4-FFF2-40B4-BE49-F238E27FC236}">
                <a16:creationId xmlns:a16="http://schemas.microsoft.com/office/drawing/2014/main" id="{7B86F080-39BB-4BCC-A47C-59085E3B0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369EC-3D2C-4458-A080-AD81248B9160}"/>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2357022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8F8F-86EE-4C9C-A20C-F7CAB64FE1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6659EF-B0D2-40D1-811A-2B1BBCD99E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57EB8-8FEA-4DC5-8F52-834D872EC910}"/>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5" name="Footer Placeholder 4">
            <a:extLst>
              <a:ext uri="{FF2B5EF4-FFF2-40B4-BE49-F238E27FC236}">
                <a16:creationId xmlns:a16="http://schemas.microsoft.com/office/drawing/2014/main" id="{37D6E890-6516-4F0C-A6D2-894D5A1F0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01F34-4C63-4014-A435-F91FEDFDA738}"/>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784384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B3D52-CF91-4C17-A1BE-82A4D06345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9D212F-02F6-4ED4-94CA-C81F27D274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9A89C6-167D-458E-9993-9654AF6A4A82}"/>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5" name="Footer Placeholder 4">
            <a:extLst>
              <a:ext uri="{FF2B5EF4-FFF2-40B4-BE49-F238E27FC236}">
                <a16:creationId xmlns:a16="http://schemas.microsoft.com/office/drawing/2014/main" id="{EF4DD36E-2A00-4A56-9D67-077B2FBA35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F82158-2B06-4A3C-9D28-954C06C166C7}"/>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177794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BA563-26C6-4605-8525-A6AA101C31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DDB1E3-8C2A-4EC6-B88B-43AA71905E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58A782-E5E6-4449-8DF1-BF2E3D4169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BC953A-23FB-4960-B262-5A9CEB337FD8}"/>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6" name="Footer Placeholder 5">
            <a:extLst>
              <a:ext uri="{FF2B5EF4-FFF2-40B4-BE49-F238E27FC236}">
                <a16:creationId xmlns:a16="http://schemas.microsoft.com/office/drawing/2014/main" id="{6C4CEAD0-FDDB-4A2A-BA4A-D05CC073C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676624-DF51-40A4-BEC3-B9A5FD199955}"/>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3879545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DFEB9-E59D-4F50-873B-69866CBF98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DEE05B-3681-4A86-B8AD-38BF129F5F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FF804A-70C8-4BDC-BD8F-018DE22A64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3A05CB-4517-4018-90BF-8C98E76BB4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182C37-408B-45BF-A03A-D54CF109FB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375397-B68D-437F-BB65-74FB97D8164F}"/>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8" name="Footer Placeholder 7">
            <a:extLst>
              <a:ext uri="{FF2B5EF4-FFF2-40B4-BE49-F238E27FC236}">
                <a16:creationId xmlns:a16="http://schemas.microsoft.com/office/drawing/2014/main" id="{25223C7C-5440-4BCF-B255-59FA09E5EB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81483A-5CBE-4F7E-9E75-10FC511BF6A9}"/>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4139124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DC207-FC95-428F-BED9-CC54B0B513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8A5B44-514A-4F99-AC4D-5EB8B1C0398E}"/>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4" name="Footer Placeholder 3">
            <a:extLst>
              <a:ext uri="{FF2B5EF4-FFF2-40B4-BE49-F238E27FC236}">
                <a16:creationId xmlns:a16="http://schemas.microsoft.com/office/drawing/2014/main" id="{9B7BEAAA-BBCA-449C-9AC4-138ED4F129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64DEBD-40DB-499A-90DE-E1B1569382DB}"/>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3603074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17CABA-8714-4681-8EE4-86A5C3C5119C}"/>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3" name="Footer Placeholder 2">
            <a:extLst>
              <a:ext uri="{FF2B5EF4-FFF2-40B4-BE49-F238E27FC236}">
                <a16:creationId xmlns:a16="http://schemas.microsoft.com/office/drawing/2014/main" id="{599CD052-6C56-4D40-B497-7F1CDFF396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8E19CA-7CFA-4B25-8B1B-2F675D0DDC27}"/>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1136696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3FF95-B7AF-408E-A889-7F396BEC20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A4963D-BEAE-4B48-A644-5936CF69F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C4F01A-704C-4E72-8A0B-833E0C9EC9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EF7814-696F-44AF-A112-C0B282E1574E}"/>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6" name="Footer Placeholder 5">
            <a:extLst>
              <a:ext uri="{FF2B5EF4-FFF2-40B4-BE49-F238E27FC236}">
                <a16:creationId xmlns:a16="http://schemas.microsoft.com/office/drawing/2014/main" id="{E0E9F041-FEF3-49F5-9457-7D2605CB37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FAFCB4-B30B-451B-A8A9-CAE5DED18B7A}"/>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26173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C5519-1F80-4B03-8ACF-40526BCE62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0A59DC-3C21-4F5D-87B8-DFC4F57D81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452722-B6A0-407B-90B3-38271A93EB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F90B89-11A4-4CC0-A540-728CDA9AB183}"/>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6" name="Footer Placeholder 5">
            <a:extLst>
              <a:ext uri="{FF2B5EF4-FFF2-40B4-BE49-F238E27FC236}">
                <a16:creationId xmlns:a16="http://schemas.microsoft.com/office/drawing/2014/main" id="{F69BE1FB-F0D2-4841-817E-3AAA26430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97DC1D-B9AA-4451-A17B-CD6C5FA9A37B}"/>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1536431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86B9C-91DE-4D26-9761-ED7402BCB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653AF4-AEE4-4444-B782-7CFC191639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BE4FB-3515-451B-9A21-9A482686D548}"/>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5" name="Footer Placeholder 4">
            <a:extLst>
              <a:ext uri="{FF2B5EF4-FFF2-40B4-BE49-F238E27FC236}">
                <a16:creationId xmlns:a16="http://schemas.microsoft.com/office/drawing/2014/main" id="{F1ECE2BC-3E62-44D3-A356-2294C7596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A5CF7D-5AF3-4D84-9B78-D42AE6C2C981}"/>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4214579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676279-497C-4F96-90D6-F53EF7B585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F94F25-7ECE-4572-8760-74ED34198A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8DE1DF-DA53-4B8D-8DAA-1704B2B95811}"/>
              </a:ext>
            </a:extLst>
          </p:cNvPr>
          <p:cNvSpPr>
            <a:spLocks noGrp="1"/>
          </p:cNvSpPr>
          <p:nvPr>
            <p:ph type="dt" sz="half" idx="10"/>
          </p:nvPr>
        </p:nvSpPr>
        <p:spPr/>
        <p:txBody>
          <a:bodyPr/>
          <a:lstStyle/>
          <a:p>
            <a:fld id="{E17B4C55-DBC5-4671-A954-C0BA399C88B0}" type="datetimeFigureOut">
              <a:rPr lang="en-GB" smtClean="0"/>
              <a:t>23/05/2021</a:t>
            </a:fld>
            <a:endParaRPr lang="en-GB"/>
          </a:p>
        </p:txBody>
      </p:sp>
      <p:sp>
        <p:nvSpPr>
          <p:cNvPr id="5" name="Footer Placeholder 4">
            <a:extLst>
              <a:ext uri="{FF2B5EF4-FFF2-40B4-BE49-F238E27FC236}">
                <a16:creationId xmlns:a16="http://schemas.microsoft.com/office/drawing/2014/main" id="{15A57E22-8764-4A2E-89D5-D901C99EF3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379B5-B867-41F1-B90E-6E4BBE9F8C15}"/>
              </a:ext>
            </a:extLst>
          </p:cNvPr>
          <p:cNvSpPr>
            <a:spLocks noGrp="1"/>
          </p:cNvSpPr>
          <p:nvPr>
            <p:ph type="sldNum" sz="quarter" idx="12"/>
          </p:nvPr>
        </p:nvSpPr>
        <p:spPr/>
        <p:txBody>
          <a:bodyPr/>
          <a:lstStyle/>
          <a:p>
            <a:fld id="{45A6D618-20B7-48C4-B450-28A12221CBD3}" type="slidenum">
              <a:rPr lang="en-GB" smtClean="0"/>
              <a:t>‹#›</a:t>
            </a:fld>
            <a:endParaRPr lang="en-GB"/>
          </a:p>
        </p:txBody>
      </p:sp>
    </p:spTree>
    <p:extLst>
      <p:ext uri="{BB962C8B-B14F-4D97-AF65-F5344CB8AC3E}">
        <p14:creationId xmlns:p14="http://schemas.microsoft.com/office/powerpoint/2010/main" val="75969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8341F7-67F2-45D3-A653-45DC63C5E7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530D1E-5AAC-4DC2-8129-5BAC0AE258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380C10-D36A-4941-86E1-234A23F159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B4C55-DBC5-4671-A954-C0BA399C88B0}" type="datetimeFigureOut">
              <a:rPr lang="en-GB" smtClean="0"/>
              <a:t>23/05/2021</a:t>
            </a:fld>
            <a:endParaRPr lang="en-GB"/>
          </a:p>
        </p:txBody>
      </p:sp>
      <p:sp>
        <p:nvSpPr>
          <p:cNvPr id="5" name="Footer Placeholder 4">
            <a:extLst>
              <a:ext uri="{FF2B5EF4-FFF2-40B4-BE49-F238E27FC236}">
                <a16:creationId xmlns:a16="http://schemas.microsoft.com/office/drawing/2014/main" id="{02524F08-BE5F-4653-BF52-CDAB08AFDC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25D24D-AB83-4AD5-90DF-E8AA7CB6C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A6D618-20B7-48C4-B450-28A12221CBD3}" type="slidenum">
              <a:rPr lang="en-GB" smtClean="0"/>
              <a:t>‹#›</a:t>
            </a:fld>
            <a:endParaRPr lang="en-GB"/>
          </a:p>
        </p:txBody>
      </p:sp>
    </p:spTree>
    <p:extLst>
      <p:ext uri="{BB962C8B-B14F-4D97-AF65-F5344CB8AC3E}">
        <p14:creationId xmlns:p14="http://schemas.microsoft.com/office/powerpoint/2010/main" val="580911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qix.sagepub.com/content/1/3/275"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2922963" y="5519147"/>
            <a:ext cx="6339669"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7994853" y="5612365"/>
            <a:ext cx="1263487" cy="196208"/>
          </a:xfrm>
          <a:prstGeom prst="rect">
            <a:avLst/>
          </a:prstGeom>
          <a:noFill/>
        </p:spPr>
        <p:txBody>
          <a:bodyPr wrap="none" rtlCol="0">
            <a:spAutoFit/>
          </a:bodyPr>
          <a:lstStyle/>
          <a:p>
            <a:pPr algn="r" defTabSz="342898">
              <a:defRPr/>
            </a:pPr>
            <a:r>
              <a:rPr lang="en-US" sz="675" dirty="0">
                <a:solidFill>
                  <a:srgbClr val="313133"/>
                </a:solidFill>
                <a:latin typeface="Arial"/>
                <a:cs typeface="Arial"/>
              </a:rPr>
              <a:t>© University of South Wales</a:t>
            </a:r>
          </a:p>
        </p:txBody>
      </p:sp>
      <p:sp>
        <p:nvSpPr>
          <p:cNvPr id="13" name="TextBox 12"/>
          <p:cNvSpPr txBox="1"/>
          <p:nvPr/>
        </p:nvSpPr>
        <p:spPr>
          <a:xfrm>
            <a:off x="5576398" y="1530805"/>
            <a:ext cx="3670549" cy="1985159"/>
          </a:xfrm>
          <a:prstGeom prst="rect">
            <a:avLst/>
          </a:prstGeom>
          <a:noFill/>
        </p:spPr>
        <p:txBody>
          <a:bodyPr wrap="square" rtlCol="0">
            <a:spAutoFit/>
          </a:bodyPr>
          <a:lstStyle/>
          <a:p>
            <a:pPr defTabSz="342898">
              <a:defRPr/>
            </a:pPr>
            <a:r>
              <a:rPr lang="en-US" sz="2400" dirty="0">
                <a:solidFill>
                  <a:prstClr val="black"/>
                </a:solidFill>
                <a:latin typeface="Arial"/>
                <a:cs typeface="Arial"/>
              </a:rPr>
              <a:t>Research Methods for Business</a:t>
            </a:r>
          </a:p>
          <a:p>
            <a:pPr defTabSz="342898">
              <a:defRPr/>
            </a:pPr>
            <a:r>
              <a:rPr lang="en-US" sz="2400" dirty="0">
                <a:solidFill>
                  <a:prstClr val="black"/>
                </a:solidFill>
                <a:latin typeface="Arial"/>
                <a:cs typeface="Arial"/>
              </a:rPr>
              <a:t>Lecture 9 – Qualitative methods</a:t>
            </a:r>
            <a:r>
              <a:rPr lang="en-US" sz="2400" dirty="0">
                <a:solidFill>
                  <a:prstClr val="white"/>
                </a:solidFill>
                <a:latin typeface="Arial"/>
                <a:cs typeface="Arial"/>
              </a:rPr>
              <a:t> techniques</a:t>
            </a:r>
            <a:endParaRPr lang="en-GB" sz="2400" dirty="0">
              <a:solidFill>
                <a:prstClr val="white"/>
              </a:solidFill>
              <a:latin typeface="Arial"/>
              <a:cs typeface="Arial"/>
            </a:endParaRPr>
          </a:p>
          <a:p>
            <a:pPr defTabSz="342898">
              <a:defRPr/>
            </a:pPr>
            <a:endParaRPr lang="en-US" sz="2700" dirty="0">
              <a:solidFill>
                <a:srgbClr val="313133"/>
              </a:solidFill>
              <a:latin typeface="Arial"/>
              <a:cs typeface="Arial"/>
            </a:endParaRPr>
          </a:p>
        </p:txBody>
      </p:sp>
      <p:sp>
        <p:nvSpPr>
          <p:cNvPr id="7" name="TextBox 6"/>
          <p:cNvSpPr txBox="1"/>
          <p:nvPr/>
        </p:nvSpPr>
        <p:spPr>
          <a:xfrm>
            <a:off x="3532971" y="4203403"/>
            <a:ext cx="5318022" cy="1061829"/>
          </a:xfrm>
          <a:prstGeom prst="rect">
            <a:avLst/>
          </a:prstGeom>
          <a:noFill/>
        </p:spPr>
        <p:txBody>
          <a:bodyPr wrap="square" rtlCol="0">
            <a:spAutoFit/>
          </a:bodyPr>
          <a:lstStyle/>
          <a:p>
            <a:pPr defTabSz="342898">
              <a:defRPr/>
            </a:pPr>
            <a:endParaRPr lang="en-GB" sz="2700" dirty="0">
              <a:latin typeface="Century Gothic" panose="020B0502020202020204"/>
            </a:endParaRPr>
          </a:p>
          <a:p>
            <a:pPr algn="ctr" defTabSz="342898">
              <a:defRPr/>
            </a:pPr>
            <a:r>
              <a:rPr lang="en-GB" dirty="0">
                <a:latin typeface="Arial"/>
                <a:cs typeface="Arial"/>
              </a:rPr>
              <a:t>Stuart Milligan </a:t>
            </a:r>
          </a:p>
          <a:p>
            <a:pPr algn="ctr" defTabSz="342898">
              <a:defRPr/>
            </a:pPr>
            <a:r>
              <a:rPr lang="en-GB" dirty="0">
                <a:latin typeface="Arial"/>
                <a:cs typeface="Arial"/>
              </a:rPr>
              <a:t>s.milligan@uwtsd.ac.uk</a:t>
            </a:r>
          </a:p>
        </p:txBody>
      </p:sp>
    </p:spTree>
    <p:extLst>
      <p:ext uri="{BB962C8B-B14F-4D97-AF65-F5344CB8AC3E}">
        <p14:creationId xmlns:p14="http://schemas.microsoft.com/office/powerpoint/2010/main" val="3412348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‘qualitative research’?</a:t>
            </a:r>
          </a:p>
        </p:txBody>
      </p:sp>
      <p:sp>
        <p:nvSpPr>
          <p:cNvPr id="3" name="Content Placeholder 2"/>
          <p:cNvSpPr>
            <a:spLocks noGrp="1"/>
          </p:cNvSpPr>
          <p:nvPr>
            <p:ph idx="1"/>
          </p:nvPr>
        </p:nvSpPr>
        <p:spPr/>
        <p:txBody>
          <a:bodyPr/>
          <a:lstStyle/>
          <a:p>
            <a:r>
              <a:rPr lang="en-US" dirty="0"/>
              <a:t>It is very difficult to define, but basically seeks to understand subjective experiences and contexts, and (</a:t>
            </a:r>
            <a:r>
              <a:rPr lang="en-US" dirty="0" err="1"/>
              <a:t>roughy</a:t>
            </a:r>
            <a:r>
              <a:rPr lang="en-US" dirty="0"/>
              <a:t>) focuses on words rather than numbers;</a:t>
            </a:r>
          </a:p>
          <a:p>
            <a:r>
              <a:rPr lang="en-US" dirty="0"/>
              <a:t>It covers a spectrum from being almost quantitative on the one end (e.g. large numbers of interviews </a:t>
            </a:r>
            <a:r>
              <a:rPr lang="en-US" dirty="0" err="1"/>
              <a:t>analysed</a:t>
            </a:r>
            <a:r>
              <a:rPr lang="en-US" dirty="0"/>
              <a:t> using ‘counting-based’ techniques such as content analysis), to being highly subjective and ‘non-scientific’ on the other (e.g. auto-ethnography).</a:t>
            </a:r>
          </a:p>
        </p:txBody>
      </p:sp>
      <p:sp>
        <p:nvSpPr>
          <p:cNvPr id="4" name="Slide Number Placeholder 3"/>
          <p:cNvSpPr>
            <a:spLocks noGrp="1"/>
          </p:cNvSpPr>
          <p:nvPr>
            <p:ph type="sldNum" sz="quarter" idx="12"/>
          </p:nvPr>
        </p:nvSpPr>
        <p:spPr/>
        <p:txBody>
          <a:bodyPr/>
          <a:lstStyle/>
          <a:p>
            <a:pPr>
              <a:defRPr/>
            </a:pPr>
            <a:fld id="{2909C0DC-4641-49F3-90F6-FDAF81087D8B}" type="slidenum">
              <a:rPr lang="en-GB" altLang="en-US" smtClean="0">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4204943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9804" y="274638"/>
            <a:ext cx="8229600" cy="1143000"/>
          </a:xfrm>
        </p:spPr>
        <p:txBody>
          <a:bodyPr>
            <a:normAutofit fontScale="90000"/>
          </a:bodyPr>
          <a:lstStyle/>
          <a:p>
            <a:br>
              <a:rPr lang="en-GB" dirty="0"/>
            </a:br>
            <a:r>
              <a:rPr lang="en-GB" dirty="0"/>
              <a:t>Structure of the session</a:t>
            </a:r>
          </a:p>
        </p:txBody>
      </p:sp>
      <p:sp>
        <p:nvSpPr>
          <p:cNvPr id="3" name="Content Placeholder 2"/>
          <p:cNvSpPr>
            <a:spLocks noGrp="1"/>
          </p:cNvSpPr>
          <p:nvPr>
            <p:ph idx="1"/>
          </p:nvPr>
        </p:nvSpPr>
        <p:spPr/>
        <p:txBody>
          <a:bodyPr>
            <a:normAutofit/>
          </a:bodyPr>
          <a:lstStyle/>
          <a:p>
            <a:pPr marL="514350" indent="-514350">
              <a:buAutoNum type="alphaLcParenR"/>
            </a:pPr>
            <a:endParaRPr lang="en-GB" dirty="0"/>
          </a:p>
          <a:p>
            <a:pPr marL="514350" indent="-514350">
              <a:buAutoNum type="alphaLcParenR"/>
            </a:pPr>
            <a:r>
              <a:rPr lang="en-GB" dirty="0"/>
              <a:t>Brief introduction to qualitative research</a:t>
            </a:r>
          </a:p>
          <a:p>
            <a:pPr marL="514350" indent="-514350">
              <a:buAutoNum type="alphaLcParenR"/>
            </a:pPr>
            <a:r>
              <a:rPr lang="en-GB" dirty="0"/>
              <a:t>Structure of a research project;</a:t>
            </a:r>
          </a:p>
          <a:p>
            <a:pPr marL="514350" indent="-514350">
              <a:buAutoNum type="alphaLcParenR"/>
            </a:pPr>
            <a:r>
              <a:rPr lang="en-GB" dirty="0"/>
              <a:t>Introduction to qualitative research;</a:t>
            </a:r>
          </a:p>
          <a:p>
            <a:pPr marL="514350" indent="-514350">
              <a:buAutoNum type="alphaLcParenR"/>
            </a:pPr>
            <a:r>
              <a:rPr lang="en-GB" dirty="0"/>
              <a:t>Gathering qualitative data (</a:t>
            </a:r>
            <a:r>
              <a:rPr lang="en-GB" dirty="0" err="1"/>
              <a:t>i</a:t>
            </a:r>
            <a:r>
              <a:rPr lang="en-GB" dirty="0"/>
              <a:t>) one-to-one interviews;</a:t>
            </a:r>
          </a:p>
          <a:p>
            <a:pPr marL="514350" indent="-514350">
              <a:buAutoNum type="alphaLcParenR"/>
            </a:pPr>
            <a:r>
              <a:rPr lang="en-GB" dirty="0"/>
              <a:t>Gathering qualitative data (ii) focus group interviews;</a:t>
            </a:r>
          </a:p>
          <a:p>
            <a:pPr marL="514350" indent="-514350">
              <a:buNone/>
            </a:pPr>
            <a:r>
              <a:rPr lang="en-GB" dirty="0"/>
              <a:t>d) Transcribing interviews;</a:t>
            </a:r>
          </a:p>
          <a:p>
            <a:pPr marL="514350" indent="-514350">
              <a:buNone/>
            </a:pPr>
            <a:r>
              <a:rPr lang="en-GB" dirty="0"/>
              <a:t>e) What about validity and reliability?</a:t>
            </a:r>
          </a:p>
          <a:p>
            <a:pPr marL="514350" indent="-514350">
              <a:buNone/>
            </a:pPr>
            <a:endParaRPr lang="en-GB" dirty="0"/>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95EA-8AC0-4964-8105-3B557DC73CD4}"/>
              </a:ext>
            </a:extLst>
          </p:cNvPr>
          <p:cNvSpPr>
            <a:spLocks noGrp="1"/>
          </p:cNvSpPr>
          <p:nvPr>
            <p:ph type="title"/>
          </p:nvPr>
        </p:nvSpPr>
        <p:spPr/>
        <p:txBody>
          <a:bodyPr/>
          <a:lstStyle/>
          <a:p>
            <a:r>
              <a:rPr lang="en-GB" dirty="0"/>
              <a:t>Introduction to qualitative analysis</a:t>
            </a:r>
          </a:p>
        </p:txBody>
      </p:sp>
      <p:sp>
        <p:nvSpPr>
          <p:cNvPr id="3" name="Content Placeholder 2">
            <a:extLst>
              <a:ext uri="{FF2B5EF4-FFF2-40B4-BE49-F238E27FC236}">
                <a16:creationId xmlns:a16="http://schemas.microsoft.com/office/drawing/2014/main" id="{69D6BA82-A58D-4112-80D3-DE151524031F}"/>
              </a:ext>
            </a:extLst>
          </p:cNvPr>
          <p:cNvSpPr>
            <a:spLocks noGrp="1"/>
          </p:cNvSpPr>
          <p:nvPr>
            <p:ph idx="1"/>
          </p:nvPr>
        </p:nvSpPr>
        <p:spPr/>
        <p:txBody>
          <a:bodyPr>
            <a:normAutofit/>
          </a:bodyPr>
          <a:lstStyle/>
          <a:p>
            <a:pPr algn="just"/>
            <a:r>
              <a:rPr lang="en-GB" dirty="0"/>
              <a:t>Qualitative approaches tend to sit at the interpretivist end of the Epistemology spectrum and the subjective end of the Ontology spectrum.</a:t>
            </a:r>
          </a:p>
          <a:p>
            <a:pPr algn="just"/>
            <a:r>
              <a:rPr lang="en-GB" dirty="0"/>
              <a:t>Qualitative research</a:t>
            </a:r>
            <a:r>
              <a:rPr lang="en-US" dirty="0"/>
              <a:t> is very difficult to define, but basically seeks to understand subjective experiences and contexts, and (roughly) focuses on words rather than numbers;</a:t>
            </a:r>
          </a:p>
          <a:p>
            <a:pPr algn="just"/>
            <a:r>
              <a:rPr lang="en-US" dirty="0"/>
              <a:t>It covers a spectrum from being almost quantitative on the one end (e.g. large numbers of interviews </a:t>
            </a:r>
            <a:r>
              <a:rPr lang="en-US" dirty="0" err="1"/>
              <a:t>analysed</a:t>
            </a:r>
            <a:r>
              <a:rPr lang="en-US" dirty="0"/>
              <a:t> using ‘counting-based’ techniques such as content analysis), to being highly subjective and ‘non-scientific’ on the other (e.g. auto-ethnography).</a:t>
            </a:r>
          </a:p>
          <a:p>
            <a:pPr algn="just"/>
            <a:endParaRPr lang="en-GB" dirty="0"/>
          </a:p>
        </p:txBody>
      </p:sp>
    </p:spTree>
    <p:extLst>
      <p:ext uri="{BB962C8B-B14F-4D97-AF65-F5344CB8AC3E}">
        <p14:creationId xmlns:p14="http://schemas.microsoft.com/office/powerpoint/2010/main" val="4001046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E9D15-6FBE-4CEB-A496-839CBA438A5D}"/>
              </a:ext>
            </a:extLst>
          </p:cNvPr>
          <p:cNvSpPr>
            <a:spLocks noGrp="1"/>
          </p:cNvSpPr>
          <p:nvPr>
            <p:ph type="title"/>
          </p:nvPr>
        </p:nvSpPr>
        <p:spPr/>
        <p:txBody>
          <a:bodyPr/>
          <a:lstStyle/>
          <a:p>
            <a:r>
              <a:rPr lang="en-GB" dirty="0"/>
              <a:t>Introduction to Qualitative Research</a:t>
            </a:r>
          </a:p>
        </p:txBody>
      </p:sp>
      <p:sp>
        <p:nvSpPr>
          <p:cNvPr id="3" name="Content Placeholder 2">
            <a:extLst>
              <a:ext uri="{FF2B5EF4-FFF2-40B4-BE49-F238E27FC236}">
                <a16:creationId xmlns:a16="http://schemas.microsoft.com/office/drawing/2014/main" id="{E92F7158-33E7-463F-82CE-2B065CBD82E0}"/>
              </a:ext>
            </a:extLst>
          </p:cNvPr>
          <p:cNvSpPr>
            <a:spLocks noGrp="1"/>
          </p:cNvSpPr>
          <p:nvPr>
            <p:ph idx="1"/>
          </p:nvPr>
        </p:nvSpPr>
        <p:spPr/>
        <p:txBody>
          <a:bodyPr/>
          <a:lstStyle/>
          <a:p>
            <a:pPr algn="just"/>
            <a:r>
              <a:rPr lang="en-GB" dirty="0"/>
              <a:t>Usually aims to find out personal or subjective experiences/opinions/constructions;</a:t>
            </a:r>
          </a:p>
          <a:p>
            <a:pPr algn="just"/>
            <a:r>
              <a:rPr lang="en-GB" dirty="0"/>
              <a:t>Usually involves small(</a:t>
            </a:r>
            <a:r>
              <a:rPr lang="en-GB" dirty="0" err="1"/>
              <a:t>ish</a:t>
            </a:r>
            <a:r>
              <a:rPr lang="en-GB" dirty="0"/>
              <a:t>) samples of people – seeks depth rather than breadth (some include 3-8 people, others c. 50 participants);</a:t>
            </a:r>
          </a:p>
          <a:p>
            <a:pPr algn="just"/>
            <a:r>
              <a:rPr lang="en-GB" dirty="0"/>
              <a:t>Ranges from un-theorised interview studies, to complex methodologies (e.g. Narrative/story methods; visual methods);</a:t>
            </a:r>
          </a:p>
          <a:p>
            <a:pPr algn="just"/>
            <a:r>
              <a:rPr lang="en-GB" dirty="0"/>
              <a:t>Often focuses strongly  on the researcher’s own involvement (from reflexivity to autoethnography).</a:t>
            </a:r>
          </a:p>
          <a:p>
            <a:pPr marL="0" indent="0" algn="just">
              <a:buNone/>
            </a:pPr>
            <a:endParaRPr lang="en-GB" dirty="0"/>
          </a:p>
        </p:txBody>
      </p:sp>
    </p:spTree>
    <p:extLst>
      <p:ext uri="{BB962C8B-B14F-4D97-AF65-F5344CB8AC3E}">
        <p14:creationId xmlns:p14="http://schemas.microsoft.com/office/powerpoint/2010/main" val="2018421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318D4-CAB1-4D59-A895-2DAA0657AE75}"/>
              </a:ext>
            </a:extLst>
          </p:cNvPr>
          <p:cNvSpPr>
            <a:spLocks noGrp="1"/>
          </p:cNvSpPr>
          <p:nvPr>
            <p:ph type="title"/>
          </p:nvPr>
        </p:nvSpPr>
        <p:spPr/>
        <p:txBody>
          <a:bodyPr/>
          <a:lstStyle/>
          <a:p>
            <a:r>
              <a:rPr lang="en-GB" dirty="0"/>
              <a:t>Assumptions of qualitative research</a:t>
            </a:r>
          </a:p>
        </p:txBody>
      </p:sp>
      <p:sp>
        <p:nvSpPr>
          <p:cNvPr id="3" name="Content Placeholder 2">
            <a:extLst>
              <a:ext uri="{FF2B5EF4-FFF2-40B4-BE49-F238E27FC236}">
                <a16:creationId xmlns:a16="http://schemas.microsoft.com/office/drawing/2014/main" id="{BC887DEC-5859-47A5-9619-664A02E38CD4}"/>
              </a:ext>
            </a:extLst>
          </p:cNvPr>
          <p:cNvSpPr>
            <a:spLocks noGrp="1"/>
          </p:cNvSpPr>
          <p:nvPr>
            <p:ph idx="1"/>
          </p:nvPr>
        </p:nvSpPr>
        <p:spPr/>
        <p:txBody>
          <a:bodyPr>
            <a:normAutofit fontScale="85000" lnSpcReduction="20000"/>
          </a:bodyPr>
          <a:lstStyle/>
          <a:p>
            <a:pPr marL="0" indent="0" algn="just">
              <a:buNone/>
            </a:pPr>
            <a:r>
              <a:rPr lang="en-US" dirty="0"/>
              <a:t>1.Qualitative researchers are concerned primarily with process, rather than outcomes or products. </a:t>
            </a:r>
          </a:p>
          <a:p>
            <a:pPr marL="0" indent="0" algn="just">
              <a:buNone/>
            </a:pPr>
            <a:r>
              <a:rPr lang="en-US" dirty="0"/>
              <a:t>2.Qualitative researchers are interested in meaning how people make sense of their lives, experiences, and their structures of the world. </a:t>
            </a:r>
          </a:p>
          <a:p>
            <a:pPr marL="0" indent="0" algn="just">
              <a:buNone/>
            </a:pPr>
            <a:r>
              <a:rPr lang="en-US" dirty="0"/>
              <a:t>3. The qualitative researcher is the primary instrument for data collection and analysis. Data are mediated through this human instrument, rather than through inventories, questionnaires, or machines. </a:t>
            </a:r>
          </a:p>
          <a:p>
            <a:pPr marL="0" indent="0" algn="just">
              <a:buNone/>
            </a:pPr>
            <a:r>
              <a:rPr lang="en-US" dirty="0"/>
              <a:t>4.Qualitative research involves fieldwork. The researcher physically goes to the people, setting, site, or institution to observe or record behavior in its natural setting. </a:t>
            </a:r>
          </a:p>
          <a:p>
            <a:pPr marL="0" indent="0" algn="just">
              <a:buNone/>
            </a:pPr>
            <a:r>
              <a:rPr lang="en-US" dirty="0"/>
              <a:t>5.Qualitative research is descriptive in that the researcher is interested in process, meaning, and understanding gained through words or pictures. </a:t>
            </a:r>
          </a:p>
          <a:p>
            <a:pPr marL="0" indent="0" algn="just">
              <a:buNone/>
            </a:pPr>
            <a:r>
              <a:rPr lang="en-US" dirty="0"/>
              <a:t>6. The process of qualitative research is inductive in that the researcher builds abstractions, concepts, hypotheses, and theories from details. </a:t>
            </a:r>
            <a:endParaRPr lang="en-GB" dirty="0"/>
          </a:p>
        </p:txBody>
      </p:sp>
    </p:spTree>
    <p:extLst>
      <p:ext uri="{BB962C8B-B14F-4D97-AF65-F5344CB8AC3E}">
        <p14:creationId xmlns:p14="http://schemas.microsoft.com/office/powerpoint/2010/main" val="388914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FFF1-1386-4BB4-A243-12CB9949D323}"/>
              </a:ext>
            </a:extLst>
          </p:cNvPr>
          <p:cNvSpPr>
            <a:spLocks noGrp="1"/>
          </p:cNvSpPr>
          <p:nvPr>
            <p:ph type="title"/>
          </p:nvPr>
        </p:nvSpPr>
        <p:spPr/>
        <p:txBody>
          <a:bodyPr/>
          <a:lstStyle/>
          <a:p>
            <a:r>
              <a:rPr lang="en-GB" dirty="0"/>
              <a:t>Benefits of qualitative research</a:t>
            </a:r>
          </a:p>
        </p:txBody>
      </p:sp>
      <p:sp>
        <p:nvSpPr>
          <p:cNvPr id="3" name="Content Placeholder 2">
            <a:extLst>
              <a:ext uri="{FF2B5EF4-FFF2-40B4-BE49-F238E27FC236}">
                <a16:creationId xmlns:a16="http://schemas.microsoft.com/office/drawing/2014/main" id="{7D95EB64-BCEB-40C1-AFE9-CA7CA15E0040}"/>
              </a:ext>
            </a:extLst>
          </p:cNvPr>
          <p:cNvSpPr>
            <a:spLocks noGrp="1"/>
          </p:cNvSpPr>
          <p:nvPr>
            <p:ph idx="1"/>
          </p:nvPr>
        </p:nvSpPr>
        <p:spPr/>
        <p:txBody>
          <a:bodyPr/>
          <a:lstStyle/>
          <a:p>
            <a:r>
              <a:rPr lang="en-GB" dirty="0"/>
              <a:t>It explores the un-measurable</a:t>
            </a:r>
          </a:p>
          <a:p>
            <a:r>
              <a:rPr lang="en-GB" dirty="0"/>
              <a:t>It explains the </a:t>
            </a:r>
            <a:r>
              <a:rPr lang="en-GB" i="1" dirty="0"/>
              <a:t>why </a:t>
            </a:r>
            <a:r>
              <a:rPr lang="en-GB" dirty="0"/>
              <a:t>and the </a:t>
            </a:r>
            <a:r>
              <a:rPr lang="en-GB" i="1" dirty="0"/>
              <a:t>how.</a:t>
            </a:r>
          </a:p>
          <a:p>
            <a:r>
              <a:rPr lang="en-GB" dirty="0"/>
              <a:t>It seeks to explain phenomena, organisations, society through the eyes of actors rather than abstracted variables.</a:t>
            </a:r>
          </a:p>
          <a:p>
            <a:r>
              <a:rPr lang="en-GB" dirty="0"/>
              <a:t>It is highly flexible</a:t>
            </a:r>
          </a:p>
          <a:p>
            <a:r>
              <a:rPr lang="en-GB" dirty="0"/>
              <a:t>It can lead to the development of new theory.</a:t>
            </a:r>
          </a:p>
        </p:txBody>
      </p:sp>
    </p:spTree>
    <p:extLst>
      <p:ext uri="{BB962C8B-B14F-4D97-AF65-F5344CB8AC3E}">
        <p14:creationId xmlns:p14="http://schemas.microsoft.com/office/powerpoint/2010/main" val="2757232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Criticisms</a:t>
            </a:r>
          </a:p>
        </p:txBody>
      </p:sp>
      <p:sp>
        <p:nvSpPr>
          <p:cNvPr id="3" name="Content Placeholder 2"/>
          <p:cNvSpPr>
            <a:spLocks noGrp="1"/>
          </p:cNvSpPr>
          <p:nvPr>
            <p:ph idx="1"/>
          </p:nvPr>
        </p:nvSpPr>
        <p:spPr/>
        <p:txBody>
          <a:bodyPr/>
          <a:lstStyle/>
          <a:p>
            <a:pPr>
              <a:buNone/>
            </a:pPr>
            <a:r>
              <a:rPr lang="en-GB" sz="2800" dirty="0"/>
              <a:t>Classic reference: Emerging criteria for quality in qualitative and </a:t>
            </a:r>
            <a:r>
              <a:rPr lang="en-GB" sz="2800" dirty="0" err="1"/>
              <a:t>interpretetive</a:t>
            </a:r>
            <a:r>
              <a:rPr lang="en-GB" sz="2800" dirty="0"/>
              <a:t> research, Yvonne, S. Lincoln, included in the reading for this session.</a:t>
            </a:r>
            <a:endParaRPr lang="en-GB" sz="4000" dirty="0"/>
          </a:p>
          <a:p>
            <a:pPr>
              <a:buNone/>
            </a:pPr>
            <a:endParaRPr lang="en-GB" dirty="0"/>
          </a:p>
          <a:p>
            <a:pPr>
              <a:buNone/>
            </a:pPr>
            <a:r>
              <a:rPr lang="en-GB" dirty="0"/>
              <a:t>Lincoln and </a:t>
            </a:r>
            <a:r>
              <a:rPr lang="en-GB" dirty="0" err="1"/>
              <a:t>Guba</a:t>
            </a:r>
            <a:r>
              <a:rPr lang="en-GB" dirty="0"/>
              <a:t> (1985)</a:t>
            </a:r>
          </a:p>
          <a:p>
            <a:pPr>
              <a:buNone/>
            </a:pPr>
            <a:endParaRPr lang="en-GB" dirty="0"/>
          </a:p>
          <a:p>
            <a:r>
              <a:rPr lang="en-GB" dirty="0"/>
              <a:t>Credibility, Authenticity, Transferability, Dependability</a:t>
            </a:r>
          </a:p>
          <a:p>
            <a:pPr>
              <a:buNone/>
            </a:pPr>
            <a:r>
              <a:rPr lang="en-GB" dirty="0"/>
              <a:t>Not</a:t>
            </a:r>
          </a:p>
          <a:p>
            <a:r>
              <a:rPr lang="en-GB" dirty="0"/>
              <a:t> Internal and External validation, Reliability and Objectivity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we looking for?</a:t>
            </a:r>
          </a:p>
        </p:txBody>
      </p:sp>
      <p:sp>
        <p:nvSpPr>
          <p:cNvPr id="3" name="Content Placeholder 2"/>
          <p:cNvSpPr>
            <a:spLocks noGrp="1"/>
          </p:cNvSpPr>
          <p:nvPr>
            <p:ph idx="1"/>
          </p:nvPr>
        </p:nvSpPr>
        <p:spPr/>
        <p:txBody>
          <a:bodyPr/>
          <a:lstStyle/>
          <a:p>
            <a:endParaRPr lang="en-GB" dirty="0"/>
          </a:p>
          <a:p>
            <a:pPr>
              <a:buNone/>
            </a:pPr>
            <a:r>
              <a:rPr lang="en-GB" dirty="0"/>
              <a:t>	“We seek a confluence of evidence that breeds credibility, that allows us to feel confident about our observations, interpretations and conclusions”</a:t>
            </a:r>
          </a:p>
          <a:p>
            <a:pPr>
              <a:buNone/>
            </a:pPr>
            <a:r>
              <a:rPr lang="en-GB" dirty="0"/>
              <a:t> </a:t>
            </a:r>
          </a:p>
          <a:p>
            <a:pPr>
              <a:buNone/>
            </a:pPr>
            <a:r>
              <a:rPr lang="en-GB" sz="2000" dirty="0"/>
              <a:t>	(Eisner (1991) cited in Creswell (2012, p246)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596" y="231096"/>
            <a:ext cx="8229600" cy="1143000"/>
          </a:xfrm>
        </p:spPr>
        <p:txBody>
          <a:bodyPr>
            <a:normAutofit fontScale="90000"/>
          </a:bodyPr>
          <a:lstStyle/>
          <a:p>
            <a:br>
              <a:rPr lang="en-GB" sz="3600" b="1"/>
            </a:br>
            <a:br>
              <a:rPr lang="en-GB" sz="3600" b="1"/>
            </a:br>
            <a:r>
              <a:rPr lang="en-GB" sz="2800" b="1"/>
              <a:t>Methods </a:t>
            </a:r>
            <a:r>
              <a:rPr lang="en-GB" sz="2800" b="1" dirty="0"/>
              <a:t>of Gathering (Qualitative) Data</a:t>
            </a:r>
            <a:br>
              <a:rPr lang="en-GB" sz="2800" dirty="0"/>
            </a:br>
            <a:endParaRPr lang="en-GB" sz="3600" dirty="0"/>
          </a:p>
        </p:txBody>
      </p:sp>
      <p:sp>
        <p:nvSpPr>
          <p:cNvPr id="3" name="Content Placeholder 2"/>
          <p:cNvSpPr>
            <a:spLocks noGrp="1"/>
          </p:cNvSpPr>
          <p:nvPr>
            <p:ph idx="1"/>
          </p:nvPr>
        </p:nvSpPr>
        <p:spPr/>
        <p:txBody>
          <a:bodyPr>
            <a:normAutofit lnSpcReduction="10000"/>
          </a:bodyPr>
          <a:lstStyle/>
          <a:p>
            <a:pPr lvl="0"/>
            <a:r>
              <a:rPr lang="en-GB" sz="2000" dirty="0"/>
              <a:t>surveys and questionnaires - tend to seek data on the borderline between quantitative and qualitative;</a:t>
            </a:r>
          </a:p>
          <a:p>
            <a:pPr lvl="0">
              <a:buNone/>
            </a:pPr>
            <a:endParaRPr lang="en-GB" sz="2000" dirty="0"/>
          </a:p>
          <a:p>
            <a:pPr lvl="0"/>
            <a:r>
              <a:rPr lang="en-GB" sz="2000" dirty="0"/>
              <a:t>Interviews (one-to-one or focus group) - they can be used to discover data that can be analysed in semi-quantitative ways (e.g. content analysis can be used to discover which concepts are most often used by interviewees) through to interviews which are led by the interviewees and which are analysed using methods, such as narrative analysis, in which the researcher acknowledges his/her subjectivity and will tend to write in the first person.  </a:t>
            </a:r>
          </a:p>
          <a:p>
            <a:pPr lvl="0"/>
            <a:r>
              <a:rPr lang="fr-FR" sz="2000" dirty="0"/>
              <a:t>participant and non-participant observation (</a:t>
            </a:r>
            <a:r>
              <a:rPr lang="fr-FR" sz="2000" dirty="0" err="1"/>
              <a:t>ethnography</a:t>
            </a:r>
            <a:r>
              <a:rPr lang="fr-FR" sz="2000" dirty="0"/>
              <a:t>);</a:t>
            </a:r>
            <a:endParaRPr lang="en-GB" sz="2000" dirty="0"/>
          </a:p>
          <a:p>
            <a:pPr lvl="0"/>
            <a:endParaRPr lang="fr-FR" sz="2000" dirty="0"/>
          </a:p>
          <a:p>
            <a:pPr lvl="0"/>
            <a:r>
              <a:rPr lang="fr-FR" sz="2000" dirty="0" err="1"/>
              <a:t>auto-ethnography</a:t>
            </a:r>
            <a:r>
              <a:rPr lang="fr-FR" sz="2000" dirty="0"/>
              <a:t> ; </a:t>
            </a:r>
            <a:endParaRPr lang="en-GB" sz="2000" dirty="0"/>
          </a:p>
          <a:p>
            <a:pPr lvl="0"/>
            <a:endParaRPr lang="en-GB" sz="2000" dirty="0"/>
          </a:p>
          <a:p>
            <a:pPr lvl="0"/>
            <a:r>
              <a:rPr lang="en-GB" sz="2000" dirty="0"/>
              <a:t>document research.</a:t>
            </a:r>
            <a:endParaRPr lang="en-GB" sz="3200" dirty="0"/>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980728"/>
            <a:ext cx="8229600" cy="1296144"/>
          </a:xfrm>
        </p:spPr>
        <p:txBody>
          <a:bodyPr>
            <a:normAutofit fontScale="90000"/>
          </a:bodyPr>
          <a:lstStyle/>
          <a:p>
            <a:br>
              <a:rPr lang="en-GB" sz="3200" dirty="0"/>
            </a:br>
            <a:br>
              <a:rPr lang="en-GB" sz="3200" dirty="0"/>
            </a:br>
            <a:br>
              <a:rPr lang="en-GB" sz="3200" dirty="0"/>
            </a:br>
            <a:r>
              <a:rPr lang="en-GB" sz="3200" dirty="0"/>
              <a:t>Interviews: the most popular method of gathering qualitative data</a:t>
            </a:r>
            <a:br>
              <a:rPr lang="en-GB" sz="2800" dirty="0"/>
            </a:br>
            <a:br>
              <a:rPr lang="en-GB" sz="3200" dirty="0"/>
            </a:br>
            <a:br>
              <a:rPr lang="en-GB" sz="3200" dirty="0"/>
            </a:br>
            <a:endParaRPr lang="en-GB" dirty="0"/>
          </a:p>
        </p:txBody>
      </p:sp>
      <p:sp>
        <p:nvSpPr>
          <p:cNvPr id="3" name="Content Placeholder 2"/>
          <p:cNvSpPr>
            <a:spLocks noGrp="1"/>
          </p:cNvSpPr>
          <p:nvPr>
            <p:ph idx="1"/>
          </p:nvPr>
        </p:nvSpPr>
        <p:spPr/>
        <p:txBody>
          <a:bodyPr/>
          <a:lstStyle/>
          <a:p>
            <a:pPr marL="514350" indent="-514350">
              <a:buFontTx/>
              <a:buChar char="-"/>
            </a:pPr>
            <a:endParaRPr lang="en-GB" dirty="0"/>
          </a:p>
          <a:p>
            <a:pPr marL="514350" indent="-514350">
              <a:buFontTx/>
              <a:buChar char="-"/>
            </a:pPr>
            <a:endParaRPr lang="en-GB" dirty="0"/>
          </a:p>
          <a:p>
            <a:pPr marL="514350" indent="-514350">
              <a:buNone/>
            </a:pPr>
            <a:r>
              <a:rPr lang="en-GB" dirty="0"/>
              <a:t>-  	Structured;</a:t>
            </a:r>
          </a:p>
          <a:p>
            <a:pPr marL="514350" indent="-514350">
              <a:buFontTx/>
              <a:buChar char="-"/>
            </a:pPr>
            <a:r>
              <a:rPr lang="en-GB" dirty="0"/>
              <a:t>Unstructured;</a:t>
            </a:r>
          </a:p>
          <a:p>
            <a:pPr marL="514350" indent="-514350">
              <a:buFontTx/>
              <a:buChar char="-"/>
            </a:pPr>
            <a:r>
              <a:rPr lang="en-GB" dirty="0"/>
              <a:t>Semi-structured.</a:t>
            </a: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a:xfrm>
            <a:off x="2152650" y="980729"/>
            <a:ext cx="7886700" cy="709961"/>
          </a:xfrm>
        </p:spPr>
        <p:txBody>
          <a:bodyPr>
            <a:normAutofit fontScale="90000"/>
          </a:bodyPr>
          <a:lstStyle/>
          <a:p>
            <a:r>
              <a:rPr lang="en-GB" dirty="0"/>
              <a:t>Types of qualitative research interviews</a:t>
            </a:r>
          </a:p>
        </p:txBody>
      </p:sp>
      <p:sp>
        <p:nvSpPr>
          <p:cNvPr id="3" name="Content Placeholder 2"/>
          <p:cNvSpPr>
            <a:spLocks noGrp="1"/>
          </p:cNvSpPr>
          <p:nvPr>
            <p:ph idx="1"/>
          </p:nvPr>
        </p:nvSpPr>
        <p:spPr/>
        <p:txBody>
          <a:bodyPr rtlCol="0">
            <a:normAutofit/>
          </a:bodyPr>
          <a:lstStyle/>
          <a:p>
            <a:pPr algn="ctr">
              <a:buNone/>
              <a:defRPr/>
            </a:pPr>
            <a:r>
              <a:rPr lang="en-GB" b="1" dirty="0"/>
              <a:t>Structured Interviews</a:t>
            </a:r>
          </a:p>
          <a:p>
            <a:pPr>
              <a:buNone/>
              <a:defRPr/>
            </a:pPr>
            <a:r>
              <a:rPr lang="en-GB" dirty="0"/>
              <a:t>	This is what most of us might call a ‘tick-box questionnaire’. Series of closed (yes/no) or graded (Strongly agree to strongly disagree) questions to survey large numbers  and seek to represent an even larger population.  Marketing and political  polling will often use this type of research. All interviewees asked same questions in same order.</a:t>
            </a:r>
          </a:p>
          <a:p>
            <a:pPr>
              <a:defRPr/>
            </a:pPr>
            <a:endParaRPr lang="en-GB" dirty="0"/>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rtlCol="0">
            <a:normAutofit/>
          </a:bodyPr>
          <a:lstStyle/>
          <a:p>
            <a:pPr algn="ctr">
              <a:buNone/>
              <a:defRPr/>
            </a:pPr>
            <a:r>
              <a:rPr lang="en-GB" b="1" dirty="0"/>
              <a:t>Unstructured Interviews</a:t>
            </a:r>
          </a:p>
          <a:p>
            <a:pPr>
              <a:buNone/>
              <a:defRPr/>
            </a:pPr>
            <a:r>
              <a:rPr lang="en-GB" dirty="0"/>
              <a:t>	No fixed route for the interview. Researcher typically wants to learn about a person’s role or work or illness or particular skill. There will be an opening question to start the discussion but from there, the conversation goes where it will with minimal input and influence from the researcher. e.g. “Tell me about your life as chief executive of Total Solutions”</a:t>
            </a: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normAutofit fontScale="90000"/>
          </a:bodyPr>
          <a:lstStyle/>
          <a:p>
            <a:br>
              <a:rPr lang="en-GB" b="1" dirty="0"/>
            </a:br>
            <a:r>
              <a:rPr lang="en-GB" b="1" dirty="0"/>
              <a:t>Semi-structured Interviews</a:t>
            </a:r>
            <a:br>
              <a:rPr lang="en-GB" b="1" dirty="0"/>
            </a:br>
            <a:endParaRPr lang="en-GB" dirty="0"/>
          </a:p>
        </p:txBody>
      </p:sp>
      <p:sp>
        <p:nvSpPr>
          <p:cNvPr id="16386" name="Content Placeholder 2"/>
          <p:cNvSpPr>
            <a:spLocks noGrp="1"/>
          </p:cNvSpPr>
          <p:nvPr>
            <p:ph idx="1"/>
          </p:nvPr>
        </p:nvSpPr>
        <p:spPr/>
        <p:txBody>
          <a:bodyPr/>
          <a:lstStyle/>
          <a:p>
            <a:pPr>
              <a:buFont typeface="Arial" charset="0"/>
              <a:buNone/>
            </a:pPr>
            <a:r>
              <a:rPr lang="en-GB" dirty="0"/>
              <a:t>	By far the most common type in qualitative research.</a:t>
            </a:r>
          </a:p>
          <a:p>
            <a:pPr>
              <a:buFont typeface="Arial" charset="0"/>
              <a:buNone/>
            </a:pPr>
            <a:r>
              <a:rPr lang="en-GB" dirty="0"/>
              <a:t>	Researcher has a schedule outlining areas to cover and possible avenues of interest, with a short-</a:t>
            </a:r>
            <a:r>
              <a:rPr lang="en-GB" dirty="0" err="1"/>
              <a:t>ish</a:t>
            </a:r>
            <a:r>
              <a:rPr lang="en-GB" dirty="0"/>
              <a:t> list of questions to ask.</a:t>
            </a:r>
          </a:p>
          <a:p>
            <a:pPr>
              <a:buFont typeface="Arial" charset="0"/>
              <a:buNone/>
            </a:pPr>
            <a:r>
              <a:rPr lang="en-GB" dirty="0"/>
              <a:t>	Actual content is managed in situ according to the actual discussion. Deviation from schedule is permissible if it seems appropriate.</a:t>
            </a: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620688"/>
            <a:ext cx="7886700" cy="1368152"/>
          </a:xfrm>
        </p:spPr>
        <p:txBody>
          <a:bodyPr rtlCol="0">
            <a:normAutofit fontScale="90000"/>
          </a:bodyPr>
          <a:lstStyle/>
          <a:p>
            <a:pPr>
              <a:defRPr/>
            </a:pPr>
            <a:r>
              <a:rPr lang="en-GB" dirty="0"/>
              <a:t>Suggestions for preparing interview questions and schedules.</a:t>
            </a:r>
          </a:p>
        </p:txBody>
      </p:sp>
      <p:sp>
        <p:nvSpPr>
          <p:cNvPr id="17410" name="Content Placeholder 2"/>
          <p:cNvSpPr>
            <a:spLocks noGrp="1"/>
          </p:cNvSpPr>
          <p:nvPr>
            <p:ph idx="1"/>
          </p:nvPr>
        </p:nvSpPr>
        <p:spPr/>
        <p:txBody>
          <a:bodyPr/>
          <a:lstStyle/>
          <a:p>
            <a:pPr>
              <a:buFont typeface="Arial" charset="0"/>
              <a:buNone/>
            </a:pPr>
            <a:r>
              <a:rPr lang="en-GB"/>
              <a:t>	Some things to bear in mind as you prepare your questions for a structured or semi-structured questionnaire.</a:t>
            </a:r>
          </a:p>
          <a:p>
            <a:pPr>
              <a:buFont typeface="Arial" charset="0"/>
              <a:buNone/>
            </a:pPr>
            <a:endParaRPr lang="en-GB"/>
          </a:p>
          <a:p>
            <a:pPr>
              <a:buFont typeface="Arial" charset="0"/>
              <a:buNone/>
            </a:pPr>
            <a:r>
              <a:rPr lang="en-GB" sz="2600"/>
              <a:t>1. Will the respondent understand the question?</a:t>
            </a:r>
          </a:p>
          <a:p>
            <a:pPr>
              <a:buFont typeface="Arial" charset="0"/>
              <a:buNone/>
            </a:pPr>
            <a:r>
              <a:rPr lang="en-GB" sz="2600"/>
              <a:t>2. Will the respondent be able to answer the question?</a:t>
            </a:r>
          </a:p>
          <a:p>
            <a:pPr>
              <a:buFont typeface="Arial" charset="0"/>
              <a:buNone/>
            </a:pPr>
            <a:r>
              <a:rPr lang="en-GB" sz="2600"/>
              <a:t>3. Will the respondent be willing to answer the question?</a:t>
            </a: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endParaRPr lang="en-GB"/>
          </a:p>
        </p:txBody>
      </p:sp>
      <p:sp>
        <p:nvSpPr>
          <p:cNvPr id="18434" name="Content Placeholder 2"/>
          <p:cNvSpPr>
            <a:spLocks noGrp="1"/>
          </p:cNvSpPr>
          <p:nvPr>
            <p:ph idx="1"/>
          </p:nvPr>
        </p:nvSpPr>
        <p:spPr/>
        <p:txBody>
          <a:bodyPr>
            <a:normAutofit/>
          </a:bodyPr>
          <a:lstStyle/>
          <a:p>
            <a:pPr>
              <a:buFont typeface="Arial" charset="0"/>
              <a:buNone/>
            </a:pPr>
            <a:r>
              <a:rPr lang="en-GB" dirty="0"/>
              <a:t>Will they understand?</a:t>
            </a:r>
          </a:p>
          <a:p>
            <a:pPr>
              <a:buFont typeface="Arial" charset="0"/>
              <a:buNone/>
            </a:pPr>
            <a:r>
              <a:rPr lang="en-GB" sz="2000" dirty="0"/>
              <a:t>	You may have been reading around this subject a while and they may not have the detailed knowledge you do. It is also very easy to be ambiguous.</a:t>
            </a:r>
          </a:p>
          <a:p>
            <a:pPr>
              <a:buFont typeface="Arial" charset="0"/>
              <a:buNone/>
            </a:pPr>
            <a:endParaRPr lang="en-GB" sz="2000" dirty="0"/>
          </a:p>
          <a:p>
            <a:pPr>
              <a:buFont typeface="Arial" charset="0"/>
              <a:buNone/>
            </a:pPr>
            <a:r>
              <a:rPr lang="en-GB" dirty="0"/>
              <a:t>Will they be able to answer?</a:t>
            </a:r>
          </a:p>
          <a:p>
            <a:pPr>
              <a:buFont typeface="Arial" charset="0"/>
              <a:buNone/>
            </a:pPr>
            <a:r>
              <a:rPr lang="en-GB" sz="2000" dirty="0"/>
              <a:t>	It is easy to ask questions requiring background knowledge or information that your interviewee simply does not have. </a:t>
            </a:r>
          </a:p>
          <a:p>
            <a:pPr>
              <a:buFont typeface="Arial" charset="0"/>
              <a:buNone/>
            </a:pPr>
            <a:endParaRPr lang="en-GB" sz="2000" dirty="0"/>
          </a:p>
          <a:p>
            <a:pPr>
              <a:buFont typeface="Arial" charset="0"/>
              <a:buNone/>
            </a:pPr>
            <a:r>
              <a:rPr lang="en-GB" dirty="0"/>
              <a:t>Will they be willing to answer?</a:t>
            </a:r>
          </a:p>
          <a:p>
            <a:pPr>
              <a:buFont typeface="Arial" charset="0"/>
              <a:buNone/>
            </a:pPr>
            <a:r>
              <a:rPr lang="en-GB" sz="2000" dirty="0"/>
              <a:t>	Bear in mind, they may be careful what they say if they have possible scenarios in their minds for  how information might be used. </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r>
              <a:rPr lang="en-GB"/>
              <a:t>Refining a question</a:t>
            </a:r>
          </a:p>
        </p:txBody>
      </p:sp>
      <p:sp>
        <p:nvSpPr>
          <p:cNvPr id="19458" name="Content Placeholder 2"/>
          <p:cNvSpPr>
            <a:spLocks noGrp="1"/>
          </p:cNvSpPr>
          <p:nvPr>
            <p:ph idx="1"/>
          </p:nvPr>
        </p:nvSpPr>
        <p:spPr/>
        <p:txBody>
          <a:bodyPr>
            <a:normAutofit/>
          </a:bodyPr>
          <a:lstStyle/>
          <a:p>
            <a:pPr algn="ctr">
              <a:buFont typeface="Arial" charset="0"/>
              <a:buNone/>
            </a:pPr>
            <a:r>
              <a:rPr lang="en-GB" b="1" dirty="0"/>
              <a:t>Write a draft question</a:t>
            </a:r>
            <a:r>
              <a:rPr lang="en-GB" dirty="0"/>
              <a:t>:</a:t>
            </a:r>
          </a:p>
          <a:p>
            <a:r>
              <a:rPr lang="en-GB" dirty="0"/>
              <a:t>“What sort of leader are you?”</a:t>
            </a:r>
          </a:p>
          <a:p>
            <a:pPr>
              <a:buNone/>
            </a:pPr>
            <a:r>
              <a:rPr lang="en-GB" dirty="0"/>
              <a:t>	What if the person you are interviewing (a) has a different understanding of leadership from you or (b) has never thought about themselves as a leader or (c) has never thought about their style?</a:t>
            </a:r>
          </a:p>
          <a:p>
            <a:pPr>
              <a:buFont typeface="Arial" pitchFamily="34" charset="0"/>
              <a:buChar char="•"/>
            </a:pPr>
            <a:r>
              <a:rPr lang="en-GB" dirty="0"/>
              <a:t>Qs: How will my question be interpreted, and will the interviewee understand it in the way I intend them to?</a:t>
            </a: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rtlCol="0">
            <a:normAutofit/>
          </a:bodyPr>
          <a:lstStyle/>
          <a:p>
            <a:pPr>
              <a:defRPr/>
            </a:pPr>
            <a:r>
              <a:rPr lang="en-GB" dirty="0"/>
              <a:t>Are they able to answer? – only if they understand?</a:t>
            </a:r>
          </a:p>
          <a:p>
            <a:pPr>
              <a:defRPr/>
            </a:pPr>
            <a:r>
              <a:rPr lang="en-GB" dirty="0"/>
              <a:t>What are they being asked to know?</a:t>
            </a:r>
          </a:p>
          <a:p>
            <a:pPr>
              <a:defRPr/>
            </a:pPr>
            <a:r>
              <a:rPr lang="en-GB" dirty="0"/>
              <a:t>What judgments might be implied by your question or their answer?</a:t>
            </a:r>
          </a:p>
          <a:p>
            <a:pPr>
              <a:defRPr/>
            </a:pPr>
            <a:r>
              <a:rPr lang="en-GB" dirty="0"/>
              <a:t>Is the question too long or too complex?</a:t>
            </a:r>
          </a:p>
          <a:p>
            <a:pPr>
              <a:defRPr/>
            </a:pPr>
            <a:r>
              <a:rPr lang="en-GB" dirty="0"/>
              <a:t>Is the question open enough for varied responses?</a:t>
            </a:r>
          </a:p>
          <a:p>
            <a:pPr>
              <a:defRPr/>
            </a:pPr>
            <a:r>
              <a:rPr lang="en-GB" dirty="0"/>
              <a:t>How will this help in the analysis phase????? (Presumes you can anticipate what may happen during the analysis.)</a:t>
            </a:r>
          </a:p>
          <a:p>
            <a:pPr>
              <a:defRPr/>
            </a:pPr>
            <a:endParaRPr lang="en-GB" dirty="0"/>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r>
              <a:rPr lang="en-GB"/>
              <a:t>Preparing for the interviews.</a:t>
            </a:r>
          </a:p>
        </p:txBody>
      </p:sp>
      <p:sp>
        <p:nvSpPr>
          <p:cNvPr id="3" name="Content Placeholder 2"/>
          <p:cNvSpPr>
            <a:spLocks noGrp="1"/>
          </p:cNvSpPr>
          <p:nvPr>
            <p:ph idx="1"/>
          </p:nvPr>
        </p:nvSpPr>
        <p:spPr/>
        <p:txBody>
          <a:bodyPr rtlCol="0">
            <a:normAutofit/>
          </a:bodyPr>
          <a:lstStyle/>
          <a:p>
            <a:pPr>
              <a:defRPr/>
            </a:pPr>
            <a:r>
              <a:rPr lang="en-GB" dirty="0"/>
              <a:t>Type of interview</a:t>
            </a:r>
          </a:p>
          <a:p>
            <a:pPr>
              <a:defRPr/>
            </a:pPr>
            <a:r>
              <a:rPr lang="en-GB" dirty="0"/>
              <a:t>Purposive or snowball sampling?</a:t>
            </a:r>
          </a:p>
          <a:p>
            <a:pPr>
              <a:defRPr/>
            </a:pPr>
            <a:r>
              <a:rPr lang="en-GB" dirty="0"/>
              <a:t>How many people/interviews?</a:t>
            </a:r>
          </a:p>
          <a:p>
            <a:pPr>
              <a:defRPr/>
            </a:pPr>
            <a:r>
              <a:rPr lang="en-GB" dirty="0"/>
              <a:t>Individuals or focus groups or both?</a:t>
            </a:r>
          </a:p>
          <a:p>
            <a:pPr>
              <a:defRPr/>
            </a:pPr>
            <a:r>
              <a:rPr lang="en-GB" dirty="0"/>
              <a:t>Where and when to interview?</a:t>
            </a:r>
          </a:p>
          <a:p>
            <a:pPr>
              <a:defRPr/>
            </a:pPr>
            <a:r>
              <a:rPr lang="en-GB" dirty="0"/>
              <a:t>How do you want to be perceived by interviewees?</a:t>
            </a:r>
          </a:p>
          <a:p>
            <a:pPr>
              <a:defRPr/>
            </a:pPr>
            <a:r>
              <a:rPr lang="en-GB" dirty="0"/>
              <a:t>How will you dress to reflect that?</a:t>
            </a:r>
          </a:p>
          <a:p>
            <a:pPr>
              <a:buNone/>
              <a:defRPr/>
            </a:pPr>
            <a:r>
              <a:rPr lang="en-GB" dirty="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GB" dirty="0"/>
              <a:t>Conducting interviews: ‘conversations with a purpose’</a:t>
            </a:r>
          </a:p>
        </p:txBody>
      </p:sp>
      <p:sp>
        <p:nvSpPr>
          <p:cNvPr id="3" name="Content Placeholder 2"/>
          <p:cNvSpPr>
            <a:spLocks noGrp="1"/>
          </p:cNvSpPr>
          <p:nvPr>
            <p:ph idx="1"/>
          </p:nvPr>
        </p:nvSpPr>
        <p:spPr/>
        <p:txBody>
          <a:bodyPr rtlCol="0">
            <a:normAutofit fontScale="85000" lnSpcReduction="20000"/>
          </a:bodyPr>
          <a:lstStyle/>
          <a:p>
            <a:pPr>
              <a:defRPr/>
            </a:pPr>
            <a:r>
              <a:rPr lang="en-GB" dirty="0"/>
              <a:t>Introduce yourself and give a little background to the study. Ask participants to sign the ethics form.</a:t>
            </a:r>
          </a:p>
          <a:p>
            <a:pPr>
              <a:defRPr/>
            </a:pPr>
            <a:r>
              <a:rPr lang="en-GB" dirty="0"/>
              <a:t>Start with easy questions to put interviewees at ease.</a:t>
            </a:r>
          </a:p>
          <a:p>
            <a:pPr>
              <a:defRPr/>
            </a:pPr>
            <a:r>
              <a:rPr lang="en-GB" dirty="0"/>
              <a:t>Avoid over-long, multiple, leading or ambiguous questions – very difficult to do.</a:t>
            </a:r>
          </a:p>
          <a:p>
            <a:pPr>
              <a:defRPr/>
            </a:pPr>
            <a:r>
              <a:rPr lang="en-GB" dirty="0"/>
              <a:t>Traditional advice is keep your input to a minimum, don’t lead and don’t interrupt. Feminist interviewing techniques prefer conversation-style; some approaches may require more interaction.</a:t>
            </a:r>
          </a:p>
          <a:p>
            <a:pPr>
              <a:defRPr/>
            </a:pPr>
            <a:r>
              <a:rPr lang="en-GB" dirty="0"/>
              <a:t>Use active listening – respond to what they say.</a:t>
            </a:r>
          </a:p>
          <a:p>
            <a:pPr>
              <a:defRPr/>
            </a:pPr>
            <a:r>
              <a:rPr lang="en-GB" dirty="0"/>
              <a:t>Use easy questions to end.</a:t>
            </a:r>
          </a:p>
          <a:p>
            <a:pPr>
              <a:defRPr/>
            </a:pPr>
            <a:r>
              <a:rPr lang="en-GB" dirty="0"/>
              <a:t>Ask if they have questions for you or want to say anything about areas you have not asked about.</a:t>
            </a:r>
          </a:p>
          <a:p>
            <a:pPr>
              <a:defRPr/>
            </a:pPr>
            <a:r>
              <a:rPr lang="en-GB" dirty="0"/>
              <a:t>Remember to thank the interviewee for their time and expertise.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en-GB"/>
              <a:t>After the interview</a:t>
            </a:r>
          </a:p>
        </p:txBody>
      </p:sp>
      <p:sp>
        <p:nvSpPr>
          <p:cNvPr id="3" name="Content Placeholder 2"/>
          <p:cNvSpPr>
            <a:spLocks noGrp="1"/>
          </p:cNvSpPr>
          <p:nvPr>
            <p:ph idx="1"/>
          </p:nvPr>
        </p:nvSpPr>
        <p:spPr/>
        <p:txBody>
          <a:bodyPr rtlCol="0">
            <a:normAutofit/>
          </a:bodyPr>
          <a:lstStyle/>
          <a:p>
            <a:pPr>
              <a:defRPr/>
            </a:pPr>
            <a:r>
              <a:rPr lang="en-GB" dirty="0"/>
              <a:t>Make some notes immediately to capture your thoughts and feelings</a:t>
            </a:r>
          </a:p>
          <a:p>
            <a:pPr>
              <a:defRPr/>
            </a:pPr>
            <a:r>
              <a:rPr lang="en-GB" dirty="0"/>
              <a:t>Beware they may tell you the best thing after the interview finishes.</a:t>
            </a:r>
          </a:p>
          <a:p>
            <a:pPr>
              <a:defRPr/>
            </a:pPr>
            <a:r>
              <a:rPr lang="en-GB" dirty="0"/>
              <a:t>Transcribe as soon as possible, preferably the same day.</a:t>
            </a:r>
          </a:p>
          <a:p>
            <a:pPr>
              <a:defRPr/>
            </a:pPr>
            <a:r>
              <a:rPr lang="en-GB" dirty="0"/>
              <a:t>Analyse and perhaps feed back to interviewees but this depends on the interpretive methods and </a:t>
            </a:r>
            <a:r>
              <a:rPr lang="en-GB"/>
              <a:t>the results.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Transcribing</a:t>
            </a:r>
          </a:p>
        </p:txBody>
      </p:sp>
      <p:sp>
        <p:nvSpPr>
          <p:cNvPr id="3" name="Content Placeholder 2"/>
          <p:cNvSpPr>
            <a:spLocks noGrp="1"/>
          </p:cNvSpPr>
          <p:nvPr>
            <p:ph idx="1"/>
          </p:nvPr>
        </p:nvSpPr>
        <p:spPr/>
        <p:txBody>
          <a:bodyPr>
            <a:normAutofit/>
          </a:bodyPr>
          <a:lstStyle/>
          <a:p>
            <a:pPr>
              <a:buNone/>
            </a:pPr>
            <a:r>
              <a:rPr lang="en-GB" sz="2400" dirty="0"/>
              <a:t>This is the most tedious part of the process (and the only part you can contract out).</a:t>
            </a:r>
          </a:p>
          <a:p>
            <a:pPr>
              <a:buNone/>
            </a:pPr>
            <a:r>
              <a:rPr lang="en-GB" sz="2400" dirty="0"/>
              <a:t>You will need a transcription machine or programme for your computer, and need to type out every word of every interview, including notes of coughs, laughs, pauses, etc., etc., etc.</a:t>
            </a:r>
          </a:p>
          <a:p>
            <a:pPr>
              <a:buNone/>
            </a:pPr>
            <a:r>
              <a:rPr lang="en-GB" sz="2400" dirty="0"/>
              <a:t>When one of my previous doctoral students was analysing his doctoral data, an interviewee thumped the table at one point and that became an important part of the analysis – (who took control/spoke during different parts of the interview?);</a:t>
            </a:r>
          </a:p>
          <a:p>
            <a:pPr>
              <a:buNone/>
            </a:pPr>
            <a:r>
              <a:rPr lang="en-GB" sz="2400" dirty="0" err="1"/>
              <a:t>Hollway</a:t>
            </a:r>
            <a:r>
              <a:rPr lang="en-GB" sz="2400" dirty="0"/>
              <a:t> and Jefferson’s </a:t>
            </a:r>
            <a:r>
              <a:rPr lang="en-GB" sz="2400" i="1" dirty="0"/>
              <a:t>Doing Qualitative Research Differently </a:t>
            </a:r>
            <a:r>
              <a:rPr lang="en-GB" sz="2400" dirty="0"/>
              <a:t>analyses interactions (conscious and unconscious) between interviewer/interviewee.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32F7D-C5B1-48AB-9FFA-EAF5EB25BA49}"/>
              </a:ext>
            </a:extLst>
          </p:cNvPr>
          <p:cNvSpPr>
            <a:spLocks noGrp="1"/>
          </p:cNvSpPr>
          <p:nvPr>
            <p:ph type="title"/>
          </p:nvPr>
        </p:nvSpPr>
        <p:spPr/>
        <p:txBody>
          <a:bodyPr/>
          <a:lstStyle/>
          <a:p>
            <a:r>
              <a:rPr lang="en-GB" dirty="0"/>
              <a:t>Coffee Break</a:t>
            </a:r>
          </a:p>
        </p:txBody>
      </p:sp>
      <p:pic>
        <p:nvPicPr>
          <p:cNvPr id="4" name="Content Placeholder 3">
            <a:extLst>
              <a:ext uri="{FF2B5EF4-FFF2-40B4-BE49-F238E27FC236}">
                <a16:creationId xmlns:a16="http://schemas.microsoft.com/office/drawing/2014/main" id="{51A471E3-F4BB-4049-89CA-E9580BC5C345}"/>
              </a:ext>
            </a:extLst>
          </p:cNvPr>
          <p:cNvPicPr>
            <a:picLocks noGrp="1" noChangeAspect="1"/>
          </p:cNvPicPr>
          <p:nvPr>
            <p:ph idx="1"/>
          </p:nvPr>
        </p:nvPicPr>
        <p:blipFill>
          <a:blip r:embed="rId2"/>
          <a:stretch>
            <a:fillRect/>
          </a:stretch>
        </p:blipFill>
        <p:spPr>
          <a:xfrm>
            <a:off x="2718435" y="1483429"/>
            <a:ext cx="6755130" cy="4503420"/>
          </a:xfrm>
          <a:prstGeom prst="rect">
            <a:avLst/>
          </a:prstGeom>
        </p:spPr>
      </p:pic>
    </p:spTree>
    <p:extLst>
      <p:ext uri="{BB962C8B-B14F-4D97-AF65-F5344CB8AC3E}">
        <p14:creationId xmlns:p14="http://schemas.microsoft.com/office/powerpoint/2010/main" val="2029665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Focus group interviews</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8999810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focus groups (FGs)?</a:t>
            </a:r>
          </a:p>
        </p:txBody>
      </p:sp>
      <p:sp>
        <p:nvSpPr>
          <p:cNvPr id="3" name="Content Placeholder 2"/>
          <p:cNvSpPr>
            <a:spLocks noGrp="1"/>
          </p:cNvSpPr>
          <p:nvPr>
            <p:ph idx="1"/>
          </p:nvPr>
        </p:nvSpPr>
        <p:spPr/>
        <p:txBody>
          <a:bodyPr>
            <a:normAutofit fontScale="92500" lnSpcReduction="20000"/>
          </a:bodyPr>
          <a:lstStyle/>
          <a:p>
            <a:pPr>
              <a:buNone/>
            </a:pPr>
            <a:endParaRPr lang="en-GB" b="1" dirty="0"/>
          </a:p>
          <a:p>
            <a:r>
              <a:rPr lang="en-GB" sz="2400" dirty="0"/>
              <a:t>They are a qualitative method (of gathering empirical data).</a:t>
            </a:r>
          </a:p>
          <a:p>
            <a:r>
              <a:rPr lang="en-GB" sz="2400" dirty="0"/>
              <a:t>They are versatile and can be used in different ways depending on the question or issue under investigation.</a:t>
            </a:r>
          </a:p>
          <a:p>
            <a:r>
              <a:rPr lang="en-GB" sz="2400" dirty="0"/>
              <a:t>They consist of small groups of people brought together to give the researcher an opportunity to learn more about a particular subject. Usually between 4 and 8 members but as few as three or up to ten may be acceptable depending on the purpose.</a:t>
            </a:r>
          </a:p>
          <a:p>
            <a:r>
              <a:rPr lang="en-GB" sz="2400" dirty="0"/>
              <a:t>They may be  researcher-convened (nominal groups) or naturally occurring groups. So there could be a group of managers brought together </a:t>
            </a:r>
            <a:r>
              <a:rPr lang="en-GB" sz="2400" dirty="0" err="1"/>
              <a:t>specificaly</a:t>
            </a:r>
            <a:r>
              <a:rPr lang="en-GB" sz="2400" dirty="0"/>
              <a:t> to discuss talent management, or a group of staff in a staff room at lunchtime asked to discuss the role of humour to their working lives;</a:t>
            </a:r>
          </a:p>
          <a:p>
            <a:r>
              <a:rPr lang="en-GB" sz="2400" dirty="0"/>
              <a:t>They should not be seen as a quicker and cheaper way to gather positivist survey-type data or to maximise numbers of participants. If we are struggling to pin down views or find certainty about a given phenomenon we are missing the purpose, value and point of focus group research.</a:t>
            </a:r>
            <a:endParaRPr lang="en-GB" sz="2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Uses and advantages</a:t>
            </a:r>
          </a:p>
        </p:txBody>
      </p:sp>
      <p:sp>
        <p:nvSpPr>
          <p:cNvPr id="3" name="Content Placeholder 2"/>
          <p:cNvSpPr>
            <a:spLocks noGrp="1"/>
          </p:cNvSpPr>
          <p:nvPr>
            <p:ph idx="1"/>
          </p:nvPr>
        </p:nvSpPr>
        <p:spPr/>
        <p:txBody>
          <a:bodyPr>
            <a:normAutofit/>
          </a:bodyPr>
          <a:lstStyle/>
          <a:p>
            <a:pPr>
              <a:buNone/>
            </a:pPr>
            <a:endParaRPr lang="en-GB" sz="2200" dirty="0"/>
          </a:p>
          <a:p>
            <a:pPr>
              <a:buNone/>
            </a:pPr>
            <a:endParaRPr lang="en-GB" sz="2200" dirty="0"/>
          </a:p>
          <a:p>
            <a:pPr>
              <a:buNone/>
            </a:pPr>
            <a:r>
              <a:rPr lang="en-GB" sz="2200" dirty="0"/>
              <a:t>	</a:t>
            </a:r>
            <a:r>
              <a:rPr lang="en-GB" sz="2400" dirty="0"/>
              <a:t>FGs are an opportunity for knowing subjects (that is, people who know about the topic) to offer valuable insights and possible influences that the researcher may not have  anticipated. So, for instance,  a discussion around some change in workplace practice may have implications for some interviewees that we hadn’t ever considered. </a:t>
            </a:r>
          </a:p>
          <a:p>
            <a:pPr>
              <a:buNone/>
            </a:pPr>
            <a:r>
              <a:rPr lang="en-GB" sz="2400" dirty="0"/>
              <a:t>Sometimes the interactions between members of the group give vitally important insights to your study (e.g. does anyone emerge as a leader? What is it about them that influences how </a:t>
            </a:r>
            <a:r>
              <a:rPr lang="en-GB" sz="2400"/>
              <a:t>this happens?) </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836713"/>
            <a:ext cx="7886700" cy="853977"/>
          </a:xfrm>
        </p:spPr>
        <p:txBody>
          <a:bodyPr>
            <a:normAutofit fontScale="90000"/>
          </a:bodyPr>
          <a:lstStyle/>
          <a:p>
            <a:r>
              <a:rPr lang="en-GB" b="1" dirty="0"/>
              <a:t>What sort of data might we obtain from a focus group?</a:t>
            </a:r>
            <a:endParaRPr lang="en-GB" dirty="0"/>
          </a:p>
        </p:txBody>
      </p:sp>
      <p:sp>
        <p:nvSpPr>
          <p:cNvPr id="3" name="Content Placeholder 2"/>
          <p:cNvSpPr>
            <a:spLocks noGrp="1"/>
          </p:cNvSpPr>
          <p:nvPr>
            <p:ph idx="1"/>
          </p:nvPr>
        </p:nvSpPr>
        <p:spPr/>
        <p:txBody>
          <a:bodyPr>
            <a:normAutofit/>
          </a:bodyPr>
          <a:lstStyle/>
          <a:p>
            <a:r>
              <a:rPr lang="en-GB" sz="2200" dirty="0"/>
              <a:t>Semi-structured nature of the discussion often leads to </a:t>
            </a:r>
            <a:r>
              <a:rPr lang="en-GB" sz="2200" i="1" dirty="0" err="1"/>
              <a:t>emic</a:t>
            </a:r>
            <a:r>
              <a:rPr lang="en-GB" sz="2200" dirty="0"/>
              <a:t> (views from within a culture) rather than </a:t>
            </a:r>
            <a:r>
              <a:rPr lang="en-GB" sz="2200" i="1" dirty="0" err="1"/>
              <a:t>etic</a:t>
            </a:r>
            <a:r>
              <a:rPr lang="en-GB" sz="2200" dirty="0"/>
              <a:t> (imposed from outside) data. </a:t>
            </a:r>
            <a:endParaRPr lang="en-GB" sz="2200" b="1" dirty="0"/>
          </a:p>
          <a:p>
            <a:r>
              <a:rPr lang="en-GB" sz="2200" dirty="0"/>
              <a:t>Could be group consensus on an issue and how that consensus is arrived at.</a:t>
            </a:r>
          </a:p>
          <a:p>
            <a:r>
              <a:rPr lang="en-GB" sz="2200" dirty="0"/>
              <a:t>Could be individual voices within a group are important.</a:t>
            </a:r>
          </a:p>
          <a:p>
            <a:r>
              <a:rPr lang="en-GB" sz="2200" dirty="0"/>
              <a:t>There may be some characteristics of  group members that are important – age, gender, ethnicity for example.</a:t>
            </a:r>
          </a:p>
          <a:p>
            <a:r>
              <a:rPr lang="en-GB" sz="2200" dirty="0"/>
              <a:t>So we can compare intra-group and inter-group data.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Some caveats (warnings)</a:t>
            </a:r>
          </a:p>
        </p:txBody>
      </p:sp>
      <p:sp>
        <p:nvSpPr>
          <p:cNvPr id="3" name="Content Placeholder 2"/>
          <p:cNvSpPr>
            <a:spLocks noGrp="1"/>
          </p:cNvSpPr>
          <p:nvPr>
            <p:ph idx="1"/>
          </p:nvPr>
        </p:nvSpPr>
        <p:spPr/>
        <p:txBody>
          <a:bodyPr>
            <a:normAutofit/>
          </a:bodyPr>
          <a:lstStyle/>
          <a:p>
            <a:r>
              <a:rPr lang="en-GB" sz="2400" dirty="0"/>
              <a:t>All comments within a focus group are by definition contingent – they arise from, depend upon and sit within an organic, live, developing discussion between members of a group.</a:t>
            </a:r>
          </a:p>
          <a:p>
            <a:r>
              <a:rPr lang="en-GB" sz="2400" dirty="0"/>
              <a:t>Thus we must guard against trying to extract and theorise individual attitudes from comments made in a focus group.</a:t>
            </a:r>
          </a:p>
          <a:p>
            <a:r>
              <a:rPr lang="en-GB" sz="2400" dirty="0"/>
              <a:t>There will inevitably be inconsistency and contradictions. It may be they have not considered this issue before so they form an opinion as the discussion takes place. This need not necessarily be a problem – are attitudes on anything fixed?</a:t>
            </a:r>
          </a:p>
          <a:p>
            <a:r>
              <a:rPr lang="en-GB" sz="2400" dirty="0"/>
              <a:t>Focus groups are a great opportunity to see attitudes develop and change and a series of such groups could be useful to follow that process over 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Not just what but WHY?</a:t>
            </a:r>
          </a:p>
        </p:txBody>
      </p:sp>
      <p:sp>
        <p:nvSpPr>
          <p:cNvPr id="3" name="Content Placeholder 2"/>
          <p:cNvSpPr>
            <a:spLocks noGrp="1"/>
          </p:cNvSpPr>
          <p:nvPr>
            <p:ph idx="1"/>
          </p:nvPr>
        </p:nvSpPr>
        <p:spPr/>
        <p:txBody>
          <a:bodyPr>
            <a:normAutofit/>
          </a:bodyPr>
          <a:lstStyle/>
          <a:p>
            <a:pPr>
              <a:buNone/>
            </a:pPr>
            <a:r>
              <a:rPr lang="en-GB" sz="2400" b="1" dirty="0"/>
              <a:t>	</a:t>
            </a:r>
          </a:p>
          <a:p>
            <a:pPr>
              <a:buNone/>
            </a:pPr>
            <a:endParaRPr lang="en-GB" sz="2400" b="1" dirty="0"/>
          </a:p>
          <a:p>
            <a:pPr>
              <a:buNone/>
            </a:pPr>
            <a:r>
              <a:rPr lang="en-GB" sz="2400" dirty="0"/>
              <a:t>Focus groups are useful when it comes to investigating </a:t>
            </a:r>
            <a:r>
              <a:rPr lang="en-GB" sz="2400" i="1" dirty="0"/>
              <a:t>what</a:t>
            </a:r>
            <a:r>
              <a:rPr lang="en-GB" sz="2400" dirty="0"/>
              <a:t> participants think, but they excel at uncovering </a:t>
            </a:r>
            <a:r>
              <a:rPr lang="en-GB" sz="2400" i="1" dirty="0"/>
              <a:t>why </a:t>
            </a:r>
            <a:r>
              <a:rPr lang="en-GB" sz="2400" dirty="0"/>
              <a:t>participants think as they do (Morgan, D. 1988, p.25)</a:t>
            </a:r>
          </a:p>
          <a:p>
            <a:pPr>
              <a:buNone/>
            </a:pPr>
            <a:endParaRPr lang="en-GB" sz="2400" b="1" dirty="0"/>
          </a:p>
          <a:p>
            <a:pPr>
              <a:buNone/>
            </a:pPr>
            <a:r>
              <a:rPr lang="en-GB" sz="2200" dirty="0"/>
              <a:t>	</a:t>
            </a:r>
            <a:endParaRPr lang="en-GB" sz="2400" b="1" dirty="0"/>
          </a:p>
          <a:p>
            <a:pPr>
              <a:buNone/>
            </a:pP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6DDF-4AF4-4EF5-B7EF-E47B08609EA5}"/>
              </a:ext>
            </a:extLst>
          </p:cNvPr>
          <p:cNvSpPr>
            <a:spLocks noGrp="1"/>
          </p:cNvSpPr>
          <p:nvPr>
            <p:ph type="title"/>
          </p:nvPr>
        </p:nvSpPr>
        <p:spPr/>
        <p:txBody>
          <a:bodyPr/>
          <a:lstStyle/>
          <a:p>
            <a:r>
              <a:rPr lang="en-GB" dirty="0"/>
              <a:t>What is ethnography</a:t>
            </a:r>
          </a:p>
        </p:txBody>
      </p:sp>
      <p:sp>
        <p:nvSpPr>
          <p:cNvPr id="3" name="Content Placeholder 2">
            <a:extLst>
              <a:ext uri="{FF2B5EF4-FFF2-40B4-BE49-F238E27FC236}">
                <a16:creationId xmlns:a16="http://schemas.microsoft.com/office/drawing/2014/main" id="{506ACDC7-802C-4C51-A162-F438BFF81842}"/>
              </a:ext>
            </a:extLst>
          </p:cNvPr>
          <p:cNvSpPr>
            <a:spLocks noGrp="1"/>
          </p:cNvSpPr>
          <p:nvPr>
            <p:ph idx="1"/>
          </p:nvPr>
        </p:nvSpPr>
        <p:spPr/>
        <p:txBody>
          <a:bodyPr/>
          <a:lstStyle/>
          <a:p>
            <a:pPr marL="0" indent="0" algn="just">
              <a:buNone/>
            </a:pPr>
            <a:r>
              <a:rPr lang="en-US" dirty="0"/>
              <a:t>Ethnography could be viewed as a simple process of</a:t>
            </a:r>
          </a:p>
          <a:p>
            <a:pPr algn="just"/>
            <a:r>
              <a:rPr lang="en-US" dirty="0"/>
              <a:t>joining a group, </a:t>
            </a:r>
          </a:p>
          <a:p>
            <a:pPr algn="just"/>
            <a:r>
              <a:rPr lang="en-US" dirty="0"/>
              <a:t>watching what goes on, </a:t>
            </a:r>
          </a:p>
          <a:p>
            <a:pPr algn="just"/>
            <a:r>
              <a:rPr lang="en-US" dirty="0"/>
              <a:t>making some notes, </a:t>
            </a:r>
          </a:p>
          <a:p>
            <a:pPr algn="just"/>
            <a:r>
              <a:rPr lang="en-US" dirty="0"/>
              <a:t>writing it all up. </a:t>
            </a:r>
          </a:p>
          <a:p>
            <a:pPr marL="0" indent="0" algn="just">
              <a:buNone/>
            </a:pPr>
            <a:r>
              <a:rPr lang="en-US" dirty="0"/>
              <a:t>In fact, ethnography is nowhere nearly as straightforward as this implies.</a:t>
            </a:r>
            <a:endParaRPr lang="en-GB" dirty="0"/>
          </a:p>
        </p:txBody>
      </p:sp>
    </p:spTree>
    <p:extLst>
      <p:ext uri="{BB962C8B-B14F-4D97-AF65-F5344CB8AC3E}">
        <p14:creationId xmlns:p14="http://schemas.microsoft.com/office/powerpoint/2010/main" val="3828820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9CD08-1FD3-4FE0-AB24-305244EAA696}"/>
              </a:ext>
            </a:extLst>
          </p:cNvPr>
          <p:cNvSpPr>
            <a:spLocks noGrp="1"/>
          </p:cNvSpPr>
          <p:nvPr>
            <p:ph type="title"/>
          </p:nvPr>
        </p:nvSpPr>
        <p:spPr/>
        <p:txBody>
          <a:bodyPr/>
          <a:lstStyle/>
          <a:p>
            <a:r>
              <a:rPr lang="en-GB" dirty="0"/>
              <a:t>The nature of ethnography</a:t>
            </a:r>
          </a:p>
        </p:txBody>
      </p:sp>
      <p:sp>
        <p:nvSpPr>
          <p:cNvPr id="3" name="Content Placeholder 2">
            <a:extLst>
              <a:ext uri="{FF2B5EF4-FFF2-40B4-BE49-F238E27FC236}">
                <a16:creationId xmlns:a16="http://schemas.microsoft.com/office/drawing/2014/main" id="{BEE8B6DC-4874-4A99-B6E8-416A8B9D76DF}"/>
              </a:ext>
            </a:extLst>
          </p:cNvPr>
          <p:cNvSpPr>
            <a:spLocks noGrp="1"/>
          </p:cNvSpPr>
          <p:nvPr>
            <p:ph idx="1"/>
          </p:nvPr>
        </p:nvSpPr>
        <p:spPr/>
        <p:txBody>
          <a:bodyPr/>
          <a:lstStyle/>
          <a:p>
            <a:pPr algn="just"/>
            <a:r>
              <a:rPr lang="en-US" dirty="0"/>
              <a:t>Every field situation </a:t>
            </a:r>
            <a:r>
              <a:rPr lang="en-US" i="1" dirty="0"/>
              <a:t>is </a:t>
            </a:r>
            <a:r>
              <a:rPr lang="en-US" dirty="0"/>
              <a:t>different, and initial luck in meeting good informants, being in the right place at the right time and striking the right note in relationships may be just as important as skill and technique. Indeed, many successful episodes in the field do come about through good luck as much as through sophisticated planning, and many unsuccessful episodes are due as much to bad luck as to bad judgement </a:t>
            </a:r>
            <a:r>
              <a:rPr lang="en-GB" dirty="0"/>
              <a:t>(</a:t>
            </a:r>
            <a:r>
              <a:rPr lang="en-GB" dirty="0" err="1"/>
              <a:t>Sarsby</a:t>
            </a:r>
            <a:r>
              <a:rPr lang="en-GB" dirty="0"/>
              <a:t>, 1984, p. 96).</a:t>
            </a:r>
          </a:p>
        </p:txBody>
      </p:sp>
    </p:spTree>
    <p:extLst>
      <p:ext uri="{BB962C8B-B14F-4D97-AF65-F5344CB8AC3E}">
        <p14:creationId xmlns:p14="http://schemas.microsoft.com/office/powerpoint/2010/main" val="536909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75A1B-7715-46AB-BDA3-1A1F67BFD1E4}"/>
              </a:ext>
            </a:extLst>
          </p:cNvPr>
          <p:cNvSpPr>
            <a:spLocks noGrp="1"/>
          </p:cNvSpPr>
          <p:nvPr>
            <p:ph type="title"/>
          </p:nvPr>
        </p:nvSpPr>
        <p:spPr/>
        <p:txBody>
          <a:bodyPr/>
          <a:lstStyle/>
          <a:p>
            <a:r>
              <a:rPr lang="en-GB" dirty="0"/>
              <a:t>Micro-ethnography</a:t>
            </a:r>
          </a:p>
        </p:txBody>
      </p:sp>
      <p:sp>
        <p:nvSpPr>
          <p:cNvPr id="3" name="Content Placeholder 2">
            <a:extLst>
              <a:ext uri="{FF2B5EF4-FFF2-40B4-BE49-F238E27FC236}">
                <a16:creationId xmlns:a16="http://schemas.microsoft.com/office/drawing/2014/main" id="{D2D0C11F-1762-43E9-BB76-CC333971DF43}"/>
              </a:ext>
            </a:extLst>
          </p:cNvPr>
          <p:cNvSpPr>
            <a:spLocks noGrp="1"/>
          </p:cNvSpPr>
          <p:nvPr>
            <p:ph idx="1"/>
          </p:nvPr>
        </p:nvSpPr>
        <p:spPr/>
        <p:txBody>
          <a:bodyPr>
            <a:normAutofit fontScale="92500" lnSpcReduction="10000"/>
          </a:bodyPr>
          <a:lstStyle/>
          <a:p>
            <a:pPr algn="just"/>
            <a:r>
              <a:rPr lang="en-US" dirty="0"/>
              <a:t>As students you are unable to conduct a full-scale ethnography, because this will almost certainly involve you spending a considerable period of time in an organizational setting.</a:t>
            </a:r>
          </a:p>
          <a:p>
            <a:pPr algn="just"/>
            <a:r>
              <a:rPr lang="en-US" dirty="0"/>
              <a:t>Nevertheless, it may be possible for you to carry out a form of </a:t>
            </a:r>
            <a:r>
              <a:rPr lang="en-US" dirty="0" err="1"/>
              <a:t>microethnography</a:t>
            </a:r>
            <a:r>
              <a:rPr lang="en-US" dirty="0"/>
              <a:t> (Wolcott, 1995). </a:t>
            </a:r>
          </a:p>
          <a:p>
            <a:pPr algn="just"/>
            <a:r>
              <a:rPr lang="en-US" dirty="0"/>
              <a:t>This involves focusing on a particular aspect of an organizational culture, such as the way the organization has implemented TQM, and showing how the culture is reflected through this managerial initiative.</a:t>
            </a:r>
          </a:p>
          <a:p>
            <a:pPr algn="just"/>
            <a:r>
              <a:rPr lang="en-US" dirty="0"/>
              <a:t>A shorter period of time (from a couple of weeks to a few months) could be spent in the organization—on either a full-time or a part-time basis—to achieve this more closely defined cultural understanding.</a:t>
            </a:r>
            <a:endParaRPr lang="en-GB" dirty="0"/>
          </a:p>
        </p:txBody>
      </p:sp>
    </p:spTree>
    <p:extLst>
      <p:ext uri="{BB962C8B-B14F-4D97-AF65-F5344CB8AC3E}">
        <p14:creationId xmlns:p14="http://schemas.microsoft.com/office/powerpoint/2010/main" val="32967679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Rectangle 7"/>
          <p:cNvSpPr>
            <a:spLocks noGrp="1" noChangeArrowheads="1"/>
          </p:cNvSpPr>
          <p:nvPr>
            <p:ph type="ctrTitle"/>
          </p:nvPr>
        </p:nvSpPr>
        <p:spPr/>
        <p:txBody>
          <a:bodyPr/>
          <a:lstStyle/>
          <a:p>
            <a:r>
              <a:rPr lang="en-US" dirty="0"/>
              <a:t>Credibility and Transferability or;</a:t>
            </a:r>
          </a:p>
        </p:txBody>
      </p:sp>
      <p:sp>
        <p:nvSpPr>
          <p:cNvPr id="2056" name="Rectangle 8"/>
          <p:cNvSpPr>
            <a:spLocks noGrp="1" noChangeArrowheads="1"/>
          </p:cNvSpPr>
          <p:nvPr>
            <p:ph type="subTitle" idx="1"/>
          </p:nvPr>
        </p:nvSpPr>
        <p:spPr/>
        <p:txBody>
          <a:bodyPr/>
          <a:lstStyle/>
          <a:p>
            <a:endParaRPr lang="en-US" dirty="0"/>
          </a:p>
          <a:p>
            <a:r>
              <a:rPr lang="en-US" dirty="0"/>
              <a:t>Validity and Reliability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Valid/validate</a:t>
            </a:r>
          </a:p>
        </p:txBody>
      </p:sp>
      <p:sp>
        <p:nvSpPr>
          <p:cNvPr id="3" name="Content Placeholder 2"/>
          <p:cNvSpPr>
            <a:spLocks noGrp="1"/>
          </p:cNvSpPr>
          <p:nvPr>
            <p:ph idx="1"/>
          </p:nvPr>
        </p:nvSpPr>
        <p:spPr/>
        <p:txBody>
          <a:bodyPr/>
          <a:lstStyle/>
          <a:p>
            <a:pPr algn="ctr">
              <a:buNone/>
            </a:pPr>
            <a:r>
              <a:rPr lang="en-GB" dirty="0"/>
              <a:t>From Chambers’ Definition</a:t>
            </a:r>
          </a:p>
          <a:p>
            <a:pPr>
              <a:buNone/>
            </a:pPr>
            <a:r>
              <a:rPr lang="en-GB" sz="2400" b="1" dirty="0"/>
              <a:t>Valid</a:t>
            </a:r>
          </a:p>
          <a:p>
            <a:pPr>
              <a:buNone/>
            </a:pPr>
            <a:r>
              <a:rPr lang="en-GB" sz="2400" dirty="0"/>
              <a:t>‘Fulfilling all the necessary conditions’</a:t>
            </a:r>
          </a:p>
          <a:p>
            <a:pPr>
              <a:buNone/>
            </a:pPr>
            <a:r>
              <a:rPr lang="en-GB" sz="2400" dirty="0"/>
              <a:t>‘Well based’</a:t>
            </a:r>
          </a:p>
          <a:p>
            <a:pPr>
              <a:buNone/>
            </a:pPr>
            <a:r>
              <a:rPr lang="en-GB" sz="2400" dirty="0"/>
              <a:t>‘Applicable’</a:t>
            </a:r>
          </a:p>
          <a:p>
            <a:pPr>
              <a:buNone/>
            </a:pPr>
            <a:r>
              <a:rPr lang="en-GB" sz="2400" b="1" dirty="0"/>
              <a:t>Validate</a:t>
            </a:r>
          </a:p>
          <a:p>
            <a:pPr>
              <a:buNone/>
            </a:pPr>
            <a:r>
              <a:rPr lang="en-GB" sz="2400" dirty="0"/>
              <a:t>Ratify</a:t>
            </a:r>
          </a:p>
          <a:p>
            <a:pPr>
              <a:buNone/>
            </a:pPr>
            <a:r>
              <a:rPr lang="en-GB" sz="2400" dirty="0"/>
              <a:t>Check </a:t>
            </a:r>
          </a:p>
          <a:p>
            <a:pPr>
              <a:buNone/>
            </a:pPr>
            <a:r>
              <a:rPr lang="en-GB" sz="2400" dirty="0"/>
              <a:t>Substantiate.</a:t>
            </a:r>
          </a:p>
          <a:p>
            <a:pPr>
              <a:buNone/>
            </a:pPr>
            <a:endParaRPr lang="en-GB" sz="2400" dirty="0"/>
          </a:p>
          <a:p>
            <a:pP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Quantitative research seeks to quantify or measure</a:t>
            </a:r>
          </a:p>
          <a:p>
            <a:r>
              <a:rPr lang="en-GB" dirty="0"/>
              <a:t>Validity in quantitative research is established by asking ‘does it measure what it purports to measure?’</a:t>
            </a:r>
          </a:p>
          <a:p>
            <a:pPr>
              <a:buNone/>
            </a:pPr>
            <a:r>
              <a:rPr lang="en-GB" dirty="0"/>
              <a:t>	Qualitative seeks to not to measure but to understand, so:</a:t>
            </a:r>
          </a:p>
          <a:p>
            <a:r>
              <a:rPr lang="en-GB" dirty="0"/>
              <a:t>How do we assess the quality of qualitative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sz="2000" dirty="0"/>
              <a:t>Classic reference: Emerging criteria for quality in qualitative and </a:t>
            </a:r>
            <a:r>
              <a:rPr lang="en-GB" sz="2000" dirty="0" err="1"/>
              <a:t>interpretetive</a:t>
            </a:r>
            <a:r>
              <a:rPr lang="en-GB" sz="2000" dirty="0"/>
              <a:t> research, Yvonne, S. Lincoln. Viewable at:</a:t>
            </a:r>
          </a:p>
          <a:p>
            <a:pPr>
              <a:buNone/>
            </a:pPr>
            <a:r>
              <a:rPr lang="en-GB" dirty="0">
                <a:hlinkClick r:id="rId2"/>
              </a:rPr>
              <a:t>http://qix.sagepub.com/content/1/3/275</a:t>
            </a:r>
            <a:endParaRPr lang="en-GB" dirty="0"/>
          </a:p>
          <a:p>
            <a:pPr>
              <a:buNone/>
            </a:pPr>
            <a:endParaRPr lang="en-GB" sz="2400" dirty="0"/>
          </a:p>
          <a:p>
            <a:pPr>
              <a:buNone/>
            </a:pPr>
            <a:r>
              <a:rPr lang="en-GB" sz="2400" dirty="0"/>
              <a:t>Lincoln and </a:t>
            </a:r>
            <a:r>
              <a:rPr lang="en-GB" sz="2400" dirty="0" err="1"/>
              <a:t>Guba</a:t>
            </a:r>
            <a:r>
              <a:rPr lang="en-GB" sz="2400" dirty="0"/>
              <a:t> (1985)</a:t>
            </a:r>
          </a:p>
          <a:p>
            <a:pPr>
              <a:buNone/>
            </a:pPr>
            <a:endParaRPr lang="en-GB" sz="2400" dirty="0"/>
          </a:p>
          <a:p>
            <a:r>
              <a:rPr lang="en-GB" sz="2400" dirty="0"/>
              <a:t>Credibility, Authenticity, Transferability, Dependability</a:t>
            </a:r>
          </a:p>
          <a:p>
            <a:pPr>
              <a:buNone/>
            </a:pPr>
            <a:r>
              <a:rPr lang="en-GB" sz="2400" dirty="0"/>
              <a:t>Not</a:t>
            </a:r>
          </a:p>
          <a:p>
            <a:r>
              <a:rPr lang="en-GB" sz="2400" dirty="0"/>
              <a:t> Internal and External validation, Reliability and Objectivity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we looking for?</a:t>
            </a:r>
          </a:p>
        </p:txBody>
      </p:sp>
      <p:sp>
        <p:nvSpPr>
          <p:cNvPr id="3" name="Content Placeholder 2"/>
          <p:cNvSpPr>
            <a:spLocks noGrp="1"/>
          </p:cNvSpPr>
          <p:nvPr>
            <p:ph idx="1"/>
          </p:nvPr>
        </p:nvSpPr>
        <p:spPr/>
        <p:txBody>
          <a:bodyPr/>
          <a:lstStyle/>
          <a:p>
            <a:endParaRPr lang="en-GB" dirty="0"/>
          </a:p>
          <a:p>
            <a:pPr>
              <a:buNone/>
            </a:pPr>
            <a:r>
              <a:rPr lang="en-GB" dirty="0"/>
              <a:t>	“We seek a confluence of evidence that breeds credibility, that allows us to feel confident about our observations, interpretations and conclusions”</a:t>
            </a:r>
          </a:p>
          <a:p>
            <a:pPr>
              <a:buNone/>
            </a:pPr>
            <a:r>
              <a:rPr lang="en-GB" dirty="0"/>
              <a:t> </a:t>
            </a:r>
          </a:p>
          <a:p>
            <a:pPr>
              <a:buNone/>
            </a:pPr>
            <a:r>
              <a:rPr lang="en-GB" sz="2000" dirty="0"/>
              <a:t>	(Eisner (1991) cited in Creswell (2012, p246)</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buNone/>
            </a:pPr>
            <a:r>
              <a:rPr lang="en-GB" sz="2400" dirty="0"/>
              <a:t>	</a:t>
            </a:r>
            <a:r>
              <a:rPr lang="en-GB" sz="2400" dirty="0" err="1"/>
              <a:t>Whittemore</a:t>
            </a:r>
            <a:r>
              <a:rPr lang="en-GB" sz="2400" dirty="0"/>
              <a:t>, Chase and </a:t>
            </a:r>
            <a:r>
              <a:rPr lang="en-GB" sz="2400" dirty="0" err="1"/>
              <a:t>Mandle</a:t>
            </a:r>
            <a:r>
              <a:rPr lang="en-GB" sz="2400" dirty="0"/>
              <a:t> (2001) identified what they felt were four key validation criteria:</a:t>
            </a:r>
          </a:p>
          <a:p>
            <a:pPr>
              <a:buNone/>
            </a:pPr>
            <a:endParaRPr lang="en-GB" sz="2400" dirty="0"/>
          </a:p>
          <a:p>
            <a:pPr>
              <a:buNone/>
            </a:pPr>
            <a:r>
              <a:rPr lang="en-GB" sz="2400" b="1" dirty="0"/>
              <a:t>Credibility</a:t>
            </a:r>
            <a:r>
              <a:rPr lang="en-GB" sz="2400" dirty="0"/>
              <a:t> – Are the results an accurate interpretation of the participants’ meaning? (But how do we define ‘accurate’? ‘Credible’ perhaps?)</a:t>
            </a:r>
          </a:p>
          <a:p>
            <a:pPr>
              <a:buNone/>
            </a:pPr>
            <a:r>
              <a:rPr lang="en-GB" sz="2400" b="1" dirty="0"/>
              <a:t>Authenticity</a:t>
            </a:r>
            <a:r>
              <a:rPr lang="en-GB" sz="2400" dirty="0"/>
              <a:t> – Are different voices heard?</a:t>
            </a:r>
          </a:p>
          <a:p>
            <a:pPr>
              <a:buNone/>
            </a:pPr>
            <a:r>
              <a:rPr lang="en-GB" sz="2400" b="1" dirty="0"/>
              <a:t>Criticality</a:t>
            </a:r>
            <a:r>
              <a:rPr lang="en-GB" sz="2400" dirty="0"/>
              <a:t> – Is there a critical appraisal of all aspects of the research</a:t>
            </a:r>
          </a:p>
          <a:p>
            <a:pPr>
              <a:buNone/>
            </a:pPr>
            <a:r>
              <a:rPr lang="en-GB" sz="2400" b="1" dirty="0"/>
              <a:t>Integrity</a:t>
            </a:r>
            <a:r>
              <a:rPr lang="en-GB" sz="2400" dirty="0"/>
              <a:t> - Are the investigators self-critical?</a:t>
            </a:r>
          </a:p>
          <a:p>
            <a:pPr>
              <a:buNone/>
            </a:pPr>
            <a:r>
              <a:rPr lang="en-GB" sz="2400" dirty="0"/>
              <a:t>(cited in Creswell 2012, p.248)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err="1"/>
              <a:t>Angen</a:t>
            </a:r>
            <a:r>
              <a:rPr lang="en-GB" sz="2400" dirty="0"/>
              <a:t> (2000) suggested that within interpretative research, validation is “a judgement of the trustworthiness or goodness of a piece of research” (Creswell 2012, p.248).</a:t>
            </a:r>
          </a:p>
          <a:p>
            <a:endParaRPr lang="en-GB" sz="2400" dirty="0"/>
          </a:p>
          <a:p>
            <a:r>
              <a:rPr lang="en-GB" sz="2400" dirty="0"/>
              <a:t>Our research should have a ‘generative promise’ and open up new possibilities, raise new questions and stimulate new dialogue. It must have transformative value which leads to action and change and should not attempt to provide dogmatic answers to the questions we pose</a:t>
            </a:r>
            <a:r>
              <a:rPr lang="en-GB" dirty="0"/>
              <a: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600" b="1" dirty="0"/>
            </a:br>
            <a:r>
              <a:rPr lang="en-GB" sz="3600" b="1" dirty="0"/>
              <a:t>So much for </a:t>
            </a:r>
            <a:r>
              <a:rPr lang="en-GB" sz="3600" b="1"/>
              <a:t>validity: what </a:t>
            </a:r>
            <a:r>
              <a:rPr lang="en-GB" sz="3600" b="1" dirty="0"/>
              <a:t>about reliability?</a:t>
            </a:r>
          </a:p>
        </p:txBody>
      </p:sp>
      <p:sp>
        <p:nvSpPr>
          <p:cNvPr id="3" name="Content Placeholder 2"/>
          <p:cNvSpPr>
            <a:spLocks noGrp="1"/>
          </p:cNvSpPr>
          <p:nvPr>
            <p:ph idx="1"/>
          </p:nvPr>
        </p:nvSpPr>
        <p:spPr/>
        <p:txBody>
          <a:bodyPr/>
          <a:lstStyle/>
          <a:p>
            <a:r>
              <a:rPr lang="en-GB" dirty="0"/>
              <a:t>The requirement for reliability in quantitative research arises from the experimental origins of the positivist methodology. The implicit question being:</a:t>
            </a:r>
          </a:p>
          <a:p>
            <a:r>
              <a:rPr lang="en-GB" dirty="0"/>
              <a:t>If the same study were repeated would the same outcomes be observed?</a:t>
            </a:r>
          </a:p>
          <a:p>
            <a:r>
              <a:rPr lang="en-GB" dirty="0"/>
              <a:t>The answer, if this is asked of qualitative research methodology is a resounding “NO”.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Reliability/Consistency</a:t>
            </a:r>
            <a:endParaRPr lang="en-GB" dirty="0"/>
          </a:p>
          <a:p>
            <a:r>
              <a:rPr lang="en-GB" dirty="0" err="1"/>
              <a:t>Interpretivists</a:t>
            </a:r>
            <a:r>
              <a:rPr lang="en-GB" dirty="0"/>
              <a:t> embrace the idea that others may ‘read’ things differently. They thus aim to be consistent in their application of the theory they have generated and in so doing  account for the findings persuasively.</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dirty="0"/>
            </a:br>
            <a:r>
              <a:rPr lang="en-GB" sz="3600" b="1" dirty="0" err="1"/>
              <a:t>Generalisability</a:t>
            </a:r>
            <a:r>
              <a:rPr lang="en-GB" sz="3600" b="1" dirty="0"/>
              <a:t> or Transferability?</a:t>
            </a:r>
            <a:br>
              <a:rPr lang="en-GB" dirty="0"/>
            </a:br>
            <a:endParaRPr lang="en-GB" dirty="0"/>
          </a:p>
        </p:txBody>
      </p:sp>
      <p:sp>
        <p:nvSpPr>
          <p:cNvPr id="3" name="Content Placeholder 2"/>
          <p:cNvSpPr>
            <a:spLocks noGrp="1"/>
          </p:cNvSpPr>
          <p:nvPr>
            <p:ph idx="1"/>
          </p:nvPr>
        </p:nvSpPr>
        <p:spPr/>
        <p:txBody>
          <a:bodyPr/>
          <a:lstStyle/>
          <a:p>
            <a:r>
              <a:rPr lang="en-GB" sz="2400" dirty="0"/>
              <a:t>Positivists want to generalise and apply their findings across whole populations. </a:t>
            </a:r>
            <a:r>
              <a:rPr lang="en-GB" sz="2400" dirty="0" err="1"/>
              <a:t>Interpretivists</a:t>
            </a:r>
            <a:r>
              <a:rPr lang="en-GB" sz="2400" dirty="0"/>
              <a:t> work with much smaller numbers and do not seek to answer for every example of a particular phenomenon. What </a:t>
            </a:r>
            <a:r>
              <a:rPr lang="en-GB" sz="2400" dirty="0" err="1"/>
              <a:t>interpretivists</a:t>
            </a:r>
            <a:r>
              <a:rPr lang="en-GB" sz="2400" dirty="0"/>
              <a:t>’ work </a:t>
            </a:r>
            <a:r>
              <a:rPr lang="en-GB" sz="2400" i="1" dirty="0"/>
              <a:t>can</a:t>
            </a:r>
            <a:r>
              <a:rPr lang="en-GB" sz="2400" dirty="0"/>
              <a:t> offer is transferability.</a:t>
            </a:r>
          </a:p>
          <a:p>
            <a:endParaRPr lang="en-GB" sz="2400" dirty="0"/>
          </a:p>
          <a:p>
            <a:r>
              <a:rPr lang="en-GB" sz="2400" dirty="0"/>
              <a:t>What one researcher theorises in one place – staff being referred to as teams but not identifying themselves as a team (Learmonth 2009) might apply elsewhere and be useful to others to take research forward.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A summary of criticisms </a:t>
            </a:r>
            <a:br>
              <a:rPr lang="en-GB" sz="3600" b="1" dirty="0"/>
            </a:br>
            <a:r>
              <a:rPr lang="en-GB" sz="3600" b="1" dirty="0"/>
              <a:t>and responses to them</a:t>
            </a:r>
          </a:p>
        </p:txBody>
      </p:sp>
      <p:graphicFrame>
        <p:nvGraphicFramePr>
          <p:cNvPr id="4" name="Content Placeholder 3"/>
          <p:cNvGraphicFramePr>
            <a:graphicFrameLocks noGrp="1"/>
          </p:cNvGraphicFramePr>
          <p:nvPr>
            <p:ph idx="1"/>
          </p:nvPr>
        </p:nvGraphicFramePr>
        <p:xfrm>
          <a:off x="1981200" y="1600200"/>
          <a:ext cx="8229600" cy="4295966"/>
        </p:xfrm>
        <a:graphic>
          <a:graphicData uri="http://schemas.openxmlformats.org/drawingml/2006/table">
            <a:tbl>
              <a:tblPr firstRow="1" bandRow="1">
                <a:tableStyleId>{21E4AEA4-8DFA-4A89-87EB-49C32662AFE0}</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dirty="0"/>
                        <a:t>Criticism</a:t>
                      </a:r>
                    </a:p>
                  </a:txBody>
                  <a:tcPr/>
                </a:tc>
                <a:tc>
                  <a:txBody>
                    <a:bodyPr/>
                    <a:lstStyle/>
                    <a:p>
                      <a:r>
                        <a:rPr lang="en-GB" dirty="0"/>
                        <a:t>Response</a:t>
                      </a:r>
                    </a:p>
                  </a:txBody>
                  <a:tcPr/>
                </a:tc>
                <a:extLst>
                  <a:ext uri="{0D108BD9-81ED-4DB2-BD59-A6C34878D82A}">
                    <a16:rowId xmlns:a16="http://schemas.microsoft.com/office/drawing/2014/main" val="10000"/>
                  </a:ext>
                </a:extLst>
              </a:tr>
              <a:tr h="370840">
                <a:tc>
                  <a:txBody>
                    <a:bodyPr/>
                    <a:lstStyle/>
                    <a:p>
                      <a:endParaRPr lang="en-GB" sz="1400" kern="1200" dirty="0">
                        <a:solidFill>
                          <a:schemeClr val="dk1"/>
                        </a:solidFill>
                        <a:latin typeface="+mn-lt"/>
                        <a:ea typeface="+mn-ea"/>
                        <a:cs typeface="+mn-cs"/>
                      </a:endParaRPr>
                    </a:p>
                    <a:p>
                      <a:r>
                        <a:rPr lang="en-GB" sz="1400" kern="1200" dirty="0">
                          <a:solidFill>
                            <a:schemeClr val="dk1"/>
                          </a:solidFill>
                          <a:latin typeface="+mn-lt"/>
                          <a:ea typeface="+mn-ea"/>
                          <a:cs typeface="+mn-cs"/>
                        </a:rPr>
                        <a:t>Doesn’t demonstrate reliability </a:t>
                      </a:r>
                      <a:endParaRPr lang="en-GB" sz="1400" dirty="0"/>
                    </a:p>
                  </a:txBody>
                  <a:tcPr/>
                </a:tc>
                <a:tc>
                  <a:txBody>
                    <a:bodyPr/>
                    <a:lstStyle/>
                    <a:p>
                      <a:r>
                        <a:rPr lang="en-GB" sz="1400" kern="1200" dirty="0">
                          <a:solidFill>
                            <a:schemeClr val="dk1"/>
                          </a:solidFill>
                          <a:latin typeface="+mn-lt"/>
                          <a:ea typeface="+mn-ea"/>
                          <a:cs typeface="+mn-cs"/>
                        </a:rPr>
                        <a:t>Quantitative research disguises inconsistencies</a:t>
                      </a:r>
                      <a:r>
                        <a:rPr lang="en-GB" sz="1400" kern="1200" baseline="0" dirty="0">
                          <a:solidFill>
                            <a:schemeClr val="dk1"/>
                          </a:solidFill>
                          <a:latin typeface="+mn-lt"/>
                          <a:ea typeface="+mn-ea"/>
                          <a:cs typeface="+mn-cs"/>
                        </a:rPr>
                        <a:t> – </a:t>
                      </a:r>
                      <a:r>
                        <a:rPr lang="en-GB" sz="1400" kern="1200" baseline="0" dirty="0" err="1">
                          <a:solidFill>
                            <a:schemeClr val="dk1"/>
                          </a:solidFill>
                          <a:latin typeface="+mn-lt"/>
                          <a:ea typeface="+mn-ea"/>
                          <a:cs typeface="+mn-cs"/>
                        </a:rPr>
                        <a:t>e.g.’outliers</a:t>
                      </a:r>
                      <a:r>
                        <a:rPr lang="en-GB" sz="1400" kern="1200" baseline="0" dirty="0">
                          <a:solidFill>
                            <a:schemeClr val="dk1"/>
                          </a:solidFill>
                          <a:latin typeface="+mn-lt"/>
                          <a:ea typeface="+mn-ea"/>
                          <a:cs typeface="+mn-cs"/>
                        </a:rPr>
                        <a:t>’</a:t>
                      </a:r>
                      <a:endParaRPr lang="en-GB" sz="1400" dirty="0"/>
                    </a:p>
                  </a:txBody>
                  <a:tcPr/>
                </a:tc>
                <a:extLst>
                  <a:ext uri="{0D108BD9-81ED-4DB2-BD59-A6C34878D82A}">
                    <a16:rowId xmlns:a16="http://schemas.microsoft.com/office/drawing/2014/main" val="10001"/>
                  </a:ext>
                </a:extLst>
              </a:tr>
              <a:tr h="370840">
                <a:tc>
                  <a:txBody>
                    <a:bodyPr/>
                    <a:lstStyle/>
                    <a:p>
                      <a:endParaRPr lang="en-GB" sz="1400" kern="1200" dirty="0">
                        <a:solidFill>
                          <a:schemeClr val="dk1"/>
                        </a:solidFill>
                        <a:latin typeface="+mn-lt"/>
                        <a:ea typeface="+mn-ea"/>
                        <a:cs typeface="+mn-cs"/>
                      </a:endParaRPr>
                    </a:p>
                    <a:p>
                      <a:r>
                        <a:rPr lang="en-GB" sz="1400" kern="1200" dirty="0">
                          <a:solidFill>
                            <a:schemeClr val="dk1"/>
                          </a:solidFill>
                          <a:latin typeface="+mn-lt"/>
                          <a:ea typeface="+mn-ea"/>
                          <a:cs typeface="+mn-cs"/>
                        </a:rPr>
                        <a:t>Not objective</a:t>
                      </a:r>
                      <a:endParaRPr lang="en-GB" sz="1400" dirty="0"/>
                    </a:p>
                  </a:txBody>
                  <a:tcPr/>
                </a:tc>
                <a:tc>
                  <a:txBody>
                    <a:bodyPr/>
                    <a:lstStyle/>
                    <a:p>
                      <a:r>
                        <a:rPr lang="en-GB" sz="1400" i="1" kern="1200" dirty="0">
                          <a:solidFill>
                            <a:schemeClr val="dk1"/>
                          </a:solidFill>
                          <a:latin typeface="+mn-lt"/>
                          <a:ea typeface="+mn-ea"/>
                          <a:cs typeface="+mn-cs"/>
                        </a:rPr>
                        <a:t>All </a:t>
                      </a:r>
                      <a:r>
                        <a:rPr lang="en-GB" sz="1400" kern="1200" dirty="0">
                          <a:solidFill>
                            <a:schemeClr val="dk1"/>
                          </a:solidFill>
                          <a:latin typeface="+mn-lt"/>
                          <a:ea typeface="+mn-ea"/>
                          <a:cs typeface="+mn-cs"/>
                        </a:rPr>
                        <a:t>views of reality are inherently subjective. Total objectivity is a myth.</a:t>
                      </a:r>
                      <a:endParaRPr lang="en-GB" sz="1400" dirty="0"/>
                    </a:p>
                  </a:txBody>
                  <a:tcPr/>
                </a:tc>
                <a:extLst>
                  <a:ext uri="{0D108BD9-81ED-4DB2-BD59-A6C34878D82A}">
                    <a16:rowId xmlns:a16="http://schemas.microsoft.com/office/drawing/2014/main" val="10002"/>
                  </a:ext>
                </a:extLst>
              </a:tr>
              <a:tr h="370840">
                <a:tc>
                  <a:txBody>
                    <a:bodyPr/>
                    <a:lstStyle/>
                    <a:p>
                      <a:endParaRPr lang="en-GB" sz="1400" kern="1200" dirty="0">
                        <a:solidFill>
                          <a:schemeClr val="dk1"/>
                        </a:solidFill>
                        <a:latin typeface="+mn-lt"/>
                        <a:ea typeface="+mn-ea"/>
                        <a:cs typeface="+mn-cs"/>
                      </a:endParaRPr>
                    </a:p>
                    <a:p>
                      <a:r>
                        <a:rPr lang="en-GB" sz="1400" kern="1200" dirty="0">
                          <a:solidFill>
                            <a:schemeClr val="dk1"/>
                          </a:solidFill>
                          <a:latin typeface="+mn-lt"/>
                          <a:ea typeface="+mn-ea"/>
                          <a:cs typeface="+mn-cs"/>
                        </a:rPr>
                        <a:t>Doesn’t use sufficiently large numbers</a:t>
                      </a:r>
                      <a:endParaRPr lang="en-GB" sz="1400" dirty="0"/>
                    </a:p>
                  </a:txBody>
                  <a:tcPr/>
                </a:tc>
                <a:tc>
                  <a:txBody>
                    <a:bodyPr/>
                    <a:lstStyle/>
                    <a:p>
                      <a:r>
                        <a:rPr lang="en-GB" sz="1400" kern="1200" dirty="0">
                          <a:solidFill>
                            <a:schemeClr val="dk1"/>
                          </a:solidFill>
                          <a:latin typeface="+mn-lt"/>
                          <a:ea typeface="+mn-ea"/>
                          <a:cs typeface="+mn-cs"/>
                        </a:rPr>
                        <a:t>Uses small numbers of people to gather ‘information-rich’ data; seeks not generalisations but detailed insights.</a:t>
                      </a:r>
                      <a:endParaRPr lang="en-GB" sz="1400" dirty="0"/>
                    </a:p>
                  </a:txBody>
                  <a:tcPr/>
                </a:tc>
                <a:extLst>
                  <a:ext uri="{0D108BD9-81ED-4DB2-BD59-A6C34878D82A}">
                    <a16:rowId xmlns:a16="http://schemas.microsoft.com/office/drawing/2014/main" val="10003"/>
                  </a:ext>
                </a:extLst>
              </a:tr>
              <a:tr h="370840">
                <a:tc>
                  <a:txBody>
                    <a:bodyPr/>
                    <a:lstStyle/>
                    <a:p>
                      <a:endParaRPr lang="en-GB" sz="1400" kern="1200" dirty="0">
                        <a:solidFill>
                          <a:schemeClr val="dk1"/>
                        </a:solidFill>
                        <a:latin typeface="+mn-lt"/>
                        <a:ea typeface="+mn-ea"/>
                        <a:cs typeface="+mn-cs"/>
                      </a:endParaRPr>
                    </a:p>
                    <a:p>
                      <a:r>
                        <a:rPr lang="en-GB" sz="1400" kern="1200" dirty="0">
                          <a:solidFill>
                            <a:schemeClr val="dk1"/>
                          </a:solidFill>
                          <a:latin typeface="+mn-lt"/>
                          <a:ea typeface="+mn-ea"/>
                          <a:cs typeface="+mn-cs"/>
                        </a:rPr>
                        <a:t>Sampling techniques are inadequate because they</a:t>
                      </a:r>
                      <a:r>
                        <a:rPr lang="en-GB" sz="1400" kern="1200" baseline="0" dirty="0">
                          <a:solidFill>
                            <a:schemeClr val="dk1"/>
                          </a:solidFill>
                          <a:latin typeface="+mn-lt"/>
                          <a:ea typeface="+mn-ea"/>
                          <a:cs typeface="+mn-cs"/>
                        </a:rPr>
                        <a:t> are not representative or not random samples</a:t>
                      </a:r>
                      <a:endParaRPr lang="en-GB" sz="1400" dirty="0"/>
                    </a:p>
                  </a:txBody>
                  <a:tcPr/>
                </a:tc>
                <a:tc>
                  <a:txBody>
                    <a:bodyPr/>
                    <a:lstStyle/>
                    <a:p>
                      <a:r>
                        <a:rPr lang="en-GB" sz="1400" kern="1200" dirty="0">
                          <a:solidFill>
                            <a:schemeClr val="dk1"/>
                          </a:solidFill>
                          <a:latin typeface="+mn-lt"/>
                          <a:ea typeface="+mn-ea"/>
                          <a:cs typeface="+mn-cs"/>
                        </a:rPr>
                        <a:t>Does not seek representativeness.</a:t>
                      </a:r>
                      <a:r>
                        <a:rPr lang="en-GB" sz="1400" kern="1200" baseline="0" dirty="0">
                          <a:solidFill>
                            <a:schemeClr val="dk1"/>
                          </a:solidFill>
                          <a:latin typeface="+mn-lt"/>
                          <a:ea typeface="+mn-ea"/>
                          <a:cs typeface="+mn-cs"/>
                        </a:rPr>
                        <a:t> </a:t>
                      </a:r>
                      <a:r>
                        <a:rPr lang="en-GB" sz="1400" kern="1200" dirty="0">
                          <a:solidFill>
                            <a:schemeClr val="dk1"/>
                          </a:solidFill>
                          <a:latin typeface="+mn-lt"/>
                          <a:ea typeface="+mn-ea"/>
                          <a:cs typeface="+mn-cs"/>
                        </a:rPr>
                        <a:t>Uses purposive sampling</a:t>
                      </a:r>
                      <a:r>
                        <a:rPr lang="en-GB" sz="1400" kern="1200" baseline="0" dirty="0">
                          <a:solidFill>
                            <a:schemeClr val="dk1"/>
                          </a:solidFill>
                          <a:latin typeface="+mn-lt"/>
                          <a:ea typeface="+mn-ea"/>
                          <a:cs typeface="+mn-cs"/>
                        </a:rPr>
                        <a:t> and </a:t>
                      </a:r>
                      <a:r>
                        <a:rPr lang="en-GB" sz="1400" kern="1200" dirty="0">
                          <a:solidFill>
                            <a:schemeClr val="dk1"/>
                          </a:solidFill>
                          <a:latin typeface="+mn-lt"/>
                          <a:ea typeface="+mn-ea"/>
                          <a:cs typeface="+mn-cs"/>
                        </a:rPr>
                        <a:t>small numbers to look closely and locally. The case study, in particular, provides highly rich data about a particular individual or group.</a:t>
                      </a:r>
                      <a:endParaRPr lang="en-GB" sz="1400" dirty="0"/>
                    </a:p>
                  </a:txBody>
                  <a:tcPr/>
                </a:tc>
                <a:extLst>
                  <a:ext uri="{0D108BD9-81ED-4DB2-BD59-A6C34878D82A}">
                    <a16:rowId xmlns:a16="http://schemas.microsoft.com/office/drawing/2014/main" val="10004"/>
                  </a:ext>
                </a:extLst>
              </a:tr>
              <a:tr h="370840">
                <a:tc>
                  <a:txBody>
                    <a:bodyPr/>
                    <a:lstStyle/>
                    <a:p>
                      <a:endParaRPr lang="en-GB" sz="1400" kern="1200" dirty="0">
                        <a:solidFill>
                          <a:schemeClr val="dk1"/>
                        </a:solidFill>
                        <a:latin typeface="+mn-lt"/>
                        <a:ea typeface="+mn-ea"/>
                        <a:cs typeface="+mn-cs"/>
                      </a:endParaRPr>
                    </a:p>
                    <a:p>
                      <a:endParaRPr lang="en-GB" sz="1400" kern="1200" dirty="0">
                        <a:solidFill>
                          <a:schemeClr val="dk1"/>
                        </a:solidFill>
                        <a:latin typeface="+mn-lt"/>
                        <a:ea typeface="+mn-ea"/>
                        <a:cs typeface="+mn-cs"/>
                      </a:endParaRPr>
                    </a:p>
                    <a:p>
                      <a:r>
                        <a:rPr lang="en-GB" sz="1400" kern="1200" dirty="0">
                          <a:solidFill>
                            <a:schemeClr val="dk1"/>
                          </a:solidFill>
                          <a:latin typeface="+mn-lt"/>
                          <a:ea typeface="+mn-ea"/>
                          <a:cs typeface="+mn-cs"/>
                        </a:rPr>
                        <a:t>Doesn’t establish the facts</a:t>
                      </a:r>
                      <a:endParaRPr lang="en-GB" sz="1400" dirty="0"/>
                    </a:p>
                  </a:txBody>
                  <a:tcPr/>
                </a:tc>
                <a:tc>
                  <a:txBody>
                    <a:bodyPr/>
                    <a:lstStyle/>
                    <a:p>
                      <a:pPr algn="just">
                        <a:lnSpc>
                          <a:spcPct val="115000"/>
                        </a:lnSpc>
                        <a:spcAft>
                          <a:spcPts val="0"/>
                        </a:spcAft>
                      </a:pPr>
                      <a:r>
                        <a:rPr lang="en-GB" sz="1400" dirty="0">
                          <a:latin typeface="+mn-lt"/>
                          <a:ea typeface="Times New Roman"/>
                        </a:rPr>
                        <a:t>Qualitative researchers may use quantitative-type techniques to argue their objectivity and establishment of the facts, others would argue that there is no such thing as a fact - all there is </a:t>
                      </a:r>
                      <a:r>
                        <a:rPr lang="en-GB" sz="1400" dirty="0" err="1">
                          <a:latin typeface="+mn-lt"/>
                          <a:ea typeface="Times New Roman"/>
                        </a:rPr>
                        <a:t>is</a:t>
                      </a:r>
                      <a:r>
                        <a:rPr lang="en-GB" sz="1400" dirty="0">
                          <a:latin typeface="+mn-lt"/>
                          <a:ea typeface="Times New Roman"/>
                        </a:rPr>
                        <a:t> interpretation.</a:t>
                      </a:r>
                    </a:p>
                  </a:txBody>
                  <a:tcPr marL="68580" marR="68580" marT="0" marB="0"/>
                </a:tc>
                <a:extLst>
                  <a:ext uri="{0D108BD9-81ED-4DB2-BD59-A6C34878D82A}">
                    <a16:rowId xmlns:a16="http://schemas.microsoft.com/office/drawing/2014/main" val="10005"/>
                  </a:ext>
                </a:extLst>
              </a:tr>
            </a:tbl>
          </a:graphicData>
        </a:graphic>
      </p:graphicFrame>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5.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6.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7.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8.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9.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10.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3192</Words>
  <Application>Microsoft Office PowerPoint</Application>
  <PresentationFormat>Widescreen</PresentationFormat>
  <Paragraphs>259</Paragraphs>
  <Slides>43</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Century Gothic</vt:lpstr>
      <vt:lpstr>Office Theme</vt:lpstr>
      <vt:lpstr>PowerPoint Presentation</vt:lpstr>
      <vt:lpstr>What is ‘qualitative research’?</vt:lpstr>
      <vt:lpstr> Structure of the session</vt:lpstr>
      <vt:lpstr>Introduction to qualitative analysis</vt:lpstr>
      <vt:lpstr>Introduction to Qualitative Research</vt:lpstr>
      <vt:lpstr>Assumptions of qualitative research</vt:lpstr>
      <vt:lpstr>Benefits of qualitative research</vt:lpstr>
      <vt:lpstr>Criticisms</vt:lpstr>
      <vt:lpstr>What are we looking for?</vt:lpstr>
      <vt:lpstr>  Methods of Gathering (Qualitative) Data </vt:lpstr>
      <vt:lpstr>   Interviews: the most popular method of gathering qualitative data   </vt:lpstr>
      <vt:lpstr>Types of qualitative research interviews</vt:lpstr>
      <vt:lpstr>PowerPoint Presentation</vt:lpstr>
      <vt:lpstr> Semi-structured Interviews </vt:lpstr>
      <vt:lpstr>Suggestions for preparing interview questions and schedules.</vt:lpstr>
      <vt:lpstr>PowerPoint Presentation</vt:lpstr>
      <vt:lpstr>Refining a question</vt:lpstr>
      <vt:lpstr>PowerPoint Presentation</vt:lpstr>
      <vt:lpstr>Preparing for the interviews.</vt:lpstr>
      <vt:lpstr>Conducting interviews: ‘conversations with a purpose’</vt:lpstr>
      <vt:lpstr>After the interview</vt:lpstr>
      <vt:lpstr>Transcribing</vt:lpstr>
      <vt:lpstr>Coffee Break</vt:lpstr>
      <vt:lpstr>Focus group interviews</vt:lpstr>
      <vt:lpstr>What are focus groups (FGs)?</vt:lpstr>
      <vt:lpstr>Uses and advantages</vt:lpstr>
      <vt:lpstr>What sort of data might we obtain from a focus group?</vt:lpstr>
      <vt:lpstr>Some caveats (warnings)</vt:lpstr>
      <vt:lpstr>Not just what but WHY?</vt:lpstr>
      <vt:lpstr>What is ethnography</vt:lpstr>
      <vt:lpstr>The nature of ethnography</vt:lpstr>
      <vt:lpstr>Micro-ethnography</vt:lpstr>
      <vt:lpstr>Credibility and Transferability or;</vt:lpstr>
      <vt:lpstr>Valid/validate</vt:lpstr>
      <vt:lpstr>PowerPoint Presentation</vt:lpstr>
      <vt:lpstr>PowerPoint Presentation</vt:lpstr>
      <vt:lpstr>What are we looking for?</vt:lpstr>
      <vt:lpstr>PowerPoint Presentation</vt:lpstr>
      <vt:lpstr>PowerPoint Presentation</vt:lpstr>
      <vt:lpstr> So much for validity: what about reliability?</vt:lpstr>
      <vt:lpstr>PowerPoint Presentation</vt:lpstr>
      <vt:lpstr> Generalisability or Transferability? </vt:lpstr>
      <vt:lpstr>A summary of criticisms  and responses to them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Milligan</dc:creator>
  <cp:lastModifiedBy>Stuart Milligan</cp:lastModifiedBy>
  <cp:revision>2</cp:revision>
  <dcterms:created xsi:type="dcterms:W3CDTF">2021-05-23T07:27:43Z</dcterms:created>
  <dcterms:modified xsi:type="dcterms:W3CDTF">2021-05-23T07:43:23Z</dcterms:modified>
</cp:coreProperties>
</file>