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8288000" cy="10287000"/>
  <p:notesSz cx="6858000" cy="9144000"/>
  <p:embeddedFontLst>
    <p:embeddedFont>
      <p:font typeface="Atkinson Hyperlegible" panose="020B0604020202020204" charset="0"/>
      <p:regular r:id="rId20"/>
    </p:embeddedFont>
    <p:embeddedFont>
      <p:font typeface="Bobby Jones" panose="020B0604020202020204" charset="0"/>
      <p:regular r:id="rId21"/>
    </p:embeddedFont>
    <p:embeddedFont>
      <p:font typeface="Canva Sans" panose="020B0604020202020204" charset="0"/>
      <p:regular r:id="rId22"/>
    </p:embeddedFont>
    <p:embeddedFont>
      <p:font typeface="Canva Sans Bold" panose="020B0604020202020204" charset="0"/>
      <p:regular r:id="rId23"/>
    </p:embeddedFont>
    <p:embeddedFont>
      <p:font typeface="Gill Sans Light" panose="020B0604020202020204" charset="0"/>
      <p:regular r:id="rId24"/>
    </p:embeddedFont>
    <p:embeddedFont>
      <p:font typeface="Gill Sans Light Italics" panose="020B0604020202020204" charset="0"/>
      <p:regular r:id="rId25"/>
    </p:embeddedFont>
    <p:embeddedFont>
      <p:font typeface="IBM Plex Serif Bold" panose="020B0604020202020204" charset="0"/>
      <p:regular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104" d="100"/>
          <a:sy n="104" d="100"/>
        </p:scale>
        <p:origin x="474" y="12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7.fntdata"/><Relationship Id="rId3" Type="http://schemas.openxmlformats.org/officeDocument/2006/relationships/customXml" Target="../customXml/item3.xml"/><Relationship Id="rId21" Type="http://schemas.openxmlformats.org/officeDocument/2006/relationships/font" Target="fonts/font2.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6.fntdata"/><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font" Target="fonts/font1.fntdata"/><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5.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4.fntdata"/><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3.fntdata"/><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s://www.simplypsychology.org/operant-conditioning.html#:~:text=Skinner%20is%20often%20regarded%20as,by%20negative%20outcomes%20are%20discouraged" TargetMode="External"/><Relationship Id="rId3" Type="http://schemas.openxmlformats.org/officeDocument/2006/relationships/hyperlink" Target="https://www.verywellmind.com/what-is-negative-reinforcement-2795410" TargetMode="External"/><Relationship Id="rId7" Type="http://schemas.openxmlformats.org/officeDocument/2006/relationships/hyperlink" Target="https://www.simplypsychology.org/language.html" TargetMode="External"/><Relationship Id="rId2" Type="http://schemas.openxmlformats.org/officeDocument/2006/relationships/hyperlink" Target="https://www.britannica.com/biography/B-F-Skinner" TargetMode="External"/><Relationship Id="rId1" Type="http://schemas.openxmlformats.org/officeDocument/2006/relationships/slideLayout" Target="../slideLayouts/slideLayout7.xml"/><Relationship Id="rId6" Type="http://schemas.openxmlformats.org/officeDocument/2006/relationships/hyperlink" Target="https://www.estyn.gov.wales/effective-practice/successful-behaviours-through-reward-based-programme" TargetMode="External"/><Relationship Id="rId5" Type="http://schemas.openxmlformats.org/officeDocument/2006/relationships/hyperlink" Target="https://assets.publishing.service.gov.uk/government/uploads/system/uploads/attachment_data/file/268769/behaviour_and_discipline_in_schools_-_a_guide_for_headteachers_and_school_staff_-_final.pdf" TargetMode="External"/><Relationship Id="rId4" Type="http://schemas.openxmlformats.org/officeDocument/2006/relationships/hyperlink" Target="https://www.verywellmind.com/what-is-positive-punishment-2795411"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learning.nspcc.org.uk/research-resources/templates/behaviour-codes-adults-children/" TargetMode="External"/><Relationship Id="rId7" Type="http://schemas.openxmlformats.org/officeDocument/2006/relationships/hyperlink" Target="https://www.gov.wales/parenting-give-it-time/understanding-and-responding-behaviour" TargetMode="External"/><Relationship Id="rId2" Type="http://schemas.openxmlformats.org/officeDocument/2006/relationships/hyperlink" Target="https://www.froebel.org.uk/uploads/images/Nurturing-self-regulation-%E2%80%93-A-Froebelian-approach.pdf" TargetMode="External"/><Relationship Id="rId1" Type="http://schemas.openxmlformats.org/officeDocument/2006/relationships/slideLayout" Target="../slideLayouts/slideLayout7.xml"/><Relationship Id="rId6" Type="http://schemas.openxmlformats.org/officeDocument/2006/relationships/hyperlink" Target="https://www.gov.wales/sites/default/files/publications/2018-12/practical-approaches-to-behaviour-management-in-the-classroom-a-handbook-for-classroom-teachers-in-primary-schools.pdf" TargetMode="External"/><Relationship Id="rId5" Type="http://schemas.openxmlformats.org/officeDocument/2006/relationships/hyperlink" Target="https://silverlinemontessori.com/positive-reinforcement-a-montessori-perspective/#:~:text=Positive%20Reinforcement%2C%20the%20Montessori%20way,a%20task%2C%20rather%20than%20completion" TargetMode="External"/><Relationship Id="rId4" Type="http://schemas.openxmlformats.org/officeDocument/2006/relationships/hyperlink" Target="https://www.scirp.org/html/4-6302701_60244.htm#:~:text=Skinner%20emphasizes%20the%20consequences%20of,of%20internalization%20and%20self%2Dregul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EF1"/>
        </a:solidFill>
        <a:effectLst/>
      </p:bgPr>
    </p:bg>
    <p:spTree>
      <p:nvGrpSpPr>
        <p:cNvPr id="1" name=""/>
        <p:cNvGrpSpPr/>
        <p:nvPr/>
      </p:nvGrpSpPr>
      <p:grpSpPr>
        <a:xfrm>
          <a:off x="0" y="0"/>
          <a:ext cx="0" cy="0"/>
          <a:chOff x="0" y="0"/>
          <a:chExt cx="0" cy="0"/>
        </a:xfrm>
      </p:grpSpPr>
      <p:grpSp>
        <p:nvGrpSpPr>
          <p:cNvPr id="2" name="Group 2"/>
          <p:cNvGrpSpPr/>
          <p:nvPr/>
        </p:nvGrpSpPr>
        <p:grpSpPr>
          <a:xfrm>
            <a:off x="486443" y="449591"/>
            <a:ext cx="17315113" cy="9314113"/>
            <a:chOff x="0" y="0"/>
            <a:chExt cx="4560359" cy="2453100"/>
          </a:xfrm>
        </p:grpSpPr>
        <p:sp>
          <p:nvSpPr>
            <p:cNvPr id="3" name="Freeform 3"/>
            <p:cNvSpPr/>
            <p:nvPr/>
          </p:nvSpPr>
          <p:spPr>
            <a:xfrm>
              <a:off x="0" y="0"/>
              <a:ext cx="4560359" cy="2453100"/>
            </a:xfrm>
            <a:custGeom>
              <a:avLst/>
              <a:gdLst/>
              <a:ahLst/>
              <a:cxnLst/>
              <a:rect l="l" t="t" r="r" b="b"/>
              <a:pathLst>
                <a:path w="4560359" h="2453100">
                  <a:moveTo>
                    <a:pt x="0" y="0"/>
                  </a:moveTo>
                  <a:lnTo>
                    <a:pt x="4560359" y="0"/>
                  </a:lnTo>
                  <a:lnTo>
                    <a:pt x="4560359" y="2453100"/>
                  </a:lnTo>
                  <a:lnTo>
                    <a:pt x="0" y="2453100"/>
                  </a:lnTo>
                  <a:close/>
                </a:path>
              </a:pathLst>
            </a:custGeom>
            <a:solidFill>
              <a:srgbClr val="C9D0FD"/>
            </a:solidFill>
          </p:spPr>
          <p:txBody>
            <a:bodyPr/>
            <a:lstStyle/>
            <a:p>
              <a:endParaRPr lang="en-GB"/>
            </a:p>
          </p:txBody>
        </p:sp>
        <p:sp>
          <p:nvSpPr>
            <p:cNvPr id="4" name="TextBox 4"/>
            <p:cNvSpPr txBox="1"/>
            <p:nvPr/>
          </p:nvSpPr>
          <p:spPr>
            <a:xfrm>
              <a:off x="0" y="-47625"/>
              <a:ext cx="4560359" cy="2500725"/>
            </a:xfrm>
            <a:prstGeom prst="rect">
              <a:avLst/>
            </a:prstGeom>
          </p:spPr>
          <p:txBody>
            <a:bodyPr lIns="50800" tIns="50800" rIns="50800" bIns="50800" rtlCol="0" anchor="ctr"/>
            <a:lstStyle/>
            <a:p>
              <a:pPr algn="ctr">
                <a:lnSpc>
                  <a:spcPts val="2800"/>
                </a:lnSpc>
              </a:pPr>
              <a:endParaRPr/>
            </a:p>
          </p:txBody>
        </p:sp>
      </p:grpSp>
      <p:sp>
        <p:nvSpPr>
          <p:cNvPr id="5" name="TextBox 5"/>
          <p:cNvSpPr txBox="1"/>
          <p:nvPr/>
        </p:nvSpPr>
        <p:spPr>
          <a:xfrm>
            <a:off x="486443" y="2903643"/>
            <a:ext cx="17315113" cy="2990114"/>
          </a:xfrm>
          <a:prstGeom prst="rect">
            <a:avLst/>
          </a:prstGeom>
        </p:spPr>
        <p:txBody>
          <a:bodyPr lIns="0" tIns="0" rIns="0" bIns="0" rtlCol="0" anchor="t">
            <a:spAutoFit/>
          </a:bodyPr>
          <a:lstStyle/>
          <a:p>
            <a:pPr algn="ctr">
              <a:lnSpc>
                <a:spcPts val="4759"/>
              </a:lnSpc>
            </a:pPr>
            <a:r>
              <a:rPr lang="en-US" sz="2000" dirty="0">
                <a:solidFill>
                  <a:srgbClr val="000000"/>
                </a:solidFill>
                <a:latin typeface="Canva Sans Bold"/>
              </a:rPr>
              <a:t>Video link to presentation: </a:t>
            </a:r>
          </a:p>
          <a:p>
            <a:pPr algn="ctr">
              <a:lnSpc>
                <a:spcPts val="4759"/>
              </a:lnSpc>
            </a:pPr>
            <a:endParaRPr lang="en-US" sz="2000" dirty="0">
              <a:solidFill>
                <a:srgbClr val="000000"/>
              </a:solidFill>
              <a:latin typeface="Canva Sans Bold"/>
            </a:endParaRPr>
          </a:p>
          <a:p>
            <a:pPr algn="ctr">
              <a:lnSpc>
                <a:spcPts val="4759"/>
              </a:lnSpc>
            </a:pPr>
            <a:r>
              <a:rPr lang="en-US" sz="2000" dirty="0">
                <a:solidFill>
                  <a:srgbClr val="000000"/>
                </a:solidFill>
                <a:latin typeface="Canva Sans"/>
              </a:rPr>
              <a:t>https://uowtsd-my.sharepoint.com/:v:/g/personal/2305276_student_uwtsd_ac_uk/EVYlHfMgWcBJtVS09Lir-V0BRT8qZurZ23YaxEkGoIk1fw?nav=eyJyZWZlcnJhbEluZm8iOnsicmVmZXJyYWxBcHAiOiJPbmVEcml2ZUZvckJ1c2luZXNzIiwicmVmZXJyYWxBcHBQbGF0Zm9ybSI6IldlYiIsInJlZmVycmFsTW9kZSI6InZpZXciLCJyZWZlcnJhbFZpZXciOiJNeUZpbGVzTGlua0NvcHkifX0&amp;e=pwev7m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EF1"/>
        </a:solidFill>
        <a:effectLst/>
      </p:bgPr>
    </p:bg>
    <p:spTree>
      <p:nvGrpSpPr>
        <p:cNvPr id="1" name=""/>
        <p:cNvGrpSpPr/>
        <p:nvPr/>
      </p:nvGrpSpPr>
      <p:grpSpPr>
        <a:xfrm>
          <a:off x="0" y="0"/>
          <a:ext cx="0" cy="0"/>
          <a:chOff x="0" y="0"/>
          <a:chExt cx="0" cy="0"/>
        </a:xfrm>
      </p:grpSpPr>
      <p:grpSp>
        <p:nvGrpSpPr>
          <p:cNvPr id="2" name="Group 2"/>
          <p:cNvGrpSpPr/>
          <p:nvPr/>
        </p:nvGrpSpPr>
        <p:grpSpPr>
          <a:xfrm>
            <a:off x="235043" y="419100"/>
            <a:ext cx="17769710" cy="9444542"/>
            <a:chOff x="0" y="0"/>
            <a:chExt cx="8568899" cy="4554342"/>
          </a:xfrm>
        </p:grpSpPr>
        <p:sp>
          <p:nvSpPr>
            <p:cNvPr id="3" name="Freeform 3"/>
            <p:cNvSpPr/>
            <p:nvPr/>
          </p:nvSpPr>
          <p:spPr>
            <a:xfrm>
              <a:off x="0" y="0"/>
              <a:ext cx="8568899" cy="4554342"/>
            </a:xfrm>
            <a:custGeom>
              <a:avLst/>
              <a:gdLst/>
              <a:ahLst/>
              <a:cxnLst/>
              <a:rect l="l" t="t" r="r" b="b"/>
              <a:pathLst>
                <a:path w="8568899" h="4554342">
                  <a:moveTo>
                    <a:pt x="26141" y="0"/>
                  </a:moveTo>
                  <a:lnTo>
                    <a:pt x="8542758" y="0"/>
                  </a:lnTo>
                  <a:cubicBezTo>
                    <a:pt x="8549691" y="0"/>
                    <a:pt x="8556341" y="2754"/>
                    <a:pt x="8561243" y="7656"/>
                  </a:cubicBezTo>
                  <a:cubicBezTo>
                    <a:pt x="8566145" y="12559"/>
                    <a:pt x="8568899" y="19208"/>
                    <a:pt x="8568899" y="26141"/>
                  </a:cubicBezTo>
                  <a:lnTo>
                    <a:pt x="8568899" y="4528201"/>
                  </a:lnTo>
                  <a:cubicBezTo>
                    <a:pt x="8568899" y="4535134"/>
                    <a:pt x="8566145" y="4541783"/>
                    <a:pt x="8561243" y="4546685"/>
                  </a:cubicBezTo>
                  <a:cubicBezTo>
                    <a:pt x="8556341" y="4551588"/>
                    <a:pt x="8549691" y="4554342"/>
                    <a:pt x="8542758" y="4554342"/>
                  </a:cubicBezTo>
                  <a:lnTo>
                    <a:pt x="26141" y="4554342"/>
                  </a:lnTo>
                  <a:cubicBezTo>
                    <a:pt x="19208" y="4554342"/>
                    <a:pt x="12559" y="4551588"/>
                    <a:pt x="7656" y="4546685"/>
                  </a:cubicBezTo>
                  <a:cubicBezTo>
                    <a:pt x="2754" y="4541783"/>
                    <a:pt x="0" y="4535134"/>
                    <a:pt x="0" y="4528201"/>
                  </a:cubicBezTo>
                  <a:lnTo>
                    <a:pt x="0" y="26141"/>
                  </a:lnTo>
                  <a:cubicBezTo>
                    <a:pt x="0" y="19208"/>
                    <a:pt x="2754" y="12559"/>
                    <a:pt x="7656" y="7656"/>
                  </a:cubicBezTo>
                  <a:cubicBezTo>
                    <a:pt x="12559" y="2754"/>
                    <a:pt x="19208" y="0"/>
                    <a:pt x="26141" y="0"/>
                  </a:cubicBezTo>
                  <a:close/>
                </a:path>
              </a:pathLst>
            </a:custGeom>
            <a:solidFill>
              <a:srgbClr val="EFB184"/>
            </a:solidFill>
          </p:spPr>
          <p:txBody>
            <a:bodyPr/>
            <a:lstStyle/>
            <a:p>
              <a:endParaRPr lang="en-GB"/>
            </a:p>
          </p:txBody>
        </p:sp>
        <p:sp>
          <p:nvSpPr>
            <p:cNvPr id="4" name="TextBox 4"/>
            <p:cNvSpPr txBox="1"/>
            <p:nvPr/>
          </p:nvSpPr>
          <p:spPr>
            <a:xfrm>
              <a:off x="0" y="-19050"/>
              <a:ext cx="8568899" cy="4573392"/>
            </a:xfrm>
            <a:prstGeom prst="rect">
              <a:avLst/>
            </a:prstGeom>
          </p:spPr>
          <p:txBody>
            <a:bodyPr lIns="21227" tIns="21227" rIns="21227" bIns="21227" rtlCol="0" anchor="ctr"/>
            <a:lstStyle/>
            <a:p>
              <a:pPr algn="ctr">
                <a:lnSpc>
                  <a:spcPts val="1696"/>
                </a:lnSpc>
                <a:spcBef>
                  <a:spcPct val="0"/>
                </a:spcBef>
              </a:pPr>
              <a:endParaRPr/>
            </a:p>
          </p:txBody>
        </p:sp>
      </p:grpSp>
      <p:grpSp>
        <p:nvGrpSpPr>
          <p:cNvPr id="5" name="Group 5"/>
          <p:cNvGrpSpPr/>
          <p:nvPr/>
        </p:nvGrpSpPr>
        <p:grpSpPr>
          <a:xfrm>
            <a:off x="1028700" y="1455075"/>
            <a:ext cx="16230600" cy="7593092"/>
            <a:chOff x="0" y="0"/>
            <a:chExt cx="7826711" cy="3661536"/>
          </a:xfrm>
        </p:grpSpPr>
        <p:sp>
          <p:nvSpPr>
            <p:cNvPr id="6" name="Freeform 6"/>
            <p:cNvSpPr/>
            <p:nvPr/>
          </p:nvSpPr>
          <p:spPr>
            <a:xfrm>
              <a:off x="0" y="0"/>
              <a:ext cx="7826711" cy="3661536"/>
            </a:xfrm>
            <a:custGeom>
              <a:avLst/>
              <a:gdLst/>
              <a:ahLst/>
              <a:cxnLst/>
              <a:rect l="l" t="t" r="r" b="b"/>
              <a:pathLst>
                <a:path w="7826711" h="3661536">
                  <a:moveTo>
                    <a:pt x="28620" y="0"/>
                  </a:moveTo>
                  <a:lnTo>
                    <a:pt x="7798091" y="0"/>
                  </a:lnTo>
                  <a:cubicBezTo>
                    <a:pt x="7813897" y="0"/>
                    <a:pt x="7826711" y="12813"/>
                    <a:pt x="7826711" y="28620"/>
                  </a:cubicBezTo>
                  <a:lnTo>
                    <a:pt x="7826711" y="3632917"/>
                  </a:lnTo>
                  <a:cubicBezTo>
                    <a:pt x="7826711" y="3648723"/>
                    <a:pt x="7813897" y="3661536"/>
                    <a:pt x="7798091" y="3661536"/>
                  </a:cubicBezTo>
                  <a:lnTo>
                    <a:pt x="28620" y="3661536"/>
                  </a:lnTo>
                  <a:cubicBezTo>
                    <a:pt x="12813" y="3661536"/>
                    <a:pt x="0" y="3648723"/>
                    <a:pt x="0" y="3632917"/>
                  </a:cubicBezTo>
                  <a:lnTo>
                    <a:pt x="0" y="28620"/>
                  </a:lnTo>
                  <a:cubicBezTo>
                    <a:pt x="0" y="12813"/>
                    <a:pt x="12813" y="0"/>
                    <a:pt x="28620" y="0"/>
                  </a:cubicBezTo>
                  <a:close/>
                </a:path>
              </a:pathLst>
            </a:custGeom>
            <a:solidFill>
              <a:srgbClr val="F6AAAA"/>
            </a:solidFill>
          </p:spPr>
          <p:txBody>
            <a:bodyPr/>
            <a:lstStyle/>
            <a:p>
              <a:endParaRPr lang="en-GB"/>
            </a:p>
          </p:txBody>
        </p:sp>
        <p:sp>
          <p:nvSpPr>
            <p:cNvPr id="7" name="TextBox 7"/>
            <p:cNvSpPr txBox="1"/>
            <p:nvPr/>
          </p:nvSpPr>
          <p:spPr>
            <a:xfrm>
              <a:off x="0" y="-19050"/>
              <a:ext cx="7826711" cy="3680586"/>
            </a:xfrm>
            <a:prstGeom prst="rect">
              <a:avLst/>
            </a:prstGeom>
          </p:spPr>
          <p:txBody>
            <a:bodyPr lIns="21227" tIns="21227" rIns="21227" bIns="21227" rtlCol="0" anchor="ctr"/>
            <a:lstStyle/>
            <a:p>
              <a:pPr algn="ctr">
                <a:lnSpc>
                  <a:spcPts val="1696"/>
                </a:lnSpc>
                <a:spcBef>
                  <a:spcPct val="0"/>
                </a:spcBef>
              </a:pPr>
              <a:endParaRPr/>
            </a:p>
          </p:txBody>
        </p:sp>
      </p:grpSp>
      <p:grpSp>
        <p:nvGrpSpPr>
          <p:cNvPr id="8" name="Group 8"/>
          <p:cNvGrpSpPr/>
          <p:nvPr/>
        </p:nvGrpSpPr>
        <p:grpSpPr>
          <a:xfrm>
            <a:off x="1757593" y="2040395"/>
            <a:ext cx="14724611" cy="6422451"/>
            <a:chOff x="0" y="0"/>
            <a:chExt cx="7100493" cy="3097031"/>
          </a:xfrm>
        </p:grpSpPr>
        <p:sp>
          <p:nvSpPr>
            <p:cNvPr id="9" name="Freeform 9"/>
            <p:cNvSpPr/>
            <p:nvPr/>
          </p:nvSpPr>
          <p:spPr>
            <a:xfrm>
              <a:off x="0" y="0"/>
              <a:ext cx="7100494" cy="3097031"/>
            </a:xfrm>
            <a:custGeom>
              <a:avLst/>
              <a:gdLst/>
              <a:ahLst/>
              <a:cxnLst/>
              <a:rect l="l" t="t" r="r" b="b"/>
              <a:pathLst>
                <a:path w="7100494" h="3097031">
                  <a:moveTo>
                    <a:pt x="31547" y="0"/>
                  </a:moveTo>
                  <a:lnTo>
                    <a:pt x="7068947" y="0"/>
                  </a:lnTo>
                  <a:cubicBezTo>
                    <a:pt x="7086370" y="0"/>
                    <a:pt x="7100494" y="14124"/>
                    <a:pt x="7100494" y="31547"/>
                  </a:cubicBezTo>
                  <a:lnTo>
                    <a:pt x="7100494" y="3065484"/>
                  </a:lnTo>
                  <a:cubicBezTo>
                    <a:pt x="7100494" y="3073850"/>
                    <a:pt x="7097170" y="3081874"/>
                    <a:pt x="7091254" y="3087791"/>
                  </a:cubicBezTo>
                  <a:cubicBezTo>
                    <a:pt x="7085338" y="3093707"/>
                    <a:pt x="7077314" y="3097031"/>
                    <a:pt x="7068947" y="3097031"/>
                  </a:cubicBezTo>
                  <a:lnTo>
                    <a:pt x="31547" y="3097031"/>
                  </a:lnTo>
                  <a:cubicBezTo>
                    <a:pt x="14124" y="3097031"/>
                    <a:pt x="0" y="3082907"/>
                    <a:pt x="0" y="3065484"/>
                  </a:cubicBezTo>
                  <a:lnTo>
                    <a:pt x="0" y="31547"/>
                  </a:lnTo>
                  <a:cubicBezTo>
                    <a:pt x="0" y="23180"/>
                    <a:pt x="3324" y="15156"/>
                    <a:pt x="9240" y="9240"/>
                  </a:cubicBezTo>
                  <a:cubicBezTo>
                    <a:pt x="15156" y="3324"/>
                    <a:pt x="23180" y="0"/>
                    <a:pt x="31547" y="0"/>
                  </a:cubicBezTo>
                  <a:close/>
                </a:path>
              </a:pathLst>
            </a:custGeom>
            <a:solidFill>
              <a:srgbClr val="FFFFFF"/>
            </a:solidFill>
          </p:spPr>
          <p:txBody>
            <a:bodyPr/>
            <a:lstStyle/>
            <a:p>
              <a:endParaRPr lang="en-GB"/>
            </a:p>
          </p:txBody>
        </p:sp>
        <p:sp>
          <p:nvSpPr>
            <p:cNvPr id="10" name="TextBox 10"/>
            <p:cNvSpPr txBox="1"/>
            <p:nvPr/>
          </p:nvSpPr>
          <p:spPr>
            <a:xfrm>
              <a:off x="0" y="-19050"/>
              <a:ext cx="7100493" cy="3116081"/>
            </a:xfrm>
            <a:prstGeom prst="rect">
              <a:avLst/>
            </a:prstGeom>
          </p:spPr>
          <p:txBody>
            <a:bodyPr lIns="21227" tIns="21227" rIns="21227" bIns="21227" rtlCol="0" anchor="ctr"/>
            <a:lstStyle/>
            <a:p>
              <a:pPr algn="ctr">
                <a:lnSpc>
                  <a:spcPts val="1696"/>
                </a:lnSpc>
                <a:spcBef>
                  <a:spcPct val="0"/>
                </a:spcBef>
              </a:pPr>
              <a:endParaRPr/>
            </a:p>
          </p:txBody>
        </p:sp>
      </p:grpSp>
      <p:sp>
        <p:nvSpPr>
          <p:cNvPr id="11" name="TextBox 11"/>
          <p:cNvSpPr txBox="1"/>
          <p:nvPr/>
        </p:nvSpPr>
        <p:spPr>
          <a:xfrm>
            <a:off x="2584942" y="2460212"/>
            <a:ext cx="13295917" cy="3970706"/>
          </a:xfrm>
          <a:prstGeom prst="rect">
            <a:avLst/>
          </a:prstGeom>
        </p:spPr>
        <p:txBody>
          <a:bodyPr lIns="0" tIns="0" rIns="0" bIns="0" rtlCol="0" anchor="t">
            <a:spAutoFit/>
          </a:bodyPr>
          <a:lstStyle/>
          <a:p>
            <a:pPr algn="ctr">
              <a:lnSpc>
                <a:spcPts val="10567"/>
              </a:lnSpc>
            </a:pPr>
            <a:r>
              <a:rPr lang="en-US" sz="7548">
                <a:solidFill>
                  <a:srgbClr val="585853"/>
                </a:solidFill>
                <a:latin typeface="Bobby Jones Bold"/>
              </a:rPr>
              <a:t>Demonstrate how learning theories can support effective teaching and learning </a:t>
            </a:r>
          </a:p>
        </p:txBody>
      </p:sp>
      <p:sp>
        <p:nvSpPr>
          <p:cNvPr id="12" name="TextBox 12"/>
          <p:cNvSpPr txBox="1"/>
          <p:nvPr/>
        </p:nvSpPr>
        <p:spPr>
          <a:xfrm>
            <a:off x="4868344" y="6687502"/>
            <a:ext cx="8551312" cy="1590039"/>
          </a:xfrm>
          <a:prstGeom prst="rect">
            <a:avLst/>
          </a:prstGeom>
        </p:spPr>
        <p:txBody>
          <a:bodyPr lIns="0" tIns="0" rIns="0" bIns="0" rtlCol="0" anchor="t">
            <a:spAutoFit/>
          </a:bodyPr>
          <a:lstStyle/>
          <a:p>
            <a:pPr algn="ctr">
              <a:lnSpc>
                <a:spcPts val="4235"/>
              </a:lnSpc>
            </a:pPr>
            <a:r>
              <a:rPr lang="en-US" sz="3025">
                <a:solidFill>
                  <a:srgbClr val="585853"/>
                </a:solidFill>
                <a:latin typeface="Bobby Jones"/>
              </a:rPr>
              <a:t>Presented by Cerys Jones (2305555)</a:t>
            </a:r>
          </a:p>
          <a:p>
            <a:pPr algn="ctr">
              <a:lnSpc>
                <a:spcPts val="4235"/>
              </a:lnSpc>
            </a:pPr>
            <a:r>
              <a:rPr lang="en-US" sz="3025">
                <a:solidFill>
                  <a:srgbClr val="585853"/>
                </a:solidFill>
                <a:latin typeface="Bobby Jones"/>
              </a:rPr>
              <a:t>Emma Lewis (2304149)</a:t>
            </a:r>
          </a:p>
          <a:p>
            <a:pPr algn="ctr">
              <a:lnSpc>
                <a:spcPts val="4235"/>
              </a:lnSpc>
            </a:pPr>
            <a:r>
              <a:rPr lang="en-US" sz="3025">
                <a:solidFill>
                  <a:srgbClr val="585853"/>
                </a:solidFill>
                <a:latin typeface="Bobby Jones"/>
              </a:rPr>
              <a:t>Shelby Mabe (2305276)</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6AAAA"/>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028700"/>
            <a:ext cx="16230600" cy="8229600"/>
            <a:chOff x="0" y="0"/>
            <a:chExt cx="4274726" cy="2167467"/>
          </a:xfrm>
        </p:grpSpPr>
        <p:sp>
          <p:nvSpPr>
            <p:cNvPr id="3" name="Freeform 3"/>
            <p:cNvSpPr/>
            <p:nvPr/>
          </p:nvSpPr>
          <p:spPr>
            <a:xfrm>
              <a:off x="0" y="0"/>
              <a:ext cx="4274726" cy="2167467"/>
            </a:xfrm>
            <a:custGeom>
              <a:avLst/>
              <a:gdLst/>
              <a:ahLst/>
              <a:cxnLst/>
              <a:rect l="l" t="t" r="r" b="b"/>
              <a:pathLst>
                <a:path w="4274726" h="2167467">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C9D0FD"/>
            </a:solidFill>
          </p:spPr>
          <p:txBody>
            <a:bodyPr/>
            <a:lstStyle/>
            <a:p>
              <a:endParaRPr lang="en-GB"/>
            </a:p>
          </p:txBody>
        </p:sp>
        <p:sp>
          <p:nvSpPr>
            <p:cNvPr id="4" name="TextBox 4"/>
            <p:cNvSpPr txBox="1"/>
            <p:nvPr/>
          </p:nvSpPr>
          <p:spPr>
            <a:xfrm>
              <a:off x="0" y="-47625"/>
              <a:ext cx="4274726" cy="2215092"/>
            </a:xfrm>
            <a:prstGeom prst="rect">
              <a:avLst/>
            </a:prstGeom>
          </p:spPr>
          <p:txBody>
            <a:bodyPr lIns="50800" tIns="50800" rIns="50800" bIns="50800" rtlCol="0" anchor="ctr"/>
            <a:lstStyle/>
            <a:p>
              <a:pPr algn="ctr">
                <a:lnSpc>
                  <a:spcPts val="2800"/>
                </a:lnSpc>
              </a:pPr>
              <a:endParaRPr/>
            </a:p>
          </p:txBody>
        </p:sp>
      </p:grpSp>
      <p:sp>
        <p:nvSpPr>
          <p:cNvPr id="5" name="TextBox 5"/>
          <p:cNvSpPr txBox="1"/>
          <p:nvPr/>
        </p:nvSpPr>
        <p:spPr>
          <a:xfrm>
            <a:off x="1791072" y="3486543"/>
            <a:ext cx="14705856" cy="1566544"/>
          </a:xfrm>
          <a:prstGeom prst="rect">
            <a:avLst/>
          </a:prstGeom>
        </p:spPr>
        <p:txBody>
          <a:bodyPr lIns="0" tIns="0" rIns="0" bIns="0" rtlCol="0" anchor="t">
            <a:spAutoFit/>
          </a:bodyPr>
          <a:lstStyle/>
          <a:p>
            <a:pPr algn="ctr">
              <a:lnSpc>
                <a:spcPts val="12880"/>
              </a:lnSpc>
            </a:pPr>
            <a:r>
              <a:rPr lang="en-US" sz="9200" dirty="0">
                <a:solidFill>
                  <a:srgbClr val="000000"/>
                </a:solidFill>
                <a:latin typeface="Canva Sans Bold"/>
              </a:rPr>
              <a:t>B.F. Skinner (1904 - 1990)</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EF1"/>
        </a:solidFill>
        <a:effectLst/>
      </p:bgPr>
    </p:bg>
    <p:spTree>
      <p:nvGrpSpPr>
        <p:cNvPr id="1" name=""/>
        <p:cNvGrpSpPr/>
        <p:nvPr/>
      </p:nvGrpSpPr>
      <p:grpSpPr>
        <a:xfrm>
          <a:off x="0" y="0"/>
          <a:ext cx="0" cy="0"/>
          <a:chOff x="0" y="0"/>
          <a:chExt cx="0" cy="0"/>
        </a:xfrm>
      </p:grpSpPr>
      <p:grpSp>
        <p:nvGrpSpPr>
          <p:cNvPr id="2" name="Group 2"/>
          <p:cNvGrpSpPr/>
          <p:nvPr/>
        </p:nvGrpSpPr>
        <p:grpSpPr>
          <a:xfrm>
            <a:off x="423268" y="449591"/>
            <a:ext cx="17315113" cy="9314113"/>
            <a:chOff x="0" y="0"/>
            <a:chExt cx="4560359" cy="2453100"/>
          </a:xfrm>
        </p:grpSpPr>
        <p:sp>
          <p:nvSpPr>
            <p:cNvPr id="3" name="Freeform 3"/>
            <p:cNvSpPr/>
            <p:nvPr/>
          </p:nvSpPr>
          <p:spPr>
            <a:xfrm>
              <a:off x="0" y="0"/>
              <a:ext cx="4560359" cy="2453100"/>
            </a:xfrm>
            <a:custGeom>
              <a:avLst/>
              <a:gdLst/>
              <a:ahLst/>
              <a:cxnLst/>
              <a:rect l="l" t="t" r="r" b="b"/>
              <a:pathLst>
                <a:path w="4560359" h="2453100">
                  <a:moveTo>
                    <a:pt x="0" y="0"/>
                  </a:moveTo>
                  <a:lnTo>
                    <a:pt x="4560359" y="0"/>
                  </a:lnTo>
                  <a:lnTo>
                    <a:pt x="4560359" y="2453100"/>
                  </a:lnTo>
                  <a:lnTo>
                    <a:pt x="0" y="2453100"/>
                  </a:lnTo>
                  <a:close/>
                </a:path>
              </a:pathLst>
            </a:custGeom>
            <a:solidFill>
              <a:srgbClr val="C9D0FD"/>
            </a:solidFill>
          </p:spPr>
          <p:txBody>
            <a:bodyPr/>
            <a:lstStyle/>
            <a:p>
              <a:endParaRPr lang="en-GB"/>
            </a:p>
          </p:txBody>
        </p:sp>
        <p:sp>
          <p:nvSpPr>
            <p:cNvPr id="4" name="TextBox 4"/>
            <p:cNvSpPr txBox="1"/>
            <p:nvPr/>
          </p:nvSpPr>
          <p:spPr>
            <a:xfrm>
              <a:off x="0" y="-47625"/>
              <a:ext cx="4560359" cy="2500725"/>
            </a:xfrm>
            <a:prstGeom prst="rect">
              <a:avLst/>
            </a:prstGeom>
          </p:spPr>
          <p:txBody>
            <a:bodyPr lIns="50800" tIns="50800" rIns="50800" bIns="50800" rtlCol="0" anchor="ctr"/>
            <a:lstStyle/>
            <a:p>
              <a:pPr algn="ctr">
                <a:lnSpc>
                  <a:spcPts val="2800"/>
                </a:lnSpc>
              </a:pPr>
              <a:endParaRPr/>
            </a:p>
          </p:txBody>
        </p:sp>
      </p:grpSp>
      <p:sp>
        <p:nvSpPr>
          <p:cNvPr id="5" name="Freeform 5"/>
          <p:cNvSpPr/>
          <p:nvPr/>
        </p:nvSpPr>
        <p:spPr>
          <a:xfrm>
            <a:off x="11449389" y="2104671"/>
            <a:ext cx="5518365" cy="6077658"/>
          </a:xfrm>
          <a:custGeom>
            <a:avLst/>
            <a:gdLst/>
            <a:ahLst/>
            <a:cxnLst/>
            <a:rect l="l" t="t" r="r" b="b"/>
            <a:pathLst>
              <a:path w="5518365" h="6077658">
                <a:moveTo>
                  <a:pt x="0" y="0"/>
                </a:moveTo>
                <a:lnTo>
                  <a:pt x="5518365" y="0"/>
                </a:lnTo>
                <a:lnTo>
                  <a:pt x="5518365" y="6077658"/>
                </a:lnTo>
                <a:lnTo>
                  <a:pt x="0" y="6077658"/>
                </a:lnTo>
                <a:lnTo>
                  <a:pt x="0" y="0"/>
                </a:lnTo>
                <a:close/>
              </a:path>
            </a:pathLst>
          </a:custGeom>
          <a:blipFill>
            <a:blip r:embed="rId2"/>
            <a:stretch>
              <a:fillRect/>
            </a:stretch>
          </a:blipFill>
        </p:spPr>
        <p:txBody>
          <a:bodyPr/>
          <a:lstStyle/>
          <a:p>
            <a:endParaRPr lang="en-GB"/>
          </a:p>
        </p:txBody>
      </p:sp>
      <p:sp>
        <p:nvSpPr>
          <p:cNvPr id="6" name="TextBox 6"/>
          <p:cNvSpPr txBox="1"/>
          <p:nvPr/>
        </p:nvSpPr>
        <p:spPr>
          <a:xfrm>
            <a:off x="3048001" y="278141"/>
            <a:ext cx="9130682" cy="1485920"/>
          </a:xfrm>
          <a:prstGeom prst="rect">
            <a:avLst/>
          </a:prstGeom>
        </p:spPr>
        <p:txBody>
          <a:bodyPr wrap="square" lIns="0" tIns="0" rIns="0" bIns="0" rtlCol="0" anchor="t">
            <a:spAutoFit/>
          </a:bodyPr>
          <a:lstStyle/>
          <a:p>
            <a:pPr algn="ctr">
              <a:lnSpc>
                <a:spcPts val="12880"/>
              </a:lnSpc>
            </a:pPr>
            <a:r>
              <a:rPr lang="en-US" sz="8000" u="sng" dirty="0">
                <a:solidFill>
                  <a:srgbClr val="000000"/>
                </a:solidFill>
                <a:latin typeface="IBM Plex Serif Bold"/>
              </a:rPr>
              <a:t>Who is he?</a:t>
            </a:r>
          </a:p>
        </p:txBody>
      </p:sp>
      <p:sp>
        <p:nvSpPr>
          <p:cNvPr id="7" name="TextBox 7"/>
          <p:cNvSpPr txBox="1"/>
          <p:nvPr/>
        </p:nvSpPr>
        <p:spPr>
          <a:xfrm>
            <a:off x="10002792" y="8375356"/>
            <a:ext cx="8085152" cy="647065"/>
          </a:xfrm>
          <a:prstGeom prst="rect">
            <a:avLst/>
          </a:prstGeom>
        </p:spPr>
        <p:txBody>
          <a:bodyPr lIns="0" tIns="0" rIns="0" bIns="0" rtlCol="0" anchor="t">
            <a:spAutoFit/>
          </a:bodyPr>
          <a:lstStyle/>
          <a:p>
            <a:pPr algn="ctr">
              <a:lnSpc>
                <a:spcPts val="4759"/>
              </a:lnSpc>
            </a:pPr>
            <a:r>
              <a:rPr lang="en-US" sz="3399">
                <a:solidFill>
                  <a:srgbClr val="000000"/>
                </a:solidFill>
                <a:latin typeface="Gill Sans Light"/>
              </a:rPr>
              <a:t>Source: Britannica (1971) </a:t>
            </a:r>
            <a:r>
              <a:rPr lang="en-US" sz="3399">
                <a:solidFill>
                  <a:srgbClr val="000000"/>
                </a:solidFill>
                <a:latin typeface="Gill Sans Light Italics"/>
              </a:rPr>
              <a:t>B.F. Skinner </a:t>
            </a:r>
          </a:p>
        </p:txBody>
      </p:sp>
      <p:sp>
        <p:nvSpPr>
          <p:cNvPr id="8" name="TextBox 8"/>
          <p:cNvSpPr txBox="1"/>
          <p:nvPr/>
        </p:nvSpPr>
        <p:spPr>
          <a:xfrm>
            <a:off x="2417727" y="2416006"/>
            <a:ext cx="5219551" cy="4930439"/>
          </a:xfrm>
          <a:prstGeom prst="rect">
            <a:avLst/>
          </a:prstGeom>
        </p:spPr>
        <p:txBody>
          <a:bodyPr lIns="0" tIns="0" rIns="0" bIns="0" rtlCol="0" anchor="t">
            <a:spAutoFit/>
          </a:bodyPr>
          <a:lstStyle/>
          <a:p>
            <a:pPr marL="758510" lvl="1" indent="-379255">
              <a:lnSpc>
                <a:spcPts val="4918"/>
              </a:lnSpc>
              <a:buFont typeface="Arial"/>
              <a:buChar char="•"/>
            </a:pPr>
            <a:r>
              <a:rPr lang="en-US" sz="3513">
                <a:solidFill>
                  <a:srgbClr val="000000"/>
                </a:solidFill>
                <a:latin typeface="Atkinson Hyperlegible"/>
              </a:rPr>
              <a:t>American Psychologist</a:t>
            </a:r>
          </a:p>
          <a:p>
            <a:pPr>
              <a:lnSpc>
                <a:spcPts val="4918"/>
              </a:lnSpc>
            </a:pPr>
            <a:endParaRPr lang="en-US" sz="3513">
              <a:solidFill>
                <a:srgbClr val="000000"/>
              </a:solidFill>
              <a:latin typeface="Atkinson Hyperlegible"/>
            </a:endParaRPr>
          </a:p>
          <a:p>
            <a:pPr marL="758510" lvl="1" indent="-379255">
              <a:lnSpc>
                <a:spcPts val="4918"/>
              </a:lnSpc>
              <a:spcBef>
                <a:spcPct val="0"/>
              </a:spcBef>
              <a:buFont typeface="Arial"/>
              <a:buChar char="•"/>
            </a:pPr>
            <a:r>
              <a:rPr lang="en-US" sz="3513">
                <a:solidFill>
                  <a:srgbClr val="000000"/>
                </a:solidFill>
                <a:latin typeface="Atkinson Hyperlegible"/>
              </a:rPr>
              <a:t>Behaviourist </a:t>
            </a:r>
          </a:p>
          <a:p>
            <a:pPr>
              <a:lnSpc>
                <a:spcPts val="4918"/>
              </a:lnSpc>
              <a:spcBef>
                <a:spcPct val="0"/>
              </a:spcBef>
            </a:pPr>
            <a:endParaRPr lang="en-US" sz="3513">
              <a:solidFill>
                <a:srgbClr val="000000"/>
              </a:solidFill>
              <a:latin typeface="Atkinson Hyperlegible"/>
            </a:endParaRPr>
          </a:p>
          <a:p>
            <a:pPr marL="758510" lvl="1" indent="-379255">
              <a:lnSpc>
                <a:spcPts val="4918"/>
              </a:lnSpc>
              <a:spcBef>
                <a:spcPct val="0"/>
              </a:spcBef>
              <a:buFont typeface="Arial"/>
              <a:buChar char="•"/>
            </a:pPr>
            <a:r>
              <a:rPr lang="en-US" sz="3513">
                <a:solidFill>
                  <a:srgbClr val="000000"/>
                </a:solidFill>
                <a:latin typeface="Atkinson Hyperlegible"/>
              </a:rPr>
              <a:t>Operant conditioning</a:t>
            </a:r>
          </a:p>
          <a:p>
            <a:pPr>
              <a:lnSpc>
                <a:spcPts val="4918"/>
              </a:lnSpc>
              <a:spcBef>
                <a:spcPct val="0"/>
              </a:spcBef>
            </a:pPr>
            <a:endParaRPr lang="en-US" sz="3513">
              <a:solidFill>
                <a:srgbClr val="000000"/>
              </a:solidFill>
              <a:latin typeface="Atkinson Hyperlegible"/>
            </a:endParaRPr>
          </a:p>
          <a:p>
            <a:pPr marL="758510" lvl="1" indent="-379255">
              <a:lnSpc>
                <a:spcPts val="4918"/>
              </a:lnSpc>
              <a:spcBef>
                <a:spcPct val="0"/>
              </a:spcBef>
              <a:buFont typeface="Arial"/>
              <a:buChar char="•"/>
            </a:pPr>
            <a:r>
              <a:rPr lang="en-US" sz="3513">
                <a:solidFill>
                  <a:srgbClr val="000000"/>
                </a:solidFill>
                <a:latin typeface="Atkinson Hyperlegible"/>
              </a:rPr>
              <a:t>Skinner box</a:t>
            </a:r>
          </a:p>
          <a:p>
            <a:pPr marL="758510" lvl="1" indent="-379255">
              <a:lnSpc>
                <a:spcPts val="4918"/>
              </a:lnSpc>
              <a:spcBef>
                <a:spcPct val="0"/>
              </a:spcBef>
              <a:buFont typeface="Arial"/>
              <a:buChar char="•"/>
            </a:pPr>
            <a:r>
              <a:rPr lang="en-US" sz="3513">
                <a:solidFill>
                  <a:srgbClr val="000000"/>
                </a:solidFill>
                <a:latin typeface="Atkinson Hyperlegible"/>
              </a:rPr>
              <a:t>(McLeod, 2024).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EF1"/>
        </a:solidFill>
        <a:effectLst/>
      </p:bgPr>
    </p:bg>
    <p:spTree>
      <p:nvGrpSpPr>
        <p:cNvPr id="1" name=""/>
        <p:cNvGrpSpPr/>
        <p:nvPr/>
      </p:nvGrpSpPr>
      <p:grpSpPr>
        <a:xfrm>
          <a:off x="0" y="0"/>
          <a:ext cx="0" cy="0"/>
          <a:chOff x="0" y="0"/>
          <a:chExt cx="0" cy="0"/>
        </a:xfrm>
      </p:grpSpPr>
      <p:grpSp>
        <p:nvGrpSpPr>
          <p:cNvPr id="2" name="Group 2"/>
          <p:cNvGrpSpPr/>
          <p:nvPr/>
        </p:nvGrpSpPr>
        <p:grpSpPr>
          <a:xfrm>
            <a:off x="486443" y="449591"/>
            <a:ext cx="17315113" cy="9314113"/>
            <a:chOff x="0" y="0"/>
            <a:chExt cx="4560359" cy="2453100"/>
          </a:xfrm>
        </p:grpSpPr>
        <p:sp>
          <p:nvSpPr>
            <p:cNvPr id="3" name="Freeform 3"/>
            <p:cNvSpPr/>
            <p:nvPr/>
          </p:nvSpPr>
          <p:spPr>
            <a:xfrm>
              <a:off x="0" y="0"/>
              <a:ext cx="4560359" cy="2453100"/>
            </a:xfrm>
            <a:custGeom>
              <a:avLst/>
              <a:gdLst/>
              <a:ahLst/>
              <a:cxnLst/>
              <a:rect l="l" t="t" r="r" b="b"/>
              <a:pathLst>
                <a:path w="4560359" h="2453100">
                  <a:moveTo>
                    <a:pt x="0" y="0"/>
                  </a:moveTo>
                  <a:lnTo>
                    <a:pt x="4560359" y="0"/>
                  </a:lnTo>
                  <a:lnTo>
                    <a:pt x="4560359" y="2453100"/>
                  </a:lnTo>
                  <a:lnTo>
                    <a:pt x="0" y="2453100"/>
                  </a:lnTo>
                  <a:close/>
                </a:path>
              </a:pathLst>
            </a:custGeom>
            <a:solidFill>
              <a:srgbClr val="C9D0FD"/>
            </a:solidFill>
          </p:spPr>
          <p:txBody>
            <a:bodyPr/>
            <a:lstStyle/>
            <a:p>
              <a:endParaRPr lang="en-GB"/>
            </a:p>
          </p:txBody>
        </p:sp>
        <p:sp>
          <p:nvSpPr>
            <p:cNvPr id="4" name="TextBox 4"/>
            <p:cNvSpPr txBox="1"/>
            <p:nvPr/>
          </p:nvSpPr>
          <p:spPr>
            <a:xfrm>
              <a:off x="0" y="-47625"/>
              <a:ext cx="4560359" cy="2500725"/>
            </a:xfrm>
            <a:prstGeom prst="rect">
              <a:avLst/>
            </a:prstGeom>
          </p:spPr>
          <p:txBody>
            <a:bodyPr lIns="50800" tIns="50800" rIns="50800" bIns="50800" rtlCol="0" anchor="ctr"/>
            <a:lstStyle/>
            <a:p>
              <a:pPr algn="ctr">
                <a:lnSpc>
                  <a:spcPts val="2800"/>
                </a:lnSpc>
              </a:pPr>
              <a:endParaRPr/>
            </a:p>
          </p:txBody>
        </p:sp>
      </p:grpSp>
      <p:grpSp>
        <p:nvGrpSpPr>
          <p:cNvPr id="5" name="Group 5"/>
          <p:cNvGrpSpPr/>
          <p:nvPr/>
        </p:nvGrpSpPr>
        <p:grpSpPr>
          <a:xfrm>
            <a:off x="2904902" y="1830747"/>
            <a:ext cx="4697076" cy="3570446"/>
            <a:chOff x="0" y="0"/>
            <a:chExt cx="1237090" cy="940364"/>
          </a:xfrm>
        </p:grpSpPr>
        <p:sp>
          <p:nvSpPr>
            <p:cNvPr id="6" name="Freeform 6"/>
            <p:cNvSpPr/>
            <p:nvPr/>
          </p:nvSpPr>
          <p:spPr>
            <a:xfrm>
              <a:off x="0" y="0"/>
              <a:ext cx="1237090" cy="940364"/>
            </a:xfrm>
            <a:custGeom>
              <a:avLst/>
              <a:gdLst/>
              <a:ahLst/>
              <a:cxnLst/>
              <a:rect l="l" t="t" r="r" b="b"/>
              <a:pathLst>
                <a:path w="1237090" h="940364">
                  <a:moveTo>
                    <a:pt x="84060" y="0"/>
                  </a:moveTo>
                  <a:lnTo>
                    <a:pt x="1153030" y="0"/>
                  </a:lnTo>
                  <a:cubicBezTo>
                    <a:pt x="1175324" y="0"/>
                    <a:pt x="1196705" y="8856"/>
                    <a:pt x="1212469" y="24621"/>
                  </a:cubicBezTo>
                  <a:cubicBezTo>
                    <a:pt x="1228234" y="40385"/>
                    <a:pt x="1237090" y="61766"/>
                    <a:pt x="1237090" y="84060"/>
                  </a:cubicBezTo>
                  <a:lnTo>
                    <a:pt x="1237090" y="856304"/>
                  </a:lnTo>
                  <a:cubicBezTo>
                    <a:pt x="1237090" y="902729"/>
                    <a:pt x="1199455" y="940364"/>
                    <a:pt x="1153030" y="940364"/>
                  </a:cubicBezTo>
                  <a:lnTo>
                    <a:pt x="84060" y="940364"/>
                  </a:lnTo>
                  <a:cubicBezTo>
                    <a:pt x="61766" y="940364"/>
                    <a:pt x="40385" y="931508"/>
                    <a:pt x="24621" y="915744"/>
                  </a:cubicBezTo>
                  <a:cubicBezTo>
                    <a:pt x="8856" y="899979"/>
                    <a:pt x="0" y="878598"/>
                    <a:pt x="0" y="856304"/>
                  </a:cubicBezTo>
                  <a:lnTo>
                    <a:pt x="0" y="84060"/>
                  </a:lnTo>
                  <a:cubicBezTo>
                    <a:pt x="0" y="37635"/>
                    <a:pt x="37635" y="0"/>
                    <a:pt x="84060" y="0"/>
                  </a:cubicBezTo>
                  <a:close/>
                </a:path>
              </a:pathLst>
            </a:custGeom>
            <a:solidFill>
              <a:srgbClr val="F4B9B8"/>
            </a:solidFill>
          </p:spPr>
          <p:txBody>
            <a:bodyPr/>
            <a:lstStyle/>
            <a:p>
              <a:endParaRPr lang="en-GB"/>
            </a:p>
          </p:txBody>
        </p:sp>
        <p:sp>
          <p:nvSpPr>
            <p:cNvPr id="7" name="TextBox 7"/>
            <p:cNvSpPr txBox="1"/>
            <p:nvPr/>
          </p:nvSpPr>
          <p:spPr>
            <a:xfrm>
              <a:off x="0" y="-47625"/>
              <a:ext cx="1237090" cy="987989"/>
            </a:xfrm>
            <a:prstGeom prst="rect">
              <a:avLst/>
            </a:prstGeom>
          </p:spPr>
          <p:txBody>
            <a:bodyPr lIns="50800" tIns="50800" rIns="50800" bIns="50800" rtlCol="0" anchor="ctr"/>
            <a:lstStyle/>
            <a:p>
              <a:pPr algn="ctr">
                <a:lnSpc>
                  <a:spcPts val="2800"/>
                </a:lnSpc>
              </a:pPr>
              <a:endParaRPr/>
            </a:p>
          </p:txBody>
        </p:sp>
      </p:grpSp>
      <p:grpSp>
        <p:nvGrpSpPr>
          <p:cNvPr id="8" name="Group 8"/>
          <p:cNvGrpSpPr/>
          <p:nvPr/>
        </p:nvGrpSpPr>
        <p:grpSpPr>
          <a:xfrm>
            <a:off x="2904902" y="5615740"/>
            <a:ext cx="4697076" cy="3570446"/>
            <a:chOff x="0" y="0"/>
            <a:chExt cx="1237090" cy="940364"/>
          </a:xfrm>
        </p:grpSpPr>
        <p:sp>
          <p:nvSpPr>
            <p:cNvPr id="9" name="Freeform 9"/>
            <p:cNvSpPr/>
            <p:nvPr/>
          </p:nvSpPr>
          <p:spPr>
            <a:xfrm>
              <a:off x="0" y="0"/>
              <a:ext cx="1237090" cy="940364"/>
            </a:xfrm>
            <a:custGeom>
              <a:avLst/>
              <a:gdLst/>
              <a:ahLst/>
              <a:cxnLst/>
              <a:rect l="l" t="t" r="r" b="b"/>
              <a:pathLst>
                <a:path w="1237090" h="940364">
                  <a:moveTo>
                    <a:pt x="84060" y="0"/>
                  </a:moveTo>
                  <a:lnTo>
                    <a:pt x="1153030" y="0"/>
                  </a:lnTo>
                  <a:cubicBezTo>
                    <a:pt x="1175324" y="0"/>
                    <a:pt x="1196705" y="8856"/>
                    <a:pt x="1212469" y="24621"/>
                  </a:cubicBezTo>
                  <a:cubicBezTo>
                    <a:pt x="1228234" y="40385"/>
                    <a:pt x="1237090" y="61766"/>
                    <a:pt x="1237090" y="84060"/>
                  </a:cubicBezTo>
                  <a:lnTo>
                    <a:pt x="1237090" y="856304"/>
                  </a:lnTo>
                  <a:cubicBezTo>
                    <a:pt x="1237090" y="902729"/>
                    <a:pt x="1199455" y="940364"/>
                    <a:pt x="1153030" y="940364"/>
                  </a:cubicBezTo>
                  <a:lnTo>
                    <a:pt x="84060" y="940364"/>
                  </a:lnTo>
                  <a:cubicBezTo>
                    <a:pt x="61766" y="940364"/>
                    <a:pt x="40385" y="931508"/>
                    <a:pt x="24621" y="915744"/>
                  </a:cubicBezTo>
                  <a:cubicBezTo>
                    <a:pt x="8856" y="899979"/>
                    <a:pt x="0" y="878598"/>
                    <a:pt x="0" y="856304"/>
                  </a:cubicBezTo>
                  <a:lnTo>
                    <a:pt x="0" y="84060"/>
                  </a:lnTo>
                  <a:cubicBezTo>
                    <a:pt x="0" y="37635"/>
                    <a:pt x="37635" y="0"/>
                    <a:pt x="84060" y="0"/>
                  </a:cubicBezTo>
                  <a:close/>
                </a:path>
              </a:pathLst>
            </a:custGeom>
            <a:solidFill>
              <a:srgbClr val="F4B9B8"/>
            </a:solidFill>
          </p:spPr>
          <p:txBody>
            <a:bodyPr/>
            <a:lstStyle/>
            <a:p>
              <a:endParaRPr lang="en-GB"/>
            </a:p>
          </p:txBody>
        </p:sp>
        <p:sp>
          <p:nvSpPr>
            <p:cNvPr id="10" name="TextBox 10"/>
            <p:cNvSpPr txBox="1"/>
            <p:nvPr/>
          </p:nvSpPr>
          <p:spPr>
            <a:xfrm>
              <a:off x="0" y="-47625"/>
              <a:ext cx="1237090" cy="987989"/>
            </a:xfrm>
            <a:prstGeom prst="rect">
              <a:avLst/>
            </a:prstGeom>
          </p:spPr>
          <p:txBody>
            <a:bodyPr lIns="50800" tIns="50800" rIns="50800" bIns="50800" rtlCol="0" anchor="ctr"/>
            <a:lstStyle/>
            <a:p>
              <a:pPr algn="ctr">
                <a:lnSpc>
                  <a:spcPts val="2800"/>
                </a:lnSpc>
              </a:pPr>
              <a:endParaRPr/>
            </a:p>
          </p:txBody>
        </p:sp>
      </p:grpSp>
      <p:grpSp>
        <p:nvGrpSpPr>
          <p:cNvPr id="11" name="Group 11"/>
          <p:cNvGrpSpPr/>
          <p:nvPr/>
        </p:nvGrpSpPr>
        <p:grpSpPr>
          <a:xfrm>
            <a:off x="10901597" y="1830747"/>
            <a:ext cx="4697076" cy="3570446"/>
            <a:chOff x="0" y="0"/>
            <a:chExt cx="1237090" cy="940364"/>
          </a:xfrm>
        </p:grpSpPr>
        <p:sp>
          <p:nvSpPr>
            <p:cNvPr id="12" name="Freeform 12"/>
            <p:cNvSpPr/>
            <p:nvPr/>
          </p:nvSpPr>
          <p:spPr>
            <a:xfrm>
              <a:off x="0" y="0"/>
              <a:ext cx="1237090" cy="940364"/>
            </a:xfrm>
            <a:custGeom>
              <a:avLst/>
              <a:gdLst/>
              <a:ahLst/>
              <a:cxnLst/>
              <a:rect l="l" t="t" r="r" b="b"/>
              <a:pathLst>
                <a:path w="1237090" h="940364">
                  <a:moveTo>
                    <a:pt x="84060" y="0"/>
                  </a:moveTo>
                  <a:lnTo>
                    <a:pt x="1153030" y="0"/>
                  </a:lnTo>
                  <a:cubicBezTo>
                    <a:pt x="1175324" y="0"/>
                    <a:pt x="1196705" y="8856"/>
                    <a:pt x="1212469" y="24621"/>
                  </a:cubicBezTo>
                  <a:cubicBezTo>
                    <a:pt x="1228234" y="40385"/>
                    <a:pt x="1237090" y="61766"/>
                    <a:pt x="1237090" y="84060"/>
                  </a:cubicBezTo>
                  <a:lnTo>
                    <a:pt x="1237090" y="856304"/>
                  </a:lnTo>
                  <a:cubicBezTo>
                    <a:pt x="1237090" y="902729"/>
                    <a:pt x="1199455" y="940364"/>
                    <a:pt x="1153030" y="940364"/>
                  </a:cubicBezTo>
                  <a:lnTo>
                    <a:pt x="84060" y="940364"/>
                  </a:lnTo>
                  <a:cubicBezTo>
                    <a:pt x="61766" y="940364"/>
                    <a:pt x="40385" y="931508"/>
                    <a:pt x="24621" y="915744"/>
                  </a:cubicBezTo>
                  <a:cubicBezTo>
                    <a:pt x="8856" y="899979"/>
                    <a:pt x="0" y="878598"/>
                    <a:pt x="0" y="856304"/>
                  </a:cubicBezTo>
                  <a:lnTo>
                    <a:pt x="0" y="84060"/>
                  </a:lnTo>
                  <a:cubicBezTo>
                    <a:pt x="0" y="37635"/>
                    <a:pt x="37635" y="0"/>
                    <a:pt x="84060" y="0"/>
                  </a:cubicBezTo>
                  <a:close/>
                </a:path>
              </a:pathLst>
            </a:custGeom>
            <a:solidFill>
              <a:srgbClr val="F4B9B8"/>
            </a:solidFill>
          </p:spPr>
          <p:txBody>
            <a:bodyPr/>
            <a:lstStyle/>
            <a:p>
              <a:endParaRPr lang="en-GB"/>
            </a:p>
          </p:txBody>
        </p:sp>
        <p:sp>
          <p:nvSpPr>
            <p:cNvPr id="13" name="TextBox 13"/>
            <p:cNvSpPr txBox="1"/>
            <p:nvPr/>
          </p:nvSpPr>
          <p:spPr>
            <a:xfrm>
              <a:off x="0" y="-47625"/>
              <a:ext cx="1237090" cy="987989"/>
            </a:xfrm>
            <a:prstGeom prst="rect">
              <a:avLst/>
            </a:prstGeom>
          </p:spPr>
          <p:txBody>
            <a:bodyPr lIns="50800" tIns="50800" rIns="50800" bIns="50800" rtlCol="0" anchor="ctr"/>
            <a:lstStyle/>
            <a:p>
              <a:pPr algn="ctr">
                <a:lnSpc>
                  <a:spcPts val="2800"/>
                </a:lnSpc>
              </a:pPr>
              <a:endParaRPr/>
            </a:p>
          </p:txBody>
        </p:sp>
      </p:grpSp>
      <p:grpSp>
        <p:nvGrpSpPr>
          <p:cNvPr id="14" name="Group 14"/>
          <p:cNvGrpSpPr/>
          <p:nvPr/>
        </p:nvGrpSpPr>
        <p:grpSpPr>
          <a:xfrm>
            <a:off x="10901597" y="5615740"/>
            <a:ext cx="4697076" cy="3570446"/>
            <a:chOff x="0" y="0"/>
            <a:chExt cx="1237090" cy="940364"/>
          </a:xfrm>
        </p:grpSpPr>
        <p:sp>
          <p:nvSpPr>
            <p:cNvPr id="15" name="Freeform 15"/>
            <p:cNvSpPr/>
            <p:nvPr/>
          </p:nvSpPr>
          <p:spPr>
            <a:xfrm>
              <a:off x="0" y="0"/>
              <a:ext cx="1237090" cy="940364"/>
            </a:xfrm>
            <a:custGeom>
              <a:avLst/>
              <a:gdLst/>
              <a:ahLst/>
              <a:cxnLst/>
              <a:rect l="l" t="t" r="r" b="b"/>
              <a:pathLst>
                <a:path w="1237090" h="940364">
                  <a:moveTo>
                    <a:pt x="84060" y="0"/>
                  </a:moveTo>
                  <a:lnTo>
                    <a:pt x="1153030" y="0"/>
                  </a:lnTo>
                  <a:cubicBezTo>
                    <a:pt x="1175324" y="0"/>
                    <a:pt x="1196705" y="8856"/>
                    <a:pt x="1212469" y="24621"/>
                  </a:cubicBezTo>
                  <a:cubicBezTo>
                    <a:pt x="1228234" y="40385"/>
                    <a:pt x="1237090" y="61766"/>
                    <a:pt x="1237090" y="84060"/>
                  </a:cubicBezTo>
                  <a:lnTo>
                    <a:pt x="1237090" y="856304"/>
                  </a:lnTo>
                  <a:cubicBezTo>
                    <a:pt x="1237090" y="902729"/>
                    <a:pt x="1199455" y="940364"/>
                    <a:pt x="1153030" y="940364"/>
                  </a:cubicBezTo>
                  <a:lnTo>
                    <a:pt x="84060" y="940364"/>
                  </a:lnTo>
                  <a:cubicBezTo>
                    <a:pt x="61766" y="940364"/>
                    <a:pt x="40385" y="931508"/>
                    <a:pt x="24621" y="915744"/>
                  </a:cubicBezTo>
                  <a:cubicBezTo>
                    <a:pt x="8856" y="899979"/>
                    <a:pt x="0" y="878598"/>
                    <a:pt x="0" y="856304"/>
                  </a:cubicBezTo>
                  <a:lnTo>
                    <a:pt x="0" y="84060"/>
                  </a:lnTo>
                  <a:cubicBezTo>
                    <a:pt x="0" y="37635"/>
                    <a:pt x="37635" y="0"/>
                    <a:pt x="84060" y="0"/>
                  </a:cubicBezTo>
                  <a:close/>
                </a:path>
              </a:pathLst>
            </a:custGeom>
            <a:solidFill>
              <a:srgbClr val="F4B9B8"/>
            </a:solidFill>
          </p:spPr>
          <p:txBody>
            <a:bodyPr/>
            <a:lstStyle/>
            <a:p>
              <a:endParaRPr lang="en-GB"/>
            </a:p>
          </p:txBody>
        </p:sp>
        <p:sp>
          <p:nvSpPr>
            <p:cNvPr id="16" name="TextBox 16"/>
            <p:cNvSpPr txBox="1"/>
            <p:nvPr/>
          </p:nvSpPr>
          <p:spPr>
            <a:xfrm>
              <a:off x="0" y="-47625"/>
              <a:ext cx="1237090" cy="987989"/>
            </a:xfrm>
            <a:prstGeom prst="rect">
              <a:avLst/>
            </a:prstGeom>
          </p:spPr>
          <p:txBody>
            <a:bodyPr lIns="50800" tIns="50800" rIns="50800" bIns="50800" rtlCol="0" anchor="ctr"/>
            <a:lstStyle/>
            <a:p>
              <a:pPr algn="ctr">
                <a:lnSpc>
                  <a:spcPts val="2800"/>
                </a:lnSpc>
              </a:pPr>
              <a:endParaRPr/>
            </a:p>
          </p:txBody>
        </p:sp>
      </p:grpSp>
      <p:sp>
        <p:nvSpPr>
          <p:cNvPr id="17" name="TextBox 17"/>
          <p:cNvSpPr txBox="1"/>
          <p:nvPr/>
        </p:nvSpPr>
        <p:spPr>
          <a:xfrm>
            <a:off x="5178996" y="640681"/>
            <a:ext cx="7930009" cy="887095"/>
          </a:xfrm>
          <a:prstGeom prst="rect">
            <a:avLst/>
          </a:prstGeom>
        </p:spPr>
        <p:txBody>
          <a:bodyPr lIns="0" tIns="0" rIns="0" bIns="0" rtlCol="0" anchor="t">
            <a:spAutoFit/>
          </a:bodyPr>
          <a:lstStyle/>
          <a:p>
            <a:pPr algn="ctr">
              <a:lnSpc>
                <a:spcPts val="7279"/>
              </a:lnSpc>
            </a:pPr>
            <a:r>
              <a:rPr lang="en-US" sz="5199">
                <a:solidFill>
                  <a:srgbClr val="000000"/>
                </a:solidFill>
                <a:latin typeface="Canva Sans Bold"/>
              </a:rPr>
              <a:t>Skinner in the classroom</a:t>
            </a:r>
          </a:p>
        </p:txBody>
      </p:sp>
      <p:sp>
        <p:nvSpPr>
          <p:cNvPr id="18" name="TextBox 18"/>
          <p:cNvSpPr txBox="1"/>
          <p:nvPr/>
        </p:nvSpPr>
        <p:spPr>
          <a:xfrm>
            <a:off x="2904902" y="2100028"/>
            <a:ext cx="4697076" cy="1758949"/>
          </a:xfrm>
          <a:prstGeom prst="rect">
            <a:avLst/>
          </a:prstGeom>
        </p:spPr>
        <p:txBody>
          <a:bodyPr lIns="0" tIns="0" rIns="0" bIns="0" rtlCol="0" anchor="t">
            <a:spAutoFit/>
          </a:bodyPr>
          <a:lstStyle/>
          <a:p>
            <a:pPr algn="ctr">
              <a:lnSpc>
                <a:spcPts val="2800"/>
              </a:lnSpc>
              <a:spcBef>
                <a:spcPct val="0"/>
              </a:spcBef>
            </a:pPr>
            <a:r>
              <a:rPr lang="en-US" sz="2000">
                <a:solidFill>
                  <a:srgbClr val="000000"/>
                </a:solidFill>
                <a:latin typeface="Canva Sans"/>
              </a:rPr>
              <a:t>Positive reinforcement:</a:t>
            </a:r>
          </a:p>
          <a:p>
            <a:pPr algn="ctr">
              <a:lnSpc>
                <a:spcPts val="2800"/>
              </a:lnSpc>
              <a:spcBef>
                <a:spcPct val="0"/>
              </a:spcBef>
            </a:pPr>
            <a:endParaRPr lang="en-US" sz="2000">
              <a:solidFill>
                <a:srgbClr val="000000"/>
              </a:solidFill>
              <a:latin typeface="Canva Sans"/>
            </a:endParaRPr>
          </a:p>
          <a:p>
            <a:pPr marL="431807" lvl="1" indent="-215904">
              <a:lnSpc>
                <a:spcPts val="2800"/>
              </a:lnSpc>
              <a:buFont typeface="Arial"/>
              <a:buChar char="•"/>
            </a:pPr>
            <a:r>
              <a:rPr lang="en-US" sz="2000">
                <a:solidFill>
                  <a:srgbClr val="000000"/>
                </a:solidFill>
                <a:latin typeface="Canva Sans"/>
              </a:rPr>
              <a:t>Praise or independence to choose as a reward for positive behaviour (Pritchard, 2014, p. 9).</a:t>
            </a:r>
          </a:p>
        </p:txBody>
      </p:sp>
      <p:sp>
        <p:nvSpPr>
          <p:cNvPr id="19" name="TextBox 19"/>
          <p:cNvSpPr txBox="1"/>
          <p:nvPr/>
        </p:nvSpPr>
        <p:spPr>
          <a:xfrm>
            <a:off x="10901597" y="2100028"/>
            <a:ext cx="4697076" cy="1406524"/>
          </a:xfrm>
          <a:prstGeom prst="rect">
            <a:avLst/>
          </a:prstGeom>
        </p:spPr>
        <p:txBody>
          <a:bodyPr lIns="0" tIns="0" rIns="0" bIns="0" rtlCol="0" anchor="t">
            <a:spAutoFit/>
          </a:bodyPr>
          <a:lstStyle/>
          <a:p>
            <a:pPr algn="ctr">
              <a:lnSpc>
                <a:spcPts val="2800"/>
              </a:lnSpc>
              <a:spcBef>
                <a:spcPct val="0"/>
              </a:spcBef>
            </a:pPr>
            <a:r>
              <a:rPr lang="en-US" sz="2000" dirty="0">
                <a:solidFill>
                  <a:srgbClr val="000000"/>
                </a:solidFill>
                <a:latin typeface="Canva Sans"/>
              </a:rPr>
              <a:t>Positive punishment:</a:t>
            </a:r>
          </a:p>
          <a:p>
            <a:pPr algn="ctr">
              <a:lnSpc>
                <a:spcPts val="2800"/>
              </a:lnSpc>
              <a:spcBef>
                <a:spcPct val="0"/>
              </a:spcBef>
            </a:pPr>
            <a:endParaRPr lang="en-US" sz="2000" dirty="0">
              <a:solidFill>
                <a:srgbClr val="000000"/>
              </a:solidFill>
              <a:latin typeface="Canva Sans"/>
            </a:endParaRPr>
          </a:p>
          <a:p>
            <a:pPr marL="431807" lvl="1" indent="-215904">
              <a:lnSpc>
                <a:spcPts val="2800"/>
              </a:lnSpc>
              <a:buFont typeface="Arial"/>
              <a:buChar char="•"/>
            </a:pPr>
            <a:r>
              <a:rPr lang="en-US" sz="2000" dirty="0">
                <a:solidFill>
                  <a:srgbClr val="000000"/>
                </a:solidFill>
                <a:latin typeface="Canva Sans"/>
              </a:rPr>
              <a:t>Reprimanded for using mobile phones (Cherry, 2023).</a:t>
            </a:r>
          </a:p>
        </p:txBody>
      </p:sp>
      <p:sp>
        <p:nvSpPr>
          <p:cNvPr id="20" name="TextBox 20"/>
          <p:cNvSpPr txBox="1"/>
          <p:nvPr/>
        </p:nvSpPr>
        <p:spPr>
          <a:xfrm>
            <a:off x="2830457" y="5972693"/>
            <a:ext cx="4697076" cy="1406524"/>
          </a:xfrm>
          <a:prstGeom prst="rect">
            <a:avLst/>
          </a:prstGeom>
        </p:spPr>
        <p:txBody>
          <a:bodyPr lIns="0" tIns="0" rIns="0" bIns="0" rtlCol="0" anchor="t">
            <a:spAutoFit/>
          </a:bodyPr>
          <a:lstStyle/>
          <a:p>
            <a:pPr algn="ctr">
              <a:lnSpc>
                <a:spcPts val="2800"/>
              </a:lnSpc>
              <a:spcBef>
                <a:spcPct val="0"/>
              </a:spcBef>
            </a:pPr>
            <a:r>
              <a:rPr lang="en-US" sz="2000">
                <a:solidFill>
                  <a:srgbClr val="000000"/>
                </a:solidFill>
                <a:latin typeface="Canva Sans"/>
              </a:rPr>
              <a:t>Negative reinforcement:</a:t>
            </a:r>
          </a:p>
          <a:p>
            <a:pPr algn="ctr">
              <a:lnSpc>
                <a:spcPts val="2800"/>
              </a:lnSpc>
              <a:spcBef>
                <a:spcPct val="0"/>
              </a:spcBef>
            </a:pPr>
            <a:endParaRPr lang="en-US" sz="2000">
              <a:solidFill>
                <a:srgbClr val="000000"/>
              </a:solidFill>
              <a:latin typeface="Canva Sans"/>
            </a:endParaRPr>
          </a:p>
          <a:p>
            <a:pPr marL="431807" lvl="1" indent="-215904">
              <a:lnSpc>
                <a:spcPts val="2800"/>
              </a:lnSpc>
              <a:buFont typeface="Arial"/>
              <a:buChar char="•"/>
            </a:pPr>
            <a:r>
              <a:rPr lang="en-US" sz="2000">
                <a:solidFill>
                  <a:srgbClr val="000000"/>
                </a:solidFill>
                <a:latin typeface="Canva Sans"/>
              </a:rPr>
              <a:t>Cancelling tests for completing work (Cherry, 2022)</a:t>
            </a:r>
          </a:p>
        </p:txBody>
      </p:sp>
      <p:sp>
        <p:nvSpPr>
          <p:cNvPr id="21" name="TextBox 21"/>
          <p:cNvSpPr txBox="1"/>
          <p:nvPr/>
        </p:nvSpPr>
        <p:spPr>
          <a:xfrm>
            <a:off x="10806633" y="5972693"/>
            <a:ext cx="4604742" cy="1758949"/>
          </a:xfrm>
          <a:prstGeom prst="rect">
            <a:avLst/>
          </a:prstGeom>
        </p:spPr>
        <p:txBody>
          <a:bodyPr lIns="0" tIns="0" rIns="0" bIns="0" rtlCol="0" anchor="t">
            <a:spAutoFit/>
          </a:bodyPr>
          <a:lstStyle/>
          <a:p>
            <a:pPr algn="ctr">
              <a:lnSpc>
                <a:spcPts val="2800"/>
              </a:lnSpc>
              <a:spcBef>
                <a:spcPct val="0"/>
              </a:spcBef>
            </a:pPr>
            <a:r>
              <a:rPr lang="en-US" sz="2000">
                <a:solidFill>
                  <a:srgbClr val="000000"/>
                </a:solidFill>
                <a:latin typeface="Canva Sans"/>
              </a:rPr>
              <a:t>Negative punishment:</a:t>
            </a:r>
          </a:p>
          <a:p>
            <a:pPr algn="ctr">
              <a:lnSpc>
                <a:spcPts val="2800"/>
              </a:lnSpc>
              <a:spcBef>
                <a:spcPct val="0"/>
              </a:spcBef>
            </a:pPr>
            <a:endParaRPr lang="en-US" sz="2000">
              <a:solidFill>
                <a:srgbClr val="000000"/>
              </a:solidFill>
              <a:latin typeface="Canva Sans"/>
            </a:endParaRPr>
          </a:p>
          <a:p>
            <a:pPr marL="431807" lvl="1" indent="-215904">
              <a:lnSpc>
                <a:spcPts val="2800"/>
              </a:lnSpc>
              <a:buFont typeface="Arial"/>
              <a:buChar char="•"/>
            </a:pPr>
            <a:r>
              <a:rPr lang="en-US" sz="2000">
                <a:solidFill>
                  <a:srgbClr val="000000"/>
                </a:solidFill>
                <a:latin typeface="Canva Sans"/>
              </a:rPr>
              <a:t>Lunch detention</a:t>
            </a:r>
          </a:p>
          <a:p>
            <a:pPr marL="431807" lvl="1" indent="-215904">
              <a:lnSpc>
                <a:spcPts val="2800"/>
              </a:lnSpc>
              <a:buFont typeface="Arial"/>
              <a:buChar char="•"/>
            </a:pPr>
            <a:r>
              <a:rPr lang="en-US" sz="2000">
                <a:solidFill>
                  <a:srgbClr val="000000"/>
                </a:solidFill>
                <a:latin typeface="Canva Sans"/>
              </a:rPr>
              <a:t>After school detention</a:t>
            </a:r>
          </a:p>
          <a:p>
            <a:pPr marL="431807" lvl="1" indent="-215904">
              <a:lnSpc>
                <a:spcPts val="2800"/>
              </a:lnSpc>
              <a:buFont typeface="Arial"/>
              <a:buChar char="•"/>
            </a:pPr>
            <a:r>
              <a:rPr lang="en-US" sz="2000">
                <a:solidFill>
                  <a:srgbClr val="000000"/>
                </a:solidFill>
                <a:latin typeface="Canva Sans"/>
              </a:rPr>
              <a:t>(Department for education, 2013).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EF1"/>
        </a:solidFill>
        <a:effectLst/>
      </p:bgPr>
    </p:bg>
    <p:spTree>
      <p:nvGrpSpPr>
        <p:cNvPr id="1" name=""/>
        <p:cNvGrpSpPr/>
        <p:nvPr/>
      </p:nvGrpSpPr>
      <p:grpSpPr>
        <a:xfrm>
          <a:off x="0" y="0"/>
          <a:ext cx="0" cy="0"/>
          <a:chOff x="0" y="0"/>
          <a:chExt cx="0" cy="0"/>
        </a:xfrm>
      </p:grpSpPr>
      <p:grpSp>
        <p:nvGrpSpPr>
          <p:cNvPr id="2" name="Group 2"/>
          <p:cNvGrpSpPr/>
          <p:nvPr/>
        </p:nvGrpSpPr>
        <p:grpSpPr>
          <a:xfrm>
            <a:off x="486443" y="449591"/>
            <a:ext cx="17315113" cy="9314113"/>
            <a:chOff x="0" y="0"/>
            <a:chExt cx="4560359" cy="2453100"/>
          </a:xfrm>
        </p:grpSpPr>
        <p:sp>
          <p:nvSpPr>
            <p:cNvPr id="3" name="Freeform 3"/>
            <p:cNvSpPr/>
            <p:nvPr/>
          </p:nvSpPr>
          <p:spPr>
            <a:xfrm>
              <a:off x="0" y="0"/>
              <a:ext cx="4560359" cy="2453100"/>
            </a:xfrm>
            <a:custGeom>
              <a:avLst/>
              <a:gdLst/>
              <a:ahLst/>
              <a:cxnLst/>
              <a:rect l="l" t="t" r="r" b="b"/>
              <a:pathLst>
                <a:path w="4560359" h="2453100">
                  <a:moveTo>
                    <a:pt x="0" y="0"/>
                  </a:moveTo>
                  <a:lnTo>
                    <a:pt x="4560359" y="0"/>
                  </a:lnTo>
                  <a:lnTo>
                    <a:pt x="4560359" y="2453100"/>
                  </a:lnTo>
                  <a:lnTo>
                    <a:pt x="0" y="2453100"/>
                  </a:lnTo>
                  <a:close/>
                </a:path>
              </a:pathLst>
            </a:custGeom>
            <a:solidFill>
              <a:srgbClr val="C9D0FD"/>
            </a:solidFill>
          </p:spPr>
          <p:txBody>
            <a:bodyPr/>
            <a:lstStyle/>
            <a:p>
              <a:endParaRPr lang="en-GB"/>
            </a:p>
          </p:txBody>
        </p:sp>
        <p:sp>
          <p:nvSpPr>
            <p:cNvPr id="4" name="TextBox 4"/>
            <p:cNvSpPr txBox="1"/>
            <p:nvPr/>
          </p:nvSpPr>
          <p:spPr>
            <a:xfrm>
              <a:off x="0" y="-47625"/>
              <a:ext cx="4560359" cy="2500725"/>
            </a:xfrm>
            <a:prstGeom prst="rect">
              <a:avLst/>
            </a:prstGeom>
          </p:spPr>
          <p:txBody>
            <a:bodyPr lIns="50800" tIns="50800" rIns="50800" bIns="50800" rtlCol="0" anchor="ctr"/>
            <a:lstStyle/>
            <a:p>
              <a:pPr algn="ctr">
                <a:lnSpc>
                  <a:spcPts val="2800"/>
                </a:lnSpc>
              </a:pPr>
              <a:endParaRPr/>
            </a:p>
          </p:txBody>
        </p:sp>
      </p:grpSp>
      <p:graphicFrame>
        <p:nvGraphicFramePr>
          <p:cNvPr id="5" name="Table 5"/>
          <p:cNvGraphicFramePr>
            <a:graphicFrameLocks noGrp="1"/>
          </p:cNvGraphicFramePr>
          <p:nvPr/>
        </p:nvGraphicFramePr>
        <p:xfrm>
          <a:off x="2411858" y="3086100"/>
          <a:ext cx="13590636" cy="5856453"/>
        </p:xfrm>
        <a:graphic>
          <a:graphicData uri="http://schemas.openxmlformats.org/drawingml/2006/table">
            <a:tbl>
              <a:tblPr/>
              <a:tblGrid>
                <a:gridCol w="6731965">
                  <a:extLst>
                    <a:ext uri="{9D8B030D-6E8A-4147-A177-3AD203B41FA5}">
                      <a16:colId xmlns:a16="http://schemas.microsoft.com/office/drawing/2014/main" val="20000"/>
                    </a:ext>
                  </a:extLst>
                </a:gridCol>
                <a:gridCol w="6858671">
                  <a:extLst>
                    <a:ext uri="{9D8B030D-6E8A-4147-A177-3AD203B41FA5}">
                      <a16:colId xmlns:a16="http://schemas.microsoft.com/office/drawing/2014/main" val="20001"/>
                    </a:ext>
                  </a:extLst>
                </a:gridCol>
              </a:tblGrid>
              <a:tr h="1227215">
                <a:tc>
                  <a:txBody>
                    <a:bodyPr/>
                    <a:lstStyle/>
                    <a:p>
                      <a:pPr algn="ctr">
                        <a:lnSpc>
                          <a:spcPts val="3640"/>
                        </a:lnSpc>
                        <a:defRPr/>
                      </a:pPr>
                      <a:r>
                        <a:rPr lang="en-US" sz="2600">
                          <a:solidFill>
                            <a:srgbClr val="000000"/>
                          </a:solidFill>
                          <a:latin typeface="Canva Sans Bold"/>
                        </a:rPr>
                        <a:t>Montessori</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6AAAA"/>
                    </a:solidFill>
                  </a:tcPr>
                </a:tc>
                <a:tc>
                  <a:txBody>
                    <a:bodyPr/>
                    <a:lstStyle/>
                    <a:p>
                      <a:pPr algn="ctr">
                        <a:lnSpc>
                          <a:spcPts val="3640"/>
                        </a:lnSpc>
                        <a:defRPr/>
                      </a:pPr>
                      <a:r>
                        <a:rPr lang="en-US" sz="2600">
                          <a:solidFill>
                            <a:srgbClr val="000000"/>
                          </a:solidFill>
                          <a:latin typeface="Canva Sans Bold"/>
                        </a:rPr>
                        <a:t>Froebel</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6AAAA"/>
                    </a:solidFill>
                  </a:tcPr>
                </a:tc>
                <a:extLst>
                  <a:ext uri="{0D108BD9-81ED-4DB2-BD59-A6C34878D82A}">
                    <a16:rowId xmlns:a16="http://schemas.microsoft.com/office/drawing/2014/main" val="10000"/>
                  </a:ext>
                </a:extLst>
              </a:tr>
              <a:tr h="4629238">
                <a:tc>
                  <a:txBody>
                    <a:bodyPr/>
                    <a:lstStyle/>
                    <a:p>
                      <a:pPr marL="431807" lvl="1" indent="-215904" algn="l">
                        <a:lnSpc>
                          <a:spcPts val="2800"/>
                        </a:lnSpc>
                        <a:buFont typeface="Arial"/>
                        <a:buChar char="•"/>
                        <a:defRPr/>
                      </a:pP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EDCADB"/>
                    </a:solidFill>
                  </a:tcPr>
                </a:tc>
                <a:tc>
                  <a:txBody>
                    <a:bodyPr/>
                    <a:lstStyle/>
                    <a:p>
                      <a:pPr algn="ctr">
                        <a:lnSpc>
                          <a:spcPts val="2800"/>
                        </a:lnSpc>
                        <a:defRPr/>
                      </a:pP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EDCADB"/>
                    </a:solidFill>
                  </a:tcPr>
                </a:tc>
                <a:extLst>
                  <a:ext uri="{0D108BD9-81ED-4DB2-BD59-A6C34878D82A}">
                    <a16:rowId xmlns:a16="http://schemas.microsoft.com/office/drawing/2014/main" val="10001"/>
                  </a:ext>
                </a:extLst>
              </a:tr>
            </a:tbl>
          </a:graphicData>
        </a:graphic>
      </p:graphicFrame>
      <p:sp>
        <p:nvSpPr>
          <p:cNvPr id="6" name="TextBox 6"/>
          <p:cNvSpPr txBox="1"/>
          <p:nvPr/>
        </p:nvSpPr>
        <p:spPr>
          <a:xfrm>
            <a:off x="3539207" y="630152"/>
            <a:ext cx="11209586" cy="887095"/>
          </a:xfrm>
          <a:prstGeom prst="rect">
            <a:avLst/>
          </a:prstGeom>
        </p:spPr>
        <p:txBody>
          <a:bodyPr lIns="0" tIns="0" rIns="0" bIns="0" rtlCol="0" anchor="t">
            <a:spAutoFit/>
          </a:bodyPr>
          <a:lstStyle/>
          <a:p>
            <a:pPr algn="ctr">
              <a:lnSpc>
                <a:spcPts val="7279"/>
              </a:lnSpc>
            </a:pPr>
            <a:r>
              <a:rPr lang="en-US" sz="5199">
                <a:solidFill>
                  <a:srgbClr val="000000"/>
                </a:solidFill>
                <a:latin typeface="Canva Sans Bold"/>
              </a:rPr>
              <a:t>Is operant conditioning beneficial?</a:t>
            </a:r>
          </a:p>
        </p:txBody>
      </p:sp>
      <p:sp>
        <p:nvSpPr>
          <p:cNvPr id="7" name="TextBox 7"/>
          <p:cNvSpPr txBox="1"/>
          <p:nvPr/>
        </p:nvSpPr>
        <p:spPr>
          <a:xfrm>
            <a:off x="2411858" y="4545308"/>
            <a:ext cx="6732142" cy="1989454"/>
          </a:xfrm>
          <a:prstGeom prst="rect">
            <a:avLst/>
          </a:prstGeom>
        </p:spPr>
        <p:txBody>
          <a:bodyPr lIns="0" tIns="0" rIns="0" bIns="0" rtlCol="0" anchor="t">
            <a:spAutoFit/>
          </a:bodyPr>
          <a:lstStyle/>
          <a:p>
            <a:pPr marL="496575" lvl="1" indent="-248288">
              <a:lnSpc>
                <a:spcPts val="3220"/>
              </a:lnSpc>
              <a:buFont typeface="Arial"/>
              <a:buChar char="•"/>
            </a:pPr>
            <a:r>
              <a:rPr lang="en-US" sz="2300">
                <a:solidFill>
                  <a:srgbClr val="000000"/>
                </a:solidFill>
                <a:latin typeface="Canva Sans"/>
              </a:rPr>
              <a:t>Praise is the best application of reinforcement.</a:t>
            </a:r>
          </a:p>
          <a:p>
            <a:pPr marL="496575" lvl="1" indent="-248288">
              <a:lnSpc>
                <a:spcPts val="3220"/>
              </a:lnSpc>
              <a:buFont typeface="Arial"/>
              <a:buChar char="•"/>
            </a:pPr>
            <a:r>
              <a:rPr lang="en-US" sz="2300">
                <a:solidFill>
                  <a:srgbClr val="000000"/>
                </a:solidFill>
                <a:latin typeface="Canva Sans"/>
              </a:rPr>
              <a:t>verbal praise.</a:t>
            </a:r>
          </a:p>
          <a:p>
            <a:pPr marL="496575" lvl="1" indent="-248288">
              <a:lnSpc>
                <a:spcPts val="3220"/>
              </a:lnSpc>
              <a:buFont typeface="Arial"/>
              <a:buChar char="•"/>
            </a:pPr>
            <a:r>
              <a:rPr lang="en-US" sz="2300">
                <a:solidFill>
                  <a:srgbClr val="000000"/>
                </a:solidFill>
                <a:latin typeface="Canva Sans"/>
              </a:rPr>
              <a:t>Enables children to think independently.</a:t>
            </a:r>
          </a:p>
          <a:p>
            <a:pPr marL="496575" lvl="1" indent="-248288">
              <a:lnSpc>
                <a:spcPts val="3220"/>
              </a:lnSpc>
              <a:buFont typeface="Arial"/>
              <a:buChar char="•"/>
            </a:pPr>
            <a:r>
              <a:rPr lang="en-US" sz="2300">
                <a:solidFill>
                  <a:srgbClr val="000000"/>
                </a:solidFill>
                <a:latin typeface="Canva Sans"/>
              </a:rPr>
              <a:t>(Silverline Montessori, 2019).</a:t>
            </a:r>
          </a:p>
        </p:txBody>
      </p:sp>
      <p:sp>
        <p:nvSpPr>
          <p:cNvPr id="8" name="TextBox 8"/>
          <p:cNvSpPr txBox="1"/>
          <p:nvPr/>
        </p:nvSpPr>
        <p:spPr>
          <a:xfrm>
            <a:off x="9144000" y="4545308"/>
            <a:ext cx="6858494" cy="2389504"/>
          </a:xfrm>
          <a:prstGeom prst="rect">
            <a:avLst/>
          </a:prstGeom>
        </p:spPr>
        <p:txBody>
          <a:bodyPr lIns="0" tIns="0" rIns="0" bIns="0" rtlCol="0" anchor="t">
            <a:spAutoFit/>
          </a:bodyPr>
          <a:lstStyle/>
          <a:p>
            <a:pPr marL="496575" lvl="1" indent="-248288">
              <a:lnSpc>
                <a:spcPts val="3220"/>
              </a:lnSpc>
              <a:buFont typeface="Arial"/>
              <a:buChar char="•"/>
            </a:pPr>
            <a:r>
              <a:rPr lang="en-US" sz="2300">
                <a:solidFill>
                  <a:srgbClr val="000000"/>
                </a:solidFill>
                <a:latin typeface="Canva Sans"/>
              </a:rPr>
              <a:t>Continuous negative and positive reinforcement can seek attention.</a:t>
            </a:r>
          </a:p>
          <a:p>
            <a:pPr marL="496575" lvl="1" indent="-248288">
              <a:lnSpc>
                <a:spcPts val="3220"/>
              </a:lnSpc>
              <a:buFont typeface="Arial"/>
              <a:buChar char="•"/>
            </a:pPr>
            <a:r>
              <a:rPr lang="en-US" sz="2300">
                <a:solidFill>
                  <a:srgbClr val="000000"/>
                </a:solidFill>
                <a:latin typeface="Canva Sans"/>
              </a:rPr>
              <a:t>The children are not learning why they get rewards or why there were consequences to their actions. </a:t>
            </a:r>
          </a:p>
          <a:p>
            <a:pPr marL="496575" lvl="1" indent="-248288">
              <a:lnSpc>
                <a:spcPts val="3220"/>
              </a:lnSpc>
              <a:buFont typeface="Arial"/>
              <a:buChar char="•"/>
            </a:pPr>
            <a:r>
              <a:rPr lang="en-US" sz="2300">
                <a:solidFill>
                  <a:srgbClr val="000000"/>
                </a:solidFill>
                <a:latin typeface="Canva Sans"/>
              </a:rPr>
              <a:t>(McNair and Cerdan,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EF1"/>
        </a:solidFill>
        <a:effectLst/>
      </p:bgPr>
    </p:bg>
    <p:spTree>
      <p:nvGrpSpPr>
        <p:cNvPr id="1" name=""/>
        <p:cNvGrpSpPr/>
        <p:nvPr/>
      </p:nvGrpSpPr>
      <p:grpSpPr>
        <a:xfrm>
          <a:off x="0" y="0"/>
          <a:ext cx="0" cy="0"/>
          <a:chOff x="0" y="0"/>
          <a:chExt cx="0" cy="0"/>
        </a:xfrm>
      </p:grpSpPr>
      <p:grpSp>
        <p:nvGrpSpPr>
          <p:cNvPr id="2" name="Group 2"/>
          <p:cNvGrpSpPr/>
          <p:nvPr/>
        </p:nvGrpSpPr>
        <p:grpSpPr>
          <a:xfrm>
            <a:off x="486443" y="449591"/>
            <a:ext cx="17315113" cy="9314113"/>
            <a:chOff x="0" y="0"/>
            <a:chExt cx="4560359" cy="2453100"/>
          </a:xfrm>
        </p:grpSpPr>
        <p:sp>
          <p:nvSpPr>
            <p:cNvPr id="3" name="Freeform 3"/>
            <p:cNvSpPr/>
            <p:nvPr/>
          </p:nvSpPr>
          <p:spPr>
            <a:xfrm>
              <a:off x="0" y="0"/>
              <a:ext cx="4560359" cy="2453100"/>
            </a:xfrm>
            <a:custGeom>
              <a:avLst/>
              <a:gdLst/>
              <a:ahLst/>
              <a:cxnLst/>
              <a:rect l="l" t="t" r="r" b="b"/>
              <a:pathLst>
                <a:path w="4560359" h="2453100">
                  <a:moveTo>
                    <a:pt x="0" y="0"/>
                  </a:moveTo>
                  <a:lnTo>
                    <a:pt x="4560359" y="0"/>
                  </a:lnTo>
                  <a:lnTo>
                    <a:pt x="4560359" y="2453100"/>
                  </a:lnTo>
                  <a:lnTo>
                    <a:pt x="0" y="2453100"/>
                  </a:lnTo>
                  <a:close/>
                </a:path>
              </a:pathLst>
            </a:custGeom>
            <a:solidFill>
              <a:srgbClr val="C9D0FD"/>
            </a:solidFill>
          </p:spPr>
          <p:txBody>
            <a:bodyPr/>
            <a:lstStyle/>
            <a:p>
              <a:endParaRPr lang="en-GB"/>
            </a:p>
          </p:txBody>
        </p:sp>
        <p:sp>
          <p:nvSpPr>
            <p:cNvPr id="4" name="TextBox 4"/>
            <p:cNvSpPr txBox="1"/>
            <p:nvPr/>
          </p:nvSpPr>
          <p:spPr>
            <a:xfrm>
              <a:off x="0" y="-47625"/>
              <a:ext cx="4560359" cy="2500725"/>
            </a:xfrm>
            <a:prstGeom prst="rect">
              <a:avLst/>
            </a:prstGeom>
          </p:spPr>
          <p:txBody>
            <a:bodyPr lIns="50800" tIns="50800" rIns="50800" bIns="50800" rtlCol="0" anchor="ctr"/>
            <a:lstStyle/>
            <a:p>
              <a:pPr algn="ctr">
                <a:lnSpc>
                  <a:spcPts val="2800"/>
                </a:lnSpc>
              </a:pPr>
              <a:endParaRPr/>
            </a:p>
          </p:txBody>
        </p:sp>
      </p:grpSp>
      <p:grpSp>
        <p:nvGrpSpPr>
          <p:cNvPr id="5" name="Group 5"/>
          <p:cNvGrpSpPr/>
          <p:nvPr/>
        </p:nvGrpSpPr>
        <p:grpSpPr>
          <a:xfrm>
            <a:off x="1028700" y="1028700"/>
            <a:ext cx="16230600" cy="1401419"/>
            <a:chOff x="0" y="0"/>
            <a:chExt cx="4274726" cy="369098"/>
          </a:xfrm>
        </p:grpSpPr>
        <p:sp>
          <p:nvSpPr>
            <p:cNvPr id="6" name="Freeform 6"/>
            <p:cNvSpPr/>
            <p:nvPr/>
          </p:nvSpPr>
          <p:spPr>
            <a:xfrm>
              <a:off x="0" y="0"/>
              <a:ext cx="4274726" cy="369098"/>
            </a:xfrm>
            <a:custGeom>
              <a:avLst/>
              <a:gdLst/>
              <a:ahLst/>
              <a:cxnLst/>
              <a:rect l="l" t="t" r="r" b="b"/>
              <a:pathLst>
                <a:path w="4274726" h="369098">
                  <a:moveTo>
                    <a:pt x="0" y="0"/>
                  </a:moveTo>
                  <a:lnTo>
                    <a:pt x="4274726" y="0"/>
                  </a:lnTo>
                  <a:lnTo>
                    <a:pt x="4274726" y="369098"/>
                  </a:lnTo>
                  <a:lnTo>
                    <a:pt x="0" y="369098"/>
                  </a:lnTo>
                  <a:close/>
                </a:path>
              </a:pathLst>
            </a:custGeom>
            <a:solidFill>
              <a:srgbClr val="F4B9B8"/>
            </a:solidFill>
          </p:spPr>
          <p:txBody>
            <a:bodyPr/>
            <a:lstStyle/>
            <a:p>
              <a:endParaRPr lang="en-GB"/>
            </a:p>
          </p:txBody>
        </p:sp>
        <p:sp>
          <p:nvSpPr>
            <p:cNvPr id="7" name="TextBox 7"/>
            <p:cNvSpPr txBox="1"/>
            <p:nvPr/>
          </p:nvSpPr>
          <p:spPr>
            <a:xfrm>
              <a:off x="0" y="-47625"/>
              <a:ext cx="4274726" cy="416723"/>
            </a:xfrm>
            <a:prstGeom prst="rect">
              <a:avLst/>
            </a:prstGeom>
          </p:spPr>
          <p:txBody>
            <a:bodyPr lIns="50800" tIns="50800" rIns="50800" bIns="50800" rtlCol="0" anchor="ctr"/>
            <a:lstStyle/>
            <a:p>
              <a:pPr algn="ctr">
                <a:lnSpc>
                  <a:spcPts val="2800"/>
                </a:lnSpc>
              </a:pPr>
              <a:endParaRPr/>
            </a:p>
          </p:txBody>
        </p:sp>
      </p:grpSp>
      <p:sp>
        <p:nvSpPr>
          <p:cNvPr id="8" name="TextBox 8"/>
          <p:cNvSpPr txBox="1"/>
          <p:nvPr/>
        </p:nvSpPr>
        <p:spPr>
          <a:xfrm>
            <a:off x="2350219" y="1238237"/>
            <a:ext cx="13587561" cy="861070"/>
          </a:xfrm>
          <a:prstGeom prst="rect">
            <a:avLst/>
          </a:prstGeom>
        </p:spPr>
        <p:txBody>
          <a:bodyPr lIns="0" tIns="0" rIns="0" bIns="0" rtlCol="0" anchor="t">
            <a:spAutoFit/>
          </a:bodyPr>
          <a:lstStyle/>
          <a:p>
            <a:pPr algn="ctr">
              <a:lnSpc>
                <a:spcPts val="7279"/>
              </a:lnSpc>
            </a:pPr>
            <a:r>
              <a:rPr lang="en-US" sz="4800" dirty="0">
                <a:solidFill>
                  <a:srgbClr val="000000"/>
                </a:solidFill>
                <a:latin typeface="Canva Sans Bold"/>
              </a:rPr>
              <a:t>Reinforcement on resilience development</a:t>
            </a:r>
          </a:p>
        </p:txBody>
      </p:sp>
      <p:sp>
        <p:nvSpPr>
          <p:cNvPr id="9" name="TextBox 9"/>
          <p:cNvSpPr txBox="1"/>
          <p:nvPr/>
        </p:nvSpPr>
        <p:spPr>
          <a:xfrm>
            <a:off x="1028700" y="3058515"/>
            <a:ext cx="7091207" cy="3749040"/>
          </a:xfrm>
          <a:prstGeom prst="rect">
            <a:avLst/>
          </a:prstGeom>
        </p:spPr>
        <p:txBody>
          <a:bodyPr lIns="0" tIns="0" rIns="0" bIns="0" rtlCol="0" anchor="t">
            <a:spAutoFit/>
          </a:bodyPr>
          <a:lstStyle/>
          <a:p>
            <a:pPr>
              <a:lnSpc>
                <a:spcPts val="3359"/>
              </a:lnSpc>
            </a:pPr>
            <a:r>
              <a:rPr lang="en-US" sz="2400" dirty="0">
                <a:solidFill>
                  <a:srgbClr val="000000"/>
                </a:solidFill>
                <a:latin typeface="Canva Sans"/>
              </a:rPr>
              <a:t>•According to </a:t>
            </a:r>
            <a:r>
              <a:rPr lang="en-US" sz="2400" dirty="0" err="1">
                <a:solidFill>
                  <a:srgbClr val="000000"/>
                </a:solidFill>
                <a:latin typeface="Canva Sans"/>
              </a:rPr>
              <a:t>Pasqualotto</a:t>
            </a:r>
            <a:r>
              <a:rPr lang="en-US" sz="2400" dirty="0">
                <a:solidFill>
                  <a:srgbClr val="000000"/>
                </a:solidFill>
                <a:latin typeface="Canva Sans"/>
              </a:rPr>
              <a:t>, </a:t>
            </a:r>
            <a:r>
              <a:rPr lang="en-US" sz="2400" dirty="0" err="1">
                <a:solidFill>
                  <a:srgbClr val="000000"/>
                </a:solidFill>
                <a:latin typeface="Canva Sans"/>
              </a:rPr>
              <a:t>Lohr</a:t>
            </a:r>
            <a:r>
              <a:rPr lang="en-US" sz="2400" dirty="0">
                <a:solidFill>
                  <a:srgbClr val="000000"/>
                </a:solidFill>
                <a:latin typeface="Canva Sans"/>
              </a:rPr>
              <a:t> and Stolz (2015), the ability of an individual, a group, or a community to face and overcome risky circumstances without forgetting them and instead using them as opportunities for growth and learning is known as resilience. </a:t>
            </a:r>
          </a:p>
          <a:p>
            <a:pPr>
              <a:lnSpc>
                <a:spcPts val="3359"/>
              </a:lnSpc>
            </a:pPr>
            <a:endParaRPr lang="en-US" sz="2400" dirty="0">
              <a:solidFill>
                <a:srgbClr val="000000"/>
              </a:solidFill>
              <a:latin typeface="Canva Sans"/>
            </a:endParaRPr>
          </a:p>
          <a:p>
            <a:pPr>
              <a:lnSpc>
                <a:spcPts val="3359"/>
              </a:lnSpc>
            </a:pPr>
            <a:endParaRPr lang="en-US" sz="2400" dirty="0">
              <a:solidFill>
                <a:srgbClr val="000000"/>
              </a:solidFill>
              <a:latin typeface="Canva Sans"/>
            </a:endParaRPr>
          </a:p>
          <a:p>
            <a:pPr algn="ctr">
              <a:lnSpc>
                <a:spcPts val="3359"/>
              </a:lnSpc>
            </a:pPr>
            <a:endParaRPr lang="en-US" sz="2400" dirty="0">
              <a:solidFill>
                <a:srgbClr val="000000"/>
              </a:solidFill>
              <a:latin typeface="Canva Sans"/>
            </a:endParaRPr>
          </a:p>
        </p:txBody>
      </p:sp>
      <p:sp>
        <p:nvSpPr>
          <p:cNvPr id="10" name="TextBox 10"/>
          <p:cNvSpPr txBox="1"/>
          <p:nvPr/>
        </p:nvSpPr>
        <p:spPr>
          <a:xfrm>
            <a:off x="9982200" y="3314700"/>
            <a:ext cx="7021697" cy="4168139"/>
          </a:xfrm>
          <a:prstGeom prst="rect">
            <a:avLst/>
          </a:prstGeom>
        </p:spPr>
        <p:txBody>
          <a:bodyPr lIns="0" tIns="0" rIns="0" bIns="0" rtlCol="0" anchor="t">
            <a:spAutoFit/>
          </a:bodyPr>
          <a:lstStyle/>
          <a:p>
            <a:pPr>
              <a:lnSpc>
                <a:spcPts val="3360"/>
              </a:lnSpc>
            </a:pPr>
            <a:r>
              <a:rPr lang="en-US" sz="2400" dirty="0">
                <a:solidFill>
                  <a:srgbClr val="000000"/>
                </a:solidFill>
                <a:latin typeface="Canva Sans"/>
              </a:rPr>
              <a:t>•Skinner believes that when someone encounters unpleasant circumstances and learns coping mechanisms to get out of them, they will become skilled at avoiding them and their </a:t>
            </a:r>
            <a:r>
              <a:rPr lang="en-US" sz="2400" dirty="0" err="1">
                <a:solidFill>
                  <a:srgbClr val="000000"/>
                </a:solidFill>
                <a:latin typeface="Canva Sans"/>
              </a:rPr>
              <a:t>behaviour</a:t>
            </a:r>
            <a:r>
              <a:rPr lang="en-US" sz="2400" dirty="0">
                <a:solidFill>
                  <a:srgbClr val="000000"/>
                </a:solidFill>
                <a:latin typeface="Canva Sans"/>
              </a:rPr>
              <a:t> will receive negative reinforcement. A person who explores various approaches to a problem until they identify the most effective one broadens their </a:t>
            </a:r>
            <a:r>
              <a:rPr lang="en-US" sz="2400" dirty="0" err="1">
                <a:solidFill>
                  <a:srgbClr val="000000"/>
                </a:solidFill>
                <a:latin typeface="Canva Sans"/>
              </a:rPr>
              <a:t>behavioural</a:t>
            </a:r>
            <a:r>
              <a:rPr lang="en-US" sz="2400" dirty="0">
                <a:solidFill>
                  <a:srgbClr val="000000"/>
                </a:solidFill>
                <a:latin typeface="Canva Sans"/>
              </a:rPr>
              <a:t> repertoire, which promotes </a:t>
            </a:r>
            <a:r>
              <a:rPr lang="en-US" sz="2400" dirty="0" err="1">
                <a:solidFill>
                  <a:srgbClr val="000000"/>
                </a:solidFill>
                <a:latin typeface="Canva Sans"/>
              </a:rPr>
              <a:t>behavioural</a:t>
            </a:r>
            <a:r>
              <a:rPr lang="en-US" sz="2400" dirty="0">
                <a:solidFill>
                  <a:srgbClr val="000000"/>
                </a:solidFill>
                <a:latin typeface="Canva Sans"/>
              </a:rPr>
              <a:t> variability.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EF1"/>
        </a:solidFill>
        <a:effectLst/>
      </p:bgPr>
    </p:bg>
    <p:spTree>
      <p:nvGrpSpPr>
        <p:cNvPr id="1" name=""/>
        <p:cNvGrpSpPr/>
        <p:nvPr/>
      </p:nvGrpSpPr>
      <p:grpSpPr>
        <a:xfrm>
          <a:off x="0" y="0"/>
          <a:ext cx="0" cy="0"/>
          <a:chOff x="0" y="0"/>
          <a:chExt cx="0" cy="0"/>
        </a:xfrm>
      </p:grpSpPr>
      <p:grpSp>
        <p:nvGrpSpPr>
          <p:cNvPr id="2" name="Group 2"/>
          <p:cNvGrpSpPr/>
          <p:nvPr/>
        </p:nvGrpSpPr>
        <p:grpSpPr>
          <a:xfrm>
            <a:off x="486443" y="449591"/>
            <a:ext cx="17315113" cy="9314113"/>
            <a:chOff x="0" y="0"/>
            <a:chExt cx="4560359" cy="2453100"/>
          </a:xfrm>
        </p:grpSpPr>
        <p:sp>
          <p:nvSpPr>
            <p:cNvPr id="3" name="Freeform 3"/>
            <p:cNvSpPr/>
            <p:nvPr/>
          </p:nvSpPr>
          <p:spPr>
            <a:xfrm>
              <a:off x="0" y="0"/>
              <a:ext cx="4560359" cy="2453100"/>
            </a:xfrm>
            <a:custGeom>
              <a:avLst/>
              <a:gdLst/>
              <a:ahLst/>
              <a:cxnLst/>
              <a:rect l="l" t="t" r="r" b="b"/>
              <a:pathLst>
                <a:path w="4560359" h="2453100">
                  <a:moveTo>
                    <a:pt x="0" y="0"/>
                  </a:moveTo>
                  <a:lnTo>
                    <a:pt x="4560359" y="0"/>
                  </a:lnTo>
                  <a:lnTo>
                    <a:pt x="4560359" y="2453100"/>
                  </a:lnTo>
                  <a:lnTo>
                    <a:pt x="0" y="2453100"/>
                  </a:lnTo>
                  <a:close/>
                </a:path>
              </a:pathLst>
            </a:custGeom>
            <a:solidFill>
              <a:srgbClr val="C9D0FD"/>
            </a:solidFill>
          </p:spPr>
          <p:txBody>
            <a:bodyPr/>
            <a:lstStyle/>
            <a:p>
              <a:endParaRPr lang="en-GB"/>
            </a:p>
          </p:txBody>
        </p:sp>
        <p:sp>
          <p:nvSpPr>
            <p:cNvPr id="4" name="TextBox 4"/>
            <p:cNvSpPr txBox="1"/>
            <p:nvPr/>
          </p:nvSpPr>
          <p:spPr>
            <a:xfrm>
              <a:off x="0" y="-47625"/>
              <a:ext cx="4560359" cy="2500725"/>
            </a:xfrm>
            <a:prstGeom prst="rect">
              <a:avLst/>
            </a:prstGeom>
          </p:spPr>
          <p:txBody>
            <a:bodyPr lIns="50800" tIns="50800" rIns="50800" bIns="50800" rtlCol="0" anchor="ctr"/>
            <a:lstStyle/>
            <a:p>
              <a:pPr algn="ctr">
                <a:lnSpc>
                  <a:spcPts val="2800"/>
                </a:lnSpc>
              </a:pPr>
              <a:endParaRPr/>
            </a:p>
          </p:txBody>
        </p:sp>
      </p:grpSp>
      <p:grpSp>
        <p:nvGrpSpPr>
          <p:cNvPr id="5" name="Group 5"/>
          <p:cNvGrpSpPr/>
          <p:nvPr/>
        </p:nvGrpSpPr>
        <p:grpSpPr>
          <a:xfrm>
            <a:off x="1028700" y="1028700"/>
            <a:ext cx="16230600" cy="1401419"/>
            <a:chOff x="0" y="0"/>
            <a:chExt cx="4274726" cy="369098"/>
          </a:xfrm>
        </p:grpSpPr>
        <p:sp>
          <p:nvSpPr>
            <p:cNvPr id="6" name="Freeform 6"/>
            <p:cNvSpPr/>
            <p:nvPr/>
          </p:nvSpPr>
          <p:spPr>
            <a:xfrm>
              <a:off x="0" y="0"/>
              <a:ext cx="4274726" cy="369098"/>
            </a:xfrm>
            <a:custGeom>
              <a:avLst/>
              <a:gdLst/>
              <a:ahLst/>
              <a:cxnLst/>
              <a:rect l="l" t="t" r="r" b="b"/>
              <a:pathLst>
                <a:path w="4274726" h="369098">
                  <a:moveTo>
                    <a:pt x="0" y="0"/>
                  </a:moveTo>
                  <a:lnTo>
                    <a:pt x="4274726" y="0"/>
                  </a:lnTo>
                  <a:lnTo>
                    <a:pt x="4274726" y="369098"/>
                  </a:lnTo>
                  <a:lnTo>
                    <a:pt x="0" y="369098"/>
                  </a:lnTo>
                  <a:close/>
                </a:path>
              </a:pathLst>
            </a:custGeom>
            <a:solidFill>
              <a:srgbClr val="F4B9B8"/>
            </a:solidFill>
          </p:spPr>
          <p:txBody>
            <a:bodyPr/>
            <a:lstStyle/>
            <a:p>
              <a:endParaRPr lang="en-GB"/>
            </a:p>
          </p:txBody>
        </p:sp>
        <p:sp>
          <p:nvSpPr>
            <p:cNvPr id="7" name="TextBox 7"/>
            <p:cNvSpPr txBox="1"/>
            <p:nvPr/>
          </p:nvSpPr>
          <p:spPr>
            <a:xfrm>
              <a:off x="0" y="-47625"/>
              <a:ext cx="4274726" cy="416723"/>
            </a:xfrm>
            <a:prstGeom prst="rect">
              <a:avLst/>
            </a:prstGeom>
          </p:spPr>
          <p:txBody>
            <a:bodyPr lIns="50800" tIns="50800" rIns="50800" bIns="50800" rtlCol="0" anchor="ctr"/>
            <a:lstStyle/>
            <a:p>
              <a:pPr algn="ctr">
                <a:lnSpc>
                  <a:spcPts val="2800"/>
                </a:lnSpc>
              </a:pPr>
              <a:endParaRPr/>
            </a:p>
          </p:txBody>
        </p:sp>
      </p:grpSp>
      <p:sp>
        <p:nvSpPr>
          <p:cNvPr id="8" name="TextBox 8"/>
          <p:cNvSpPr txBox="1"/>
          <p:nvPr/>
        </p:nvSpPr>
        <p:spPr>
          <a:xfrm>
            <a:off x="1979414" y="1238237"/>
            <a:ext cx="14329172" cy="887095"/>
          </a:xfrm>
          <a:prstGeom prst="rect">
            <a:avLst/>
          </a:prstGeom>
        </p:spPr>
        <p:txBody>
          <a:bodyPr lIns="0" tIns="0" rIns="0" bIns="0" rtlCol="0" anchor="t">
            <a:spAutoFit/>
          </a:bodyPr>
          <a:lstStyle/>
          <a:p>
            <a:pPr algn="ctr">
              <a:lnSpc>
                <a:spcPts val="7279"/>
              </a:lnSpc>
            </a:pPr>
            <a:r>
              <a:rPr lang="en-US" sz="5199">
                <a:solidFill>
                  <a:srgbClr val="000000"/>
                </a:solidFill>
                <a:latin typeface="Canva Sans Bold"/>
              </a:rPr>
              <a:t>Skinner on children’s language development</a:t>
            </a:r>
          </a:p>
        </p:txBody>
      </p:sp>
      <p:sp>
        <p:nvSpPr>
          <p:cNvPr id="9" name="TextBox 9"/>
          <p:cNvSpPr txBox="1"/>
          <p:nvPr/>
        </p:nvSpPr>
        <p:spPr>
          <a:xfrm>
            <a:off x="1028700" y="3026093"/>
            <a:ext cx="9422367" cy="4177665"/>
          </a:xfrm>
          <a:prstGeom prst="rect">
            <a:avLst/>
          </a:prstGeom>
        </p:spPr>
        <p:txBody>
          <a:bodyPr lIns="0" tIns="0" rIns="0" bIns="0" rtlCol="0" anchor="t">
            <a:spAutoFit/>
          </a:bodyPr>
          <a:lstStyle/>
          <a:p>
            <a:pPr>
              <a:lnSpc>
                <a:spcPts val="4060"/>
              </a:lnSpc>
            </a:pPr>
            <a:r>
              <a:rPr lang="en-US" sz="2900">
                <a:solidFill>
                  <a:srgbClr val="000000"/>
                </a:solidFill>
                <a:latin typeface="Canva Sans"/>
              </a:rPr>
              <a:t>•Through Conditioning, reinforcement, and imitation, skinner used environmental influence to explain language development.</a:t>
            </a:r>
          </a:p>
          <a:p>
            <a:pPr>
              <a:lnSpc>
                <a:spcPts val="4060"/>
              </a:lnSpc>
            </a:pPr>
            <a:endParaRPr lang="en-US" sz="2900">
              <a:solidFill>
                <a:srgbClr val="000000"/>
              </a:solidFill>
              <a:latin typeface="Canva Sans"/>
            </a:endParaRPr>
          </a:p>
          <a:p>
            <a:pPr>
              <a:lnSpc>
                <a:spcPts val="4060"/>
              </a:lnSpc>
            </a:pPr>
            <a:r>
              <a:rPr lang="en-US" sz="2900">
                <a:solidFill>
                  <a:srgbClr val="000000"/>
                </a:solidFill>
                <a:latin typeface="Canva Sans"/>
              </a:rPr>
              <a:t>•According to his theory, children pick up vocabulary and grammar mostly by imitating speech they hear (Lemetyinen, 2023). </a:t>
            </a:r>
          </a:p>
          <a:p>
            <a:pPr algn="ctr">
              <a:lnSpc>
                <a:spcPts val="4759"/>
              </a:lnSpc>
            </a:pPr>
            <a:endParaRPr lang="en-US" sz="2900">
              <a:solidFill>
                <a:srgbClr val="000000"/>
              </a:solidFill>
              <a:latin typeface="Canva San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EF1"/>
        </a:solidFill>
        <a:effectLst/>
      </p:bgPr>
    </p:bg>
    <p:spTree>
      <p:nvGrpSpPr>
        <p:cNvPr id="1" name=""/>
        <p:cNvGrpSpPr/>
        <p:nvPr/>
      </p:nvGrpSpPr>
      <p:grpSpPr>
        <a:xfrm>
          <a:off x="0" y="0"/>
          <a:ext cx="0" cy="0"/>
          <a:chOff x="0" y="0"/>
          <a:chExt cx="0" cy="0"/>
        </a:xfrm>
      </p:grpSpPr>
      <p:grpSp>
        <p:nvGrpSpPr>
          <p:cNvPr id="2" name="Group 2"/>
          <p:cNvGrpSpPr/>
          <p:nvPr/>
        </p:nvGrpSpPr>
        <p:grpSpPr>
          <a:xfrm>
            <a:off x="486443" y="449591"/>
            <a:ext cx="17315113" cy="9314113"/>
            <a:chOff x="0" y="0"/>
            <a:chExt cx="4560359" cy="2453100"/>
          </a:xfrm>
        </p:grpSpPr>
        <p:sp>
          <p:nvSpPr>
            <p:cNvPr id="3" name="Freeform 3"/>
            <p:cNvSpPr/>
            <p:nvPr/>
          </p:nvSpPr>
          <p:spPr>
            <a:xfrm>
              <a:off x="0" y="0"/>
              <a:ext cx="4560359" cy="2453100"/>
            </a:xfrm>
            <a:custGeom>
              <a:avLst/>
              <a:gdLst/>
              <a:ahLst/>
              <a:cxnLst/>
              <a:rect l="l" t="t" r="r" b="b"/>
              <a:pathLst>
                <a:path w="4560359" h="2453100">
                  <a:moveTo>
                    <a:pt x="0" y="0"/>
                  </a:moveTo>
                  <a:lnTo>
                    <a:pt x="4560359" y="0"/>
                  </a:lnTo>
                  <a:lnTo>
                    <a:pt x="4560359" y="2453100"/>
                  </a:lnTo>
                  <a:lnTo>
                    <a:pt x="0" y="2453100"/>
                  </a:lnTo>
                  <a:close/>
                </a:path>
              </a:pathLst>
            </a:custGeom>
            <a:solidFill>
              <a:srgbClr val="C9D0FD"/>
            </a:solidFill>
          </p:spPr>
          <p:txBody>
            <a:bodyPr/>
            <a:lstStyle/>
            <a:p>
              <a:endParaRPr lang="en-GB"/>
            </a:p>
          </p:txBody>
        </p:sp>
        <p:sp>
          <p:nvSpPr>
            <p:cNvPr id="4" name="TextBox 4"/>
            <p:cNvSpPr txBox="1"/>
            <p:nvPr/>
          </p:nvSpPr>
          <p:spPr>
            <a:xfrm>
              <a:off x="0" y="-47625"/>
              <a:ext cx="4560359" cy="2500725"/>
            </a:xfrm>
            <a:prstGeom prst="rect">
              <a:avLst/>
            </a:prstGeom>
          </p:spPr>
          <p:txBody>
            <a:bodyPr lIns="50800" tIns="50800" rIns="50800" bIns="50800" rtlCol="0" anchor="ctr"/>
            <a:lstStyle/>
            <a:p>
              <a:pPr algn="ctr">
                <a:lnSpc>
                  <a:spcPts val="2800"/>
                </a:lnSpc>
              </a:pPr>
              <a:endParaRPr/>
            </a:p>
          </p:txBody>
        </p:sp>
      </p:grpSp>
      <p:grpSp>
        <p:nvGrpSpPr>
          <p:cNvPr id="5" name="Group 5"/>
          <p:cNvGrpSpPr/>
          <p:nvPr/>
        </p:nvGrpSpPr>
        <p:grpSpPr>
          <a:xfrm>
            <a:off x="1028700" y="1028700"/>
            <a:ext cx="16230600" cy="1401419"/>
            <a:chOff x="0" y="0"/>
            <a:chExt cx="4274726" cy="369098"/>
          </a:xfrm>
        </p:grpSpPr>
        <p:sp>
          <p:nvSpPr>
            <p:cNvPr id="6" name="Freeform 6"/>
            <p:cNvSpPr/>
            <p:nvPr/>
          </p:nvSpPr>
          <p:spPr>
            <a:xfrm>
              <a:off x="0" y="0"/>
              <a:ext cx="4274726" cy="369098"/>
            </a:xfrm>
            <a:custGeom>
              <a:avLst/>
              <a:gdLst/>
              <a:ahLst/>
              <a:cxnLst/>
              <a:rect l="l" t="t" r="r" b="b"/>
              <a:pathLst>
                <a:path w="4274726" h="369098">
                  <a:moveTo>
                    <a:pt x="0" y="0"/>
                  </a:moveTo>
                  <a:lnTo>
                    <a:pt x="4274726" y="0"/>
                  </a:lnTo>
                  <a:lnTo>
                    <a:pt x="4274726" y="369098"/>
                  </a:lnTo>
                  <a:lnTo>
                    <a:pt x="0" y="369098"/>
                  </a:lnTo>
                  <a:close/>
                </a:path>
              </a:pathLst>
            </a:custGeom>
            <a:solidFill>
              <a:srgbClr val="F4B9B8"/>
            </a:solidFill>
          </p:spPr>
          <p:txBody>
            <a:bodyPr/>
            <a:lstStyle/>
            <a:p>
              <a:endParaRPr lang="en-GB"/>
            </a:p>
          </p:txBody>
        </p:sp>
        <p:sp>
          <p:nvSpPr>
            <p:cNvPr id="7" name="TextBox 7"/>
            <p:cNvSpPr txBox="1"/>
            <p:nvPr/>
          </p:nvSpPr>
          <p:spPr>
            <a:xfrm>
              <a:off x="0" y="-47625"/>
              <a:ext cx="4274726" cy="416723"/>
            </a:xfrm>
            <a:prstGeom prst="rect">
              <a:avLst/>
            </a:prstGeom>
          </p:spPr>
          <p:txBody>
            <a:bodyPr lIns="50800" tIns="50800" rIns="50800" bIns="50800" rtlCol="0" anchor="ctr"/>
            <a:lstStyle/>
            <a:p>
              <a:pPr algn="ctr">
                <a:lnSpc>
                  <a:spcPts val="2800"/>
                </a:lnSpc>
              </a:pPr>
              <a:endParaRPr/>
            </a:p>
          </p:txBody>
        </p:sp>
      </p:grpSp>
      <p:sp>
        <p:nvSpPr>
          <p:cNvPr id="8" name="TextBox 8"/>
          <p:cNvSpPr txBox="1"/>
          <p:nvPr/>
        </p:nvSpPr>
        <p:spPr>
          <a:xfrm>
            <a:off x="2667000" y="1238237"/>
            <a:ext cx="11982971" cy="887095"/>
          </a:xfrm>
          <a:prstGeom prst="rect">
            <a:avLst/>
          </a:prstGeom>
        </p:spPr>
        <p:txBody>
          <a:bodyPr wrap="square" lIns="0" tIns="0" rIns="0" bIns="0" rtlCol="0" anchor="t">
            <a:spAutoFit/>
          </a:bodyPr>
          <a:lstStyle/>
          <a:p>
            <a:pPr algn="ctr">
              <a:lnSpc>
                <a:spcPts val="7279"/>
              </a:lnSpc>
            </a:pPr>
            <a:r>
              <a:rPr lang="en-US" sz="5199" dirty="0">
                <a:solidFill>
                  <a:srgbClr val="000000"/>
                </a:solidFill>
                <a:latin typeface="Canva Sans Bold"/>
              </a:rPr>
              <a:t>How are reward systems planned?</a:t>
            </a:r>
          </a:p>
        </p:txBody>
      </p:sp>
      <p:sp>
        <p:nvSpPr>
          <p:cNvPr id="9" name="TextBox 9"/>
          <p:cNvSpPr txBox="1"/>
          <p:nvPr/>
        </p:nvSpPr>
        <p:spPr>
          <a:xfrm>
            <a:off x="1028700" y="6766561"/>
            <a:ext cx="7375496" cy="2491739"/>
          </a:xfrm>
          <a:prstGeom prst="rect">
            <a:avLst/>
          </a:prstGeom>
        </p:spPr>
        <p:txBody>
          <a:bodyPr lIns="0" tIns="0" rIns="0" bIns="0" rtlCol="0" anchor="t">
            <a:spAutoFit/>
          </a:bodyPr>
          <a:lstStyle/>
          <a:p>
            <a:pPr marL="518165" lvl="1" indent="-259082">
              <a:lnSpc>
                <a:spcPts val="3360"/>
              </a:lnSpc>
              <a:buFont typeface="Arial"/>
              <a:buChar char="•"/>
            </a:pPr>
            <a:r>
              <a:rPr lang="en-US" sz="2400">
                <a:solidFill>
                  <a:srgbClr val="000000"/>
                </a:solidFill>
                <a:latin typeface="Canva Sans"/>
              </a:rPr>
              <a:t>Most students have found that the programme has helped them effectively manage their own behaviour. As a result, students now consistently attend class, behave respectfully towards others,  and finish theyre tasks on time (Estyn, 2018).</a:t>
            </a:r>
          </a:p>
        </p:txBody>
      </p:sp>
      <p:sp>
        <p:nvSpPr>
          <p:cNvPr id="10" name="TextBox 10"/>
          <p:cNvSpPr txBox="1"/>
          <p:nvPr/>
        </p:nvSpPr>
        <p:spPr>
          <a:xfrm>
            <a:off x="1157177" y="5769908"/>
            <a:ext cx="8855869" cy="738504"/>
          </a:xfrm>
          <a:prstGeom prst="rect">
            <a:avLst/>
          </a:prstGeom>
        </p:spPr>
        <p:txBody>
          <a:bodyPr lIns="0" tIns="0" rIns="0" bIns="0" rtlCol="0" anchor="t">
            <a:spAutoFit/>
          </a:bodyPr>
          <a:lstStyle/>
          <a:p>
            <a:pPr algn="ctr">
              <a:lnSpc>
                <a:spcPts val="6020"/>
              </a:lnSpc>
            </a:pPr>
            <a:r>
              <a:rPr lang="en-US" sz="4300">
                <a:solidFill>
                  <a:srgbClr val="000000"/>
                </a:solidFill>
                <a:latin typeface="Canva Sans Bold"/>
              </a:rPr>
              <a:t>How does this impact behaviour?</a:t>
            </a:r>
          </a:p>
        </p:txBody>
      </p:sp>
      <p:sp>
        <p:nvSpPr>
          <p:cNvPr id="11" name="TextBox 11"/>
          <p:cNvSpPr txBox="1"/>
          <p:nvPr/>
        </p:nvSpPr>
        <p:spPr>
          <a:xfrm>
            <a:off x="1028700" y="2392019"/>
            <a:ext cx="8807475" cy="2910839"/>
          </a:xfrm>
          <a:prstGeom prst="rect">
            <a:avLst/>
          </a:prstGeom>
        </p:spPr>
        <p:txBody>
          <a:bodyPr lIns="0" tIns="0" rIns="0" bIns="0" rtlCol="0" anchor="t">
            <a:spAutoFit/>
          </a:bodyPr>
          <a:lstStyle/>
          <a:p>
            <a:pPr>
              <a:lnSpc>
                <a:spcPts val="3360"/>
              </a:lnSpc>
            </a:pPr>
            <a:endParaRPr/>
          </a:p>
          <a:p>
            <a:pPr marL="518165" lvl="1" indent="-259082">
              <a:lnSpc>
                <a:spcPts val="3360"/>
              </a:lnSpc>
              <a:buFont typeface="Arial"/>
              <a:buChar char="•"/>
            </a:pPr>
            <a:r>
              <a:rPr lang="en-US" sz="2400">
                <a:solidFill>
                  <a:srgbClr val="000000"/>
                </a:solidFill>
                <a:latin typeface="Canva Sans"/>
              </a:rPr>
              <a:t>According to a report by Estyn (2018) In reward systems, students get points for being punctual, focusing on assigned work, finishing assignments, and acting in a way that demonstrates good behaviour. After that, they trade these points in for a prize.</a:t>
            </a:r>
          </a:p>
          <a:p>
            <a:pPr>
              <a:lnSpc>
                <a:spcPts val="3360"/>
              </a:lnSpc>
            </a:pPr>
            <a:endParaRPr lang="en-US" sz="2400">
              <a:solidFill>
                <a:srgbClr val="000000"/>
              </a:solidFill>
              <a:latin typeface="Canva San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EF1"/>
        </a:solidFill>
        <a:effectLst/>
      </p:bgPr>
    </p:bg>
    <p:spTree>
      <p:nvGrpSpPr>
        <p:cNvPr id="1" name=""/>
        <p:cNvGrpSpPr/>
        <p:nvPr/>
      </p:nvGrpSpPr>
      <p:grpSpPr>
        <a:xfrm>
          <a:off x="0" y="0"/>
          <a:ext cx="0" cy="0"/>
          <a:chOff x="0" y="0"/>
          <a:chExt cx="0" cy="0"/>
        </a:xfrm>
      </p:grpSpPr>
      <p:grpSp>
        <p:nvGrpSpPr>
          <p:cNvPr id="2" name="Group 2"/>
          <p:cNvGrpSpPr/>
          <p:nvPr/>
        </p:nvGrpSpPr>
        <p:grpSpPr>
          <a:xfrm>
            <a:off x="523296" y="486443"/>
            <a:ext cx="17315113" cy="9314113"/>
            <a:chOff x="0" y="0"/>
            <a:chExt cx="4560359" cy="2453100"/>
          </a:xfrm>
        </p:grpSpPr>
        <p:sp>
          <p:nvSpPr>
            <p:cNvPr id="3" name="Freeform 3"/>
            <p:cNvSpPr/>
            <p:nvPr/>
          </p:nvSpPr>
          <p:spPr>
            <a:xfrm>
              <a:off x="0" y="0"/>
              <a:ext cx="4560359" cy="2453100"/>
            </a:xfrm>
            <a:custGeom>
              <a:avLst/>
              <a:gdLst/>
              <a:ahLst/>
              <a:cxnLst/>
              <a:rect l="l" t="t" r="r" b="b"/>
              <a:pathLst>
                <a:path w="4560359" h="2453100">
                  <a:moveTo>
                    <a:pt x="0" y="0"/>
                  </a:moveTo>
                  <a:lnTo>
                    <a:pt x="4560359" y="0"/>
                  </a:lnTo>
                  <a:lnTo>
                    <a:pt x="4560359" y="2453100"/>
                  </a:lnTo>
                  <a:lnTo>
                    <a:pt x="0" y="2453100"/>
                  </a:lnTo>
                  <a:close/>
                </a:path>
              </a:pathLst>
            </a:custGeom>
            <a:solidFill>
              <a:srgbClr val="C9D0FD"/>
            </a:solidFill>
          </p:spPr>
          <p:txBody>
            <a:bodyPr/>
            <a:lstStyle/>
            <a:p>
              <a:endParaRPr lang="en-GB"/>
            </a:p>
          </p:txBody>
        </p:sp>
        <p:sp>
          <p:nvSpPr>
            <p:cNvPr id="4" name="TextBox 4"/>
            <p:cNvSpPr txBox="1"/>
            <p:nvPr/>
          </p:nvSpPr>
          <p:spPr>
            <a:xfrm>
              <a:off x="0" y="-47625"/>
              <a:ext cx="4560359" cy="2500725"/>
            </a:xfrm>
            <a:prstGeom prst="rect">
              <a:avLst/>
            </a:prstGeom>
          </p:spPr>
          <p:txBody>
            <a:bodyPr lIns="50800" tIns="50800" rIns="50800" bIns="50800" rtlCol="0" anchor="ctr"/>
            <a:lstStyle/>
            <a:p>
              <a:pPr algn="ctr">
                <a:lnSpc>
                  <a:spcPts val="2800"/>
                </a:lnSpc>
              </a:pPr>
              <a:endParaRPr/>
            </a:p>
          </p:txBody>
        </p:sp>
      </p:grpSp>
      <p:grpSp>
        <p:nvGrpSpPr>
          <p:cNvPr id="5" name="Group 5"/>
          <p:cNvGrpSpPr/>
          <p:nvPr/>
        </p:nvGrpSpPr>
        <p:grpSpPr>
          <a:xfrm>
            <a:off x="1028700" y="1028700"/>
            <a:ext cx="16230600" cy="1401419"/>
            <a:chOff x="0" y="0"/>
            <a:chExt cx="4274726" cy="369098"/>
          </a:xfrm>
        </p:grpSpPr>
        <p:sp>
          <p:nvSpPr>
            <p:cNvPr id="6" name="Freeform 6"/>
            <p:cNvSpPr/>
            <p:nvPr/>
          </p:nvSpPr>
          <p:spPr>
            <a:xfrm>
              <a:off x="0" y="0"/>
              <a:ext cx="4274726" cy="369098"/>
            </a:xfrm>
            <a:custGeom>
              <a:avLst/>
              <a:gdLst/>
              <a:ahLst/>
              <a:cxnLst/>
              <a:rect l="l" t="t" r="r" b="b"/>
              <a:pathLst>
                <a:path w="4274726" h="369098">
                  <a:moveTo>
                    <a:pt x="0" y="0"/>
                  </a:moveTo>
                  <a:lnTo>
                    <a:pt x="4274726" y="0"/>
                  </a:lnTo>
                  <a:lnTo>
                    <a:pt x="4274726" y="369098"/>
                  </a:lnTo>
                  <a:lnTo>
                    <a:pt x="0" y="369098"/>
                  </a:lnTo>
                  <a:close/>
                </a:path>
              </a:pathLst>
            </a:custGeom>
            <a:solidFill>
              <a:srgbClr val="F4B9B8"/>
            </a:solidFill>
          </p:spPr>
          <p:txBody>
            <a:bodyPr/>
            <a:lstStyle/>
            <a:p>
              <a:endParaRPr lang="en-GB"/>
            </a:p>
          </p:txBody>
        </p:sp>
        <p:sp>
          <p:nvSpPr>
            <p:cNvPr id="7" name="TextBox 7"/>
            <p:cNvSpPr txBox="1"/>
            <p:nvPr/>
          </p:nvSpPr>
          <p:spPr>
            <a:xfrm>
              <a:off x="0" y="-47625"/>
              <a:ext cx="4274726" cy="416723"/>
            </a:xfrm>
            <a:prstGeom prst="rect">
              <a:avLst/>
            </a:prstGeom>
          </p:spPr>
          <p:txBody>
            <a:bodyPr lIns="50800" tIns="50800" rIns="50800" bIns="50800" rtlCol="0" anchor="ctr"/>
            <a:lstStyle/>
            <a:p>
              <a:pPr algn="ctr">
                <a:lnSpc>
                  <a:spcPts val="2800"/>
                </a:lnSpc>
              </a:pPr>
              <a:endParaRPr/>
            </a:p>
          </p:txBody>
        </p:sp>
      </p:grpSp>
      <p:grpSp>
        <p:nvGrpSpPr>
          <p:cNvPr id="8" name="Group 8"/>
          <p:cNvGrpSpPr/>
          <p:nvPr/>
        </p:nvGrpSpPr>
        <p:grpSpPr>
          <a:xfrm>
            <a:off x="3915711" y="3600450"/>
            <a:ext cx="10551342" cy="5276185"/>
            <a:chOff x="0" y="0"/>
            <a:chExt cx="2778954" cy="1389613"/>
          </a:xfrm>
        </p:grpSpPr>
        <p:sp>
          <p:nvSpPr>
            <p:cNvPr id="9" name="Freeform 9"/>
            <p:cNvSpPr/>
            <p:nvPr/>
          </p:nvSpPr>
          <p:spPr>
            <a:xfrm>
              <a:off x="0" y="0"/>
              <a:ext cx="2778954" cy="1389613"/>
            </a:xfrm>
            <a:custGeom>
              <a:avLst/>
              <a:gdLst/>
              <a:ahLst/>
              <a:cxnLst/>
              <a:rect l="l" t="t" r="r" b="b"/>
              <a:pathLst>
                <a:path w="2778954" h="1389613">
                  <a:moveTo>
                    <a:pt x="73374" y="0"/>
                  </a:moveTo>
                  <a:lnTo>
                    <a:pt x="2705580" y="0"/>
                  </a:lnTo>
                  <a:cubicBezTo>
                    <a:pt x="2725040" y="0"/>
                    <a:pt x="2743703" y="7730"/>
                    <a:pt x="2757463" y="21491"/>
                  </a:cubicBezTo>
                  <a:cubicBezTo>
                    <a:pt x="2771224" y="35251"/>
                    <a:pt x="2778954" y="53914"/>
                    <a:pt x="2778954" y="73374"/>
                  </a:cubicBezTo>
                  <a:lnTo>
                    <a:pt x="2778954" y="1316239"/>
                  </a:lnTo>
                  <a:cubicBezTo>
                    <a:pt x="2778954" y="1356762"/>
                    <a:pt x="2746104" y="1389613"/>
                    <a:pt x="2705580" y="1389613"/>
                  </a:cubicBezTo>
                  <a:lnTo>
                    <a:pt x="73374" y="1389613"/>
                  </a:lnTo>
                  <a:cubicBezTo>
                    <a:pt x="53914" y="1389613"/>
                    <a:pt x="35251" y="1381882"/>
                    <a:pt x="21491" y="1368122"/>
                  </a:cubicBezTo>
                  <a:cubicBezTo>
                    <a:pt x="7730" y="1354362"/>
                    <a:pt x="0" y="1335699"/>
                    <a:pt x="0" y="1316239"/>
                  </a:cubicBezTo>
                  <a:lnTo>
                    <a:pt x="0" y="73374"/>
                  </a:lnTo>
                  <a:cubicBezTo>
                    <a:pt x="0" y="32851"/>
                    <a:pt x="32851" y="0"/>
                    <a:pt x="73374" y="0"/>
                  </a:cubicBezTo>
                  <a:close/>
                </a:path>
              </a:pathLst>
            </a:custGeom>
            <a:solidFill>
              <a:srgbClr val="ADD7EF"/>
            </a:solidFill>
            <a:ln w="66675" cap="rnd">
              <a:solidFill>
                <a:srgbClr val="000000"/>
              </a:solidFill>
              <a:prstDash val="solid"/>
              <a:round/>
            </a:ln>
          </p:spPr>
          <p:txBody>
            <a:bodyPr/>
            <a:lstStyle/>
            <a:p>
              <a:endParaRPr lang="en-GB"/>
            </a:p>
          </p:txBody>
        </p:sp>
        <p:sp>
          <p:nvSpPr>
            <p:cNvPr id="10" name="TextBox 10"/>
            <p:cNvSpPr txBox="1"/>
            <p:nvPr/>
          </p:nvSpPr>
          <p:spPr>
            <a:xfrm>
              <a:off x="0" y="-47625"/>
              <a:ext cx="2778954" cy="1437238"/>
            </a:xfrm>
            <a:prstGeom prst="rect">
              <a:avLst/>
            </a:prstGeom>
          </p:spPr>
          <p:txBody>
            <a:bodyPr lIns="50800" tIns="50800" rIns="50800" bIns="50800" rtlCol="0" anchor="ctr"/>
            <a:lstStyle/>
            <a:p>
              <a:pPr algn="ctr">
                <a:lnSpc>
                  <a:spcPts val="2800"/>
                </a:lnSpc>
              </a:pPr>
              <a:endParaRPr/>
            </a:p>
          </p:txBody>
        </p:sp>
      </p:grpSp>
      <p:sp>
        <p:nvSpPr>
          <p:cNvPr id="11" name="TextBox 11"/>
          <p:cNvSpPr txBox="1"/>
          <p:nvPr/>
        </p:nvSpPr>
        <p:spPr>
          <a:xfrm>
            <a:off x="1028700" y="1280782"/>
            <a:ext cx="16230600" cy="811530"/>
          </a:xfrm>
          <a:prstGeom prst="rect">
            <a:avLst/>
          </a:prstGeom>
        </p:spPr>
        <p:txBody>
          <a:bodyPr lIns="0" tIns="0" rIns="0" bIns="0" rtlCol="0" anchor="t">
            <a:spAutoFit/>
          </a:bodyPr>
          <a:lstStyle/>
          <a:p>
            <a:pPr algn="ctr">
              <a:lnSpc>
                <a:spcPts val="6720"/>
              </a:lnSpc>
            </a:pPr>
            <a:r>
              <a:rPr lang="en-US" sz="4800" dirty="0">
                <a:solidFill>
                  <a:srgbClr val="000000"/>
                </a:solidFill>
                <a:latin typeface="Canva Sans Bold"/>
              </a:rPr>
              <a:t>Why is </a:t>
            </a:r>
            <a:r>
              <a:rPr lang="en-US" sz="4800" dirty="0" err="1">
                <a:solidFill>
                  <a:srgbClr val="000000"/>
                </a:solidFill>
                <a:latin typeface="Canva Sans Bold"/>
              </a:rPr>
              <a:t>behaviour</a:t>
            </a:r>
            <a:r>
              <a:rPr lang="en-US" sz="4800" dirty="0">
                <a:solidFill>
                  <a:srgbClr val="000000"/>
                </a:solidFill>
                <a:latin typeface="Canva Sans Bold"/>
              </a:rPr>
              <a:t> management important in schools?</a:t>
            </a:r>
          </a:p>
        </p:txBody>
      </p:sp>
      <p:sp>
        <p:nvSpPr>
          <p:cNvPr id="12" name="TextBox 12"/>
          <p:cNvSpPr txBox="1"/>
          <p:nvPr/>
        </p:nvSpPr>
        <p:spPr>
          <a:xfrm>
            <a:off x="3990588" y="4063406"/>
            <a:ext cx="10380529" cy="4203065"/>
          </a:xfrm>
          <a:prstGeom prst="rect">
            <a:avLst/>
          </a:prstGeom>
        </p:spPr>
        <p:txBody>
          <a:bodyPr lIns="0" tIns="0" rIns="0" bIns="0" rtlCol="0" anchor="t">
            <a:spAutoFit/>
          </a:bodyPr>
          <a:lstStyle/>
          <a:p>
            <a:pPr algn="ctr">
              <a:lnSpc>
                <a:spcPts val="3640"/>
              </a:lnSpc>
            </a:pPr>
            <a:r>
              <a:rPr lang="en-US" sz="2600">
                <a:solidFill>
                  <a:srgbClr val="000000"/>
                </a:solidFill>
                <a:latin typeface="Canva Sans"/>
              </a:rPr>
              <a:t>According to the NSPCC (2022), establishing straightforward standards for acceptable behaviour in adults, children, and young people is a responsibility of educators and schools. They should make sure that everyone knows how to behave appropriately by putting this in writing and giving it to other adults and young people. Schools then need to make sure that they reinforce behaviour in a way that is acceptable and fair to all students. </a:t>
            </a:r>
          </a:p>
          <a:p>
            <a:pPr algn="ctr">
              <a:lnSpc>
                <a:spcPts val="4480"/>
              </a:lnSpc>
            </a:pPr>
            <a:endParaRPr lang="en-US" sz="2600">
              <a:solidFill>
                <a:srgbClr val="000000"/>
              </a:solidFill>
              <a:latin typeface="Canva San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EF1"/>
        </a:solidFill>
        <a:effectLst/>
      </p:bgPr>
    </p:bg>
    <p:spTree>
      <p:nvGrpSpPr>
        <p:cNvPr id="1" name=""/>
        <p:cNvGrpSpPr/>
        <p:nvPr/>
      </p:nvGrpSpPr>
      <p:grpSpPr>
        <a:xfrm>
          <a:off x="0" y="0"/>
          <a:ext cx="0" cy="0"/>
          <a:chOff x="0" y="0"/>
          <a:chExt cx="0" cy="0"/>
        </a:xfrm>
      </p:grpSpPr>
      <p:grpSp>
        <p:nvGrpSpPr>
          <p:cNvPr id="2" name="Group 2"/>
          <p:cNvGrpSpPr/>
          <p:nvPr/>
        </p:nvGrpSpPr>
        <p:grpSpPr>
          <a:xfrm>
            <a:off x="523296" y="486443"/>
            <a:ext cx="17315113" cy="9314113"/>
            <a:chOff x="0" y="0"/>
            <a:chExt cx="4560359" cy="2453100"/>
          </a:xfrm>
        </p:grpSpPr>
        <p:sp>
          <p:nvSpPr>
            <p:cNvPr id="3" name="Freeform 3"/>
            <p:cNvSpPr/>
            <p:nvPr/>
          </p:nvSpPr>
          <p:spPr>
            <a:xfrm>
              <a:off x="0" y="0"/>
              <a:ext cx="4560359" cy="2453100"/>
            </a:xfrm>
            <a:custGeom>
              <a:avLst/>
              <a:gdLst/>
              <a:ahLst/>
              <a:cxnLst/>
              <a:rect l="l" t="t" r="r" b="b"/>
              <a:pathLst>
                <a:path w="4560359" h="2453100">
                  <a:moveTo>
                    <a:pt x="0" y="0"/>
                  </a:moveTo>
                  <a:lnTo>
                    <a:pt x="4560359" y="0"/>
                  </a:lnTo>
                  <a:lnTo>
                    <a:pt x="4560359" y="2453100"/>
                  </a:lnTo>
                  <a:lnTo>
                    <a:pt x="0" y="2453100"/>
                  </a:lnTo>
                  <a:close/>
                </a:path>
              </a:pathLst>
            </a:custGeom>
            <a:solidFill>
              <a:srgbClr val="C9D0FD"/>
            </a:solidFill>
          </p:spPr>
          <p:txBody>
            <a:bodyPr/>
            <a:lstStyle/>
            <a:p>
              <a:endParaRPr lang="en-GB"/>
            </a:p>
          </p:txBody>
        </p:sp>
        <p:sp>
          <p:nvSpPr>
            <p:cNvPr id="4" name="TextBox 4"/>
            <p:cNvSpPr txBox="1"/>
            <p:nvPr/>
          </p:nvSpPr>
          <p:spPr>
            <a:xfrm>
              <a:off x="0" y="-47625"/>
              <a:ext cx="4560359" cy="2500725"/>
            </a:xfrm>
            <a:prstGeom prst="rect">
              <a:avLst/>
            </a:prstGeom>
          </p:spPr>
          <p:txBody>
            <a:bodyPr lIns="50800" tIns="50800" rIns="50800" bIns="50800" rtlCol="0" anchor="ctr"/>
            <a:lstStyle/>
            <a:p>
              <a:pPr algn="ctr">
                <a:lnSpc>
                  <a:spcPts val="2800"/>
                </a:lnSpc>
              </a:pPr>
              <a:endParaRPr/>
            </a:p>
          </p:txBody>
        </p:sp>
      </p:grpSp>
      <p:grpSp>
        <p:nvGrpSpPr>
          <p:cNvPr id="5" name="Group 5"/>
          <p:cNvGrpSpPr/>
          <p:nvPr/>
        </p:nvGrpSpPr>
        <p:grpSpPr>
          <a:xfrm>
            <a:off x="1028700" y="1028700"/>
            <a:ext cx="16230600" cy="1401419"/>
            <a:chOff x="0" y="0"/>
            <a:chExt cx="4274726" cy="369098"/>
          </a:xfrm>
        </p:grpSpPr>
        <p:sp>
          <p:nvSpPr>
            <p:cNvPr id="6" name="Freeform 6"/>
            <p:cNvSpPr/>
            <p:nvPr/>
          </p:nvSpPr>
          <p:spPr>
            <a:xfrm>
              <a:off x="0" y="0"/>
              <a:ext cx="4274726" cy="369098"/>
            </a:xfrm>
            <a:custGeom>
              <a:avLst/>
              <a:gdLst/>
              <a:ahLst/>
              <a:cxnLst/>
              <a:rect l="l" t="t" r="r" b="b"/>
              <a:pathLst>
                <a:path w="4274726" h="369098">
                  <a:moveTo>
                    <a:pt x="0" y="0"/>
                  </a:moveTo>
                  <a:lnTo>
                    <a:pt x="4274726" y="0"/>
                  </a:lnTo>
                  <a:lnTo>
                    <a:pt x="4274726" y="369098"/>
                  </a:lnTo>
                  <a:lnTo>
                    <a:pt x="0" y="369098"/>
                  </a:lnTo>
                  <a:close/>
                </a:path>
              </a:pathLst>
            </a:custGeom>
            <a:solidFill>
              <a:srgbClr val="F4B9B8"/>
            </a:solidFill>
          </p:spPr>
          <p:txBody>
            <a:bodyPr/>
            <a:lstStyle/>
            <a:p>
              <a:endParaRPr lang="en-GB"/>
            </a:p>
          </p:txBody>
        </p:sp>
        <p:sp>
          <p:nvSpPr>
            <p:cNvPr id="7" name="TextBox 7"/>
            <p:cNvSpPr txBox="1"/>
            <p:nvPr/>
          </p:nvSpPr>
          <p:spPr>
            <a:xfrm>
              <a:off x="0" y="-47625"/>
              <a:ext cx="4274726" cy="416723"/>
            </a:xfrm>
            <a:prstGeom prst="rect">
              <a:avLst/>
            </a:prstGeom>
          </p:spPr>
          <p:txBody>
            <a:bodyPr lIns="50800" tIns="50800" rIns="50800" bIns="50800" rtlCol="0" anchor="ctr"/>
            <a:lstStyle/>
            <a:p>
              <a:pPr algn="ctr">
                <a:lnSpc>
                  <a:spcPts val="2800"/>
                </a:lnSpc>
              </a:pPr>
              <a:endParaRPr/>
            </a:p>
          </p:txBody>
        </p:sp>
      </p:grpSp>
      <p:graphicFrame>
        <p:nvGraphicFramePr>
          <p:cNvPr id="8" name="Table 8"/>
          <p:cNvGraphicFramePr>
            <a:graphicFrameLocks noGrp="1"/>
          </p:cNvGraphicFramePr>
          <p:nvPr/>
        </p:nvGraphicFramePr>
        <p:xfrm>
          <a:off x="2317094" y="3086100"/>
          <a:ext cx="13716987" cy="4603471"/>
        </p:xfrm>
        <a:graphic>
          <a:graphicData uri="http://schemas.openxmlformats.org/drawingml/2006/table">
            <a:tbl>
              <a:tblPr/>
              <a:tblGrid>
                <a:gridCol w="6826818">
                  <a:extLst>
                    <a:ext uri="{9D8B030D-6E8A-4147-A177-3AD203B41FA5}">
                      <a16:colId xmlns:a16="http://schemas.microsoft.com/office/drawing/2014/main" val="20000"/>
                    </a:ext>
                  </a:extLst>
                </a:gridCol>
                <a:gridCol w="6890169">
                  <a:extLst>
                    <a:ext uri="{9D8B030D-6E8A-4147-A177-3AD203B41FA5}">
                      <a16:colId xmlns:a16="http://schemas.microsoft.com/office/drawing/2014/main" val="20001"/>
                    </a:ext>
                  </a:extLst>
                </a:gridCol>
              </a:tblGrid>
              <a:tr h="1027680">
                <a:tc>
                  <a:txBody>
                    <a:bodyPr/>
                    <a:lstStyle/>
                    <a:p>
                      <a:pPr algn="ctr">
                        <a:lnSpc>
                          <a:spcPts val="2800"/>
                        </a:lnSpc>
                        <a:defRPr/>
                      </a:pPr>
                      <a:r>
                        <a:rPr lang="en-US" sz="2000">
                          <a:solidFill>
                            <a:srgbClr val="000000"/>
                          </a:solidFill>
                          <a:latin typeface="Canva Sans Bold"/>
                        </a:rPr>
                        <a:t>Punishment</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9DA82"/>
                    </a:solidFill>
                  </a:tcPr>
                </a:tc>
                <a:tc>
                  <a:txBody>
                    <a:bodyPr/>
                    <a:lstStyle/>
                    <a:p>
                      <a:pPr algn="ctr">
                        <a:lnSpc>
                          <a:spcPts val="2800"/>
                        </a:lnSpc>
                        <a:defRPr/>
                      </a:pPr>
                      <a:r>
                        <a:rPr lang="en-US" sz="2000">
                          <a:solidFill>
                            <a:srgbClr val="000000"/>
                          </a:solidFill>
                          <a:latin typeface="Canva Sans Bold"/>
                        </a:rPr>
                        <a:t>Dicipline</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9DA82"/>
                    </a:solidFill>
                  </a:tcPr>
                </a:tc>
                <a:extLst>
                  <a:ext uri="{0D108BD9-81ED-4DB2-BD59-A6C34878D82A}">
                    <a16:rowId xmlns:a16="http://schemas.microsoft.com/office/drawing/2014/main" val="10000"/>
                  </a:ext>
                </a:extLst>
              </a:tr>
              <a:tr h="3575791">
                <a:tc>
                  <a:txBody>
                    <a:bodyPr/>
                    <a:lstStyle/>
                    <a:p>
                      <a:pPr algn="ctr">
                        <a:lnSpc>
                          <a:spcPts val="2800"/>
                        </a:lnSpc>
                        <a:defRPr/>
                      </a:pP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FEF1"/>
                    </a:solidFill>
                  </a:tcPr>
                </a:tc>
                <a:tc>
                  <a:txBody>
                    <a:bodyPr/>
                    <a:lstStyle/>
                    <a:p>
                      <a:pPr algn="ctr">
                        <a:lnSpc>
                          <a:spcPts val="2800"/>
                        </a:lnSpc>
                        <a:defRPr/>
                      </a:pP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FEF1"/>
                    </a:solidFill>
                  </a:tcPr>
                </a:tc>
                <a:extLst>
                  <a:ext uri="{0D108BD9-81ED-4DB2-BD59-A6C34878D82A}">
                    <a16:rowId xmlns:a16="http://schemas.microsoft.com/office/drawing/2014/main" val="10001"/>
                  </a:ext>
                </a:extLst>
              </a:tr>
            </a:tbl>
          </a:graphicData>
        </a:graphic>
      </p:graphicFrame>
      <p:sp>
        <p:nvSpPr>
          <p:cNvPr id="9" name="TextBox 9"/>
          <p:cNvSpPr txBox="1"/>
          <p:nvPr/>
        </p:nvSpPr>
        <p:spPr>
          <a:xfrm>
            <a:off x="1028700" y="1238237"/>
            <a:ext cx="16230600" cy="887095"/>
          </a:xfrm>
          <a:prstGeom prst="rect">
            <a:avLst/>
          </a:prstGeom>
        </p:spPr>
        <p:txBody>
          <a:bodyPr lIns="0" tIns="0" rIns="0" bIns="0" rtlCol="0" anchor="t">
            <a:spAutoFit/>
          </a:bodyPr>
          <a:lstStyle/>
          <a:p>
            <a:pPr algn="ctr">
              <a:lnSpc>
                <a:spcPts val="7279"/>
              </a:lnSpc>
            </a:pPr>
            <a:r>
              <a:rPr lang="en-US" sz="5199">
                <a:solidFill>
                  <a:srgbClr val="000000"/>
                </a:solidFill>
                <a:latin typeface="Canva Sans Bold"/>
              </a:rPr>
              <a:t>Behaviour management in schools</a:t>
            </a:r>
          </a:p>
        </p:txBody>
      </p:sp>
      <p:sp>
        <p:nvSpPr>
          <p:cNvPr id="10" name="TextBox 10"/>
          <p:cNvSpPr txBox="1"/>
          <p:nvPr/>
        </p:nvSpPr>
        <p:spPr>
          <a:xfrm>
            <a:off x="2317094" y="4840114"/>
            <a:ext cx="6826906" cy="1746249"/>
          </a:xfrm>
          <a:prstGeom prst="rect">
            <a:avLst/>
          </a:prstGeom>
        </p:spPr>
        <p:txBody>
          <a:bodyPr lIns="0" tIns="0" rIns="0" bIns="0" rtlCol="0" anchor="t">
            <a:spAutoFit/>
          </a:bodyPr>
          <a:lstStyle/>
          <a:p>
            <a:pPr algn="ctr">
              <a:lnSpc>
                <a:spcPts val="3500"/>
              </a:lnSpc>
            </a:pPr>
            <a:r>
              <a:rPr lang="en-US" sz="2500">
                <a:solidFill>
                  <a:srgbClr val="000000"/>
                </a:solidFill>
                <a:latin typeface="Canva Sans"/>
              </a:rPr>
              <a:t>When a child's undesirable behaviour is addressed with punishment, it may resolve for a short period but it is unlikely to bring about a longer-lasting change. </a:t>
            </a:r>
          </a:p>
        </p:txBody>
      </p:sp>
      <p:sp>
        <p:nvSpPr>
          <p:cNvPr id="11" name="TextBox 11"/>
          <p:cNvSpPr txBox="1"/>
          <p:nvPr/>
        </p:nvSpPr>
        <p:spPr>
          <a:xfrm>
            <a:off x="9144000" y="4840114"/>
            <a:ext cx="6890081" cy="1746249"/>
          </a:xfrm>
          <a:prstGeom prst="rect">
            <a:avLst/>
          </a:prstGeom>
        </p:spPr>
        <p:txBody>
          <a:bodyPr lIns="0" tIns="0" rIns="0" bIns="0" rtlCol="0" anchor="t">
            <a:spAutoFit/>
          </a:bodyPr>
          <a:lstStyle/>
          <a:p>
            <a:pPr algn="ctr">
              <a:lnSpc>
                <a:spcPts val="3500"/>
              </a:lnSpc>
            </a:pPr>
            <a:r>
              <a:rPr lang="en-US" sz="2500">
                <a:solidFill>
                  <a:srgbClr val="000000"/>
                </a:solidFill>
                <a:latin typeface="Canva Sans"/>
              </a:rPr>
              <a:t>Discipline, on the other hand, will result in more permanent adjustments and support children's social, emotional, and behavioural growth. </a:t>
            </a:r>
          </a:p>
        </p:txBody>
      </p:sp>
      <p:sp>
        <p:nvSpPr>
          <p:cNvPr id="12" name="TextBox 12"/>
          <p:cNvSpPr txBox="1"/>
          <p:nvPr/>
        </p:nvSpPr>
        <p:spPr>
          <a:xfrm>
            <a:off x="2140237" y="7862922"/>
            <a:ext cx="6068467" cy="580390"/>
          </a:xfrm>
          <a:prstGeom prst="rect">
            <a:avLst/>
          </a:prstGeom>
        </p:spPr>
        <p:txBody>
          <a:bodyPr lIns="0" tIns="0" rIns="0" bIns="0" rtlCol="0" anchor="t">
            <a:spAutoFit/>
          </a:bodyPr>
          <a:lstStyle/>
          <a:p>
            <a:pPr algn="ctr">
              <a:lnSpc>
                <a:spcPts val="4759"/>
              </a:lnSpc>
            </a:pPr>
            <a:r>
              <a:rPr lang="en-US" sz="3399">
                <a:solidFill>
                  <a:srgbClr val="000000"/>
                </a:solidFill>
                <a:latin typeface="Canva Sans"/>
              </a:rPr>
              <a:t>(Welsh Government, no date)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EF1"/>
        </a:solidFill>
        <a:effectLst/>
      </p:bgPr>
    </p:bg>
    <p:spTree>
      <p:nvGrpSpPr>
        <p:cNvPr id="1" name=""/>
        <p:cNvGrpSpPr/>
        <p:nvPr/>
      </p:nvGrpSpPr>
      <p:grpSpPr>
        <a:xfrm>
          <a:off x="0" y="0"/>
          <a:ext cx="0" cy="0"/>
          <a:chOff x="0" y="0"/>
          <a:chExt cx="0" cy="0"/>
        </a:xfrm>
      </p:grpSpPr>
      <p:grpSp>
        <p:nvGrpSpPr>
          <p:cNvPr id="2" name="Group 2"/>
          <p:cNvGrpSpPr/>
          <p:nvPr/>
        </p:nvGrpSpPr>
        <p:grpSpPr>
          <a:xfrm>
            <a:off x="523296" y="486443"/>
            <a:ext cx="17315113" cy="9314113"/>
            <a:chOff x="0" y="0"/>
            <a:chExt cx="4560359" cy="2453100"/>
          </a:xfrm>
        </p:grpSpPr>
        <p:sp>
          <p:nvSpPr>
            <p:cNvPr id="3" name="Freeform 3"/>
            <p:cNvSpPr/>
            <p:nvPr/>
          </p:nvSpPr>
          <p:spPr>
            <a:xfrm>
              <a:off x="0" y="0"/>
              <a:ext cx="4560359" cy="2453100"/>
            </a:xfrm>
            <a:custGeom>
              <a:avLst/>
              <a:gdLst/>
              <a:ahLst/>
              <a:cxnLst/>
              <a:rect l="l" t="t" r="r" b="b"/>
              <a:pathLst>
                <a:path w="4560359" h="2453100">
                  <a:moveTo>
                    <a:pt x="0" y="0"/>
                  </a:moveTo>
                  <a:lnTo>
                    <a:pt x="4560359" y="0"/>
                  </a:lnTo>
                  <a:lnTo>
                    <a:pt x="4560359" y="2453100"/>
                  </a:lnTo>
                  <a:lnTo>
                    <a:pt x="0" y="2453100"/>
                  </a:lnTo>
                  <a:close/>
                </a:path>
              </a:pathLst>
            </a:custGeom>
            <a:solidFill>
              <a:srgbClr val="C9D0FD"/>
            </a:solidFill>
          </p:spPr>
          <p:txBody>
            <a:bodyPr/>
            <a:lstStyle/>
            <a:p>
              <a:endParaRPr lang="en-GB"/>
            </a:p>
          </p:txBody>
        </p:sp>
        <p:sp>
          <p:nvSpPr>
            <p:cNvPr id="4" name="TextBox 4"/>
            <p:cNvSpPr txBox="1"/>
            <p:nvPr/>
          </p:nvSpPr>
          <p:spPr>
            <a:xfrm>
              <a:off x="0" y="-47625"/>
              <a:ext cx="4560359" cy="2500725"/>
            </a:xfrm>
            <a:prstGeom prst="rect">
              <a:avLst/>
            </a:prstGeom>
          </p:spPr>
          <p:txBody>
            <a:bodyPr lIns="50800" tIns="50800" rIns="50800" bIns="50800" rtlCol="0" anchor="ctr"/>
            <a:lstStyle/>
            <a:p>
              <a:pPr algn="ctr">
                <a:lnSpc>
                  <a:spcPts val="2800"/>
                </a:lnSpc>
              </a:pPr>
              <a:endParaRPr/>
            </a:p>
          </p:txBody>
        </p:sp>
      </p:grpSp>
      <p:grpSp>
        <p:nvGrpSpPr>
          <p:cNvPr id="5" name="Group 5"/>
          <p:cNvGrpSpPr/>
          <p:nvPr/>
        </p:nvGrpSpPr>
        <p:grpSpPr>
          <a:xfrm>
            <a:off x="1028700" y="1028700"/>
            <a:ext cx="16230600" cy="1401419"/>
            <a:chOff x="0" y="0"/>
            <a:chExt cx="4274726" cy="369098"/>
          </a:xfrm>
        </p:grpSpPr>
        <p:sp>
          <p:nvSpPr>
            <p:cNvPr id="6" name="Freeform 6"/>
            <p:cNvSpPr/>
            <p:nvPr/>
          </p:nvSpPr>
          <p:spPr>
            <a:xfrm>
              <a:off x="0" y="0"/>
              <a:ext cx="4274726" cy="369098"/>
            </a:xfrm>
            <a:custGeom>
              <a:avLst/>
              <a:gdLst/>
              <a:ahLst/>
              <a:cxnLst/>
              <a:rect l="l" t="t" r="r" b="b"/>
              <a:pathLst>
                <a:path w="4274726" h="369098">
                  <a:moveTo>
                    <a:pt x="0" y="0"/>
                  </a:moveTo>
                  <a:lnTo>
                    <a:pt x="4274726" y="0"/>
                  </a:lnTo>
                  <a:lnTo>
                    <a:pt x="4274726" y="369098"/>
                  </a:lnTo>
                  <a:lnTo>
                    <a:pt x="0" y="369098"/>
                  </a:lnTo>
                  <a:close/>
                </a:path>
              </a:pathLst>
            </a:custGeom>
            <a:solidFill>
              <a:srgbClr val="F4B9B8"/>
            </a:solidFill>
          </p:spPr>
          <p:txBody>
            <a:bodyPr/>
            <a:lstStyle/>
            <a:p>
              <a:endParaRPr lang="en-GB"/>
            </a:p>
          </p:txBody>
        </p:sp>
        <p:sp>
          <p:nvSpPr>
            <p:cNvPr id="7" name="TextBox 7"/>
            <p:cNvSpPr txBox="1"/>
            <p:nvPr/>
          </p:nvSpPr>
          <p:spPr>
            <a:xfrm>
              <a:off x="0" y="-47625"/>
              <a:ext cx="4274726" cy="416723"/>
            </a:xfrm>
            <a:prstGeom prst="rect">
              <a:avLst/>
            </a:prstGeom>
          </p:spPr>
          <p:txBody>
            <a:bodyPr lIns="50800" tIns="50800" rIns="50800" bIns="50800" rtlCol="0" anchor="ctr"/>
            <a:lstStyle/>
            <a:p>
              <a:pPr algn="ctr">
                <a:lnSpc>
                  <a:spcPts val="2800"/>
                </a:lnSpc>
              </a:pPr>
              <a:endParaRPr/>
            </a:p>
          </p:txBody>
        </p:sp>
      </p:grpSp>
      <p:sp>
        <p:nvSpPr>
          <p:cNvPr id="8" name="TextBox 8"/>
          <p:cNvSpPr txBox="1"/>
          <p:nvPr/>
        </p:nvSpPr>
        <p:spPr>
          <a:xfrm>
            <a:off x="5064249" y="1238237"/>
            <a:ext cx="8159502" cy="887095"/>
          </a:xfrm>
          <a:prstGeom prst="rect">
            <a:avLst/>
          </a:prstGeom>
        </p:spPr>
        <p:txBody>
          <a:bodyPr lIns="0" tIns="0" rIns="0" bIns="0" rtlCol="0" anchor="t">
            <a:spAutoFit/>
          </a:bodyPr>
          <a:lstStyle/>
          <a:p>
            <a:pPr algn="ctr">
              <a:lnSpc>
                <a:spcPts val="7279"/>
              </a:lnSpc>
            </a:pPr>
            <a:r>
              <a:rPr lang="en-US" sz="5199">
                <a:solidFill>
                  <a:srgbClr val="000000"/>
                </a:solidFill>
                <a:latin typeface="Canva Sans Bold"/>
              </a:rPr>
              <a:t>Approaches to behaviour</a:t>
            </a:r>
          </a:p>
        </p:txBody>
      </p:sp>
      <p:sp>
        <p:nvSpPr>
          <p:cNvPr id="9" name="TextBox 9"/>
          <p:cNvSpPr txBox="1"/>
          <p:nvPr/>
        </p:nvSpPr>
        <p:spPr>
          <a:xfrm>
            <a:off x="1028700" y="2469759"/>
            <a:ext cx="9664540" cy="1780539"/>
          </a:xfrm>
          <a:prstGeom prst="rect">
            <a:avLst/>
          </a:prstGeom>
        </p:spPr>
        <p:txBody>
          <a:bodyPr lIns="0" tIns="0" rIns="0" bIns="0" rtlCol="0" anchor="t">
            <a:spAutoFit/>
          </a:bodyPr>
          <a:lstStyle/>
          <a:p>
            <a:pPr>
              <a:lnSpc>
                <a:spcPts val="4760"/>
              </a:lnSpc>
            </a:pPr>
            <a:r>
              <a:rPr lang="en-US" sz="3400">
                <a:solidFill>
                  <a:srgbClr val="000000"/>
                </a:solidFill>
                <a:latin typeface="Canva Sans Bold"/>
              </a:rPr>
              <a:t>Other than reinforcement and punishment, there are other effective ways to manage behaviour:</a:t>
            </a:r>
          </a:p>
        </p:txBody>
      </p:sp>
      <p:sp>
        <p:nvSpPr>
          <p:cNvPr id="10" name="TextBox 10"/>
          <p:cNvSpPr txBox="1"/>
          <p:nvPr/>
        </p:nvSpPr>
        <p:spPr>
          <a:xfrm>
            <a:off x="681856" y="4848542"/>
            <a:ext cx="9604233" cy="2072639"/>
          </a:xfrm>
          <a:prstGeom prst="rect">
            <a:avLst/>
          </a:prstGeom>
        </p:spPr>
        <p:txBody>
          <a:bodyPr lIns="0" tIns="0" rIns="0" bIns="0" rtlCol="0" anchor="t">
            <a:spAutoFit/>
          </a:bodyPr>
          <a:lstStyle/>
          <a:p>
            <a:pPr marL="518165" lvl="1" indent="-259082">
              <a:lnSpc>
                <a:spcPts val="3360"/>
              </a:lnSpc>
              <a:buFont typeface="Arial"/>
              <a:buChar char="•"/>
            </a:pPr>
            <a:r>
              <a:rPr lang="en-US" sz="2400">
                <a:solidFill>
                  <a:srgbClr val="000000"/>
                </a:solidFill>
                <a:latin typeface="Canva Sans"/>
              </a:rPr>
              <a:t>start the year with a set of guidelines and practices that every child understands. </a:t>
            </a:r>
          </a:p>
          <a:p>
            <a:pPr marL="518165" lvl="1" indent="-259082">
              <a:lnSpc>
                <a:spcPts val="3360"/>
              </a:lnSpc>
              <a:buFont typeface="Arial"/>
              <a:buChar char="•"/>
            </a:pPr>
            <a:r>
              <a:rPr lang="en-US" sz="2400">
                <a:solidFill>
                  <a:srgbClr val="000000"/>
                </a:solidFill>
                <a:latin typeface="Canva Sans"/>
              </a:rPr>
              <a:t>Utilise their personal space </a:t>
            </a:r>
          </a:p>
          <a:p>
            <a:pPr marL="518165" lvl="1" indent="-259082">
              <a:lnSpc>
                <a:spcPts val="3360"/>
              </a:lnSpc>
              <a:buFont typeface="Arial"/>
              <a:buChar char="•"/>
            </a:pPr>
            <a:r>
              <a:rPr lang="en-US" sz="2400">
                <a:solidFill>
                  <a:srgbClr val="000000"/>
                </a:solidFill>
                <a:latin typeface="Canva Sans"/>
              </a:rPr>
              <a:t>Promote morality and develop healthy relationships</a:t>
            </a:r>
          </a:p>
          <a:p>
            <a:pPr marL="518165" lvl="1" indent="-259082">
              <a:lnSpc>
                <a:spcPts val="3360"/>
              </a:lnSpc>
              <a:buFont typeface="Arial"/>
              <a:buChar char="•"/>
            </a:pPr>
            <a:r>
              <a:rPr lang="en-US" sz="2400">
                <a:solidFill>
                  <a:srgbClr val="000000"/>
                </a:solidFill>
                <a:latin typeface="Canva Sans"/>
              </a:rPr>
              <a:t>(Welsh Government, 2012).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EF1"/>
        </a:solidFill>
        <a:effectLst/>
      </p:bgPr>
    </p:bg>
    <p:spTree>
      <p:nvGrpSpPr>
        <p:cNvPr id="1" name=""/>
        <p:cNvGrpSpPr/>
        <p:nvPr/>
      </p:nvGrpSpPr>
      <p:grpSpPr>
        <a:xfrm>
          <a:off x="0" y="0"/>
          <a:ext cx="0" cy="0"/>
          <a:chOff x="0" y="0"/>
          <a:chExt cx="0" cy="0"/>
        </a:xfrm>
      </p:grpSpPr>
      <p:grpSp>
        <p:nvGrpSpPr>
          <p:cNvPr id="2" name="Group 2"/>
          <p:cNvGrpSpPr/>
          <p:nvPr/>
        </p:nvGrpSpPr>
        <p:grpSpPr>
          <a:xfrm>
            <a:off x="523296" y="486443"/>
            <a:ext cx="17315113" cy="9314113"/>
            <a:chOff x="0" y="0"/>
            <a:chExt cx="4560359" cy="2453100"/>
          </a:xfrm>
        </p:grpSpPr>
        <p:sp>
          <p:nvSpPr>
            <p:cNvPr id="3" name="Freeform 3"/>
            <p:cNvSpPr/>
            <p:nvPr/>
          </p:nvSpPr>
          <p:spPr>
            <a:xfrm>
              <a:off x="0" y="0"/>
              <a:ext cx="4560359" cy="2453100"/>
            </a:xfrm>
            <a:custGeom>
              <a:avLst/>
              <a:gdLst/>
              <a:ahLst/>
              <a:cxnLst/>
              <a:rect l="l" t="t" r="r" b="b"/>
              <a:pathLst>
                <a:path w="4560359" h="2453100">
                  <a:moveTo>
                    <a:pt x="0" y="0"/>
                  </a:moveTo>
                  <a:lnTo>
                    <a:pt x="4560359" y="0"/>
                  </a:lnTo>
                  <a:lnTo>
                    <a:pt x="4560359" y="2453100"/>
                  </a:lnTo>
                  <a:lnTo>
                    <a:pt x="0" y="2453100"/>
                  </a:lnTo>
                  <a:close/>
                </a:path>
              </a:pathLst>
            </a:custGeom>
            <a:solidFill>
              <a:srgbClr val="C9D0FD"/>
            </a:solidFill>
          </p:spPr>
          <p:txBody>
            <a:bodyPr/>
            <a:lstStyle/>
            <a:p>
              <a:endParaRPr lang="en-GB"/>
            </a:p>
          </p:txBody>
        </p:sp>
        <p:sp>
          <p:nvSpPr>
            <p:cNvPr id="4" name="TextBox 4"/>
            <p:cNvSpPr txBox="1"/>
            <p:nvPr/>
          </p:nvSpPr>
          <p:spPr>
            <a:xfrm>
              <a:off x="0" y="-47625"/>
              <a:ext cx="4560359" cy="2500725"/>
            </a:xfrm>
            <a:prstGeom prst="rect">
              <a:avLst/>
            </a:prstGeom>
          </p:spPr>
          <p:txBody>
            <a:bodyPr lIns="50800" tIns="50800" rIns="50800" bIns="50800" rtlCol="0" anchor="ctr"/>
            <a:lstStyle/>
            <a:p>
              <a:pPr algn="ctr">
                <a:lnSpc>
                  <a:spcPts val="2800"/>
                </a:lnSpc>
              </a:pPr>
              <a:endParaRPr/>
            </a:p>
          </p:txBody>
        </p:sp>
      </p:grpSp>
      <p:grpSp>
        <p:nvGrpSpPr>
          <p:cNvPr id="5" name="Group 5"/>
          <p:cNvGrpSpPr/>
          <p:nvPr/>
        </p:nvGrpSpPr>
        <p:grpSpPr>
          <a:xfrm>
            <a:off x="1028700" y="1028700"/>
            <a:ext cx="16230600" cy="1401419"/>
            <a:chOff x="0" y="0"/>
            <a:chExt cx="4274726" cy="369098"/>
          </a:xfrm>
        </p:grpSpPr>
        <p:sp>
          <p:nvSpPr>
            <p:cNvPr id="6" name="Freeform 6"/>
            <p:cNvSpPr/>
            <p:nvPr/>
          </p:nvSpPr>
          <p:spPr>
            <a:xfrm>
              <a:off x="0" y="0"/>
              <a:ext cx="4274726" cy="369098"/>
            </a:xfrm>
            <a:custGeom>
              <a:avLst/>
              <a:gdLst/>
              <a:ahLst/>
              <a:cxnLst/>
              <a:rect l="l" t="t" r="r" b="b"/>
              <a:pathLst>
                <a:path w="4274726" h="369098">
                  <a:moveTo>
                    <a:pt x="0" y="0"/>
                  </a:moveTo>
                  <a:lnTo>
                    <a:pt x="4274726" y="0"/>
                  </a:lnTo>
                  <a:lnTo>
                    <a:pt x="4274726" y="369098"/>
                  </a:lnTo>
                  <a:lnTo>
                    <a:pt x="0" y="369098"/>
                  </a:lnTo>
                  <a:close/>
                </a:path>
              </a:pathLst>
            </a:custGeom>
            <a:solidFill>
              <a:srgbClr val="F4B9B8"/>
            </a:solidFill>
          </p:spPr>
          <p:txBody>
            <a:bodyPr/>
            <a:lstStyle/>
            <a:p>
              <a:endParaRPr lang="en-GB"/>
            </a:p>
          </p:txBody>
        </p:sp>
        <p:sp>
          <p:nvSpPr>
            <p:cNvPr id="7" name="TextBox 7"/>
            <p:cNvSpPr txBox="1"/>
            <p:nvPr/>
          </p:nvSpPr>
          <p:spPr>
            <a:xfrm>
              <a:off x="0" y="-47625"/>
              <a:ext cx="4274726" cy="416723"/>
            </a:xfrm>
            <a:prstGeom prst="rect">
              <a:avLst/>
            </a:prstGeom>
          </p:spPr>
          <p:txBody>
            <a:bodyPr lIns="50800" tIns="50800" rIns="50800" bIns="50800" rtlCol="0" anchor="ctr"/>
            <a:lstStyle/>
            <a:p>
              <a:pPr algn="ctr">
                <a:lnSpc>
                  <a:spcPts val="2800"/>
                </a:lnSpc>
              </a:pPr>
              <a:endParaRPr/>
            </a:p>
          </p:txBody>
        </p:sp>
      </p:grpSp>
      <p:grpSp>
        <p:nvGrpSpPr>
          <p:cNvPr id="8" name="Group 8"/>
          <p:cNvGrpSpPr/>
          <p:nvPr/>
        </p:nvGrpSpPr>
        <p:grpSpPr>
          <a:xfrm>
            <a:off x="1028700" y="2610700"/>
            <a:ext cx="5065600" cy="6845044"/>
            <a:chOff x="0" y="0"/>
            <a:chExt cx="1334150" cy="1802810"/>
          </a:xfrm>
        </p:grpSpPr>
        <p:sp>
          <p:nvSpPr>
            <p:cNvPr id="9" name="Freeform 9"/>
            <p:cNvSpPr/>
            <p:nvPr/>
          </p:nvSpPr>
          <p:spPr>
            <a:xfrm>
              <a:off x="0" y="0"/>
              <a:ext cx="1334150" cy="1802810"/>
            </a:xfrm>
            <a:custGeom>
              <a:avLst/>
              <a:gdLst/>
              <a:ahLst/>
              <a:cxnLst/>
              <a:rect l="l" t="t" r="r" b="b"/>
              <a:pathLst>
                <a:path w="1334150" h="1802810">
                  <a:moveTo>
                    <a:pt x="77945" y="0"/>
                  </a:moveTo>
                  <a:lnTo>
                    <a:pt x="1256205" y="0"/>
                  </a:lnTo>
                  <a:cubicBezTo>
                    <a:pt x="1276877" y="0"/>
                    <a:pt x="1296703" y="8212"/>
                    <a:pt x="1311320" y="22830"/>
                  </a:cubicBezTo>
                  <a:cubicBezTo>
                    <a:pt x="1325938" y="37447"/>
                    <a:pt x="1334150" y="57273"/>
                    <a:pt x="1334150" y="77945"/>
                  </a:cubicBezTo>
                  <a:lnTo>
                    <a:pt x="1334150" y="1724865"/>
                  </a:lnTo>
                  <a:cubicBezTo>
                    <a:pt x="1334150" y="1745537"/>
                    <a:pt x="1325938" y="1765363"/>
                    <a:pt x="1311320" y="1779980"/>
                  </a:cubicBezTo>
                  <a:cubicBezTo>
                    <a:pt x="1296703" y="1794598"/>
                    <a:pt x="1276877" y="1802810"/>
                    <a:pt x="1256205" y="1802810"/>
                  </a:cubicBezTo>
                  <a:lnTo>
                    <a:pt x="77945" y="1802810"/>
                  </a:lnTo>
                  <a:cubicBezTo>
                    <a:pt x="34897" y="1802810"/>
                    <a:pt x="0" y="1767913"/>
                    <a:pt x="0" y="1724865"/>
                  </a:cubicBezTo>
                  <a:lnTo>
                    <a:pt x="0" y="77945"/>
                  </a:lnTo>
                  <a:cubicBezTo>
                    <a:pt x="0" y="57273"/>
                    <a:pt x="8212" y="37447"/>
                    <a:pt x="22830" y="22830"/>
                  </a:cubicBezTo>
                  <a:cubicBezTo>
                    <a:pt x="37447" y="8212"/>
                    <a:pt x="57273" y="0"/>
                    <a:pt x="77945" y="0"/>
                  </a:cubicBezTo>
                  <a:close/>
                </a:path>
              </a:pathLst>
            </a:custGeom>
            <a:solidFill>
              <a:srgbClr val="F9DA82"/>
            </a:solidFill>
          </p:spPr>
          <p:txBody>
            <a:bodyPr/>
            <a:lstStyle/>
            <a:p>
              <a:endParaRPr lang="en-GB"/>
            </a:p>
          </p:txBody>
        </p:sp>
        <p:sp>
          <p:nvSpPr>
            <p:cNvPr id="10" name="TextBox 10"/>
            <p:cNvSpPr txBox="1"/>
            <p:nvPr/>
          </p:nvSpPr>
          <p:spPr>
            <a:xfrm>
              <a:off x="0" y="-47625"/>
              <a:ext cx="1334150" cy="1850435"/>
            </a:xfrm>
            <a:prstGeom prst="rect">
              <a:avLst/>
            </a:prstGeom>
          </p:spPr>
          <p:txBody>
            <a:bodyPr lIns="50800" tIns="50800" rIns="50800" bIns="50800" rtlCol="0" anchor="ctr"/>
            <a:lstStyle/>
            <a:p>
              <a:pPr algn="ctr">
                <a:lnSpc>
                  <a:spcPts val="2800"/>
                </a:lnSpc>
              </a:pPr>
              <a:endParaRPr/>
            </a:p>
          </p:txBody>
        </p:sp>
      </p:grpSp>
      <p:sp>
        <p:nvSpPr>
          <p:cNvPr id="11" name="TextBox 11"/>
          <p:cNvSpPr txBox="1"/>
          <p:nvPr/>
        </p:nvSpPr>
        <p:spPr>
          <a:xfrm>
            <a:off x="7331794" y="1238237"/>
            <a:ext cx="3624411" cy="887095"/>
          </a:xfrm>
          <a:prstGeom prst="rect">
            <a:avLst/>
          </a:prstGeom>
        </p:spPr>
        <p:txBody>
          <a:bodyPr lIns="0" tIns="0" rIns="0" bIns="0" rtlCol="0" anchor="t">
            <a:spAutoFit/>
          </a:bodyPr>
          <a:lstStyle/>
          <a:p>
            <a:pPr algn="ctr">
              <a:lnSpc>
                <a:spcPts val="7279"/>
              </a:lnSpc>
            </a:pPr>
            <a:r>
              <a:rPr lang="en-US" sz="5199">
                <a:solidFill>
                  <a:srgbClr val="000000"/>
                </a:solidFill>
                <a:latin typeface="Canva Sans Bold"/>
              </a:rPr>
              <a:t>Conclusion</a:t>
            </a:r>
          </a:p>
        </p:txBody>
      </p:sp>
      <p:grpSp>
        <p:nvGrpSpPr>
          <p:cNvPr id="12" name="Group 12"/>
          <p:cNvGrpSpPr/>
          <p:nvPr/>
        </p:nvGrpSpPr>
        <p:grpSpPr>
          <a:xfrm>
            <a:off x="6648052" y="2610700"/>
            <a:ext cx="5065600" cy="6845044"/>
            <a:chOff x="0" y="0"/>
            <a:chExt cx="1334150" cy="1802810"/>
          </a:xfrm>
        </p:grpSpPr>
        <p:sp>
          <p:nvSpPr>
            <p:cNvPr id="13" name="Freeform 13"/>
            <p:cNvSpPr/>
            <p:nvPr/>
          </p:nvSpPr>
          <p:spPr>
            <a:xfrm>
              <a:off x="0" y="0"/>
              <a:ext cx="1334150" cy="1802810"/>
            </a:xfrm>
            <a:custGeom>
              <a:avLst/>
              <a:gdLst/>
              <a:ahLst/>
              <a:cxnLst/>
              <a:rect l="l" t="t" r="r" b="b"/>
              <a:pathLst>
                <a:path w="1334150" h="1802810">
                  <a:moveTo>
                    <a:pt x="77945" y="0"/>
                  </a:moveTo>
                  <a:lnTo>
                    <a:pt x="1256205" y="0"/>
                  </a:lnTo>
                  <a:cubicBezTo>
                    <a:pt x="1276877" y="0"/>
                    <a:pt x="1296703" y="8212"/>
                    <a:pt x="1311320" y="22830"/>
                  </a:cubicBezTo>
                  <a:cubicBezTo>
                    <a:pt x="1325938" y="37447"/>
                    <a:pt x="1334150" y="57273"/>
                    <a:pt x="1334150" y="77945"/>
                  </a:cubicBezTo>
                  <a:lnTo>
                    <a:pt x="1334150" y="1724865"/>
                  </a:lnTo>
                  <a:cubicBezTo>
                    <a:pt x="1334150" y="1745537"/>
                    <a:pt x="1325938" y="1765363"/>
                    <a:pt x="1311320" y="1779980"/>
                  </a:cubicBezTo>
                  <a:cubicBezTo>
                    <a:pt x="1296703" y="1794598"/>
                    <a:pt x="1276877" y="1802810"/>
                    <a:pt x="1256205" y="1802810"/>
                  </a:cubicBezTo>
                  <a:lnTo>
                    <a:pt x="77945" y="1802810"/>
                  </a:lnTo>
                  <a:cubicBezTo>
                    <a:pt x="34897" y="1802810"/>
                    <a:pt x="0" y="1767913"/>
                    <a:pt x="0" y="1724865"/>
                  </a:cubicBezTo>
                  <a:lnTo>
                    <a:pt x="0" y="77945"/>
                  </a:lnTo>
                  <a:cubicBezTo>
                    <a:pt x="0" y="57273"/>
                    <a:pt x="8212" y="37447"/>
                    <a:pt x="22830" y="22830"/>
                  </a:cubicBezTo>
                  <a:cubicBezTo>
                    <a:pt x="37447" y="8212"/>
                    <a:pt x="57273" y="0"/>
                    <a:pt x="77945" y="0"/>
                  </a:cubicBezTo>
                  <a:close/>
                </a:path>
              </a:pathLst>
            </a:custGeom>
            <a:solidFill>
              <a:srgbClr val="F9DA82"/>
            </a:solidFill>
          </p:spPr>
          <p:txBody>
            <a:bodyPr/>
            <a:lstStyle/>
            <a:p>
              <a:endParaRPr lang="en-GB"/>
            </a:p>
          </p:txBody>
        </p:sp>
        <p:sp>
          <p:nvSpPr>
            <p:cNvPr id="14" name="TextBox 14"/>
            <p:cNvSpPr txBox="1"/>
            <p:nvPr/>
          </p:nvSpPr>
          <p:spPr>
            <a:xfrm>
              <a:off x="0" y="-47625"/>
              <a:ext cx="1334150" cy="1850435"/>
            </a:xfrm>
            <a:prstGeom prst="rect">
              <a:avLst/>
            </a:prstGeom>
          </p:spPr>
          <p:txBody>
            <a:bodyPr lIns="50800" tIns="50800" rIns="50800" bIns="50800" rtlCol="0" anchor="ctr"/>
            <a:lstStyle/>
            <a:p>
              <a:pPr algn="ctr">
                <a:lnSpc>
                  <a:spcPts val="2800"/>
                </a:lnSpc>
              </a:pPr>
              <a:endParaRPr/>
            </a:p>
          </p:txBody>
        </p:sp>
      </p:grpSp>
      <p:grpSp>
        <p:nvGrpSpPr>
          <p:cNvPr id="15" name="Group 15"/>
          <p:cNvGrpSpPr/>
          <p:nvPr/>
        </p:nvGrpSpPr>
        <p:grpSpPr>
          <a:xfrm>
            <a:off x="12193700" y="2610700"/>
            <a:ext cx="5065600" cy="6845044"/>
            <a:chOff x="0" y="0"/>
            <a:chExt cx="1334150" cy="1802810"/>
          </a:xfrm>
        </p:grpSpPr>
        <p:sp>
          <p:nvSpPr>
            <p:cNvPr id="16" name="Freeform 16"/>
            <p:cNvSpPr/>
            <p:nvPr/>
          </p:nvSpPr>
          <p:spPr>
            <a:xfrm>
              <a:off x="0" y="0"/>
              <a:ext cx="1334150" cy="1802810"/>
            </a:xfrm>
            <a:custGeom>
              <a:avLst/>
              <a:gdLst/>
              <a:ahLst/>
              <a:cxnLst/>
              <a:rect l="l" t="t" r="r" b="b"/>
              <a:pathLst>
                <a:path w="1334150" h="1802810">
                  <a:moveTo>
                    <a:pt x="77945" y="0"/>
                  </a:moveTo>
                  <a:lnTo>
                    <a:pt x="1256205" y="0"/>
                  </a:lnTo>
                  <a:cubicBezTo>
                    <a:pt x="1276877" y="0"/>
                    <a:pt x="1296703" y="8212"/>
                    <a:pt x="1311320" y="22830"/>
                  </a:cubicBezTo>
                  <a:cubicBezTo>
                    <a:pt x="1325938" y="37447"/>
                    <a:pt x="1334150" y="57273"/>
                    <a:pt x="1334150" y="77945"/>
                  </a:cubicBezTo>
                  <a:lnTo>
                    <a:pt x="1334150" y="1724865"/>
                  </a:lnTo>
                  <a:cubicBezTo>
                    <a:pt x="1334150" y="1745537"/>
                    <a:pt x="1325938" y="1765363"/>
                    <a:pt x="1311320" y="1779980"/>
                  </a:cubicBezTo>
                  <a:cubicBezTo>
                    <a:pt x="1296703" y="1794598"/>
                    <a:pt x="1276877" y="1802810"/>
                    <a:pt x="1256205" y="1802810"/>
                  </a:cubicBezTo>
                  <a:lnTo>
                    <a:pt x="77945" y="1802810"/>
                  </a:lnTo>
                  <a:cubicBezTo>
                    <a:pt x="34897" y="1802810"/>
                    <a:pt x="0" y="1767913"/>
                    <a:pt x="0" y="1724865"/>
                  </a:cubicBezTo>
                  <a:lnTo>
                    <a:pt x="0" y="77945"/>
                  </a:lnTo>
                  <a:cubicBezTo>
                    <a:pt x="0" y="57273"/>
                    <a:pt x="8212" y="37447"/>
                    <a:pt x="22830" y="22830"/>
                  </a:cubicBezTo>
                  <a:cubicBezTo>
                    <a:pt x="37447" y="8212"/>
                    <a:pt x="57273" y="0"/>
                    <a:pt x="77945" y="0"/>
                  </a:cubicBezTo>
                  <a:close/>
                </a:path>
              </a:pathLst>
            </a:custGeom>
            <a:solidFill>
              <a:srgbClr val="F9DA82"/>
            </a:solidFill>
          </p:spPr>
          <p:txBody>
            <a:bodyPr/>
            <a:lstStyle/>
            <a:p>
              <a:endParaRPr lang="en-GB"/>
            </a:p>
          </p:txBody>
        </p:sp>
        <p:sp>
          <p:nvSpPr>
            <p:cNvPr id="17" name="TextBox 17"/>
            <p:cNvSpPr txBox="1"/>
            <p:nvPr/>
          </p:nvSpPr>
          <p:spPr>
            <a:xfrm>
              <a:off x="0" y="-47625"/>
              <a:ext cx="1334150" cy="1850435"/>
            </a:xfrm>
            <a:prstGeom prst="rect">
              <a:avLst/>
            </a:prstGeom>
          </p:spPr>
          <p:txBody>
            <a:bodyPr lIns="50800" tIns="50800" rIns="50800" bIns="50800" rtlCol="0" anchor="ctr"/>
            <a:lstStyle/>
            <a:p>
              <a:pPr algn="ctr">
                <a:lnSpc>
                  <a:spcPts val="2800"/>
                </a:lnSpc>
              </a:pPr>
              <a:endParaRPr/>
            </a:p>
          </p:txBody>
        </p:sp>
      </p:grpSp>
      <p:sp>
        <p:nvSpPr>
          <p:cNvPr id="18" name="TextBox 18"/>
          <p:cNvSpPr txBox="1"/>
          <p:nvPr/>
        </p:nvSpPr>
        <p:spPr>
          <a:xfrm>
            <a:off x="2451086" y="2544025"/>
            <a:ext cx="2465828" cy="580390"/>
          </a:xfrm>
          <a:prstGeom prst="rect">
            <a:avLst/>
          </a:prstGeom>
        </p:spPr>
        <p:txBody>
          <a:bodyPr wrap="square" lIns="0" tIns="0" rIns="0" bIns="0" rtlCol="0" anchor="t">
            <a:spAutoFit/>
          </a:bodyPr>
          <a:lstStyle/>
          <a:p>
            <a:pPr algn="ctr">
              <a:lnSpc>
                <a:spcPts val="4759"/>
              </a:lnSpc>
            </a:pPr>
            <a:r>
              <a:rPr lang="en-US" sz="3399" dirty="0">
                <a:solidFill>
                  <a:srgbClr val="000000"/>
                </a:solidFill>
                <a:latin typeface="Canva Sans Bold"/>
              </a:rPr>
              <a:t>Montessori</a:t>
            </a:r>
          </a:p>
        </p:txBody>
      </p:sp>
      <p:sp>
        <p:nvSpPr>
          <p:cNvPr id="19" name="TextBox 19"/>
          <p:cNvSpPr txBox="1"/>
          <p:nvPr/>
        </p:nvSpPr>
        <p:spPr>
          <a:xfrm>
            <a:off x="8382000" y="2544025"/>
            <a:ext cx="1529077" cy="580390"/>
          </a:xfrm>
          <a:prstGeom prst="rect">
            <a:avLst/>
          </a:prstGeom>
        </p:spPr>
        <p:txBody>
          <a:bodyPr wrap="square" lIns="0" tIns="0" rIns="0" bIns="0" rtlCol="0" anchor="t">
            <a:spAutoFit/>
          </a:bodyPr>
          <a:lstStyle/>
          <a:p>
            <a:pPr algn="ctr">
              <a:lnSpc>
                <a:spcPts val="4759"/>
              </a:lnSpc>
            </a:pPr>
            <a:r>
              <a:rPr lang="en-US" sz="3399" dirty="0">
                <a:solidFill>
                  <a:srgbClr val="000000"/>
                </a:solidFill>
                <a:latin typeface="Canva Sans Bold"/>
              </a:rPr>
              <a:t>Bruner</a:t>
            </a:r>
          </a:p>
        </p:txBody>
      </p:sp>
      <p:sp>
        <p:nvSpPr>
          <p:cNvPr id="20" name="TextBox 20"/>
          <p:cNvSpPr txBox="1"/>
          <p:nvPr/>
        </p:nvSpPr>
        <p:spPr>
          <a:xfrm>
            <a:off x="2088399" y="5587062"/>
            <a:ext cx="2946202" cy="580390"/>
          </a:xfrm>
          <a:prstGeom prst="rect">
            <a:avLst/>
          </a:prstGeom>
        </p:spPr>
        <p:txBody>
          <a:bodyPr lIns="0" tIns="0" rIns="0" bIns="0" rtlCol="0" anchor="t">
            <a:spAutoFit/>
          </a:bodyPr>
          <a:lstStyle/>
          <a:p>
            <a:pPr algn="ctr">
              <a:lnSpc>
                <a:spcPts val="4759"/>
              </a:lnSpc>
            </a:pPr>
            <a:r>
              <a:rPr lang="en-US" sz="3399">
                <a:solidFill>
                  <a:srgbClr val="000000"/>
                </a:solidFill>
                <a:latin typeface="Canva Sans Bold"/>
              </a:rPr>
              <a:t>Reggio Emelia</a:t>
            </a:r>
          </a:p>
        </p:txBody>
      </p:sp>
      <p:sp>
        <p:nvSpPr>
          <p:cNvPr id="21" name="TextBox 21"/>
          <p:cNvSpPr txBox="1"/>
          <p:nvPr/>
        </p:nvSpPr>
        <p:spPr>
          <a:xfrm>
            <a:off x="13868401" y="2544025"/>
            <a:ext cx="1659762" cy="580390"/>
          </a:xfrm>
          <a:prstGeom prst="rect">
            <a:avLst/>
          </a:prstGeom>
        </p:spPr>
        <p:txBody>
          <a:bodyPr wrap="square" lIns="0" tIns="0" rIns="0" bIns="0" rtlCol="0" anchor="t">
            <a:spAutoFit/>
          </a:bodyPr>
          <a:lstStyle/>
          <a:p>
            <a:pPr algn="ctr">
              <a:lnSpc>
                <a:spcPts val="4759"/>
              </a:lnSpc>
            </a:pPr>
            <a:r>
              <a:rPr lang="en-US" sz="3399" dirty="0">
                <a:solidFill>
                  <a:srgbClr val="000000"/>
                </a:solidFill>
                <a:latin typeface="Canva Sans Bold"/>
              </a:rPr>
              <a:t>Skinner</a:t>
            </a:r>
          </a:p>
        </p:txBody>
      </p:sp>
      <p:sp>
        <p:nvSpPr>
          <p:cNvPr id="22" name="TextBox 22"/>
          <p:cNvSpPr txBox="1"/>
          <p:nvPr/>
        </p:nvSpPr>
        <p:spPr>
          <a:xfrm>
            <a:off x="1028700" y="3267290"/>
            <a:ext cx="5065600" cy="2072639"/>
          </a:xfrm>
          <a:prstGeom prst="rect">
            <a:avLst/>
          </a:prstGeom>
        </p:spPr>
        <p:txBody>
          <a:bodyPr lIns="0" tIns="0" rIns="0" bIns="0" rtlCol="0" anchor="t">
            <a:spAutoFit/>
          </a:bodyPr>
          <a:lstStyle/>
          <a:p>
            <a:pPr marL="518165" lvl="1" indent="-259082">
              <a:lnSpc>
                <a:spcPts val="3360"/>
              </a:lnSpc>
              <a:buFont typeface="Arial"/>
              <a:buChar char="•"/>
            </a:pPr>
            <a:r>
              <a:rPr lang="en-US" sz="2400" dirty="0">
                <a:solidFill>
                  <a:srgbClr val="000000"/>
                </a:solidFill>
                <a:latin typeface="Canva Sans"/>
              </a:rPr>
              <a:t>Believed adults should ‘step back’ while children lead their learning.</a:t>
            </a:r>
          </a:p>
          <a:p>
            <a:pPr marL="518165" lvl="1" indent="-259082">
              <a:lnSpc>
                <a:spcPts val="3360"/>
              </a:lnSpc>
              <a:buFont typeface="Arial"/>
              <a:buChar char="•"/>
            </a:pPr>
            <a:r>
              <a:rPr lang="en-US" sz="2400" dirty="0">
                <a:solidFill>
                  <a:srgbClr val="000000"/>
                </a:solidFill>
                <a:latin typeface="Canva Sans"/>
              </a:rPr>
              <a:t>Classroom </a:t>
            </a:r>
            <a:r>
              <a:rPr lang="en-US" sz="2400" dirty="0" err="1">
                <a:solidFill>
                  <a:srgbClr val="000000"/>
                </a:solidFill>
                <a:latin typeface="Canva Sans"/>
              </a:rPr>
              <a:t>i</a:t>
            </a:r>
            <a:r>
              <a:rPr lang="en-US" sz="2400" dirty="0">
                <a:solidFill>
                  <a:srgbClr val="000000"/>
                </a:solidFill>
                <a:latin typeface="Canva Sans"/>
              </a:rPr>
              <a:t> filled with natural objects and soft </a:t>
            </a:r>
            <a:r>
              <a:rPr lang="en-US" sz="2400" dirty="0" err="1">
                <a:solidFill>
                  <a:srgbClr val="000000"/>
                </a:solidFill>
                <a:latin typeface="Canva Sans"/>
              </a:rPr>
              <a:t>colours</a:t>
            </a:r>
            <a:r>
              <a:rPr lang="en-US" sz="2400" dirty="0">
                <a:solidFill>
                  <a:srgbClr val="000000"/>
                </a:solidFill>
                <a:latin typeface="Canva Sans"/>
              </a:rPr>
              <a:t>.</a:t>
            </a:r>
          </a:p>
        </p:txBody>
      </p:sp>
      <p:sp>
        <p:nvSpPr>
          <p:cNvPr id="23" name="TextBox 23"/>
          <p:cNvSpPr txBox="1"/>
          <p:nvPr/>
        </p:nvSpPr>
        <p:spPr>
          <a:xfrm>
            <a:off x="6648052" y="3267290"/>
            <a:ext cx="5065600" cy="3749039"/>
          </a:xfrm>
          <a:prstGeom prst="rect">
            <a:avLst/>
          </a:prstGeom>
        </p:spPr>
        <p:txBody>
          <a:bodyPr lIns="0" tIns="0" rIns="0" bIns="0" rtlCol="0" anchor="t">
            <a:spAutoFit/>
          </a:bodyPr>
          <a:lstStyle/>
          <a:p>
            <a:pPr marL="518165" lvl="1" indent="-259082">
              <a:lnSpc>
                <a:spcPts val="3360"/>
              </a:lnSpc>
              <a:buFont typeface="Arial"/>
              <a:buChar char="•"/>
            </a:pPr>
            <a:r>
              <a:rPr lang="en-US" sz="2400">
                <a:solidFill>
                  <a:srgbClr val="000000"/>
                </a:solidFill>
                <a:latin typeface="Canva Sans"/>
              </a:rPr>
              <a:t>Developed the Spiral Curriculum.</a:t>
            </a:r>
          </a:p>
          <a:p>
            <a:pPr marL="518165" lvl="1" indent="-259082">
              <a:lnSpc>
                <a:spcPts val="3360"/>
              </a:lnSpc>
              <a:buFont typeface="Arial"/>
              <a:buChar char="•"/>
            </a:pPr>
            <a:r>
              <a:rPr lang="en-US" sz="2400">
                <a:solidFill>
                  <a:srgbClr val="000000"/>
                </a:solidFill>
                <a:latin typeface="Canva Sans"/>
              </a:rPr>
              <a:t>As you move up the spiral, the concepts are easier and more basic at first, then get harder and more complex. </a:t>
            </a:r>
          </a:p>
          <a:p>
            <a:pPr marL="518165" lvl="1" indent="-259082">
              <a:lnSpc>
                <a:spcPts val="3360"/>
              </a:lnSpc>
              <a:buFont typeface="Arial"/>
              <a:buChar char="•"/>
            </a:pPr>
            <a:r>
              <a:rPr lang="en-US" sz="2400">
                <a:solidFill>
                  <a:srgbClr val="000000"/>
                </a:solidFill>
                <a:latin typeface="Canva Sans"/>
              </a:rPr>
              <a:t>This enables learners to create an organised progression from basic to more advanced. </a:t>
            </a:r>
          </a:p>
        </p:txBody>
      </p:sp>
      <p:sp>
        <p:nvSpPr>
          <p:cNvPr id="24" name="TextBox 24"/>
          <p:cNvSpPr txBox="1"/>
          <p:nvPr/>
        </p:nvSpPr>
        <p:spPr>
          <a:xfrm>
            <a:off x="12193700" y="3267290"/>
            <a:ext cx="5065600" cy="396239"/>
          </a:xfrm>
          <a:prstGeom prst="rect">
            <a:avLst/>
          </a:prstGeom>
        </p:spPr>
        <p:txBody>
          <a:bodyPr lIns="0" tIns="0" rIns="0" bIns="0" rtlCol="0" anchor="t">
            <a:spAutoFit/>
          </a:bodyPr>
          <a:lstStyle/>
          <a:p>
            <a:pPr algn="ctr">
              <a:lnSpc>
                <a:spcPts val="3360"/>
              </a:lnSpc>
            </a:pPr>
            <a:endParaRPr/>
          </a:p>
        </p:txBody>
      </p:sp>
      <p:sp>
        <p:nvSpPr>
          <p:cNvPr id="25" name="TextBox 25"/>
          <p:cNvSpPr txBox="1"/>
          <p:nvPr/>
        </p:nvSpPr>
        <p:spPr>
          <a:xfrm>
            <a:off x="12193700" y="3267290"/>
            <a:ext cx="5065600" cy="2491739"/>
          </a:xfrm>
          <a:prstGeom prst="rect">
            <a:avLst/>
          </a:prstGeom>
        </p:spPr>
        <p:txBody>
          <a:bodyPr lIns="0" tIns="0" rIns="0" bIns="0" rtlCol="0" anchor="t">
            <a:spAutoFit/>
          </a:bodyPr>
          <a:lstStyle/>
          <a:p>
            <a:pPr marL="518165" lvl="1" indent="-259082">
              <a:lnSpc>
                <a:spcPts val="3360"/>
              </a:lnSpc>
              <a:buFont typeface="Arial"/>
              <a:buChar char="•"/>
            </a:pPr>
            <a:r>
              <a:rPr lang="en-US" sz="2400">
                <a:solidFill>
                  <a:srgbClr val="000000"/>
                </a:solidFill>
                <a:latin typeface="Canva Sans"/>
              </a:rPr>
              <a:t>Looked a how operant conditioning is used to manage behaviour.</a:t>
            </a:r>
          </a:p>
          <a:p>
            <a:pPr marL="518165" lvl="1" indent="-259082">
              <a:lnSpc>
                <a:spcPts val="3360"/>
              </a:lnSpc>
              <a:buFont typeface="Arial"/>
              <a:buChar char="•"/>
            </a:pPr>
            <a:r>
              <a:rPr lang="en-US" sz="2400">
                <a:solidFill>
                  <a:srgbClr val="000000"/>
                </a:solidFill>
                <a:latin typeface="Canva Sans"/>
              </a:rPr>
              <a:t>Rewards are the main example but they’re not always beneficial. </a:t>
            </a:r>
          </a:p>
        </p:txBody>
      </p:sp>
      <p:sp>
        <p:nvSpPr>
          <p:cNvPr id="26" name="TextBox 26"/>
          <p:cNvSpPr txBox="1"/>
          <p:nvPr/>
        </p:nvSpPr>
        <p:spPr>
          <a:xfrm>
            <a:off x="1028700" y="6347461"/>
            <a:ext cx="5065600" cy="2910839"/>
          </a:xfrm>
          <a:prstGeom prst="rect">
            <a:avLst/>
          </a:prstGeom>
        </p:spPr>
        <p:txBody>
          <a:bodyPr lIns="0" tIns="0" rIns="0" bIns="0" rtlCol="0" anchor="t">
            <a:spAutoFit/>
          </a:bodyPr>
          <a:lstStyle/>
          <a:p>
            <a:pPr marL="518165" lvl="1" indent="-259082">
              <a:lnSpc>
                <a:spcPts val="3360"/>
              </a:lnSpc>
              <a:buFont typeface="Arial"/>
              <a:buChar char="•"/>
            </a:pPr>
            <a:r>
              <a:rPr lang="en-US" sz="2400">
                <a:solidFill>
                  <a:srgbClr val="000000"/>
                </a:solidFill>
                <a:latin typeface="Canva Sans"/>
              </a:rPr>
              <a:t>Similar to Montessori.</a:t>
            </a:r>
          </a:p>
          <a:p>
            <a:pPr marL="518165" lvl="1" indent="-259082">
              <a:lnSpc>
                <a:spcPts val="3360"/>
              </a:lnSpc>
              <a:buFont typeface="Arial"/>
              <a:buChar char="•"/>
            </a:pPr>
            <a:r>
              <a:rPr lang="en-US" sz="2400">
                <a:solidFill>
                  <a:srgbClr val="000000"/>
                </a:solidFill>
                <a:latin typeface="Canva Sans"/>
              </a:rPr>
              <a:t>Looks at the importance of relationships with families and communities.</a:t>
            </a:r>
          </a:p>
          <a:p>
            <a:pPr marL="518165" lvl="1" indent="-259082">
              <a:lnSpc>
                <a:spcPts val="3360"/>
              </a:lnSpc>
              <a:buFont typeface="Arial"/>
              <a:buChar char="•"/>
            </a:pPr>
            <a:r>
              <a:rPr lang="en-US" sz="2400">
                <a:solidFill>
                  <a:srgbClr val="000000"/>
                </a:solidFill>
                <a:latin typeface="Canva Sans"/>
              </a:rPr>
              <a:t>Classrooms look calming with natural loose parts to play and explore.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EF1"/>
        </a:solidFill>
        <a:effectLst/>
      </p:bgPr>
    </p:bg>
    <p:spTree>
      <p:nvGrpSpPr>
        <p:cNvPr id="1" name=""/>
        <p:cNvGrpSpPr/>
        <p:nvPr/>
      </p:nvGrpSpPr>
      <p:grpSpPr>
        <a:xfrm>
          <a:off x="0" y="0"/>
          <a:ext cx="0" cy="0"/>
          <a:chOff x="0" y="0"/>
          <a:chExt cx="0" cy="0"/>
        </a:xfrm>
      </p:grpSpPr>
      <p:grpSp>
        <p:nvGrpSpPr>
          <p:cNvPr id="2" name="Group 2"/>
          <p:cNvGrpSpPr/>
          <p:nvPr/>
        </p:nvGrpSpPr>
        <p:grpSpPr>
          <a:xfrm>
            <a:off x="523296" y="486443"/>
            <a:ext cx="17315113" cy="9314113"/>
            <a:chOff x="0" y="0"/>
            <a:chExt cx="4560359" cy="2453100"/>
          </a:xfrm>
        </p:grpSpPr>
        <p:sp>
          <p:nvSpPr>
            <p:cNvPr id="3" name="Freeform 3"/>
            <p:cNvSpPr/>
            <p:nvPr/>
          </p:nvSpPr>
          <p:spPr>
            <a:xfrm>
              <a:off x="0" y="0"/>
              <a:ext cx="4560359" cy="2453100"/>
            </a:xfrm>
            <a:custGeom>
              <a:avLst/>
              <a:gdLst/>
              <a:ahLst/>
              <a:cxnLst/>
              <a:rect l="l" t="t" r="r" b="b"/>
              <a:pathLst>
                <a:path w="4560359" h="2453100">
                  <a:moveTo>
                    <a:pt x="0" y="0"/>
                  </a:moveTo>
                  <a:lnTo>
                    <a:pt x="4560359" y="0"/>
                  </a:lnTo>
                  <a:lnTo>
                    <a:pt x="4560359" y="2453100"/>
                  </a:lnTo>
                  <a:lnTo>
                    <a:pt x="0" y="2453100"/>
                  </a:lnTo>
                  <a:close/>
                </a:path>
              </a:pathLst>
            </a:custGeom>
            <a:solidFill>
              <a:srgbClr val="C9D0FD"/>
            </a:solidFill>
          </p:spPr>
          <p:txBody>
            <a:bodyPr/>
            <a:lstStyle/>
            <a:p>
              <a:endParaRPr lang="en-GB"/>
            </a:p>
          </p:txBody>
        </p:sp>
        <p:sp>
          <p:nvSpPr>
            <p:cNvPr id="4" name="TextBox 4"/>
            <p:cNvSpPr txBox="1"/>
            <p:nvPr/>
          </p:nvSpPr>
          <p:spPr>
            <a:xfrm>
              <a:off x="0" y="-47625"/>
              <a:ext cx="4560359" cy="2500725"/>
            </a:xfrm>
            <a:prstGeom prst="rect">
              <a:avLst/>
            </a:prstGeom>
          </p:spPr>
          <p:txBody>
            <a:bodyPr lIns="50800" tIns="50800" rIns="50800" bIns="50800" rtlCol="0" anchor="ctr"/>
            <a:lstStyle/>
            <a:p>
              <a:pPr algn="ctr">
                <a:lnSpc>
                  <a:spcPts val="2800"/>
                </a:lnSpc>
              </a:pPr>
              <a:endParaRPr/>
            </a:p>
          </p:txBody>
        </p:sp>
      </p:grpSp>
      <p:grpSp>
        <p:nvGrpSpPr>
          <p:cNvPr id="5" name="Group 5"/>
          <p:cNvGrpSpPr/>
          <p:nvPr/>
        </p:nvGrpSpPr>
        <p:grpSpPr>
          <a:xfrm>
            <a:off x="1028700" y="1028700"/>
            <a:ext cx="16230600" cy="1401419"/>
            <a:chOff x="0" y="0"/>
            <a:chExt cx="4274726" cy="369098"/>
          </a:xfrm>
        </p:grpSpPr>
        <p:sp>
          <p:nvSpPr>
            <p:cNvPr id="6" name="Freeform 6"/>
            <p:cNvSpPr/>
            <p:nvPr/>
          </p:nvSpPr>
          <p:spPr>
            <a:xfrm>
              <a:off x="0" y="0"/>
              <a:ext cx="4274726" cy="369098"/>
            </a:xfrm>
            <a:custGeom>
              <a:avLst/>
              <a:gdLst/>
              <a:ahLst/>
              <a:cxnLst/>
              <a:rect l="l" t="t" r="r" b="b"/>
              <a:pathLst>
                <a:path w="4274726" h="369098">
                  <a:moveTo>
                    <a:pt x="0" y="0"/>
                  </a:moveTo>
                  <a:lnTo>
                    <a:pt x="4274726" y="0"/>
                  </a:lnTo>
                  <a:lnTo>
                    <a:pt x="4274726" y="369098"/>
                  </a:lnTo>
                  <a:lnTo>
                    <a:pt x="0" y="369098"/>
                  </a:lnTo>
                  <a:close/>
                </a:path>
              </a:pathLst>
            </a:custGeom>
            <a:solidFill>
              <a:srgbClr val="F4B9B8"/>
            </a:solidFill>
          </p:spPr>
          <p:txBody>
            <a:bodyPr/>
            <a:lstStyle/>
            <a:p>
              <a:endParaRPr lang="en-GB"/>
            </a:p>
          </p:txBody>
        </p:sp>
        <p:sp>
          <p:nvSpPr>
            <p:cNvPr id="7" name="TextBox 7"/>
            <p:cNvSpPr txBox="1"/>
            <p:nvPr/>
          </p:nvSpPr>
          <p:spPr>
            <a:xfrm>
              <a:off x="0" y="-47625"/>
              <a:ext cx="4274726" cy="416723"/>
            </a:xfrm>
            <a:prstGeom prst="rect">
              <a:avLst/>
            </a:prstGeom>
          </p:spPr>
          <p:txBody>
            <a:bodyPr lIns="50800" tIns="50800" rIns="50800" bIns="50800" rtlCol="0" anchor="ctr"/>
            <a:lstStyle/>
            <a:p>
              <a:pPr algn="ctr">
                <a:lnSpc>
                  <a:spcPts val="2800"/>
                </a:lnSpc>
              </a:pPr>
              <a:endParaRPr/>
            </a:p>
          </p:txBody>
        </p:sp>
      </p:grpSp>
      <p:sp>
        <p:nvSpPr>
          <p:cNvPr id="8" name="TextBox 8"/>
          <p:cNvSpPr txBox="1"/>
          <p:nvPr/>
        </p:nvSpPr>
        <p:spPr>
          <a:xfrm>
            <a:off x="1028700" y="1238237"/>
            <a:ext cx="16230600" cy="887095"/>
          </a:xfrm>
          <a:prstGeom prst="rect">
            <a:avLst/>
          </a:prstGeom>
        </p:spPr>
        <p:txBody>
          <a:bodyPr lIns="0" tIns="0" rIns="0" bIns="0" rtlCol="0" anchor="t">
            <a:spAutoFit/>
          </a:bodyPr>
          <a:lstStyle/>
          <a:p>
            <a:pPr algn="ctr">
              <a:lnSpc>
                <a:spcPts val="7279"/>
              </a:lnSpc>
            </a:pPr>
            <a:r>
              <a:rPr lang="en-US" sz="5199">
                <a:solidFill>
                  <a:srgbClr val="000000"/>
                </a:solidFill>
                <a:latin typeface="Canva Sans Bold"/>
              </a:rPr>
              <a:t>References</a:t>
            </a:r>
          </a:p>
        </p:txBody>
      </p:sp>
      <p:sp>
        <p:nvSpPr>
          <p:cNvPr id="9" name="TextBox 9"/>
          <p:cNvSpPr txBox="1"/>
          <p:nvPr/>
        </p:nvSpPr>
        <p:spPr>
          <a:xfrm>
            <a:off x="523296" y="2469725"/>
            <a:ext cx="17315113" cy="7828982"/>
          </a:xfrm>
          <a:prstGeom prst="rect">
            <a:avLst/>
          </a:prstGeom>
        </p:spPr>
        <p:txBody>
          <a:bodyPr lIns="0" tIns="0" rIns="0" bIns="0" rtlCol="0" anchor="t">
            <a:spAutoFit/>
          </a:bodyPr>
          <a:lstStyle/>
          <a:p>
            <a:pPr>
              <a:lnSpc>
                <a:spcPts val="2783"/>
              </a:lnSpc>
            </a:pPr>
            <a:r>
              <a:rPr lang="en-US" sz="1988">
                <a:solidFill>
                  <a:srgbClr val="000000"/>
                </a:solidFill>
                <a:latin typeface="Canva Sans"/>
              </a:rPr>
              <a:t>Britannica. (1971) B.F. Skinner. Available at: </a:t>
            </a:r>
            <a:r>
              <a:rPr lang="en-US" sz="1988" u="sng">
                <a:solidFill>
                  <a:srgbClr val="000000"/>
                </a:solidFill>
                <a:latin typeface="Canva Sans"/>
                <a:hlinkClick r:id="rId2" tooltip="https://www.britannica.com/biography/B-F-Skinner"/>
              </a:rPr>
              <a:t>https://www.britannica.com/biography/B-F-Skinner</a:t>
            </a:r>
            <a:r>
              <a:rPr lang="en-US" sz="1988">
                <a:solidFill>
                  <a:srgbClr val="000000"/>
                </a:solidFill>
                <a:latin typeface="Canva Sans"/>
              </a:rPr>
              <a:t> (Accessed 14 February 2024). </a:t>
            </a:r>
          </a:p>
          <a:p>
            <a:pPr>
              <a:lnSpc>
                <a:spcPts val="2783"/>
              </a:lnSpc>
            </a:pPr>
            <a:endParaRPr lang="en-US" sz="1988">
              <a:solidFill>
                <a:srgbClr val="000000"/>
              </a:solidFill>
              <a:latin typeface="Canva Sans"/>
            </a:endParaRPr>
          </a:p>
          <a:p>
            <a:pPr>
              <a:lnSpc>
                <a:spcPts val="2783"/>
              </a:lnSpc>
            </a:pPr>
            <a:r>
              <a:rPr lang="en-US" sz="1988">
                <a:solidFill>
                  <a:srgbClr val="000000"/>
                </a:solidFill>
                <a:latin typeface="Canva Sans"/>
              </a:rPr>
              <a:t>Cherry, K. (2022) How Negative Reinforcement works. Available at: </a:t>
            </a:r>
            <a:r>
              <a:rPr lang="en-US" sz="1988" u="sng">
                <a:solidFill>
                  <a:srgbClr val="000000"/>
                </a:solidFill>
                <a:latin typeface="Canva Sans"/>
                <a:hlinkClick r:id="rId3" tooltip="https://www.verywellmind.com/what-is-negative-reinforcement-2795410"/>
              </a:rPr>
              <a:t>https://www.verywellmind.com/what-is-negative-reinforcement-2795410</a:t>
            </a:r>
            <a:r>
              <a:rPr lang="en-US" sz="1988" u="sng">
                <a:solidFill>
                  <a:srgbClr val="000000"/>
                </a:solidFill>
                <a:latin typeface="Canva Sans"/>
              </a:rPr>
              <a:t> </a:t>
            </a:r>
            <a:r>
              <a:rPr lang="en-US" sz="1988">
                <a:solidFill>
                  <a:srgbClr val="000000"/>
                </a:solidFill>
                <a:latin typeface="Canva Sans"/>
              </a:rPr>
              <a:t>(Accessed 14 February 2024). </a:t>
            </a:r>
          </a:p>
          <a:p>
            <a:pPr>
              <a:lnSpc>
                <a:spcPts val="2783"/>
              </a:lnSpc>
            </a:pPr>
            <a:endParaRPr lang="en-US" sz="1988">
              <a:solidFill>
                <a:srgbClr val="000000"/>
              </a:solidFill>
              <a:latin typeface="Canva Sans"/>
            </a:endParaRPr>
          </a:p>
          <a:p>
            <a:pPr>
              <a:lnSpc>
                <a:spcPts val="2783"/>
              </a:lnSpc>
            </a:pPr>
            <a:r>
              <a:rPr lang="en-US" sz="1988">
                <a:solidFill>
                  <a:srgbClr val="000000"/>
                </a:solidFill>
                <a:latin typeface="Canva Sans"/>
              </a:rPr>
              <a:t>Cherry, K. (2023) Positive Punishment and Operant Conditioning. Available at: </a:t>
            </a:r>
            <a:r>
              <a:rPr lang="en-US" sz="1988" u="sng">
                <a:solidFill>
                  <a:srgbClr val="000000"/>
                </a:solidFill>
                <a:latin typeface="Canva Sans"/>
                <a:hlinkClick r:id="rId4" tooltip="https://www.verywellmind.com/what-is-positive-punishment-2795411"/>
              </a:rPr>
              <a:t>https://www.verywellmind.com/what-is-positive-punishment-2795411</a:t>
            </a:r>
            <a:r>
              <a:rPr lang="en-US" sz="1988">
                <a:solidFill>
                  <a:srgbClr val="000000"/>
                </a:solidFill>
                <a:latin typeface="Canva Sans"/>
              </a:rPr>
              <a:t> (Accessed 14 February 2024). </a:t>
            </a:r>
          </a:p>
          <a:p>
            <a:pPr>
              <a:lnSpc>
                <a:spcPts val="2783"/>
              </a:lnSpc>
            </a:pPr>
            <a:endParaRPr lang="en-US" sz="1988">
              <a:solidFill>
                <a:srgbClr val="000000"/>
              </a:solidFill>
              <a:latin typeface="Canva Sans"/>
            </a:endParaRPr>
          </a:p>
          <a:p>
            <a:pPr>
              <a:lnSpc>
                <a:spcPts val="2783"/>
              </a:lnSpc>
            </a:pPr>
            <a:r>
              <a:rPr lang="en-US" sz="1988">
                <a:solidFill>
                  <a:srgbClr val="000000"/>
                </a:solidFill>
                <a:latin typeface="Canva Sans"/>
              </a:rPr>
              <a:t>Department for Education. 2013. Behaviour and discipline in schools. Available at: </a:t>
            </a:r>
            <a:r>
              <a:rPr lang="en-US" sz="1988" u="sng">
                <a:solidFill>
                  <a:srgbClr val="000000"/>
                </a:solidFill>
                <a:latin typeface="Canva Sans"/>
                <a:hlinkClick r:id="rId5" tooltip="https://assets.publishing.service.gov.uk/government/uploads/system/uploads/attachment_data/file/268769/behaviour_and_discipline_in_schools_-_a_guide_for_headteachers_and_school_staff_-_final.pdf"/>
              </a:rPr>
              <a:t>https://assets.publishing.service.gov.uk/government/uploads/system/uploads/attachment_data/file/268769/behaviour_and_discipline_in_schools_-_a_guide_for_headteachers_and_school_staff_-_final.pdf</a:t>
            </a:r>
            <a:r>
              <a:rPr lang="en-US" sz="1988">
                <a:solidFill>
                  <a:srgbClr val="000000"/>
                </a:solidFill>
                <a:latin typeface="Canva Sans"/>
              </a:rPr>
              <a:t> (Accessed 14 February 2024).</a:t>
            </a:r>
          </a:p>
          <a:p>
            <a:pPr>
              <a:lnSpc>
                <a:spcPts val="2783"/>
              </a:lnSpc>
            </a:pPr>
            <a:endParaRPr lang="en-US" sz="1988">
              <a:solidFill>
                <a:srgbClr val="000000"/>
              </a:solidFill>
              <a:latin typeface="Canva Sans"/>
            </a:endParaRPr>
          </a:p>
          <a:p>
            <a:pPr>
              <a:lnSpc>
                <a:spcPts val="2783"/>
              </a:lnSpc>
            </a:pPr>
            <a:r>
              <a:rPr lang="en-US" sz="1988">
                <a:solidFill>
                  <a:srgbClr val="000000"/>
                </a:solidFill>
                <a:latin typeface="Canva Sans"/>
              </a:rPr>
              <a:t>Estyn. (2018) Successful behaviours through reward-based programme. Available at: </a:t>
            </a:r>
            <a:r>
              <a:rPr lang="en-US" sz="1988" u="sng">
                <a:solidFill>
                  <a:srgbClr val="000000"/>
                </a:solidFill>
                <a:latin typeface="Canva Sans"/>
                <a:hlinkClick r:id="rId6" tooltip="https://www.estyn.gov.wales/effective-practice/successful-behaviours-through-reward-based-programme"/>
              </a:rPr>
              <a:t>https://www.estyn.gov.wales/effective-practice/successful-behaviours-through-reward-based-programme</a:t>
            </a:r>
            <a:r>
              <a:rPr lang="en-US" sz="1988">
                <a:solidFill>
                  <a:srgbClr val="000000"/>
                </a:solidFill>
                <a:latin typeface="Canva Sans"/>
              </a:rPr>
              <a:t> (Accessed 28 February).</a:t>
            </a:r>
          </a:p>
          <a:p>
            <a:pPr>
              <a:lnSpc>
                <a:spcPts val="2783"/>
              </a:lnSpc>
            </a:pPr>
            <a:endParaRPr lang="en-US" sz="1988">
              <a:solidFill>
                <a:srgbClr val="000000"/>
              </a:solidFill>
              <a:latin typeface="Canva Sans"/>
            </a:endParaRPr>
          </a:p>
          <a:p>
            <a:pPr>
              <a:lnSpc>
                <a:spcPts val="2783"/>
              </a:lnSpc>
            </a:pPr>
            <a:r>
              <a:rPr lang="en-US" sz="1988">
                <a:solidFill>
                  <a:srgbClr val="000000"/>
                </a:solidFill>
                <a:latin typeface="Canva Sans"/>
              </a:rPr>
              <a:t>Lemetyinen, H. (2023) Language Acquisition Theory. Available at: </a:t>
            </a:r>
            <a:r>
              <a:rPr lang="en-US" sz="1988" u="sng">
                <a:solidFill>
                  <a:srgbClr val="000000"/>
                </a:solidFill>
                <a:latin typeface="Canva Sans"/>
                <a:hlinkClick r:id="rId7" tooltip="https://www.simplypsychology.org/language.html"/>
              </a:rPr>
              <a:t>https://www.simplypsychology.org/language.html</a:t>
            </a:r>
            <a:r>
              <a:rPr lang="en-US" sz="1988">
                <a:solidFill>
                  <a:srgbClr val="000000"/>
                </a:solidFill>
                <a:latin typeface="Canva Sans"/>
              </a:rPr>
              <a:t> (Accessed 19 February). </a:t>
            </a:r>
          </a:p>
          <a:p>
            <a:pPr>
              <a:lnSpc>
                <a:spcPts val="2783"/>
              </a:lnSpc>
            </a:pPr>
            <a:endParaRPr lang="en-US" sz="1988">
              <a:solidFill>
                <a:srgbClr val="000000"/>
              </a:solidFill>
              <a:latin typeface="Canva Sans"/>
            </a:endParaRPr>
          </a:p>
          <a:p>
            <a:pPr>
              <a:lnSpc>
                <a:spcPts val="2783"/>
              </a:lnSpc>
            </a:pPr>
            <a:r>
              <a:rPr lang="en-US" sz="1988">
                <a:solidFill>
                  <a:srgbClr val="000000"/>
                </a:solidFill>
                <a:latin typeface="Canva Sans"/>
              </a:rPr>
              <a:t>McLeod, S. (2024) Operant Conditioning: What It Is, How It Works, And Examples. Available at: </a:t>
            </a:r>
            <a:r>
              <a:rPr lang="en-US" sz="1988" u="sng">
                <a:solidFill>
                  <a:srgbClr val="000000"/>
                </a:solidFill>
                <a:latin typeface="Canva Sans"/>
                <a:hlinkClick r:id="rId8" tooltip="https://www.simplypsychology.org/operant-conditioning.html#:~:text=Skinner%20is%20often%20regarded%20as,by%20negative%20outcomes%20are%20discouraged"/>
              </a:rPr>
              <a:t>https://www.simplypsychology.org/operant-conditioning.html#:~:text=Skinner%20is%20often%20regarded%20as,by%20negative%20outcomes%20are%20discouraged</a:t>
            </a:r>
            <a:r>
              <a:rPr lang="en-US" sz="1988">
                <a:solidFill>
                  <a:srgbClr val="000000"/>
                </a:solidFill>
                <a:latin typeface="Canva Sans"/>
              </a:rPr>
              <a:t> (Accessed 12 February 2024). </a:t>
            </a:r>
          </a:p>
          <a:p>
            <a:pPr>
              <a:lnSpc>
                <a:spcPts val="2783"/>
              </a:lnSpc>
            </a:pPr>
            <a:endParaRPr lang="en-US" sz="1988">
              <a:solidFill>
                <a:srgbClr val="000000"/>
              </a:solidFill>
              <a:latin typeface="Canva Sans"/>
            </a:endParaRPr>
          </a:p>
          <a:p>
            <a:pPr algn="ctr">
              <a:lnSpc>
                <a:spcPts val="3578"/>
              </a:lnSpc>
            </a:pPr>
            <a:endParaRPr lang="en-US" sz="1988">
              <a:solidFill>
                <a:srgbClr val="000000"/>
              </a:solidFill>
              <a:latin typeface="Canva San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EF1"/>
        </a:solidFill>
        <a:effectLst/>
      </p:bgPr>
    </p:bg>
    <p:spTree>
      <p:nvGrpSpPr>
        <p:cNvPr id="1" name=""/>
        <p:cNvGrpSpPr/>
        <p:nvPr/>
      </p:nvGrpSpPr>
      <p:grpSpPr>
        <a:xfrm>
          <a:off x="0" y="0"/>
          <a:ext cx="0" cy="0"/>
          <a:chOff x="0" y="0"/>
          <a:chExt cx="0" cy="0"/>
        </a:xfrm>
      </p:grpSpPr>
      <p:grpSp>
        <p:nvGrpSpPr>
          <p:cNvPr id="2" name="Group 2"/>
          <p:cNvGrpSpPr/>
          <p:nvPr/>
        </p:nvGrpSpPr>
        <p:grpSpPr>
          <a:xfrm>
            <a:off x="523296" y="486443"/>
            <a:ext cx="17315113" cy="9314113"/>
            <a:chOff x="0" y="0"/>
            <a:chExt cx="4560359" cy="2453100"/>
          </a:xfrm>
        </p:grpSpPr>
        <p:sp>
          <p:nvSpPr>
            <p:cNvPr id="3" name="Freeform 3"/>
            <p:cNvSpPr/>
            <p:nvPr/>
          </p:nvSpPr>
          <p:spPr>
            <a:xfrm>
              <a:off x="0" y="0"/>
              <a:ext cx="4560359" cy="2453100"/>
            </a:xfrm>
            <a:custGeom>
              <a:avLst/>
              <a:gdLst/>
              <a:ahLst/>
              <a:cxnLst/>
              <a:rect l="l" t="t" r="r" b="b"/>
              <a:pathLst>
                <a:path w="4560359" h="2453100">
                  <a:moveTo>
                    <a:pt x="0" y="0"/>
                  </a:moveTo>
                  <a:lnTo>
                    <a:pt x="4560359" y="0"/>
                  </a:lnTo>
                  <a:lnTo>
                    <a:pt x="4560359" y="2453100"/>
                  </a:lnTo>
                  <a:lnTo>
                    <a:pt x="0" y="2453100"/>
                  </a:lnTo>
                  <a:close/>
                </a:path>
              </a:pathLst>
            </a:custGeom>
            <a:solidFill>
              <a:srgbClr val="C9D0FD"/>
            </a:solidFill>
          </p:spPr>
          <p:txBody>
            <a:bodyPr/>
            <a:lstStyle/>
            <a:p>
              <a:endParaRPr lang="en-GB"/>
            </a:p>
          </p:txBody>
        </p:sp>
        <p:sp>
          <p:nvSpPr>
            <p:cNvPr id="4" name="TextBox 4"/>
            <p:cNvSpPr txBox="1"/>
            <p:nvPr/>
          </p:nvSpPr>
          <p:spPr>
            <a:xfrm>
              <a:off x="0" y="-47625"/>
              <a:ext cx="4560359" cy="2500725"/>
            </a:xfrm>
            <a:prstGeom prst="rect">
              <a:avLst/>
            </a:prstGeom>
          </p:spPr>
          <p:txBody>
            <a:bodyPr lIns="50800" tIns="50800" rIns="50800" bIns="50800" rtlCol="0" anchor="ctr"/>
            <a:lstStyle/>
            <a:p>
              <a:pPr algn="ctr">
                <a:lnSpc>
                  <a:spcPts val="2800"/>
                </a:lnSpc>
              </a:pPr>
              <a:endParaRPr/>
            </a:p>
          </p:txBody>
        </p:sp>
      </p:grpSp>
      <p:sp>
        <p:nvSpPr>
          <p:cNvPr id="5" name="TextBox 5"/>
          <p:cNvSpPr txBox="1"/>
          <p:nvPr/>
        </p:nvSpPr>
        <p:spPr>
          <a:xfrm>
            <a:off x="523296" y="1000125"/>
            <a:ext cx="17315113" cy="7526655"/>
          </a:xfrm>
          <a:prstGeom prst="rect">
            <a:avLst/>
          </a:prstGeom>
        </p:spPr>
        <p:txBody>
          <a:bodyPr lIns="0" tIns="0" rIns="0" bIns="0" rtlCol="0" anchor="t">
            <a:spAutoFit/>
          </a:bodyPr>
          <a:lstStyle/>
          <a:p>
            <a:pPr>
              <a:lnSpc>
                <a:spcPts val="2520"/>
              </a:lnSpc>
            </a:pPr>
            <a:r>
              <a:rPr lang="en-US" sz="1800">
                <a:solidFill>
                  <a:srgbClr val="000000"/>
                </a:solidFill>
                <a:latin typeface="Canva Sans"/>
              </a:rPr>
              <a:t>McNair, L. J. and Cerdan, C. (2022) Nurturing self-regulation. Available at: </a:t>
            </a:r>
            <a:r>
              <a:rPr lang="en-US" sz="1800" u="sng">
                <a:solidFill>
                  <a:srgbClr val="000000"/>
                </a:solidFill>
                <a:latin typeface="Canva Sans"/>
                <a:hlinkClick r:id="rId2" tooltip="https://www.froebel.org.uk/uploads/images/Nurturing-self-regulation-%E2%80%93-A-Froebelian-approach.pdf"/>
              </a:rPr>
              <a:t>https://www.froebel.org.uk/uploads/images/Nurturing-self-regulation-%E2%80%93-A-Froebelian-approach.pdf</a:t>
            </a:r>
            <a:r>
              <a:rPr lang="en-US" sz="1800">
                <a:solidFill>
                  <a:srgbClr val="000000"/>
                </a:solidFill>
                <a:latin typeface="Canva Sans"/>
              </a:rPr>
              <a:t> (Accessed 18 February 2024). </a:t>
            </a:r>
          </a:p>
          <a:p>
            <a:pPr>
              <a:lnSpc>
                <a:spcPts val="2520"/>
              </a:lnSpc>
            </a:pPr>
            <a:endParaRPr lang="en-US" sz="1800">
              <a:solidFill>
                <a:srgbClr val="000000"/>
              </a:solidFill>
              <a:latin typeface="Canva Sans"/>
            </a:endParaRPr>
          </a:p>
          <a:p>
            <a:pPr>
              <a:lnSpc>
                <a:spcPts val="2520"/>
              </a:lnSpc>
            </a:pPr>
            <a:r>
              <a:rPr lang="en-US" sz="1800">
                <a:solidFill>
                  <a:srgbClr val="000000"/>
                </a:solidFill>
                <a:latin typeface="Canva Sans"/>
              </a:rPr>
              <a:t>NSPCC. (2022) Behaviour management and codes of conduct. Available at: </a:t>
            </a:r>
            <a:r>
              <a:rPr lang="en-US" sz="1800" u="sng">
                <a:solidFill>
                  <a:srgbClr val="000000"/>
                </a:solidFill>
                <a:latin typeface="Canva Sans"/>
                <a:hlinkClick r:id="rId3" tooltip="https://learning.nspcc.org.uk/research-resources/templates/behaviour-codes-adults-children/"/>
              </a:rPr>
              <a:t>https://learning.nspcc.org.uk/research-resources/templates/behaviour-codes-adults-children/</a:t>
            </a:r>
            <a:r>
              <a:rPr lang="en-US" sz="1800">
                <a:solidFill>
                  <a:srgbClr val="000000"/>
                </a:solidFill>
                <a:latin typeface="Canva Sans"/>
              </a:rPr>
              <a:t> (Accessed 28 February). </a:t>
            </a:r>
          </a:p>
          <a:p>
            <a:pPr>
              <a:lnSpc>
                <a:spcPts val="2520"/>
              </a:lnSpc>
            </a:pPr>
            <a:endParaRPr lang="en-US" sz="1800">
              <a:solidFill>
                <a:srgbClr val="000000"/>
              </a:solidFill>
              <a:latin typeface="Canva Sans"/>
            </a:endParaRPr>
          </a:p>
          <a:p>
            <a:pPr>
              <a:lnSpc>
                <a:spcPts val="2520"/>
              </a:lnSpc>
            </a:pPr>
            <a:r>
              <a:rPr lang="en-US" sz="1800">
                <a:solidFill>
                  <a:srgbClr val="000000"/>
                </a:solidFill>
                <a:latin typeface="Canva Sans"/>
              </a:rPr>
              <a:t>Pasqualotto, R. A., Lohr, S. S. and Stoltz, T. (2015) ‘Skinner and Vygotsky’s Understanding of Resilience in the School Environment’, Scientific Research Open Access, 6(17). Available at: </a:t>
            </a:r>
            <a:r>
              <a:rPr lang="en-US" sz="1800" u="sng">
                <a:solidFill>
                  <a:srgbClr val="000000"/>
                </a:solidFill>
                <a:latin typeface="Canva Sans"/>
                <a:hlinkClick r:id="rId4" tooltip="https://www.scirp.org/html/4-6302701_60244.htm#:~:text=Skinner%20emphasizes%20the%20consequences%20of,of%20internalization%20and%20self%2Dregulation"/>
              </a:rPr>
              <a:t>https://www.scirp.org/html/4-6302701_60244.htm#:~:text=Skinner%20emphasizes%20the%20consequences%20of,of%20internalization%20and%20self%2Dregulation</a:t>
            </a:r>
            <a:r>
              <a:rPr lang="en-US" sz="1800">
                <a:solidFill>
                  <a:srgbClr val="000000"/>
                </a:solidFill>
                <a:latin typeface="Canva Sans"/>
              </a:rPr>
              <a:t> (Accessed 19 February). </a:t>
            </a:r>
          </a:p>
          <a:p>
            <a:pPr>
              <a:lnSpc>
                <a:spcPts val="2520"/>
              </a:lnSpc>
            </a:pPr>
            <a:endParaRPr lang="en-US" sz="1800">
              <a:solidFill>
                <a:srgbClr val="000000"/>
              </a:solidFill>
              <a:latin typeface="Canva Sans"/>
            </a:endParaRPr>
          </a:p>
          <a:p>
            <a:pPr>
              <a:lnSpc>
                <a:spcPts val="2520"/>
              </a:lnSpc>
            </a:pPr>
            <a:r>
              <a:rPr lang="en-US" sz="1800">
                <a:solidFill>
                  <a:srgbClr val="000000"/>
                </a:solidFill>
                <a:latin typeface="Canva Sans"/>
              </a:rPr>
              <a:t>Pritchard, A. (2014) Ways of Learning. 3rd edn. Abingdon: David Fulton. </a:t>
            </a:r>
          </a:p>
          <a:p>
            <a:pPr>
              <a:lnSpc>
                <a:spcPts val="2520"/>
              </a:lnSpc>
            </a:pPr>
            <a:endParaRPr lang="en-US" sz="1800">
              <a:solidFill>
                <a:srgbClr val="000000"/>
              </a:solidFill>
              <a:latin typeface="Canva Sans"/>
            </a:endParaRPr>
          </a:p>
          <a:p>
            <a:pPr>
              <a:lnSpc>
                <a:spcPts val="2520"/>
              </a:lnSpc>
            </a:pPr>
            <a:r>
              <a:rPr lang="en-US" sz="1800">
                <a:solidFill>
                  <a:srgbClr val="000000"/>
                </a:solidFill>
                <a:latin typeface="Canva Sans"/>
              </a:rPr>
              <a:t>Silverline Montessori. (2019) Positive Reinforcement: A Montesori Perspective. Available at: </a:t>
            </a:r>
            <a:r>
              <a:rPr lang="en-US" sz="1800" u="sng">
                <a:solidFill>
                  <a:srgbClr val="000000"/>
                </a:solidFill>
                <a:latin typeface="Canva Sans"/>
                <a:hlinkClick r:id="rId5" tooltip="https://silverlinemontessori.com/positive-reinforcement-a-montessori-perspective/#:~:text=Positive%20Reinforcement%2C%20the%20Montessori%20way,a%20task%2C%20rather%20than%20completion"/>
              </a:rPr>
              <a:t>https://silverlinemontessori.com/positive-reinforcement-a-montessori-perspective/#:~:text=Positive%20Reinforcement%2C%20the%20Montessori%20way,a%20task%2C%20rather%20than%20completion</a:t>
            </a:r>
            <a:r>
              <a:rPr lang="en-US" sz="1800" u="sng">
                <a:solidFill>
                  <a:srgbClr val="000000"/>
                </a:solidFill>
                <a:latin typeface="Canva Sans"/>
              </a:rPr>
              <a:t> </a:t>
            </a:r>
            <a:r>
              <a:rPr lang="en-US" sz="1800">
                <a:solidFill>
                  <a:srgbClr val="000000"/>
                </a:solidFill>
                <a:latin typeface="Canva Sans"/>
              </a:rPr>
              <a:t>(Accesed 18 February 2024). </a:t>
            </a:r>
          </a:p>
          <a:p>
            <a:pPr>
              <a:lnSpc>
                <a:spcPts val="2520"/>
              </a:lnSpc>
            </a:pPr>
            <a:endParaRPr lang="en-US" sz="1800">
              <a:solidFill>
                <a:srgbClr val="000000"/>
              </a:solidFill>
              <a:latin typeface="Canva Sans"/>
            </a:endParaRPr>
          </a:p>
          <a:p>
            <a:pPr>
              <a:lnSpc>
                <a:spcPts val="2520"/>
              </a:lnSpc>
            </a:pPr>
            <a:r>
              <a:rPr lang="en-US" sz="1800">
                <a:solidFill>
                  <a:srgbClr val="000000"/>
                </a:solidFill>
                <a:latin typeface="Canva Sans"/>
              </a:rPr>
              <a:t>Welsh Government. (2012) Practical approaches to behaviour management in the classroom. Available at: </a:t>
            </a:r>
            <a:r>
              <a:rPr lang="en-US" sz="1800" u="sng">
                <a:solidFill>
                  <a:srgbClr val="000000"/>
                </a:solidFill>
                <a:latin typeface="Canva Sans"/>
                <a:hlinkClick r:id="rId6" tooltip="https://www.gov.wales/sites/default/files/publications/2018-12/practical-approaches-to-behaviour-management-in-the-classroom-a-handbook-for-classroom-teachers-in-primary-schools.pdf"/>
              </a:rPr>
              <a:t>https://www.gov.wales/sites/default/files/publications/2018-12/practical-approaches-to-behaviour-management-in-the-classroom-a-handbook-for-classroom-teachers-in-primary-schools.pdf</a:t>
            </a:r>
            <a:r>
              <a:rPr lang="en-US" sz="1800">
                <a:solidFill>
                  <a:srgbClr val="000000"/>
                </a:solidFill>
                <a:latin typeface="Canva Sans"/>
              </a:rPr>
              <a:t> (Accessed 28 February). </a:t>
            </a:r>
          </a:p>
          <a:p>
            <a:pPr>
              <a:lnSpc>
                <a:spcPts val="2520"/>
              </a:lnSpc>
            </a:pPr>
            <a:endParaRPr lang="en-US" sz="1800">
              <a:solidFill>
                <a:srgbClr val="000000"/>
              </a:solidFill>
              <a:latin typeface="Canva Sans"/>
            </a:endParaRPr>
          </a:p>
          <a:p>
            <a:pPr>
              <a:lnSpc>
                <a:spcPts val="2520"/>
              </a:lnSpc>
            </a:pPr>
            <a:r>
              <a:rPr lang="en-US" sz="1800">
                <a:solidFill>
                  <a:srgbClr val="000000"/>
                </a:solidFill>
                <a:latin typeface="Canva Sans"/>
              </a:rPr>
              <a:t>Welsh Government. (no date) Understanding and responding to behaviour. Available at: </a:t>
            </a:r>
            <a:r>
              <a:rPr lang="en-US" sz="1800" u="sng">
                <a:solidFill>
                  <a:srgbClr val="000000"/>
                </a:solidFill>
                <a:latin typeface="Canva Sans"/>
                <a:hlinkClick r:id="rId7" tooltip="https://www.gov.wales/parenting-give-it-time/understanding-and-responding-behaviour"/>
              </a:rPr>
              <a:t>https://www.gov.wales/parenting-give-it-time/understanding-and-responding-behaviour</a:t>
            </a:r>
            <a:r>
              <a:rPr lang="en-US" sz="1800">
                <a:solidFill>
                  <a:srgbClr val="000000"/>
                </a:solidFill>
                <a:latin typeface="Canva Sans"/>
              </a:rPr>
              <a:t> (Accessed 28 February). </a:t>
            </a:r>
          </a:p>
          <a:p>
            <a:pPr algn="ctr">
              <a:lnSpc>
                <a:spcPts val="2520"/>
              </a:lnSpc>
            </a:pPr>
            <a:endParaRPr lang="en-US" sz="1800">
              <a:solidFill>
                <a:srgbClr val="000000"/>
              </a:solidFill>
              <a:latin typeface="Canva San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13" ma:contentTypeDescription="Create a new document." ma:contentTypeScope="" ma:versionID="f0cbb3a7d9a7c07c0a2f653efdbb1c1b">
  <xsd:schema xmlns:xsd="http://www.w3.org/2001/XMLSchema" xmlns:xs="http://www.w3.org/2001/XMLSchema" xmlns:p="http://schemas.microsoft.com/office/2006/metadata/properties" xmlns:ns3="ad7316b1-23f1-480c-8fa6-cbf037f4db9c" xmlns:ns4="bd2b2a82-bc2e-4fcc-b8ad-fd63686c78d2" targetNamespace="http://schemas.microsoft.com/office/2006/metadata/properties" ma:root="true" ma:fieldsID="4d11aaed2422c5fa2a03b0af07598df2" ns3:_="" ns4:_="">
    <xsd:import namespace="ad7316b1-23f1-480c-8fa6-cbf037f4db9c"/>
    <xsd:import namespace="bd2b2a82-bc2e-4fcc-b8ad-fd63686c78d2"/>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DateTaken" ma:index="17"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d2b2a82-bc2e-4fcc-b8ad-fd63686c78d2"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Props1.xml><?xml version="1.0" encoding="utf-8"?>
<ds:datastoreItem xmlns:ds="http://schemas.openxmlformats.org/officeDocument/2006/customXml" ds:itemID="{1508CCAC-A29F-4234-B40B-9AD1099CA0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bd2b2a82-bc2e-4fcc-b8ad-fd63686c7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6EF4600-5E7D-4A0D-A4BD-EFA3FB570BC7}">
  <ds:schemaRefs>
    <ds:schemaRef ds:uri="http://schemas.microsoft.com/sharepoint/v3/contenttype/forms"/>
  </ds:schemaRefs>
</ds:datastoreItem>
</file>

<file path=customXml/itemProps3.xml><?xml version="1.0" encoding="utf-8"?>
<ds:datastoreItem xmlns:ds="http://schemas.openxmlformats.org/officeDocument/2006/customXml" ds:itemID="{6A4D0378-A4CC-43B7-8A30-CFA4D4A7787E}">
  <ds:schemaRefs>
    <ds:schemaRef ds:uri="http://purl.org/dc/elements/1.1/"/>
    <ds:schemaRef ds:uri="ad7316b1-23f1-480c-8fa6-cbf037f4db9c"/>
    <ds:schemaRef ds:uri="bd2b2a82-bc2e-4fcc-b8ad-fd63686c78d2"/>
    <ds:schemaRef ds:uri="http://schemas.microsoft.com/office/2006/metadata/properties"/>
    <ds:schemaRef ds:uri="http://schemas.microsoft.com/office/2006/documentManagement/types"/>
    <ds:schemaRef ds:uri="http://www.w3.org/XML/1998/namespace"/>
    <ds:schemaRef ds:uri="http://purl.org/dc/terms/"/>
    <ds:schemaRef ds:uri="http://schemas.microsoft.com/office/infopath/2007/PartnerControl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TotalTime>
  <Words>1422</Words>
  <Application>Microsoft Office PowerPoint</Application>
  <PresentationFormat>Custom</PresentationFormat>
  <Paragraphs>112</Paragraphs>
  <Slides>15</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15</vt:i4>
      </vt:variant>
    </vt:vector>
  </HeadingPairs>
  <TitlesOfParts>
    <vt:vector size="26" baseType="lpstr">
      <vt:lpstr>Atkinson Hyperlegible</vt:lpstr>
      <vt:lpstr>Canva Sans</vt:lpstr>
      <vt:lpstr>Arial</vt:lpstr>
      <vt:lpstr>Gill Sans Light Italics</vt:lpstr>
      <vt:lpstr>Canva Sans Bold</vt:lpstr>
      <vt:lpstr>Bobby Jones</vt:lpstr>
      <vt:lpstr>Bobby Jones Bold</vt:lpstr>
      <vt:lpstr>Gill Sans Light</vt:lpstr>
      <vt:lpstr>IBM Plex Serif Bold</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dc:title>
  <cp:lastModifiedBy>Shelby Mabe (2305276)</cp:lastModifiedBy>
  <cp:revision>2</cp:revision>
  <dcterms:created xsi:type="dcterms:W3CDTF">2006-08-16T00:00:00Z</dcterms:created>
  <dcterms:modified xsi:type="dcterms:W3CDTF">2024-03-02T15:00:22Z</dcterms:modified>
  <dc:identifier>DAF-AEWnAqc</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