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3"/>
  </p:notesMasterIdLst>
  <p:sldIdLst>
    <p:sldId id="256" r:id="rId2"/>
    <p:sldId id="257" r:id="rId3"/>
    <p:sldId id="258" r:id="rId4"/>
    <p:sldId id="261" r:id="rId5"/>
    <p:sldId id="259" r:id="rId6"/>
    <p:sldId id="262" r:id="rId7"/>
    <p:sldId id="263" r:id="rId8"/>
    <p:sldId id="266" r:id="rId9"/>
    <p:sldId id="260"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98"/>
    <p:restoredTop sz="94635"/>
  </p:normalViewPr>
  <p:slideViewPr>
    <p:cSldViewPr snapToGrid="0">
      <p:cViewPr varScale="1">
        <p:scale>
          <a:sx n="150" d="100"/>
          <a:sy n="150" d="100"/>
        </p:scale>
        <p:origin x="3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64E316-CB12-CE40-9291-A7E4206E4AF2}" type="datetimeFigureOut">
              <a:rPr lang="en-US" smtClean="0"/>
              <a:t>4/23/25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436C7-1271-FF43-BEEE-C8165235DC9E}" type="slidenum">
              <a:rPr lang="en-US" smtClean="0"/>
              <a:t>‹#›</a:t>
            </a:fld>
            <a:endParaRPr lang="en-US"/>
          </a:p>
        </p:txBody>
      </p:sp>
    </p:spTree>
    <p:extLst>
      <p:ext uri="{BB962C8B-B14F-4D97-AF65-F5344CB8AC3E}">
        <p14:creationId xmlns:p14="http://schemas.microsoft.com/office/powerpoint/2010/main" val="2788470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1</a:t>
            </a:fld>
            <a:endParaRPr lang="en-US"/>
          </a:p>
        </p:txBody>
      </p:sp>
    </p:spTree>
    <p:extLst>
      <p:ext uri="{BB962C8B-B14F-4D97-AF65-F5344CB8AC3E}">
        <p14:creationId xmlns:p14="http://schemas.microsoft.com/office/powerpoint/2010/main" val="3614530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2</a:t>
            </a:fld>
            <a:endParaRPr lang="en-US"/>
          </a:p>
        </p:txBody>
      </p:sp>
    </p:spTree>
    <p:extLst>
      <p:ext uri="{BB962C8B-B14F-4D97-AF65-F5344CB8AC3E}">
        <p14:creationId xmlns:p14="http://schemas.microsoft.com/office/powerpoint/2010/main" val="1543297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3</a:t>
            </a:fld>
            <a:endParaRPr lang="en-US"/>
          </a:p>
        </p:txBody>
      </p:sp>
    </p:spTree>
    <p:extLst>
      <p:ext uri="{BB962C8B-B14F-4D97-AF65-F5344CB8AC3E}">
        <p14:creationId xmlns:p14="http://schemas.microsoft.com/office/powerpoint/2010/main" val="622595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3049F-8BE1-39B0-9831-D55FDB37B4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DFC81D-EDCA-572D-E4D1-BACEF9F732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CB2D45-B318-675D-4643-B2C83C5631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36BB147-2A9A-5733-7D91-B78AA9E2F80C}"/>
              </a:ext>
            </a:extLst>
          </p:cNvPr>
          <p:cNvSpPr>
            <a:spLocks noGrp="1"/>
          </p:cNvSpPr>
          <p:nvPr>
            <p:ph type="sldNum" sz="quarter" idx="5"/>
          </p:nvPr>
        </p:nvSpPr>
        <p:spPr/>
        <p:txBody>
          <a:bodyPr/>
          <a:lstStyle/>
          <a:p>
            <a:fld id="{AA9436C7-1271-FF43-BEEE-C8165235DC9E}" type="slidenum">
              <a:rPr lang="en-US" smtClean="0"/>
              <a:t>4</a:t>
            </a:fld>
            <a:endParaRPr lang="en-US"/>
          </a:p>
        </p:txBody>
      </p:sp>
    </p:spTree>
    <p:extLst>
      <p:ext uri="{BB962C8B-B14F-4D97-AF65-F5344CB8AC3E}">
        <p14:creationId xmlns:p14="http://schemas.microsoft.com/office/powerpoint/2010/main" val="4002686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5</a:t>
            </a:fld>
            <a:endParaRPr lang="en-US"/>
          </a:p>
        </p:txBody>
      </p:sp>
    </p:spTree>
    <p:extLst>
      <p:ext uri="{BB962C8B-B14F-4D97-AF65-F5344CB8AC3E}">
        <p14:creationId xmlns:p14="http://schemas.microsoft.com/office/powerpoint/2010/main" val="1209870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6</a:t>
            </a:fld>
            <a:endParaRPr lang="en-US"/>
          </a:p>
        </p:txBody>
      </p:sp>
    </p:spTree>
    <p:extLst>
      <p:ext uri="{BB962C8B-B14F-4D97-AF65-F5344CB8AC3E}">
        <p14:creationId xmlns:p14="http://schemas.microsoft.com/office/powerpoint/2010/main" val="1282936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8</a:t>
            </a:fld>
            <a:endParaRPr lang="en-US"/>
          </a:p>
        </p:txBody>
      </p:sp>
    </p:spTree>
    <p:extLst>
      <p:ext uri="{BB962C8B-B14F-4D97-AF65-F5344CB8AC3E}">
        <p14:creationId xmlns:p14="http://schemas.microsoft.com/office/powerpoint/2010/main" val="86164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A9436C7-1271-FF43-BEEE-C8165235DC9E}" type="slidenum">
              <a:rPr lang="en-US" smtClean="0"/>
              <a:t>10</a:t>
            </a:fld>
            <a:endParaRPr lang="en-US"/>
          </a:p>
        </p:txBody>
      </p:sp>
    </p:spTree>
    <p:extLst>
      <p:ext uri="{BB962C8B-B14F-4D97-AF65-F5344CB8AC3E}">
        <p14:creationId xmlns:p14="http://schemas.microsoft.com/office/powerpoint/2010/main" val="2080454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CFFC4A3-5B8C-974A-B94F-8B34A78CFEFE}" type="datetimeFigureOut">
              <a:rPr lang="en-US" smtClean="0"/>
              <a:t>4/23/25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97631310-0E74-A348-8881-8B92F17C3E80}"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01788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FFC4A3-5B8C-974A-B94F-8B34A78CFEFE}" type="datetimeFigureOut">
              <a:rPr lang="en-US" smtClean="0"/>
              <a:t>4/23/25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631310-0E74-A348-8881-8B92F17C3E80}"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30308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FFC4A3-5B8C-974A-B94F-8B34A78CFEFE}" type="datetimeFigureOut">
              <a:rPr lang="en-US" smtClean="0"/>
              <a:t>4/23/25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101327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CFFC4A3-5B8C-974A-B94F-8B34A78CFEFE}" type="datetimeFigureOut">
              <a:rPr lang="en-US" smtClean="0"/>
              <a:t>4/23/25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631310-0E74-A348-8881-8B92F17C3E80}"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96178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CFFC4A3-5B8C-974A-B94F-8B34A78CFEFE}" type="datetimeFigureOut">
              <a:rPr lang="en-US" smtClean="0"/>
              <a:t>4/23/25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185996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CFFC4A3-5B8C-974A-B94F-8B34A78CFEFE}" type="datetimeFigureOut">
              <a:rPr lang="en-US" smtClean="0"/>
              <a:t>4/23/25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7631310-0E74-A348-8881-8B92F17C3E80}"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51897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CFFC4A3-5B8C-974A-B94F-8B34A78CFEFE}" type="datetimeFigureOut">
              <a:rPr lang="en-US" smtClean="0"/>
              <a:t>4/23/25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4089484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CFFC4A3-5B8C-974A-B94F-8B34A78CFEFE}" type="datetimeFigureOut">
              <a:rPr lang="en-US" smtClean="0"/>
              <a:t>4/23/25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1316598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CFFC4A3-5B8C-974A-B94F-8B34A78CFEFE}" type="datetimeFigureOut">
              <a:rPr lang="en-US" smtClean="0"/>
              <a:t>4/23/25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1817277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FFC4A3-5B8C-974A-B94F-8B34A78CFEFE}" type="datetimeFigureOut">
              <a:rPr lang="en-US" smtClean="0"/>
              <a:t>4/23/25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1926603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FFC4A3-5B8C-974A-B94F-8B34A78CFEFE}" type="datetimeFigureOut">
              <a:rPr lang="en-US" smtClean="0"/>
              <a:t>4/23/25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631310-0E74-A348-8881-8B92F17C3E80}" type="slidenum">
              <a:rPr lang="en-US" smtClean="0"/>
              <a:t>‹#›</a:t>
            </a:fld>
            <a:endParaRPr lang="en-US"/>
          </a:p>
        </p:txBody>
      </p:sp>
    </p:spTree>
    <p:extLst>
      <p:ext uri="{BB962C8B-B14F-4D97-AF65-F5344CB8AC3E}">
        <p14:creationId xmlns:p14="http://schemas.microsoft.com/office/powerpoint/2010/main" val="518566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8CFFC4A3-5B8C-974A-B94F-8B34A78CFEFE}" type="datetimeFigureOut">
              <a:rPr lang="en-US" smtClean="0"/>
              <a:t>4/23/25</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97631310-0E74-A348-8881-8B92F17C3E80}"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31112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8954-FC35-5B72-090D-BCAF10100464}"/>
              </a:ext>
            </a:extLst>
          </p:cNvPr>
          <p:cNvSpPr>
            <a:spLocks noGrp="1"/>
          </p:cNvSpPr>
          <p:nvPr>
            <p:ph type="ctrTitle"/>
          </p:nvPr>
        </p:nvSpPr>
        <p:spPr>
          <a:xfrm>
            <a:off x="988106" y="2106027"/>
            <a:ext cx="7984977" cy="2268559"/>
          </a:xfrm>
        </p:spPr>
        <p:txBody>
          <a:bodyPr>
            <a:normAutofit/>
          </a:bodyPr>
          <a:lstStyle/>
          <a:p>
            <a:pPr algn="ctr"/>
            <a:r>
              <a:rPr lang="en-US" dirty="0"/>
              <a:t>VFX Project - </a:t>
            </a:r>
            <a:br>
              <a:rPr lang="en-US" dirty="0"/>
            </a:br>
            <a:r>
              <a:rPr lang="en-US" dirty="0"/>
              <a:t>Plastic Infested Waters </a:t>
            </a:r>
          </a:p>
        </p:txBody>
      </p:sp>
      <p:sp>
        <p:nvSpPr>
          <p:cNvPr id="3" name="Subtitle 2">
            <a:extLst>
              <a:ext uri="{FF2B5EF4-FFF2-40B4-BE49-F238E27FC236}">
                <a16:creationId xmlns:a16="http://schemas.microsoft.com/office/drawing/2014/main" id="{D716B197-3FCB-5D16-ED0B-00A6A3E6AF79}"/>
              </a:ext>
            </a:extLst>
          </p:cNvPr>
          <p:cNvSpPr>
            <a:spLocks noGrp="1"/>
          </p:cNvSpPr>
          <p:nvPr>
            <p:ph type="subTitle" idx="1"/>
          </p:nvPr>
        </p:nvSpPr>
        <p:spPr>
          <a:xfrm>
            <a:off x="1461331" y="3905428"/>
            <a:ext cx="6563169" cy="469158"/>
          </a:xfrm>
        </p:spPr>
        <p:txBody>
          <a:bodyPr>
            <a:normAutofit/>
          </a:bodyPr>
          <a:lstStyle/>
          <a:p>
            <a:r>
              <a:rPr lang="en-US" sz="2400" dirty="0"/>
              <a:t>By Monica Winn Sanchez &amp; Scott Williams</a:t>
            </a:r>
          </a:p>
        </p:txBody>
      </p:sp>
    </p:spTree>
    <p:extLst>
      <p:ext uri="{BB962C8B-B14F-4D97-AF65-F5344CB8AC3E}">
        <p14:creationId xmlns:p14="http://schemas.microsoft.com/office/powerpoint/2010/main" val="2917861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3381-4031-7951-A99B-5890A0199C8A}"/>
              </a:ext>
            </a:extLst>
          </p:cNvPr>
          <p:cNvSpPr>
            <a:spLocks noGrp="1"/>
          </p:cNvSpPr>
          <p:nvPr>
            <p:ph type="title"/>
          </p:nvPr>
        </p:nvSpPr>
        <p:spPr>
          <a:xfrm>
            <a:off x="1104349" y="732263"/>
            <a:ext cx="7958331" cy="1077229"/>
          </a:xfrm>
        </p:spPr>
        <p:txBody>
          <a:bodyPr/>
          <a:lstStyle/>
          <a:p>
            <a:pPr algn="l"/>
            <a:r>
              <a:rPr lang="en-US" dirty="0"/>
              <a:t>Introduction </a:t>
            </a:r>
          </a:p>
        </p:txBody>
      </p:sp>
      <p:sp>
        <p:nvSpPr>
          <p:cNvPr id="3" name="Content Placeholder 2">
            <a:extLst>
              <a:ext uri="{FF2B5EF4-FFF2-40B4-BE49-F238E27FC236}">
                <a16:creationId xmlns:a16="http://schemas.microsoft.com/office/drawing/2014/main" id="{8B214462-42F9-0B03-8B9F-A4F8D429B087}"/>
              </a:ext>
            </a:extLst>
          </p:cNvPr>
          <p:cNvSpPr>
            <a:spLocks noGrp="1"/>
          </p:cNvSpPr>
          <p:nvPr>
            <p:ph idx="1"/>
          </p:nvPr>
        </p:nvSpPr>
        <p:spPr>
          <a:xfrm>
            <a:off x="1266140" y="1430087"/>
            <a:ext cx="7796540" cy="3997828"/>
          </a:xfrm>
        </p:spPr>
        <p:txBody>
          <a:bodyPr/>
          <a:lstStyle/>
          <a:p>
            <a:r>
              <a:rPr lang="en-US" dirty="0"/>
              <a:t>When it came to doing this project; Our initial idea was to do something on the environment. </a:t>
            </a:r>
          </a:p>
          <a:p>
            <a:r>
              <a:rPr lang="en-US" dirty="0"/>
              <a:t>My Idea was to have a scene set in a Natural History Museum 100 years in the future; a bunch of kids enter expecting to see either Dinosaurs or fossils, but instead, they see trees, and the tour guide says…. </a:t>
            </a:r>
          </a:p>
          <a:p>
            <a:r>
              <a:rPr lang="en-US" dirty="0"/>
              <a:t>This is a tree that used to grow out of the ground and supply oxygen, but now they are all extinct due to forest fires and deforestation. </a:t>
            </a:r>
          </a:p>
          <a:p>
            <a:endParaRPr lang="en-US" dirty="0"/>
          </a:p>
        </p:txBody>
      </p:sp>
      <p:pic>
        <p:nvPicPr>
          <p:cNvPr id="1026" name="Picture 2">
            <a:extLst>
              <a:ext uri="{FF2B5EF4-FFF2-40B4-BE49-F238E27FC236}">
                <a16:creationId xmlns:a16="http://schemas.microsoft.com/office/drawing/2014/main" id="{98D3FB3D-0A66-7A43-2BBC-D77187276C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7989" y="3940207"/>
            <a:ext cx="2299506" cy="263358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arge building with a tower&#10;&#10;AI-generated content may be incorrect.">
            <a:extLst>
              <a:ext uri="{FF2B5EF4-FFF2-40B4-BE49-F238E27FC236}">
                <a16:creationId xmlns:a16="http://schemas.microsoft.com/office/drawing/2014/main" id="{D6B80597-41FC-C3A9-1D2D-C4DD32CBACFB}"/>
              </a:ext>
            </a:extLst>
          </p:cNvPr>
          <p:cNvPicPr>
            <a:picLocks noChangeAspect="1"/>
          </p:cNvPicPr>
          <p:nvPr/>
        </p:nvPicPr>
        <p:blipFill>
          <a:blip r:embed="rId4"/>
          <a:stretch>
            <a:fillRect/>
          </a:stretch>
        </p:blipFill>
        <p:spPr>
          <a:xfrm>
            <a:off x="5629677" y="4946909"/>
            <a:ext cx="2898849" cy="1670050"/>
          </a:xfrm>
          <a:prstGeom prst="rect">
            <a:avLst/>
          </a:prstGeom>
        </p:spPr>
      </p:pic>
    </p:spTree>
    <p:extLst>
      <p:ext uri="{BB962C8B-B14F-4D97-AF65-F5344CB8AC3E}">
        <p14:creationId xmlns:p14="http://schemas.microsoft.com/office/powerpoint/2010/main" val="3924681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1EF27-D2E6-73F9-1F9A-0293F537BC50}"/>
              </a:ext>
            </a:extLst>
          </p:cNvPr>
          <p:cNvSpPr>
            <a:spLocks noGrp="1"/>
          </p:cNvSpPr>
          <p:nvPr>
            <p:ph type="title"/>
          </p:nvPr>
        </p:nvSpPr>
        <p:spPr>
          <a:xfrm>
            <a:off x="1202557" y="345477"/>
            <a:ext cx="7958331" cy="1077229"/>
          </a:xfrm>
        </p:spPr>
        <p:txBody>
          <a:bodyPr/>
          <a:lstStyle/>
          <a:p>
            <a:pPr algn="l"/>
            <a:r>
              <a:rPr lang="en-US" dirty="0"/>
              <a:t>Ideas and concept </a:t>
            </a:r>
          </a:p>
        </p:txBody>
      </p:sp>
      <p:sp>
        <p:nvSpPr>
          <p:cNvPr id="3" name="Content Placeholder 2">
            <a:extLst>
              <a:ext uri="{FF2B5EF4-FFF2-40B4-BE49-F238E27FC236}">
                <a16:creationId xmlns:a16="http://schemas.microsoft.com/office/drawing/2014/main" id="{A97F3678-E8CC-AED9-AF19-2CDF789B7E06}"/>
              </a:ext>
            </a:extLst>
          </p:cNvPr>
          <p:cNvSpPr>
            <a:spLocks noGrp="1"/>
          </p:cNvSpPr>
          <p:nvPr>
            <p:ph idx="1"/>
          </p:nvPr>
        </p:nvSpPr>
        <p:spPr>
          <a:xfrm>
            <a:off x="994241" y="662572"/>
            <a:ext cx="7796540" cy="3997828"/>
          </a:xfrm>
        </p:spPr>
        <p:txBody>
          <a:bodyPr>
            <a:normAutofit/>
          </a:bodyPr>
          <a:lstStyle/>
          <a:p>
            <a:r>
              <a:rPr lang="en-US" dirty="0"/>
              <a:t>This concept would have required stop-motion for the children's characters and a green screen for the trees and the tour guild. All of this together would have been tricky and time-consuming. </a:t>
            </a:r>
          </a:p>
          <a:p>
            <a:r>
              <a:rPr lang="en-US" dirty="0"/>
              <a:t>Monica’s idea was to have a scene showing fish being affected by plastic pollution. As we can use stock footage from Google; It would be easier and quicker to use stock footage and place green screen effects of plastic bottles or bags on to the footage and add narration to give it more context. </a:t>
            </a:r>
          </a:p>
        </p:txBody>
      </p:sp>
      <p:pic>
        <p:nvPicPr>
          <p:cNvPr id="5" name="Picture 4" descr="A turtle swimming in the water&#10;&#10;AI-generated content may be incorrect.">
            <a:extLst>
              <a:ext uri="{FF2B5EF4-FFF2-40B4-BE49-F238E27FC236}">
                <a16:creationId xmlns:a16="http://schemas.microsoft.com/office/drawing/2014/main" id="{C61CF56C-1C1A-5C54-C951-1F25ADF4E389}"/>
              </a:ext>
            </a:extLst>
          </p:cNvPr>
          <p:cNvPicPr>
            <a:picLocks noChangeAspect="1"/>
          </p:cNvPicPr>
          <p:nvPr/>
        </p:nvPicPr>
        <p:blipFill>
          <a:blip r:embed="rId3"/>
          <a:stretch>
            <a:fillRect/>
          </a:stretch>
        </p:blipFill>
        <p:spPr>
          <a:xfrm>
            <a:off x="303428" y="4660400"/>
            <a:ext cx="2750373" cy="1701859"/>
          </a:xfrm>
          <a:prstGeom prst="rect">
            <a:avLst/>
          </a:prstGeom>
        </p:spPr>
      </p:pic>
      <p:pic>
        <p:nvPicPr>
          <p:cNvPr id="7" name="Picture 6" descr="A turtle swimming in the water&#10;&#10;AI-generated content may be incorrect.">
            <a:extLst>
              <a:ext uri="{FF2B5EF4-FFF2-40B4-BE49-F238E27FC236}">
                <a16:creationId xmlns:a16="http://schemas.microsoft.com/office/drawing/2014/main" id="{A61EC462-8E17-FB45-2D3A-3D74FD73F6AB}"/>
              </a:ext>
            </a:extLst>
          </p:cNvPr>
          <p:cNvPicPr>
            <a:picLocks noChangeAspect="1"/>
          </p:cNvPicPr>
          <p:nvPr/>
        </p:nvPicPr>
        <p:blipFill>
          <a:blip r:embed="rId4"/>
          <a:stretch>
            <a:fillRect/>
          </a:stretch>
        </p:blipFill>
        <p:spPr>
          <a:xfrm>
            <a:off x="3053801" y="4660400"/>
            <a:ext cx="4028739" cy="1701859"/>
          </a:xfrm>
          <a:prstGeom prst="rect">
            <a:avLst/>
          </a:prstGeom>
        </p:spPr>
      </p:pic>
      <p:pic>
        <p:nvPicPr>
          <p:cNvPr id="9" name="Picture 8" descr="A whale swimming in the water&#10;&#10;AI-generated content may be incorrect.">
            <a:extLst>
              <a:ext uri="{FF2B5EF4-FFF2-40B4-BE49-F238E27FC236}">
                <a16:creationId xmlns:a16="http://schemas.microsoft.com/office/drawing/2014/main" id="{B5EACEBD-F910-EFCD-5375-6B9675130E08}"/>
              </a:ext>
            </a:extLst>
          </p:cNvPr>
          <p:cNvPicPr>
            <a:picLocks noChangeAspect="1"/>
          </p:cNvPicPr>
          <p:nvPr/>
        </p:nvPicPr>
        <p:blipFill>
          <a:blip r:embed="rId5"/>
          <a:stretch>
            <a:fillRect/>
          </a:stretch>
        </p:blipFill>
        <p:spPr>
          <a:xfrm>
            <a:off x="8704340" y="5124887"/>
            <a:ext cx="3376627" cy="1648176"/>
          </a:xfrm>
          <a:prstGeom prst="rect">
            <a:avLst/>
          </a:prstGeom>
        </p:spPr>
      </p:pic>
      <p:pic>
        <p:nvPicPr>
          <p:cNvPr id="11" name="Picture 10" descr="A whale swimming in the water&#10;&#10;AI-generated content may be incorrect.">
            <a:extLst>
              <a:ext uri="{FF2B5EF4-FFF2-40B4-BE49-F238E27FC236}">
                <a16:creationId xmlns:a16="http://schemas.microsoft.com/office/drawing/2014/main" id="{E9015BEB-699F-DCAB-0D48-D82C28D75D8E}"/>
              </a:ext>
            </a:extLst>
          </p:cNvPr>
          <p:cNvPicPr>
            <a:picLocks noChangeAspect="1"/>
          </p:cNvPicPr>
          <p:nvPr/>
        </p:nvPicPr>
        <p:blipFill>
          <a:blip r:embed="rId6"/>
          <a:stretch>
            <a:fillRect/>
          </a:stretch>
        </p:blipFill>
        <p:spPr>
          <a:xfrm>
            <a:off x="8704340" y="3628665"/>
            <a:ext cx="3376627" cy="1624406"/>
          </a:xfrm>
          <a:prstGeom prst="rect">
            <a:avLst/>
          </a:prstGeom>
        </p:spPr>
      </p:pic>
      <p:pic>
        <p:nvPicPr>
          <p:cNvPr id="6" name="Picture 5" descr="A blue and white toothbrush&#10;&#10;AI-generated content may be incorrect.">
            <a:extLst>
              <a:ext uri="{FF2B5EF4-FFF2-40B4-BE49-F238E27FC236}">
                <a16:creationId xmlns:a16="http://schemas.microsoft.com/office/drawing/2014/main" id="{D97E358A-AFDC-191C-4457-936324C93CEC}"/>
              </a:ext>
            </a:extLst>
          </p:cNvPr>
          <p:cNvPicPr>
            <a:picLocks noChangeAspect="1"/>
          </p:cNvPicPr>
          <p:nvPr/>
        </p:nvPicPr>
        <p:blipFill>
          <a:blip r:embed="rId7"/>
          <a:stretch>
            <a:fillRect/>
          </a:stretch>
        </p:blipFill>
        <p:spPr>
          <a:xfrm>
            <a:off x="9369204" y="572109"/>
            <a:ext cx="893823" cy="2856891"/>
          </a:xfrm>
          <a:prstGeom prst="rect">
            <a:avLst/>
          </a:prstGeom>
        </p:spPr>
      </p:pic>
      <p:pic>
        <p:nvPicPr>
          <p:cNvPr id="10" name="Picture 9" descr="A blue plastic bag on a white background&#10;&#10;AI-generated content may be incorrect.">
            <a:extLst>
              <a:ext uri="{FF2B5EF4-FFF2-40B4-BE49-F238E27FC236}">
                <a16:creationId xmlns:a16="http://schemas.microsoft.com/office/drawing/2014/main" id="{38D48B25-C64B-F81B-2E85-E443F8958C0E}"/>
              </a:ext>
            </a:extLst>
          </p:cNvPr>
          <p:cNvPicPr>
            <a:picLocks noChangeAspect="1"/>
          </p:cNvPicPr>
          <p:nvPr/>
        </p:nvPicPr>
        <p:blipFill>
          <a:blip r:embed="rId8"/>
          <a:stretch>
            <a:fillRect/>
          </a:stretch>
        </p:blipFill>
        <p:spPr>
          <a:xfrm>
            <a:off x="7295160" y="3971061"/>
            <a:ext cx="1196561" cy="1153826"/>
          </a:xfrm>
          <a:prstGeom prst="rect">
            <a:avLst/>
          </a:prstGeom>
        </p:spPr>
      </p:pic>
      <p:pic>
        <p:nvPicPr>
          <p:cNvPr id="13" name="Picture 12" descr="A green plastic bag on a white background&#10;&#10;AI-generated content may be incorrect.">
            <a:extLst>
              <a:ext uri="{FF2B5EF4-FFF2-40B4-BE49-F238E27FC236}">
                <a16:creationId xmlns:a16="http://schemas.microsoft.com/office/drawing/2014/main" id="{FF448C09-4393-CF44-8728-A9371760E323}"/>
              </a:ext>
            </a:extLst>
          </p:cNvPr>
          <p:cNvPicPr>
            <a:picLocks noChangeAspect="1"/>
          </p:cNvPicPr>
          <p:nvPr/>
        </p:nvPicPr>
        <p:blipFill>
          <a:blip r:embed="rId9"/>
          <a:stretch>
            <a:fillRect/>
          </a:stretch>
        </p:blipFill>
        <p:spPr>
          <a:xfrm>
            <a:off x="7358189" y="5311283"/>
            <a:ext cx="1070502" cy="1275383"/>
          </a:xfrm>
          <a:prstGeom prst="rect">
            <a:avLst/>
          </a:prstGeom>
        </p:spPr>
      </p:pic>
    </p:spTree>
    <p:extLst>
      <p:ext uri="{BB962C8B-B14F-4D97-AF65-F5344CB8AC3E}">
        <p14:creationId xmlns:p14="http://schemas.microsoft.com/office/powerpoint/2010/main" val="218820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391C3-B525-432A-A3FF-BE102185AB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A1B3F7-035C-B325-7C0F-596F36B24959}"/>
              </a:ext>
            </a:extLst>
          </p:cNvPr>
          <p:cNvSpPr>
            <a:spLocks noGrp="1"/>
          </p:cNvSpPr>
          <p:nvPr>
            <p:ph type="title"/>
          </p:nvPr>
        </p:nvSpPr>
        <p:spPr>
          <a:xfrm>
            <a:off x="1004429" y="911721"/>
            <a:ext cx="7958331" cy="1077229"/>
          </a:xfrm>
        </p:spPr>
        <p:txBody>
          <a:bodyPr/>
          <a:lstStyle/>
          <a:p>
            <a:pPr algn="l"/>
            <a:r>
              <a:rPr lang="en-US" dirty="0"/>
              <a:t>Early Testing</a:t>
            </a:r>
          </a:p>
        </p:txBody>
      </p:sp>
      <p:sp>
        <p:nvSpPr>
          <p:cNvPr id="6" name="TextBox 5">
            <a:extLst>
              <a:ext uri="{FF2B5EF4-FFF2-40B4-BE49-F238E27FC236}">
                <a16:creationId xmlns:a16="http://schemas.microsoft.com/office/drawing/2014/main" id="{135DDD94-3145-C2D5-E1EA-F6C89133930D}"/>
              </a:ext>
            </a:extLst>
          </p:cNvPr>
          <p:cNvSpPr txBox="1"/>
          <p:nvPr/>
        </p:nvSpPr>
        <p:spPr>
          <a:xfrm>
            <a:off x="1086522" y="1573313"/>
            <a:ext cx="9520518" cy="1477328"/>
          </a:xfrm>
          <a:prstGeom prst="rect">
            <a:avLst/>
          </a:prstGeom>
          <a:noFill/>
        </p:spPr>
        <p:txBody>
          <a:bodyPr wrap="square" rtlCol="0">
            <a:spAutoFit/>
          </a:bodyPr>
          <a:lstStyle/>
          <a:p>
            <a:r>
              <a:rPr lang="en-US" dirty="0"/>
              <a:t>Once we decided on that we started to experiment; the first thing was to look for clips of fish in the oceans either swimming amounts corals in a coral reef or in just plain water. Then Monica found an image of a plastic bottle with no background. Then we imported the footage and image into aftereffects and got rid of the background and the result was better than expected. </a:t>
            </a:r>
          </a:p>
        </p:txBody>
      </p:sp>
      <p:pic>
        <p:nvPicPr>
          <p:cNvPr id="2050" name="Picture 2">
            <a:extLst>
              <a:ext uri="{FF2B5EF4-FFF2-40B4-BE49-F238E27FC236}">
                <a16:creationId xmlns:a16="http://schemas.microsoft.com/office/drawing/2014/main" id="{0DD5938C-200A-01B9-6DFC-DD36AB70AC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0887" y="3992026"/>
            <a:ext cx="4561418" cy="23300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063A094-6131-8F06-D7C5-2385903C1949}"/>
              </a:ext>
            </a:extLst>
          </p:cNvPr>
          <p:cNvSpPr txBox="1"/>
          <p:nvPr/>
        </p:nvSpPr>
        <p:spPr>
          <a:xfrm>
            <a:off x="5910887" y="3622694"/>
            <a:ext cx="2094952" cy="369332"/>
          </a:xfrm>
          <a:prstGeom prst="rect">
            <a:avLst/>
          </a:prstGeom>
          <a:noFill/>
        </p:spPr>
        <p:txBody>
          <a:bodyPr wrap="square" rtlCol="0">
            <a:spAutoFit/>
          </a:bodyPr>
          <a:lstStyle/>
          <a:p>
            <a:r>
              <a:rPr lang="en-US" dirty="0"/>
              <a:t>First test scene</a:t>
            </a:r>
          </a:p>
        </p:txBody>
      </p:sp>
    </p:spTree>
    <p:extLst>
      <p:ext uri="{BB962C8B-B14F-4D97-AF65-F5344CB8AC3E}">
        <p14:creationId xmlns:p14="http://schemas.microsoft.com/office/powerpoint/2010/main" val="3671282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5D88-5D33-BC3D-5A02-70579B143C91}"/>
              </a:ext>
            </a:extLst>
          </p:cNvPr>
          <p:cNvSpPr>
            <a:spLocks noGrp="1"/>
          </p:cNvSpPr>
          <p:nvPr>
            <p:ph type="title"/>
          </p:nvPr>
        </p:nvSpPr>
        <p:spPr>
          <a:xfrm>
            <a:off x="1086522" y="933098"/>
            <a:ext cx="7958331" cy="1077229"/>
          </a:xfrm>
        </p:spPr>
        <p:txBody>
          <a:bodyPr/>
          <a:lstStyle/>
          <a:p>
            <a:pPr algn="l"/>
            <a:r>
              <a:rPr lang="en-US" dirty="0"/>
              <a:t>Storyboards</a:t>
            </a:r>
          </a:p>
        </p:txBody>
      </p:sp>
      <p:pic>
        <p:nvPicPr>
          <p:cNvPr id="5" name="Content Placeholder 4" descr="A paper with writing on it&#10;&#10;AI-generated content may be incorrect.">
            <a:extLst>
              <a:ext uri="{FF2B5EF4-FFF2-40B4-BE49-F238E27FC236}">
                <a16:creationId xmlns:a16="http://schemas.microsoft.com/office/drawing/2014/main" id="{453FF863-0D4A-1781-B074-7D25C52ED286}"/>
              </a:ext>
            </a:extLst>
          </p:cNvPr>
          <p:cNvPicPr>
            <a:picLocks noGrp="1" noChangeAspect="1"/>
          </p:cNvPicPr>
          <p:nvPr>
            <p:ph idx="1"/>
          </p:nvPr>
        </p:nvPicPr>
        <p:blipFill>
          <a:blip r:embed="rId3"/>
          <a:srcRect l="3217" t="3060" r="4981" b="1"/>
          <a:stretch/>
        </p:blipFill>
        <p:spPr>
          <a:xfrm>
            <a:off x="1182927" y="3125990"/>
            <a:ext cx="5513342" cy="3274810"/>
          </a:xfrm>
        </p:spPr>
      </p:pic>
      <p:sp>
        <p:nvSpPr>
          <p:cNvPr id="6" name="TextBox 5">
            <a:extLst>
              <a:ext uri="{FF2B5EF4-FFF2-40B4-BE49-F238E27FC236}">
                <a16:creationId xmlns:a16="http://schemas.microsoft.com/office/drawing/2014/main" id="{66A161C6-685C-1A96-740D-E7A608CAAF27}"/>
              </a:ext>
            </a:extLst>
          </p:cNvPr>
          <p:cNvSpPr txBox="1"/>
          <p:nvPr/>
        </p:nvSpPr>
        <p:spPr>
          <a:xfrm>
            <a:off x="1086522" y="1573313"/>
            <a:ext cx="9520518" cy="1200329"/>
          </a:xfrm>
          <a:prstGeom prst="rect">
            <a:avLst/>
          </a:prstGeom>
          <a:noFill/>
        </p:spPr>
        <p:txBody>
          <a:bodyPr wrap="square" rtlCol="0">
            <a:spAutoFit/>
          </a:bodyPr>
          <a:lstStyle/>
          <a:p>
            <a:r>
              <a:rPr lang="en-US" dirty="0"/>
              <a:t>After this I made a storyboard; this one here gives a rough order of what clip goes where, the order I had in mind was to have the scenes with the plastic bottles in one go then move on to the next object being the straw. By doing this it made it easier to edit the visual effects because we knew what shot was going where and how it will blend into the next one. </a:t>
            </a:r>
          </a:p>
        </p:txBody>
      </p:sp>
    </p:spTree>
    <p:extLst>
      <p:ext uri="{BB962C8B-B14F-4D97-AF65-F5344CB8AC3E}">
        <p14:creationId xmlns:p14="http://schemas.microsoft.com/office/powerpoint/2010/main" val="2595194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C6E9-F73C-739E-CF3B-FB988A8DB620}"/>
              </a:ext>
            </a:extLst>
          </p:cNvPr>
          <p:cNvSpPr>
            <a:spLocks noGrp="1"/>
          </p:cNvSpPr>
          <p:nvPr>
            <p:ph type="title"/>
          </p:nvPr>
        </p:nvSpPr>
        <p:spPr/>
        <p:txBody>
          <a:bodyPr/>
          <a:lstStyle/>
          <a:p>
            <a:pPr algn="l"/>
            <a:r>
              <a:rPr lang="en-US" dirty="0"/>
              <a:t>Live-action shot</a:t>
            </a:r>
          </a:p>
        </p:txBody>
      </p:sp>
      <p:sp>
        <p:nvSpPr>
          <p:cNvPr id="3" name="Content Placeholder 2">
            <a:extLst>
              <a:ext uri="{FF2B5EF4-FFF2-40B4-BE49-F238E27FC236}">
                <a16:creationId xmlns:a16="http://schemas.microsoft.com/office/drawing/2014/main" id="{919816A4-2F24-8C01-953F-E0E7D00B2731}"/>
              </a:ext>
            </a:extLst>
          </p:cNvPr>
          <p:cNvSpPr>
            <a:spLocks noGrp="1"/>
          </p:cNvSpPr>
          <p:nvPr>
            <p:ph idx="1"/>
          </p:nvPr>
        </p:nvSpPr>
        <p:spPr>
          <a:xfrm>
            <a:off x="1071814" y="126444"/>
            <a:ext cx="7796540" cy="3997828"/>
          </a:xfrm>
        </p:spPr>
        <p:txBody>
          <a:bodyPr/>
          <a:lstStyle/>
          <a:p>
            <a:r>
              <a:rPr lang="en-US" dirty="0"/>
              <a:t>I wanted one shot to be filmed on my own camera, and it was the one where I throw the toy Frankenstein into the water. This idea came to me because it shows the carelessness of certain people with plastic waste. </a:t>
            </a:r>
          </a:p>
        </p:txBody>
      </p:sp>
      <p:pic>
        <p:nvPicPr>
          <p:cNvPr id="5" name="Picture 4" descr="A person looking at a cell phone&#10;&#10;AI-generated content may be incorrect.">
            <a:extLst>
              <a:ext uri="{FF2B5EF4-FFF2-40B4-BE49-F238E27FC236}">
                <a16:creationId xmlns:a16="http://schemas.microsoft.com/office/drawing/2014/main" id="{0300D5BB-9B7C-93F9-C69C-AC102F8CF574}"/>
              </a:ext>
            </a:extLst>
          </p:cNvPr>
          <p:cNvPicPr>
            <a:picLocks noChangeAspect="1"/>
          </p:cNvPicPr>
          <p:nvPr/>
        </p:nvPicPr>
        <p:blipFill>
          <a:blip r:embed="rId3"/>
          <a:stretch>
            <a:fillRect/>
          </a:stretch>
        </p:blipFill>
        <p:spPr>
          <a:xfrm>
            <a:off x="7393851" y="3190944"/>
            <a:ext cx="4041447" cy="2251186"/>
          </a:xfrm>
          <a:prstGeom prst="rect">
            <a:avLst/>
          </a:prstGeom>
        </p:spPr>
      </p:pic>
      <p:pic>
        <p:nvPicPr>
          <p:cNvPr id="6" name="Picture 5" descr="A hand holding a toy&#10;&#10;AI-generated content may be incorrect.">
            <a:extLst>
              <a:ext uri="{FF2B5EF4-FFF2-40B4-BE49-F238E27FC236}">
                <a16:creationId xmlns:a16="http://schemas.microsoft.com/office/drawing/2014/main" id="{FE45F018-C0B4-8AD5-F5B1-78A029FB430F}"/>
              </a:ext>
            </a:extLst>
          </p:cNvPr>
          <p:cNvPicPr>
            <a:picLocks noChangeAspect="1"/>
          </p:cNvPicPr>
          <p:nvPr/>
        </p:nvPicPr>
        <p:blipFill>
          <a:blip r:embed="rId4"/>
          <a:stretch>
            <a:fillRect/>
          </a:stretch>
        </p:blipFill>
        <p:spPr>
          <a:xfrm>
            <a:off x="1040253" y="3190944"/>
            <a:ext cx="3143109" cy="2059930"/>
          </a:xfrm>
          <a:prstGeom prst="rect">
            <a:avLst/>
          </a:prstGeom>
        </p:spPr>
      </p:pic>
      <p:pic>
        <p:nvPicPr>
          <p:cNvPr id="8" name="Picture 7" descr="A hand holding a toy&#10;&#10;AI-generated content may be incorrect.">
            <a:extLst>
              <a:ext uri="{FF2B5EF4-FFF2-40B4-BE49-F238E27FC236}">
                <a16:creationId xmlns:a16="http://schemas.microsoft.com/office/drawing/2014/main" id="{B3C25D94-F005-01C1-BC10-BCE45375ED3E}"/>
              </a:ext>
            </a:extLst>
          </p:cNvPr>
          <p:cNvPicPr>
            <a:picLocks noChangeAspect="1"/>
          </p:cNvPicPr>
          <p:nvPr/>
        </p:nvPicPr>
        <p:blipFill>
          <a:blip r:embed="rId5"/>
          <a:stretch>
            <a:fillRect/>
          </a:stretch>
        </p:blipFill>
        <p:spPr>
          <a:xfrm>
            <a:off x="4183362" y="3190944"/>
            <a:ext cx="2856765" cy="2059930"/>
          </a:xfrm>
          <a:prstGeom prst="rect">
            <a:avLst/>
          </a:prstGeom>
        </p:spPr>
      </p:pic>
    </p:spTree>
    <p:extLst>
      <p:ext uri="{BB962C8B-B14F-4D97-AF65-F5344CB8AC3E}">
        <p14:creationId xmlns:p14="http://schemas.microsoft.com/office/powerpoint/2010/main" val="1369127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0BC01-4544-9070-C9E6-49CADF20D40C}"/>
              </a:ext>
            </a:extLst>
          </p:cNvPr>
          <p:cNvSpPr>
            <a:spLocks noGrp="1"/>
          </p:cNvSpPr>
          <p:nvPr>
            <p:ph type="title"/>
          </p:nvPr>
        </p:nvSpPr>
        <p:spPr/>
        <p:txBody>
          <a:bodyPr/>
          <a:lstStyle/>
          <a:p>
            <a:pPr algn="l"/>
            <a:r>
              <a:rPr lang="en-US" dirty="0"/>
              <a:t>Visual Effects </a:t>
            </a:r>
          </a:p>
        </p:txBody>
      </p:sp>
      <p:sp>
        <p:nvSpPr>
          <p:cNvPr id="3" name="Content Placeholder 2">
            <a:extLst>
              <a:ext uri="{FF2B5EF4-FFF2-40B4-BE49-F238E27FC236}">
                <a16:creationId xmlns:a16="http://schemas.microsoft.com/office/drawing/2014/main" id="{8478C690-B1FE-7839-5D4B-B2A72B2AE235}"/>
              </a:ext>
            </a:extLst>
          </p:cNvPr>
          <p:cNvSpPr>
            <a:spLocks noGrp="1"/>
          </p:cNvSpPr>
          <p:nvPr>
            <p:ph idx="1"/>
          </p:nvPr>
        </p:nvSpPr>
        <p:spPr>
          <a:xfrm>
            <a:off x="1142519" y="664779"/>
            <a:ext cx="9511701" cy="3997828"/>
          </a:xfrm>
        </p:spPr>
        <p:txBody>
          <a:bodyPr/>
          <a:lstStyle/>
          <a:p>
            <a:r>
              <a:rPr lang="en-US" dirty="0"/>
              <a:t>The visual effects of the plastic bottles Monica found them on YouTube and Google images, removing the green screen we used the key light tool and the end result was better than expected. The lighting of the scene Monica said it needed it to be darker, and it makes a difference, the corals in the image look like they have been drained of life. </a:t>
            </a:r>
          </a:p>
          <a:p>
            <a:pPr marL="0" indent="0">
              <a:buNone/>
            </a:pPr>
            <a:endParaRPr lang="en-US" dirty="0"/>
          </a:p>
        </p:txBody>
      </p:sp>
      <p:pic>
        <p:nvPicPr>
          <p:cNvPr id="5" name="Picture 4" descr="A group of plastic bottles&#10;&#10;AI-generated content may be incorrect.">
            <a:extLst>
              <a:ext uri="{FF2B5EF4-FFF2-40B4-BE49-F238E27FC236}">
                <a16:creationId xmlns:a16="http://schemas.microsoft.com/office/drawing/2014/main" id="{81B360F1-B942-9E58-F1A0-7A1B3023C59D}"/>
              </a:ext>
            </a:extLst>
          </p:cNvPr>
          <p:cNvPicPr>
            <a:picLocks noChangeAspect="1"/>
          </p:cNvPicPr>
          <p:nvPr/>
        </p:nvPicPr>
        <p:blipFill>
          <a:blip r:embed="rId2"/>
          <a:stretch>
            <a:fillRect/>
          </a:stretch>
        </p:blipFill>
        <p:spPr>
          <a:xfrm>
            <a:off x="736275" y="3861945"/>
            <a:ext cx="4645628" cy="2582681"/>
          </a:xfrm>
          <a:prstGeom prst="rect">
            <a:avLst/>
          </a:prstGeom>
        </p:spPr>
      </p:pic>
      <p:pic>
        <p:nvPicPr>
          <p:cNvPr id="7" name="Picture 6" descr="A group of sea animals in water&#10;&#10;AI-generated content may be incorrect.">
            <a:extLst>
              <a:ext uri="{FF2B5EF4-FFF2-40B4-BE49-F238E27FC236}">
                <a16:creationId xmlns:a16="http://schemas.microsoft.com/office/drawing/2014/main" id="{A4CDDFE6-D456-0935-C336-68F63E3B5395}"/>
              </a:ext>
            </a:extLst>
          </p:cNvPr>
          <p:cNvPicPr>
            <a:picLocks noChangeAspect="1"/>
          </p:cNvPicPr>
          <p:nvPr/>
        </p:nvPicPr>
        <p:blipFill>
          <a:blip r:embed="rId3"/>
          <a:stretch>
            <a:fillRect/>
          </a:stretch>
        </p:blipFill>
        <p:spPr>
          <a:xfrm>
            <a:off x="6002444" y="3861945"/>
            <a:ext cx="4722773" cy="2616778"/>
          </a:xfrm>
          <a:prstGeom prst="rect">
            <a:avLst/>
          </a:prstGeom>
        </p:spPr>
      </p:pic>
    </p:spTree>
    <p:extLst>
      <p:ext uri="{BB962C8B-B14F-4D97-AF65-F5344CB8AC3E}">
        <p14:creationId xmlns:p14="http://schemas.microsoft.com/office/powerpoint/2010/main" val="2449835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82A87-3439-B5F0-2E14-B4159BE677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339BD4-3699-6BA4-9375-97BAD4008169}"/>
              </a:ext>
            </a:extLst>
          </p:cNvPr>
          <p:cNvSpPr>
            <a:spLocks noGrp="1"/>
          </p:cNvSpPr>
          <p:nvPr>
            <p:ph type="title"/>
          </p:nvPr>
        </p:nvSpPr>
        <p:spPr>
          <a:xfrm>
            <a:off x="2456954" y="427502"/>
            <a:ext cx="7958331" cy="1077229"/>
          </a:xfrm>
        </p:spPr>
        <p:txBody>
          <a:bodyPr/>
          <a:lstStyle/>
          <a:p>
            <a:pPr algn="l"/>
            <a:r>
              <a:rPr lang="en-US" dirty="0"/>
              <a:t>Visual Effects </a:t>
            </a:r>
          </a:p>
        </p:txBody>
      </p:sp>
      <p:sp>
        <p:nvSpPr>
          <p:cNvPr id="3" name="Content Placeholder 2">
            <a:extLst>
              <a:ext uri="{FF2B5EF4-FFF2-40B4-BE49-F238E27FC236}">
                <a16:creationId xmlns:a16="http://schemas.microsoft.com/office/drawing/2014/main" id="{7190D868-2777-146E-1F07-1FEE4C01636C}"/>
              </a:ext>
            </a:extLst>
          </p:cNvPr>
          <p:cNvSpPr>
            <a:spLocks noGrp="1"/>
          </p:cNvSpPr>
          <p:nvPr>
            <p:ph idx="1"/>
          </p:nvPr>
        </p:nvSpPr>
        <p:spPr>
          <a:xfrm>
            <a:off x="652396" y="922329"/>
            <a:ext cx="9511701" cy="812757"/>
          </a:xfrm>
        </p:spPr>
        <p:txBody>
          <a:bodyPr/>
          <a:lstStyle/>
          <a:p>
            <a:r>
              <a:rPr lang="en-US" dirty="0"/>
              <a:t>This is how Monica made the scene where the fish were swimming around huge plastic items.</a:t>
            </a:r>
          </a:p>
        </p:txBody>
      </p:sp>
      <p:pic>
        <p:nvPicPr>
          <p:cNvPr id="6" name="Picture 5" descr="A screenshot of a computer&#10;&#10;AI-generated content may be incorrect.">
            <a:extLst>
              <a:ext uri="{FF2B5EF4-FFF2-40B4-BE49-F238E27FC236}">
                <a16:creationId xmlns:a16="http://schemas.microsoft.com/office/drawing/2014/main" id="{156D0CA4-72E6-44FE-4969-A4A2F174E716}"/>
              </a:ext>
            </a:extLst>
          </p:cNvPr>
          <p:cNvPicPr>
            <a:picLocks noChangeAspect="1"/>
          </p:cNvPicPr>
          <p:nvPr/>
        </p:nvPicPr>
        <p:blipFill>
          <a:blip r:embed="rId3"/>
          <a:stretch>
            <a:fillRect/>
          </a:stretch>
        </p:blipFill>
        <p:spPr>
          <a:xfrm>
            <a:off x="4281409" y="2210148"/>
            <a:ext cx="3296060" cy="1191554"/>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53E8377E-CD04-2ED2-4732-FCEE382A24B7}"/>
              </a:ext>
            </a:extLst>
          </p:cNvPr>
          <p:cNvPicPr>
            <a:picLocks noChangeAspect="1"/>
          </p:cNvPicPr>
          <p:nvPr/>
        </p:nvPicPr>
        <p:blipFill>
          <a:blip r:embed="rId4"/>
          <a:stretch>
            <a:fillRect/>
          </a:stretch>
        </p:blipFill>
        <p:spPr>
          <a:xfrm>
            <a:off x="8323277" y="1429286"/>
            <a:ext cx="2622790" cy="1851644"/>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E8BEB67D-2CBE-FBCC-593E-C42CB027BFC4}"/>
              </a:ext>
            </a:extLst>
          </p:cNvPr>
          <p:cNvPicPr>
            <a:picLocks noChangeAspect="1"/>
          </p:cNvPicPr>
          <p:nvPr/>
        </p:nvPicPr>
        <p:blipFill>
          <a:blip r:embed="rId5"/>
          <a:stretch>
            <a:fillRect/>
          </a:stretch>
        </p:blipFill>
        <p:spPr>
          <a:xfrm>
            <a:off x="447153" y="1863763"/>
            <a:ext cx="3071873" cy="1537939"/>
          </a:xfrm>
          <a:prstGeom prst="rect">
            <a:avLst/>
          </a:prstGeom>
        </p:spPr>
      </p:pic>
      <p:pic>
        <p:nvPicPr>
          <p:cNvPr id="13" name="Picture 12" descr="A screenshot of a video editing software&#10;&#10;AI-generated content may be incorrect.">
            <a:extLst>
              <a:ext uri="{FF2B5EF4-FFF2-40B4-BE49-F238E27FC236}">
                <a16:creationId xmlns:a16="http://schemas.microsoft.com/office/drawing/2014/main" id="{E5845A39-24A1-6575-9A7C-196433B46BCF}"/>
              </a:ext>
            </a:extLst>
          </p:cNvPr>
          <p:cNvPicPr>
            <a:picLocks noChangeAspect="1"/>
          </p:cNvPicPr>
          <p:nvPr/>
        </p:nvPicPr>
        <p:blipFill>
          <a:blip r:embed="rId6"/>
          <a:stretch>
            <a:fillRect/>
          </a:stretch>
        </p:blipFill>
        <p:spPr>
          <a:xfrm>
            <a:off x="8323277" y="3401702"/>
            <a:ext cx="2622790" cy="1674484"/>
          </a:xfrm>
          <a:prstGeom prst="rect">
            <a:avLst/>
          </a:prstGeom>
        </p:spPr>
      </p:pic>
      <p:pic>
        <p:nvPicPr>
          <p:cNvPr id="15" name="Picture 14" descr="A screen shot of a computer&#10;&#10;AI-generated content may be incorrect.">
            <a:extLst>
              <a:ext uri="{FF2B5EF4-FFF2-40B4-BE49-F238E27FC236}">
                <a16:creationId xmlns:a16="http://schemas.microsoft.com/office/drawing/2014/main" id="{CC52829E-7491-D1DD-42C4-C63C6902F2FC}"/>
              </a:ext>
            </a:extLst>
          </p:cNvPr>
          <p:cNvPicPr>
            <a:picLocks noChangeAspect="1"/>
          </p:cNvPicPr>
          <p:nvPr/>
        </p:nvPicPr>
        <p:blipFill>
          <a:blip r:embed="rId7"/>
          <a:stretch>
            <a:fillRect/>
          </a:stretch>
        </p:blipFill>
        <p:spPr>
          <a:xfrm>
            <a:off x="430578" y="5287484"/>
            <a:ext cx="3105024" cy="1296374"/>
          </a:xfrm>
          <a:prstGeom prst="rect">
            <a:avLst/>
          </a:prstGeom>
        </p:spPr>
      </p:pic>
      <p:pic>
        <p:nvPicPr>
          <p:cNvPr id="17" name="Picture 16" descr="A screenshot of a computer&#10;&#10;AI-generated content may be incorrect.">
            <a:extLst>
              <a:ext uri="{FF2B5EF4-FFF2-40B4-BE49-F238E27FC236}">
                <a16:creationId xmlns:a16="http://schemas.microsoft.com/office/drawing/2014/main" id="{61894C64-0D24-5954-E119-F18BA5A18DE1}"/>
              </a:ext>
            </a:extLst>
          </p:cNvPr>
          <p:cNvPicPr>
            <a:picLocks noChangeAspect="1"/>
          </p:cNvPicPr>
          <p:nvPr/>
        </p:nvPicPr>
        <p:blipFill>
          <a:blip r:embed="rId8"/>
          <a:stretch>
            <a:fillRect/>
          </a:stretch>
        </p:blipFill>
        <p:spPr>
          <a:xfrm>
            <a:off x="8323277" y="5133463"/>
            <a:ext cx="2625408" cy="1604415"/>
          </a:xfrm>
          <a:prstGeom prst="rect">
            <a:avLst/>
          </a:prstGeom>
        </p:spPr>
      </p:pic>
      <p:pic>
        <p:nvPicPr>
          <p:cNvPr id="19" name="Picture 18" descr="A screenshot of a computer&#10;&#10;AI-generated content may be incorrect.">
            <a:extLst>
              <a:ext uri="{FF2B5EF4-FFF2-40B4-BE49-F238E27FC236}">
                <a16:creationId xmlns:a16="http://schemas.microsoft.com/office/drawing/2014/main" id="{B0499D48-A2D5-3CB4-4D49-92D3A505DCD1}"/>
              </a:ext>
            </a:extLst>
          </p:cNvPr>
          <p:cNvPicPr>
            <a:picLocks noChangeAspect="1"/>
          </p:cNvPicPr>
          <p:nvPr/>
        </p:nvPicPr>
        <p:blipFill>
          <a:blip r:embed="rId9"/>
          <a:stretch>
            <a:fillRect/>
          </a:stretch>
        </p:blipFill>
        <p:spPr>
          <a:xfrm>
            <a:off x="4281409" y="3736619"/>
            <a:ext cx="3296060" cy="2278684"/>
          </a:xfrm>
          <a:prstGeom prst="rect">
            <a:avLst/>
          </a:prstGeom>
        </p:spPr>
      </p:pic>
      <p:pic>
        <p:nvPicPr>
          <p:cNvPr id="21" name="Picture 20" descr="A screenshot of a computer&#10;&#10;AI-generated content may be incorrect.">
            <a:extLst>
              <a:ext uri="{FF2B5EF4-FFF2-40B4-BE49-F238E27FC236}">
                <a16:creationId xmlns:a16="http://schemas.microsoft.com/office/drawing/2014/main" id="{C85BFA4E-84A1-7794-1037-785E527A5088}"/>
              </a:ext>
            </a:extLst>
          </p:cNvPr>
          <p:cNvPicPr>
            <a:picLocks noChangeAspect="1"/>
          </p:cNvPicPr>
          <p:nvPr/>
        </p:nvPicPr>
        <p:blipFill>
          <a:blip r:embed="rId10"/>
          <a:stretch>
            <a:fillRect/>
          </a:stretch>
        </p:blipFill>
        <p:spPr>
          <a:xfrm>
            <a:off x="494570" y="3530379"/>
            <a:ext cx="3041032" cy="1663810"/>
          </a:xfrm>
          <a:prstGeom prst="rect">
            <a:avLst/>
          </a:prstGeom>
        </p:spPr>
      </p:pic>
    </p:spTree>
    <p:extLst>
      <p:ext uri="{BB962C8B-B14F-4D97-AF65-F5344CB8AC3E}">
        <p14:creationId xmlns:p14="http://schemas.microsoft.com/office/powerpoint/2010/main" val="1990216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723B6-13C1-C596-562E-820B01393C2A}"/>
              </a:ext>
            </a:extLst>
          </p:cNvPr>
          <p:cNvSpPr>
            <a:spLocks noGrp="1"/>
          </p:cNvSpPr>
          <p:nvPr>
            <p:ph type="title"/>
          </p:nvPr>
        </p:nvSpPr>
        <p:spPr/>
        <p:txBody>
          <a:bodyPr/>
          <a:lstStyle/>
          <a:p>
            <a:pPr algn="l"/>
            <a:r>
              <a:rPr lang="en-US" dirty="0"/>
              <a:t>Editing &amp; Music</a:t>
            </a:r>
          </a:p>
        </p:txBody>
      </p:sp>
      <p:sp>
        <p:nvSpPr>
          <p:cNvPr id="3" name="Content Placeholder 2">
            <a:extLst>
              <a:ext uri="{FF2B5EF4-FFF2-40B4-BE49-F238E27FC236}">
                <a16:creationId xmlns:a16="http://schemas.microsoft.com/office/drawing/2014/main" id="{2BDB9806-1C46-70A1-CD43-BB69D74A3A96}"/>
              </a:ext>
            </a:extLst>
          </p:cNvPr>
          <p:cNvSpPr>
            <a:spLocks noGrp="1"/>
          </p:cNvSpPr>
          <p:nvPr>
            <p:ph idx="1"/>
          </p:nvPr>
        </p:nvSpPr>
        <p:spPr>
          <a:xfrm>
            <a:off x="1674413" y="359950"/>
            <a:ext cx="7796540" cy="3997828"/>
          </a:xfrm>
        </p:spPr>
        <p:txBody>
          <a:bodyPr/>
          <a:lstStyle/>
          <a:p>
            <a:r>
              <a:rPr lang="en-US" dirty="0"/>
              <a:t>The music for the film was the opening theme for the ITV show Prehistoric Park. We chose this music because it feels like the type that would be in a documentary. It also gives a positive mood over a negative subject to encourage the viewers that there’s still time to protect the oceans from PLASTIC WASTE. </a:t>
            </a:r>
          </a:p>
        </p:txBody>
      </p:sp>
      <p:pic>
        <p:nvPicPr>
          <p:cNvPr id="5" name="Picture 4" descr="A group of dinosaurs walking in a field&#10;&#10;AI-generated content may be incorrect.">
            <a:extLst>
              <a:ext uri="{FF2B5EF4-FFF2-40B4-BE49-F238E27FC236}">
                <a16:creationId xmlns:a16="http://schemas.microsoft.com/office/drawing/2014/main" id="{C86F6F10-E17C-1D45-3A5B-B528A17A19D3}"/>
              </a:ext>
            </a:extLst>
          </p:cNvPr>
          <p:cNvPicPr>
            <a:picLocks noChangeAspect="1"/>
          </p:cNvPicPr>
          <p:nvPr/>
        </p:nvPicPr>
        <p:blipFill>
          <a:blip r:embed="rId2"/>
          <a:stretch>
            <a:fillRect/>
          </a:stretch>
        </p:blipFill>
        <p:spPr>
          <a:xfrm>
            <a:off x="7061550" y="4014450"/>
            <a:ext cx="4202089" cy="2230102"/>
          </a:xfrm>
          <a:prstGeom prst="rect">
            <a:avLst/>
          </a:prstGeom>
        </p:spPr>
      </p:pic>
      <p:pic>
        <p:nvPicPr>
          <p:cNvPr id="6" name="Picture 5" descr="A person in a blue suit&#10;&#10;AI-generated content may be incorrect.">
            <a:extLst>
              <a:ext uri="{FF2B5EF4-FFF2-40B4-BE49-F238E27FC236}">
                <a16:creationId xmlns:a16="http://schemas.microsoft.com/office/drawing/2014/main" id="{53BF0115-0B42-1932-21EC-1E81034267DC}"/>
              </a:ext>
            </a:extLst>
          </p:cNvPr>
          <p:cNvPicPr>
            <a:picLocks noChangeAspect="1"/>
          </p:cNvPicPr>
          <p:nvPr/>
        </p:nvPicPr>
        <p:blipFill>
          <a:blip r:embed="rId3"/>
          <a:stretch>
            <a:fillRect/>
          </a:stretch>
        </p:blipFill>
        <p:spPr>
          <a:xfrm>
            <a:off x="1097894" y="3900660"/>
            <a:ext cx="2803746" cy="2405400"/>
          </a:xfrm>
          <a:prstGeom prst="rect">
            <a:avLst/>
          </a:prstGeom>
        </p:spPr>
      </p:pic>
      <p:sp>
        <p:nvSpPr>
          <p:cNvPr id="7" name="TextBox 6">
            <a:extLst>
              <a:ext uri="{FF2B5EF4-FFF2-40B4-BE49-F238E27FC236}">
                <a16:creationId xmlns:a16="http://schemas.microsoft.com/office/drawing/2014/main" id="{FC3D0C7E-966F-7B22-A368-440F1BD41F47}"/>
              </a:ext>
            </a:extLst>
          </p:cNvPr>
          <p:cNvSpPr txBox="1"/>
          <p:nvPr/>
        </p:nvSpPr>
        <p:spPr>
          <a:xfrm>
            <a:off x="1023480" y="3531328"/>
            <a:ext cx="3395133" cy="369332"/>
          </a:xfrm>
          <a:prstGeom prst="rect">
            <a:avLst/>
          </a:prstGeom>
          <a:noFill/>
        </p:spPr>
        <p:txBody>
          <a:bodyPr wrap="square" rtlCol="0">
            <a:spAutoFit/>
          </a:bodyPr>
          <a:lstStyle/>
          <a:p>
            <a:r>
              <a:rPr lang="en-US" dirty="0"/>
              <a:t>Daniel Pemberton</a:t>
            </a:r>
          </a:p>
        </p:txBody>
      </p:sp>
      <p:sp>
        <p:nvSpPr>
          <p:cNvPr id="8" name="TextBox 7">
            <a:extLst>
              <a:ext uri="{FF2B5EF4-FFF2-40B4-BE49-F238E27FC236}">
                <a16:creationId xmlns:a16="http://schemas.microsoft.com/office/drawing/2014/main" id="{94EDF76B-79BF-D131-2069-CA49B43EB4FF}"/>
              </a:ext>
            </a:extLst>
          </p:cNvPr>
          <p:cNvSpPr txBox="1"/>
          <p:nvPr/>
        </p:nvSpPr>
        <p:spPr>
          <a:xfrm>
            <a:off x="1097894" y="6373153"/>
            <a:ext cx="2617019" cy="369332"/>
          </a:xfrm>
          <a:prstGeom prst="rect">
            <a:avLst/>
          </a:prstGeom>
          <a:noFill/>
        </p:spPr>
        <p:txBody>
          <a:bodyPr wrap="square" rtlCol="0">
            <a:spAutoFit/>
          </a:bodyPr>
          <a:lstStyle/>
          <a:p>
            <a:r>
              <a:rPr lang="en-US" dirty="0"/>
              <a:t>Licensed by Google</a:t>
            </a:r>
          </a:p>
        </p:txBody>
      </p:sp>
    </p:spTree>
    <p:extLst>
      <p:ext uri="{BB962C8B-B14F-4D97-AF65-F5344CB8AC3E}">
        <p14:creationId xmlns:p14="http://schemas.microsoft.com/office/powerpoint/2010/main" val="475774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8C8A7-4D4F-188F-471D-13E8734C58A2}"/>
              </a:ext>
            </a:extLst>
          </p:cNvPr>
          <p:cNvSpPr>
            <a:spLocks noGrp="1"/>
          </p:cNvSpPr>
          <p:nvPr>
            <p:ph type="title"/>
          </p:nvPr>
        </p:nvSpPr>
        <p:spPr/>
        <p:txBody>
          <a:bodyPr/>
          <a:lstStyle/>
          <a:p>
            <a:pPr algn="l"/>
            <a:r>
              <a:rPr lang="en-US" dirty="0"/>
              <a:t>Final Edit </a:t>
            </a:r>
          </a:p>
        </p:txBody>
      </p:sp>
      <p:sp>
        <p:nvSpPr>
          <p:cNvPr id="3" name="Content Placeholder 2">
            <a:extLst>
              <a:ext uri="{FF2B5EF4-FFF2-40B4-BE49-F238E27FC236}">
                <a16:creationId xmlns:a16="http://schemas.microsoft.com/office/drawing/2014/main" id="{9BA62FA5-B377-7A30-3066-76033F969080}"/>
              </a:ext>
            </a:extLst>
          </p:cNvPr>
          <p:cNvSpPr>
            <a:spLocks noGrp="1"/>
          </p:cNvSpPr>
          <p:nvPr>
            <p:ph idx="1"/>
          </p:nvPr>
        </p:nvSpPr>
        <p:spPr>
          <a:xfrm>
            <a:off x="1801666" y="731317"/>
            <a:ext cx="8588668" cy="3997828"/>
          </a:xfrm>
        </p:spPr>
        <p:txBody>
          <a:bodyPr/>
          <a:lstStyle/>
          <a:p>
            <a:r>
              <a:rPr lang="en-US" dirty="0"/>
              <a:t>Once we both thought the film was good enough, I exported it as an mp4 file. The title card effect was chosen because it look like water and the decision to have the film begin and end with the Earth was decided because this is where it’s all happening. </a:t>
            </a:r>
          </a:p>
        </p:txBody>
      </p:sp>
      <p:pic>
        <p:nvPicPr>
          <p:cNvPr id="5" name="Picture 4" descr="A green spiral in space&#10;&#10;AI-generated content may be incorrect.">
            <a:extLst>
              <a:ext uri="{FF2B5EF4-FFF2-40B4-BE49-F238E27FC236}">
                <a16:creationId xmlns:a16="http://schemas.microsoft.com/office/drawing/2014/main" id="{DC19FE8A-4B39-4C85-7CD5-70762337DDA2}"/>
              </a:ext>
            </a:extLst>
          </p:cNvPr>
          <p:cNvPicPr>
            <a:picLocks noChangeAspect="1"/>
          </p:cNvPicPr>
          <p:nvPr/>
        </p:nvPicPr>
        <p:blipFill>
          <a:blip r:embed="rId3"/>
          <a:stretch>
            <a:fillRect/>
          </a:stretch>
        </p:blipFill>
        <p:spPr>
          <a:xfrm>
            <a:off x="1124606" y="3986801"/>
            <a:ext cx="4351509" cy="2330162"/>
          </a:xfrm>
          <a:prstGeom prst="rect">
            <a:avLst/>
          </a:prstGeom>
        </p:spPr>
      </p:pic>
      <p:pic>
        <p:nvPicPr>
          <p:cNvPr id="7" name="Picture 6" descr="A planet earth with lights and text&#10;&#10;AI-generated content may be incorrect.">
            <a:extLst>
              <a:ext uri="{FF2B5EF4-FFF2-40B4-BE49-F238E27FC236}">
                <a16:creationId xmlns:a16="http://schemas.microsoft.com/office/drawing/2014/main" id="{41E988B7-0342-2982-F322-465557ACA942}"/>
              </a:ext>
            </a:extLst>
          </p:cNvPr>
          <p:cNvPicPr>
            <a:picLocks noChangeAspect="1"/>
          </p:cNvPicPr>
          <p:nvPr/>
        </p:nvPicPr>
        <p:blipFill>
          <a:blip r:embed="rId4"/>
          <a:stretch>
            <a:fillRect/>
          </a:stretch>
        </p:blipFill>
        <p:spPr>
          <a:xfrm>
            <a:off x="6220043" y="3986801"/>
            <a:ext cx="4260193" cy="2319283"/>
          </a:xfrm>
          <a:prstGeom prst="rect">
            <a:avLst/>
          </a:prstGeom>
        </p:spPr>
      </p:pic>
    </p:spTree>
    <p:extLst>
      <p:ext uri="{BB962C8B-B14F-4D97-AF65-F5344CB8AC3E}">
        <p14:creationId xmlns:p14="http://schemas.microsoft.com/office/powerpoint/2010/main" val="1437868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8441D-31AE-140D-B35F-46A0BB500734}"/>
              </a:ext>
            </a:extLst>
          </p:cNvPr>
          <p:cNvSpPr>
            <a:spLocks noGrp="1"/>
          </p:cNvSpPr>
          <p:nvPr>
            <p:ph type="title"/>
          </p:nvPr>
        </p:nvSpPr>
        <p:spPr/>
        <p:txBody>
          <a:bodyPr/>
          <a:lstStyle/>
          <a:p>
            <a:r>
              <a:rPr lang="en-US" dirty="0"/>
              <a:t>Thanks for Listening</a:t>
            </a:r>
          </a:p>
        </p:txBody>
      </p:sp>
      <p:sp>
        <p:nvSpPr>
          <p:cNvPr id="3" name="Content Placeholder 2">
            <a:extLst>
              <a:ext uri="{FF2B5EF4-FFF2-40B4-BE49-F238E27FC236}">
                <a16:creationId xmlns:a16="http://schemas.microsoft.com/office/drawing/2014/main" id="{9C67D856-DB54-EB89-321C-11E48CC6D0E1}"/>
              </a:ext>
            </a:extLst>
          </p:cNvPr>
          <p:cNvSpPr>
            <a:spLocks noGrp="1"/>
          </p:cNvSpPr>
          <p:nvPr>
            <p:ph idx="1"/>
          </p:nvPr>
        </p:nvSpPr>
        <p:spPr>
          <a:xfrm>
            <a:off x="1330129" y="598148"/>
            <a:ext cx="7796540" cy="1946275"/>
          </a:xfrm>
        </p:spPr>
        <p:txBody>
          <a:bodyPr/>
          <a:lstStyle/>
          <a:p>
            <a:r>
              <a:rPr lang="en-US" dirty="0"/>
              <a:t>Any questions?</a:t>
            </a:r>
          </a:p>
          <a:p>
            <a:endParaRPr lang="en-US" dirty="0"/>
          </a:p>
          <a:p>
            <a:r>
              <a:rPr lang="en-US" dirty="0"/>
              <a:t>References</a:t>
            </a:r>
          </a:p>
        </p:txBody>
      </p:sp>
      <p:pic>
        <p:nvPicPr>
          <p:cNvPr id="1026" name="Picture 2">
            <a:extLst>
              <a:ext uri="{FF2B5EF4-FFF2-40B4-BE49-F238E27FC236}">
                <a16:creationId xmlns:a16="http://schemas.microsoft.com/office/drawing/2014/main" id="{C6C45F21-067B-5344-FAD9-CFA27CE54B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6917" y="2377394"/>
            <a:ext cx="4722471" cy="7538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2CAD1A4-59FB-A382-FD74-81CC591A27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6917" y="3237268"/>
            <a:ext cx="4722471" cy="97892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67AE1F0-028A-09BF-FA6C-F3954CC4E7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26917" y="4322197"/>
            <a:ext cx="4722471" cy="81228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yellow and black text&#10;&#10;AI-generated content may be incorrect.">
            <a:extLst>
              <a:ext uri="{FF2B5EF4-FFF2-40B4-BE49-F238E27FC236}">
                <a16:creationId xmlns:a16="http://schemas.microsoft.com/office/drawing/2014/main" id="{E6E29648-95F0-B057-BD33-B2242858ED00}"/>
              </a:ext>
            </a:extLst>
          </p:cNvPr>
          <p:cNvPicPr>
            <a:picLocks noChangeAspect="1"/>
          </p:cNvPicPr>
          <p:nvPr/>
        </p:nvPicPr>
        <p:blipFill>
          <a:blip r:embed="rId5"/>
          <a:stretch>
            <a:fillRect/>
          </a:stretch>
        </p:blipFill>
        <p:spPr>
          <a:xfrm>
            <a:off x="1226917" y="5240486"/>
            <a:ext cx="4722471" cy="728610"/>
          </a:xfrm>
          <a:prstGeom prst="rect">
            <a:avLst/>
          </a:prstGeom>
        </p:spPr>
      </p:pic>
    </p:spTree>
    <p:extLst>
      <p:ext uri="{BB962C8B-B14F-4D97-AF65-F5344CB8AC3E}">
        <p14:creationId xmlns:p14="http://schemas.microsoft.com/office/powerpoint/2010/main" val="20613624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1723</TotalTime>
  <Words>631</Words>
  <Application>Microsoft Macintosh PowerPoint</Application>
  <PresentationFormat>Widescreen</PresentationFormat>
  <Paragraphs>38</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MS Shell Dlg 2</vt:lpstr>
      <vt:lpstr>Wingdings</vt:lpstr>
      <vt:lpstr>Wingdings 3</vt:lpstr>
      <vt:lpstr>Madison</vt:lpstr>
      <vt:lpstr>VFX Project -  Plastic Infested Waters </vt:lpstr>
      <vt:lpstr>Introduction </vt:lpstr>
      <vt:lpstr>Ideas and concept </vt:lpstr>
      <vt:lpstr>Early Testing</vt:lpstr>
      <vt:lpstr>Storyboards</vt:lpstr>
      <vt:lpstr>Live-action shot</vt:lpstr>
      <vt:lpstr>Visual Effects </vt:lpstr>
      <vt:lpstr>Visual Effects </vt:lpstr>
      <vt:lpstr>Editing &amp; Music</vt:lpstr>
      <vt:lpstr>Final Edit </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Scott Williams (2407485)</dc:creator>
  <cp:lastModifiedBy>Scott Williams (2407485)</cp:lastModifiedBy>
  <cp:revision>96</cp:revision>
  <dcterms:created xsi:type="dcterms:W3CDTF">2025-03-27T10:14:24Z</dcterms:created>
  <dcterms:modified xsi:type="dcterms:W3CDTF">2025-04-23T23:32:01Z</dcterms:modified>
</cp:coreProperties>
</file>