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</p:sldIdLst>
  <p:sldSz cy="5143500" cx="9144000"/>
  <p:notesSz cx="6858000" cy="9144000"/>
  <p:embeddedFontLst>
    <p:embeddedFont>
      <p:font typeface="Merriweather"/>
      <p:regular r:id="rId17"/>
      <p:bold r:id="rId18"/>
      <p:italic r:id="rId19"/>
      <p:boldItalic r:id="rId20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Merriweather-boldItalic.fntdata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font" Target="fonts/Merriweather-regular.fntdata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19" Type="http://schemas.openxmlformats.org/officeDocument/2006/relationships/font" Target="fonts/Merriweather-italic.fntdata"/><Relationship Id="rId6" Type="http://schemas.openxmlformats.org/officeDocument/2006/relationships/slide" Target="slides/slide1.xml"/><Relationship Id="rId18" Type="http://schemas.openxmlformats.org/officeDocument/2006/relationships/font" Target="fonts/Merriweather-bold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g8f17a1049e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" name="Google Shape;61;g8f17a1049e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g8f17a1049e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" name="Google Shape;68;g8f17a1049e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g8f17a1049e_0_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" name="Google Shape;78;g8f17a1049e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g8f17a1049e_0_1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" name="Google Shape;87;g8f17a1049e_0_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g8f17a1049e_0_2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" name="Google Shape;95;g8f17a1049e_0_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g8f17a1049e_0_2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Google Shape;103;g8f17a1049e_0_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g8f17a1049e_0_3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1" name="Google Shape;111;g8f17a1049e_0_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g8f17a1049e_0_3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3" name="Google Shape;123;g8f17a1049e_0_3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g8f17a1049e_0_4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0" name="Google Shape;130;g8f17a1049e_0_4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g8f17a1049e_0_7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7" name="Google Shape;137;g8f17a1049e_0_7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9.xml"/><Relationship Id="rId13" Type="http://schemas.openxmlformats.org/officeDocument/2006/relationships/theme" Target="../theme/theme2.xml"/><Relationship Id="rId12" Type="http://schemas.openxmlformats.org/officeDocument/2006/relationships/slideLayout" Target="../slideLayouts/slideLayout11.xml"/><Relationship Id="rId1" Type="http://schemas.openxmlformats.org/officeDocument/2006/relationships/image" Target="../media/image1.jp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hyperlink" Target="mailto:1814997@student.uwtsd.ac.uk" TargetMode="External"/><Relationship Id="rId4" Type="http://schemas.openxmlformats.org/officeDocument/2006/relationships/image" Target="../media/image3.png"/><Relationship Id="rId5" Type="http://schemas.openxmlformats.org/officeDocument/2006/relationships/image" Target="../media/image2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3.png"/><Relationship Id="rId4" Type="http://schemas.openxmlformats.org/officeDocument/2006/relationships/image" Target="../media/image15.jpg"/><Relationship Id="rId5" Type="http://schemas.openxmlformats.org/officeDocument/2006/relationships/image" Target="../media/image4.jpg"/><Relationship Id="rId6" Type="http://schemas.openxmlformats.org/officeDocument/2006/relationships/image" Target="../media/image6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.png"/><Relationship Id="rId4" Type="http://schemas.openxmlformats.org/officeDocument/2006/relationships/image" Target="../media/image8.jpg"/><Relationship Id="rId5" Type="http://schemas.openxmlformats.org/officeDocument/2006/relationships/image" Target="../media/image5.jpg"/><Relationship Id="rId6" Type="http://schemas.openxmlformats.org/officeDocument/2006/relationships/image" Target="../media/image7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3.png"/><Relationship Id="rId4" Type="http://schemas.openxmlformats.org/officeDocument/2006/relationships/image" Target="../media/image11.jpg"/><Relationship Id="rId5" Type="http://schemas.openxmlformats.org/officeDocument/2006/relationships/image" Target="../media/image10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3.png"/><Relationship Id="rId4" Type="http://schemas.openxmlformats.org/officeDocument/2006/relationships/image" Target="../media/image12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3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3.png"/><Relationship Id="rId4" Type="http://schemas.openxmlformats.org/officeDocument/2006/relationships/image" Target="../media/image9.jpg"/><Relationship Id="rId5" Type="http://schemas.openxmlformats.org/officeDocument/2006/relationships/image" Target="../media/image14.jpg"/><Relationship Id="rId6" Type="http://schemas.openxmlformats.org/officeDocument/2006/relationships/image" Target="../media/image17.png"/><Relationship Id="rId7" Type="http://schemas.openxmlformats.org/officeDocument/2006/relationships/image" Target="../media/image16.jp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3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3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3.jp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ctrTitle"/>
          </p:nvPr>
        </p:nvSpPr>
        <p:spPr>
          <a:xfrm>
            <a:off x="311700" y="334325"/>
            <a:ext cx="5543400" cy="2151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 sz="1800">
                <a:solidFill>
                  <a:srgbClr val="DD7E6B"/>
                </a:solidFill>
                <a:latin typeface="Merriweather"/>
                <a:ea typeface="Merriweather"/>
                <a:cs typeface="Merriweather"/>
                <a:sym typeface="Merriweather"/>
              </a:rPr>
              <a:t>CHROME,   BEYER   </a:t>
            </a:r>
            <a:endParaRPr b="1" i="1" sz="1800">
              <a:solidFill>
                <a:srgbClr val="DD7E6B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 sz="1800">
                <a:solidFill>
                  <a:srgbClr val="DD7E6B"/>
                </a:solidFill>
                <a:latin typeface="Merriweather"/>
                <a:ea typeface="Merriweather"/>
                <a:cs typeface="Merriweather"/>
                <a:sym typeface="Merriweather"/>
              </a:rPr>
              <a:t>AND  </a:t>
            </a:r>
            <a:endParaRPr b="1" i="1" sz="1800">
              <a:solidFill>
                <a:srgbClr val="DD7E6B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 sz="1800">
                <a:solidFill>
                  <a:srgbClr val="DD7E6B"/>
                </a:solidFill>
                <a:latin typeface="Merriweather"/>
                <a:ea typeface="Merriweather"/>
                <a:cs typeface="Merriweather"/>
                <a:sym typeface="Merriweather"/>
              </a:rPr>
              <a:t> NORMAN   </a:t>
            </a:r>
            <a:endParaRPr b="1" i="1" sz="1800">
              <a:solidFill>
                <a:srgbClr val="DD7E6B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1" lang="en" sz="1800">
                <a:solidFill>
                  <a:srgbClr val="DD7E6B"/>
                </a:solidFill>
                <a:latin typeface="Merriweather"/>
                <a:ea typeface="Merriweather"/>
                <a:cs typeface="Merriweather"/>
                <a:sym typeface="Merriweather"/>
              </a:rPr>
              <a:t>CONSULTANCY</a:t>
            </a:r>
            <a:endParaRPr b="1" i="1" sz="1800">
              <a:solidFill>
                <a:srgbClr val="DD7E6B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" name="Google Shape;55;p13"/>
          <p:cNvSpPr txBox="1"/>
          <p:nvPr>
            <p:ph idx="1" type="subTitle"/>
          </p:nvPr>
        </p:nvSpPr>
        <p:spPr>
          <a:xfrm>
            <a:off x="2959550" y="3838875"/>
            <a:ext cx="5543400" cy="118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i="1" lang="en" sz="1200">
                <a:solidFill>
                  <a:schemeClr val="dk1"/>
                </a:solidFill>
              </a:rPr>
              <a:t> Team Leader:</a:t>
            </a:r>
            <a:endParaRPr i="1"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i="1" lang="en" sz="1200">
                <a:solidFill>
                  <a:schemeClr val="dk1"/>
                </a:solidFill>
              </a:rPr>
              <a:t> </a:t>
            </a:r>
            <a:r>
              <a:rPr b="1" i="1" lang="en" sz="1500">
                <a:solidFill>
                  <a:schemeClr val="dk1"/>
                </a:solidFill>
              </a:rPr>
              <a:t>Erol Asan</a:t>
            </a:r>
            <a:r>
              <a:rPr i="1" lang="en" sz="1200">
                <a:solidFill>
                  <a:schemeClr val="dk1"/>
                </a:solidFill>
              </a:rPr>
              <a:t>, 1814997</a:t>
            </a:r>
            <a:endParaRPr i="1"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i="1" lang="en" sz="1200" u="sng">
                <a:solidFill>
                  <a:srgbClr val="1155CC"/>
                </a:solidFill>
                <a:hlinkClick r:id="rId3"/>
              </a:rPr>
              <a:t>1814997@student.uwtsd.ac.uk</a:t>
            </a:r>
            <a:endParaRPr i="1"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i="1" lang="en" sz="1200">
                <a:solidFill>
                  <a:schemeClr val="dk1"/>
                </a:solidFill>
              </a:rPr>
              <a:t>Lecturer: Efua Adams, M6X01930_LON</a:t>
            </a:r>
            <a:endParaRPr i="1"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i="1" lang="en" sz="1200">
                <a:solidFill>
                  <a:schemeClr val="dk1"/>
                </a:solidFill>
              </a:rPr>
              <a:t>July 2020</a:t>
            </a:r>
            <a:endParaRPr i="1" sz="1200"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56" name="Google Shape;56;p1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935213" y="744575"/>
            <a:ext cx="2897087" cy="2882151"/>
          </a:xfrm>
          <a:prstGeom prst="rect">
            <a:avLst/>
          </a:prstGeom>
          <a:noFill/>
          <a:ln>
            <a:noFill/>
          </a:ln>
        </p:spPr>
      </p:pic>
      <p:sp>
        <p:nvSpPr>
          <p:cNvPr id="57" name="Google Shape;57;p13"/>
          <p:cNvSpPr txBox="1"/>
          <p:nvPr/>
        </p:nvSpPr>
        <p:spPr>
          <a:xfrm>
            <a:off x="1474500" y="1717150"/>
            <a:ext cx="4380600" cy="1182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>
                <a:solidFill>
                  <a:schemeClr val="dk1"/>
                </a:solidFill>
                <a:latin typeface="Merriweather"/>
                <a:ea typeface="Merriweather"/>
                <a:cs typeface="Merriweather"/>
                <a:sym typeface="Merriweather"/>
              </a:rPr>
              <a:t>London HEATHROW Marriott P.I.D.</a:t>
            </a:r>
            <a:endParaRPr b="1" i="1">
              <a:solidFill>
                <a:schemeClr val="dk1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1" lang="en">
                <a:solidFill>
                  <a:schemeClr val="dk1"/>
                </a:solidFill>
                <a:latin typeface="Merriweather"/>
                <a:ea typeface="Merriweather"/>
                <a:cs typeface="Merriweather"/>
                <a:sym typeface="Merriweather"/>
              </a:rPr>
              <a:t>                                                             2020</a:t>
            </a:r>
            <a:endParaRPr b="1" i="1">
              <a:solidFill>
                <a:schemeClr val="dk1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58" name="Google Shape;58;p1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36948" y="2650900"/>
            <a:ext cx="1802875" cy="23708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4"/>
          <p:cNvSpPr txBox="1"/>
          <p:nvPr>
            <p:ph type="title"/>
          </p:nvPr>
        </p:nvSpPr>
        <p:spPr>
          <a:xfrm>
            <a:off x="1783075" y="445025"/>
            <a:ext cx="70491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1" lang="en" sz="1800">
                <a:solidFill>
                  <a:srgbClr val="DD7E6B"/>
                </a:solidFill>
                <a:latin typeface="Merriweather"/>
                <a:ea typeface="Merriweather"/>
                <a:cs typeface="Merriweather"/>
                <a:sym typeface="Merriweather"/>
              </a:rPr>
              <a:t>CHROME,   BEYER   AND   NORMAN   CONSULTANCY</a:t>
            </a:r>
            <a:endParaRPr b="1" i="1" sz="1800">
              <a:solidFill>
                <a:srgbClr val="DD7E6B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" name="Google Shape;64;p14"/>
          <p:cNvSpPr txBox="1"/>
          <p:nvPr>
            <p:ph idx="1" type="body"/>
          </p:nvPr>
        </p:nvSpPr>
        <p:spPr>
          <a:xfrm>
            <a:off x="1783075" y="2044725"/>
            <a:ext cx="7190100" cy="2930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6 years in the Industry.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50 years in combined experience.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Dedicated and thorough.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Technologically prepared.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High attention to detail.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Recommended By All Previous Clients.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Market leaders in BSA and Marriott International </a:t>
            </a:r>
            <a:r>
              <a:rPr lang="en"/>
              <a:t>Specifications</a:t>
            </a:r>
            <a:r>
              <a:rPr lang="en"/>
              <a:t>.</a:t>
            </a:r>
            <a:endParaRPr/>
          </a:p>
          <a:p>
            <a:pPr indent="0" lvl="0" marL="45720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pic>
        <p:nvPicPr>
          <p:cNvPr id="65" name="Google Shape;65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1493425" cy="14857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64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64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64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64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64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64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64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64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15"/>
          <p:cNvSpPr txBox="1"/>
          <p:nvPr>
            <p:ph type="title"/>
          </p:nvPr>
        </p:nvSpPr>
        <p:spPr>
          <a:xfrm>
            <a:off x="1791650" y="445025"/>
            <a:ext cx="70407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1" lang="en" sz="1800">
                <a:solidFill>
                  <a:srgbClr val="DD7E6B"/>
                </a:solidFill>
                <a:latin typeface="Merriweather"/>
                <a:ea typeface="Merriweather"/>
                <a:cs typeface="Merriweather"/>
                <a:sym typeface="Merriweather"/>
              </a:rPr>
              <a:t>CHROME,   BEYER   AND   NORMAN   CONSULTANCY</a:t>
            </a:r>
            <a:endParaRPr b="1" i="1" sz="1800">
              <a:solidFill>
                <a:srgbClr val="DD7E6B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1" name="Google Shape;71;p15"/>
          <p:cNvSpPr txBox="1"/>
          <p:nvPr>
            <p:ph idx="1" type="body"/>
          </p:nvPr>
        </p:nvSpPr>
        <p:spPr>
          <a:xfrm>
            <a:off x="4808050" y="1148650"/>
            <a:ext cx="4024200" cy="620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b="1" lang="en" sz="2100">
                <a:latin typeface="Times New Roman"/>
                <a:ea typeface="Times New Roman"/>
                <a:cs typeface="Times New Roman"/>
                <a:sym typeface="Times New Roman"/>
              </a:rPr>
              <a:t>London Heathrow Marriott</a:t>
            </a:r>
            <a:endParaRPr b="1" sz="21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72" name="Google Shape;72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1493425" cy="1485726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2400" y="1921150"/>
            <a:ext cx="4604926" cy="3069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74" name="Google Shape;74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879200" y="3171800"/>
            <a:ext cx="4157500" cy="1819301"/>
          </a:xfrm>
          <a:prstGeom prst="rect">
            <a:avLst/>
          </a:prstGeom>
          <a:noFill/>
          <a:ln>
            <a:noFill/>
          </a:ln>
        </p:spPr>
      </p:pic>
      <p:pic>
        <p:nvPicPr>
          <p:cNvPr id="75" name="Google Shape;75;p1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4808051" y="1593458"/>
            <a:ext cx="4386675" cy="114461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6"/>
          <p:cNvSpPr txBox="1"/>
          <p:nvPr>
            <p:ph type="title"/>
          </p:nvPr>
        </p:nvSpPr>
        <p:spPr>
          <a:xfrm>
            <a:off x="1800225" y="445025"/>
            <a:ext cx="7032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1" lang="en" sz="1800">
                <a:solidFill>
                  <a:srgbClr val="DD7E6B"/>
                </a:solidFill>
                <a:latin typeface="Merriweather"/>
                <a:ea typeface="Merriweather"/>
                <a:cs typeface="Merriweather"/>
                <a:sym typeface="Merriweather"/>
              </a:rPr>
              <a:t>CHROME,   BEYER   AND   NORMAN   CONSULTANCY</a:t>
            </a:r>
            <a:endParaRPr b="1" i="1" sz="1800">
              <a:solidFill>
                <a:srgbClr val="DD7E6B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81" name="Google Shape;81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1493425" cy="1485726"/>
          </a:xfrm>
          <a:prstGeom prst="rect">
            <a:avLst/>
          </a:prstGeom>
          <a:noFill/>
          <a:ln>
            <a:noFill/>
          </a:ln>
        </p:spPr>
      </p:pic>
      <p:pic>
        <p:nvPicPr>
          <p:cNvPr id="82" name="Google Shape;82;p1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797925" y="1159975"/>
            <a:ext cx="3969800" cy="3759899"/>
          </a:xfrm>
          <a:prstGeom prst="rect">
            <a:avLst/>
          </a:prstGeom>
          <a:noFill/>
          <a:ln>
            <a:noFill/>
          </a:ln>
        </p:spPr>
      </p:pic>
      <p:pic>
        <p:nvPicPr>
          <p:cNvPr id="83" name="Google Shape;83;p1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52400" y="3401755"/>
            <a:ext cx="4572000" cy="1579199"/>
          </a:xfrm>
          <a:prstGeom prst="rect">
            <a:avLst/>
          </a:prstGeom>
          <a:noFill/>
          <a:ln>
            <a:noFill/>
          </a:ln>
        </p:spPr>
      </p:pic>
      <p:pic>
        <p:nvPicPr>
          <p:cNvPr id="84" name="Google Shape;84;p16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43950" y="1454750"/>
            <a:ext cx="4419549" cy="18590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7"/>
          <p:cNvSpPr txBox="1"/>
          <p:nvPr>
            <p:ph type="title"/>
          </p:nvPr>
        </p:nvSpPr>
        <p:spPr>
          <a:xfrm>
            <a:off x="1757375" y="445025"/>
            <a:ext cx="70749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1" lang="en" sz="1800">
                <a:solidFill>
                  <a:srgbClr val="DD7E6B"/>
                </a:solidFill>
                <a:latin typeface="Merriweather"/>
                <a:ea typeface="Merriweather"/>
                <a:cs typeface="Merriweather"/>
                <a:sym typeface="Merriweather"/>
              </a:rPr>
              <a:t>CHROME,   BEYER   AND   NORMAN   CONSULTANCY</a:t>
            </a:r>
            <a:endParaRPr b="1" i="1" sz="1800">
              <a:solidFill>
                <a:srgbClr val="DD7E6B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90" name="Google Shape;90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1493425" cy="1485726"/>
          </a:xfrm>
          <a:prstGeom prst="rect">
            <a:avLst/>
          </a:prstGeom>
          <a:noFill/>
          <a:ln>
            <a:noFill/>
          </a:ln>
        </p:spPr>
      </p:pic>
      <p:pic>
        <p:nvPicPr>
          <p:cNvPr id="91" name="Google Shape;91;p1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02300" y="1841025"/>
            <a:ext cx="4315824" cy="3109352"/>
          </a:xfrm>
          <a:prstGeom prst="rect">
            <a:avLst/>
          </a:prstGeom>
          <a:noFill/>
          <a:ln>
            <a:noFill/>
          </a:ln>
        </p:spPr>
      </p:pic>
      <p:pic>
        <p:nvPicPr>
          <p:cNvPr id="92" name="Google Shape;92;p1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194325" y="814350"/>
            <a:ext cx="3837924" cy="4230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18"/>
          <p:cNvSpPr txBox="1"/>
          <p:nvPr>
            <p:ph type="title"/>
          </p:nvPr>
        </p:nvSpPr>
        <p:spPr>
          <a:xfrm>
            <a:off x="1757375" y="445025"/>
            <a:ext cx="70749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1" lang="en" sz="1800">
                <a:solidFill>
                  <a:srgbClr val="DD7E6B"/>
                </a:solidFill>
                <a:latin typeface="Merriweather"/>
                <a:ea typeface="Merriweather"/>
                <a:cs typeface="Merriweather"/>
                <a:sym typeface="Merriweather"/>
              </a:rPr>
              <a:t>CHROME,   BEYER   AND   NORMAN   CONSULTANCY</a:t>
            </a:r>
            <a:endParaRPr b="1" i="1" sz="1800">
              <a:solidFill>
                <a:srgbClr val="DD7E6B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" name="Google Shape;98;p18"/>
          <p:cNvSpPr txBox="1"/>
          <p:nvPr>
            <p:ph idx="1" type="body"/>
          </p:nvPr>
        </p:nvSpPr>
        <p:spPr>
          <a:xfrm>
            <a:off x="281250" y="1775350"/>
            <a:ext cx="2184000" cy="2976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 sz="1200">
                <a:solidFill>
                  <a:srgbClr val="333333"/>
                </a:solidFill>
                <a:highlight>
                  <a:srgbClr val="FBFBFB"/>
                </a:highlight>
                <a:latin typeface="Georgia"/>
                <a:ea typeface="Georgia"/>
                <a:cs typeface="Georgia"/>
                <a:sym typeface="Georgia"/>
              </a:rPr>
              <a:t>Facilities Management; Cleanliness; </a:t>
            </a:r>
            <a:endParaRPr b="1" i="1" sz="1200">
              <a:solidFill>
                <a:srgbClr val="333333"/>
              </a:solidFill>
              <a:highlight>
                <a:srgbClr val="FBFBFB"/>
              </a:highlight>
              <a:latin typeface="Georgia"/>
              <a:ea typeface="Georgia"/>
              <a:cs typeface="Georgia"/>
              <a:sym typeface="Georgia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 sz="1200">
                <a:solidFill>
                  <a:srgbClr val="333333"/>
                </a:solidFill>
                <a:highlight>
                  <a:srgbClr val="FBFBFB"/>
                </a:highlight>
                <a:latin typeface="Georgia"/>
                <a:ea typeface="Georgia"/>
                <a:cs typeface="Georgia"/>
                <a:sym typeface="Georgia"/>
              </a:rPr>
              <a:t>Operations;</a:t>
            </a:r>
            <a:endParaRPr b="1" i="1" sz="1200">
              <a:solidFill>
                <a:srgbClr val="333333"/>
              </a:solidFill>
              <a:highlight>
                <a:srgbClr val="FBFBFB"/>
              </a:highlight>
              <a:latin typeface="Georgia"/>
              <a:ea typeface="Georgia"/>
              <a:cs typeface="Georgia"/>
              <a:sym typeface="Georgia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 sz="1200">
                <a:solidFill>
                  <a:srgbClr val="333333"/>
                </a:solidFill>
                <a:highlight>
                  <a:srgbClr val="FBFBFB"/>
                </a:highlight>
                <a:latin typeface="Georgia"/>
                <a:ea typeface="Georgia"/>
                <a:cs typeface="Georgia"/>
                <a:sym typeface="Georgia"/>
              </a:rPr>
              <a:t>Service; </a:t>
            </a:r>
            <a:endParaRPr b="1" i="1" sz="1200">
              <a:solidFill>
                <a:srgbClr val="333333"/>
              </a:solidFill>
              <a:highlight>
                <a:srgbClr val="FBFBFB"/>
              </a:highlight>
              <a:latin typeface="Georgia"/>
              <a:ea typeface="Georgia"/>
              <a:cs typeface="Georgia"/>
              <a:sym typeface="Georgia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 sz="1200">
                <a:solidFill>
                  <a:srgbClr val="333333"/>
                </a:solidFill>
                <a:highlight>
                  <a:srgbClr val="FBFBFB"/>
                </a:highlight>
                <a:latin typeface="Georgia"/>
                <a:ea typeface="Georgia"/>
                <a:cs typeface="Georgia"/>
                <a:sym typeface="Georgia"/>
              </a:rPr>
              <a:t>Financial Performance: Employee Engagement; Condition; </a:t>
            </a:r>
            <a:endParaRPr b="1" i="1" sz="1200">
              <a:solidFill>
                <a:srgbClr val="333333"/>
              </a:solidFill>
              <a:highlight>
                <a:srgbClr val="FBFBFB"/>
              </a:highlight>
              <a:latin typeface="Georgia"/>
              <a:ea typeface="Georgia"/>
              <a:cs typeface="Georgia"/>
              <a:sym typeface="Georgia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1" lang="en" sz="1200">
                <a:solidFill>
                  <a:srgbClr val="333333"/>
                </a:solidFill>
                <a:highlight>
                  <a:srgbClr val="FBFBFB"/>
                </a:highlight>
                <a:latin typeface="Georgia"/>
                <a:ea typeface="Georgia"/>
                <a:cs typeface="Georgia"/>
                <a:sym typeface="Georgia"/>
              </a:rPr>
              <a:t>Leadership</a:t>
            </a:r>
            <a:endParaRPr b="1"/>
          </a:p>
        </p:txBody>
      </p:sp>
      <p:pic>
        <p:nvPicPr>
          <p:cNvPr id="99" name="Google Shape;99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1493425" cy="148572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0" name="Google Shape;100;p1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617650" y="1170125"/>
            <a:ext cx="5157106" cy="38209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9"/>
          <p:cNvSpPr txBox="1"/>
          <p:nvPr>
            <p:ph type="title"/>
          </p:nvPr>
        </p:nvSpPr>
        <p:spPr>
          <a:xfrm>
            <a:off x="1748800" y="445025"/>
            <a:ext cx="7083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1" lang="en" sz="1800">
                <a:solidFill>
                  <a:srgbClr val="DD7E6B"/>
                </a:solidFill>
                <a:latin typeface="Merriweather"/>
                <a:ea typeface="Merriweather"/>
                <a:cs typeface="Merriweather"/>
                <a:sym typeface="Merriweather"/>
              </a:rPr>
              <a:t>CHROME,   BEYER   AND   NORMAN   CONSULTANCY</a:t>
            </a:r>
            <a:endParaRPr b="1" i="1" sz="1800">
              <a:solidFill>
                <a:srgbClr val="DD7E6B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6" name="Google Shape;106;p19"/>
          <p:cNvSpPr txBox="1"/>
          <p:nvPr>
            <p:ph idx="1" type="body"/>
          </p:nvPr>
        </p:nvSpPr>
        <p:spPr>
          <a:xfrm>
            <a:off x="311700" y="1765225"/>
            <a:ext cx="4260300" cy="2803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u="sng"/>
              <a:t>Constraints</a:t>
            </a:r>
            <a:r>
              <a:rPr lang="en"/>
              <a:t>:</a:t>
            </a:r>
            <a:endParaRPr/>
          </a:p>
          <a:p>
            <a:pPr indent="-342900" lvl="0" marL="457200" rtl="0" algn="l">
              <a:spcBef>
                <a:spcPts val="1600"/>
              </a:spcBef>
              <a:spcAft>
                <a:spcPts val="0"/>
              </a:spcAft>
              <a:buSzPts val="1800"/>
              <a:buChar char="❖"/>
            </a:pPr>
            <a:r>
              <a:rPr lang="en"/>
              <a:t>Brexit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❖"/>
            </a:pPr>
            <a:r>
              <a:rPr lang="en"/>
              <a:t>Heathrow Expansion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❖"/>
            </a:pPr>
            <a:r>
              <a:rPr lang="en"/>
              <a:t>Sustainability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❖"/>
            </a:pPr>
            <a:r>
              <a:rPr lang="en"/>
              <a:t>COVID-19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❖"/>
            </a:pPr>
            <a:r>
              <a:rPr lang="en"/>
              <a:t>Market </a:t>
            </a:r>
            <a:r>
              <a:rPr lang="en"/>
              <a:t>needs &amp; requirements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❖"/>
            </a:pPr>
            <a:r>
              <a:rPr lang="en"/>
              <a:t>Technological</a:t>
            </a:r>
            <a:endParaRPr/>
          </a:p>
        </p:txBody>
      </p:sp>
      <p:pic>
        <p:nvPicPr>
          <p:cNvPr id="107" name="Google Shape;107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1493425" cy="1485726"/>
          </a:xfrm>
          <a:prstGeom prst="rect">
            <a:avLst/>
          </a:prstGeom>
          <a:noFill/>
          <a:ln>
            <a:noFill/>
          </a:ln>
        </p:spPr>
      </p:pic>
      <p:sp>
        <p:nvSpPr>
          <p:cNvPr id="108" name="Google Shape;108;p19"/>
          <p:cNvSpPr txBox="1"/>
          <p:nvPr/>
        </p:nvSpPr>
        <p:spPr>
          <a:xfrm>
            <a:off x="4656550" y="1698025"/>
            <a:ext cx="3692700" cy="2871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 u="sng"/>
              <a:t>Assumptions:</a:t>
            </a:r>
            <a:endParaRPr b="1" sz="1800" u="sng"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 u="sng"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❖"/>
            </a:pPr>
            <a:r>
              <a:rPr lang="en" sz="1800"/>
              <a:t>Workforce</a:t>
            </a:r>
            <a:endParaRPr sz="1800"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❖"/>
            </a:pPr>
            <a:r>
              <a:rPr lang="en" sz="1800"/>
              <a:t>International travel market</a:t>
            </a:r>
            <a:endParaRPr sz="1800"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❖"/>
            </a:pPr>
            <a:r>
              <a:rPr lang="en" sz="1800"/>
              <a:t>Area traffic Growth</a:t>
            </a:r>
            <a:endParaRPr sz="1800"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❖"/>
            </a:pPr>
            <a:r>
              <a:rPr lang="en" sz="1800"/>
              <a:t>Cleanliness and Safety</a:t>
            </a:r>
            <a:endParaRPr sz="1800"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❖"/>
            </a:pPr>
            <a:r>
              <a:rPr lang="en" sz="1800"/>
              <a:t>Customer needs</a:t>
            </a:r>
            <a:endParaRPr sz="1800"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❖"/>
            </a:pPr>
            <a:r>
              <a:rPr lang="en" sz="1800"/>
              <a:t>Technological </a:t>
            </a:r>
            <a:r>
              <a:rPr lang="en" sz="1800"/>
              <a:t>improvements</a:t>
            </a:r>
            <a:endParaRPr sz="1800"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20"/>
          <p:cNvSpPr txBox="1"/>
          <p:nvPr>
            <p:ph type="title"/>
          </p:nvPr>
        </p:nvSpPr>
        <p:spPr>
          <a:xfrm>
            <a:off x="1765925" y="445025"/>
            <a:ext cx="70665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1" lang="en" sz="1800">
                <a:solidFill>
                  <a:srgbClr val="DD7E6B"/>
                </a:solidFill>
                <a:latin typeface="Merriweather"/>
                <a:ea typeface="Merriweather"/>
                <a:cs typeface="Merriweather"/>
                <a:sym typeface="Merriweather"/>
              </a:rPr>
              <a:t>CHROME,   BEYER   AND   NORMAN   CONSULTANCY</a:t>
            </a:r>
            <a:endParaRPr b="1" i="1" sz="1800">
              <a:solidFill>
                <a:srgbClr val="DD7E6B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4" name="Google Shape;114;p20"/>
          <p:cNvSpPr txBox="1"/>
          <p:nvPr>
            <p:ph idx="1" type="body"/>
          </p:nvPr>
        </p:nvSpPr>
        <p:spPr>
          <a:xfrm>
            <a:off x="3236250" y="963775"/>
            <a:ext cx="55962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b="1" lang="en"/>
              <a:t>Team:</a:t>
            </a:r>
            <a:endParaRPr b="1"/>
          </a:p>
        </p:txBody>
      </p:sp>
      <p:pic>
        <p:nvPicPr>
          <p:cNvPr id="115" name="Google Shape;115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1493425" cy="1485726"/>
          </a:xfrm>
          <a:prstGeom prst="rect">
            <a:avLst/>
          </a:prstGeom>
          <a:noFill/>
          <a:ln>
            <a:noFill/>
          </a:ln>
        </p:spPr>
      </p:pic>
      <p:sp>
        <p:nvSpPr>
          <p:cNvPr id="116" name="Google Shape;116;p20"/>
          <p:cNvSpPr txBox="1"/>
          <p:nvPr/>
        </p:nvSpPr>
        <p:spPr>
          <a:xfrm>
            <a:off x="527550" y="1876825"/>
            <a:ext cx="81159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  Chuck                              Sam                                 Jed                                   Harvey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Bartowski</a:t>
            </a:r>
            <a:r>
              <a:rPr lang="en"/>
              <a:t>                     Winchester                          Bartlet                                Specter</a:t>
            </a:r>
            <a:endParaRPr/>
          </a:p>
        </p:txBody>
      </p:sp>
      <p:pic>
        <p:nvPicPr>
          <p:cNvPr id="117" name="Google Shape;117;p2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0" y="2526100"/>
            <a:ext cx="1633016" cy="24495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18" name="Google Shape;118;p2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785422" y="2601925"/>
            <a:ext cx="2229978" cy="1485726"/>
          </a:xfrm>
          <a:prstGeom prst="rect">
            <a:avLst/>
          </a:prstGeom>
          <a:noFill/>
          <a:ln>
            <a:noFill/>
          </a:ln>
        </p:spPr>
      </p:pic>
      <p:pic>
        <p:nvPicPr>
          <p:cNvPr id="119" name="Google Shape;119;p20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4167800" y="2601925"/>
            <a:ext cx="1923474" cy="2373698"/>
          </a:xfrm>
          <a:prstGeom prst="rect">
            <a:avLst/>
          </a:prstGeom>
          <a:noFill/>
          <a:ln>
            <a:noFill/>
          </a:ln>
        </p:spPr>
      </p:pic>
      <p:pic>
        <p:nvPicPr>
          <p:cNvPr id="120" name="Google Shape;120;p20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6147850" y="2601925"/>
            <a:ext cx="2854123" cy="16054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21"/>
          <p:cNvSpPr txBox="1"/>
          <p:nvPr>
            <p:ph type="title"/>
          </p:nvPr>
        </p:nvSpPr>
        <p:spPr>
          <a:xfrm>
            <a:off x="1765925" y="445025"/>
            <a:ext cx="70665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1" lang="en" sz="1800">
                <a:solidFill>
                  <a:srgbClr val="DD7E6B"/>
                </a:solidFill>
                <a:latin typeface="Merriweather"/>
                <a:ea typeface="Merriweather"/>
                <a:cs typeface="Merriweather"/>
                <a:sym typeface="Merriweather"/>
              </a:rPr>
              <a:t>CHROME,   BEYER   AND   NORMAN   CONSULTANCY</a:t>
            </a:r>
            <a:endParaRPr b="1" i="1" sz="1800">
              <a:solidFill>
                <a:srgbClr val="DD7E6B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6" name="Google Shape;126;p21"/>
          <p:cNvSpPr txBox="1"/>
          <p:nvPr>
            <p:ph idx="1" type="body"/>
          </p:nvPr>
        </p:nvSpPr>
        <p:spPr>
          <a:xfrm>
            <a:off x="311700" y="1638125"/>
            <a:ext cx="8520600" cy="2930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Project Control:</a:t>
            </a:r>
            <a:endParaRPr/>
          </a:p>
          <a:p>
            <a:pPr indent="-342900" lvl="0" marL="457200" rtl="0" algn="l">
              <a:spcBef>
                <a:spcPts val="1600"/>
              </a:spcBef>
              <a:spcAft>
                <a:spcPts val="0"/>
              </a:spcAft>
              <a:buSzPts val="1800"/>
              <a:buChar char="-"/>
            </a:pPr>
            <a:r>
              <a:rPr lang="en"/>
              <a:t>On site team member </a:t>
            </a:r>
            <a:r>
              <a:rPr lang="en"/>
              <a:t>appointed</a:t>
            </a:r>
            <a:r>
              <a:rPr lang="en"/>
              <a:t> by the client.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"/>
              <a:t>Weekly in-depth reports.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"/>
              <a:t>Access to our findings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"/>
              <a:t>Team members at all times </a:t>
            </a:r>
            <a:r>
              <a:rPr lang="en"/>
              <a:t>accessible</a:t>
            </a:r>
            <a:r>
              <a:rPr lang="en"/>
              <a:t> for questions.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"/>
              <a:t>Final report, with Q&amp;A, BSA final presentation.</a:t>
            </a:r>
            <a:endParaRPr/>
          </a:p>
        </p:txBody>
      </p:sp>
      <p:pic>
        <p:nvPicPr>
          <p:cNvPr id="127" name="Google Shape;127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1493425" cy="14857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6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6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6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6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6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6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22"/>
          <p:cNvSpPr txBox="1"/>
          <p:nvPr>
            <p:ph type="title"/>
          </p:nvPr>
        </p:nvSpPr>
        <p:spPr>
          <a:xfrm>
            <a:off x="1906675" y="445025"/>
            <a:ext cx="69255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1" lang="en" sz="1800">
                <a:solidFill>
                  <a:srgbClr val="DD7E6B"/>
                </a:solidFill>
                <a:latin typeface="Merriweather"/>
                <a:ea typeface="Merriweather"/>
                <a:cs typeface="Merriweather"/>
                <a:sym typeface="Merriweather"/>
              </a:rPr>
              <a:t>CHROME,   BEYER   AND   NORMAN   CONSULTANCY</a:t>
            </a:r>
            <a:endParaRPr b="1" i="1" sz="1800">
              <a:solidFill>
                <a:srgbClr val="DD7E6B"/>
              </a:solidFill>
              <a:latin typeface="Merriweather"/>
              <a:ea typeface="Merriweather"/>
              <a:cs typeface="Merriweather"/>
              <a:sym typeface="Merriweather"/>
            </a:endParaRPr>
          </a:p>
        </p:txBody>
      </p:sp>
      <p:sp>
        <p:nvSpPr>
          <p:cNvPr id="133" name="Google Shape;133;p22"/>
          <p:cNvSpPr txBox="1"/>
          <p:nvPr>
            <p:ph idx="1" type="body"/>
          </p:nvPr>
        </p:nvSpPr>
        <p:spPr>
          <a:xfrm>
            <a:off x="349100" y="1879825"/>
            <a:ext cx="8483100" cy="2689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Project Initiation Date :</a:t>
            </a:r>
            <a:endParaRPr/>
          </a:p>
          <a:p>
            <a:pPr indent="-342900" lvl="0" marL="457200" rtl="0" algn="l">
              <a:spcBef>
                <a:spcPts val="1600"/>
              </a:spcBef>
              <a:spcAft>
                <a:spcPts val="0"/>
              </a:spcAft>
              <a:buSzPts val="1800"/>
              <a:buChar char="-"/>
            </a:pPr>
            <a:r>
              <a:rPr lang="en"/>
              <a:t>To be Determined (at </a:t>
            </a:r>
            <a:r>
              <a:rPr lang="en"/>
              <a:t>client's</a:t>
            </a:r>
            <a:r>
              <a:rPr lang="en"/>
              <a:t> discretion)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"/>
              <a:t>Project End Date &amp; Final Presentation:</a:t>
            </a:r>
            <a:endParaRPr/>
          </a:p>
          <a:p>
            <a:pPr indent="-342900" lvl="0" marL="457200" rtl="0" algn="l">
              <a:spcBef>
                <a:spcPts val="1600"/>
              </a:spcBef>
              <a:spcAft>
                <a:spcPts val="0"/>
              </a:spcAft>
              <a:buSzPts val="1800"/>
              <a:buChar char="-"/>
            </a:pPr>
            <a:r>
              <a:rPr lang="en"/>
              <a:t>8 weeks from the initial start.</a:t>
            </a:r>
            <a:endParaRPr/>
          </a:p>
        </p:txBody>
      </p:sp>
      <p:pic>
        <p:nvPicPr>
          <p:cNvPr id="134" name="Google Shape;134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1493425" cy="14857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33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33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33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33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" name="Google Shape;139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288400" y="930649"/>
            <a:ext cx="7855602" cy="3926125"/>
          </a:xfrm>
          <a:prstGeom prst="rect">
            <a:avLst/>
          </a:prstGeom>
          <a:noFill/>
          <a:ln>
            <a:noFill/>
          </a:ln>
        </p:spPr>
      </p:pic>
      <p:sp>
        <p:nvSpPr>
          <p:cNvPr id="140" name="Google Shape;140;p23"/>
          <p:cNvSpPr txBox="1"/>
          <p:nvPr>
            <p:ph type="title"/>
          </p:nvPr>
        </p:nvSpPr>
        <p:spPr>
          <a:xfrm>
            <a:off x="1748800" y="445025"/>
            <a:ext cx="7083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 sz="1800">
                <a:solidFill>
                  <a:srgbClr val="DD7E6B"/>
                </a:solidFill>
                <a:latin typeface="Merriweather"/>
                <a:ea typeface="Merriweather"/>
                <a:cs typeface="Merriweather"/>
                <a:sym typeface="Merriweather"/>
              </a:rPr>
              <a:t>CHROME,   BEYER   AND   NORMAN   CONSULTANCY</a:t>
            </a:r>
            <a:endParaRPr b="1" i="1" sz="1800">
              <a:solidFill>
                <a:srgbClr val="DD7E6B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41" name="Google Shape;141;p2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2400" y="152400"/>
            <a:ext cx="1493425" cy="14857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xit" presetID="2" presetSubtype="8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-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dur="1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