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8" r:id="rId10"/>
    <p:sldId id="266" r:id="rId11"/>
    <p:sldId id="265" r:id="rId12"/>
    <p:sldId id="267" r:id="rId13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93" autoAdjust="0"/>
    <p:restoredTop sz="87922" autoAdjust="0"/>
  </p:normalViewPr>
  <p:slideViewPr>
    <p:cSldViewPr>
      <p:cViewPr>
        <p:scale>
          <a:sx n="60" d="100"/>
          <a:sy n="60" d="100"/>
        </p:scale>
        <p:origin x="-184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AE06B-2243-4B2E-8264-C87C93C8C29F}" type="datetimeFigureOut">
              <a:rPr lang="en-GB" smtClean="0"/>
              <a:t>02/12/2013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A7ACAF-350A-4247-AE53-7C938C053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365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9EC59-D04D-40BB-99E9-59FBCC74819F}" type="datetimeFigureOut">
              <a:rPr lang="en-GB" smtClean="0"/>
              <a:t>02/12/2013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56CA3B-492A-468C-9445-2DCE20BC2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304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CA3B-492A-468C-9445-2DCE20BC29B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25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CA3B-492A-468C-9445-2DCE20BC29B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390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CA3B-492A-468C-9445-2DCE20BC29B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662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CA3B-492A-468C-9445-2DCE20BC29B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914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futuretimeline.net/21stcentury/images/polar-bears-global-warm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t="-1" r="11973" b="20275"/>
          <a:stretch/>
        </p:blipFill>
        <p:spPr bwMode="auto">
          <a:xfrm>
            <a:off x="36786" y="1"/>
            <a:ext cx="910721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9100" y="228600"/>
            <a:ext cx="8305800" cy="147002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relationship between an individuals experience and perception of Climate change”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6200" y="6083211"/>
            <a:ext cx="9220200" cy="622389"/>
          </a:xfrm>
        </p:spPr>
        <p:txBody>
          <a:bodyPr/>
          <a:lstStyle/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Research Proposal by Natalie Jordan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34200" y="6565989"/>
            <a:ext cx="2209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(Will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n.d.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347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across2u.com/world%20backgroun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2" b="-1088"/>
          <a:stretch/>
        </p:blipFill>
        <p:spPr bwMode="auto">
          <a:xfrm>
            <a:off x="0" y="-12032"/>
            <a:ext cx="9144000" cy="6870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limate Change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b="1" dirty="0" smtClean="0"/>
              <a:t>The term ‘climate change’ describes the large-scale, long-term shift in the earths average temperature or weather patterns</a:t>
            </a:r>
          </a:p>
          <a:p>
            <a:pPr marL="0" indent="0">
              <a:buNone/>
            </a:pPr>
            <a:endParaRPr lang="en-GB" sz="2800" b="1" dirty="0" smtClean="0"/>
          </a:p>
          <a:p>
            <a:r>
              <a:rPr lang="en-GB" sz="2800" b="1" dirty="0"/>
              <a:t>The planets climate has always changed but it is the rate of change in recent years which is concerning </a:t>
            </a:r>
            <a:r>
              <a:rPr lang="en-GB" sz="1800" dirty="0"/>
              <a:t>(University Corporation for Atmospheric Research, </a:t>
            </a:r>
            <a:r>
              <a:rPr lang="en-GB" sz="1800" dirty="0" err="1"/>
              <a:t>n.d</a:t>
            </a:r>
            <a:r>
              <a:rPr lang="en-GB" sz="1800" dirty="0"/>
              <a:t>) </a:t>
            </a:r>
            <a:endParaRPr lang="en-GB" sz="2800" dirty="0"/>
          </a:p>
          <a:p>
            <a:pPr marL="0" indent="0">
              <a:buNone/>
            </a:pPr>
            <a:endParaRPr lang="en-GB" sz="2800" b="1" dirty="0" smtClean="0"/>
          </a:p>
          <a:p>
            <a:r>
              <a:rPr lang="en-GB" sz="2800" b="1" dirty="0" smtClean="0"/>
              <a:t>Human activity has been linked with accelerating climate change </a:t>
            </a:r>
          </a:p>
          <a:p>
            <a:pPr marL="0" indent="0">
              <a:buNone/>
            </a:pPr>
            <a:r>
              <a:rPr lang="en-GB" sz="1800" dirty="0"/>
              <a:t> </a:t>
            </a:r>
            <a:r>
              <a:rPr lang="en-GB" sz="1800" dirty="0" smtClean="0"/>
              <a:t>      (</a:t>
            </a:r>
            <a:r>
              <a:rPr lang="en-GB" sz="1800" dirty="0"/>
              <a:t>Met Office, </a:t>
            </a:r>
            <a:r>
              <a:rPr lang="en-GB" sz="1800" dirty="0" err="1"/>
              <a:t>n.d</a:t>
            </a:r>
            <a:r>
              <a:rPr lang="en-GB" sz="1800" dirty="0"/>
              <a:t>) </a:t>
            </a:r>
            <a:endParaRPr lang="en-GB" dirty="0"/>
          </a:p>
          <a:p>
            <a:endParaRPr lang="en-GB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11430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257800" y="6550223"/>
            <a:ext cx="40194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(World Green Building Council, </a:t>
            </a:r>
            <a:r>
              <a:rPr lang="en-GB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n.d.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8608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1002268"/>
            <a:ext cx="8229600" cy="23505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15240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Scepticism is growing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733800"/>
            <a:ext cx="8991600" cy="2775466"/>
          </a:xfrm>
        </p:spPr>
        <p:txBody>
          <a:bodyPr>
            <a:noAutofit/>
          </a:bodyPr>
          <a:lstStyle/>
          <a:p>
            <a:r>
              <a:rPr lang="en-GB" sz="2800" dirty="0" smtClean="0"/>
              <a:t>The British public are becoming increasingly sceptical about climate change </a:t>
            </a:r>
          </a:p>
          <a:p>
            <a:endParaRPr lang="en-GB" sz="1800" dirty="0" smtClean="0"/>
          </a:p>
          <a:p>
            <a:r>
              <a:rPr lang="en-GB" sz="2800" dirty="0" smtClean="0"/>
              <a:t>Even though 97% of published climate researches now agree that climate change is happening and being enhanced by humans </a:t>
            </a:r>
          </a:p>
          <a:p>
            <a:endParaRPr lang="en-GB" sz="2400" dirty="0" smtClean="0"/>
          </a:p>
          <a:p>
            <a:endParaRPr lang="en-GB" sz="2400" dirty="0"/>
          </a:p>
          <a:p>
            <a:endParaRPr lang="en-GB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6248400" y="6550223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Data &amp; Info (The Carbon Brief, 2013)</a:t>
            </a:r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078605"/>
              </p:ext>
            </p:extLst>
          </p:nvPr>
        </p:nvGraphicFramePr>
        <p:xfrm>
          <a:off x="381000" y="1359825"/>
          <a:ext cx="8229600" cy="2011898"/>
        </p:xfrm>
        <a:graphic>
          <a:graphicData uri="http://schemas.openxmlformats.org/drawingml/2006/table">
            <a:tbl>
              <a:tblPr/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422007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2005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08848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Yes (%)</a:t>
                      </a:r>
                      <a:endParaRPr lang="en-GB" sz="18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72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48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(%)</a:t>
                      </a:r>
                      <a:endParaRPr lang="en-GB" sz="18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48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Don’t </a:t>
                      </a:r>
                      <a:r>
                        <a:rPr lang="en-GB" sz="1800" kern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 (%)</a:t>
                      </a:r>
                      <a:endParaRPr lang="en-GB" sz="18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450">
                <a:tc gridSpan="5"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6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Note: The percentage in the table may not always add up to 100% due to rounding</a:t>
                      </a: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Control 5"/>
          <p:cNvSpPr>
            <a:spLocks noChangeArrowheads="1" noChangeShapeType="1"/>
          </p:cNvSpPr>
          <p:nvPr/>
        </p:nvSpPr>
        <p:spPr bwMode="auto">
          <a:xfrm>
            <a:off x="4773613" y="4610100"/>
            <a:ext cx="4572000" cy="167163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81000" y="1002268"/>
            <a:ext cx="82296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As far as you know, do you personally think that the world’s climate is changing?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91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http://4vector.com/i/free-vector-stickman-clip-art_104214_Stickman_clip_art_hight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889" y="1972166"/>
            <a:ext cx="2952422" cy="442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607753" y="2007274"/>
            <a:ext cx="1162051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300" dirty="0" smtClean="0"/>
              <a:t>AGE</a:t>
            </a:r>
            <a:endParaRPr lang="en-GB" sz="3300" dirty="0"/>
          </a:p>
        </p:txBody>
      </p:sp>
      <p:sp>
        <p:nvSpPr>
          <p:cNvPr id="23" name="TextBox 22"/>
          <p:cNvSpPr txBox="1"/>
          <p:nvPr/>
        </p:nvSpPr>
        <p:spPr>
          <a:xfrm>
            <a:off x="6296518" y="2184562"/>
            <a:ext cx="198120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300" dirty="0" smtClean="0"/>
              <a:t>GENDER</a:t>
            </a:r>
            <a:endParaRPr lang="en-GB" sz="3300" dirty="0"/>
          </a:p>
        </p:txBody>
      </p:sp>
      <p:sp>
        <p:nvSpPr>
          <p:cNvPr id="24" name="TextBox 23"/>
          <p:cNvSpPr txBox="1"/>
          <p:nvPr/>
        </p:nvSpPr>
        <p:spPr>
          <a:xfrm>
            <a:off x="6248400" y="3432584"/>
            <a:ext cx="2667000" cy="12618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800" dirty="0" smtClean="0"/>
              <a:t>POLITICAL AFFILIATION </a:t>
            </a:r>
            <a:endParaRPr lang="en-GB" sz="3800" dirty="0"/>
          </a:p>
        </p:txBody>
      </p:sp>
      <p:sp>
        <p:nvSpPr>
          <p:cNvPr id="25" name="TextBox 24"/>
          <p:cNvSpPr txBox="1"/>
          <p:nvPr/>
        </p:nvSpPr>
        <p:spPr>
          <a:xfrm>
            <a:off x="626680" y="3118018"/>
            <a:ext cx="156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INCOME </a:t>
            </a:r>
            <a:endParaRPr lang="en-GB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6141490" y="5943600"/>
            <a:ext cx="2166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 smtClean="0"/>
              <a:t>EDUCATION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228600" y="5318419"/>
            <a:ext cx="3810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00" dirty="0" smtClean="0"/>
              <a:t>ENVIRONMENTAL </a:t>
            </a:r>
          </a:p>
          <a:p>
            <a:pPr algn="ctr"/>
            <a:r>
              <a:rPr lang="en-GB" sz="3800" dirty="0" smtClean="0"/>
              <a:t>VALUES </a:t>
            </a:r>
            <a:endParaRPr lang="en-GB" sz="3800" dirty="0"/>
          </a:p>
        </p:txBody>
      </p:sp>
      <p:sp>
        <p:nvSpPr>
          <p:cNvPr id="30" name="TextBox 29"/>
          <p:cNvSpPr txBox="1"/>
          <p:nvPr/>
        </p:nvSpPr>
        <p:spPr>
          <a:xfrm>
            <a:off x="1349707" y="4167348"/>
            <a:ext cx="2536493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dirty="0" smtClean="0"/>
              <a:t>MEDIA</a:t>
            </a:r>
            <a:endParaRPr lang="en-GB" sz="31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-18650"/>
            <a:ext cx="9159766" cy="1542650"/>
          </a:xfrm>
          <a:custGeom>
            <a:avLst/>
            <a:gdLst>
              <a:gd name="connsiteX0" fmla="*/ 0 w 9144000"/>
              <a:gd name="connsiteY0" fmla="*/ 0 h 1384995"/>
              <a:gd name="connsiteX1" fmla="*/ 9144000 w 9144000"/>
              <a:gd name="connsiteY1" fmla="*/ 0 h 1384995"/>
              <a:gd name="connsiteX2" fmla="*/ 9144000 w 9144000"/>
              <a:gd name="connsiteY2" fmla="*/ 1384995 h 1384995"/>
              <a:gd name="connsiteX3" fmla="*/ 0 w 9144000"/>
              <a:gd name="connsiteY3" fmla="*/ 1384995 h 1384995"/>
              <a:gd name="connsiteX4" fmla="*/ 0 w 9144000"/>
              <a:gd name="connsiteY4" fmla="*/ 0 h 1384995"/>
              <a:gd name="connsiteX0" fmla="*/ 0 w 9144000"/>
              <a:gd name="connsiteY0" fmla="*/ 0 h 1542650"/>
              <a:gd name="connsiteX1" fmla="*/ 9144000 w 9144000"/>
              <a:gd name="connsiteY1" fmla="*/ 157655 h 1542650"/>
              <a:gd name="connsiteX2" fmla="*/ 9144000 w 9144000"/>
              <a:gd name="connsiteY2" fmla="*/ 1542650 h 1542650"/>
              <a:gd name="connsiteX3" fmla="*/ 0 w 9144000"/>
              <a:gd name="connsiteY3" fmla="*/ 1542650 h 1542650"/>
              <a:gd name="connsiteX4" fmla="*/ 0 w 9144000"/>
              <a:gd name="connsiteY4" fmla="*/ 0 h 1542650"/>
              <a:gd name="connsiteX0" fmla="*/ 0 w 9159766"/>
              <a:gd name="connsiteY0" fmla="*/ 0 h 1542650"/>
              <a:gd name="connsiteX1" fmla="*/ 9159766 w 9159766"/>
              <a:gd name="connsiteY1" fmla="*/ 15765 h 1542650"/>
              <a:gd name="connsiteX2" fmla="*/ 9144000 w 9159766"/>
              <a:gd name="connsiteY2" fmla="*/ 1542650 h 1542650"/>
              <a:gd name="connsiteX3" fmla="*/ 0 w 9159766"/>
              <a:gd name="connsiteY3" fmla="*/ 1542650 h 1542650"/>
              <a:gd name="connsiteX4" fmla="*/ 0 w 9159766"/>
              <a:gd name="connsiteY4" fmla="*/ 0 h 154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9766" h="1542650">
                <a:moveTo>
                  <a:pt x="0" y="0"/>
                </a:moveTo>
                <a:lnTo>
                  <a:pt x="9159766" y="15765"/>
                </a:lnTo>
                <a:lnTo>
                  <a:pt x="9144000" y="1542650"/>
                </a:lnTo>
                <a:lnTo>
                  <a:pt x="0" y="154265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Factors that  can affect an individuals scepticism towards Climate Change </a:t>
            </a:r>
            <a:endParaRPr lang="en-GB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91200" y="5087586"/>
            <a:ext cx="1924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RELIGION</a:t>
            </a:r>
            <a:endParaRPr lang="en-GB" sz="24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0" y="15240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7620000" y="6550223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Whitmarsh</a:t>
            </a:r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2011)</a:t>
            </a:r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16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1.bp.blogspot.com/-8K6-eTgzK-w/T8pnEAxx3dI/AAAAAAAAJ28/sxF6ZvCn9qU/s1600/Hurricane+Palm+Trees+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2779"/>
            <a:ext cx="9144000" cy="68607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extreme weather events influence people’s opinion?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76400"/>
            <a:ext cx="8229600" cy="4144963"/>
          </a:xfrm>
          <a:noFill/>
        </p:spPr>
        <p:txBody>
          <a:bodyPr>
            <a:normAutofit lnSpcReduction="10000"/>
          </a:bodyPr>
          <a:lstStyle/>
          <a:p>
            <a:r>
              <a:rPr lang="en-GB" sz="2800" b="1" dirty="0" smtClean="0"/>
              <a:t>Only very recently being investigated</a:t>
            </a:r>
          </a:p>
          <a:p>
            <a:endParaRPr lang="en-GB" sz="2800" b="1" dirty="0" smtClean="0"/>
          </a:p>
          <a:p>
            <a:r>
              <a:rPr lang="en-GB" sz="2800" b="1" dirty="0" smtClean="0"/>
              <a:t>Some research done in US after Hurricanes Irene and Sandy </a:t>
            </a:r>
          </a:p>
          <a:p>
            <a:pPr marL="0" indent="0">
              <a:buNone/>
            </a:pPr>
            <a:endParaRPr lang="en-GB" sz="2800" b="1" dirty="0">
              <a:sym typeface="Wingdings" panose="05000000000000000000" pitchFamily="2" charset="2"/>
            </a:endParaRPr>
          </a:p>
          <a:p>
            <a:r>
              <a:rPr lang="en-GB" sz="2800" b="1" dirty="0" smtClean="0">
                <a:sym typeface="Wingdings" panose="05000000000000000000" pitchFamily="2" charset="2"/>
              </a:rPr>
              <a:t>Residents expressed a larger belief that climate change is caused by human activity</a:t>
            </a:r>
            <a:r>
              <a:rPr lang="en-GB" sz="1800" b="1" dirty="0" smtClean="0">
                <a:sym typeface="Wingdings" panose="05000000000000000000" pitchFamily="2" charset="2"/>
              </a:rPr>
              <a:t> (Association for Psychological Science, 2013)</a:t>
            </a:r>
          </a:p>
          <a:p>
            <a:pPr marL="0" indent="0">
              <a:buNone/>
            </a:pPr>
            <a:endParaRPr lang="en-GB" sz="1800" b="1" dirty="0" smtClean="0">
              <a:sym typeface="Wingdings" panose="05000000000000000000" pitchFamily="2" charset="2"/>
            </a:endParaRPr>
          </a:p>
          <a:p>
            <a:r>
              <a:rPr lang="en-GB" sz="2800" b="1" dirty="0" smtClean="0">
                <a:sym typeface="Wingdings" panose="05000000000000000000" pitchFamily="2" charset="2"/>
              </a:rPr>
              <a:t>No major published research in UK </a:t>
            </a:r>
          </a:p>
          <a:p>
            <a:endParaRPr lang="en-GB" sz="1800" dirty="0" smtClean="0">
              <a:sym typeface="Wingdings" panose="05000000000000000000" pitchFamily="2" charset="2"/>
            </a:endParaRPr>
          </a:p>
          <a:p>
            <a:endParaRPr lang="en-GB" sz="1800" dirty="0" smtClean="0">
              <a:sym typeface="Wingdings" panose="05000000000000000000" pitchFamily="2" charset="2"/>
            </a:endParaRP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19800" y="6400800"/>
            <a:ext cx="262226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Image (Phil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2012)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2192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56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boingboing.net/wp-content/uploads/2012/09/climate-change.jpe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6000"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04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17637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To assess what people perceive to be their risk from climate change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To explore what relationship this perceived risk has with an individuals scepticism 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To investigate where climate change comes in people’s hierarchy of concerns 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To gain valuable information to aid the campaign to slow climate change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9906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638800" y="6550223"/>
            <a:ext cx="3581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(NASA 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Goddard Photo and Video, </a:t>
            </a:r>
            <a:r>
              <a:rPr lang="en-GB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n.d.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2900" y="152400"/>
            <a:ext cx="845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Research Objectives</a:t>
            </a:r>
            <a:r>
              <a:rPr lang="en-GB" sz="4400" dirty="0" smtClean="0"/>
              <a:t>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20088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tropical-rainforest-animals.com/image-files/airpolluti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7000" contrast="-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533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Methodology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114800" y="6488668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 (</a:t>
            </a:r>
            <a:r>
              <a:rPr lang="en-GB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Whitmarsh</a:t>
            </a:r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2011)      Photo (</a:t>
            </a:r>
            <a:r>
              <a:rPr lang="en-GB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Byrne,n.d</a:t>
            </a:r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" y="1066800"/>
            <a:ext cx="89916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Use </a:t>
            </a:r>
            <a:r>
              <a:rPr lang="en-GB" sz="2600" b="1" dirty="0" smtClean="0"/>
              <a:t>Environment Agency Flood </a:t>
            </a:r>
            <a:r>
              <a:rPr lang="en-GB" sz="2600" b="1" dirty="0"/>
              <a:t>M</a:t>
            </a:r>
            <a:r>
              <a:rPr lang="en-GB" sz="2600" b="1" dirty="0" smtClean="0"/>
              <a:t>ap </a:t>
            </a:r>
            <a:r>
              <a:rPr lang="en-GB" sz="2600" dirty="0" smtClean="0"/>
              <a:t>to assess towns in Neath Port Talbot County with high and low risks of flooding </a:t>
            </a:r>
          </a:p>
          <a:p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Previously developed questionnaire known as </a:t>
            </a:r>
            <a:r>
              <a:rPr lang="en-GB" sz="2600" b="1" dirty="0" smtClean="0"/>
              <a:t>‘The Scepticism Scale’ </a:t>
            </a:r>
            <a:r>
              <a:rPr lang="en-GB" sz="2600" dirty="0" smtClean="0"/>
              <a:t>which measures the publics scepticism towards climate 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Compare responses from those in an area of high flood risk with those of a lower flood risk </a:t>
            </a:r>
          </a:p>
          <a:p>
            <a:endParaRPr lang="en-GB" sz="2600" dirty="0"/>
          </a:p>
          <a:p>
            <a:pPr algn="ctr"/>
            <a:r>
              <a:rPr lang="en-GB" sz="2600" b="1" dirty="0" smtClean="0"/>
              <a:t>Independent variable = Flooding or the risk of flooding</a:t>
            </a:r>
          </a:p>
          <a:p>
            <a:pPr algn="ctr"/>
            <a:r>
              <a:rPr lang="en-GB" sz="2600" b="1" dirty="0" smtClean="0"/>
              <a:t>Dependent variable = People’s scepticism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004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80399" y="5486400"/>
            <a:ext cx="465777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 </a:t>
            </a:r>
            <a:r>
              <a:rPr lang="en-GB" dirty="0" smtClean="0"/>
              <a:t>       = high flood risk 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        = low flood risk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dirty="0" smtClean="0"/>
              <a:t>        = risk of flooding from river and sea       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9906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1" name="Picture 17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63" t="52401" r="13122" b="40991"/>
          <a:stretch/>
        </p:blipFill>
        <p:spPr bwMode="auto">
          <a:xfrm>
            <a:off x="809718" y="1171752"/>
            <a:ext cx="7800882" cy="428448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7672552" y="1444823"/>
            <a:ext cx="1395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(</a:t>
            </a:r>
            <a:r>
              <a:rPr lang="en-GB" sz="1200" dirty="0" smtClean="0"/>
              <a:t>BBC,2011</a:t>
            </a:r>
            <a:r>
              <a:rPr lang="en-GB" sz="1400" dirty="0" smtClean="0"/>
              <a:t>)</a:t>
            </a:r>
            <a:endParaRPr lang="en-GB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4" t="21034" r="29551" b="14333"/>
          <a:stretch/>
        </p:blipFill>
        <p:spPr bwMode="auto">
          <a:xfrm>
            <a:off x="304800" y="1856055"/>
            <a:ext cx="4903507" cy="355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5-Point Star 11"/>
          <p:cNvSpPr/>
          <p:nvPr/>
        </p:nvSpPr>
        <p:spPr>
          <a:xfrm>
            <a:off x="2189254" y="3947690"/>
            <a:ext cx="170708" cy="177883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5-Point Star 23"/>
          <p:cNvSpPr/>
          <p:nvPr/>
        </p:nvSpPr>
        <p:spPr>
          <a:xfrm>
            <a:off x="2286000" y="4800600"/>
            <a:ext cx="170708" cy="177883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24"/>
          <p:cNvSpPr/>
          <p:nvPr/>
        </p:nvSpPr>
        <p:spPr>
          <a:xfrm>
            <a:off x="1671446" y="2808829"/>
            <a:ext cx="170708" cy="177883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5-Point Star 27"/>
          <p:cNvSpPr/>
          <p:nvPr/>
        </p:nvSpPr>
        <p:spPr>
          <a:xfrm>
            <a:off x="2585845" y="3593745"/>
            <a:ext cx="170708" cy="177883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410200" y="2575358"/>
            <a:ext cx="350520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 smtClean="0"/>
              <a:t>A transect will start at the coast and work its way back through Neath Port Talbot reaching the higher area’s where flooding is less of an issue. </a:t>
            </a:r>
            <a:endParaRPr lang="en-GB" i="1" dirty="0"/>
          </a:p>
        </p:txBody>
      </p:sp>
      <p:pic>
        <p:nvPicPr>
          <p:cNvPr id="1040" name="Picture 16" descr="http://www.webbaviation.co.uk/gallery/d/42844-1/porttalbot-db72027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16" b="12050"/>
          <a:stretch/>
        </p:blipFill>
        <p:spPr bwMode="auto">
          <a:xfrm>
            <a:off x="4810244" y="4525212"/>
            <a:ext cx="3803883" cy="1951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7465904" y="6200001"/>
            <a:ext cx="114822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(Webb, 2009)</a:t>
            </a:r>
            <a:endParaRPr lang="en-GB" sz="1200" dirty="0"/>
          </a:p>
        </p:txBody>
      </p:sp>
      <p:sp>
        <p:nvSpPr>
          <p:cNvPr id="18" name="Rectangle 17"/>
          <p:cNvSpPr/>
          <p:nvPr/>
        </p:nvSpPr>
        <p:spPr>
          <a:xfrm>
            <a:off x="2743200" y="5044231"/>
            <a:ext cx="1994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 </a:t>
            </a:r>
            <a:r>
              <a:rPr lang="en-GB" sz="1200" dirty="0"/>
              <a:t>(Environment Agency, 2013)</a:t>
            </a:r>
          </a:p>
        </p:txBody>
      </p:sp>
      <p:sp>
        <p:nvSpPr>
          <p:cNvPr id="31" name="5-Point Star 30"/>
          <p:cNvSpPr/>
          <p:nvPr/>
        </p:nvSpPr>
        <p:spPr>
          <a:xfrm>
            <a:off x="304800" y="5715000"/>
            <a:ext cx="170708" cy="177883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5-Point Star 31"/>
          <p:cNvSpPr/>
          <p:nvPr/>
        </p:nvSpPr>
        <p:spPr>
          <a:xfrm>
            <a:off x="304800" y="6096000"/>
            <a:ext cx="170708" cy="177883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4800" y="6477000"/>
            <a:ext cx="228600" cy="2286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456708" y="4889541"/>
            <a:ext cx="3639292" cy="914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86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wallsave.com/wallpapers/1920x1080/plain/474670/plain-wincustomize-explore-logonstudio-underwater-hd-474670.jp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6" r="5925" b="22512"/>
          <a:stretch/>
        </p:blipFill>
        <p:spPr bwMode="auto">
          <a:xfrm>
            <a:off x="-3411" y="0"/>
            <a:ext cx="91474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Prediction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Those who have experienced what is </a:t>
            </a:r>
            <a:r>
              <a:rPr lang="en-GB" b="1" dirty="0" smtClean="0"/>
              <a:t>perceived</a:t>
            </a:r>
            <a:r>
              <a:rPr lang="en-GB" dirty="0" smtClean="0"/>
              <a:t> to be caused by climate change e.g. flooding, will be less sceptical of climate change </a:t>
            </a:r>
          </a:p>
          <a:p>
            <a:endParaRPr lang="en-GB" dirty="0"/>
          </a:p>
          <a:p>
            <a:r>
              <a:rPr lang="en-GB" dirty="0" smtClean="0"/>
              <a:t>In summary: </a:t>
            </a:r>
          </a:p>
          <a:p>
            <a:pPr lvl="2"/>
            <a:r>
              <a:rPr lang="en-GB" sz="2800" dirty="0" smtClean="0"/>
              <a:t>High risk of flooding = people are less sceptical</a:t>
            </a:r>
          </a:p>
          <a:p>
            <a:pPr lvl="2"/>
            <a:r>
              <a:rPr lang="en-GB" sz="2800" dirty="0" smtClean="0"/>
              <a:t>Low or no flooding = people are more sceptical</a:t>
            </a:r>
          </a:p>
          <a:p>
            <a:pPr marL="0" indent="0">
              <a:buNone/>
            </a:pPr>
            <a:endParaRPr lang="en-GB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11430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317538" y="6488668"/>
            <a:ext cx="1855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(HD Wallpapers, 2012)</a:t>
            </a:r>
          </a:p>
        </p:txBody>
      </p:sp>
    </p:spTree>
    <p:extLst>
      <p:ext uri="{BB962C8B-B14F-4D97-AF65-F5344CB8AC3E}">
        <p14:creationId xmlns:p14="http://schemas.microsoft.com/office/powerpoint/2010/main" val="30526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earthyreport.com/site/wp-content/uploads/2011/10/smokestac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 contrast="-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50" t="13072" r="18750" b="2520"/>
          <a:stretch/>
        </p:blipFill>
        <p:spPr bwMode="auto">
          <a:xfrm>
            <a:off x="0" y="23648"/>
            <a:ext cx="9144000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Rationale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Climate change is of global importance and will never be ‘old news’. As time goes on, climate change will increasingly become more important 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In this field of research, this study on people’s experience and perception of climate change is unique. There have been some recent studies in the US but little in the UK </a:t>
            </a:r>
          </a:p>
          <a:p>
            <a:endParaRPr lang="en-GB" sz="2000" dirty="0"/>
          </a:p>
          <a:p>
            <a:endParaRPr lang="en-GB" sz="20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11430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315200" y="6507717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 (Kennan, 2013)</a:t>
            </a:r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organiclifestylemagazine.com/images/issue-8/climate-chan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"/>
                    </a14:imgEffect>
                    <a14:imgEffect>
                      <a14:brightnessContrast bright="29000" contrast="-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60" r="787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Relevant Literature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5257800"/>
          </a:xfrm>
        </p:spPr>
        <p:txBody>
          <a:bodyPr>
            <a:noAutofit/>
          </a:bodyPr>
          <a:lstStyle/>
          <a:p>
            <a:r>
              <a:rPr lang="en-GB" sz="2500" b="1" dirty="0" smtClean="0"/>
              <a:t>“Scepticism and uncertainty about climate change: Dimensions, determinants and change over time” </a:t>
            </a:r>
            <a:r>
              <a:rPr lang="en-GB" sz="2500" dirty="0" smtClean="0"/>
              <a:t>Lorraine </a:t>
            </a:r>
            <a:r>
              <a:rPr lang="en-GB" sz="2500" dirty="0" err="1" smtClean="0"/>
              <a:t>Whitmarsh</a:t>
            </a:r>
            <a:r>
              <a:rPr lang="en-GB" sz="2500" dirty="0" smtClean="0"/>
              <a:t>, 2011</a:t>
            </a:r>
          </a:p>
          <a:p>
            <a:pPr marL="0" indent="0">
              <a:buNone/>
            </a:pPr>
            <a:endParaRPr lang="en-GB" sz="1600" dirty="0" smtClean="0"/>
          </a:p>
          <a:p>
            <a:r>
              <a:rPr lang="en-GB" sz="2500" b="1" dirty="0" smtClean="0"/>
              <a:t>“The influence of national temperature change on opinions about climate change in the US since 1990” </a:t>
            </a:r>
            <a:r>
              <a:rPr lang="en-GB" sz="2500" dirty="0" smtClean="0"/>
              <a:t>Simon D. Donner &amp; Jeremy </a:t>
            </a:r>
            <a:r>
              <a:rPr lang="en-GB" sz="2500" dirty="0" err="1" smtClean="0"/>
              <a:t>McDaniels</a:t>
            </a:r>
            <a:r>
              <a:rPr lang="en-GB" sz="2500" dirty="0" smtClean="0"/>
              <a:t>, 2013</a:t>
            </a:r>
          </a:p>
          <a:p>
            <a:pPr marL="0" indent="0">
              <a:buNone/>
            </a:pPr>
            <a:endParaRPr lang="en-GB" sz="1600" dirty="0" smtClean="0"/>
          </a:p>
          <a:p>
            <a:r>
              <a:rPr lang="en-GB" sz="2500" b="1" dirty="0" smtClean="0"/>
              <a:t>“When </a:t>
            </a:r>
            <a:r>
              <a:rPr lang="en-GB" sz="2500" b="1" dirty="0"/>
              <a:t>Truth Is Personally Inconvenient, Attitudes Change: The Impact of Extreme Weather on Implicit Support for Green Politicians and Explicit Climate-Change </a:t>
            </a:r>
            <a:r>
              <a:rPr lang="en-GB" sz="2500" b="1" dirty="0" smtClean="0"/>
              <a:t>Beliefs” </a:t>
            </a:r>
            <a:r>
              <a:rPr lang="en-GB" sz="2500" dirty="0"/>
              <a:t>Laurie Rudman et </a:t>
            </a:r>
            <a:r>
              <a:rPr lang="en-GB" sz="2500" dirty="0" smtClean="0"/>
              <a:t>al, 2013</a:t>
            </a:r>
            <a:endParaRPr lang="en-GB" sz="25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11430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918193" y="6488668"/>
            <a:ext cx="48260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(Organic 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Lifestyle Magazine, </a:t>
            </a:r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2009)</a:t>
            </a:r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02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commons/3/3e/Clear_sky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37"/>
          <a:stretch/>
        </p:blipFill>
        <p:spPr bwMode="auto">
          <a:xfrm>
            <a:off x="-56932" y="-19050"/>
            <a:ext cx="9169401" cy="6877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GB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4770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Association for Psychological Science 2013. </a:t>
            </a:r>
            <a:r>
              <a:rPr lang="en-GB" sz="950" i="1" dirty="0"/>
              <a:t>After the Storms, A Different Opinion on Climate Change</a:t>
            </a:r>
            <a:r>
              <a:rPr lang="en-GB" sz="950" dirty="0"/>
              <a:t>. [press release] September 19, 2013.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BBC News. 2011. </a:t>
            </a:r>
            <a:r>
              <a:rPr lang="en-GB" sz="950" i="1" dirty="0"/>
              <a:t>Towns are hit by flash flooding</a:t>
            </a:r>
            <a:r>
              <a:rPr lang="en-GB" sz="950" dirty="0"/>
              <a:t>. [online] Available at: http://www.bbc.co.uk/news/uk-wales-14683964 [Accessed: 29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Byrne, O.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Atmospheric Emissions</a:t>
            </a:r>
            <a:r>
              <a:rPr lang="en-GB" sz="950" dirty="0"/>
              <a:t>. [image online] Available at: http://www.tropical-rainforest-animals.com/image-files/airpollution.jpg [Accessed: 27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Donner, S. and </a:t>
            </a:r>
            <a:r>
              <a:rPr lang="en-GB" sz="950" dirty="0" err="1"/>
              <a:t>Mcdaniels</a:t>
            </a:r>
            <a:r>
              <a:rPr lang="en-GB" sz="950" dirty="0"/>
              <a:t>, J. 2013. The influence of national temperature fluctuations on opinions about climate change in the US since 1990. </a:t>
            </a:r>
            <a:r>
              <a:rPr lang="en-GB" sz="950" i="1" dirty="0"/>
              <a:t>Climatic Change</a:t>
            </a:r>
            <a:r>
              <a:rPr lang="en-GB" sz="950" dirty="0"/>
              <a:t>, 118 (3-4), pp. 537--550.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Environment Agency. 2013. </a:t>
            </a:r>
            <a:r>
              <a:rPr lang="en-GB" sz="950" i="1" dirty="0"/>
              <a:t>Risk of flooding from rivers and sea</a:t>
            </a:r>
            <a:r>
              <a:rPr lang="en-GB" sz="950" dirty="0"/>
              <a:t>. [image online] Available at: http://maps.environment-agency.gov.uk/wiyby/wiybyController?ep=ajaxmap&amp;topic=floodmap&amp;layerGroups=1%2C&amp;minx=230832.9166666664&amp;maxx=290364.1666666664&amp;miny=177799.2500000001&amp;maxy=217486.7500000001&amp;scale=4 [Accessed: 29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HD Wallpapers. 2012. </a:t>
            </a:r>
            <a:r>
              <a:rPr lang="en-GB" sz="950" i="1" dirty="0"/>
              <a:t>Plain Backgrounds wallpaper</a:t>
            </a:r>
            <a:r>
              <a:rPr lang="en-GB" sz="950" dirty="0"/>
              <a:t>. [image online] Available at: http://www.wallsave.com/wallpapers/1920x1080/plain/474670/plain-wincustomize-explore-logonstudio-underwater-hd-474670.jpg [Accessed: 1 Dec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Kennan, H. 2013. </a:t>
            </a:r>
            <a:r>
              <a:rPr lang="en-GB" sz="950" i="1" dirty="0"/>
              <a:t>CO2 added through human activity</a:t>
            </a:r>
            <a:r>
              <a:rPr lang="en-GB" sz="950" dirty="0"/>
              <a:t>. [image online] Available at: http://i.livescience.com/images/i/000/055/300/iFF/LS_100316_carbon-capture2-VS.jpg?1375139328 [Accessed: 26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 err="1"/>
              <a:t>Metoffice</a:t>
            </a:r>
            <a:r>
              <a:rPr lang="en-GB" sz="950" dirty="0"/>
              <a:t>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What is climate change? - Met Office</a:t>
            </a:r>
            <a:r>
              <a:rPr lang="en-GB" sz="950" dirty="0"/>
              <a:t>. [online] Available at: http://www.metoffice.gov.uk/climate-guide/climate-change [Accessed: 1 Dec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NASA Goddard Photo and Video.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Arctic Sea Ice</a:t>
            </a:r>
            <a:r>
              <a:rPr lang="en-GB" sz="950" dirty="0"/>
              <a:t>. [image online] Available at: http://farm8.staticflickr.com/7084/7163119469_73ce1bbe74_m.jpg [Accessed: 1 Dec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Organic Lifestyle Magazine. 2009. </a:t>
            </a:r>
            <a:r>
              <a:rPr lang="en-GB" sz="950" i="1" dirty="0"/>
              <a:t>Landscape affects of climate change</a:t>
            </a:r>
            <a:r>
              <a:rPr lang="en-GB" sz="950" dirty="0"/>
              <a:t>. [image online] Available at: https://encrypted-tbn3.gstatic.com/images?q=tbn:ANd9GcSSZOgZTLiTJVHgQ_07wNJz_zxUgT7g-YLJtVsMGkR2NK_xki1r [Accessed: 26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Phil, M. 2012. </a:t>
            </a:r>
            <a:r>
              <a:rPr lang="en-GB" sz="950" i="1" dirty="0"/>
              <a:t>Palm trees bending in the wind of an approaching tropical system</a:t>
            </a:r>
            <a:r>
              <a:rPr lang="en-GB" sz="950" dirty="0"/>
              <a:t>. [image online] Available at: http://1.bp.blogspot.com/-X4YswmQIe0M/T8pnvEUKFgI/AAAAAAAAJ3c/ruj2dIwuqWA/s1600/Hurricane+Palm+Trees+3.jpg [Accessed: 26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 err="1"/>
              <a:t>Suguru</a:t>
            </a:r>
            <a:r>
              <a:rPr lang="en-GB" sz="950" dirty="0"/>
              <a:t>, M. 2007. </a:t>
            </a:r>
            <a:r>
              <a:rPr lang="en-GB" sz="950" i="1" dirty="0"/>
              <a:t>Clear sky</a:t>
            </a:r>
            <a:r>
              <a:rPr lang="en-GB" sz="950" dirty="0"/>
              <a:t>. [image online] Available at: http://upload.imedia.org/commons/thumb/3/3e/Clear_sky.JPG/800px-Clear_sky.JPG [Accessed: 29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The Carbon Brief. 2013. </a:t>
            </a:r>
            <a:r>
              <a:rPr lang="en-GB" sz="950" i="1" dirty="0"/>
              <a:t>Poll appears to show growth in climate </a:t>
            </a:r>
            <a:r>
              <a:rPr lang="en-GB" sz="950" i="1" dirty="0" err="1"/>
              <a:t>skepticism</a:t>
            </a:r>
            <a:r>
              <a:rPr lang="en-GB" sz="950" i="1" dirty="0"/>
              <a:t> - but what kind is it? | Carbon Brief</a:t>
            </a:r>
            <a:r>
              <a:rPr lang="en-GB" sz="950" dirty="0"/>
              <a:t>. [online] Available at: http://www.carbonbrief.org/blog/2013/09/poll-appears-to-show-growth-in-climate-skepticism-but-what-kind-is-it/ [Accessed: 26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University Corporation for Atmospheric Research.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Global Climate Change: Background Material</a:t>
            </a:r>
            <a:r>
              <a:rPr lang="en-GB" sz="950" dirty="0"/>
              <a:t>. [online] Available at: http://www.ucar.edu/learn/1_4_1.htm [Accessed: 1 Dec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Webb, J. 2009. </a:t>
            </a:r>
            <a:r>
              <a:rPr lang="en-GB" sz="950" i="1" dirty="0"/>
              <a:t>Port Talbot aerial photograph</a:t>
            </a:r>
            <a:r>
              <a:rPr lang="en-GB" sz="950" dirty="0"/>
              <a:t>. [image online] Available at: http://www.webbaviation.co.uk/gallery/d/42844-1/porttalbot-db72027.jpg [Accessed: 29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 err="1"/>
              <a:t>Whitmarsh</a:t>
            </a:r>
            <a:r>
              <a:rPr lang="en-GB" sz="950" dirty="0"/>
              <a:t>, L. 2011. Scepticism and uncertainty about climate change: dimensions, determinants and change over time. </a:t>
            </a:r>
            <a:r>
              <a:rPr lang="en-GB" sz="950" i="1" dirty="0"/>
              <a:t>Global Environmental Change</a:t>
            </a:r>
            <a:r>
              <a:rPr lang="en-GB" sz="950" dirty="0"/>
              <a:t>, 21 (2), pp. 690--700.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Will, J.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The last polar bear</a:t>
            </a:r>
            <a:r>
              <a:rPr lang="en-GB" sz="950" dirty="0"/>
              <a:t>. [image online] Available at: http://www.futuretimeline.net/21stcentury/images/polar-bears-global-warming.jpg [Accessed: 27 Nov 2013].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950" dirty="0"/>
              <a:t>World Green Building Council. </a:t>
            </a:r>
            <a:r>
              <a:rPr lang="en-GB" sz="950" dirty="0" err="1"/>
              <a:t>n.d.</a:t>
            </a:r>
            <a:r>
              <a:rPr lang="en-GB" sz="950" dirty="0"/>
              <a:t> </a:t>
            </a:r>
            <a:r>
              <a:rPr lang="en-GB" sz="950" i="1" dirty="0"/>
              <a:t>World Map</a:t>
            </a:r>
            <a:r>
              <a:rPr lang="en-GB" sz="950" dirty="0"/>
              <a:t>. [image online] Available at: http://worldgbc.org/files/4213/5789/8394/americas.png [Accessed: 1 Dec 2013].</a:t>
            </a:r>
          </a:p>
        </p:txBody>
      </p:sp>
      <p:sp>
        <p:nvSpPr>
          <p:cNvPr id="6" name="Rectangle 5"/>
          <p:cNvSpPr/>
          <p:nvPr/>
        </p:nvSpPr>
        <p:spPr>
          <a:xfrm>
            <a:off x="7386916" y="6550223"/>
            <a:ext cx="1757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(</a:t>
            </a:r>
            <a:r>
              <a:rPr lang="en-GB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Suguru</a:t>
            </a:r>
            <a:r>
              <a:rPr lang="en-GB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2007)</a:t>
            </a:r>
          </a:p>
        </p:txBody>
      </p:sp>
    </p:spTree>
    <p:extLst>
      <p:ext uri="{BB962C8B-B14F-4D97-AF65-F5344CB8AC3E}">
        <p14:creationId xmlns:p14="http://schemas.microsoft.com/office/powerpoint/2010/main" val="221668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3358</TotalTime>
  <Words>656</Words>
  <Application>Microsoft Office PowerPoint</Application>
  <PresentationFormat>On-screen Show (4:3)</PresentationFormat>
  <Paragraphs>129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“The relationship between an individuals experience and perception of Climate change”</vt:lpstr>
      <vt:lpstr>Global Climate Change </vt:lpstr>
      <vt:lpstr>Scepticism is growing</vt:lpstr>
      <vt:lpstr>PowerPoint Presentation</vt:lpstr>
      <vt:lpstr>BUT do extreme weather events influence people’s opinion? </vt:lpstr>
      <vt:lpstr>PowerPoint Presentation</vt:lpstr>
      <vt:lpstr>Methodology</vt:lpstr>
      <vt:lpstr>Sample</vt:lpstr>
      <vt:lpstr>Prediction</vt:lpstr>
      <vt:lpstr>Rationale</vt:lpstr>
      <vt:lpstr>Relevant Literature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people’s experience and perception of climate change linked?</dc:title>
  <dc:creator>Natalie</dc:creator>
  <cp:lastModifiedBy>Aimee Williams</cp:lastModifiedBy>
  <cp:revision>101</cp:revision>
  <cp:lastPrinted>2013-11-29T17:53:21Z</cp:lastPrinted>
  <dcterms:created xsi:type="dcterms:W3CDTF">2006-08-16T00:00:00Z</dcterms:created>
  <dcterms:modified xsi:type="dcterms:W3CDTF">2013-12-02T07:54:11Z</dcterms:modified>
</cp:coreProperties>
</file>