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81"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9" r:id="rId19"/>
    <p:sldId id="280" r:id="rId20"/>
    <p:sldId id="276" r:id="rId21"/>
    <p:sldId id="277"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snapToGrid="0">
      <p:cViewPr>
        <p:scale>
          <a:sx n="100" d="100"/>
          <a:sy n="100" d="100"/>
        </p:scale>
        <p:origin x="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68913D1-B28E-4751-BA2F-6D14EBE4C285}" type="datetimeFigureOut">
              <a:rPr lang="en-GB" smtClean="0"/>
              <a:t>05/11/2018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4445643-9837-432F-907E-B06CD181C002}" type="slidenum">
              <a:rPr lang="en-GB" smtClean="0"/>
              <a:t>‹#›</a:t>
            </a:fld>
            <a:endParaRPr lang="en-GB"/>
          </a:p>
        </p:txBody>
      </p:sp>
    </p:spTree>
    <p:extLst>
      <p:ext uri="{BB962C8B-B14F-4D97-AF65-F5344CB8AC3E}">
        <p14:creationId xmlns:p14="http://schemas.microsoft.com/office/powerpoint/2010/main" val="618514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ritannica.com/topic/business-organization"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britannica.com/topic/labor-in-economic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0946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As I have made clear, I see these first few weeks as being in dialogue with Eric </a:t>
            </a:r>
            <a:r>
              <a:rPr lang="en-GB" baseline="0" dirty="0" err="1" smtClean="0"/>
              <a:t>Hobsbawm’s</a:t>
            </a:r>
            <a:r>
              <a:rPr lang="en-GB" baseline="0" dirty="0" smtClean="0"/>
              <a:t> book </a:t>
            </a:r>
            <a:r>
              <a:rPr lang="en-GB" i="1" baseline="0" dirty="0" smtClean="0"/>
              <a:t>The Age of Revolution</a:t>
            </a:r>
            <a:r>
              <a:rPr lang="en-GB" i="0" baseline="0" dirty="0" smtClean="0"/>
              <a:t>, and in particular the emphasis it places on what </a:t>
            </a:r>
            <a:r>
              <a:rPr lang="en-GB" i="0" baseline="0" dirty="0" err="1" smtClean="0"/>
              <a:t>Hobsbawm</a:t>
            </a:r>
            <a:r>
              <a:rPr lang="en-GB" i="0" baseline="0" dirty="0" smtClean="0"/>
              <a:t> called a ‘dual revolution’ – the importance accorded to which by </a:t>
            </a:r>
            <a:r>
              <a:rPr lang="en-GB" i="0" baseline="0" dirty="0" err="1" smtClean="0"/>
              <a:t>Hobsbawm</a:t>
            </a:r>
            <a:r>
              <a:rPr lang="en-GB" i="0" baseline="0" dirty="0" smtClean="0"/>
              <a:t> could scarcely be overstated.</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baseline="0" dirty="0" smtClean="0"/>
              <a:t>As you can see on screen, </a:t>
            </a:r>
            <a:r>
              <a:rPr lang="en-GB" i="0" baseline="0" dirty="0" err="1" smtClean="0"/>
              <a:t>Hobsbawm</a:t>
            </a:r>
            <a:r>
              <a:rPr lang="en-GB" i="0" baseline="0" dirty="0" smtClean="0"/>
              <a:t> founds his book on the premise that “t</a:t>
            </a:r>
            <a:r>
              <a:rPr lang="en-GB" sz="1200" dirty="0" smtClean="0">
                <a:solidFill>
                  <a:srgbClr val="FF0000"/>
                </a:solidFill>
              </a:rPr>
              <a:t>he profundity of the revolution which broke out between 1789 and 1848 … forms the greatest transformation in human history since the remote times when men invented agriculture, metallurgy, writing, the city and the state. This revolution has transformed, and continues to transform, the entire world.”</a:t>
            </a:r>
          </a:p>
        </p:txBody>
      </p:sp>
      <p:sp>
        <p:nvSpPr>
          <p:cNvPr id="4" name="Slide Number Placeholder 3"/>
          <p:cNvSpPr>
            <a:spLocks noGrp="1"/>
          </p:cNvSpPr>
          <p:nvPr>
            <p:ph type="sldNum" sz="quarter" idx="10"/>
          </p:nvPr>
        </p:nvSpPr>
        <p:spPr/>
        <p:txBody>
          <a:bodyPr/>
          <a:lstStyle/>
          <a:p>
            <a:fld id="{9ED28684-A595-4F64-9647-9409E7C0E239}" type="slidenum">
              <a:rPr lang="en-GB" smtClean="0"/>
              <a:t>2</a:t>
            </a:fld>
            <a:endParaRPr lang="en-GB"/>
          </a:p>
        </p:txBody>
      </p:sp>
    </p:spTree>
    <p:extLst>
      <p:ext uri="{BB962C8B-B14F-4D97-AF65-F5344CB8AC3E}">
        <p14:creationId xmlns:p14="http://schemas.microsoft.com/office/powerpoint/2010/main" val="4082538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baseline="0" dirty="0" smtClean="0"/>
              <a:t>Allied to the seismic political changes evinced by the French Revolution and its aftermath, </a:t>
            </a:r>
            <a:r>
              <a:rPr lang="en-GB" i="0" baseline="0" dirty="0" err="1" smtClean="0"/>
              <a:t>Hobsbawm</a:t>
            </a:r>
            <a:r>
              <a:rPr lang="en-GB" i="0" baseline="0" dirty="0" smtClean="0"/>
              <a:t> believed that technological and economic transformations – plus their socioeconomic impacts – of what is widely referred to as the Industrial Revolution had a dramatic, lasting impact on the modern world.</a:t>
            </a:r>
          </a:p>
          <a:p>
            <a:pPr marL="171450" indent="-171450">
              <a:buFont typeface="Arial" panose="020B0604020202020204" pitchFamily="34" charset="0"/>
              <a:buChar char="•"/>
            </a:pPr>
            <a:r>
              <a:rPr lang="en-GB" i="0" baseline="0" dirty="0" smtClean="0"/>
              <a:t>So much so that another of his books, </a:t>
            </a:r>
            <a:r>
              <a:rPr lang="en-GB" i="1" baseline="0" dirty="0" smtClean="0"/>
              <a:t>Industry and Empire </a:t>
            </a:r>
            <a:r>
              <a:rPr lang="en-GB" i="0" baseline="0" dirty="0" smtClean="0"/>
              <a:t>from 1968, makes this claim, that: </a:t>
            </a:r>
            <a:r>
              <a:rPr lang="en-GB" sz="1200" dirty="0" smtClean="0">
                <a:solidFill>
                  <a:srgbClr val="FF0000"/>
                </a:solidFill>
              </a:rPr>
              <a:t>“The Industrial Revolution marks the most fundamental transformation of human life in the history of the world recorded in written document.”</a:t>
            </a:r>
          </a:p>
          <a:p>
            <a:pPr marL="171450" indent="-171450">
              <a:buFont typeface="Arial" panose="020B0604020202020204" pitchFamily="34" charset="0"/>
              <a:buChar char="•"/>
            </a:pPr>
            <a:r>
              <a:rPr lang="en-GB" sz="1200" dirty="0" smtClean="0">
                <a:solidFill>
                  <a:srgbClr val="FF0000"/>
                </a:solidFill>
              </a:rPr>
              <a:t>With this in mind, the rest of today</a:t>
            </a:r>
            <a:r>
              <a:rPr lang="en-GB" sz="1200" baseline="0" dirty="0" smtClean="0">
                <a:solidFill>
                  <a:srgbClr val="FF0000"/>
                </a:solidFill>
              </a:rPr>
              <a:t> and Thursday’s lecture will be spent getting a handle on just what the Industrial Revolution was, and why </a:t>
            </a:r>
            <a:r>
              <a:rPr lang="en-GB" sz="1200" baseline="0" dirty="0" err="1" smtClean="0">
                <a:solidFill>
                  <a:srgbClr val="FF0000"/>
                </a:solidFill>
              </a:rPr>
              <a:t>Hobsbawm</a:t>
            </a:r>
            <a:r>
              <a:rPr lang="en-GB" sz="1200" baseline="0" dirty="0" smtClean="0">
                <a:solidFill>
                  <a:srgbClr val="FF0000"/>
                </a:solidFill>
              </a:rPr>
              <a:t> considers it to be so significant.</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3</a:t>
            </a:fld>
            <a:endParaRPr lang="en-GB"/>
          </a:p>
        </p:txBody>
      </p:sp>
    </p:spTree>
    <p:extLst>
      <p:ext uri="{BB962C8B-B14F-4D97-AF65-F5344CB8AC3E}">
        <p14:creationId xmlns:p14="http://schemas.microsoft.com/office/powerpoint/2010/main" val="120493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a:t>
            </a:r>
            <a:r>
              <a:rPr lang="en-GB" baseline="0" dirty="0" smtClean="0"/>
              <a:t> is not the most straight forward of tasks.</a:t>
            </a:r>
          </a:p>
          <a:p>
            <a:pPr marL="171450" indent="-171450">
              <a:buFont typeface="Arial" panose="020B0604020202020204" pitchFamily="34" charset="0"/>
              <a:buChar char="•"/>
            </a:pPr>
            <a:r>
              <a:rPr lang="en-GB" baseline="0" dirty="0" smtClean="0"/>
              <a:t>For while the phrase ‘Industrial Revolution’ is today widely in circulation, there are – as we’ll see on Thursday – historiographical debates as to the utility of the term.</a:t>
            </a:r>
          </a:p>
          <a:p>
            <a:pPr marL="171450" indent="-171450">
              <a:buFont typeface="Arial" panose="020B0604020202020204" pitchFamily="34" charset="0"/>
              <a:buChar char="•"/>
            </a:pPr>
            <a:r>
              <a:rPr lang="en-GB" baseline="0" dirty="0" smtClean="0"/>
              <a:t>Leaving those issues aside for the moment, even if we decide that the concept of the Industrial Revolution is unproblematic, assigning a definite chronology to it is difficult</a:t>
            </a:r>
          </a:p>
          <a:p>
            <a:pPr marL="171450" indent="-171450">
              <a:buFont typeface="Arial" panose="020B0604020202020204" pitchFamily="34" charset="0"/>
              <a:buChar char="•"/>
            </a:pPr>
            <a:r>
              <a:rPr lang="en-GB" baseline="0" dirty="0" smtClean="0"/>
              <a:t>The Industrial Revolution is not an historical phenomenon that lends itself to the sort of – albeit nuanced and complex – linear narrative that I tried to sketch of the French Revolution, and neither does it have the easily-</a:t>
            </a:r>
            <a:r>
              <a:rPr lang="en-GB" baseline="0" dirty="0" err="1" smtClean="0"/>
              <a:t>definible</a:t>
            </a:r>
            <a:r>
              <a:rPr lang="en-GB" baseline="0" dirty="0" smtClean="0"/>
              <a:t> protagonists like a Robespierre or Bonaparte.</a:t>
            </a:r>
          </a:p>
          <a:p>
            <a:pPr marL="171450" indent="-171450">
              <a:buFont typeface="Arial" panose="020B0604020202020204" pitchFamily="34" charset="0"/>
              <a:buChar char="•"/>
            </a:pPr>
            <a:r>
              <a:rPr lang="en-GB" baseline="0" dirty="0" smtClean="0"/>
              <a:t>Unlike, say, the French or American Revolutions, the Industrial Revolution was not consciously initiated by an individual or group of people, and nor could it be said to have the identifiable goals of, for example, the US Declaration of Independence or the Declaration of Rights of Man and Citizens.</a:t>
            </a:r>
          </a:p>
          <a:p>
            <a:pPr marL="171450" indent="-171450">
              <a:buFont typeface="Arial" panose="020B0604020202020204" pitchFamily="34" charset="0"/>
              <a:buChar char="•"/>
            </a:pPr>
            <a:r>
              <a:rPr lang="en-GB" dirty="0" smtClean="0"/>
              <a:t>In</a:t>
            </a:r>
            <a:r>
              <a:rPr lang="en-GB" baseline="0" dirty="0" smtClean="0"/>
              <a:t> a sense it is both too big and too small to be described in a catchall definition.</a:t>
            </a:r>
          </a:p>
          <a:p>
            <a:pPr marL="171450" indent="-171450">
              <a:buFont typeface="Arial" panose="020B0604020202020204" pitchFamily="34" charset="0"/>
              <a:buChar char="•"/>
            </a:pPr>
            <a:r>
              <a:rPr lang="en-GB" baseline="0" dirty="0" smtClean="0"/>
              <a:t>Too small because it is hard to think of ‘moments’ equivalent to Tennis Court Oath, the regicide or the Storming of the Bastille where the individuals living through it would have been aware that such a thing as an Industrial Revolution was taking place, and rather that it was the product of cumulative change often at a micro-level.</a:t>
            </a:r>
          </a:p>
          <a:p>
            <a:pPr marL="171450" indent="-171450">
              <a:buFont typeface="Arial" panose="020B0604020202020204" pitchFamily="34" charset="0"/>
              <a:buChar char="•"/>
            </a:pPr>
            <a:r>
              <a:rPr lang="en-GB" dirty="0" smtClean="0"/>
              <a:t>But also too big</a:t>
            </a:r>
            <a:r>
              <a:rPr lang="en-GB" baseline="0" dirty="0" smtClean="0"/>
              <a:t> because its impacts on virtually every sector of social, political, cultural and economic activity were so profound that they defy numeration or containment within one definition.</a:t>
            </a:r>
          </a:p>
          <a:p>
            <a:pPr marL="171450" indent="-171450">
              <a:buFont typeface="Arial" panose="020B0604020202020204" pitchFamily="34" charset="0"/>
              <a:buChar char="•"/>
            </a:pPr>
            <a:r>
              <a:rPr lang="en-GB" baseline="0" dirty="0" smtClean="0"/>
              <a:t>An effect of these terminological problems is that designating a clear chronology is not straightforward: there is not, to my mind at least, one date where we could say ‘that’s when the Industrial Revolution started’ or ‘that’s when it ended’ – all the more so if we are to accept </a:t>
            </a:r>
            <a:r>
              <a:rPr lang="en-GB" baseline="0" dirty="0" err="1" smtClean="0"/>
              <a:t>Hobsbawm’s</a:t>
            </a:r>
            <a:r>
              <a:rPr lang="en-GB" baseline="0" dirty="0" smtClean="0"/>
              <a:t> assertion that his dual revolution “</a:t>
            </a:r>
            <a:r>
              <a:rPr lang="en-GB" sz="1200" dirty="0" smtClean="0">
                <a:solidFill>
                  <a:srgbClr val="FF0000"/>
                </a:solidFill>
              </a:rPr>
              <a:t>continues to transform the entire world.”</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4</a:t>
            </a:fld>
            <a:endParaRPr lang="en-GB"/>
          </a:p>
        </p:txBody>
      </p:sp>
    </p:spTree>
    <p:extLst>
      <p:ext uri="{BB962C8B-B14F-4D97-AF65-F5344CB8AC3E}">
        <p14:creationId xmlns:p14="http://schemas.microsoft.com/office/powerpoint/2010/main" val="932202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Indeed,</a:t>
            </a:r>
            <a:r>
              <a:rPr lang="en-GB" baseline="0" dirty="0" smtClean="0"/>
              <a:t> a similar line of thought to </a:t>
            </a:r>
            <a:r>
              <a:rPr lang="en-GB" baseline="0" dirty="0" err="1" smtClean="0"/>
              <a:t>Hobsbawm’s</a:t>
            </a:r>
            <a:r>
              <a:rPr lang="en-GB" baseline="0" dirty="0" smtClean="0"/>
              <a:t> underpins a current branch of economic theory which suggests that we are today living through a third industrial revolution by virtue of how digital technological have been, and are, reorienting the global economy</a:t>
            </a:r>
          </a:p>
          <a:p>
            <a:pPr marL="171450" indent="-171450">
              <a:buFont typeface="Arial" panose="020B0604020202020204" pitchFamily="34" charset="0"/>
              <a:buChar char="•"/>
            </a:pPr>
            <a:r>
              <a:rPr lang="en-GB" baseline="0" dirty="0" smtClean="0"/>
              <a:t>As the name implies, the third industrial revolution is defined in contradistinction to two earlier revolutions – the first being the period we’re going to concentrate on, and the second which historians regard as having occurred in the period from the mid-19th century through to the early 20</a:t>
            </a:r>
            <a:r>
              <a:rPr lang="en-GB" baseline="30000" dirty="0" smtClean="0"/>
              <a:t>th</a:t>
            </a:r>
            <a:r>
              <a:rPr lang="en-GB" baseline="0" dirty="0" smtClean="0"/>
              <a:t> century, when the impact of new technological innovations – particularly the harnessing of electricity and the invention of the internal combustion engine – changed the global economy and society with it. One upshot of this second industrial revolution was the supplanting of Britain as the dominant world economy, thanks to industrial revolutions in places like Germany, Japan and, most of all, the United States. </a:t>
            </a:r>
          </a:p>
          <a:p>
            <a:pPr marL="0" indent="0">
              <a:buFont typeface="Arial" panose="020B0604020202020204" pitchFamily="34" charset="0"/>
              <a:buNone/>
            </a:pPr>
            <a:r>
              <a:rPr lang="en-GB" baseline="0" dirty="0" smtClean="0"/>
              <a:t>  </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5</a:t>
            </a:fld>
            <a:endParaRPr lang="en-GB"/>
          </a:p>
        </p:txBody>
      </p:sp>
    </p:spTree>
    <p:extLst>
      <p:ext uri="{BB962C8B-B14F-4D97-AF65-F5344CB8AC3E}">
        <p14:creationId xmlns:p14="http://schemas.microsoft.com/office/powerpoint/2010/main" val="2515012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Important though all these equivocations are, though, we can be fairly confident in using the Industrial Revolution – or at the least, ‘first industrial revolution’ to refer to the period encompassed by these lectures</a:t>
            </a:r>
          </a:p>
          <a:p>
            <a:pPr marL="171450" indent="-171450">
              <a:buFont typeface="Arial" panose="020B0604020202020204" pitchFamily="34" charset="0"/>
              <a:buChar char="•"/>
            </a:pPr>
            <a:r>
              <a:rPr lang="en-GB" sz="1200" dirty="0" smtClean="0">
                <a:solidFill>
                  <a:srgbClr val="FF0000"/>
                </a:solidFill>
              </a:rPr>
              <a:t>The</a:t>
            </a:r>
            <a:r>
              <a:rPr lang="en-GB" sz="1200" baseline="0" dirty="0" smtClean="0">
                <a:solidFill>
                  <a:srgbClr val="FF0000"/>
                </a:solidFill>
              </a:rPr>
              <a:t> transformations that I will go onto to discuss – and which are discussed in assigned readings for next time – were all in place or beginning to exert influence by the end point of our chronology for this thematic block, 1848, and generally began somewhere in the early-to-mid eighteenth century, gathering pace towards the end of the eighteenth century and increasing in size and scope even more in the nineteenth century.</a:t>
            </a:r>
            <a:endParaRPr lang="en-GB" sz="1200" dirty="0" smtClean="0">
              <a:solidFill>
                <a:srgbClr val="FF0000"/>
              </a:solidFill>
            </a:endParaRPr>
          </a:p>
        </p:txBody>
      </p:sp>
      <p:sp>
        <p:nvSpPr>
          <p:cNvPr id="4" name="Slide Number Placeholder 3"/>
          <p:cNvSpPr>
            <a:spLocks noGrp="1"/>
          </p:cNvSpPr>
          <p:nvPr>
            <p:ph type="sldNum" sz="quarter" idx="10"/>
          </p:nvPr>
        </p:nvSpPr>
        <p:spPr/>
        <p:txBody>
          <a:bodyPr/>
          <a:lstStyle/>
          <a:p>
            <a:fld id="{9ED28684-A595-4F64-9647-9409E7C0E239}" type="slidenum">
              <a:rPr lang="en-GB" smtClean="0"/>
              <a:t>6</a:t>
            </a:fld>
            <a:endParaRPr lang="en-GB"/>
          </a:p>
        </p:txBody>
      </p:sp>
    </p:spTree>
    <p:extLst>
      <p:ext uri="{BB962C8B-B14F-4D97-AF65-F5344CB8AC3E}">
        <p14:creationId xmlns:p14="http://schemas.microsoft.com/office/powerpoint/2010/main" val="3527270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And,</a:t>
            </a:r>
            <a:r>
              <a:rPr lang="en-GB" baseline="0" dirty="0" smtClean="0"/>
              <a:t> happily, coming up with a geographical focus for the first industrial revolution can be done without any major caveats</a:t>
            </a:r>
          </a:p>
          <a:p>
            <a:pPr marL="171450" indent="-171450">
              <a:buFont typeface="Arial" panose="020B0604020202020204" pitchFamily="34" charset="0"/>
              <a:buChar char="•"/>
            </a:pPr>
            <a:r>
              <a:rPr lang="en-GB" baseline="0" dirty="0" smtClean="0"/>
              <a:t>Without much fear of contradiction, I can confidently state that the Industrial Revolution occurred first in Britain, and even more specifically that its transformations were most acutely felt, initially, in northern and central regions of England.</a:t>
            </a:r>
          </a:p>
          <a:p>
            <a:pPr marL="171450" indent="-171450">
              <a:buFont typeface="Arial" panose="020B0604020202020204" pitchFamily="34" charset="0"/>
              <a:buChar char="•"/>
            </a:pPr>
            <a:r>
              <a:rPr lang="en-GB" dirty="0" smtClean="0"/>
              <a:t>The mills</a:t>
            </a:r>
            <a:r>
              <a:rPr lang="en-GB" baseline="0" dirty="0" smtClean="0"/>
              <a:t> and factories of Lancashire are icons of the first stage of industrial transformation, closely followed by other manufacturing hotspots in Yorkshire and the Midlands – with a ripple effect that meant that much of the rest of England, plus Scotland and Wales, too would be effected by the mid-19</a:t>
            </a:r>
            <a:r>
              <a:rPr lang="en-GB" baseline="30000" dirty="0" smtClean="0"/>
              <a:t>th</a:t>
            </a:r>
            <a:r>
              <a:rPr lang="en-GB" baseline="0" dirty="0" smtClean="0"/>
              <a:t> century – and, if not at that point, then certainly by the turn of the twentieth century.</a:t>
            </a:r>
          </a:p>
          <a:p>
            <a:pPr marL="171450" indent="-171450">
              <a:buFont typeface="Arial" panose="020B0604020202020204" pitchFamily="34" charset="0"/>
              <a:buChar char="•"/>
            </a:pPr>
            <a:r>
              <a:rPr lang="en-GB" baseline="0" dirty="0" smtClean="0"/>
              <a:t>From a geological standpoint, Britain was also advantageously predisposed for what became the Industrial Revolution.</a:t>
            </a:r>
          </a:p>
          <a:p>
            <a:pPr marL="171450" indent="-171450">
              <a:buFont typeface="Arial" panose="020B0604020202020204" pitchFamily="34" charset="0"/>
              <a:buChar char="•"/>
            </a:pPr>
            <a:r>
              <a:rPr lang="en-GB" baseline="0" dirty="0" smtClean="0"/>
              <a:t>The manufacturing techniques and mass transportation systems that developed during the nineteenth century were dependent on ready supplies of coal for fuel and iron for construction purposes, and Britain was blessed with vast deposits of both beneath its soil. Coal mining in particular had long since been a </a:t>
            </a:r>
            <a:r>
              <a:rPr lang="en-GB" baseline="0" dirty="0" err="1" smtClean="0"/>
              <a:t>mainsteam</a:t>
            </a:r>
            <a:r>
              <a:rPr lang="en-GB" baseline="0" dirty="0" smtClean="0"/>
              <a:t> of the pre-industrial economy in South Wales, England’s Northeast and elsewhere.</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7</a:t>
            </a:fld>
            <a:endParaRPr lang="en-GB"/>
          </a:p>
        </p:txBody>
      </p:sp>
    </p:spTree>
    <p:extLst>
      <p:ext uri="{BB962C8B-B14F-4D97-AF65-F5344CB8AC3E}">
        <p14:creationId xmlns:p14="http://schemas.microsoft.com/office/powerpoint/2010/main" val="1265499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Such</a:t>
            </a:r>
            <a:r>
              <a:rPr lang="en-GB" baseline="0" dirty="0" smtClean="0"/>
              <a:t> d</a:t>
            </a:r>
            <a:r>
              <a:rPr lang="en-GB" dirty="0" smtClean="0"/>
              <a:t>omestic</a:t>
            </a:r>
            <a:r>
              <a:rPr lang="en-GB" baseline="0" dirty="0" smtClean="0"/>
              <a:t> reserves were also supplemented with supplies of raw materials from Britain’s pan-continental empire.</a:t>
            </a:r>
          </a:p>
          <a:p>
            <a:pPr marL="171450" indent="-171450">
              <a:buFont typeface="Arial" panose="020B0604020202020204" pitchFamily="34" charset="0"/>
              <a:buChar char="•"/>
            </a:pPr>
            <a:r>
              <a:rPr lang="en-GB" baseline="0" dirty="0" smtClean="0"/>
              <a:t>As with the French Revolution, but even more so, European colonisation of Asia, Africa and the Americas offers a necessary informing backdrop for understanding the Industrial Revolution.</a:t>
            </a:r>
          </a:p>
          <a:p>
            <a:pPr marL="171450" indent="-171450">
              <a:buFont typeface="Arial" panose="020B0604020202020204" pitchFamily="34" charset="0"/>
              <a:buChar char="•"/>
            </a:pPr>
            <a:r>
              <a:rPr lang="en-GB" baseline="0" dirty="0" smtClean="0"/>
              <a:t>Wealth generated from empire gave Britain capital to invest in new industries, as well as materials that could be used in industry. </a:t>
            </a:r>
          </a:p>
          <a:p>
            <a:pPr marL="171450" indent="-171450">
              <a:buFont typeface="Arial" panose="020B0604020202020204" pitchFamily="34" charset="0"/>
              <a:buChar char="•"/>
            </a:pPr>
            <a:r>
              <a:rPr lang="en-GB" baseline="0" dirty="0" smtClean="0"/>
              <a:t>For instance, cotton from the southern colonies in what became the United States were integral to the early phases of British industrialisation, and would remain so well after American independence.</a:t>
            </a:r>
          </a:p>
          <a:p>
            <a:pPr marL="171450" indent="-171450">
              <a:buFont typeface="Arial" panose="020B0604020202020204" pitchFamily="34" charset="0"/>
              <a:buChar char="•"/>
            </a:pPr>
            <a:r>
              <a:rPr lang="en-GB" baseline="0" dirty="0" smtClean="0"/>
              <a:t>Likewise, colonies provided ample markets for produce manufactured in Britain – particularly because in the late 18</a:t>
            </a:r>
            <a:r>
              <a:rPr lang="en-GB" baseline="30000" dirty="0" smtClean="0"/>
              <a:t>th</a:t>
            </a:r>
            <a:r>
              <a:rPr lang="en-GB" baseline="0" dirty="0" smtClean="0"/>
              <a:t> century, Britain operated a mercantilist system whereby it had virtual monopolies for buying and selling to its colonies.</a:t>
            </a:r>
          </a:p>
          <a:p>
            <a:pPr marL="171450" indent="-171450">
              <a:buFont typeface="Arial" panose="020B0604020202020204" pitchFamily="34" charset="0"/>
              <a:buChar char="•"/>
            </a:pPr>
            <a:r>
              <a:rPr lang="en-GB" baseline="0" dirty="0" smtClean="0"/>
              <a:t>Here it begs pointing out that this situation would change in the 19</a:t>
            </a:r>
            <a:r>
              <a:rPr lang="en-GB" baseline="30000" dirty="0" smtClean="0"/>
              <a:t>th</a:t>
            </a:r>
            <a:r>
              <a:rPr lang="en-GB" baseline="0" dirty="0" smtClean="0"/>
              <a:t> century.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As profitable as mercantilism was, it was not without critics. For example, the economic theorist Adam Smith developed his entire philosophy of free market liberalism based on a critique of the inefficiencies of the mercantile system, believing more profit could be made by trading on the open market. Indeed, Smith’s laissez-faire mantras became the guiding principle behind British capitalism of the nineteenth century, with the Second – post-American Revolution – British Empire underpinned by free trade rather than protectionism.</a:t>
            </a:r>
          </a:p>
          <a:p>
            <a:pPr marL="171450" indent="-171450">
              <a:buFont typeface="Arial" panose="020B0604020202020204" pitchFamily="34" charset="0"/>
              <a:buChar char="•"/>
            </a:pPr>
            <a:r>
              <a:rPr lang="en-GB" baseline="0" dirty="0" smtClean="0"/>
              <a:t>Either way, though, it is fair to say that the mercantile system gave Britain an initial structural advantage over its immediate neighbours in the rest of Europe when it came to supplying and financing industrial innovation.   </a:t>
            </a:r>
          </a:p>
        </p:txBody>
      </p:sp>
      <p:sp>
        <p:nvSpPr>
          <p:cNvPr id="4" name="Slide Number Placeholder 3"/>
          <p:cNvSpPr>
            <a:spLocks noGrp="1"/>
          </p:cNvSpPr>
          <p:nvPr>
            <p:ph type="sldNum" sz="quarter" idx="10"/>
          </p:nvPr>
        </p:nvSpPr>
        <p:spPr/>
        <p:txBody>
          <a:bodyPr/>
          <a:lstStyle/>
          <a:p>
            <a:fld id="{9ED28684-A595-4F64-9647-9409E7C0E239}" type="slidenum">
              <a:rPr lang="en-GB" smtClean="0"/>
              <a:t>8</a:t>
            </a:fld>
            <a:endParaRPr lang="en-GB"/>
          </a:p>
        </p:txBody>
      </p:sp>
    </p:spTree>
    <p:extLst>
      <p:ext uri="{BB962C8B-B14F-4D97-AF65-F5344CB8AC3E}">
        <p14:creationId xmlns:p14="http://schemas.microsoft.com/office/powerpoint/2010/main" val="2990132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Be</a:t>
            </a:r>
            <a:r>
              <a:rPr lang="en-GB" baseline="0" dirty="0" smtClean="0"/>
              <a:t> that as it may, it is also the case that most eighteenth-century Britons’ lives remained untouched by imperial expansion.</a:t>
            </a:r>
          </a:p>
          <a:p>
            <a:pPr marL="171450" indent="-171450">
              <a:buFont typeface="Arial" panose="020B0604020202020204" pitchFamily="34" charset="0"/>
              <a:buChar char="•"/>
            </a:pPr>
            <a:r>
              <a:rPr lang="en-GB" baseline="0" dirty="0" smtClean="0"/>
              <a:t>Whilst Britain, with its long parliamentary tradition allied to the amendments to a century if upheavals such as the English Civil War and the Glorious Revolution of the seventeenth century, plus the act of Union between England and Scotland, was certainly much more politically dynamic than </a:t>
            </a:r>
            <a:r>
              <a:rPr lang="en-GB" i="0" baseline="0" dirty="0" err="1" smtClean="0"/>
              <a:t>ancien</a:t>
            </a:r>
            <a:r>
              <a:rPr lang="en-GB" i="0" baseline="0" dirty="0" smtClean="0"/>
              <a:t> regime France, it is also true that preindustrial Britain retained social and economic structures that had existed for centuries.</a:t>
            </a:r>
          </a:p>
          <a:p>
            <a:pPr marL="171450" indent="-171450">
              <a:buFont typeface="Arial" panose="020B0604020202020204" pitchFamily="34" charset="0"/>
              <a:buChar char="•"/>
            </a:pPr>
            <a:r>
              <a:rPr lang="en-GB" i="0" baseline="0" dirty="0" smtClean="0"/>
              <a:t>18</a:t>
            </a:r>
            <a:r>
              <a:rPr lang="en-GB" i="0" baseline="30000" dirty="0" smtClean="0"/>
              <a:t>th</a:t>
            </a:r>
            <a:r>
              <a:rPr lang="en-GB" i="0" baseline="0" dirty="0" smtClean="0"/>
              <a:t>-century Britain was still home to a mainly  rural population, with most people living and working in small communities numbering less than four figures in size.</a:t>
            </a:r>
          </a:p>
          <a:p>
            <a:pPr marL="171450" indent="-171450">
              <a:buFont typeface="Arial" panose="020B0604020202020204" pitchFamily="34" charset="0"/>
              <a:buChar char="•"/>
            </a:pPr>
            <a:r>
              <a:rPr lang="en-GB" baseline="0" dirty="0" smtClean="0"/>
              <a:t>Daily life for most people revolved around agriculture, and manufacturing was largely an offshoot of other forms of work rather than a profession in its own right.</a:t>
            </a:r>
          </a:p>
          <a:p>
            <a:pPr marL="171450" indent="-171450">
              <a:buFont typeface="Arial" panose="020B0604020202020204" pitchFamily="34" charset="0"/>
              <a:buChar char="•"/>
            </a:pPr>
            <a:r>
              <a:rPr lang="en-GB" baseline="0" dirty="0" smtClean="0"/>
              <a:t>Production of items like clothes or shoes was done mainly on a small-scale, usually done in peoples’ own homes rather than a designated workplace, using small hand-craft techniques and relatively basic tools or machines</a:t>
            </a:r>
          </a:p>
          <a:p>
            <a:pPr marL="171450" indent="-171450">
              <a:buFont typeface="Arial" panose="020B0604020202020204" pitchFamily="34" charset="0"/>
              <a:buChar char="•"/>
            </a:pPr>
            <a:r>
              <a:rPr lang="en-GB" baseline="0" dirty="0" smtClean="0"/>
              <a:t>It is also worth adding here that industrialisation did not completely upturn these existing ways of life wholesale – at least not in the near-term. The rate of change was more rapid in some areas than others, and, judged as a whole the ascent of the industrial economy was a gradual process.</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9</a:t>
            </a:fld>
            <a:endParaRPr lang="en-GB"/>
          </a:p>
        </p:txBody>
      </p:sp>
    </p:spTree>
    <p:extLst>
      <p:ext uri="{BB962C8B-B14F-4D97-AF65-F5344CB8AC3E}">
        <p14:creationId xmlns:p14="http://schemas.microsoft.com/office/powerpoint/2010/main" val="4053779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Nonetheless,</a:t>
            </a:r>
            <a:r>
              <a:rPr lang="en-GB" baseline="0" dirty="0" smtClean="0"/>
              <a:t> the industry that was the main driver of Britain’s industrial revolution, textiles, offers a clear example where profound technological and social change occurred.</a:t>
            </a:r>
          </a:p>
          <a:p>
            <a:pPr marL="171450" indent="-171450">
              <a:buFont typeface="Arial" panose="020B0604020202020204" pitchFamily="34" charset="0"/>
              <a:buChar char="•"/>
            </a:pPr>
            <a:r>
              <a:rPr lang="en-GB" baseline="0" dirty="0" smtClean="0"/>
              <a:t>Replacing the medieval guild system which had focused particular trades in specific towns and cities, the seventeenth century had seen the development of what became known as the “putting out system” whereby manufacture was subcontracted to small groups of individuals.</a:t>
            </a:r>
          </a:p>
          <a:p>
            <a:pPr marL="171450" indent="-171450">
              <a:buFont typeface="Arial" panose="020B0604020202020204" pitchFamily="34" charset="0"/>
              <a:buChar char="•"/>
            </a:pPr>
            <a:r>
              <a:rPr lang="en-GB" baseline="0" dirty="0" smtClean="0"/>
              <a:t>Merchants would generally buy raw materials – cloth, wool or cotton – and basic equipment, and then lease in turn give these to families to convert into clothing – work that was carried out mainly by women and children in their own homes, hence the nickname “cottage industries.”</a:t>
            </a:r>
          </a:p>
          <a:p>
            <a:pPr marL="171450" indent="-171450">
              <a:buFont typeface="Arial" panose="020B0604020202020204" pitchFamily="34" charset="0"/>
              <a:buChar char="•"/>
            </a:pPr>
            <a:r>
              <a:rPr lang="en-GB" baseline="0" dirty="0" smtClean="0"/>
              <a:t>Merchants would pay a fix some for finished articles, which they then took back for sale on the marketplace.</a:t>
            </a:r>
          </a:p>
          <a:p>
            <a:pPr marL="171450" indent="-171450">
              <a:buFont typeface="Arial" panose="020B0604020202020204" pitchFamily="34" charset="0"/>
              <a:buChar char="•"/>
            </a:pPr>
            <a:r>
              <a:rPr lang="en-GB" dirty="0" smtClean="0"/>
              <a:t>But whilst</a:t>
            </a:r>
            <a:r>
              <a:rPr lang="en-GB" baseline="0" dirty="0" smtClean="0"/>
              <a:t> using workers’ homes kept merchants’ costs low by not having to buy a property or pay for its upkeep meant, the putting out system was not always reliable, as merchants had little control over how quickly labourers worked.</a:t>
            </a: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Workers set their own schedules under this system, which proved difficult for merchants to regulate and resulted in inefficiencies.</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10</a:t>
            </a:fld>
            <a:endParaRPr lang="en-GB"/>
          </a:p>
        </p:txBody>
      </p:sp>
    </p:spTree>
    <p:extLst>
      <p:ext uri="{BB962C8B-B14F-4D97-AF65-F5344CB8AC3E}">
        <p14:creationId xmlns:p14="http://schemas.microsoft.com/office/powerpoint/2010/main" val="3524923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Such ad-hoc</a:t>
            </a:r>
            <a:r>
              <a:rPr lang="en-GB" baseline="0" dirty="0" smtClean="0"/>
              <a:t> arrangements would be changed with the advent of a series of technological changes.</a:t>
            </a:r>
          </a:p>
          <a:p>
            <a:pPr marL="171450" indent="-171450">
              <a:buFont typeface="Arial" panose="020B0604020202020204" pitchFamily="34" charset="0"/>
              <a:buChar char="•"/>
            </a:pPr>
            <a:r>
              <a:rPr lang="en-GB" baseline="0" dirty="0" smtClean="0"/>
              <a:t>The first of these was the invention of the spinning jenny – jenny being a colloquial abbreviation of engine</a:t>
            </a:r>
          </a:p>
          <a:p>
            <a:pPr marL="171450" indent="-171450">
              <a:buFont typeface="Arial" panose="020B0604020202020204" pitchFamily="34" charset="0"/>
              <a:buChar char="•"/>
            </a:pPr>
            <a:r>
              <a:rPr lang="en-GB" baseline="0" dirty="0" smtClean="0"/>
              <a:t>The spinning jenny was devised by James Hargreaves, a man of humble origins from </a:t>
            </a:r>
            <a:r>
              <a:rPr lang="en-GB" baseline="0" dirty="0" err="1" smtClean="0"/>
              <a:t>Oswaldtwistle</a:t>
            </a:r>
            <a:r>
              <a:rPr lang="en-GB" baseline="0" dirty="0" smtClean="0"/>
              <a:t> in Lancashire</a:t>
            </a:r>
          </a:p>
          <a:p>
            <a:pPr marL="171450" indent="-171450">
              <a:buFont typeface="Arial" panose="020B0604020202020204" pitchFamily="34" charset="0"/>
              <a:buChar char="•"/>
            </a:pPr>
            <a:r>
              <a:rPr lang="en-GB" baseline="0" dirty="0" smtClean="0"/>
              <a:t>Poor and illiterate, Hargreaves was a member of the small-scale “putting-out” economy whose main source of income was working as a weaver using a hand loom.</a:t>
            </a:r>
          </a:p>
          <a:p>
            <a:pPr marL="171450" indent="-171450">
              <a:buFont typeface="Arial" panose="020B0604020202020204" pitchFamily="34" charset="0"/>
              <a:buChar char="•"/>
            </a:pPr>
            <a:r>
              <a:rPr lang="en-GB" baseline="0" dirty="0" smtClean="0"/>
              <a:t>Hargreaves’ great innovation was to allow  </a:t>
            </a:r>
            <a:r>
              <a:rPr lang="en-US" sz="1200" kern="1200" dirty="0" smtClean="0">
                <a:solidFill>
                  <a:schemeClr val="tx1"/>
                </a:solidFill>
                <a:effectLst/>
                <a:latin typeface="+mn-lt"/>
                <a:ea typeface="+mn-ea"/>
                <a:cs typeface="+mn-cs"/>
              </a:rPr>
              <a:t>multiple spools of thread</a:t>
            </a:r>
            <a:r>
              <a:rPr lang="en-US" sz="1200" kern="1200" baseline="0" dirty="0" smtClean="0">
                <a:solidFill>
                  <a:schemeClr val="tx1"/>
                </a:solidFill>
                <a:effectLst/>
                <a:latin typeface="+mn-lt"/>
                <a:ea typeface="+mn-ea"/>
                <a:cs typeface="+mn-cs"/>
              </a:rPr>
              <a:t> to be spun </a:t>
            </a:r>
            <a:r>
              <a:rPr lang="en-US" sz="1200" kern="1200" dirty="0" smtClean="0">
                <a:solidFill>
                  <a:schemeClr val="tx1"/>
                </a:solidFill>
                <a:effectLst/>
                <a:latin typeface="+mn-lt"/>
                <a:ea typeface="+mn-ea"/>
                <a:cs typeface="+mn-cs"/>
              </a:rPr>
              <a:t>simultaneously,</a:t>
            </a:r>
            <a:r>
              <a:rPr lang="en-US" sz="1200" kern="1200" baseline="0" dirty="0" smtClean="0">
                <a:solidFill>
                  <a:schemeClr val="tx1"/>
                </a:solidFill>
                <a:effectLst/>
                <a:latin typeface="+mn-lt"/>
                <a:ea typeface="+mn-ea"/>
                <a:cs typeface="+mn-cs"/>
              </a:rPr>
              <a:t> rather than a one-by-one basis, greatly reducing the amount of time required in clothing manufacture.</a:t>
            </a:r>
          </a:p>
          <a:p>
            <a:pPr marL="171450" indent="-171450">
              <a:buFont typeface="Arial" panose="020B0604020202020204" pitchFamily="34" charset="0"/>
              <a:buChar char="•"/>
            </a:pPr>
            <a:r>
              <a:rPr lang="en-GB" baseline="0" dirty="0" smtClean="0"/>
              <a:t>Indeed, such was his initial success that opposition from undercut weavers in Lancashire persuaded Hargreaves to relocate to Nottinghamshire, where he secured a patent for his jenny.</a:t>
            </a:r>
          </a:p>
          <a:p>
            <a:pPr marL="171450" indent="-171450">
              <a:buFont typeface="Arial" panose="020B0604020202020204" pitchFamily="34" charset="0"/>
              <a:buChar char="•"/>
            </a:pPr>
            <a:r>
              <a:rPr lang="en-GB" baseline="0" dirty="0" smtClean="0"/>
              <a:t>By the time of his death, around 20,000 jennies were in use in England.</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11</a:t>
            </a:fld>
            <a:endParaRPr lang="en-GB"/>
          </a:p>
        </p:txBody>
      </p:sp>
    </p:spTree>
    <p:extLst>
      <p:ext uri="{BB962C8B-B14F-4D97-AF65-F5344CB8AC3E}">
        <p14:creationId xmlns:p14="http://schemas.microsoft.com/office/powerpoint/2010/main" val="41795061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Hargreaves’ jenny</a:t>
            </a:r>
            <a:r>
              <a:rPr lang="en-GB" baseline="0" dirty="0" smtClean="0"/>
              <a:t> was followed by several further advances.</a:t>
            </a:r>
          </a:p>
          <a:p>
            <a:pPr marL="171450" indent="-171450">
              <a:buFont typeface="Arial" panose="020B0604020202020204" pitchFamily="34" charset="0"/>
              <a:buChar char="•"/>
            </a:pPr>
            <a:r>
              <a:rPr lang="en-GB" baseline="0" dirty="0" smtClean="0"/>
              <a:t>Samuel Compton adapted the jenny into the larger scale cotton mule, then Edmund Cartwright devised the</a:t>
            </a:r>
            <a:r>
              <a:rPr lang="en-US" sz="1200" kern="1200" dirty="0" smtClean="0">
                <a:solidFill>
                  <a:schemeClr val="tx1"/>
                </a:solidFill>
                <a:effectLst/>
                <a:latin typeface="+mn-lt"/>
                <a:ea typeface="+mn-ea"/>
                <a:cs typeface="+mn-cs"/>
              </a:rPr>
              <a:t> the power loom, which mechanized the process of weaving cloth, in the 1780s</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12</a:t>
            </a:fld>
            <a:endParaRPr lang="en-GB"/>
          </a:p>
        </p:txBody>
      </p:sp>
    </p:spTree>
    <p:extLst>
      <p:ext uri="{BB962C8B-B14F-4D97-AF65-F5344CB8AC3E}">
        <p14:creationId xmlns:p14="http://schemas.microsoft.com/office/powerpoint/2010/main" val="2868667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These inventions paved the way</a:t>
            </a:r>
            <a:r>
              <a:rPr lang="en-GB" baseline="0" dirty="0" smtClean="0"/>
              <a:t> for creating the first-large scale cotton mills, effectively the first modern factories for producing textile goods on a vast scale, upon which the wealth of Lancashire would be based.</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New technologies</a:t>
            </a:r>
            <a:r>
              <a:rPr lang="en-US" sz="1200" kern="1200" baseline="0" dirty="0" smtClean="0">
                <a:solidFill>
                  <a:schemeClr val="tx1"/>
                </a:solidFill>
                <a:effectLst/>
                <a:latin typeface="+mn-lt"/>
                <a:ea typeface="+mn-ea"/>
                <a:cs typeface="+mn-cs"/>
              </a:rPr>
              <a:t> led to ways of </a:t>
            </a:r>
            <a:r>
              <a:rPr lang="en-US" sz="1200" kern="1200" baseline="0" dirty="0" err="1" smtClean="0">
                <a:solidFill>
                  <a:schemeClr val="tx1"/>
                </a:solidFill>
                <a:effectLst/>
                <a:latin typeface="+mn-lt"/>
                <a:ea typeface="+mn-ea"/>
                <a:cs typeface="+mn-cs"/>
              </a:rPr>
              <a:t>organising</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hlinkClick r:id="rId3"/>
              </a:rPr>
              <a:t>business</a:t>
            </a:r>
            <a:r>
              <a:rPr lang="en-US" sz="1200" kern="1200" dirty="0" smtClean="0">
                <a:solidFill>
                  <a:schemeClr val="tx1"/>
                </a:solidFill>
                <a:effectLst/>
                <a:latin typeface="+mn-lt"/>
                <a:ea typeface="+mn-ea"/>
                <a:cs typeface="+mn-cs"/>
              </a:rPr>
              <a:t> enterprise</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and </a:t>
            </a:r>
            <a:r>
              <a:rPr lang="en-US" sz="1200" kern="1200" dirty="0" err="1" smtClean="0">
                <a:solidFill>
                  <a:schemeClr val="tx1"/>
                </a:solidFill>
                <a:effectLst/>
                <a:latin typeface="+mn-lt"/>
                <a:ea typeface="+mn-ea"/>
                <a:cs typeface="+mn-cs"/>
                <a:hlinkClick r:id="rId4"/>
              </a:rPr>
              <a:t>labour</a:t>
            </a:r>
            <a:r>
              <a:rPr lang="en-US" sz="1200" kern="1200" dirty="0" smtClean="0">
                <a:solidFill>
                  <a:schemeClr val="tx1"/>
                </a:solidFill>
                <a:effectLst/>
                <a:latin typeface="+mn-lt"/>
                <a:ea typeface="+mn-ea"/>
                <a:cs typeface="+mn-cs"/>
              </a:rPr>
              <a:t> was intimately linked to the new technologies.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Workers in the industrialized sectors </a:t>
            </a:r>
            <a:r>
              <a:rPr lang="en-US" sz="1200" kern="1200" dirty="0" err="1" smtClean="0">
                <a:solidFill>
                  <a:schemeClr val="tx1"/>
                </a:solidFill>
                <a:effectLst/>
                <a:latin typeface="+mn-lt"/>
                <a:ea typeface="+mn-ea"/>
                <a:cs typeface="+mn-cs"/>
              </a:rPr>
              <a:t>laboured</a:t>
            </a:r>
            <a:r>
              <a:rPr lang="en-US" sz="1200" kern="1200" dirty="0" smtClean="0">
                <a:solidFill>
                  <a:schemeClr val="tx1"/>
                </a:solidFill>
                <a:effectLst/>
                <a:latin typeface="+mn-lt"/>
                <a:ea typeface="+mn-ea"/>
                <a:cs typeface="+mn-cs"/>
              </a:rPr>
              <a:t> in factories rather than in scattered shops or homes, travelling there to work in great numbers each day. </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13</a:t>
            </a:fld>
            <a:endParaRPr lang="en-GB"/>
          </a:p>
        </p:txBody>
      </p:sp>
    </p:spTree>
    <p:extLst>
      <p:ext uri="{BB962C8B-B14F-4D97-AF65-F5344CB8AC3E}">
        <p14:creationId xmlns:p14="http://schemas.microsoft.com/office/powerpoint/2010/main" val="4178497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Developments in the iron industry also played a central role in the Industrial Revolution. I</a:t>
            </a: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In the early 18th century, Englishman Abraham Darby pioneered</a:t>
            </a:r>
            <a:r>
              <a:rPr lang="en-US" sz="1200" kern="1200" baseline="0" dirty="0" smtClean="0">
                <a:solidFill>
                  <a:schemeClr val="tx1"/>
                </a:solidFill>
                <a:effectLst/>
                <a:latin typeface="+mn-lt"/>
                <a:ea typeface="+mn-ea"/>
                <a:cs typeface="+mn-cs"/>
              </a:rPr>
              <a:t> a </a:t>
            </a:r>
            <a:r>
              <a:rPr lang="en-US" sz="1200" kern="1200" dirty="0" smtClean="0">
                <a:solidFill>
                  <a:schemeClr val="tx1"/>
                </a:solidFill>
                <a:effectLst/>
                <a:latin typeface="+mn-lt"/>
                <a:ea typeface="+mn-ea"/>
                <a:cs typeface="+mn-cs"/>
              </a:rPr>
              <a:t> cheaper, easier method to produce cast iron</a:t>
            </a:r>
            <a:r>
              <a:rPr lang="en-US" sz="1200" kern="1200" baseline="0" dirty="0" smtClean="0">
                <a:solidFill>
                  <a:schemeClr val="tx1"/>
                </a:solidFill>
                <a:effectLst/>
                <a:latin typeface="+mn-lt"/>
                <a:ea typeface="+mn-ea"/>
                <a:cs typeface="+mn-cs"/>
              </a:rPr>
              <a:t> by </a:t>
            </a:r>
            <a:r>
              <a:rPr lang="en-US" sz="1200" kern="1200" dirty="0" smtClean="0">
                <a:solidFill>
                  <a:schemeClr val="tx1"/>
                </a:solidFill>
                <a:effectLst/>
                <a:latin typeface="+mn-lt"/>
                <a:ea typeface="+mn-ea"/>
                <a:cs typeface="+mn-cs"/>
              </a:rPr>
              <a:t>using a coke-fueled (as opposed to charcoal-fired</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furnace. </a:t>
            </a: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The significance</a:t>
            </a:r>
            <a:r>
              <a:rPr lang="en-US" sz="1200" kern="1200" baseline="0" dirty="0" smtClean="0">
                <a:solidFill>
                  <a:schemeClr val="tx1"/>
                </a:solidFill>
                <a:effectLst/>
                <a:latin typeface="+mn-lt"/>
                <a:ea typeface="+mn-ea"/>
                <a:cs typeface="+mn-cs"/>
              </a:rPr>
              <a:t> of this was that </a:t>
            </a:r>
            <a:r>
              <a:rPr lang="en-US" sz="1200" kern="1200" dirty="0" smtClean="0">
                <a:solidFill>
                  <a:schemeClr val="tx1"/>
                </a:solidFill>
                <a:effectLst/>
                <a:latin typeface="+mn-lt"/>
                <a:ea typeface="+mn-ea"/>
                <a:cs typeface="+mn-cs"/>
              </a:rPr>
              <a:t>iron, and later steel – an</a:t>
            </a:r>
            <a:r>
              <a:rPr lang="en-US" sz="1200" kern="1200" baseline="0" dirty="0" smtClean="0">
                <a:solidFill>
                  <a:schemeClr val="tx1"/>
                </a:solidFill>
                <a:effectLst/>
                <a:latin typeface="+mn-lt"/>
                <a:ea typeface="+mn-ea"/>
                <a:cs typeface="+mn-cs"/>
              </a:rPr>
              <a:t> iron alloy – was an e</a:t>
            </a:r>
            <a:r>
              <a:rPr lang="en-US" sz="1200" kern="1200" dirty="0" smtClean="0">
                <a:solidFill>
                  <a:schemeClr val="tx1"/>
                </a:solidFill>
                <a:effectLst/>
                <a:latin typeface="+mn-lt"/>
                <a:ea typeface="+mn-ea"/>
                <a:cs typeface="+mn-cs"/>
              </a:rPr>
              <a:t>ssential building</a:t>
            </a:r>
            <a:r>
              <a:rPr lang="en-US" sz="1200" kern="1200" baseline="0" dirty="0" smtClean="0">
                <a:solidFill>
                  <a:schemeClr val="tx1"/>
                </a:solidFill>
                <a:effectLst/>
                <a:latin typeface="+mn-lt"/>
                <a:ea typeface="+mn-ea"/>
                <a:cs typeface="+mn-cs"/>
              </a:rPr>
              <a:t> block for industrial development, being used </a:t>
            </a:r>
            <a:r>
              <a:rPr lang="en-US" sz="1200" kern="1200" dirty="0" smtClean="0">
                <a:solidFill>
                  <a:schemeClr val="tx1"/>
                </a:solidFill>
                <a:effectLst/>
                <a:latin typeface="+mn-lt"/>
                <a:ea typeface="+mn-ea"/>
                <a:cs typeface="+mn-cs"/>
              </a:rPr>
              <a:t>to make everything from household</a:t>
            </a:r>
            <a:r>
              <a:rPr lang="en-US" sz="1200" kern="1200" baseline="0" dirty="0" smtClean="0">
                <a:solidFill>
                  <a:schemeClr val="tx1"/>
                </a:solidFill>
                <a:effectLst/>
                <a:latin typeface="+mn-lt"/>
                <a:ea typeface="+mn-ea"/>
                <a:cs typeface="+mn-cs"/>
              </a:rPr>
              <a:t> appliances, </a:t>
            </a:r>
            <a:r>
              <a:rPr lang="en-US" sz="1200" kern="1200" dirty="0" smtClean="0">
                <a:solidFill>
                  <a:schemeClr val="tx1"/>
                </a:solidFill>
                <a:effectLst/>
                <a:latin typeface="+mn-lt"/>
                <a:ea typeface="+mn-ea"/>
                <a:cs typeface="+mn-cs"/>
              </a:rPr>
              <a:t>tools and machines, to ships</a:t>
            </a:r>
            <a:r>
              <a:rPr lang="en-US" sz="1200" kern="1200" baseline="0" dirty="0" smtClean="0">
                <a:solidFill>
                  <a:schemeClr val="tx1"/>
                </a:solidFill>
                <a:effectLst/>
                <a:latin typeface="+mn-lt"/>
                <a:ea typeface="+mn-ea"/>
                <a:cs typeface="+mn-cs"/>
              </a:rPr>
              <a:t> and </a:t>
            </a:r>
            <a:r>
              <a:rPr lang="en-US" sz="1200" kern="1200" dirty="0" smtClean="0">
                <a:solidFill>
                  <a:schemeClr val="tx1"/>
                </a:solidFill>
                <a:effectLst/>
                <a:latin typeface="+mn-lt"/>
                <a:ea typeface="+mn-ea"/>
                <a:cs typeface="+mn-cs"/>
              </a:rPr>
              <a:t>building</a:t>
            </a:r>
            <a:r>
              <a:rPr lang="en-US" sz="1200" kern="1200" baseline="0" dirty="0" smtClean="0">
                <a:solidFill>
                  <a:schemeClr val="tx1"/>
                </a:solidFill>
                <a:effectLst/>
                <a:latin typeface="+mn-lt"/>
                <a:ea typeface="+mn-ea"/>
                <a:cs typeface="+mn-cs"/>
              </a:rPr>
              <a:t> frames, plus in </a:t>
            </a:r>
            <a:r>
              <a:rPr lang="en-US" sz="1200" kern="1200" dirty="0" smtClean="0">
                <a:solidFill>
                  <a:schemeClr val="tx1"/>
                </a:solidFill>
                <a:effectLst/>
                <a:latin typeface="+mn-lt"/>
                <a:ea typeface="+mn-ea"/>
                <a:cs typeface="+mn-cs"/>
              </a:rPr>
              <a:t>infrastructure</a:t>
            </a:r>
            <a:r>
              <a:rPr lang="en-US" sz="1200" kern="1200" baseline="0" dirty="0" smtClean="0">
                <a:solidFill>
                  <a:schemeClr val="tx1"/>
                </a:solidFill>
                <a:effectLst/>
                <a:latin typeface="+mn-lt"/>
                <a:ea typeface="+mn-ea"/>
                <a:cs typeface="+mn-cs"/>
              </a:rPr>
              <a:t> developments – most notably the railway.</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14</a:t>
            </a:fld>
            <a:endParaRPr lang="en-GB"/>
          </a:p>
        </p:txBody>
      </p:sp>
    </p:spTree>
    <p:extLst>
      <p:ext uri="{BB962C8B-B14F-4D97-AF65-F5344CB8AC3E}">
        <p14:creationId xmlns:p14="http://schemas.microsoft.com/office/powerpoint/2010/main" val="1374224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The invention of the steam engine was especially integral to industrialization.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In 1712, Englishman Thomas Newcomen developed the first practical steam engine in Dudley in the West Midlands, using it to primarily to pump water out of mines).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By the 1770s, Scottish inventor James Watt had improved on Newcomen’s work, and the steam engine </a:t>
            </a:r>
            <a:r>
              <a:rPr lang="en-GB" sz="1200" kern="1200" dirty="0" smtClean="0">
                <a:solidFill>
                  <a:schemeClr val="tx1"/>
                </a:solidFill>
                <a:effectLst/>
                <a:latin typeface="+mn-lt"/>
                <a:ea typeface="+mn-ea"/>
                <a:cs typeface="+mn-cs"/>
              </a:rPr>
              <a:t>was</a:t>
            </a:r>
            <a:r>
              <a:rPr lang="en-GB" sz="1200" kern="1200" baseline="0" dirty="0" smtClean="0">
                <a:solidFill>
                  <a:schemeClr val="tx1"/>
                </a:solidFill>
                <a:effectLst/>
                <a:latin typeface="+mn-lt"/>
                <a:ea typeface="+mn-ea"/>
                <a:cs typeface="+mn-cs"/>
              </a:rPr>
              <a:t> adapted for use in various manufacturing process plus new means of transport</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15</a:t>
            </a:fld>
            <a:endParaRPr lang="en-GB"/>
          </a:p>
        </p:txBody>
      </p:sp>
    </p:spTree>
    <p:extLst>
      <p:ext uri="{BB962C8B-B14F-4D97-AF65-F5344CB8AC3E}">
        <p14:creationId xmlns:p14="http://schemas.microsoft.com/office/powerpoint/2010/main" val="264079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Indeed,</a:t>
            </a:r>
            <a:r>
              <a:rPr lang="en-GB" baseline="0" dirty="0" smtClean="0"/>
              <a:t> by the mid-19</a:t>
            </a:r>
            <a:r>
              <a:rPr lang="en-GB" baseline="30000" dirty="0" smtClean="0"/>
              <a:t>th</a:t>
            </a:r>
            <a:r>
              <a:rPr lang="en-GB" baseline="0" dirty="0" smtClean="0"/>
              <a:t> century the use of steam was perhaps the clearest delineator of technological changes engendered by the industrial revolution – to the extent that the ‘age of steam’ is virtually a synonym for the era.</a:t>
            </a:r>
          </a:p>
          <a:p>
            <a:pPr marL="171450" indent="-171450">
              <a:buFont typeface="Arial" panose="020B0604020202020204" pitchFamily="34" charset="0"/>
              <a:buChar char="•"/>
            </a:pPr>
            <a:r>
              <a:rPr lang="en-GB" dirty="0" smtClean="0"/>
              <a:t>The</a:t>
            </a:r>
            <a:r>
              <a:rPr lang="en-GB" baseline="0" dirty="0" smtClean="0"/>
              <a:t> use of steam power transformed the shipping industry, reducing costs and increasing transportation speed – both domestically on river steamboats and then, eventually, great steamships which were able to traverse seas and oceans.</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16</a:t>
            </a:fld>
            <a:endParaRPr lang="en-GB"/>
          </a:p>
        </p:txBody>
      </p:sp>
    </p:spTree>
    <p:extLst>
      <p:ext uri="{BB962C8B-B14F-4D97-AF65-F5344CB8AC3E}">
        <p14:creationId xmlns:p14="http://schemas.microsoft.com/office/powerpoint/2010/main" val="1995157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a:t>
            </a:r>
            <a:r>
              <a:rPr lang="en-GB" baseline="0" dirty="0" smtClean="0"/>
              <a:t> most eye-catching transport innovation – and probably the one with the most wide-ranging impact too – was the invention of the steam locomotive engine.</a:t>
            </a:r>
          </a:p>
          <a:p>
            <a:pPr marL="171450" indent="-171450">
              <a:buFont typeface="Arial" panose="020B0604020202020204" pitchFamily="34" charset="0"/>
              <a:buChar char="•"/>
            </a:pPr>
            <a:r>
              <a:rPr lang="en-GB" baseline="0" dirty="0" smtClean="0"/>
              <a:t>The first steam locomotive line was developed in the early 1800s, with trains being used for a period at an ironworks at Merthyr Tydfil, South Wales.</a:t>
            </a:r>
          </a:p>
          <a:p>
            <a:pPr marL="171450" indent="-171450">
              <a:buFont typeface="Arial" panose="020B0604020202020204" pitchFamily="34" charset="0"/>
              <a:buChar char="•"/>
            </a:pPr>
            <a:r>
              <a:rPr lang="en-GB" baseline="0" dirty="0" smtClean="0"/>
              <a:t>Various experiments occurred in subsequent decades, the most successful being by George Stephenson, who was able to create the first railway which operated without horse-drawn power at a colliery in County Durham, followed in 1824 by the Stockton and Darlington Railway, the first lien to connect two locations rather than service one specific site.</a:t>
            </a:r>
          </a:p>
          <a:p>
            <a:pPr marL="171450" indent="-171450">
              <a:buFont typeface="Arial" panose="020B0604020202020204" pitchFamily="34" charset="0"/>
              <a:buChar char="•"/>
            </a:pPr>
            <a:r>
              <a:rPr lang="en-GB" baseline="0" dirty="0" smtClean="0"/>
              <a:t>Stephenson also oversaw the creation of the world’s first intercity railway between Manchester and Liverpool in 1830, an event which heralded the beginning of steam trains becoming adapted for commercial passenger use as well as an aide to manufacturing processes.</a:t>
            </a:r>
          </a:p>
          <a:p>
            <a:pPr marL="171450" indent="-171450">
              <a:buFont typeface="Arial" panose="020B0604020202020204" pitchFamily="34" charset="0"/>
              <a:buChar char="•"/>
            </a:pPr>
            <a:r>
              <a:rPr lang="en-GB" baseline="0" dirty="0" smtClean="0"/>
              <a:t>Thereafter, railway building continued apace throughout the 19</a:t>
            </a:r>
            <a:r>
              <a:rPr lang="en-GB" baseline="30000" dirty="0" smtClean="0"/>
              <a:t>th</a:t>
            </a:r>
            <a:r>
              <a:rPr lang="en-GB" baseline="0" dirty="0" smtClean="0"/>
              <a:t> century.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t>17</a:t>
            </a:fld>
            <a:endParaRPr lang="en-GB"/>
          </a:p>
        </p:txBody>
      </p:sp>
    </p:spTree>
    <p:extLst>
      <p:ext uri="{BB962C8B-B14F-4D97-AF65-F5344CB8AC3E}">
        <p14:creationId xmlns:p14="http://schemas.microsoft.com/office/powerpoint/2010/main" val="3886680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445643-9837-432F-907E-B06CD181C002}" type="slidenum">
              <a:rPr lang="en-GB" smtClean="0"/>
              <a:t>18</a:t>
            </a:fld>
            <a:endParaRPr lang="en-GB"/>
          </a:p>
        </p:txBody>
      </p:sp>
    </p:spTree>
    <p:extLst>
      <p:ext uri="{BB962C8B-B14F-4D97-AF65-F5344CB8AC3E}">
        <p14:creationId xmlns:p14="http://schemas.microsoft.com/office/powerpoint/2010/main" val="26371787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445643-9837-432F-907E-B06CD181C002}" type="slidenum">
              <a:rPr lang="en-GB" smtClean="0"/>
              <a:t>19</a:t>
            </a:fld>
            <a:endParaRPr lang="en-GB"/>
          </a:p>
        </p:txBody>
      </p:sp>
    </p:spTree>
    <p:extLst>
      <p:ext uri="{BB962C8B-B14F-4D97-AF65-F5344CB8AC3E}">
        <p14:creationId xmlns:p14="http://schemas.microsoft.com/office/powerpoint/2010/main" val="4016197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I ended by suggesting that these had important impacts socially, culturally and perceptually – but rather than telling you what I think these impacts were, I’m hoping you can tease them out for yourselves by discussing one of the assigned readings for today.</a:t>
            </a:r>
          </a:p>
          <a:p>
            <a:pPr marL="171450" indent="-171450">
              <a:buFont typeface="Arial" panose="020B0604020202020204" pitchFamily="34" charset="0"/>
              <a:buChar char="•"/>
            </a:pPr>
            <a:r>
              <a:rPr lang="en-GB" baseline="0" dirty="0" smtClean="0"/>
              <a:t>Group work on report of opening of Liverpool and Manchester Railway, 1830</a:t>
            </a:r>
          </a:p>
        </p:txBody>
      </p:sp>
      <p:sp>
        <p:nvSpPr>
          <p:cNvPr id="4" name="Slide Number Placeholder 3"/>
          <p:cNvSpPr>
            <a:spLocks noGrp="1"/>
          </p:cNvSpPr>
          <p:nvPr>
            <p:ph type="sldNum" sz="quarter" idx="10"/>
          </p:nvPr>
        </p:nvSpPr>
        <p:spPr/>
        <p:txBody>
          <a:bodyPr/>
          <a:lstStyle/>
          <a:p>
            <a:fld id="{9ED28684-A595-4F64-9647-9409E7C0E239}" type="slidenum">
              <a:rPr lang="en-GB" smtClean="0"/>
              <a:t>20</a:t>
            </a:fld>
            <a:endParaRPr lang="en-GB"/>
          </a:p>
        </p:txBody>
      </p:sp>
    </p:spTree>
    <p:extLst>
      <p:ext uri="{BB962C8B-B14F-4D97-AF65-F5344CB8AC3E}">
        <p14:creationId xmlns:p14="http://schemas.microsoft.com/office/powerpoint/2010/main" val="22734309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fld id="{9ED28684-A595-4F64-9647-9409E7C0E239}" type="slidenum">
              <a:rPr lang="en-GB" smtClean="0"/>
              <a:t>21</a:t>
            </a:fld>
            <a:endParaRPr lang="en-GB"/>
          </a:p>
        </p:txBody>
      </p:sp>
    </p:spTree>
    <p:extLst>
      <p:ext uri="{BB962C8B-B14F-4D97-AF65-F5344CB8AC3E}">
        <p14:creationId xmlns:p14="http://schemas.microsoft.com/office/powerpoint/2010/main" val="2797539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05/11/2018</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939816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7865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05/11/2018</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627882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2250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910542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72532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408869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07784797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05/11/2018</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4328650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128448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599566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05/11/2018</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742262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2.gif"/></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hyperlink" Target="http://www.visionofbritain.org.uk/"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br>
              <a:rPr lang="en-GB" sz="3600" b="1" dirty="0" smtClean="0">
                <a:solidFill>
                  <a:schemeClr val="accent2">
                    <a:lumMod val="60000"/>
                    <a:lumOff val="40000"/>
                  </a:schemeClr>
                </a:solidFill>
              </a:rPr>
            </a:br>
            <a:r>
              <a:rPr lang="en-US" sz="3600" dirty="0" smtClean="0">
                <a:solidFill>
                  <a:schemeClr val="accent2">
                    <a:lumMod val="60000"/>
                    <a:lumOff val="40000"/>
                  </a:schemeClr>
                </a:solidFill>
              </a:rPr>
              <a:t>lecture 9</a:t>
            </a:r>
            <a:br>
              <a:rPr lang="en-US" sz="3600" dirty="0" smtClean="0">
                <a:solidFill>
                  <a:schemeClr val="accent2">
                    <a:lumMod val="60000"/>
                    <a:lumOff val="40000"/>
                  </a:schemeClr>
                </a:solidFill>
              </a:rPr>
            </a:br>
            <a:r>
              <a:rPr lang="en-GB" sz="4800" dirty="0">
                <a:solidFill>
                  <a:srgbClr val="FFFF00"/>
                </a:solidFill>
              </a:rPr>
              <a:t>Industrial Revolution: </a:t>
            </a:r>
            <a:br>
              <a:rPr lang="en-GB" sz="4800" dirty="0">
                <a:solidFill>
                  <a:srgbClr val="FFFF00"/>
                </a:solidFill>
              </a:rPr>
            </a:br>
            <a:r>
              <a:rPr lang="en-GB" sz="6000" dirty="0" smtClean="0">
                <a:solidFill>
                  <a:srgbClr val="92D050"/>
                </a:solidFill>
              </a:rPr>
              <a:t>AN AGE OF STEAM</a:t>
            </a:r>
            <a:endParaRPr lang="en-GB" sz="6000" dirty="0">
              <a:solidFill>
                <a:srgbClr val="92D050"/>
              </a:solidFill>
            </a:endParaRPr>
          </a:p>
        </p:txBody>
      </p:sp>
    </p:spTree>
    <p:extLst>
      <p:ext uri="{BB962C8B-B14F-4D97-AF65-F5344CB8AC3E}">
        <p14:creationId xmlns:p14="http://schemas.microsoft.com/office/powerpoint/2010/main" val="10051905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An </a:t>
            </a:r>
            <a:r>
              <a:rPr lang="en-GB" b="1" u="sng" dirty="0"/>
              <a:t>Age of Revolution, c. 1789–1848</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63553" y="1772816"/>
            <a:ext cx="3152775"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663952" y="1772816"/>
            <a:ext cx="4572000" cy="5755422"/>
          </a:xfrm>
          <a:prstGeom prst="rect">
            <a:avLst/>
          </a:prstGeom>
        </p:spPr>
        <p:txBody>
          <a:bodyPr>
            <a:spAutoFit/>
          </a:bodyPr>
          <a:lstStyle/>
          <a:p>
            <a:pPr algn="just"/>
            <a:r>
              <a:rPr lang="en-GB" sz="2400" dirty="0">
                <a:solidFill>
                  <a:srgbClr val="FF0000"/>
                </a:solidFill>
              </a:rPr>
              <a:t>“The profundity of the revolution which broke out between 1789 and 1848 … forms the greatest transformation in human history since the remote times when men invented agriculture, metallurgy, writing, the city and the state. This revolution has transformed, and continues to transform, the entire world.”</a:t>
            </a:r>
          </a:p>
          <a:p>
            <a:pPr marL="342900" indent="-342900" algn="r">
              <a:buFontTx/>
              <a:buChar char="-"/>
            </a:pPr>
            <a:endParaRPr lang="en-GB" sz="1600" dirty="0">
              <a:solidFill>
                <a:prstClr val="black"/>
              </a:solidFill>
            </a:endParaRPr>
          </a:p>
          <a:p>
            <a:pPr marL="342900" indent="-342900" algn="r">
              <a:buFontTx/>
              <a:buChar char="-"/>
            </a:pPr>
            <a:r>
              <a:rPr lang="en-GB" sz="1600" dirty="0">
                <a:solidFill>
                  <a:prstClr val="black"/>
                </a:solidFill>
              </a:rPr>
              <a:t>Eric </a:t>
            </a:r>
            <a:r>
              <a:rPr lang="en-GB" sz="1600" dirty="0" err="1">
                <a:solidFill>
                  <a:prstClr val="black"/>
                </a:solidFill>
              </a:rPr>
              <a:t>Hobsbawm</a:t>
            </a:r>
            <a:r>
              <a:rPr lang="en-GB" sz="1600" dirty="0">
                <a:solidFill>
                  <a:prstClr val="black"/>
                </a:solidFill>
              </a:rPr>
              <a:t>, </a:t>
            </a:r>
            <a:r>
              <a:rPr lang="en-GB" sz="1600" i="1" dirty="0">
                <a:solidFill>
                  <a:prstClr val="black"/>
                </a:solidFill>
              </a:rPr>
              <a:t>The Age of Revolution: Europe 1789–1848 </a:t>
            </a:r>
            <a:r>
              <a:rPr lang="en-GB" sz="1600" dirty="0">
                <a:solidFill>
                  <a:prstClr val="black"/>
                </a:solidFill>
              </a:rPr>
              <a:t>(London: </a:t>
            </a:r>
            <a:r>
              <a:rPr lang="en-GB" sz="1600" dirty="0" err="1">
                <a:solidFill>
                  <a:prstClr val="black"/>
                </a:solidFill>
              </a:rPr>
              <a:t>Weidenfeld</a:t>
            </a:r>
            <a:r>
              <a:rPr lang="en-GB" sz="1600" dirty="0">
                <a:solidFill>
                  <a:prstClr val="black"/>
                </a:solidFill>
              </a:rPr>
              <a:t> and Nicolson, 1977 [1962]), p. 13.</a:t>
            </a:r>
          </a:p>
          <a:p>
            <a:pPr marL="342900" indent="-342900">
              <a:buFontTx/>
              <a:buChar char="-"/>
            </a:pPr>
            <a:endParaRPr lang="en-GB" sz="1600" dirty="0">
              <a:solidFill>
                <a:prstClr val="black"/>
              </a:solidFill>
            </a:endParaRPr>
          </a:p>
          <a:p>
            <a:endParaRPr lang="en-GB" sz="2400" dirty="0">
              <a:solidFill>
                <a:prstClr val="black"/>
              </a:solidFill>
            </a:endParaRPr>
          </a:p>
          <a:p>
            <a:endParaRPr lang="en-GB" sz="2400" dirty="0">
              <a:solidFill>
                <a:prstClr val="black"/>
              </a:solidFill>
            </a:endParaRPr>
          </a:p>
        </p:txBody>
      </p:sp>
    </p:spTree>
    <p:extLst>
      <p:ext uri="{BB962C8B-B14F-4D97-AF65-F5344CB8AC3E}">
        <p14:creationId xmlns:p14="http://schemas.microsoft.com/office/powerpoint/2010/main" val="40643313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t>Industrial revolution</a:t>
            </a:r>
            <a:endParaRPr lang="en-GB" dirty="0"/>
          </a:p>
        </p:txBody>
      </p:sp>
      <p:sp>
        <p:nvSpPr>
          <p:cNvPr id="4" name="Rectangle 3"/>
          <p:cNvSpPr/>
          <p:nvPr/>
        </p:nvSpPr>
        <p:spPr>
          <a:xfrm>
            <a:off x="5663952" y="1772817"/>
            <a:ext cx="4572000" cy="5078313"/>
          </a:xfrm>
          <a:prstGeom prst="rect">
            <a:avLst/>
          </a:prstGeom>
        </p:spPr>
        <p:txBody>
          <a:bodyPr>
            <a:spAutoFit/>
          </a:bodyPr>
          <a:lstStyle/>
          <a:p>
            <a:r>
              <a:rPr lang="en-GB" sz="2800" dirty="0">
                <a:solidFill>
                  <a:srgbClr val="FF0000"/>
                </a:solidFill>
              </a:rPr>
              <a:t>“The Industrial Revolution marks the most fundamental transformation of human life in</a:t>
            </a:r>
          </a:p>
          <a:p>
            <a:r>
              <a:rPr lang="en-GB" sz="2800" dirty="0">
                <a:solidFill>
                  <a:srgbClr val="FF0000"/>
                </a:solidFill>
              </a:rPr>
              <a:t>the history of the world recorded in written document.”</a:t>
            </a:r>
          </a:p>
          <a:p>
            <a:pPr marL="342900" indent="-342900" algn="r">
              <a:buFontTx/>
              <a:buChar char="-"/>
            </a:pPr>
            <a:endParaRPr lang="en-GB" sz="1600" dirty="0">
              <a:solidFill>
                <a:prstClr val="black"/>
              </a:solidFill>
            </a:endParaRPr>
          </a:p>
          <a:p>
            <a:pPr marL="285750" indent="-285750">
              <a:buFontTx/>
              <a:buChar char="-"/>
            </a:pPr>
            <a:r>
              <a:rPr lang="en-GB" sz="1600" dirty="0"/>
              <a:t>Eric </a:t>
            </a:r>
            <a:r>
              <a:rPr lang="en-GB" sz="1600" dirty="0" err="1"/>
              <a:t>Hobsbawm</a:t>
            </a:r>
            <a:r>
              <a:rPr lang="en-GB" sz="1600" dirty="0"/>
              <a:t>, </a:t>
            </a:r>
            <a:r>
              <a:rPr lang="en-GB" sz="1600" i="1" dirty="0"/>
              <a:t>Industry and Empire, from 1750 to the  Present Day </a:t>
            </a:r>
            <a:r>
              <a:rPr lang="en-GB" sz="1600" dirty="0"/>
              <a:t>(</a:t>
            </a:r>
            <a:r>
              <a:rPr lang="en-GB" sz="1600" dirty="0" err="1"/>
              <a:t>Harmondsworth</a:t>
            </a:r>
            <a:r>
              <a:rPr lang="en-GB" sz="1600" dirty="0"/>
              <a:t>: Penguin, 1968), </a:t>
            </a:r>
            <a:r>
              <a:rPr lang="en-GB" sz="1600" dirty="0" err="1"/>
              <a:t>p.xi</a:t>
            </a:r>
            <a:r>
              <a:rPr lang="en-GB" sz="1600" dirty="0"/>
              <a:t>.</a:t>
            </a:r>
          </a:p>
          <a:p>
            <a:endParaRPr lang="en-GB" sz="1600" dirty="0">
              <a:solidFill>
                <a:prstClr val="black"/>
              </a:solidFill>
            </a:endParaRPr>
          </a:p>
          <a:p>
            <a:endParaRPr lang="en-GB" sz="2400" dirty="0">
              <a:solidFill>
                <a:prstClr val="black"/>
              </a:solidFill>
            </a:endParaRPr>
          </a:p>
          <a:p>
            <a:endParaRPr lang="en-GB" sz="2400" dirty="0">
              <a:solidFill>
                <a:prstClr val="black"/>
              </a:solidFill>
            </a:endParaRPr>
          </a:p>
        </p:txBody>
      </p:sp>
      <p:pic>
        <p:nvPicPr>
          <p:cNvPr id="5" name="Picture 2" descr="Image result for hobsbawm industry and empi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9536" y="1772816"/>
            <a:ext cx="2808312" cy="46178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94424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847528" y="1700808"/>
            <a:ext cx="8352928" cy="4407408"/>
          </a:xfrm>
        </p:spPr>
        <p:txBody>
          <a:bodyPr>
            <a:normAutofit/>
          </a:bodyPr>
          <a:lstStyle/>
          <a:p>
            <a:r>
              <a:rPr lang="en-GB" dirty="0" smtClean="0"/>
              <a:t>Difficulty of defining ‘industrial revolution’ – historiographical debates plus elusive character </a:t>
            </a:r>
          </a:p>
          <a:p>
            <a:endParaRPr lang="en-GB" dirty="0" smtClean="0"/>
          </a:p>
          <a:p>
            <a:r>
              <a:rPr lang="en-GB" dirty="0" smtClean="0"/>
              <a:t>Difficulty of affixing chronology to Industrial Revolution – an amorphous phenomenon which transcends a definitive start/end point</a:t>
            </a:r>
          </a:p>
        </p:txBody>
      </p:sp>
      <p:sp>
        <p:nvSpPr>
          <p:cNvPr id="4" name="Title 3"/>
          <p:cNvSpPr>
            <a:spLocks noGrp="1"/>
          </p:cNvSpPr>
          <p:nvPr>
            <p:ph type="title"/>
          </p:nvPr>
        </p:nvSpPr>
        <p:spPr/>
        <p:txBody>
          <a:bodyPr/>
          <a:lstStyle/>
          <a:p>
            <a:r>
              <a:rPr lang="en-GB" dirty="0" smtClean="0"/>
              <a:t>Chronology and definitions</a:t>
            </a:r>
            <a:endParaRPr lang="en-GB" dirty="0"/>
          </a:p>
        </p:txBody>
      </p:sp>
    </p:spTree>
    <p:extLst>
      <p:ext uri="{BB962C8B-B14F-4D97-AF65-F5344CB8AC3E}">
        <p14:creationId xmlns:p14="http://schemas.microsoft.com/office/powerpoint/2010/main" val="41577528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847528" y="1700808"/>
            <a:ext cx="6120680" cy="4752528"/>
          </a:xfrm>
        </p:spPr>
        <p:txBody>
          <a:bodyPr>
            <a:normAutofit fontScale="85000" lnSpcReduction="20000"/>
          </a:bodyPr>
          <a:lstStyle/>
          <a:p>
            <a:r>
              <a:rPr lang="en-GB" dirty="0" smtClean="0"/>
              <a:t>Latterly, economic theorists have posited that the 21</a:t>
            </a:r>
            <a:r>
              <a:rPr lang="en-GB" baseline="30000" dirty="0" smtClean="0"/>
              <a:t>st</a:t>
            </a:r>
            <a:r>
              <a:rPr lang="en-GB" dirty="0"/>
              <a:t> </a:t>
            </a:r>
            <a:r>
              <a:rPr lang="en-GB" dirty="0" smtClean="0"/>
              <a:t>century is seeing a ‘third industrial revolution,’ characterised by the changes wrought by the ongoing ‘digital revolution’ </a:t>
            </a:r>
          </a:p>
          <a:p>
            <a:endParaRPr lang="en-GB" dirty="0"/>
          </a:p>
          <a:p>
            <a:r>
              <a:rPr lang="en-GB" dirty="0" smtClean="0"/>
              <a:t>A ‘</a:t>
            </a:r>
            <a:r>
              <a:rPr lang="en-GB" dirty="0"/>
              <a:t>second industrial revolution’ </a:t>
            </a:r>
            <a:r>
              <a:rPr lang="en-GB" dirty="0" smtClean="0"/>
              <a:t>said </a:t>
            </a:r>
            <a:r>
              <a:rPr lang="en-GB" dirty="0"/>
              <a:t>to have occurred in the second half of 19</a:t>
            </a:r>
            <a:r>
              <a:rPr lang="en-GB" baseline="30000" dirty="0"/>
              <a:t>th</a:t>
            </a:r>
            <a:r>
              <a:rPr lang="en-GB" dirty="0"/>
              <a:t> century through to circa WWI </a:t>
            </a:r>
            <a:r>
              <a:rPr lang="en-GB" dirty="0" smtClean="0"/>
              <a:t>(increased </a:t>
            </a:r>
            <a:r>
              <a:rPr lang="en-GB" dirty="0"/>
              <a:t>use of alloys and chemicals, plus new inventions such as the internal combustion engine, </a:t>
            </a:r>
            <a:r>
              <a:rPr lang="en-GB" dirty="0" smtClean="0"/>
              <a:t>the X-Ray, the radio, cinema and </a:t>
            </a:r>
            <a:r>
              <a:rPr lang="en-GB" dirty="0"/>
              <a:t>electric </a:t>
            </a:r>
            <a:r>
              <a:rPr lang="en-GB" dirty="0" smtClean="0"/>
              <a:t>light-bulb)</a:t>
            </a:r>
            <a:endParaRPr lang="en-GB" dirty="0"/>
          </a:p>
          <a:p>
            <a:endParaRPr lang="en-GB" dirty="0"/>
          </a:p>
        </p:txBody>
      </p:sp>
      <p:sp>
        <p:nvSpPr>
          <p:cNvPr id="4" name="Title 3"/>
          <p:cNvSpPr>
            <a:spLocks noGrp="1"/>
          </p:cNvSpPr>
          <p:nvPr>
            <p:ph type="title"/>
          </p:nvPr>
        </p:nvSpPr>
        <p:spPr/>
        <p:txBody>
          <a:bodyPr/>
          <a:lstStyle/>
          <a:p>
            <a:r>
              <a:rPr lang="en-GB" dirty="0" smtClean="0"/>
              <a:t>Chronology: </a:t>
            </a:r>
            <a:br>
              <a:rPr lang="en-GB" dirty="0" smtClean="0"/>
            </a:br>
            <a:r>
              <a:rPr lang="en-GB" dirty="0" smtClean="0"/>
              <a:t>Second and third industrial revolutions</a:t>
            </a:r>
            <a:endParaRPr lang="en-GB" dirty="0"/>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0216" y="1700809"/>
            <a:ext cx="2438400" cy="3705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97475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847528" y="1700808"/>
            <a:ext cx="8352928" cy="4407408"/>
          </a:xfrm>
        </p:spPr>
        <p:txBody>
          <a:bodyPr>
            <a:normAutofit/>
          </a:bodyPr>
          <a:lstStyle/>
          <a:p>
            <a:r>
              <a:rPr lang="en-GB" dirty="0" smtClean="0"/>
              <a:t>Consensus view: characteristic features of the First Industrial Revolution generally seen as having begun to emerge in the second half of 18</a:t>
            </a:r>
            <a:r>
              <a:rPr lang="en-GB" baseline="30000" dirty="0" smtClean="0"/>
              <a:t>th</a:t>
            </a:r>
            <a:r>
              <a:rPr lang="en-GB" dirty="0" smtClean="0"/>
              <a:t> century, gathering pace up to mid-19</a:t>
            </a:r>
            <a:r>
              <a:rPr lang="en-GB" baseline="30000" dirty="0" smtClean="0"/>
              <a:t>th</a:t>
            </a:r>
            <a:r>
              <a:rPr lang="en-GB" dirty="0" smtClean="0"/>
              <a:t> century</a:t>
            </a:r>
            <a:endParaRPr lang="en-GB" dirty="0"/>
          </a:p>
        </p:txBody>
      </p:sp>
      <p:sp>
        <p:nvSpPr>
          <p:cNvPr id="4" name="Title 3"/>
          <p:cNvSpPr>
            <a:spLocks noGrp="1"/>
          </p:cNvSpPr>
          <p:nvPr>
            <p:ph type="title"/>
          </p:nvPr>
        </p:nvSpPr>
        <p:spPr/>
        <p:txBody>
          <a:bodyPr/>
          <a:lstStyle/>
          <a:p>
            <a:r>
              <a:rPr lang="en-GB" dirty="0" smtClean="0"/>
              <a:t>Chronology and definitions</a:t>
            </a:r>
            <a:endParaRPr lang="en-GB" dirty="0"/>
          </a:p>
        </p:txBody>
      </p:sp>
    </p:spTree>
    <p:extLst>
      <p:ext uri="{BB962C8B-B14F-4D97-AF65-F5344CB8AC3E}">
        <p14:creationId xmlns:p14="http://schemas.microsoft.com/office/powerpoint/2010/main" val="17194264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219200" y="1700808"/>
            <a:ext cx="5380856" cy="4547592"/>
          </a:xfrm>
        </p:spPr>
        <p:txBody>
          <a:bodyPr>
            <a:normAutofit/>
          </a:bodyPr>
          <a:lstStyle/>
          <a:p>
            <a:r>
              <a:rPr lang="en-GB" dirty="0" smtClean="0"/>
              <a:t>The ‘first’ industrial revolution took shape in Britain</a:t>
            </a:r>
          </a:p>
          <a:p>
            <a:r>
              <a:rPr lang="en-GB" dirty="0" smtClean="0"/>
              <a:t>Its impacts were most acute in England’s northwest, plus in Yorkshire and the Midlands, but also had broad-ranging effects nationwide</a:t>
            </a:r>
          </a:p>
          <a:p>
            <a:r>
              <a:rPr lang="en-GB" dirty="0" smtClean="0"/>
              <a:t>Large iron and coal deposits</a:t>
            </a:r>
          </a:p>
          <a:p>
            <a:endParaRPr lang="en-GB" dirty="0" smtClean="0"/>
          </a:p>
        </p:txBody>
      </p:sp>
      <p:sp>
        <p:nvSpPr>
          <p:cNvPr id="4" name="Title 3"/>
          <p:cNvSpPr>
            <a:spLocks noGrp="1"/>
          </p:cNvSpPr>
          <p:nvPr>
            <p:ph type="title"/>
          </p:nvPr>
        </p:nvSpPr>
        <p:spPr/>
        <p:txBody>
          <a:bodyPr/>
          <a:lstStyle/>
          <a:p>
            <a:r>
              <a:rPr lang="en-GB" dirty="0" smtClean="0"/>
              <a:t/>
            </a:r>
            <a:br>
              <a:rPr lang="en-GB" dirty="0" smtClean="0"/>
            </a:br>
            <a:r>
              <a:rPr lang="en-GB" dirty="0" smtClean="0"/>
              <a:t>first industrial revolution: Geography </a:t>
            </a:r>
            <a:br>
              <a:rPr lang="en-GB" dirty="0" smtClean="0"/>
            </a:br>
            <a:endParaRPr lang="en-GB"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081" y="1628799"/>
            <a:ext cx="3966219" cy="51531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89402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631504" y="1628800"/>
            <a:ext cx="3888432" cy="4392488"/>
          </a:xfrm>
        </p:spPr>
        <p:txBody>
          <a:bodyPr>
            <a:normAutofit/>
          </a:bodyPr>
          <a:lstStyle/>
          <a:p>
            <a:r>
              <a:rPr lang="en-GB" dirty="0" smtClean="0"/>
              <a:t>Benefits of largest empire in world</a:t>
            </a:r>
          </a:p>
          <a:p>
            <a:r>
              <a:rPr lang="en-GB" dirty="0" smtClean="0"/>
              <a:t>Mercantilism </a:t>
            </a:r>
          </a:p>
        </p:txBody>
      </p:sp>
      <p:sp>
        <p:nvSpPr>
          <p:cNvPr id="4" name="Title 3"/>
          <p:cNvSpPr>
            <a:spLocks noGrp="1"/>
          </p:cNvSpPr>
          <p:nvPr>
            <p:ph type="title"/>
          </p:nvPr>
        </p:nvSpPr>
        <p:spPr/>
        <p:txBody>
          <a:bodyPr/>
          <a:lstStyle/>
          <a:p>
            <a:r>
              <a:rPr lang="en-GB" dirty="0" smtClean="0"/>
              <a:t/>
            </a:r>
            <a:br>
              <a:rPr lang="en-GB" dirty="0" smtClean="0"/>
            </a:br>
            <a:r>
              <a:rPr lang="en-GB" dirty="0" smtClean="0"/>
              <a:t>first industrial revolution: Geography </a:t>
            </a:r>
            <a:br>
              <a:rPr lang="en-GB" dirty="0" smtClean="0"/>
            </a:b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9937" y="1528376"/>
            <a:ext cx="5007467" cy="2832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7488" y="3573017"/>
            <a:ext cx="4392488" cy="32947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0017" y="4549454"/>
            <a:ext cx="3913187" cy="1322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2048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67788" y="1646503"/>
            <a:ext cx="4456549" cy="4999144"/>
          </a:xfrm>
        </p:spPr>
        <p:txBody>
          <a:bodyPr>
            <a:normAutofit fontScale="92500" lnSpcReduction="10000"/>
          </a:bodyPr>
          <a:lstStyle/>
          <a:p>
            <a:r>
              <a:rPr lang="en-GB" dirty="0" smtClean="0"/>
              <a:t>18</a:t>
            </a:r>
            <a:r>
              <a:rPr lang="en-GB" baseline="30000" dirty="0" smtClean="0"/>
              <a:t>th</a:t>
            </a:r>
            <a:r>
              <a:rPr lang="en-GB" dirty="0" smtClean="0"/>
              <a:t>-century Britain: most of population lived and worked in small, rural communities</a:t>
            </a:r>
          </a:p>
          <a:p>
            <a:r>
              <a:rPr lang="en-GB" dirty="0" smtClean="0"/>
              <a:t>Daily life revolved around agriculture</a:t>
            </a:r>
          </a:p>
          <a:p>
            <a:r>
              <a:rPr lang="en-GB" dirty="0" smtClean="0"/>
              <a:t>Prior to advent of mechanised production, manufacture was small-scale – carried out in peoples’ homes; hand tools or simple machines</a:t>
            </a:r>
          </a:p>
        </p:txBody>
      </p:sp>
      <p:sp>
        <p:nvSpPr>
          <p:cNvPr id="4" name="Title 3"/>
          <p:cNvSpPr>
            <a:spLocks noGrp="1"/>
          </p:cNvSpPr>
          <p:nvPr>
            <p:ph type="title"/>
          </p:nvPr>
        </p:nvSpPr>
        <p:spPr/>
        <p:txBody>
          <a:bodyPr/>
          <a:lstStyle/>
          <a:p>
            <a:r>
              <a:rPr lang="en-GB" dirty="0" smtClean="0"/>
              <a:t>Pre-industrial economy</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880" y="1646503"/>
            <a:ext cx="6882011" cy="4748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299795" y="6335703"/>
            <a:ext cx="7604822" cy="369332"/>
          </a:xfrm>
          <a:prstGeom prst="rect">
            <a:avLst/>
          </a:prstGeom>
        </p:spPr>
        <p:txBody>
          <a:bodyPr wrap="square">
            <a:spAutoFit/>
          </a:bodyPr>
          <a:lstStyle/>
          <a:p>
            <a:pPr algn="r"/>
            <a:r>
              <a:rPr lang="en-GB" dirty="0"/>
              <a:t>View from </a:t>
            </a:r>
            <a:r>
              <a:rPr lang="en-GB" dirty="0" err="1"/>
              <a:t>Kersal</a:t>
            </a:r>
            <a:r>
              <a:rPr lang="en-GB" dirty="0"/>
              <a:t> Moor towards Manchester by Thomas Pether, circa 1820</a:t>
            </a:r>
          </a:p>
        </p:txBody>
      </p:sp>
    </p:spTree>
    <p:extLst>
      <p:ext uri="{BB962C8B-B14F-4D97-AF65-F5344CB8AC3E}">
        <p14:creationId xmlns:p14="http://schemas.microsoft.com/office/powerpoint/2010/main" val="32305246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011506" y="1674683"/>
            <a:ext cx="3456384" cy="4896544"/>
          </a:xfrm>
        </p:spPr>
        <p:txBody>
          <a:bodyPr>
            <a:normAutofit fontScale="85000" lnSpcReduction="20000"/>
          </a:bodyPr>
          <a:lstStyle/>
          <a:p>
            <a:r>
              <a:rPr lang="en-GB" dirty="0" smtClean="0"/>
              <a:t>“Putting-out system” in </a:t>
            </a:r>
            <a:r>
              <a:rPr lang="en-GB" dirty="0"/>
              <a:t>textile industry</a:t>
            </a:r>
            <a:r>
              <a:rPr lang="en-GB" dirty="0" smtClean="0"/>
              <a:t>: subcontracting system whereby merchants provided raw </a:t>
            </a:r>
            <a:r>
              <a:rPr lang="en-GB" dirty="0"/>
              <a:t>materials </a:t>
            </a:r>
            <a:r>
              <a:rPr lang="en-GB" dirty="0" smtClean="0"/>
              <a:t>for production in workers’ homes (“cottage industries”); merchant received finished product for sale on marketplace</a:t>
            </a:r>
          </a:p>
        </p:txBody>
      </p:sp>
      <p:sp>
        <p:nvSpPr>
          <p:cNvPr id="4" name="Title 3"/>
          <p:cNvSpPr>
            <a:spLocks noGrp="1"/>
          </p:cNvSpPr>
          <p:nvPr>
            <p:ph type="title"/>
          </p:nvPr>
        </p:nvSpPr>
        <p:spPr/>
        <p:txBody>
          <a:bodyPr/>
          <a:lstStyle/>
          <a:p>
            <a:r>
              <a:rPr lang="en-GB" dirty="0" smtClean="0"/>
              <a:t>Pre-industrial economy:</a:t>
            </a:r>
            <a:br>
              <a:rPr lang="en-GB" dirty="0" smtClean="0"/>
            </a:br>
            <a:r>
              <a:rPr lang="en-GB" dirty="0" smtClean="0"/>
              <a:t>Textiles</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7928" y="1557358"/>
            <a:ext cx="6564368" cy="4869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17713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08001" y="1700808"/>
            <a:ext cx="4621034" cy="4824536"/>
          </a:xfrm>
        </p:spPr>
        <p:txBody>
          <a:bodyPr>
            <a:normAutofit lnSpcReduction="10000"/>
          </a:bodyPr>
          <a:lstStyle/>
          <a:p>
            <a:r>
              <a:rPr lang="en-GB" dirty="0" smtClean="0"/>
              <a:t>Invention of spinning jenny (engine) </a:t>
            </a:r>
            <a:r>
              <a:rPr lang="en-GB" dirty="0"/>
              <a:t>in </a:t>
            </a:r>
            <a:r>
              <a:rPr lang="en-GB" dirty="0" smtClean="0"/>
              <a:t>1764 </a:t>
            </a:r>
            <a:r>
              <a:rPr lang="en-GB" dirty="0"/>
              <a:t>by </a:t>
            </a:r>
            <a:r>
              <a:rPr lang="en-GB" dirty="0" smtClean="0"/>
              <a:t>James Hargreaves (1722–1778), a hand loom weaver from Lancashire</a:t>
            </a:r>
          </a:p>
          <a:p>
            <a:r>
              <a:rPr lang="en-GB" dirty="0" smtClean="0"/>
              <a:t>Reduced </a:t>
            </a:r>
            <a:r>
              <a:rPr lang="en-GB" dirty="0"/>
              <a:t>the amount of work needed </a:t>
            </a:r>
            <a:r>
              <a:rPr lang="en-GB" dirty="0" smtClean="0"/>
              <a:t>in clothing manufacture, </a:t>
            </a:r>
            <a:r>
              <a:rPr lang="en-GB" dirty="0"/>
              <a:t>with </a:t>
            </a:r>
            <a:r>
              <a:rPr lang="en-GB" dirty="0" smtClean="0"/>
              <a:t>one worker </a:t>
            </a:r>
            <a:r>
              <a:rPr lang="en-GB" dirty="0"/>
              <a:t>able to work 8</a:t>
            </a:r>
            <a:r>
              <a:rPr lang="en-GB" dirty="0" smtClean="0"/>
              <a:t>+ spools of thread simultaneously </a:t>
            </a:r>
          </a:p>
        </p:txBody>
      </p:sp>
      <p:sp>
        <p:nvSpPr>
          <p:cNvPr id="4" name="Title 3"/>
          <p:cNvSpPr>
            <a:spLocks noGrp="1"/>
          </p:cNvSpPr>
          <p:nvPr>
            <p:ph type="title"/>
          </p:nvPr>
        </p:nvSpPr>
        <p:spPr/>
        <p:txBody>
          <a:bodyPr/>
          <a:lstStyle/>
          <a:p>
            <a:r>
              <a:rPr lang="en-GB" dirty="0" smtClean="0"/>
              <a:t>Industrialisation:</a:t>
            </a:r>
            <a:br>
              <a:rPr lang="en-GB" dirty="0" smtClean="0"/>
            </a:br>
            <a:r>
              <a:rPr lang="en-GB" dirty="0" smtClean="0"/>
              <a:t>Textiles</a:t>
            </a:r>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5921" y="1537036"/>
            <a:ext cx="5178927" cy="40140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0" name="Picture 6" descr="Image result for hand loom james hargreave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44951" y="3943505"/>
            <a:ext cx="2113565" cy="2914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8931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703512" y="1700808"/>
            <a:ext cx="4032448" cy="4824536"/>
          </a:xfrm>
        </p:spPr>
        <p:txBody>
          <a:bodyPr>
            <a:normAutofit/>
          </a:bodyPr>
          <a:lstStyle/>
          <a:p>
            <a:r>
              <a:rPr lang="en-GB" sz="2200" dirty="0"/>
              <a:t>Invention of spinning mule (top) by Samuel Compton(1753–1827 in Bolton, Lancashire, 1779</a:t>
            </a:r>
          </a:p>
          <a:p>
            <a:pPr marL="45720" indent="0">
              <a:buNone/>
            </a:pPr>
            <a:endParaRPr lang="en-GB" sz="2200" dirty="0"/>
          </a:p>
          <a:p>
            <a:endParaRPr lang="en-GB" sz="2200" dirty="0"/>
          </a:p>
        </p:txBody>
      </p:sp>
      <p:sp>
        <p:nvSpPr>
          <p:cNvPr id="4" name="Title 3"/>
          <p:cNvSpPr>
            <a:spLocks noGrp="1"/>
          </p:cNvSpPr>
          <p:nvPr>
            <p:ph type="title"/>
          </p:nvPr>
        </p:nvSpPr>
        <p:spPr/>
        <p:txBody>
          <a:bodyPr/>
          <a:lstStyle/>
          <a:p>
            <a:r>
              <a:rPr lang="en-GB" dirty="0" smtClean="0"/>
              <a:t>Industrialisation:</a:t>
            </a:r>
            <a:br>
              <a:rPr lang="en-GB" dirty="0" smtClean="0"/>
            </a:br>
            <a:r>
              <a:rPr lang="en-GB" dirty="0" smtClean="0"/>
              <a:t>Textiles</a:t>
            </a:r>
            <a:endParaRPr lang="en-GB" dirty="0"/>
          </a:p>
        </p:txBody>
      </p:sp>
      <p:pic>
        <p:nvPicPr>
          <p:cNvPr id="8194" name="Picture 2" descr="https://upload.wikimedia.org/wikipedia/commons/4/4e/Baines_1835-Mule_Jenn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5960" y="1508480"/>
            <a:ext cx="4816996" cy="2639778"/>
          </a:xfrm>
          <a:prstGeom prst="rect">
            <a:avLst/>
          </a:prstGeom>
          <a:noFill/>
          <a:extLst>
            <a:ext uri="{909E8E84-426E-40DD-AFC4-6F175D3DCCD1}">
              <a14:hiddenFill xmlns:a14="http://schemas.microsoft.com/office/drawing/2010/main">
                <a:solidFill>
                  <a:srgbClr val="FFFFFF"/>
                </a:solidFill>
              </a14:hiddenFill>
            </a:ext>
          </a:extLst>
        </p:spPr>
      </p:pic>
      <p:pic>
        <p:nvPicPr>
          <p:cNvPr id="819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24000" y="3292893"/>
            <a:ext cx="3340968" cy="35748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1"/>
          <p:cNvSpPr>
            <a:spLocks noGrp="1"/>
          </p:cNvSpPr>
          <p:nvPr>
            <p:ph sz="half" idx="1"/>
          </p:nvPr>
        </p:nvSpPr>
        <p:spPr>
          <a:xfrm>
            <a:off x="5159897" y="4365104"/>
            <a:ext cx="5080101" cy="2077758"/>
          </a:xfrm>
        </p:spPr>
        <p:txBody>
          <a:bodyPr>
            <a:normAutofit/>
          </a:bodyPr>
          <a:lstStyle/>
          <a:p>
            <a:r>
              <a:rPr lang="en-GB" sz="2200" dirty="0"/>
              <a:t>Invention of power loom by Edmund Cartwright (1743–1823) in Doncaster, Yorkshire, 1785 </a:t>
            </a:r>
          </a:p>
          <a:p>
            <a:endParaRPr lang="en-GB" dirty="0" smtClean="0"/>
          </a:p>
          <a:p>
            <a:endParaRPr lang="en-GB" dirty="0" smtClean="0"/>
          </a:p>
        </p:txBody>
      </p:sp>
    </p:spTree>
    <p:extLst>
      <p:ext uri="{BB962C8B-B14F-4D97-AF65-F5344CB8AC3E}">
        <p14:creationId xmlns:p14="http://schemas.microsoft.com/office/powerpoint/2010/main" val="2380452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Cotton mill</a:t>
            </a:r>
            <a:endParaRPr lang="en-GB" dirty="0"/>
          </a:p>
        </p:txBody>
      </p:sp>
      <p:pic>
        <p:nvPicPr>
          <p:cNvPr id="21506"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94590" y="1648483"/>
            <a:ext cx="4038600" cy="2877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7" name="Picture 3"/>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3477609" y="4274817"/>
            <a:ext cx="3410469" cy="24384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7434697" y="5789972"/>
            <a:ext cx="4572000" cy="923330"/>
          </a:xfrm>
          <a:prstGeom prst="rect">
            <a:avLst/>
          </a:prstGeom>
        </p:spPr>
        <p:txBody>
          <a:bodyPr>
            <a:spAutoFit/>
          </a:bodyPr>
          <a:lstStyle/>
          <a:p>
            <a:pPr algn="r"/>
            <a:r>
              <a:rPr lang="en-GB" dirty="0"/>
              <a:t>Cotton mill exterior, Stockport; Lancashire cotton mill interiors (early 20</a:t>
            </a:r>
            <a:r>
              <a:rPr lang="en-GB" baseline="30000" dirty="0"/>
              <a:t>th</a:t>
            </a:r>
            <a:r>
              <a:rPr lang="en-GB" dirty="0"/>
              <a:t> century photos)</a:t>
            </a:r>
          </a:p>
        </p:txBody>
      </p:sp>
      <p:pic>
        <p:nvPicPr>
          <p:cNvPr id="2150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1211" y="1648483"/>
            <a:ext cx="5115486" cy="3077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31830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847528" y="1700808"/>
            <a:ext cx="3816424" cy="4896544"/>
          </a:xfrm>
        </p:spPr>
        <p:txBody>
          <a:bodyPr>
            <a:normAutofit fontScale="92500" lnSpcReduction="10000"/>
          </a:bodyPr>
          <a:lstStyle/>
          <a:p>
            <a:r>
              <a:rPr lang="en-GB" dirty="0" smtClean="0"/>
              <a:t>Early 18</a:t>
            </a:r>
            <a:r>
              <a:rPr lang="en-GB" baseline="30000" dirty="0" smtClean="0"/>
              <a:t>th</a:t>
            </a:r>
            <a:r>
              <a:rPr lang="en-GB" dirty="0" smtClean="0"/>
              <a:t> discovery of cheaper means of cast iron production by Abraham Darby (1678–1717) – use of coke-fuelled blast furnace</a:t>
            </a:r>
          </a:p>
          <a:p>
            <a:r>
              <a:rPr lang="en-GB" dirty="0" smtClean="0"/>
              <a:t>Application of iron (and later steel) for tools, appliances, machines and infrastructure (e.g. railways)</a:t>
            </a:r>
          </a:p>
          <a:p>
            <a:pPr marL="45720" indent="0">
              <a:buNone/>
            </a:pPr>
            <a:endParaRPr lang="en-GB" dirty="0" smtClean="0"/>
          </a:p>
        </p:txBody>
      </p:sp>
      <p:sp>
        <p:nvSpPr>
          <p:cNvPr id="4" name="Title 3"/>
          <p:cNvSpPr>
            <a:spLocks noGrp="1"/>
          </p:cNvSpPr>
          <p:nvPr>
            <p:ph type="title"/>
          </p:nvPr>
        </p:nvSpPr>
        <p:spPr/>
        <p:txBody>
          <a:bodyPr/>
          <a:lstStyle/>
          <a:p>
            <a:r>
              <a:rPr lang="en-GB" dirty="0" smtClean="0"/>
              <a:t>Industrialisation:</a:t>
            </a:r>
            <a:br>
              <a:rPr lang="en-GB" dirty="0" smtClean="0"/>
            </a:br>
            <a:r>
              <a:rPr lang="en-GB" dirty="0" smtClean="0"/>
              <a:t>iron</a:t>
            </a:r>
            <a:endParaRPr lang="en-GB" dirty="0"/>
          </a:p>
        </p:txBody>
      </p:sp>
      <p:pic>
        <p:nvPicPr>
          <p:cNvPr id="716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1628801"/>
            <a:ext cx="4658936" cy="48867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42250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847528" y="1700808"/>
            <a:ext cx="3816424" cy="4896544"/>
          </a:xfrm>
        </p:spPr>
        <p:txBody>
          <a:bodyPr>
            <a:normAutofit fontScale="92500" lnSpcReduction="20000"/>
          </a:bodyPr>
          <a:lstStyle/>
          <a:p>
            <a:r>
              <a:rPr lang="en-GB" dirty="0" smtClean="0"/>
              <a:t>Thomas Newcomen (1664–1729) developed steam engine for extracting water from mines in Dudley, 1712</a:t>
            </a:r>
          </a:p>
          <a:p>
            <a:r>
              <a:rPr lang="en-GB" dirty="0" smtClean="0"/>
              <a:t>1770s, James Watt (1736–1819) improves on Newcomen’s design</a:t>
            </a:r>
          </a:p>
          <a:p>
            <a:r>
              <a:rPr lang="en-GB" dirty="0" smtClean="0"/>
              <a:t>Steam power used in machinery, locomotives and ships</a:t>
            </a:r>
          </a:p>
          <a:p>
            <a:endParaRPr lang="en-GB" dirty="0" smtClean="0"/>
          </a:p>
          <a:p>
            <a:endParaRPr lang="en-GB" dirty="0" smtClean="0"/>
          </a:p>
          <a:p>
            <a:pPr marL="45720" indent="0">
              <a:buNone/>
            </a:pPr>
            <a:endParaRPr lang="en-GB" dirty="0" smtClean="0"/>
          </a:p>
        </p:txBody>
      </p:sp>
      <p:sp>
        <p:nvSpPr>
          <p:cNvPr id="4" name="Title 3"/>
          <p:cNvSpPr>
            <a:spLocks noGrp="1"/>
          </p:cNvSpPr>
          <p:nvPr>
            <p:ph type="title"/>
          </p:nvPr>
        </p:nvSpPr>
        <p:spPr/>
        <p:txBody>
          <a:bodyPr/>
          <a:lstStyle/>
          <a:p>
            <a:r>
              <a:rPr lang="en-GB" dirty="0" smtClean="0"/>
              <a:t>Industrialisation:</a:t>
            </a:r>
            <a:br>
              <a:rPr lang="en-GB" dirty="0" smtClean="0"/>
            </a:br>
            <a:r>
              <a:rPr lang="en-GB" dirty="0" smtClean="0"/>
              <a:t>steam engine</a:t>
            </a:r>
            <a:endParaRPr lang="en-GB" dirty="0"/>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8008" y="1628800"/>
            <a:ext cx="4278238" cy="5213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83645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age of steam</a:t>
            </a:r>
            <a:endParaRPr lang="en-GB" dirty="0"/>
          </a:p>
        </p:txBody>
      </p:sp>
      <p:sp>
        <p:nvSpPr>
          <p:cNvPr id="3" name="Content Placeholder 2"/>
          <p:cNvSpPr>
            <a:spLocks noGrp="1"/>
          </p:cNvSpPr>
          <p:nvPr>
            <p:ph sz="half" idx="1"/>
          </p:nvPr>
        </p:nvSpPr>
        <p:spPr/>
        <p:txBody>
          <a:bodyPr/>
          <a:lstStyle/>
          <a:p>
            <a:r>
              <a:rPr lang="en-GB" dirty="0" smtClean="0"/>
              <a:t>Steamboats</a:t>
            </a:r>
            <a:endParaRPr lang="en-GB" dirty="0"/>
          </a:p>
        </p:txBody>
      </p:sp>
      <p:pic>
        <p:nvPicPr>
          <p:cNvPr id="102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6160" y="1490664"/>
            <a:ext cx="3131840" cy="3049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5990" y="2636913"/>
            <a:ext cx="5713770" cy="4149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Content Placeholder 2"/>
          <p:cNvSpPr>
            <a:spLocks noGrp="1"/>
          </p:cNvSpPr>
          <p:nvPr>
            <p:ph sz="half" idx="1"/>
          </p:nvPr>
        </p:nvSpPr>
        <p:spPr>
          <a:xfrm>
            <a:off x="7342814" y="5157192"/>
            <a:ext cx="4038600" cy="4407408"/>
          </a:xfrm>
        </p:spPr>
        <p:txBody>
          <a:bodyPr/>
          <a:lstStyle/>
          <a:p>
            <a:r>
              <a:rPr lang="en-GB" dirty="0" smtClean="0"/>
              <a:t>Steamships</a:t>
            </a:r>
            <a:endParaRPr lang="en-GB" dirty="0"/>
          </a:p>
        </p:txBody>
      </p:sp>
      <p:sp>
        <p:nvSpPr>
          <p:cNvPr id="5" name="Rectangle 4"/>
          <p:cNvSpPr/>
          <p:nvPr/>
        </p:nvSpPr>
        <p:spPr>
          <a:xfrm>
            <a:off x="1645990" y="2692209"/>
            <a:ext cx="4572000" cy="646331"/>
          </a:xfrm>
          <a:prstGeom prst="rect">
            <a:avLst/>
          </a:prstGeom>
        </p:spPr>
        <p:txBody>
          <a:bodyPr>
            <a:spAutoFit/>
          </a:bodyPr>
          <a:lstStyle/>
          <a:p>
            <a:r>
              <a:rPr lang="en-GB" dirty="0">
                <a:solidFill>
                  <a:srgbClr val="002060"/>
                </a:solidFill>
              </a:rPr>
              <a:t>Isambard Kingdom Brunel's </a:t>
            </a:r>
            <a:r>
              <a:rPr lang="en-GB" i="1" dirty="0">
                <a:solidFill>
                  <a:srgbClr val="002060"/>
                </a:solidFill>
              </a:rPr>
              <a:t>SS Great Britain</a:t>
            </a:r>
            <a:r>
              <a:rPr lang="en-GB" dirty="0">
                <a:solidFill>
                  <a:srgbClr val="002060"/>
                </a:solidFill>
              </a:rPr>
              <a:t>, 1844</a:t>
            </a:r>
          </a:p>
        </p:txBody>
      </p:sp>
    </p:spTree>
    <p:extLst>
      <p:ext uri="{BB962C8B-B14F-4D97-AF65-F5344CB8AC3E}">
        <p14:creationId xmlns:p14="http://schemas.microsoft.com/office/powerpoint/2010/main" val="30592779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age of steam</a:t>
            </a:r>
            <a:endParaRPr lang="en-GB" dirty="0"/>
          </a:p>
        </p:txBody>
      </p:sp>
      <p:sp>
        <p:nvSpPr>
          <p:cNvPr id="12" name="Content Placeholder 2"/>
          <p:cNvSpPr>
            <a:spLocks noGrp="1"/>
          </p:cNvSpPr>
          <p:nvPr>
            <p:ph sz="half" idx="1"/>
          </p:nvPr>
        </p:nvSpPr>
        <p:spPr>
          <a:xfrm>
            <a:off x="270933" y="1628800"/>
            <a:ext cx="4351868" cy="4873600"/>
          </a:xfrm>
        </p:spPr>
        <p:txBody>
          <a:bodyPr>
            <a:normAutofit fontScale="85000" lnSpcReduction="20000"/>
          </a:bodyPr>
          <a:lstStyle/>
          <a:p>
            <a:r>
              <a:rPr lang="en-GB" dirty="0" smtClean="0"/>
              <a:t>First steam locomotive line in use, Merthyr Tydfil ironworks, early 1800s </a:t>
            </a:r>
          </a:p>
          <a:p>
            <a:r>
              <a:rPr lang="en-GB" dirty="0" smtClean="0"/>
              <a:t>George Stephenson develops railway at  </a:t>
            </a:r>
            <a:r>
              <a:rPr lang="en-GB" dirty="0" err="1" smtClean="0"/>
              <a:t>Hetton</a:t>
            </a:r>
            <a:r>
              <a:rPr lang="en-GB" dirty="0" smtClean="0"/>
              <a:t> Colliery, Durham, 1820</a:t>
            </a:r>
            <a:r>
              <a:rPr lang="en-GB" dirty="0"/>
              <a:t>, followed by the Stockton and Darlington </a:t>
            </a:r>
            <a:r>
              <a:rPr lang="en-GB" dirty="0" smtClean="0"/>
              <a:t>Railway, 1824</a:t>
            </a:r>
          </a:p>
          <a:p>
            <a:r>
              <a:rPr lang="en-GB" dirty="0" smtClean="0"/>
              <a:t>First intercity passenger railway with timetabled service, Liverpool– Manchester, 1830</a:t>
            </a:r>
          </a:p>
          <a:p>
            <a:r>
              <a:rPr lang="en-GB" dirty="0" smtClean="0"/>
              <a:t>By 1850, 6000 miles of track laid in Britain</a:t>
            </a:r>
          </a:p>
          <a:p>
            <a:endParaRPr lang="en-GB" dirty="0"/>
          </a:p>
          <a:p>
            <a:pPr marL="45720" indent="0">
              <a:buNone/>
            </a:pPr>
            <a:endParaRPr lang="en-GB" dirty="0"/>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2801" y="1628800"/>
            <a:ext cx="7331156" cy="51221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9424831" y="1754088"/>
            <a:ext cx="2258182" cy="369332"/>
          </a:xfrm>
          <a:prstGeom prst="rect">
            <a:avLst/>
          </a:prstGeom>
        </p:spPr>
        <p:txBody>
          <a:bodyPr wrap="none">
            <a:spAutoFit/>
          </a:bodyPr>
          <a:lstStyle/>
          <a:p>
            <a:r>
              <a:rPr lang="en-GB" dirty="0"/>
              <a:t>Stephenson's Rocket</a:t>
            </a:r>
          </a:p>
        </p:txBody>
      </p:sp>
    </p:spTree>
    <p:extLst>
      <p:ext uri="{BB962C8B-B14F-4D97-AF65-F5344CB8AC3E}">
        <p14:creationId xmlns:p14="http://schemas.microsoft.com/office/powerpoint/2010/main" val="41944913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03200" y="1656077"/>
            <a:ext cx="6742070" cy="5030216"/>
          </a:xfrm>
          <a:prstGeom prst="rect">
            <a:avLst/>
          </a:prstGeom>
        </p:spPr>
      </p:pic>
      <p:sp>
        <p:nvSpPr>
          <p:cNvPr id="3" name="Title 2"/>
          <p:cNvSpPr>
            <a:spLocks noGrp="1"/>
          </p:cNvSpPr>
          <p:nvPr>
            <p:ph type="title"/>
          </p:nvPr>
        </p:nvSpPr>
        <p:spPr/>
        <p:txBody>
          <a:bodyPr/>
          <a:lstStyle/>
          <a:p>
            <a:r>
              <a:rPr lang="en-GB" dirty="0"/>
              <a:t>The age of steam</a:t>
            </a:r>
          </a:p>
        </p:txBody>
      </p:sp>
      <p:sp>
        <p:nvSpPr>
          <p:cNvPr id="5" name="Rectangle 4"/>
          <p:cNvSpPr/>
          <p:nvPr/>
        </p:nvSpPr>
        <p:spPr>
          <a:xfrm>
            <a:off x="6945270" y="2923045"/>
            <a:ext cx="5094330"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The Exchange Clock, Bristol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Franklin Gothic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Telegraph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Franklin Gothic Medium"/>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endParaRPr>
          </a:p>
        </p:txBody>
      </p:sp>
      <p:pic>
        <p:nvPicPr>
          <p:cNvPr id="6" name="Picture 5"/>
          <p:cNvPicPr>
            <a:picLocks noChangeAspect="1"/>
          </p:cNvPicPr>
          <p:nvPr/>
        </p:nvPicPr>
        <p:blipFill>
          <a:blip r:embed="rId4"/>
          <a:stretch>
            <a:fillRect/>
          </a:stretch>
        </p:blipFill>
        <p:spPr>
          <a:xfrm>
            <a:off x="7433910" y="3923126"/>
            <a:ext cx="4419600" cy="2667000"/>
          </a:xfrm>
          <a:prstGeom prst="rect">
            <a:avLst/>
          </a:prstGeom>
        </p:spPr>
      </p:pic>
      <p:sp>
        <p:nvSpPr>
          <p:cNvPr id="2" name="Rectangle 1"/>
          <p:cNvSpPr/>
          <p:nvPr/>
        </p:nvSpPr>
        <p:spPr>
          <a:xfrm>
            <a:off x="7696377" y="1627954"/>
            <a:ext cx="4157133" cy="1200329"/>
          </a:xfrm>
          <a:prstGeom prst="rect">
            <a:avLst/>
          </a:prstGeom>
        </p:spPr>
        <p:txBody>
          <a:bodyPr wrap="square">
            <a:spAutoFit/>
          </a:bodyPr>
          <a:lstStyle/>
          <a:p>
            <a:r>
              <a:rPr lang="en-GB" sz="2400" dirty="0"/>
              <a:t>New conceptions of time and space (e.g. ‘railway time,’ the telegraph) </a:t>
            </a:r>
          </a:p>
        </p:txBody>
      </p:sp>
    </p:spTree>
    <p:extLst>
      <p:ext uri="{BB962C8B-B14F-4D97-AF65-F5344CB8AC3E}">
        <p14:creationId xmlns:p14="http://schemas.microsoft.com/office/powerpoint/2010/main" val="40462167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472788" y="1"/>
            <a:ext cx="7176412" cy="2389025"/>
          </a:xfrm>
          <a:prstGeom prst="rect">
            <a:avLst/>
          </a:prstGeom>
        </p:spPr>
        <p:txBody>
          <a:bodyPr wrap="square" lIns="540000" tIns="360000" rIns="540000" bIns="360000" numCol="1" spcCol="360000">
            <a:spAutoFit/>
          </a:bodyPr>
          <a:lstStyle/>
          <a:p>
            <a:r>
              <a:rPr lang="en-GB" b="1" u="sng" dirty="0" smtClean="0"/>
              <a:t>UK </a:t>
            </a:r>
            <a:r>
              <a:rPr lang="en-GB" b="1" u="sng" dirty="0"/>
              <a:t>Census </a:t>
            </a:r>
            <a:r>
              <a:rPr lang="en-GB" b="1" u="sng" dirty="0" smtClean="0"/>
              <a:t>1851: </a:t>
            </a:r>
            <a:r>
              <a:rPr lang="en-GB" dirty="0" smtClean="0"/>
              <a:t>No</a:t>
            </a:r>
            <a:r>
              <a:rPr lang="en-GB" dirty="0"/>
              <a:t>. of people living in towns and cities surpassed rural population for first time</a:t>
            </a:r>
          </a:p>
          <a:p>
            <a:pPr marL="285750" indent="-285750">
              <a:buFont typeface="Arial" panose="020B0604020202020204" pitchFamily="34" charset="0"/>
              <a:buChar char="•"/>
            </a:pPr>
            <a:endParaRPr lang="en-GB" u="sng" dirty="0"/>
          </a:p>
          <a:p>
            <a:pPr marL="285750" indent="-285750">
              <a:buFont typeface="Arial" panose="020B0604020202020204" pitchFamily="34" charset="0"/>
              <a:buChar char="•"/>
            </a:pPr>
            <a:endParaRPr lang="en-GB" b="1" u="sng" dirty="0"/>
          </a:p>
          <a:p>
            <a:endParaRPr lang="en-GB" b="1" u="sng" dirty="0"/>
          </a:p>
          <a:p>
            <a:endParaRPr lang="en-GB" b="1" dirty="0"/>
          </a:p>
        </p:txBody>
      </p:sp>
      <p:sp>
        <p:nvSpPr>
          <p:cNvPr id="6" name="Rectangle 1"/>
          <p:cNvSpPr>
            <a:spLocks noChangeArrowheads="1"/>
          </p:cNvSpPr>
          <p:nvPr/>
        </p:nvSpPr>
        <p:spPr bwMode="auto">
          <a:xfrm>
            <a:off x="6800161" y="5836296"/>
            <a:ext cx="491171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GB" altLang="en-US" sz="1200" dirty="0">
                <a:latin typeface="Calibri" pitchFamily="34" charset="0"/>
                <a:ea typeface="Calibri" pitchFamily="34" charset="0"/>
                <a:cs typeface="Times New Roman" pitchFamily="18" charset="0"/>
              </a:rPr>
              <a:t>Population of selected UK Towns and Cities, 1801–1851</a:t>
            </a:r>
            <a:endParaRPr lang="en-GB" altLang="en-US" sz="1200" dirty="0">
              <a:latin typeface="Arial" pitchFamily="34" charset="0"/>
              <a:cs typeface="Arial" pitchFamily="34" charset="0"/>
            </a:endParaRPr>
          </a:p>
          <a:p>
            <a:pPr lvl="0" eaLnBrk="0" fontAlgn="base" hangingPunct="0">
              <a:spcBef>
                <a:spcPct val="0"/>
              </a:spcBef>
              <a:spcAft>
                <a:spcPct val="0"/>
              </a:spcAft>
            </a:pPr>
            <a:r>
              <a:rPr lang="en-GB" altLang="en-US" sz="1200" dirty="0">
                <a:latin typeface="Calibri" pitchFamily="34" charset="0"/>
                <a:ea typeface="Calibri" pitchFamily="34" charset="0"/>
                <a:cs typeface="Times New Roman" pitchFamily="18" charset="0"/>
              </a:rPr>
              <a:t>UK Census data, adapted from </a:t>
            </a:r>
            <a:r>
              <a:rPr lang="en-GB" altLang="en-US" sz="1200" dirty="0">
                <a:latin typeface="Calibri" pitchFamily="34" charset="0"/>
                <a:ea typeface="Calibri" pitchFamily="34" charset="0"/>
                <a:cs typeface="Times New Roman" pitchFamily="18" charset="0"/>
                <a:hlinkClick r:id="rId3"/>
              </a:rPr>
              <a:t>http://www.visionofbritain.org.uk/</a:t>
            </a:r>
            <a:r>
              <a:rPr lang="en-GB" altLang="en-US" sz="1200" dirty="0">
                <a:latin typeface="Calibri" pitchFamily="34" charset="0"/>
                <a:ea typeface="Calibri" pitchFamily="34" charset="0"/>
                <a:cs typeface="Times New Roman" pitchFamily="18" charset="0"/>
              </a:rPr>
              <a:t>; map and table from </a:t>
            </a:r>
            <a:r>
              <a:rPr lang="en-GB" sz="1200" dirty="0">
                <a:ea typeface="Calibri"/>
                <a:cs typeface="Times New Roman"/>
              </a:rPr>
              <a:t>Richard Dennis and Hugh Clout, </a:t>
            </a:r>
            <a:r>
              <a:rPr lang="en-GB" sz="1200" i="1" dirty="0">
                <a:ea typeface="Calibri"/>
                <a:cs typeface="Times New Roman"/>
              </a:rPr>
              <a:t>A Social Geography of England and Wales </a:t>
            </a:r>
            <a:r>
              <a:rPr lang="en-GB" sz="1200" dirty="0">
                <a:ea typeface="Calibri"/>
                <a:cs typeface="Times New Roman"/>
              </a:rPr>
              <a:t>(</a:t>
            </a:r>
            <a:r>
              <a:rPr lang="en-GB" sz="1200" dirty="0" err="1">
                <a:ea typeface="Calibri"/>
                <a:cs typeface="Times New Roman"/>
              </a:rPr>
              <a:t>Pergamon</a:t>
            </a:r>
            <a:r>
              <a:rPr lang="en-GB" sz="1200" dirty="0">
                <a:ea typeface="Calibri"/>
                <a:cs typeface="Times New Roman"/>
              </a:rPr>
              <a:t>: Oxford, 1980), p. 43</a:t>
            </a:r>
            <a:r>
              <a:rPr lang="en-GB" altLang="en-US" sz="1200" dirty="0">
                <a:latin typeface="Calibri" pitchFamily="34" charset="0"/>
                <a:ea typeface="Calibri" pitchFamily="34" charset="0"/>
                <a:cs typeface="Times New Roman" pitchFamily="18" charset="0"/>
              </a:rPr>
              <a:t> </a:t>
            </a:r>
            <a:endParaRPr lang="en-GB" altLang="en-US" sz="1200" dirty="0">
              <a:latin typeface="Arial" pitchFamily="34" charset="0"/>
              <a:cs typeface="Arial" pitchFamily="34" charset="0"/>
            </a:endParaRP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6746" y="913495"/>
            <a:ext cx="5055254" cy="39859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5472788" y="4895658"/>
            <a:ext cx="5055254" cy="857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Table 1"/>
          <p:cNvGraphicFramePr>
            <a:graphicFrameLocks noGrp="1"/>
          </p:cNvGraphicFramePr>
          <p:nvPr>
            <p:extLst>
              <p:ext uri="{D42A27DB-BD31-4B8C-83A1-F6EECF244321}">
                <p14:modId xmlns:p14="http://schemas.microsoft.com/office/powerpoint/2010/main" val="3259462203"/>
              </p:ext>
            </p:extLst>
          </p:nvPr>
        </p:nvGraphicFramePr>
        <p:xfrm>
          <a:off x="251519" y="204662"/>
          <a:ext cx="5438080" cy="6744038"/>
        </p:xfrm>
        <a:graphic>
          <a:graphicData uri="http://schemas.openxmlformats.org/drawingml/2006/table">
            <a:tbl>
              <a:tblPr firstRow="1" firstCol="1" bandRow="1">
                <a:tableStyleId>{5C22544A-7EE6-4342-B048-85BDC9FD1C3A}</a:tableStyleId>
              </a:tblPr>
              <a:tblGrid>
                <a:gridCol w="2661188">
                  <a:extLst>
                    <a:ext uri="{9D8B030D-6E8A-4147-A177-3AD203B41FA5}">
                      <a16:colId xmlns:a16="http://schemas.microsoft.com/office/drawing/2014/main" val="20000"/>
                    </a:ext>
                  </a:extLst>
                </a:gridCol>
                <a:gridCol w="1388446">
                  <a:extLst>
                    <a:ext uri="{9D8B030D-6E8A-4147-A177-3AD203B41FA5}">
                      <a16:colId xmlns:a16="http://schemas.microsoft.com/office/drawing/2014/main" val="20001"/>
                    </a:ext>
                  </a:extLst>
                </a:gridCol>
                <a:gridCol w="1388446">
                  <a:extLst>
                    <a:ext uri="{9D8B030D-6E8A-4147-A177-3AD203B41FA5}">
                      <a16:colId xmlns:a16="http://schemas.microsoft.com/office/drawing/2014/main" val="20002"/>
                    </a:ext>
                  </a:extLst>
                </a:gridCol>
              </a:tblGrid>
              <a:tr h="281403">
                <a:tc>
                  <a:txBody>
                    <a:bodyPr/>
                    <a:lstStyle/>
                    <a:p>
                      <a:pPr>
                        <a:lnSpc>
                          <a:spcPct val="115000"/>
                        </a:lnSpc>
                        <a:spcAft>
                          <a:spcPts val="0"/>
                        </a:spcAft>
                      </a:pPr>
                      <a:r>
                        <a:rPr lang="en-GB" sz="1400" dirty="0">
                          <a:solidFill>
                            <a:srgbClr val="FFFF00"/>
                          </a:solidFill>
                          <a:effectLst/>
                        </a:rPr>
                        <a:t>Town/city</a:t>
                      </a:r>
                      <a:endParaRPr lang="en-GB" sz="1400" dirty="0">
                        <a:solidFill>
                          <a:srgbClr val="FFFF00"/>
                        </a:solidFill>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solidFill>
                            <a:srgbClr val="FFFF00"/>
                          </a:solidFill>
                          <a:effectLst/>
                        </a:rPr>
                        <a:t>1801</a:t>
                      </a:r>
                      <a:endParaRPr lang="en-GB" sz="1400" dirty="0">
                        <a:solidFill>
                          <a:srgbClr val="FFFF00"/>
                        </a:solidFill>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solidFill>
                            <a:srgbClr val="FFFF00"/>
                          </a:solidFill>
                          <a:effectLst/>
                        </a:rPr>
                        <a:t>1851</a:t>
                      </a:r>
                      <a:endParaRPr lang="en-GB" sz="1400" dirty="0">
                        <a:solidFill>
                          <a:srgbClr val="FFFF00"/>
                        </a:solidFill>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540427">
                <a:tc>
                  <a:txBody>
                    <a:bodyPr/>
                    <a:lstStyle/>
                    <a:p>
                      <a:pPr>
                        <a:lnSpc>
                          <a:spcPct val="115000"/>
                        </a:lnSpc>
                        <a:spcAft>
                          <a:spcPts val="0"/>
                        </a:spcAft>
                      </a:pPr>
                      <a:r>
                        <a:rPr lang="en-GB" sz="1400">
                          <a:effectLst/>
                        </a:rPr>
                        <a:t>Greater London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1,011,157</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2,286,609</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540427">
                <a:tc>
                  <a:txBody>
                    <a:bodyPr/>
                    <a:lstStyle/>
                    <a:p>
                      <a:pPr>
                        <a:lnSpc>
                          <a:spcPct val="115000"/>
                        </a:lnSpc>
                        <a:spcAft>
                          <a:spcPts val="0"/>
                        </a:spcAft>
                      </a:pPr>
                      <a:r>
                        <a:rPr lang="en-GB" sz="1400">
                          <a:effectLst/>
                        </a:rPr>
                        <a:t>London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879,491 </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1,995,846</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81403">
                <a:tc>
                  <a:txBody>
                    <a:bodyPr/>
                    <a:lstStyle/>
                    <a:p>
                      <a:pPr>
                        <a:lnSpc>
                          <a:spcPct val="115000"/>
                        </a:lnSpc>
                        <a:spcAft>
                          <a:spcPts val="0"/>
                        </a:spcAft>
                      </a:pPr>
                      <a:r>
                        <a:rPr lang="en-GB" sz="1400">
                          <a:effectLst/>
                        </a:rPr>
                        <a:t>Liverpool</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82,430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320,513</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81403">
                <a:tc>
                  <a:txBody>
                    <a:bodyPr/>
                    <a:lstStyle/>
                    <a:p>
                      <a:pPr>
                        <a:lnSpc>
                          <a:spcPct val="115000"/>
                        </a:lnSpc>
                        <a:spcAft>
                          <a:spcPts val="0"/>
                        </a:spcAft>
                      </a:pPr>
                      <a:r>
                        <a:rPr lang="en-GB" sz="1400">
                          <a:effectLst/>
                        </a:rPr>
                        <a:t>Birmingham</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73,670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232,638</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580368">
                <a:tc>
                  <a:txBody>
                    <a:bodyPr/>
                    <a:lstStyle/>
                    <a:p>
                      <a:pPr>
                        <a:lnSpc>
                          <a:spcPct val="115000"/>
                        </a:lnSpc>
                        <a:spcAft>
                          <a:spcPts val="0"/>
                        </a:spcAft>
                      </a:pPr>
                      <a:r>
                        <a:rPr lang="en-GB" sz="1400" dirty="0">
                          <a:effectLst/>
                        </a:rPr>
                        <a:t>Manchester (</a:t>
                      </a:r>
                      <a:r>
                        <a:rPr lang="en-GB" sz="1400" dirty="0" err="1">
                          <a:effectLst/>
                        </a:rPr>
                        <a:t>inc.</a:t>
                      </a:r>
                      <a:r>
                        <a:rPr lang="en-GB" sz="1400" dirty="0">
                          <a:effectLst/>
                        </a:rPr>
                        <a:t> Salford)</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81,299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228,433</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281403">
                <a:tc>
                  <a:txBody>
                    <a:bodyPr/>
                    <a:lstStyle/>
                    <a:p>
                      <a:pPr>
                        <a:lnSpc>
                          <a:spcPct val="115000"/>
                        </a:lnSpc>
                        <a:spcAft>
                          <a:spcPts val="0"/>
                        </a:spcAft>
                      </a:pPr>
                      <a:r>
                        <a:rPr lang="en-GB" sz="1400" dirty="0">
                          <a:effectLst/>
                        </a:rPr>
                        <a:t>Edinburgh</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82,560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193,929</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281403">
                <a:tc>
                  <a:txBody>
                    <a:bodyPr/>
                    <a:lstStyle/>
                    <a:p>
                      <a:pPr>
                        <a:lnSpc>
                          <a:spcPct val="115000"/>
                        </a:lnSpc>
                        <a:spcAft>
                          <a:spcPts val="0"/>
                        </a:spcAft>
                      </a:pPr>
                      <a:r>
                        <a:rPr lang="en-GB" sz="1400" dirty="0">
                          <a:effectLst/>
                        </a:rPr>
                        <a:t>Bradford</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42,780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181,964</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r h="281403">
                <a:tc>
                  <a:txBody>
                    <a:bodyPr/>
                    <a:lstStyle/>
                    <a:p>
                      <a:pPr>
                        <a:lnSpc>
                          <a:spcPct val="115000"/>
                        </a:lnSpc>
                        <a:spcAft>
                          <a:spcPts val="0"/>
                        </a:spcAft>
                      </a:pPr>
                      <a:r>
                        <a:rPr lang="en-GB" sz="1400" b="1" dirty="0" smtClean="0">
                          <a:effectLst/>
                          <a:latin typeface="+mj-lt"/>
                          <a:ea typeface="Calibri"/>
                          <a:cs typeface="Times New Roman"/>
                        </a:rPr>
                        <a:t>Bristol</a:t>
                      </a:r>
                      <a:r>
                        <a:rPr lang="en-GB" sz="1400" b="1" baseline="0" dirty="0" smtClean="0">
                          <a:effectLst/>
                          <a:latin typeface="+mj-lt"/>
                          <a:ea typeface="Calibri"/>
                          <a:cs typeface="Times New Roman"/>
                        </a:rPr>
                        <a:t> </a:t>
                      </a:r>
                      <a:endParaRPr lang="en-GB" sz="1400" b="1" dirty="0">
                        <a:effectLst/>
                        <a:latin typeface="+mj-lt"/>
                        <a:ea typeface="Calibri"/>
                        <a:cs typeface="Times New Roman"/>
                      </a:endParaRPr>
                    </a:p>
                  </a:txBody>
                  <a:tcPr marL="68580" marR="68580" marT="0" marB="0"/>
                </a:tc>
                <a:tc>
                  <a:txBody>
                    <a:bodyPr/>
                    <a:lstStyle/>
                    <a:p>
                      <a:pPr algn="r">
                        <a:lnSpc>
                          <a:spcPct val="115000"/>
                        </a:lnSpc>
                        <a:spcAft>
                          <a:spcPts val="0"/>
                        </a:spcAft>
                      </a:pPr>
                      <a:r>
                        <a:rPr lang="en-GB" sz="1400" dirty="0" smtClean="0">
                          <a:effectLst/>
                          <a:latin typeface="+mj-lt"/>
                          <a:ea typeface="Calibri"/>
                          <a:cs typeface="Times New Roman"/>
                        </a:rPr>
                        <a:t>68,944</a:t>
                      </a:r>
                      <a:endParaRPr lang="en-GB" sz="1400" dirty="0">
                        <a:effectLst/>
                        <a:latin typeface="+mj-lt"/>
                        <a:ea typeface="Calibri"/>
                        <a:cs typeface="Times New Roman"/>
                      </a:endParaRPr>
                    </a:p>
                  </a:txBody>
                  <a:tcPr marL="68580" marR="68580" marT="0" marB="0"/>
                </a:tc>
                <a:tc>
                  <a:txBody>
                    <a:bodyPr/>
                    <a:lstStyle/>
                    <a:p>
                      <a:pPr algn="r">
                        <a:lnSpc>
                          <a:spcPct val="115000"/>
                        </a:lnSpc>
                        <a:spcAft>
                          <a:spcPts val="0"/>
                        </a:spcAft>
                      </a:pPr>
                      <a:r>
                        <a:rPr lang="en-GB" sz="1400" dirty="0" smtClean="0">
                          <a:effectLst/>
                          <a:latin typeface="+mj-lt"/>
                          <a:ea typeface="Calibri"/>
                          <a:cs typeface="Times New Roman"/>
                        </a:rPr>
                        <a:t>159,945</a:t>
                      </a:r>
                      <a:endParaRPr lang="en-GB" sz="1400" dirty="0">
                        <a:effectLst/>
                        <a:latin typeface="+mj-lt"/>
                        <a:ea typeface="Calibri"/>
                        <a:cs typeface="Times New Roman"/>
                      </a:endParaRPr>
                    </a:p>
                  </a:txBody>
                  <a:tcPr marL="68580" marR="68580" marT="0" marB="0"/>
                </a:tc>
                <a:extLst>
                  <a:ext uri="{0D108BD9-81ED-4DB2-BD59-A6C34878D82A}">
                    <a16:rowId xmlns:a16="http://schemas.microsoft.com/office/drawing/2014/main" val="3959846760"/>
                  </a:ext>
                </a:extLst>
              </a:tr>
              <a:tr h="281403">
                <a:tc>
                  <a:txBody>
                    <a:bodyPr/>
                    <a:lstStyle/>
                    <a:p>
                      <a:pPr>
                        <a:lnSpc>
                          <a:spcPct val="115000"/>
                        </a:lnSpc>
                        <a:spcAft>
                          <a:spcPts val="0"/>
                        </a:spcAft>
                      </a:pPr>
                      <a:r>
                        <a:rPr lang="en-GB" sz="1400" dirty="0">
                          <a:effectLst/>
                        </a:rPr>
                        <a:t>Glasgow</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46,779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148,116</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8"/>
                  </a:ext>
                </a:extLst>
              </a:tr>
              <a:tr h="281403">
                <a:tc>
                  <a:txBody>
                    <a:bodyPr/>
                    <a:lstStyle/>
                    <a:p>
                      <a:pPr>
                        <a:lnSpc>
                          <a:spcPct val="115000"/>
                        </a:lnSpc>
                        <a:spcAft>
                          <a:spcPts val="0"/>
                        </a:spcAft>
                      </a:pPr>
                      <a:r>
                        <a:rPr lang="en-GB" sz="1400" dirty="0">
                          <a:effectLst/>
                        </a:rPr>
                        <a:t>Huddersfield</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47,079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123,860</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9"/>
                  </a:ext>
                </a:extLst>
              </a:tr>
              <a:tr h="281403">
                <a:tc>
                  <a:txBody>
                    <a:bodyPr/>
                    <a:lstStyle/>
                    <a:p>
                      <a:pPr>
                        <a:lnSpc>
                          <a:spcPct val="115000"/>
                        </a:lnSpc>
                        <a:spcAft>
                          <a:spcPts val="0"/>
                        </a:spcAft>
                      </a:pPr>
                      <a:r>
                        <a:rPr lang="en-GB" sz="1400">
                          <a:effectLst/>
                        </a:rPr>
                        <a:t>Wolverhampton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29,202</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104,158</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0"/>
                  </a:ext>
                </a:extLst>
              </a:tr>
              <a:tr h="281403">
                <a:tc>
                  <a:txBody>
                    <a:bodyPr/>
                    <a:lstStyle/>
                    <a:p>
                      <a:pPr>
                        <a:lnSpc>
                          <a:spcPct val="115000"/>
                        </a:lnSpc>
                        <a:spcAft>
                          <a:spcPts val="0"/>
                        </a:spcAft>
                      </a:pPr>
                      <a:r>
                        <a:rPr lang="en-GB" sz="1400">
                          <a:effectLst/>
                        </a:rPr>
                        <a:t>Sheffield</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39,049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103,626</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81403">
                <a:tc>
                  <a:txBody>
                    <a:bodyPr/>
                    <a:lstStyle/>
                    <a:p>
                      <a:pPr>
                        <a:lnSpc>
                          <a:spcPct val="115000"/>
                        </a:lnSpc>
                        <a:spcAft>
                          <a:spcPts val="0"/>
                        </a:spcAft>
                      </a:pPr>
                      <a:r>
                        <a:rPr lang="en-GB" sz="1400" dirty="0">
                          <a:effectLst/>
                        </a:rPr>
                        <a:t>Leeds</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30,669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101,343</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2"/>
                  </a:ext>
                </a:extLst>
              </a:tr>
              <a:tr h="281403">
                <a:tc>
                  <a:txBody>
                    <a:bodyPr/>
                    <a:lstStyle/>
                    <a:p>
                      <a:pPr>
                        <a:lnSpc>
                          <a:spcPct val="115000"/>
                        </a:lnSpc>
                        <a:spcAft>
                          <a:spcPts val="0"/>
                        </a:spcAft>
                      </a:pPr>
                      <a:r>
                        <a:rPr lang="en-GB" sz="1400" dirty="0">
                          <a:effectLst/>
                        </a:rPr>
                        <a:t>Preston</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29,899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96,545</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3"/>
                  </a:ext>
                </a:extLst>
              </a:tr>
              <a:tr h="281403">
                <a:tc>
                  <a:txBody>
                    <a:bodyPr/>
                    <a:lstStyle/>
                    <a:p>
                      <a:pPr>
                        <a:lnSpc>
                          <a:spcPct val="115000"/>
                        </a:lnSpc>
                        <a:spcAft>
                          <a:spcPts val="0"/>
                        </a:spcAft>
                      </a:pPr>
                      <a:r>
                        <a:rPr lang="en-GB" sz="1400">
                          <a:effectLst/>
                        </a:rPr>
                        <a:t>Blackburn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33,173</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90,738</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4"/>
                  </a:ext>
                </a:extLst>
              </a:tr>
              <a:tr h="580368">
                <a:tc>
                  <a:txBody>
                    <a:bodyPr/>
                    <a:lstStyle/>
                    <a:p>
                      <a:pPr>
                        <a:lnSpc>
                          <a:spcPct val="115000"/>
                        </a:lnSpc>
                        <a:spcAft>
                          <a:spcPts val="0"/>
                        </a:spcAft>
                      </a:pPr>
                      <a:r>
                        <a:rPr lang="en-GB" sz="1400" dirty="0" smtClean="0">
                          <a:effectLst/>
                        </a:rPr>
                        <a:t>Newcastle-upon-Tyne</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34,092</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89,156</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15"/>
                  </a:ext>
                </a:extLst>
              </a:tr>
              <a:tr h="281403">
                <a:tc>
                  <a:txBody>
                    <a:bodyPr/>
                    <a:lstStyle/>
                    <a:p>
                      <a:pPr>
                        <a:lnSpc>
                          <a:spcPct val="115000"/>
                        </a:lnSpc>
                        <a:spcAft>
                          <a:spcPts val="0"/>
                        </a:spcAft>
                      </a:pPr>
                      <a:r>
                        <a:rPr lang="en-GB" sz="1400" dirty="0">
                          <a:effectLst/>
                        </a:rPr>
                        <a:t>Rochdale</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26,577</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72,515</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6"/>
                  </a:ext>
                </a:extLst>
              </a:tr>
              <a:tr h="281403">
                <a:tc>
                  <a:txBody>
                    <a:bodyPr/>
                    <a:lstStyle/>
                    <a:p>
                      <a:pPr>
                        <a:lnSpc>
                          <a:spcPct val="115000"/>
                        </a:lnSpc>
                        <a:spcAft>
                          <a:spcPts val="0"/>
                        </a:spcAft>
                      </a:pPr>
                      <a:r>
                        <a:rPr lang="en-GB" sz="1400">
                          <a:effectLst/>
                        </a:rPr>
                        <a:t>Swansea</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smtClean="0">
                          <a:effectLst/>
                        </a:rPr>
                        <a:t>17,510</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46,907</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7"/>
                  </a:ext>
                </a:extLst>
              </a:tr>
              <a:tr h="281403">
                <a:tc>
                  <a:txBody>
                    <a:bodyPr/>
                    <a:lstStyle/>
                    <a:p>
                      <a:pPr>
                        <a:lnSpc>
                          <a:spcPct val="115000"/>
                        </a:lnSpc>
                        <a:spcAft>
                          <a:spcPts val="0"/>
                        </a:spcAft>
                      </a:pPr>
                      <a:r>
                        <a:rPr lang="en-GB" sz="1400" dirty="0">
                          <a:effectLst/>
                        </a:rPr>
                        <a:t>Cardiff</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15,325</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46,491</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18"/>
                  </a:ext>
                </a:extLst>
              </a:tr>
            </a:tbl>
          </a:graphicData>
        </a:graphic>
      </p:graphicFrame>
    </p:spTree>
    <p:extLst>
      <p:ext uri="{BB962C8B-B14F-4D97-AF65-F5344CB8AC3E}">
        <p14:creationId xmlns:p14="http://schemas.microsoft.com/office/powerpoint/2010/main" val="17792862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age of steam</a:t>
            </a:r>
            <a:endParaRPr lang="en-GB" dirty="0"/>
          </a:p>
        </p:txBody>
      </p:sp>
      <p:sp>
        <p:nvSpPr>
          <p:cNvPr id="12" name="Content Placeholder 2"/>
          <p:cNvSpPr>
            <a:spLocks noGrp="1"/>
          </p:cNvSpPr>
          <p:nvPr>
            <p:ph sz="half" idx="1"/>
          </p:nvPr>
        </p:nvSpPr>
        <p:spPr>
          <a:xfrm>
            <a:off x="413360" y="1726037"/>
            <a:ext cx="4697260" cy="4407408"/>
          </a:xfrm>
        </p:spPr>
        <p:txBody>
          <a:bodyPr>
            <a:normAutofit/>
          </a:bodyPr>
          <a:lstStyle/>
          <a:p>
            <a:pPr marL="45720" indent="0">
              <a:buNone/>
            </a:pPr>
            <a:r>
              <a:rPr lang="en-GB" sz="2000" dirty="0"/>
              <a:t>‘Opening of the Liverpool and Manchester Railway,’ </a:t>
            </a:r>
            <a:r>
              <a:rPr lang="en-GB" sz="2000" i="1" dirty="0"/>
              <a:t>Liverpool Mercury</a:t>
            </a:r>
            <a:r>
              <a:rPr lang="en-GB" sz="2000" dirty="0"/>
              <a:t>, September 17 1830, [pp.7-8]. See also: TT Bury, </a:t>
            </a:r>
            <a:r>
              <a:rPr lang="en-GB" sz="2000" i="1" dirty="0"/>
              <a:t>Coloured Views on the Liverpool and Manchester Railway, with Plates of the Coaches, Machines, &amp;c. from Drawings Made on the Spot by Mr TT Bury </a:t>
            </a:r>
            <a:r>
              <a:rPr lang="en-GB" sz="2000" dirty="0"/>
              <a:t>(London: R Ackermann, 1831).</a:t>
            </a:r>
            <a:endParaRPr lang="en-US" sz="2000" dirty="0"/>
          </a:p>
          <a:p>
            <a:pPr marL="45720" indent="0">
              <a:buNone/>
            </a:pPr>
            <a:endParaRPr lang="en-US" dirty="0"/>
          </a:p>
          <a:p>
            <a:endParaRPr lang="en-GB" dirty="0"/>
          </a:p>
          <a:p>
            <a:pPr marL="45720" indent="0">
              <a:buNone/>
            </a:pPr>
            <a:endParaRPr lang="en-GB"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1501" y="1631388"/>
            <a:ext cx="4063855" cy="5039179"/>
          </a:xfrm>
          <a:prstGeom prst="rect">
            <a:avLst/>
          </a:prstGeom>
        </p:spPr>
      </p:pic>
    </p:spTree>
    <p:extLst>
      <p:ext uri="{BB962C8B-B14F-4D97-AF65-F5344CB8AC3E}">
        <p14:creationId xmlns:p14="http://schemas.microsoft.com/office/powerpoint/2010/main" val="11108691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age of steam</a:t>
            </a:r>
            <a:endParaRPr lang="en-GB" dirty="0"/>
          </a:p>
        </p:txBody>
      </p:sp>
      <p:sp>
        <p:nvSpPr>
          <p:cNvPr id="12" name="Content Placeholder 2"/>
          <p:cNvSpPr>
            <a:spLocks noGrp="1"/>
          </p:cNvSpPr>
          <p:nvPr>
            <p:ph sz="half" idx="1"/>
          </p:nvPr>
        </p:nvSpPr>
        <p:spPr>
          <a:xfrm>
            <a:off x="263047" y="1713511"/>
            <a:ext cx="7139836" cy="4850127"/>
          </a:xfrm>
        </p:spPr>
        <p:txBody>
          <a:bodyPr>
            <a:normAutofit fontScale="70000" lnSpcReduction="20000"/>
          </a:bodyPr>
          <a:lstStyle/>
          <a:p>
            <a:pPr marL="45720" indent="0">
              <a:buNone/>
            </a:pPr>
            <a:r>
              <a:rPr lang="en-GB" sz="2300" dirty="0"/>
              <a:t>‘Opening of the Liverpool and Manchester Railway,’ </a:t>
            </a:r>
            <a:r>
              <a:rPr lang="en-GB" sz="2300" i="1" dirty="0"/>
              <a:t>Liverpool Mercury</a:t>
            </a:r>
            <a:r>
              <a:rPr lang="en-GB" sz="2300" dirty="0"/>
              <a:t>, September 17 </a:t>
            </a:r>
            <a:r>
              <a:rPr lang="en-GB" sz="2300" dirty="0" smtClean="0"/>
              <a:t>1830; TT Bury, </a:t>
            </a:r>
            <a:r>
              <a:rPr lang="en-GB" sz="2300" i="1" dirty="0" smtClean="0"/>
              <a:t>Coloured Views on the Liverpool and Manchester Railway </a:t>
            </a:r>
            <a:r>
              <a:rPr lang="en-GB" sz="2300" dirty="0" smtClean="0"/>
              <a:t>(1831).</a:t>
            </a:r>
          </a:p>
          <a:p>
            <a:pPr marL="45720" indent="0">
              <a:buNone/>
            </a:pPr>
            <a:endParaRPr lang="en-US" dirty="0" smtClean="0"/>
          </a:p>
          <a:p>
            <a:pPr algn="just"/>
            <a:r>
              <a:rPr lang="en-GB" dirty="0" smtClean="0"/>
              <a:t>What impression do these sources provide of the opening of the railway? What notable events occurred on the opening day, and can any broader significances be inferred from them?</a:t>
            </a:r>
          </a:p>
          <a:p>
            <a:pPr algn="just"/>
            <a:endParaRPr lang="en-GB" dirty="0"/>
          </a:p>
          <a:p>
            <a:pPr algn="just"/>
            <a:r>
              <a:rPr lang="en-US" dirty="0" smtClean="0"/>
              <a:t>What was </a:t>
            </a:r>
            <a:r>
              <a:rPr lang="en-US" dirty="0"/>
              <a:t>novel about </a:t>
            </a:r>
            <a:r>
              <a:rPr lang="en-US" dirty="0" smtClean="0"/>
              <a:t>the new railway? Was </a:t>
            </a:r>
            <a:r>
              <a:rPr lang="en-US" dirty="0"/>
              <a:t>it exciting or daunting? </a:t>
            </a:r>
            <a:r>
              <a:rPr lang="en-US" dirty="0" smtClean="0"/>
              <a:t>What notable engineering feats were involved in building the railway?</a:t>
            </a:r>
          </a:p>
          <a:p>
            <a:pPr algn="just"/>
            <a:endParaRPr lang="en-US" dirty="0"/>
          </a:p>
          <a:p>
            <a:pPr algn="just"/>
            <a:r>
              <a:rPr lang="en-US" dirty="0" smtClean="0"/>
              <a:t>Can the description offer any insights onto </a:t>
            </a:r>
            <a:r>
              <a:rPr lang="en-US" dirty="0"/>
              <a:t>1830s British </a:t>
            </a:r>
            <a:r>
              <a:rPr lang="en-US" dirty="0" smtClean="0"/>
              <a:t>society? What </a:t>
            </a:r>
            <a:r>
              <a:rPr lang="en-US" dirty="0"/>
              <a:t>can you glean about the political </a:t>
            </a:r>
            <a:r>
              <a:rPr lang="en-US" dirty="0" smtClean="0"/>
              <a:t>situation in Britain, for </a:t>
            </a:r>
            <a:r>
              <a:rPr lang="en-US" dirty="0"/>
              <a:t>instance? </a:t>
            </a:r>
            <a:r>
              <a:rPr lang="en-US" dirty="0" smtClean="0"/>
              <a:t>Why </a:t>
            </a:r>
            <a:r>
              <a:rPr lang="en-US" dirty="0"/>
              <a:t>might the railway have been built to connect Liverpool and Manchester specifically</a:t>
            </a:r>
            <a:r>
              <a:rPr lang="en-US" dirty="0" smtClean="0"/>
              <a:t>?</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1501" y="1631388"/>
            <a:ext cx="4063855" cy="5039179"/>
          </a:xfrm>
          <a:prstGeom prst="rect">
            <a:avLst/>
          </a:prstGeom>
        </p:spPr>
      </p:pic>
    </p:spTree>
    <p:extLst>
      <p:ext uri="{BB962C8B-B14F-4D97-AF65-F5344CB8AC3E}">
        <p14:creationId xmlns:p14="http://schemas.microsoft.com/office/powerpoint/2010/main" val="105892823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3676</Words>
  <Application>Microsoft Office PowerPoint</Application>
  <PresentationFormat>Widescreen</PresentationFormat>
  <Paragraphs>238</Paragraphs>
  <Slides>21</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Franklin Gothic Medium</vt:lpstr>
      <vt:lpstr>Times New Roman</vt:lpstr>
      <vt:lpstr>Wingdings</vt:lpstr>
      <vt:lpstr>Wingdings 2</vt:lpstr>
      <vt:lpstr>1_Grid</vt:lpstr>
      <vt:lpstr>HPHI4005 Age of Revolution: lecture 9 Industrial Revolution:  AN AGE OF STEAM</vt:lpstr>
      <vt:lpstr>An Age of Revolution, c. 1789–1848</vt:lpstr>
      <vt:lpstr>Industrial revolution</vt:lpstr>
      <vt:lpstr>Chronology and definitions</vt:lpstr>
      <vt:lpstr>Chronology:  Second and third industrial revolutions</vt:lpstr>
      <vt:lpstr>Chronology and definitions</vt:lpstr>
      <vt:lpstr> first industrial revolution: Geography  </vt:lpstr>
      <vt:lpstr> first industrial revolution: Geography  </vt:lpstr>
      <vt:lpstr>Pre-industrial economy</vt:lpstr>
      <vt:lpstr>Pre-industrial economy: Textiles</vt:lpstr>
      <vt:lpstr>Industrialisation: Textiles</vt:lpstr>
      <vt:lpstr>Industrialisation: Textiles</vt:lpstr>
      <vt:lpstr>Cotton mill</vt:lpstr>
      <vt:lpstr>Industrialisation: iron</vt:lpstr>
      <vt:lpstr>Industrialisation: steam engine</vt:lpstr>
      <vt:lpstr>The age of steam</vt:lpstr>
      <vt:lpstr>The age of steam</vt:lpstr>
      <vt:lpstr>The age of steam</vt:lpstr>
      <vt:lpstr>PowerPoint Presentation</vt:lpstr>
      <vt:lpstr>The age of steam</vt:lpstr>
      <vt:lpstr>The age of steam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lecture 9 Industrial Revolution:  AN AGE OF STEAM</dc:title>
  <dc:creator>Alexander Scott</dc:creator>
  <cp:lastModifiedBy>Alexander Scott</cp:lastModifiedBy>
  <cp:revision>11</cp:revision>
  <cp:lastPrinted>2018-11-05T11:43:31Z</cp:lastPrinted>
  <dcterms:created xsi:type="dcterms:W3CDTF">2018-11-05T09:17:10Z</dcterms:created>
  <dcterms:modified xsi:type="dcterms:W3CDTF">2018-11-05T13:11:20Z</dcterms:modified>
</cp:coreProperties>
</file>