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9" r:id="rId2"/>
    <p:sldId id="260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070F4B1-B2D7-4399-96BD-891A4CE788B9}" v="14" dt="2020-01-12T15:07:21.35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5" d="100"/>
          <a:sy n="85" d="100"/>
        </p:scale>
        <p:origin x="59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F8FDC3-A6C1-443F-BE6A-73DEDBD854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86757AE-7174-4F6A-88F9-DA2C43EA871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C53BAD-ED9B-400A-82C1-C641BE800E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1/12/2020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5368B1-B7BB-41A9-84B5-8E42EC84A7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DD3F49-BF1A-40CF-AB8E-4B47C0FC8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640833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170D9B-CE82-4317-9397-EFC6CBE28C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4DAA20-06A5-490D-813E-2D23E2F328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F67228-44FA-4673-80C8-62E53BFCEA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1/12/2020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2B8D8B-C667-423E-9C73-F6FA06566F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A72753-A255-4272-88BC-FC248FD8E0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2813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BC8256-F722-4691-A6A5-378C03148B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36C908-4EFA-4A09-BB55-F04D36B89A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1DEBCE-9A25-44D0-888A-524A5FA1F1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1/12/2020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52346F-6609-4507-82FC-766EDC5322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5F2EC-C414-4048-B0CE-7FDA58C7E9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515557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4727A7-27A4-4C22-9B32-349C529DD2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817E1C-7FC1-4305-AC3D-3A7CAD48D83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81EDE2-136B-4587-B2C5-65539AA62E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42867A-48CC-448F-8F01-B1C1130B30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  <a:t>1/12/2020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EC9F38-0FEF-4DE5-AF2A-396CFAC407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500601-3C97-43A9-8DAB-520E212B5A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36898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B429EB-2193-4F32-AEB6-8BD7B6C2D1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273B004-FE2B-46B8-BD3C-9642A621D4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6A16F2-EE15-4579-8C19-FFADF5C85D2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E7CB5CE-18E8-4600-BD09-3BED5028DE3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948784-9EA6-4C54-9711-20F3672474F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064A6F6-0E50-4161-A7EF-17123BEDA7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  <a:t>1/12/2020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A0218AF-9BD1-4D09-A0C5-7B3CFAD621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0EA6E4-CB80-44F4-88A3-4D1BCF7265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35412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490EAD-57A3-4F90-BD86-D7A68EA048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F936A51-D05D-410D-8D04-93D2153BED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1/12/2020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3423595-BABD-4C30-9A84-2B1091E4FC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C8DF2A-F62E-4334-9CA0-9B3DE8107C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8702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353B022-C6DF-43CB-B521-E448A392D2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1/12/2020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7C76C1E-B148-4B96-920C-377791E3A7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4470CA-E188-4E62-A6DA-C20E4C8901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45687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A5E752-E00D-4AD9-9138-8C2E9E7FB9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2BE95F-00B2-4680-A3F4-2151769E4E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40A8D8-31F1-4562-BBD6-2A1C75C7C7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695742-601B-4A45-A292-8C0B0E5565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884F1-FFEA-405F-9602-3DCA865EDA4E}" type="datetime1">
              <a:rPr lang="en-US" smtClean="0"/>
              <a:t>1/12/2020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CA66DA-7185-467E-9ABE-CECEEEF329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C699B0-C357-4063-AE63-4514C8A25B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82654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0C926A-58A2-4C98-A4B6-CECA2A7342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21DEF23-F31B-4D7B-ADFF-0BD16347F07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F94921C-BB30-4B46-A54B-C591C49A710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AEA8E3-D024-4D3B-902D-D731A75DA2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1/12/2020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BE1833-232E-4942-93A2-79E0F12BD0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BD302AA-6A73-4573-BBE6-ACA22E1FD5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26626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12CB5E-22A9-4138-A378-720222F176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A2F2E99-E87E-4A66-8F46-D7BA8108D8A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03DD66-5875-4306-B115-6034411F5A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D4963-E985-44C4-B8C4-FDD613B7C2F8}" type="datetime1">
              <a:rPr lang="en-US" smtClean="0"/>
              <a:t>1/12/2020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31F4D9-334E-4450-A6DB-4438EDFE3B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E2F28B-D2F2-4329-A5DB-EB548321DD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25869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D768016-85D5-4457-979D-F64C54B5690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81A980F-36AB-4CD7-BD64-E4409E52B08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DB6A9A-4371-4A08-884D-31D9D0710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1/12/2020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B59C0B-CE3D-4067-9135-3815E84A32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86661D-81DC-4153-B9B3-49F481C17C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841418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91719DF-24E1-48F1-B911-43F9AD6BBB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138BCC-B2DF-4B7E-8658-BBD2D7251B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98140A-13AC-46DF-BB60-7768DA38833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1/12/2020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77B0BF-7FB4-459B-A1CF-A3183A04800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B00252-8BC9-4D43-9E9B-62C4E8D618B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668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time-management-clock-time-business-1966388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owl.excelsior.edu/grammar-essentials/common-errors/common-errors-quotation-error/" TargetMode="Externa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val 22">
            <a:extLst>
              <a:ext uri="{FF2B5EF4-FFF2-40B4-BE49-F238E27FC236}">
                <a16:creationId xmlns:a16="http://schemas.microsoft.com/office/drawing/2014/main" id="{8C217978-E683-4320-B2C6-1B50EA840FAC}"/>
              </a:ext>
            </a:extLst>
          </p:cNvPr>
          <p:cNvSpPr/>
          <p:nvPr/>
        </p:nvSpPr>
        <p:spPr>
          <a:xfrm>
            <a:off x="224138" y="3784718"/>
            <a:ext cx="5564168" cy="11144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0960EEDD-87B8-4269-A95E-E88C6B6CE680}"/>
              </a:ext>
            </a:extLst>
          </p:cNvPr>
          <p:cNvSpPr/>
          <p:nvPr/>
        </p:nvSpPr>
        <p:spPr>
          <a:xfrm>
            <a:off x="6095999" y="3784718"/>
            <a:ext cx="5991225" cy="110398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BD1893BB-DDB2-4D69-982A-AE83D378F3FE}"/>
              </a:ext>
            </a:extLst>
          </p:cNvPr>
          <p:cNvSpPr/>
          <p:nvPr/>
        </p:nvSpPr>
        <p:spPr>
          <a:xfrm>
            <a:off x="502953" y="235558"/>
            <a:ext cx="3454347" cy="83100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6513ACB9-34E3-4825-A539-1AFC51C017E3}"/>
              </a:ext>
            </a:extLst>
          </p:cNvPr>
          <p:cNvSpPr/>
          <p:nvPr/>
        </p:nvSpPr>
        <p:spPr>
          <a:xfrm>
            <a:off x="8181975" y="285750"/>
            <a:ext cx="3629025" cy="89169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4" name="Picture 13" descr="A close up of a logo&#10;&#10;Description automatically generated">
            <a:extLst>
              <a:ext uri="{FF2B5EF4-FFF2-40B4-BE49-F238E27FC236}">
                <a16:creationId xmlns:a16="http://schemas.microsoft.com/office/drawing/2014/main" id="{5DADED7E-5B55-4AB2-9080-99EBF4BF31B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7665" t="15791" r="15765" b="2813"/>
          <a:stretch/>
        </p:blipFill>
        <p:spPr>
          <a:xfrm>
            <a:off x="4296689" y="251134"/>
            <a:ext cx="3545896" cy="2520000"/>
          </a:xfrm>
          <a:prstGeom prst="rect">
            <a:avLst/>
          </a:prstGeom>
          <a:noFill/>
          <a:effectLst>
            <a:glow rad="127000">
              <a:schemeClr val="bg1">
                <a:alpha val="89000"/>
              </a:schemeClr>
            </a:glow>
            <a:reflection stA="96000" endPos="0" dir="5400000" sy="-100000" algn="bl" rotWithShape="0"/>
            <a:softEdge rad="12700"/>
          </a:effectLst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BF843AED-35B3-4822-9D03-7BD0646C79B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7078" y="481529"/>
            <a:ext cx="3836466" cy="706355"/>
          </a:xfrm>
        </p:spPr>
        <p:txBody>
          <a:bodyPr/>
          <a:lstStyle/>
          <a:p>
            <a:r>
              <a:rPr lang="en-GB" dirty="0"/>
              <a:t>What is it?</a:t>
            </a: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CBE8DEA0-F7B5-42D6-9D89-3473CBE38D9F}"/>
              </a:ext>
            </a:extLst>
          </p:cNvPr>
          <p:cNvSpPr txBox="1">
            <a:spLocks/>
          </p:cNvSpPr>
          <p:nvPr/>
        </p:nvSpPr>
        <p:spPr>
          <a:xfrm>
            <a:off x="6404741" y="4061065"/>
            <a:ext cx="5920871" cy="70635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114000"/>
              </a:lnSpc>
              <a:spcBef>
                <a:spcPts val="0"/>
              </a:spcBef>
              <a:buFont typeface="Arial" panose="020B0604020202020204" pitchFamily="34" charset="0"/>
              <a:buNone/>
              <a:defRPr sz="2000" b="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12000"/>
              </a:lnSpc>
              <a:spcBef>
                <a:spcPts val="900"/>
              </a:spcBef>
              <a:buFont typeface="Corbel" panose="020B0503020204020204" pitchFamily="34" charset="0"/>
              <a:buNone/>
              <a:defRPr sz="2000" kern="12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12000"/>
              </a:lnSpc>
              <a:spcBef>
                <a:spcPts val="900"/>
              </a:spcBef>
              <a:buFont typeface="Arial" panose="020B0604020202020204" pitchFamily="34" charset="0"/>
              <a:buNone/>
              <a:defRPr sz="1800" kern="12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12000"/>
              </a:lnSpc>
              <a:spcBef>
                <a:spcPts val="900"/>
              </a:spcBef>
              <a:buFont typeface="Corbel" panose="020B0503020204020204" pitchFamily="34" charset="0"/>
              <a:buNone/>
              <a:defRPr sz="1600" kern="12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12000"/>
              </a:lnSpc>
              <a:spcBef>
                <a:spcPts val="900"/>
              </a:spcBef>
              <a:buFont typeface="Arial" panose="020B0604020202020204" pitchFamily="34" charset="0"/>
              <a:buNone/>
              <a:defRPr sz="1600" i="1" kern="12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12000"/>
              </a:lnSpc>
              <a:spcBef>
                <a:spcPts val="1300"/>
              </a:spcBef>
              <a:buFont typeface="Corbel" panose="020B0503020204020204" pitchFamily="34" charset="0"/>
              <a:buNone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12000"/>
              </a:lnSpc>
              <a:spcBef>
                <a:spcPts val="1300"/>
              </a:spcBef>
              <a:buFont typeface="Arial" panose="020B0604020202020204" pitchFamily="34" charset="0"/>
              <a:buNone/>
              <a:defRPr sz="1600" i="1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12000"/>
              </a:lnSpc>
              <a:spcBef>
                <a:spcPts val="1300"/>
              </a:spcBef>
              <a:buFont typeface="Corbel" panose="020B0503020204020204" pitchFamily="34" charset="0"/>
              <a:buNone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12000"/>
              </a:lnSpc>
              <a:spcBef>
                <a:spcPts val="1300"/>
              </a:spcBef>
              <a:buFont typeface="Arial" panose="020B0604020202020204" pitchFamily="34" charset="0"/>
              <a:buNone/>
              <a:defRPr sz="1600" i="1" kern="12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i="0" dirty="0">
                <a:solidFill>
                  <a:schemeClr val="tx1"/>
                </a:solidFill>
              </a:rPr>
              <a:t>Benefits of effective time management:</a:t>
            </a: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77B5845E-AFD9-48CA-9DE1-B3B2615E19AA}"/>
              </a:ext>
            </a:extLst>
          </p:cNvPr>
          <p:cNvSpPr txBox="1">
            <a:spLocks/>
          </p:cNvSpPr>
          <p:nvPr/>
        </p:nvSpPr>
        <p:spPr>
          <a:xfrm>
            <a:off x="8715375" y="472804"/>
            <a:ext cx="2683546" cy="70635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114000"/>
              </a:lnSpc>
              <a:spcBef>
                <a:spcPts val="0"/>
              </a:spcBef>
              <a:buFont typeface="Arial" panose="020B0604020202020204" pitchFamily="34" charset="0"/>
              <a:buNone/>
              <a:defRPr sz="2000" b="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12000"/>
              </a:lnSpc>
              <a:spcBef>
                <a:spcPts val="900"/>
              </a:spcBef>
              <a:buFont typeface="Corbel" panose="020B0503020204020204" pitchFamily="34" charset="0"/>
              <a:buNone/>
              <a:defRPr sz="2000" kern="12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12000"/>
              </a:lnSpc>
              <a:spcBef>
                <a:spcPts val="900"/>
              </a:spcBef>
              <a:buFont typeface="Arial" panose="020B0604020202020204" pitchFamily="34" charset="0"/>
              <a:buNone/>
              <a:defRPr sz="1800" kern="12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12000"/>
              </a:lnSpc>
              <a:spcBef>
                <a:spcPts val="900"/>
              </a:spcBef>
              <a:buFont typeface="Corbel" panose="020B0503020204020204" pitchFamily="34" charset="0"/>
              <a:buNone/>
              <a:defRPr sz="1600" kern="12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12000"/>
              </a:lnSpc>
              <a:spcBef>
                <a:spcPts val="900"/>
              </a:spcBef>
              <a:buFont typeface="Arial" panose="020B0604020202020204" pitchFamily="34" charset="0"/>
              <a:buNone/>
              <a:defRPr sz="1600" i="1" kern="12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12000"/>
              </a:lnSpc>
              <a:spcBef>
                <a:spcPts val="1300"/>
              </a:spcBef>
              <a:buFont typeface="Corbel" panose="020B0503020204020204" pitchFamily="34" charset="0"/>
              <a:buNone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12000"/>
              </a:lnSpc>
              <a:spcBef>
                <a:spcPts val="1300"/>
              </a:spcBef>
              <a:buFont typeface="Arial" panose="020B0604020202020204" pitchFamily="34" charset="0"/>
              <a:buNone/>
              <a:defRPr sz="1600" i="1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12000"/>
              </a:lnSpc>
              <a:spcBef>
                <a:spcPts val="1300"/>
              </a:spcBef>
              <a:buFont typeface="Corbel" panose="020B0503020204020204" pitchFamily="34" charset="0"/>
              <a:buNone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12000"/>
              </a:lnSpc>
              <a:spcBef>
                <a:spcPts val="1300"/>
              </a:spcBef>
              <a:buFont typeface="Arial" panose="020B0604020202020204" pitchFamily="34" charset="0"/>
              <a:buNone/>
              <a:defRPr sz="1600" i="1" kern="12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i="0" dirty="0">
                <a:solidFill>
                  <a:schemeClr val="tx1"/>
                </a:solidFill>
              </a:rPr>
              <a:t>Popular strategies: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3BB62855-F2FF-44E2-BF1F-20027555C6D6}"/>
              </a:ext>
            </a:extLst>
          </p:cNvPr>
          <p:cNvSpPr txBox="1">
            <a:spLocks/>
          </p:cNvSpPr>
          <p:nvPr/>
        </p:nvSpPr>
        <p:spPr>
          <a:xfrm>
            <a:off x="294231" y="4061064"/>
            <a:ext cx="5407305" cy="7063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114000"/>
              </a:lnSpc>
              <a:spcBef>
                <a:spcPts val="0"/>
              </a:spcBef>
              <a:buFont typeface="Arial" panose="020B0604020202020204" pitchFamily="34" charset="0"/>
              <a:buNone/>
              <a:defRPr sz="2000" b="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12000"/>
              </a:lnSpc>
              <a:spcBef>
                <a:spcPts val="900"/>
              </a:spcBef>
              <a:buFont typeface="Corbel" panose="020B0503020204020204" pitchFamily="34" charset="0"/>
              <a:buNone/>
              <a:defRPr sz="2000" kern="12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12000"/>
              </a:lnSpc>
              <a:spcBef>
                <a:spcPts val="900"/>
              </a:spcBef>
              <a:buFont typeface="Arial" panose="020B0604020202020204" pitchFamily="34" charset="0"/>
              <a:buNone/>
              <a:defRPr sz="1800" kern="12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12000"/>
              </a:lnSpc>
              <a:spcBef>
                <a:spcPts val="900"/>
              </a:spcBef>
              <a:buFont typeface="Corbel" panose="020B0503020204020204" pitchFamily="34" charset="0"/>
              <a:buNone/>
              <a:defRPr sz="1600" kern="12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12000"/>
              </a:lnSpc>
              <a:spcBef>
                <a:spcPts val="900"/>
              </a:spcBef>
              <a:buFont typeface="Arial" panose="020B0604020202020204" pitchFamily="34" charset="0"/>
              <a:buNone/>
              <a:defRPr sz="1600" i="1" kern="12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12000"/>
              </a:lnSpc>
              <a:spcBef>
                <a:spcPts val="1300"/>
              </a:spcBef>
              <a:buFont typeface="Corbel" panose="020B0503020204020204" pitchFamily="34" charset="0"/>
              <a:buNone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12000"/>
              </a:lnSpc>
              <a:spcBef>
                <a:spcPts val="1300"/>
              </a:spcBef>
              <a:buFont typeface="Arial" panose="020B0604020202020204" pitchFamily="34" charset="0"/>
              <a:buNone/>
              <a:defRPr sz="1600" i="1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12000"/>
              </a:lnSpc>
              <a:spcBef>
                <a:spcPts val="1300"/>
              </a:spcBef>
              <a:buFont typeface="Corbel" panose="020B0503020204020204" pitchFamily="34" charset="0"/>
              <a:buNone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12000"/>
              </a:lnSpc>
              <a:spcBef>
                <a:spcPts val="1300"/>
              </a:spcBef>
              <a:buFont typeface="Arial" panose="020B0604020202020204" pitchFamily="34" charset="0"/>
              <a:buNone/>
              <a:defRPr sz="1600" i="1" kern="12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i="0" dirty="0">
                <a:solidFill>
                  <a:schemeClr val="tx1"/>
                </a:solidFill>
              </a:rPr>
              <a:t>Consequences of poor time management</a:t>
            </a:r>
            <a:r>
              <a:rPr lang="en-GB" dirty="0">
                <a:solidFill>
                  <a:schemeClr val="tx1"/>
                </a:solidFill>
              </a:rPr>
              <a:t>: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7E5188E-0A2E-4F79-ABEF-C4493DD29637}"/>
              </a:ext>
            </a:extLst>
          </p:cNvPr>
          <p:cNvSpPr txBox="1"/>
          <p:nvPr/>
        </p:nvSpPr>
        <p:spPr>
          <a:xfrm>
            <a:off x="7648576" y="1592019"/>
            <a:ext cx="454342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- 80/20 rule (Reh, 2017)</a:t>
            </a:r>
          </a:p>
          <a:p>
            <a:pPr marL="342900" indent="-342900">
              <a:buFontTx/>
              <a:buChar char="-"/>
            </a:pPr>
            <a:r>
              <a:rPr lang="en-GB" dirty="0"/>
              <a:t>Eisenhower's Urgent/Important Principle (Chaneski, 2017)</a:t>
            </a:r>
          </a:p>
          <a:p>
            <a:pPr marL="342900" indent="-342900">
              <a:buFontTx/>
              <a:buChar char="-"/>
            </a:pPr>
            <a:r>
              <a:rPr lang="en-GB" dirty="0"/>
              <a:t>Self-determination Theory (Deci and Ryan, 2008)</a:t>
            </a:r>
          </a:p>
          <a:p>
            <a:pPr marL="342900" indent="-342900">
              <a:buFontTx/>
              <a:buChar char="-"/>
            </a:pPr>
            <a:r>
              <a:rPr lang="en-GB" dirty="0"/>
              <a:t>Affective Forecasting (Raby et al, 2007).</a:t>
            </a:r>
          </a:p>
          <a:p>
            <a:pPr marL="285750" indent="-285750">
              <a:buFontTx/>
              <a:buChar char="-"/>
            </a:pPr>
            <a:endParaRPr lang="en-GB" dirty="0"/>
          </a:p>
        </p:txBody>
      </p:sp>
      <p:pic>
        <p:nvPicPr>
          <p:cNvPr id="10" name="Picture 9" descr="A large clock mounted to the side&#10;&#10;Description automatically generated">
            <a:extLst>
              <a:ext uri="{FF2B5EF4-FFF2-40B4-BE49-F238E27FC236}">
                <a16:creationId xmlns:a16="http://schemas.microsoft.com/office/drawing/2014/main" id="{C3B4B8C2-F42B-405C-8342-CD984873925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290812" y="1347682"/>
            <a:ext cx="3908999" cy="2115241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4BCA435D-CA6F-4B6A-AEFD-0FD2AFFEF7C8}"/>
              </a:ext>
            </a:extLst>
          </p:cNvPr>
          <p:cNvSpPr txBox="1"/>
          <p:nvPr/>
        </p:nvSpPr>
        <p:spPr>
          <a:xfrm>
            <a:off x="447675" y="4899143"/>
            <a:ext cx="540730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dirty="0"/>
              <a:t>Stress (Stroud et al, 2009)</a:t>
            </a:r>
          </a:p>
          <a:p>
            <a:pPr marL="285750" indent="-285750">
              <a:buFontTx/>
              <a:buChar char="-"/>
            </a:pPr>
            <a:r>
              <a:rPr lang="en-GB" dirty="0"/>
              <a:t>Burnout-curve (Deci and Ryan, 2008)</a:t>
            </a:r>
          </a:p>
          <a:p>
            <a:pPr marL="285750" indent="-285750">
              <a:buFontTx/>
              <a:buChar char="-"/>
            </a:pPr>
            <a:r>
              <a:rPr lang="en-GB" dirty="0"/>
              <a:t>Not achieving goals (Macan et al, 1990).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endParaRPr lang="en-GB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8650FE2-AE60-4FB6-8E2A-C94C6A3C3845}"/>
              </a:ext>
            </a:extLst>
          </p:cNvPr>
          <p:cNvSpPr txBox="1"/>
          <p:nvPr/>
        </p:nvSpPr>
        <p:spPr>
          <a:xfrm>
            <a:off x="6534151" y="4899143"/>
            <a:ext cx="523875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dirty="0"/>
              <a:t>Higher productivity (Arnold and Pulich, 2004) </a:t>
            </a:r>
          </a:p>
          <a:p>
            <a:pPr marL="285750" indent="-285750">
              <a:buFontTx/>
              <a:buChar char="-"/>
            </a:pPr>
            <a:r>
              <a:rPr lang="en-GB" dirty="0"/>
              <a:t>Sense of achievement (Landrum and Nelsen, 2002). </a:t>
            </a:r>
          </a:p>
          <a:p>
            <a:pPr marL="285750" indent="-285750">
              <a:buFontTx/>
              <a:buChar char="-"/>
            </a:pPr>
            <a:r>
              <a:rPr lang="en-GB" dirty="0"/>
              <a:t>Stronger mental well-being (Misra and McKean, 2000)</a:t>
            </a:r>
          </a:p>
          <a:p>
            <a:pPr marL="285750" indent="-285750">
              <a:buFontTx/>
              <a:buChar char="-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67892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B5C9FE7-6432-49B3-95F0-751C8EEBD6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7CAC616-F3E4-4575-837B-14928553F9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3879" y="1290181"/>
            <a:ext cx="10689921" cy="5386192"/>
          </a:xfrm>
        </p:spPr>
        <p:txBody>
          <a:bodyPr>
            <a:normAutofit fontScale="32500" lnSpcReduction="20000"/>
          </a:bodyPr>
          <a:lstStyle/>
          <a:p>
            <a:pPr>
              <a:lnSpc>
                <a:spcPct val="170000"/>
              </a:lnSpc>
            </a:pPr>
            <a:r>
              <a:rPr lang="en-GB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Arnold, E., &amp; Pulich, M. (2004). Improving productivity through more effective time management. </a:t>
            </a:r>
            <a:r>
              <a:rPr lang="en-GB" sz="3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health care Manager</a:t>
            </a:r>
            <a:r>
              <a:rPr lang="en-GB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3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23</a:t>
            </a:r>
            <a:r>
              <a:rPr lang="en-GB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(1), 65-70.</a:t>
            </a:r>
          </a:p>
          <a:p>
            <a:pPr>
              <a:lnSpc>
                <a:spcPct val="170000"/>
              </a:lnSpc>
            </a:pPr>
            <a:r>
              <a:rPr lang="en-GB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Channeski, W (2017) ‘Employing the Right Leadership Style’, Modern Machine Shop, 89, 6, pp. 44-46.</a:t>
            </a:r>
          </a:p>
          <a:p>
            <a:pPr>
              <a:lnSpc>
                <a:spcPct val="170000"/>
              </a:lnSpc>
            </a:pPr>
            <a:r>
              <a:rPr lang="en-GB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Deci, E. L., &amp; Ryan, R. M. (2008). Self-determination theory: A macrotheory of human motivation, development, and health. </a:t>
            </a:r>
            <a:r>
              <a:rPr lang="en-GB" sz="3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Canadian psychology/Psychologie Canadienne</a:t>
            </a:r>
            <a:r>
              <a:rPr lang="en-GB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3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49</a:t>
            </a:r>
            <a:r>
              <a:rPr lang="en-GB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(3), 182.</a:t>
            </a:r>
          </a:p>
          <a:p>
            <a:pPr>
              <a:lnSpc>
                <a:spcPct val="170000"/>
              </a:lnSpc>
            </a:pPr>
            <a:r>
              <a:rPr lang="en-GB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Gardner, J. N., &amp; Jewler, A. J. (1992). </a:t>
            </a:r>
            <a:r>
              <a:rPr lang="en-GB" sz="3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Your College Experience: Strategies for Success. The Freshman Year Experience Series</a:t>
            </a:r>
            <a:r>
              <a:rPr lang="en-GB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Wadsworth Publishing Company, 10 Davis Drive, Belmont, CA 94002.</a:t>
            </a:r>
          </a:p>
          <a:p>
            <a:pPr>
              <a:lnSpc>
                <a:spcPct val="170000"/>
              </a:lnSpc>
            </a:pPr>
            <a:r>
              <a:rPr lang="en-GB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Landrum, R. E., &amp; Nelsen, L. R. (2002). The undergraduate research assistantship: An analysis of the benefits. </a:t>
            </a:r>
            <a:r>
              <a:rPr lang="en-GB" sz="3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Teaching of Psychology</a:t>
            </a:r>
            <a:r>
              <a:rPr lang="en-GB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3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29</a:t>
            </a:r>
            <a:r>
              <a:rPr lang="en-GB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(1), 15-19.</a:t>
            </a:r>
          </a:p>
          <a:p>
            <a:pPr>
              <a:lnSpc>
                <a:spcPct val="170000"/>
              </a:lnSpc>
            </a:pPr>
            <a:r>
              <a:rPr lang="en-GB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Macan, T. H., Shahani, C., Dipboye, R. L., &amp; Phillips, A. P. (1990). College students' time management: Correlations with academic performance and stress. </a:t>
            </a:r>
            <a:r>
              <a:rPr lang="en-GB" sz="3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educational psychology</a:t>
            </a:r>
            <a:r>
              <a:rPr lang="en-GB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3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82</a:t>
            </a:r>
            <a:r>
              <a:rPr lang="en-GB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(4), 760.Misra, R., &amp; McKean, M. (2000). College students' academic stress and its relation to their anxiety, time management, and leisure satisfaction. </a:t>
            </a:r>
            <a:r>
              <a:rPr lang="en-GB" sz="3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American journal of Health studies</a:t>
            </a:r>
            <a:r>
              <a:rPr lang="en-GB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3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16</a:t>
            </a:r>
            <a:r>
              <a:rPr lang="en-GB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(1), 41.</a:t>
            </a:r>
          </a:p>
          <a:p>
            <a:pPr>
              <a:lnSpc>
                <a:spcPct val="170000"/>
              </a:lnSpc>
            </a:pPr>
            <a:r>
              <a:rPr lang="en-GB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Muraven, M., &amp; Baumeister, R. F. (2000). Self-regulation and depletion of limited resources: Does self-control resemble a muscle?. </a:t>
            </a:r>
            <a:r>
              <a:rPr lang="en-GB" sz="3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Psychological bulletin</a:t>
            </a:r>
            <a:r>
              <a:rPr lang="en-GB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3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126</a:t>
            </a:r>
            <a:r>
              <a:rPr lang="en-GB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(2), 247.</a:t>
            </a:r>
          </a:p>
          <a:p>
            <a:pPr>
              <a:lnSpc>
                <a:spcPct val="170000"/>
              </a:lnSpc>
            </a:pPr>
            <a:r>
              <a:rPr lang="en-GB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Raby, C. R., Alexis, D. M., Dickinson, A., &amp; Clayton, N. S. (2007). Planning for the future by western scrub-jays. </a:t>
            </a:r>
            <a:r>
              <a:rPr lang="en-GB" sz="3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Nature</a:t>
            </a:r>
            <a:r>
              <a:rPr lang="en-GB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3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445</a:t>
            </a:r>
            <a:r>
              <a:rPr lang="en-GB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(7130), 919.</a:t>
            </a:r>
          </a:p>
          <a:p>
            <a:pPr>
              <a:lnSpc>
                <a:spcPct val="170000"/>
              </a:lnSpc>
            </a:pPr>
            <a:r>
              <a:rPr lang="en-GB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Reh, F. J. (2017). Understanding Pareto’s principle-the 80-20 rule.</a:t>
            </a:r>
          </a:p>
          <a:p>
            <a:pPr>
              <a:lnSpc>
                <a:spcPct val="170000"/>
              </a:lnSpc>
            </a:pPr>
            <a:r>
              <a:rPr lang="en-GB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Stroud, L. R., Foster, E., Papandonatos, G. D., Handwerger, K., Granger, D. A., Kivlighan, K. T., &amp; Niaura, R. (2009). Stress response and the adolescent transition: Performance versus peer rejection stressors. </a:t>
            </a:r>
            <a:r>
              <a:rPr lang="en-GB" sz="3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Development and psychopathology</a:t>
            </a:r>
            <a:r>
              <a:rPr lang="en-GB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3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21</a:t>
            </a:r>
            <a:r>
              <a:rPr lang="en-GB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(1), 47-68.</a:t>
            </a:r>
          </a:p>
        </p:txBody>
      </p:sp>
    </p:spTree>
    <p:extLst>
      <p:ext uri="{BB962C8B-B14F-4D97-AF65-F5344CB8AC3E}">
        <p14:creationId xmlns:p14="http://schemas.microsoft.com/office/powerpoint/2010/main" val="34476826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84</TotalTime>
  <Words>522</Words>
  <Application>Microsoft Office PowerPoint</Application>
  <PresentationFormat>Widescreen</PresentationFormat>
  <Paragraphs>25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Times New Roman</vt:lpstr>
      <vt:lpstr>Office Theme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James Vidler</dc:creator>
  <cp:lastModifiedBy>James Vidler</cp:lastModifiedBy>
  <cp:revision>3</cp:revision>
  <dcterms:created xsi:type="dcterms:W3CDTF">2020-01-11T17:04:32Z</dcterms:created>
  <dcterms:modified xsi:type="dcterms:W3CDTF">2020-01-12T15:21:00Z</dcterms:modified>
</cp:coreProperties>
</file>