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8288000" cy="10287000"/>
  <p:notesSz cx="6858000" cy="9144000"/>
  <p:embeddedFontLst>
    <p:embeddedFont>
      <p:font typeface="Times New Roman Bold" panose="02020803070505020304" pitchFamily="18" charset="0"/>
      <p:bold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62" d="100"/>
          <a:sy n="62" d="100"/>
        </p:scale>
        <p:origin x="278" y="41"/>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C9D3E0-52AB-4302-A822-2CC1CAB4C045}" type="datetimeFigureOut">
              <a:rPr lang="en-US" smtClean="0"/>
              <a:t>2/22/2026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8673CD-6ADC-4AC6-8F25-7BE2AFC0AAAA}" type="slidenum">
              <a:rPr lang="en-US" smtClean="0"/>
              <a:t>‹#›</a:t>
            </a:fld>
            <a:endParaRPr lang="en-US"/>
          </a:p>
        </p:txBody>
      </p:sp>
    </p:spTree>
    <p:extLst>
      <p:ext uri="{BB962C8B-B14F-4D97-AF65-F5344CB8AC3E}">
        <p14:creationId xmlns:p14="http://schemas.microsoft.com/office/powerpoint/2010/main" val="35577845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"Good morning, everyone. My name is [Your Name], and today I would be delighted to introduce my research paper which is titled as: The Balance between Artificial Intelligence and the ‘Human Touch’ in Luxury Hotel Service. Hospitality We find ourselves on a very terrible intersection between technology and tradition as we navigate the landscape in the world of hospitality in 2026. In this presentation, we will discuss the ways in which the luxury brands can move forward and avoid losing their soul.</a:t>
            </a:r>
          </a:p>
          <a:p>
            <a:endParaRPr lang="en-US" dirty="0"/>
          </a:p>
        </p:txBody>
      </p:sp>
      <p:sp>
        <p:nvSpPr>
          <p:cNvPr id="4" name="Slide Number Placeholder 3"/>
          <p:cNvSpPr>
            <a:spLocks noGrp="1"/>
          </p:cNvSpPr>
          <p:nvPr>
            <p:ph type="sldNum" sz="quarter" idx="10"/>
          </p:nvPr>
        </p:nvSpPr>
        <p:spPr/>
        <p:txBody>
          <a:bodyPr/>
          <a:lstStyle/>
          <a:p>
            <a:fld id="{FA8673CD-6ADC-4AC6-8F25-7BE2AFC0AAAA}" type="slidenum">
              <a:rPr lang="en-US" smtClean="0"/>
              <a:t>1</a:t>
            </a:fld>
            <a:endParaRPr lang="en-US"/>
          </a:p>
        </p:txBody>
      </p:sp>
    </p:spTree>
    <p:extLst>
      <p:ext uri="{BB962C8B-B14F-4D97-AF65-F5344CB8AC3E}">
        <p14:creationId xmlns:p14="http://schemas.microsoft.com/office/powerpoint/2010/main" val="25707636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the year 2026, the world of hospitality is digital. The hyper-</a:t>
            </a:r>
            <a:r>
              <a:rPr lang="en-US" sz="1200" kern="1200" dirty="0" err="1">
                <a:solidFill>
                  <a:schemeClr val="tx1"/>
                </a:solidFill>
                <a:effectLst/>
                <a:latin typeface="+mn-lt"/>
                <a:ea typeface="+mn-ea"/>
                <a:cs typeface="+mn-cs"/>
              </a:rPr>
              <a:t>personalisation</a:t>
            </a:r>
            <a:r>
              <a:rPr lang="en-US" sz="1200" kern="1200" dirty="0">
                <a:solidFill>
                  <a:schemeClr val="tx1"/>
                </a:solidFill>
                <a:effectLst/>
                <a:latin typeface="+mn-lt"/>
                <a:ea typeface="+mn-ea"/>
                <a:cs typeface="+mn-cs"/>
              </a:rPr>
              <a:t> trend has rendered AI a crucial operational tool as </a:t>
            </a:r>
            <a:r>
              <a:rPr lang="en-US" sz="1200" kern="1200" dirty="0" err="1">
                <a:solidFill>
                  <a:schemeClr val="tx1"/>
                </a:solidFill>
                <a:effectLst/>
                <a:latin typeface="+mn-lt"/>
                <a:ea typeface="+mn-ea"/>
                <a:cs typeface="+mn-cs"/>
              </a:rPr>
              <a:t>Batabyal</a:t>
            </a:r>
            <a:r>
              <a:rPr lang="en-US" sz="1200" kern="1200" dirty="0">
                <a:solidFill>
                  <a:schemeClr val="tx1"/>
                </a:solidFill>
                <a:effectLst/>
                <a:latin typeface="+mn-lt"/>
                <a:ea typeface="+mn-ea"/>
                <a:cs typeface="+mn-cs"/>
              </a:rPr>
              <a:t> and Das (2019) observed several years in the past. But, luxury hospitality is </a:t>
            </a:r>
            <a:r>
              <a:rPr lang="en-US" sz="1200" kern="1200" dirty="0" err="1">
                <a:solidFill>
                  <a:schemeClr val="tx1"/>
                </a:solidFill>
                <a:effectLst/>
                <a:latin typeface="+mn-lt"/>
                <a:ea typeface="+mn-ea"/>
                <a:cs typeface="+mn-cs"/>
              </a:rPr>
              <a:t>characterised</a:t>
            </a:r>
            <a:r>
              <a:rPr lang="en-US" sz="1200" kern="1200" dirty="0">
                <a:solidFill>
                  <a:schemeClr val="tx1"/>
                </a:solidFill>
                <a:effectLst/>
                <a:latin typeface="+mn-lt"/>
                <a:ea typeface="+mn-ea"/>
                <a:cs typeface="+mn-cs"/>
              </a:rPr>
              <a:t> by compassion and intuition. The main question that Dixit (2020) has found is the following: how can we automate to overcome the logical issue of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shortage and efficiency increase without losing the very human touch that makes this luxury worth a premium?</a:t>
            </a:r>
          </a:p>
          <a:p>
            <a:endParaRPr lang="en-US" dirty="0"/>
          </a:p>
        </p:txBody>
      </p:sp>
      <p:sp>
        <p:nvSpPr>
          <p:cNvPr id="4" name="Slide Number Placeholder 3"/>
          <p:cNvSpPr>
            <a:spLocks noGrp="1"/>
          </p:cNvSpPr>
          <p:nvPr>
            <p:ph type="sldNum" sz="quarter" idx="10"/>
          </p:nvPr>
        </p:nvSpPr>
        <p:spPr/>
        <p:txBody>
          <a:bodyPr/>
          <a:lstStyle/>
          <a:p>
            <a:fld id="{FA8673CD-6ADC-4AC6-8F25-7BE2AFC0AAAA}" type="slidenum">
              <a:rPr lang="en-US" smtClean="0"/>
              <a:t>2</a:t>
            </a:fld>
            <a:endParaRPr lang="en-US"/>
          </a:p>
        </p:txBody>
      </p:sp>
    </p:spTree>
    <p:extLst>
      <p:ext uri="{BB962C8B-B14F-4D97-AF65-F5344CB8AC3E}">
        <p14:creationId xmlns:p14="http://schemas.microsoft.com/office/powerpoint/2010/main" val="38374976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has been a phenomenal change in the simple self-service kiosk to an all-in-all-out Smart Hotels. Dutta (2024) asserts that modern natural language processors do not only provide answers to questions, but they also have a sense of guest sentiment. Facial Recognition is another concept that we observe being applied by the properties to determine VIP guests as soon as they enter the premises (</a:t>
            </a:r>
            <a:r>
              <a:rPr lang="en-US" sz="1200" kern="1200" dirty="0" err="1">
                <a:solidFill>
                  <a:schemeClr val="tx1"/>
                </a:solidFill>
                <a:effectLst/>
                <a:latin typeface="+mn-lt"/>
                <a:ea typeface="+mn-ea"/>
                <a:cs typeface="+mn-cs"/>
              </a:rPr>
              <a:t>Ratnoday</a:t>
            </a:r>
            <a:r>
              <a:rPr lang="en-US" sz="1200" kern="1200" dirty="0">
                <a:solidFill>
                  <a:schemeClr val="tx1"/>
                </a:solidFill>
                <a:effectLst/>
                <a:latin typeface="+mn-lt"/>
                <a:ea typeface="+mn-ea"/>
                <a:cs typeface="+mn-cs"/>
              </a:rPr>
              <a:t> et al., 2025). </a:t>
            </a:r>
            <a:r>
              <a:rPr lang="en-US" sz="1200" kern="1200" dirty="0" err="1">
                <a:solidFill>
                  <a:schemeClr val="tx1"/>
                </a:solidFill>
                <a:effectLst/>
                <a:latin typeface="+mn-lt"/>
                <a:ea typeface="+mn-ea"/>
                <a:cs typeface="+mn-cs"/>
              </a:rPr>
              <a:t>Lein</a:t>
            </a:r>
            <a:r>
              <a:rPr lang="en-US" sz="1200" kern="1200" dirty="0">
                <a:solidFill>
                  <a:schemeClr val="tx1"/>
                </a:solidFill>
                <a:effectLst/>
                <a:latin typeface="+mn-lt"/>
                <a:ea typeface="+mn-ea"/>
                <a:cs typeface="+mn-cs"/>
              </a:rPr>
              <a:t> (2023), however, cautions that physical robots may at times appear as a cheap trick, which may actually make luxury brand look cheap when not dressed appropriately.</a:t>
            </a:r>
          </a:p>
          <a:p>
            <a:endParaRPr lang="en-US" dirty="0"/>
          </a:p>
        </p:txBody>
      </p:sp>
      <p:sp>
        <p:nvSpPr>
          <p:cNvPr id="4" name="Slide Number Placeholder 3"/>
          <p:cNvSpPr>
            <a:spLocks noGrp="1"/>
          </p:cNvSpPr>
          <p:nvPr>
            <p:ph type="sldNum" sz="quarter" idx="10"/>
          </p:nvPr>
        </p:nvSpPr>
        <p:spPr/>
        <p:txBody>
          <a:bodyPr/>
          <a:lstStyle/>
          <a:p>
            <a:fld id="{FA8673CD-6ADC-4AC6-8F25-7BE2AFC0AAAA}" type="slidenum">
              <a:rPr lang="en-US" smtClean="0"/>
              <a:t>3</a:t>
            </a:fld>
            <a:endParaRPr lang="en-US"/>
          </a:p>
        </p:txBody>
      </p:sp>
    </p:spTree>
    <p:extLst>
      <p:ext uri="{BB962C8B-B14F-4D97-AF65-F5344CB8AC3E}">
        <p14:creationId xmlns:p14="http://schemas.microsoft.com/office/powerpoint/2010/main" val="27668398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"Why can't AI do it all? Since luxury is a relationship and not a transaction (</a:t>
            </a:r>
            <a:r>
              <a:rPr lang="en-US" sz="1200" kern="1200" dirty="0" err="1">
                <a:solidFill>
                  <a:schemeClr val="tx1"/>
                </a:solidFill>
                <a:effectLst/>
                <a:latin typeface="+mn-lt"/>
                <a:ea typeface="+mn-ea"/>
                <a:cs typeface="+mn-cs"/>
              </a:rPr>
              <a:t>Rehman</a:t>
            </a:r>
            <a:r>
              <a:rPr lang="en-US" sz="1200" kern="1200" dirty="0">
                <a:solidFill>
                  <a:schemeClr val="tx1"/>
                </a:solidFill>
                <a:effectLst/>
                <a:latin typeface="+mn-lt"/>
                <a:ea typeface="+mn-ea"/>
                <a:cs typeface="+mn-cs"/>
              </a:rPr>
              <a:t> et al., 2025). Hossain (2025) believes that AI is yet to achieve real Emotional Intelligence, which is the capability to deal with a complicated service recovery or a bereaved guest. Moreover, we should not experience the so-called Uncanny Valley, which is a psychological condition, in which AI is too human and makes visitors uncomfortable (</a:t>
            </a:r>
            <a:r>
              <a:rPr lang="en-US" sz="1200" kern="1200" dirty="0" err="1">
                <a:solidFill>
                  <a:schemeClr val="tx1"/>
                </a:solidFill>
                <a:effectLst/>
                <a:latin typeface="+mn-lt"/>
                <a:ea typeface="+mn-ea"/>
                <a:cs typeface="+mn-cs"/>
              </a:rPr>
              <a:t>Kishnani</a:t>
            </a:r>
            <a:r>
              <a:rPr lang="en-US" sz="1200" kern="1200" dirty="0">
                <a:solidFill>
                  <a:schemeClr val="tx1"/>
                </a:solidFill>
                <a:effectLst/>
                <a:latin typeface="+mn-lt"/>
                <a:ea typeface="+mn-ea"/>
                <a:cs typeface="+mn-cs"/>
              </a:rPr>
              <a:t>, 2025). Lastly, there is the so-called </a:t>
            </a:r>
            <a:r>
              <a:rPr lang="en-US" sz="1200" kern="1200" dirty="0" err="1">
                <a:solidFill>
                  <a:schemeClr val="tx1"/>
                </a:solidFill>
                <a:effectLst/>
                <a:latin typeface="+mn-lt"/>
                <a:ea typeface="+mn-ea"/>
                <a:cs typeface="+mn-cs"/>
              </a:rPr>
              <a:t>Personalisation</a:t>
            </a:r>
            <a:r>
              <a:rPr lang="en-US" sz="1200" kern="1200" dirty="0">
                <a:solidFill>
                  <a:schemeClr val="tx1"/>
                </a:solidFill>
                <a:effectLst/>
                <a:latin typeface="+mn-lt"/>
                <a:ea typeface="+mn-ea"/>
                <a:cs typeface="+mn-cs"/>
              </a:rPr>
              <a:t>-Privacy Paradox, which </a:t>
            </a:r>
            <a:r>
              <a:rPr lang="en-US" sz="1200" kern="1200" dirty="0" err="1">
                <a:solidFill>
                  <a:schemeClr val="tx1"/>
                </a:solidFill>
                <a:effectLst/>
                <a:latin typeface="+mn-lt"/>
                <a:ea typeface="+mn-ea"/>
                <a:cs typeface="+mn-cs"/>
              </a:rPr>
              <a:t>Soni</a:t>
            </a:r>
            <a:r>
              <a:rPr lang="en-US" sz="1200" kern="1200" dirty="0">
                <a:solidFill>
                  <a:schemeClr val="tx1"/>
                </a:solidFill>
                <a:effectLst/>
                <a:latin typeface="+mn-lt"/>
                <a:ea typeface="+mn-ea"/>
                <a:cs typeface="+mn-cs"/>
              </a:rPr>
              <a:t> (2024) points to: the guests would like us to learn about their needs, yet they are afraid of how we process their information.</a:t>
            </a:r>
          </a:p>
          <a:p>
            <a:endParaRPr lang="en-US" dirty="0"/>
          </a:p>
        </p:txBody>
      </p:sp>
      <p:sp>
        <p:nvSpPr>
          <p:cNvPr id="4" name="Slide Number Placeholder 3"/>
          <p:cNvSpPr>
            <a:spLocks noGrp="1"/>
          </p:cNvSpPr>
          <p:nvPr>
            <p:ph type="sldNum" sz="quarter" idx="10"/>
          </p:nvPr>
        </p:nvSpPr>
        <p:spPr/>
        <p:txBody>
          <a:bodyPr/>
          <a:lstStyle/>
          <a:p>
            <a:fld id="{FA8673CD-6ADC-4AC6-8F25-7BE2AFC0AAAA}" type="slidenum">
              <a:rPr lang="en-US" smtClean="0"/>
              <a:t>4</a:t>
            </a:fld>
            <a:endParaRPr lang="en-US"/>
          </a:p>
        </p:txBody>
      </p:sp>
    </p:spTree>
    <p:extLst>
      <p:ext uri="{BB962C8B-B14F-4D97-AF65-F5344CB8AC3E}">
        <p14:creationId xmlns:p14="http://schemas.microsoft.com/office/powerpoint/2010/main" val="38448522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examine these themes, I used secondary research methodology. In a rapidly developing industry such as AI, it enabled me to establish a meta-analysis of the latest scholarly and industrial findings of the period between 2020 and 2026. Based on the advice of Cheong et al. (2023), I was narrowing down to the high-impact journals, such as the Annals of Tourism Research, to make sure that academic </a:t>
            </a:r>
            <a:r>
              <a:rPr lang="en-US" sz="1200" kern="1200" dirty="0" err="1">
                <a:solidFill>
                  <a:schemeClr val="tx1"/>
                </a:solidFill>
                <a:effectLst/>
                <a:latin typeface="+mn-lt"/>
                <a:ea typeface="+mn-ea"/>
                <a:cs typeface="+mn-cs"/>
              </a:rPr>
              <a:t>rigour</a:t>
            </a:r>
            <a:r>
              <a:rPr lang="en-US" sz="1200" kern="1200" dirty="0">
                <a:solidFill>
                  <a:schemeClr val="tx1"/>
                </a:solidFill>
                <a:effectLst/>
                <a:latin typeface="+mn-lt"/>
                <a:ea typeface="+mn-ea"/>
                <a:cs typeface="+mn-cs"/>
              </a:rPr>
              <a:t> of my conclusions will be high.</a:t>
            </a:r>
          </a:p>
          <a:p>
            <a:endParaRPr lang="en-US" dirty="0"/>
          </a:p>
        </p:txBody>
      </p:sp>
      <p:sp>
        <p:nvSpPr>
          <p:cNvPr id="4" name="Slide Number Placeholder 3"/>
          <p:cNvSpPr>
            <a:spLocks noGrp="1"/>
          </p:cNvSpPr>
          <p:nvPr>
            <p:ph type="sldNum" sz="quarter" idx="10"/>
          </p:nvPr>
        </p:nvSpPr>
        <p:spPr/>
        <p:txBody>
          <a:bodyPr/>
          <a:lstStyle/>
          <a:p>
            <a:fld id="{FA8673CD-6ADC-4AC6-8F25-7BE2AFC0AAAA}" type="slidenum">
              <a:rPr lang="en-US" smtClean="0"/>
              <a:t>5</a:t>
            </a:fld>
            <a:endParaRPr lang="en-US"/>
          </a:p>
        </p:txBody>
      </p:sp>
    </p:spTree>
    <p:extLst>
      <p:ext uri="{BB962C8B-B14F-4D97-AF65-F5344CB8AC3E}">
        <p14:creationId xmlns:p14="http://schemas.microsoft.com/office/powerpoint/2010/main" val="7493214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STEEPLE analysis shows that the macro-environment is complex. On the social side, we observe that there is a demographic disparity: younger clients require digital experience, whereas elderly high-net-worth customers tend to regard human service as a status (Sharma and Srivastava, 2024). The transition to STARA competences is empowering, technologically, but is causing a fear of replacement amongst the staff members, which is known as </a:t>
            </a:r>
            <a:r>
              <a:rPr lang="en-US" sz="1200" kern="1200" dirty="0" err="1">
                <a:solidFill>
                  <a:schemeClr val="tx1"/>
                </a:solidFill>
                <a:effectLst/>
                <a:latin typeface="+mn-lt"/>
                <a:ea typeface="+mn-ea"/>
                <a:cs typeface="+mn-cs"/>
              </a:rPr>
              <a:t>Technostress</a:t>
            </a:r>
            <a:r>
              <a:rPr lang="en-US" sz="1200" kern="1200" dirty="0">
                <a:solidFill>
                  <a:schemeClr val="tx1"/>
                </a:solidFill>
                <a:effectLst/>
                <a:latin typeface="+mn-lt"/>
                <a:ea typeface="+mn-ea"/>
                <a:cs typeface="+mn-cs"/>
              </a:rPr>
              <a:t> (Ahmed et al., 2025).</a:t>
            </a:r>
          </a:p>
          <a:p>
            <a:endParaRPr lang="en-US" dirty="0"/>
          </a:p>
        </p:txBody>
      </p:sp>
      <p:sp>
        <p:nvSpPr>
          <p:cNvPr id="4" name="Slide Number Placeholder 3"/>
          <p:cNvSpPr>
            <a:spLocks noGrp="1"/>
          </p:cNvSpPr>
          <p:nvPr>
            <p:ph type="sldNum" sz="quarter" idx="10"/>
          </p:nvPr>
        </p:nvSpPr>
        <p:spPr/>
        <p:txBody>
          <a:bodyPr/>
          <a:lstStyle/>
          <a:p>
            <a:fld id="{FA8673CD-6ADC-4AC6-8F25-7BE2AFC0AAAA}" type="slidenum">
              <a:rPr lang="en-US" smtClean="0"/>
              <a:t>6</a:t>
            </a:fld>
            <a:endParaRPr lang="en-US"/>
          </a:p>
        </p:txBody>
      </p:sp>
    </p:spTree>
    <p:extLst>
      <p:ext uri="{BB962C8B-B14F-4D97-AF65-F5344CB8AC3E}">
        <p14:creationId xmlns:p14="http://schemas.microsoft.com/office/powerpoint/2010/main" val="34186618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Environmentally, AI is what we need the most, providing the Smart Energy Management Systems that will radically cut carbon footprints. It is a question of stakes, both legally and ethically. By 2026, it is impossible to violate modern Data Protection Acts (</a:t>
            </a:r>
            <a:r>
              <a:rPr lang="en-US" sz="1200" kern="1200" dirty="0" err="1">
                <a:solidFill>
                  <a:schemeClr val="tx1"/>
                </a:solidFill>
                <a:effectLst/>
                <a:latin typeface="+mn-lt"/>
                <a:ea typeface="+mn-ea"/>
                <a:cs typeface="+mn-cs"/>
              </a:rPr>
              <a:t>Soni</a:t>
            </a:r>
            <a:r>
              <a:rPr lang="en-US" sz="1200" kern="1200" dirty="0">
                <a:solidFill>
                  <a:schemeClr val="tx1"/>
                </a:solidFill>
                <a:effectLst/>
                <a:latin typeface="+mn-lt"/>
                <a:ea typeface="+mn-ea"/>
                <a:cs typeface="+mn-cs"/>
              </a:rPr>
              <a:t>, 2024). We should make sure that our efficiency in the work of the hotels does not cause unethical expulsion of local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forces that the hotels depend on.</a:t>
            </a:r>
          </a:p>
          <a:p>
            <a:endParaRPr lang="en-US" dirty="0"/>
          </a:p>
        </p:txBody>
      </p:sp>
      <p:sp>
        <p:nvSpPr>
          <p:cNvPr id="4" name="Slide Number Placeholder 3"/>
          <p:cNvSpPr>
            <a:spLocks noGrp="1"/>
          </p:cNvSpPr>
          <p:nvPr>
            <p:ph type="sldNum" sz="quarter" idx="10"/>
          </p:nvPr>
        </p:nvSpPr>
        <p:spPr/>
        <p:txBody>
          <a:bodyPr/>
          <a:lstStyle/>
          <a:p>
            <a:fld id="{FA8673CD-6ADC-4AC6-8F25-7BE2AFC0AAAA}" type="slidenum">
              <a:rPr lang="en-US" smtClean="0"/>
              <a:t>7</a:t>
            </a:fld>
            <a:endParaRPr lang="en-US"/>
          </a:p>
        </p:txBody>
      </p:sp>
    </p:spTree>
    <p:extLst>
      <p:ext uri="{BB962C8B-B14F-4D97-AF65-F5344CB8AC3E}">
        <p14:creationId xmlns:p14="http://schemas.microsoft.com/office/powerpoint/2010/main" val="25162941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Applying the VRIO framework to discuss the Human touch as a resource, the findings are obvious. Transactional AI is not unique and can be easily copied, although it is not completely useless. Nevertheless, human compassion and improvised problem-solving cannot be imitated (Hossain, 2025). By arranging its employees to target such high-EQ moments, the hotel is able to build a so-called Sustained Competitive Advantage that cannot be equaled by an algorithm.</a:t>
            </a:r>
          </a:p>
          <a:p>
            <a:endParaRPr lang="en-US" dirty="0"/>
          </a:p>
        </p:txBody>
      </p:sp>
      <p:sp>
        <p:nvSpPr>
          <p:cNvPr id="4" name="Slide Number Placeholder 3"/>
          <p:cNvSpPr>
            <a:spLocks noGrp="1"/>
          </p:cNvSpPr>
          <p:nvPr>
            <p:ph type="sldNum" sz="quarter" idx="10"/>
          </p:nvPr>
        </p:nvSpPr>
        <p:spPr/>
        <p:txBody>
          <a:bodyPr/>
          <a:lstStyle/>
          <a:p>
            <a:fld id="{FA8673CD-6ADC-4AC6-8F25-7BE2AFC0AAAA}" type="slidenum">
              <a:rPr lang="en-US" smtClean="0"/>
              <a:t>8</a:t>
            </a:fld>
            <a:endParaRPr lang="en-US"/>
          </a:p>
        </p:txBody>
      </p:sp>
    </p:spTree>
    <p:extLst>
      <p:ext uri="{BB962C8B-B14F-4D97-AF65-F5344CB8AC3E}">
        <p14:creationId xmlns:p14="http://schemas.microsoft.com/office/powerpoint/2010/main" val="25438935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 used a 5-Why analysis on a real-life issue: why the satisfaction of the guests tends to decrease after the installation of the AI kiosks. We discovered that the cause was not the technology, but a management ideology that considered AI as a method to reduce the number of lobby personnel. The brand equity of a luxury hotel is destroyed when technology is employed to substitute the welcoming committee rather than helping them.</a:t>
            </a:r>
          </a:p>
          <a:p>
            <a:endParaRPr lang="en-US" dirty="0"/>
          </a:p>
        </p:txBody>
      </p:sp>
      <p:sp>
        <p:nvSpPr>
          <p:cNvPr id="4" name="Slide Number Placeholder 3"/>
          <p:cNvSpPr>
            <a:spLocks noGrp="1"/>
          </p:cNvSpPr>
          <p:nvPr>
            <p:ph type="sldNum" sz="quarter" idx="10"/>
          </p:nvPr>
        </p:nvSpPr>
        <p:spPr/>
        <p:txBody>
          <a:bodyPr/>
          <a:lstStyle/>
          <a:p>
            <a:fld id="{FA8673CD-6ADC-4AC6-8F25-7BE2AFC0AAAA}" type="slidenum">
              <a:rPr lang="en-US" smtClean="0"/>
              <a:t>9</a:t>
            </a:fld>
            <a:endParaRPr lang="en-US"/>
          </a:p>
        </p:txBody>
      </p:sp>
    </p:spTree>
    <p:extLst>
      <p:ext uri="{BB962C8B-B14F-4D97-AF65-F5344CB8AC3E}">
        <p14:creationId xmlns:p14="http://schemas.microsoft.com/office/powerpoint/2010/main" val="904569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Service-Profit Chain proves that AI is to be an Internal Enabler. The employee Techno-stress reduces when AI is used to do repetitive work, such as ID </a:t>
            </a:r>
            <a:r>
              <a:rPr lang="en-US" sz="1200" kern="1200" dirty="0" err="1">
                <a:solidFill>
                  <a:schemeClr val="tx1"/>
                </a:solidFill>
                <a:effectLst/>
                <a:latin typeface="+mn-lt"/>
                <a:ea typeface="+mn-ea"/>
                <a:cs typeface="+mn-cs"/>
              </a:rPr>
              <a:t>cheques</a:t>
            </a:r>
            <a:r>
              <a:rPr lang="en-US" sz="1200" kern="1200" dirty="0">
                <a:solidFill>
                  <a:schemeClr val="tx1"/>
                </a:solidFill>
                <a:effectLst/>
                <a:latin typeface="+mn-lt"/>
                <a:ea typeface="+mn-ea"/>
                <a:cs typeface="+mn-cs"/>
              </a:rPr>
              <a:t> and payments (Ahmed et al., 2025). This enables the employees to work on the Meaningful Work. According to </a:t>
            </a:r>
            <a:r>
              <a:rPr lang="en-US" sz="1200" kern="1200" dirty="0" err="1">
                <a:solidFill>
                  <a:schemeClr val="tx1"/>
                </a:solidFill>
                <a:effectLst/>
                <a:latin typeface="+mn-lt"/>
                <a:ea typeface="+mn-ea"/>
                <a:cs typeface="+mn-cs"/>
              </a:rPr>
              <a:t>Nangpiire</a:t>
            </a:r>
            <a:r>
              <a:rPr lang="en-US" sz="1200" kern="1200" dirty="0">
                <a:solidFill>
                  <a:schemeClr val="tx1"/>
                </a:solidFill>
                <a:effectLst/>
                <a:latin typeface="+mn-lt"/>
                <a:ea typeface="+mn-ea"/>
                <a:cs typeface="+mn-cs"/>
              </a:rPr>
              <a:t> (2022), the most successful are achieved at the stage of Value Co-creation when a human specialist employs an AI tool to narrate a more compelling </a:t>
            </a:r>
            <a:r>
              <a:rPr lang="en-US" sz="1200" kern="1200" dirty="0" err="1">
                <a:solidFill>
                  <a:schemeClr val="tx1"/>
                </a:solidFill>
                <a:effectLst/>
                <a:latin typeface="+mn-lt"/>
                <a:ea typeface="+mn-ea"/>
                <a:cs typeface="+mn-cs"/>
              </a:rPr>
              <a:t>storey</a:t>
            </a:r>
            <a:r>
              <a:rPr lang="en-US" sz="1200" kern="1200" dirty="0">
                <a:solidFill>
                  <a:schemeClr val="tx1"/>
                </a:solidFill>
                <a:effectLst/>
                <a:latin typeface="+mn-lt"/>
                <a:ea typeface="+mn-ea"/>
                <a:cs typeface="+mn-cs"/>
              </a:rPr>
              <a:t> to the guest.</a:t>
            </a:r>
          </a:p>
          <a:p>
            <a:endParaRPr lang="en-US" dirty="0"/>
          </a:p>
        </p:txBody>
      </p:sp>
      <p:sp>
        <p:nvSpPr>
          <p:cNvPr id="4" name="Slide Number Placeholder 3"/>
          <p:cNvSpPr>
            <a:spLocks noGrp="1"/>
          </p:cNvSpPr>
          <p:nvPr>
            <p:ph type="sldNum" sz="quarter" idx="10"/>
          </p:nvPr>
        </p:nvSpPr>
        <p:spPr/>
        <p:txBody>
          <a:bodyPr/>
          <a:lstStyle/>
          <a:p>
            <a:fld id="{FA8673CD-6ADC-4AC6-8F25-7BE2AFC0AAAA}" type="slidenum">
              <a:rPr lang="en-US" smtClean="0"/>
              <a:t>10</a:t>
            </a:fld>
            <a:endParaRPr lang="en-US"/>
          </a:p>
        </p:txBody>
      </p:sp>
    </p:spTree>
    <p:extLst>
      <p:ext uri="{BB962C8B-B14F-4D97-AF65-F5344CB8AC3E}">
        <p14:creationId xmlns:p14="http://schemas.microsoft.com/office/powerpoint/2010/main" val="9934669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sum up, the argument of AI vs Human is fallacious. In 2026, luxury requires both. I suggest a hybrid like that of a </a:t>
            </a:r>
            <a:r>
              <a:rPr lang="en-US" sz="1200" kern="1200" dirty="0" err="1">
                <a:solidFill>
                  <a:schemeClr val="tx1"/>
                </a:solidFill>
                <a:effectLst/>
                <a:latin typeface="+mn-lt"/>
                <a:ea typeface="+mn-ea"/>
                <a:cs typeface="+mn-cs"/>
              </a:rPr>
              <a:t>Cobotic</a:t>
            </a:r>
            <a:r>
              <a:rPr lang="en-US" sz="1200" kern="1200" dirty="0">
                <a:solidFill>
                  <a:schemeClr val="tx1"/>
                </a:solidFill>
                <a:effectLst/>
                <a:latin typeface="+mn-lt"/>
                <a:ea typeface="+mn-ea"/>
                <a:cs typeface="+mn-cs"/>
              </a:rPr>
              <a:t>. AI is expected to take care of the 'Invisible Service' the mechanics, the efficiency, and the energy. This liberates our human resource to become Experts of design of experience, which </a:t>
            </a:r>
            <a:r>
              <a:rPr lang="en-US" sz="1200" kern="1200" dirty="0" err="1">
                <a:solidFill>
                  <a:schemeClr val="tx1"/>
                </a:solidFill>
                <a:effectLst/>
                <a:latin typeface="+mn-lt"/>
                <a:ea typeface="+mn-ea"/>
                <a:cs typeface="+mn-cs"/>
              </a:rPr>
              <a:t>emphasises</a:t>
            </a:r>
            <a:r>
              <a:rPr lang="en-US" sz="1200" kern="1200" dirty="0">
                <a:solidFill>
                  <a:schemeClr val="tx1"/>
                </a:solidFill>
                <a:effectLst/>
                <a:latin typeface="+mn-lt"/>
                <a:ea typeface="+mn-ea"/>
                <a:cs typeface="+mn-cs"/>
              </a:rPr>
              <a:t> on the Visible Service which builds long-term loyalty and relationship equity.</a:t>
            </a:r>
          </a:p>
          <a:p>
            <a:endParaRPr lang="en-US" dirty="0"/>
          </a:p>
        </p:txBody>
      </p:sp>
      <p:sp>
        <p:nvSpPr>
          <p:cNvPr id="4" name="Slide Number Placeholder 3"/>
          <p:cNvSpPr>
            <a:spLocks noGrp="1"/>
          </p:cNvSpPr>
          <p:nvPr>
            <p:ph type="sldNum" sz="quarter" idx="10"/>
          </p:nvPr>
        </p:nvSpPr>
        <p:spPr/>
        <p:txBody>
          <a:bodyPr/>
          <a:lstStyle/>
          <a:p>
            <a:fld id="{FA8673CD-6ADC-4AC6-8F25-7BE2AFC0AAAA}" type="slidenum">
              <a:rPr lang="en-US" smtClean="0"/>
              <a:t>11</a:t>
            </a:fld>
            <a:endParaRPr lang="en-US"/>
          </a:p>
        </p:txBody>
      </p:sp>
    </p:spTree>
    <p:extLst>
      <p:ext uri="{BB962C8B-B14F-4D97-AF65-F5344CB8AC3E}">
        <p14:creationId xmlns:p14="http://schemas.microsoft.com/office/powerpoint/2010/main" val="16831998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My industry wishes are three in number: First, frictionless, invisible </a:t>
            </a:r>
            <a:r>
              <a:rPr lang="en-US" sz="1200" kern="1200" dirty="0" err="1">
                <a:solidFill>
                  <a:schemeClr val="tx1"/>
                </a:solidFill>
                <a:effectLst/>
                <a:latin typeface="+mn-lt"/>
                <a:ea typeface="+mn-ea"/>
                <a:cs typeface="+mn-cs"/>
              </a:rPr>
              <a:t>touchpoints</a:t>
            </a:r>
            <a:r>
              <a:rPr lang="en-US" sz="1200" kern="1200" dirty="0">
                <a:solidFill>
                  <a:schemeClr val="tx1"/>
                </a:solidFill>
                <a:effectLst/>
                <a:latin typeface="+mn-lt"/>
                <a:ea typeface="+mn-ea"/>
                <a:cs typeface="+mn-cs"/>
              </a:rPr>
              <a:t> such as security and climate control should be AI assisted. Second, transfer HR funds of technical training to Advanced Emotional Intelligence training. Last but not least, introduce Transparency Portals that will enable the guests to control their data to maintain the same trust that is the cornerstone of luxury hospitality. </a:t>
            </a:r>
          </a:p>
          <a:p>
            <a:endParaRPr lang="en-US" dirty="0"/>
          </a:p>
        </p:txBody>
      </p:sp>
      <p:sp>
        <p:nvSpPr>
          <p:cNvPr id="4" name="Slide Number Placeholder 3"/>
          <p:cNvSpPr>
            <a:spLocks noGrp="1"/>
          </p:cNvSpPr>
          <p:nvPr>
            <p:ph type="sldNum" sz="quarter" idx="10"/>
          </p:nvPr>
        </p:nvSpPr>
        <p:spPr/>
        <p:txBody>
          <a:bodyPr/>
          <a:lstStyle/>
          <a:p>
            <a:fld id="{FA8673CD-6ADC-4AC6-8F25-7BE2AFC0AAAA}" type="slidenum">
              <a:rPr lang="en-US" smtClean="0"/>
              <a:t>12</a:t>
            </a:fld>
            <a:endParaRPr lang="en-US"/>
          </a:p>
        </p:txBody>
      </p:sp>
    </p:spTree>
    <p:extLst>
      <p:ext uri="{BB962C8B-B14F-4D97-AF65-F5344CB8AC3E}">
        <p14:creationId xmlns:p14="http://schemas.microsoft.com/office/powerpoint/2010/main" val="16878530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I appreciate your time and will be happy to answer any questions.</a:t>
            </a:r>
          </a:p>
          <a:p>
            <a:endParaRPr lang="en-US"/>
          </a:p>
        </p:txBody>
      </p:sp>
      <p:sp>
        <p:nvSpPr>
          <p:cNvPr id="4" name="Slide Number Placeholder 3"/>
          <p:cNvSpPr>
            <a:spLocks noGrp="1"/>
          </p:cNvSpPr>
          <p:nvPr>
            <p:ph type="sldNum" sz="quarter" idx="10"/>
          </p:nvPr>
        </p:nvSpPr>
        <p:spPr/>
        <p:txBody>
          <a:bodyPr/>
          <a:lstStyle/>
          <a:p>
            <a:fld id="{FA8673CD-6ADC-4AC6-8F25-7BE2AFC0AAAA}" type="slidenum">
              <a:rPr lang="en-US" smtClean="0"/>
              <a:t>13</a:t>
            </a:fld>
            <a:endParaRPr lang="en-US"/>
          </a:p>
        </p:txBody>
      </p:sp>
    </p:spTree>
    <p:extLst>
      <p:ext uri="{BB962C8B-B14F-4D97-AF65-F5344CB8AC3E}">
        <p14:creationId xmlns:p14="http://schemas.microsoft.com/office/powerpoint/2010/main" val="8383421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sv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1.jpeg"/><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493383" y="0"/>
            <a:ext cx="7794617" cy="10287000"/>
            <a:chOff x="0" y="0"/>
            <a:chExt cx="1207590" cy="1593725"/>
          </a:xfrm>
        </p:grpSpPr>
        <p:sp>
          <p:nvSpPr>
            <p:cNvPr id="3" name="Freeform 3"/>
            <p:cNvSpPr/>
            <p:nvPr/>
          </p:nvSpPr>
          <p:spPr>
            <a:xfrm>
              <a:off x="0" y="0"/>
              <a:ext cx="1207590" cy="1593725"/>
            </a:xfrm>
            <a:custGeom>
              <a:avLst/>
              <a:gdLst/>
              <a:ahLst/>
              <a:cxnLst/>
              <a:rect l="l" t="t" r="r" b="b"/>
              <a:pathLst>
                <a:path w="1207590" h="1593725">
                  <a:moveTo>
                    <a:pt x="0" y="0"/>
                  </a:moveTo>
                  <a:lnTo>
                    <a:pt x="1207590" y="0"/>
                  </a:lnTo>
                  <a:lnTo>
                    <a:pt x="1207590" y="1593725"/>
                  </a:lnTo>
                  <a:lnTo>
                    <a:pt x="0" y="1593725"/>
                  </a:lnTo>
                  <a:close/>
                </a:path>
              </a:pathLst>
            </a:custGeom>
            <a:blipFill>
              <a:blip r:embed="rId3"/>
              <a:stretch>
                <a:fillRect l="-50275" r="-47687"/>
              </a:stretch>
            </a:blipFill>
          </p:spPr>
          <p:txBody>
            <a:bodyPr/>
            <a:lstStyle/>
            <a:p>
              <a:endParaRPr lang="en-GB"/>
            </a:p>
          </p:txBody>
        </p:sp>
      </p:grpSp>
      <p:sp>
        <p:nvSpPr>
          <p:cNvPr id="4" name="Freeform 4"/>
          <p:cNvSpPr/>
          <p:nvPr/>
        </p:nvSpPr>
        <p:spPr>
          <a:xfrm rot="5400000">
            <a:off x="9584002" y="6390624"/>
            <a:ext cx="1837915" cy="2717348"/>
          </a:xfrm>
          <a:custGeom>
            <a:avLst/>
            <a:gdLst/>
            <a:ahLst/>
            <a:cxnLst/>
            <a:rect l="l" t="t" r="r" b="b"/>
            <a:pathLst>
              <a:path w="1837915" h="2717348">
                <a:moveTo>
                  <a:pt x="0" y="0"/>
                </a:moveTo>
                <a:lnTo>
                  <a:pt x="1837915" y="0"/>
                </a:lnTo>
                <a:lnTo>
                  <a:pt x="1837915" y="2717347"/>
                </a:lnTo>
                <a:lnTo>
                  <a:pt x="0" y="271734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5" name="Freeform 5"/>
          <p:cNvSpPr/>
          <p:nvPr/>
        </p:nvSpPr>
        <p:spPr>
          <a:xfrm rot="5400000">
            <a:off x="11932621" y="6390624"/>
            <a:ext cx="1837915" cy="2717348"/>
          </a:xfrm>
          <a:custGeom>
            <a:avLst/>
            <a:gdLst/>
            <a:ahLst/>
            <a:cxnLst/>
            <a:rect l="l" t="t" r="r" b="b"/>
            <a:pathLst>
              <a:path w="1837915" h="2717348">
                <a:moveTo>
                  <a:pt x="0" y="0"/>
                </a:moveTo>
                <a:lnTo>
                  <a:pt x="1837915" y="0"/>
                </a:lnTo>
                <a:lnTo>
                  <a:pt x="1837915" y="2717347"/>
                </a:lnTo>
                <a:lnTo>
                  <a:pt x="0" y="271734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6" name="TextBox 6"/>
          <p:cNvSpPr txBox="1"/>
          <p:nvPr/>
        </p:nvSpPr>
        <p:spPr>
          <a:xfrm>
            <a:off x="414911" y="1085850"/>
            <a:ext cx="9814372" cy="6561137"/>
          </a:xfrm>
          <a:prstGeom prst="rect">
            <a:avLst/>
          </a:prstGeom>
        </p:spPr>
        <p:txBody>
          <a:bodyPr lIns="0" tIns="0" rIns="0" bIns="0" rtlCol="0" anchor="t">
            <a:spAutoFit/>
          </a:bodyPr>
          <a:lstStyle/>
          <a:p>
            <a:pPr algn="l">
              <a:lnSpc>
                <a:spcPts val="6825"/>
              </a:lnSpc>
            </a:pPr>
            <a:r>
              <a:rPr lang="en-US" sz="6500" b="1" dirty="0">
                <a:solidFill>
                  <a:srgbClr val="C3AF69"/>
                </a:solidFill>
                <a:latin typeface="Times New Roman Bold"/>
                <a:ea typeface="Times New Roman Bold"/>
                <a:cs typeface="Times New Roman Bold"/>
                <a:sym typeface="Times New Roman Bold"/>
              </a:rPr>
              <a:t>THE BALANCE BETWEEN AI AND THE ‘HUMAN TOUCH’ IN LUXURY HOTEL SERVICE</a:t>
            </a:r>
          </a:p>
          <a:p>
            <a:pPr algn="l">
              <a:lnSpc>
                <a:spcPts val="9100"/>
              </a:lnSpc>
            </a:pPr>
            <a:endParaRPr lang="en-US" sz="6500" b="1" dirty="0">
              <a:solidFill>
                <a:srgbClr val="C3AF69"/>
              </a:solidFill>
              <a:latin typeface="Times New Roman Bold"/>
              <a:ea typeface="Times New Roman Bold"/>
              <a:cs typeface="Times New Roman Bold"/>
              <a:sym typeface="Times New Roman Bold"/>
            </a:endParaRPr>
          </a:p>
          <a:p>
            <a:pPr algn="l">
              <a:lnSpc>
                <a:spcPts val="9100"/>
              </a:lnSpc>
              <a:spcBef>
                <a:spcPct val="0"/>
              </a:spcBef>
            </a:pPr>
            <a:endParaRPr lang="en-US" sz="6500" b="1" dirty="0">
              <a:solidFill>
                <a:srgbClr val="C3AF69"/>
              </a:solidFill>
              <a:latin typeface="Times New Roman Bold"/>
              <a:ea typeface="Times New Roman Bold"/>
              <a:cs typeface="Times New Roman Bold"/>
              <a:sym typeface="Times New Roman Bold"/>
            </a:endParaRPr>
          </a:p>
        </p:txBody>
      </p:sp>
      <p:sp>
        <p:nvSpPr>
          <p:cNvPr id="7" name="TextBox 7"/>
          <p:cNvSpPr txBox="1"/>
          <p:nvPr/>
        </p:nvSpPr>
        <p:spPr>
          <a:xfrm>
            <a:off x="688241" y="6529474"/>
            <a:ext cx="6497143" cy="3451266"/>
          </a:xfrm>
          <a:prstGeom prst="rect">
            <a:avLst/>
          </a:prstGeom>
        </p:spPr>
        <p:txBody>
          <a:bodyPr lIns="0" tIns="0" rIns="0" bIns="0" rtlCol="0" anchor="t">
            <a:spAutoFit/>
          </a:bodyPr>
          <a:lstStyle/>
          <a:p>
            <a:pPr marL="518154" lvl="1" indent="-259077">
              <a:lnSpc>
                <a:spcPts val="3359"/>
              </a:lnSpc>
              <a:buFont typeface="Arial"/>
              <a:buChar char="•"/>
            </a:pPr>
            <a:r>
              <a:rPr lang="en-US" sz="2399" dirty="0">
                <a:solidFill>
                  <a:srgbClr val="000000"/>
                </a:solidFill>
                <a:latin typeface="Times New Roman"/>
                <a:ea typeface="Times New Roman"/>
                <a:cs typeface="Times New Roman"/>
                <a:sym typeface="Times New Roman"/>
              </a:rPr>
              <a:t>Presenter: Mohammed Ali Haider| Student ID: 2013121</a:t>
            </a:r>
          </a:p>
          <a:p>
            <a:pPr marL="518154" lvl="1" indent="-259077">
              <a:lnSpc>
                <a:spcPts val="3359"/>
              </a:lnSpc>
              <a:buFont typeface="Arial"/>
              <a:buChar char="•"/>
            </a:pPr>
            <a:r>
              <a:rPr lang="en-US" sz="2399" dirty="0">
                <a:solidFill>
                  <a:srgbClr val="000000"/>
                </a:solidFill>
                <a:latin typeface="Times New Roman"/>
                <a:ea typeface="Times New Roman"/>
                <a:cs typeface="Times New Roman"/>
                <a:sym typeface="Times New Roman"/>
              </a:rPr>
              <a:t>Module: Contemporary Themes in the Hotel and Hospitality Sector (</a:t>
            </a:r>
            <a:r>
              <a:rPr lang="en-US" sz="2399" dirty="0" err="1">
                <a:solidFill>
                  <a:srgbClr val="000000"/>
                </a:solidFill>
                <a:latin typeface="Times New Roman"/>
                <a:ea typeface="Times New Roman"/>
                <a:cs typeface="Times New Roman"/>
                <a:sym typeface="Times New Roman"/>
              </a:rPr>
              <a:t>BMIH6001</a:t>
            </a:r>
            <a:r>
              <a:rPr lang="en-US" sz="2399" dirty="0">
                <a:solidFill>
                  <a:srgbClr val="000000"/>
                </a:solidFill>
                <a:latin typeface="Times New Roman"/>
                <a:ea typeface="Times New Roman"/>
                <a:cs typeface="Times New Roman"/>
                <a:sym typeface="Times New Roman"/>
              </a:rPr>
              <a:t>).</a:t>
            </a:r>
          </a:p>
          <a:p>
            <a:pPr marL="518154" lvl="1" indent="-259077" algn="l">
              <a:lnSpc>
                <a:spcPts val="3359"/>
              </a:lnSpc>
              <a:buFont typeface="Arial"/>
              <a:buChar char="•"/>
            </a:pPr>
            <a:r>
              <a:rPr lang="en-US" sz="2399" dirty="0">
                <a:solidFill>
                  <a:srgbClr val="000000"/>
                </a:solidFill>
                <a:latin typeface="Times New Roman"/>
                <a:ea typeface="Times New Roman"/>
                <a:cs typeface="Times New Roman"/>
                <a:sym typeface="Times New Roman"/>
              </a:rPr>
              <a:t>Theme: Artificial Intelligence and Human Collaboration in the 2026 Luxury Market.</a:t>
            </a:r>
          </a:p>
          <a:p>
            <a:pPr marL="518154" lvl="1" indent="-259077">
              <a:lnSpc>
                <a:spcPts val="3359"/>
              </a:lnSpc>
              <a:buFont typeface="Arial"/>
              <a:buChar char="•"/>
            </a:pPr>
            <a:r>
              <a:rPr lang="en-US" sz="2399" dirty="0">
                <a:solidFill>
                  <a:srgbClr val="000000"/>
                </a:solidFill>
                <a:latin typeface="Times New Roman"/>
                <a:ea typeface="Times New Roman"/>
                <a:cs typeface="Times New Roman"/>
                <a:sym typeface="Times New Roman"/>
              </a:rPr>
              <a:t>Dr Ernest </a:t>
            </a:r>
            <a:r>
              <a:rPr lang="en-US" sz="2399" dirty="0" err="1">
                <a:solidFill>
                  <a:srgbClr val="000000"/>
                </a:solidFill>
                <a:latin typeface="Times New Roman"/>
                <a:ea typeface="Times New Roman"/>
                <a:cs typeface="Times New Roman"/>
                <a:sym typeface="Times New Roman"/>
              </a:rPr>
              <a:t>Balutie</a:t>
            </a:r>
            <a:r>
              <a:rPr lang="en-US" sz="2399" dirty="0">
                <a:solidFill>
                  <a:srgbClr val="000000"/>
                </a:solidFill>
                <a:latin typeface="Times New Roman"/>
                <a:ea typeface="Times New Roman"/>
                <a:cs typeface="Times New Roman"/>
                <a:sym typeface="Times New Roman"/>
              </a:rPr>
              <a:t> </a:t>
            </a:r>
            <a:r>
              <a:rPr lang="en-US" sz="2399" dirty="0" err="1">
                <a:solidFill>
                  <a:srgbClr val="000000"/>
                </a:solidFill>
                <a:latin typeface="Times New Roman"/>
                <a:ea typeface="Times New Roman"/>
                <a:cs typeface="Times New Roman"/>
                <a:sym typeface="Times New Roman"/>
              </a:rPr>
              <a:t>Wavei</a:t>
            </a:r>
            <a:endParaRPr lang="en-US" sz="2399" dirty="0">
              <a:solidFill>
                <a:srgbClr val="000000"/>
              </a:solidFill>
              <a:latin typeface="Times New Roman"/>
              <a:ea typeface="Times New Roman"/>
              <a:cs typeface="Times New Roman"/>
              <a:sym typeface="Times New Roman"/>
            </a:endParaRPr>
          </a:p>
          <a:p>
            <a:pPr algn="l">
              <a:lnSpc>
                <a:spcPts val="3359"/>
              </a:lnSpc>
            </a:pPr>
            <a:endParaRPr lang="en-US" sz="2399" dirty="0">
              <a:solidFill>
                <a:srgbClr val="000000"/>
              </a:solidFill>
              <a:latin typeface="Times New Roman"/>
              <a:ea typeface="Times New Roman"/>
              <a:cs typeface="Times New Roman"/>
              <a:sym typeface="Times New Roman"/>
            </a:endParaRPr>
          </a:p>
        </p:txBody>
      </p:sp>
      <p:sp>
        <p:nvSpPr>
          <p:cNvPr id="8" name="TextBox 8"/>
          <p:cNvSpPr txBox="1"/>
          <p:nvPr/>
        </p:nvSpPr>
        <p:spPr>
          <a:xfrm>
            <a:off x="1282725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About Us</a:t>
            </a:r>
          </a:p>
        </p:txBody>
      </p:sp>
      <p:sp>
        <p:nvSpPr>
          <p:cNvPr id="9" name="TextBox 9"/>
          <p:cNvSpPr txBox="1"/>
          <p:nvPr/>
        </p:nvSpPr>
        <p:spPr>
          <a:xfrm>
            <a:off x="1396817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Service</a:t>
            </a:r>
          </a:p>
        </p:txBody>
      </p:sp>
      <p:sp>
        <p:nvSpPr>
          <p:cNvPr id="10" name="TextBox 10"/>
          <p:cNvSpPr txBox="1"/>
          <p:nvPr/>
        </p:nvSpPr>
        <p:spPr>
          <a:xfrm>
            <a:off x="1510909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Portfolio</a:t>
            </a:r>
          </a:p>
        </p:txBody>
      </p:sp>
      <p:sp>
        <p:nvSpPr>
          <p:cNvPr id="11" name="TextBox 11"/>
          <p:cNvSpPr txBox="1"/>
          <p:nvPr/>
        </p:nvSpPr>
        <p:spPr>
          <a:xfrm>
            <a:off x="16250018"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Contact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8371126" cy="10287000"/>
            <a:chOff x="0" y="0"/>
            <a:chExt cx="1296906" cy="1593725"/>
          </a:xfrm>
        </p:grpSpPr>
        <p:sp>
          <p:nvSpPr>
            <p:cNvPr id="3" name="Freeform 3"/>
            <p:cNvSpPr/>
            <p:nvPr/>
          </p:nvSpPr>
          <p:spPr>
            <a:xfrm>
              <a:off x="0" y="0"/>
              <a:ext cx="1296906" cy="1593725"/>
            </a:xfrm>
            <a:custGeom>
              <a:avLst/>
              <a:gdLst/>
              <a:ahLst/>
              <a:cxnLst/>
              <a:rect l="l" t="t" r="r" b="b"/>
              <a:pathLst>
                <a:path w="1296906" h="1593725">
                  <a:moveTo>
                    <a:pt x="0" y="0"/>
                  </a:moveTo>
                  <a:lnTo>
                    <a:pt x="1296906" y="0"/>
                  </a:lnTo>
                  <a:lnTo>
                    <a:pt x="1296906" y="1593725"/>
                  </a:lnTo>
                  <a:lnTo>
                    <a:pt x="0" y="1593725"/>
                  </a:lnTo>
                  <a:close/>
                </a:path>
              </a:pathLst>
            </a:custGeom>
            <a:blipFill>
              <a:blip r:embed="rId3"/>
              <a:stretch>
                <a:fillRect r="-118465"/>
              </a:stretch>
            </a:blipFill>
          </p:spPr>
          <p:txBody>
            <a:bodyPr/>
            <a:lstStyle/>
            <a:p>
              <a:endParaRPr lang="en-GB"/>
            </a:p>
          </p:txBody>
        </p:sp>
      </p:grpSp>
      <p:grpSp>
        <p:nvGrpSpPr>
          <p:cNvPr id="4" name="Group 4"/>
          <p:cNvGrpSpPr/>
          <p:nvPr/>
        </p:nvGrpSpPr>
        <p:grpSpPr>
          <a:xfrm>
            <a:off x="7486569" y="3502158"/>
            <a:ext cx="9772731" cy="1287101"/>
            <a:chOff x="0" y="0"/>
            <a:chExt cx="2573888" cy="338990"/>
          </a:xfrm>
        </p:grpSpPr>
        <p:sp>
          <p:nvSpPr>
            <p:cNvPr id="5" name="Freeform 5"/>
            <p:cNvSpPr/>
            <p:nvPr/>
          </p:nvSpPr>
          <p:spPr>
            <a:xfrm>
              <a:off x="0" y="0"/>
              <a:ext cx="2573888" cy="338990"/>
            </a:xfrm>
            <a:custGeom>
              <a:avLst/>
              <a:gdLst/>
              <a:ahLst/>
              <a:cxnLst/>
              <a:rect l="l" t="t" r="r" b="b"/>
              <a:pathLst>
                <a:path w="2573888" h="338990">
                  <a:moveTo>
                    <a:pt x="0" y="0"/>
                  </a:moveTo>
                  <a:lnTo>
                    <a:pt x="2573888" y="0"/>
                  </a:lnTo>
                  <a:lnTo>
                    <a:pt x="2573888" y="338990"/>
                  </a:lnTo>
                  <a:lnTo>
                    <a:pt x="0" y="338990"/>
                  </a:lnTo>
                  <a:close/>
                </a:path>
              </a:pathLst>
            </a:custGeom>
            <a:solidFill>
              <a:srgbClr val="1B4D4D"/>
            </a:solidFill>
          </p:spPr>
          <p:txBody>
            <a:bodyPr/>
            <a:lstStyle/>
            <a:p>
              <a:endParaRPr lang="en-GB"/>
            </a:p>
          </p:txBody>
        </p:sp>
        <p:sp>
          <p:nvSpPr>
            <p:cNvPr id="6" name="TextBox 6"/>
            <p:cNvSpPr txBox="1"/>
            <p:nvPr/>
          </p:nvSpPr>
          <p:spPr>
            <a:xfrm>
              <a:off x="0" y="-57150"/>
              <a:ext cx="2573888" cy="396140"/>
            </a:xfrm>
            <a:prstGeom prst="rect">
              <a:avLst/>
            </a:prstGeom>
          </p:spPr>
          <p:txBody>
            <a:bodyPr lIns="50800" tIns="50800" rIns="50800" bIns="50800" rtlCol="0" anchor="ctr"/>
            <a:lstStyle/>
            <a:p>
              <a:pPr algn="ctr">
                <a:lnSpc>
                  <a:spcPts val="3499"/>
                </a:lnSpc>
              </a:pPr>
              <a:r>
                <a:rPr lang="en-US" sz="2499">
                  <a:solidFill>
                    <a:srgbClr val="FFFFFF"/>
                  </a:solidFill>
                  <a:latin typeface="Times New Roman"/>
                  <a:ea typeface="Times New Roman"/>
                  <a:cs typeface="Times New Roman"/>
                  <a:sym typeface="Times New Roman"/>
                </a:rPr>
                <a:t>The 2026 hospitality landscape is dominated by hyper-personalised, digital-first strategies (Batabyal and Das, 2019).</a:t>
              </a:r>
            </a:p>
          </p:txBody>
        </p:sp>
      </p:grpSp>
      <p:sp>
        <p:nvSpPr>
          <p:cNvPr id="7" name="TextBox 7"/>
          <p:cNvSpPr txBox="1"/>
          <p:nvPr/>
        </p:nvSpPr>
        <p:spPr>
          <a:xfrm>
            <a:off x="1282725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About Us</a:t>
            </a:r>
          </a:p>
        </p:txBody>
      </p:sp>
      <p:sp>
        <p:nvSpPr>
          <p:cNvPr id="8" name="TextBox 8"/>
          <p:cNvSpPr txBox="1"/>
          <p:nvPr/>
        </p:nvSpPr>
        <p:spPr>
          <a:xfrm>
            <a:off x="1396817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Service</a:t>
            </a:r>
          </a:p>
        </p:txBody>
      </p:sp>
      <p:sp>
        <p:nvSpPr>
          <p:cNvPr id="9" name="TextBox 9"/>
          <p:cNvSpPr txBox="1"/>
          <p:nvPr/>
        </p:nvSpPr>
        <p:spPr>
          <a:xfrm>
            <a:off x="1510909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Portfolio</a:t>
            </a:r>
          </a:p>
        </p:txBody>
      </p:sp>
      <p:sp>
        <p:nvSpPr>
          <p:cNvPr id="10" name="TextBox 10"/>
          <p:cNvSpPr txBox="1"/>
          <p:nvPr/>
        </p:nvSpPr>
        <p:spPr>
          <a:xfrm>
            <a:off x="16250018"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Contact</a:t>
            </a:r>
          </a:p>
        </p:txBody>
      </p:sp>
      <p:sp>
        <p:nvSpPr>
          <p:cNvPr id="11" name="TextBox 11"/>
          <p:cNvSpPr txBox="1"/>
          <p:nvPr/>
        </p:nvSpPr>
        <p:spPr>
          <a:xfrm>
            <a:off x="8526244" y="1123950"/>
            <a:ext cx="8733056" cy="3665309"/>
          </a:xfrm>
          <a:prstGeom prst="rect">
            <a:avLst/>
          </a:prstGeom>
        </p:spPr>
        <p:txBody>
          <a:bodyPr lIns="0" tIns="0" rIns="0" bIns="0" rtlCol="0" anchor="t">
            <a:spAutoFit/>
          </a:bodyPr>
          <a:lstStyle/>
          <a:p>
            <a:pPr algn="l">
              <a:lnSpc>
                <a:spcPts val="7053"/>
              </a:lnSpc>
            </a:pPr>
            <a:r>
              <a:rPr lang="en-US" sz="7053">
                <a:solidFill>
                  <a:srgbClr val="C3AF69"/>
                </a:solidFill>
                <a:latin typeface="Times New Roman"/>
                <a:ea typeface="Times New Roman"/>
                <a:cs typeface="Times New Roman"/>
                <a:sym typeface="Times New Roman"/>
              </a:rPr>
              <a:t>Introduction – Context and Prevalence</a:t>
            </a:r>
          </a:p>
          <a:p>
            <a:pPr algn="l">
              <a:lnSpc>
                <a:spcPts val="7053"/>
              </a:lnSpc>
            </a:pPr>
            <a:endParaRPr lang="en-US" sz="7053">
              <a:solidFill>
                <a:srgbClr val="C3AF69"/>
              </a:solidFill>
              <a:latin typeface="Times New Roman"/>
              <a:ea typeface="Times New Roman"/>
              <a:cs typeface="Times New Roman"/>
              <a:sym typeface="Times New Roman"/>
            </a:endParaRPr>
          </a:p>
          <a:p>
            <a:pPr algn="l">
              <a:lnSpc>
                <a:spcPts val="7053"/>
              </a:lnSpc>
            </a:pPr>
            <a:endParaRPr lang="en-US" sz="7053">
              <a:solidFill>
                <a:srgbClr val="C3AF69"/>
              </a:solidFill>
              <a:latin typeface="Times New Roman"/>
              <a:ea typeface="Times New Roman"/>
              <a:cs typeface="Times New Roman"/>
              <a:sym typeface="Times New Roman"/>
            </a:endParaRPr>
          </a:p>
        </p:txBody>
      </p:sp>
      <p:grpSp>
        <p:nvGrpSpPr>
          <p:cNvPr id="12" name="Group 12"/>
          <p:cNvGrpSpPr/>
          <p:nvPr/>
        </p:nvGrpSpPr>
        <p:grpSpPr>
          <a:xfrm>
            <a:off x="7486569" y="5559495"/>
            <a:ext cx="9772731" cy="1287101"/>
            <a:chOff x="0" y="0"/>
            <a:chExt cx="2573888" cy="338990"/>
          </a:xfrm>
        </p:grpSpPr>
        <p:sp>
          <p:nvSpPr>
            <p:cNvPr id="13" name="Freeform 13"/>
            <p:cNvSpPr/>
            <p:nvPr/>
          </p:nvSpPr>
          <p:spPr>
            <a:xfrm>
              <a:off x="0" y="0"/>
              <a:ext cx="2573888" cy="338990"/>
            </a:xfrm>
            <a:custGeom>
              <a:avLst/>
              <a:gdLst/>
              <a:ahLst/>
              <a:cxnLst/>
              <a:rect l="l" t="t" r="r" b="b"/>
              <a:pathLst>
                <a:path w="2573888" h="338990">
                  <a:moveTo>
                    <a:pt x="0" y="0"/>
                  </a:moveTo>
                  <a:lnTo>
                    <a:pt x="2573888" y="0"/>
                  </a:lnTo>
                  <a:lnTo>
                    <a:pt x="2573888" y="338990"/>
                  </a:lnTo>
                  <a:lnTo>
                    <a:pt x="0" y="338990"/>
                  </a:lnTo>
                  <a:close/>
                </a:path>
              </a:pathLst>
            </a:custGeom>
            <a:solidFill>
              <a:srgbClr val="1B4D4D"/>
            </a:solidFill>
          </p:spPr>
          <p:txBody>
            <a:bodyPr/>
            <a:lstStyle/>
            <a:p>
              <a:endParaRPr lang="en-GB"/>
            </a:p>
          </p:txBody>
        </p:sp>
        <p:sp>
          <p:nvSpPr>
            <p:cNvPr id="14" name="TextBox 14"/>
            <p:cNvSpPr txBox="1"/>
            <p:nvPr/>
          </p:nvSpPr>
          <p:spPr>
            <a:xfrm>
              <a:off x="0" y="-57150"/>
              <a:ext cx="2573888" cy="396140"/>
            </a:xfrm>
            <a:prstGeom prst="rect">
              <a:avLst/>
            </a:prstGeom>
          </p:spPr>
          <p:txBody>
            <a:bodyPr lIns="50800" tIns="50800" rIns="50800" bIns="50800" rtlCol="0" anchor="ctr"/>
            <a:lstStyle/>
            <a:p>
              <a:pPr algn="ctr">
                <a:lnSpc>
                  <a:spcPts val="3499"/>
                </a:lnSpc>
              </a:pPr>
              <a:r>
                <a:rPr lang="en-US" sz="2499">
                  <a:solidFill>
                    <a:srgbClr val="FFFFFF"/>
                  </a:solidFill>
                  <a:latin typeface="Times New Roman"/>
                  <a:ea typeface="Times New Roman"/>
                  <a:cs typeface="Times New Roman"/>
                  <a:sym typeface="Times New Roman"/>
                </a:rPr>
                <a:t>Global labour shortages and rising operational costs are driving rapid automation (Dixit, 2020).</a:t>
              </a:r>
            </a:p>
          </p:txBody>
        </p:sp>
      </p:grpSp>
      <p:grpSp>
        <p:nvGrpSpPr>
          <p:cNvPr id="15" name="Group 15"/>
          <p:cNvGrpSpPr/>
          <p:nvPr/>
        </p:nvGrpSpPr>
        <p:grpSpPr>
          <a:xfrm>
            <a:off x="7486569" y="7618121"/>
            <a:ext cx="9772731" cy="1287101"/>
            <a:chOff x="0" y="0"/>
            <a:chExt cx="2573888" cy="338990"/>
          </a:xfrm>
        </p:grpSpPr>
        <p:sp>
          <p:nvSpPr>
            <p:cNvPr id="16" name="Freeform 16"/>
            <p:cNvSpPr/>
            <p:nvPr/>
          </p:nvSpPr>
          <p:spPr>
            <a:xfrm>
              <a:off x="0" y="0"/>
              <a:ext cx="2573888" cy="338990"/>
            </a:xfrm>
            <a:custGeom>
              <a:avLst/>
              <a:gdLst/>
              <a:ahLst/>
              <a:cxnLst/>
              <a:rect l="l" t="t" r="r" b="b"/>
              <a:pathLst>
                <a:path w="2573888" h="338990">
                  <a:moveTo>
                    <a:pt x="0" y="0"/>
                  </a:moveTo>
                  <a:lnTo>
                    <a:pt x="2573888" y="0"/>
                  </a:lnTo>
                  <a:lnTo>
                    <a:pt x="2573888" y="338990"/>
                  </a:lnTo>
                  <a:lnTo>
                    <a:pt x="0" y="338990"/>
                  </a:lnTo>
                  <a:close/>
                </a:path>
              </a:pathLst>
            </a:custGeom>
            <a:solidFill>
              <a:srgbClr val="1B4D4D"/>
            </a:solidFill>
          </p:spPr>
          <p:txBody>
            <a:bodyPr/>
            <a:lstStyle/>
            <a:p>
              <a:endParaRPr lang="en-GB"/>
            </a:p>
          </p:txBody>
        </p:sp>
        <p:sp>
          <p:nvSpPr>
            <p:cNvPr id="17" name="TextBox 17"/>
            <p:cNvSpPr txBox="1"/>
            <p:nvPr/>
          </p:nvSpPr>
          <p:spPr>
            <a:xfrm>
              <a:off x="0" y="-57150"/>
              <a:ext cx="2573888" cy="396140"/>
            </a:xfrm>
            <a:prstGeom prst="rect">
              <a:avLst/>
            </a:prstGeom>
          </p:spPr>
          <p:txBody>
            <a:bodyPr lIns="50800" tIns="50800" rIns="50800" bIns="50800" rtlCol="0" anchor="ctr"/>
            <a:lstStyle/>
            <a:p>
              <a:pPr algn="ctr">
                <a:lnSpc>
                  <a:spcPts val="3499"/>
                </a:lnSpc>
              </a:pPr>
              <a:r>
                <a:rPr lang="en-US" sz="2499">
                  <a:solidFill>
                    <a:srgbClr val="FFFFFF"/>
                  </a:solidFill>
                  <a:latin typeface="Times New Roman"/>
                  <a:ea typeface="Times New Roman"/>
                  <a:cs typeface="Times New Roman"/>
                  <a:sym typeface="Times New Roman"/>
                </a:rPr>
                <a:t>Luxury hotels must balance high-tech efficiency with the high-touch "soul" of hospitality.</a:t>
              </a: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144000" y="1028700"/>
            <a:ext cx="9144000" cy="9258300"/>
            <a:chOff x="0" y="0"/>
            <a:chExt cx="1574050" cy="1593725"/>
          </a:xfrm>
        </p:grpSpPr>
        <p:sp>
          <p:nvSpPr>
            <p:cNvPr id="3" name="Freeform 3"/>
            <p:cNvSpPr/>
            <p:nvPr/>
          </p:nvSpPr>
          <p:spPr>
            <a:xfrm>
              <a:off x="0" y="0"/>
              <a:ext cx="1574050" cy="1593725"/>
            </a:xfrm>
            <a:custGeom>
              <a:avLst/>
              <a:gdLst/>
              <a:ahLst/>
              <a:cxnLst/>
              <a:rect l="l" t="t" r="r" b="b"/>
              <a:pathLst>
                <a:path w="1574050" h="1593725">
                  <a:moveTo>
                    <a:pt x="0" y="0"/>
                  </a:moveTo>
                  <a:lnTo>
                    <a:pt x="1574050" y="0"/>
                  </a:lnTo>
                  <a:lnTo>
                    <a:pt x="1574050" y="1593725"/>
                  </a:lnTo>
                  <a:lnTo>
                    <a:pt x="0" y="1593725"/>
                  </a:lnTo>
                  <a:close/>
                </a:path>
              </a:pathLst>
            </a:custGeom>
            <a:blipFill>
              <a:blip r:embed="rId3"/>
              <a:stretch>
                <a:fillRect l="-20849" r="-20849"/>
              </a:stretch>
            </a:blipFill>
          </p:spPr>
          <p:txBody>
            <a:bodyPr/>
            <a:lstStyle/>
            <a:p>
              <a:endParaRPr lang="en-GB"/>
            </a:p>
          </p:txBody>
        </p:sp>
      </p:grpSp>
      <p:sp>
        <p:nvSpPr>
          <p:cNvPr id="4" name="TextBox 4"/>
          <p:cNvSpPr txBox="1"/>
          <p:nvPr/>
        </p:nvSpPr>
        <p:spPr>
          <a:xfrm>
            <a:off x="1282725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About Us</a:t>
            </a:r>
          </a:p>
        </p:txBody>
      </p:sp>
      <p:sp>
        <p:nvSpPr>
          <p:cNvPr id="5" name="TextBox 5"/>
          <p:cNvSpPr txBox="1"/>
          <p:nvPr/>
        </p:nvSpPr>
        <p:spPr>
          <a:xfrm>
            <a:off x="1396817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Service</a:t>
            </a:r>
          </a:p>
        </p:txBody>
      </p:sp>
      <p:sp>
        <p:nvSpPr>
          <p:cNvPr id="6" name="TextBox 6"/>
          <p:cNvSpPr txBox="1"/>
          <p:nvPr/>
        </p:nvSpPr>
        <p:spPr>
          <a:xfrm>
            <a:off x="1510909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Portfolio</a:t>
            </a:r>
          </a:p>
        </p:txBody>
      </p:sp>
      <p:sp>
        <p:nvSpPr>
          <p:cNvPr id="7" name="TextBox 7"/>
          <p:cNvSpPr txBox="1"/>
          <p:nvPr/>
        </p:nvSpPr>
        <p:spPr>
          <a:xfrm>
            <a:off x="16250018"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Contact</a:t>
            </a:r>
          </a:p>
        </p:txBody>
      </p:sp>
      <p:sp>
        <p:nvSpPr>
          <p:cNvPr id="8" name="TextBox 8"/>
          <p:cNvSpPr txBox="1"/>
          <p:nvPr/>
        </p:nvSpPr>
        <p:spPr>
          <a:xfrm>
            <a:off x="1028700" y="1123950"/>
            <a:ext cx="8330065" cy="2769959"/>
          </a:xfrm>
          <a:prstGeom prst="rect">
            <a:avLst/>
          </a:prstGeom>
        </p:spPr>
        <p:txBody>
          <a:bodyPr lIns="0" tIns="0" rIns="0" bIns="0" rtlCol="0" anchor="t">
            <a:spAutoFit/>
          </a:bodyPr>
          <a:lstStyle/>
          <a:p>
            <a:pPr algn="l">
              <a:lnSpc>
                <a:spcPts val="7053"/>
              </a:lnSpc>
            </a:pPr>
            <a:r>
              <a:rPr lang="en-US" sz="7053">
                <a:solidFill>
                  <a:srgbClr val="C3AF69"/>
                </a:solidFill>
                <a:latin typeface="Times New Roman"/>
                <a:ea typeface="Times New Roman"/>
                <a:cs typeface="Times New Roman"/>
                <a:sym typeface="Times New Roman"/>
              </a:rPr>
              <a:t>Literature Review – Evolution of AI</a:t>
            </a:r>
          </a:p>
          <a:p>
            <a:pPr algn="l">
              <a:lnSpc>
                <a:spcPts val="7053"/>
              </a:lnSpc>
            </a:pPr>
            <a:endParaRPr lang="en-US" sz="7053">
              <a:solidFill>
                <a:srgbClr val="C3AF69"/>
              </a:solidFill>
              <a:latin typeface="Times New Roman"/>
              <a:ea typeface="Times New Roman"/>
              <a:cs typeface="Times New Roman"/>
              <a:sym typeface="Times New Roman"/>
            </a:endParaRPr>
          </a:p>
        </p:txBody>
      </p:sp>
      <p:grpSp>
        <p:nvGrpSpPr>
          <p:cNvPr id="9" name="Group 9"/>
          <p:cNvGrpSpPr/>
          <p:nvPr/>
        </p:nvGrpSpPr>
        <p:grpSpPr>
          <a:xfrm>
            <a:off x="641886" y="7040201"/>
            <a:ext cx="9772731" cy="1287101"/>
            <a:chOff x="0" y="0"/>
            <a:chExt cx="2573888" cy="338990"/>
          </a:xfrm>
        </p:grpSpPr>
        <p:sp>
          <p:nvSpPr>
            <p:cNvPr id="10" name="Freeform 10"/>
            <p:cNvSpPr/>
            <p:nvPr/>
          </p:nvSpPr>
          <p:spPr>
            <a:xfrm>
              <a:off x="0" y="0"/>
              <a:ext cx="2573888" cy="338990"/>
            </a:xfrm>
            <a:custGeom>
              <a:avLst/>
              <a:gdLst/>
              <a:ahLst/>
              <a:cxnLst/>
              <a:rect l="l" t="t" r="r" b="b"/>
              <a:pathLst>
                <a:path w="2573888" h="338990">
                  <a:moveTo>
                    <a:pt x="0" y="0"/>
                  </a:moveTo>
                  <a:lnTo>
                    <a:pt x="2573888" y="0"/>
                  </a:lnTo>
                  <a:lnTo>
                    <a:pt x="2573888" y="338990"/>
                  </a:lnTo>
                  <a:lnTo>
                    <a:pt x="0" y="338990"/>
                  </a:lnTo>
                  <a:close/>
                </a:path>
              </a:pathLst>
            </a:custGeom>
            <a:solidFill>
              <a:srgbClr val="1B4D4D"/>
            </a:solidFill>
          </p:spPr>
          <p:txBody>
            <a:bodyPr/>
            <a:lstStyle/>
            <a:p>
              <a:endParaRPr lang="en-GB"/>
            </a:p>
          </p:txBody>
        </p:sp>
        <p:sp>
          <p:nvSpPr>
            <p:cNvPr id="11" name="TextBox 11"/>
            <p:cNvSpPr txBox="1"/>
            <p:nvPr/>
          </p:nvSpPr>
          <p:spPr>
            <a:xfrm>
              <a:off x="0" y="-57150"/>
              <a:ext cx="2573888" cy="396140"/>
            </a:xfrm>
            <a:prstGeom prst="rect">
              <a:avLst/>
            </a:prstGeom>
          </p:spPr>
          <p:txBody>
            <a:bodyPr lIns="50800" tIns="50800" rIns="50800" bIns="50800" rtlCol="0" anchor="ctr"/>
            <a:lstStyle/>
            <a:p>
              <a:pPr algn="ctr">
                <a:lnSpc>
                  <a:spcPts val="3499"/>
                </a:lnSpc>
              </a:pPr>
              <a:r>
                <a:rPr lang="en-US" sz="2499">
                  <a:solidFill>
                    <a:srgbClr val="FFFFFF"/>
                  </a:solidFill>
                  <a:latin typeface="Times New Roman"/>
                  <a:ea typeface="Times New Roman"/>
                  <a:cs typeface="Times New Roman"/>
                  <a:sym typeface="Times New Roman"/>
                </a:rPr>
                <a:t>Physical robots risk being perceived as "budget" indicators unless carefully styled for exclusivity (Lein et al., 2023).</a:t>
              </a:r>
            </a:p>
          </p:txBody>
        </p:sp>
      </p:grpSp>
      <p:grpSp>
        <p:nvGrpSpPr>
          <p:cNvPr id="12" name="Group 12"/>
          <p:cNvGrpSpPr/>
          <p:nvPr/>
        </p:nvGrpSpPr>
        <p:grpSpPr>
          <a:xfrm>
            <a:off x="641886" y="5143500"/>
            <a:ext cx="9772731" cy="1287101"/>
            <a:chOff x="0" y="0"/>
            <a:chExt cx="2573888" cy="338990"/>
          </a:xfrm>
        </p:grpSpPr>
        <p:sp>
          <p:nvSpPr>
            <p:cNvPr id="13" name="Freeform 13"/>
            <p:cNvSpPr/>
            <p:nvPr/>
          </p:nvSpPr>
          <p:spPr>
            <a:xfrm>
              <a:off x="0" y="0"/>
              <a:ext cx="2573888" cy="338990"/>
            </a:xfrm>
            <a:custGeom>
              <a:avLst/>
              <a:gdLst/>
              <a:ahLst/>
              <a:cxnLst/>
              <a:rect l="l" t="t" r="r" b="b"/>
              <a:pathLst>
                <a:path w="2573888" h="338990">
                  <a:moveTo>
                    <a:pt x="0" y="0"/>
                  </a:moveTo>
                  <a:lnTo>
                    <a:pt x="2573888" y="0"/>
                  </a:lnTo>
                  <a:lnTo>
                    <a:pt x="2573888" y="338990"/>
                  </a:lnTo>
                  <a:lnTo>
                    <a:pt x="0" y="338990"/>
                  </a:lnTo>
                  <a:close/>
                </a:path>
              </a:pathLst>
            </a:custGeom>
            <a:solidFill>
              <a:srgbClr val="1B4D4D"/>
            </a:solidFill>
          </p:spPr>
          <p:txBody>
            <a:bodyPr/>
            <a:lstStyle/>
            <a:p>
              <a:endParaRPr lang="en-GB"/>
            </a:p>
          </p:txBody>
        </p:sp>
        <p:sp>
          <p:nvSpPr>
            <p:cNvPr id="14" name="TextBox 14"/>
            <p:cNvSpPr txBox="1"/>
            <p:nvPr/>
          </p:nvSpPr>
          <p:spPr>
            <a:xfrm>
              <a:off x="0" y="-57150"/>
              <a:ext cx="2573888" cy="396140"/>
            </a:xfrm>
            <a:prstGeom prst="rect">
              <a:avLst/>
            </a:prstGeom>
          </p:spPr>
          <p:txBody>
            <a:bodyPr lIns="50800" tIns="50800" rIns="50800" bIns="50800" rtlCol="0" anchor="ctr"/>
            <a:lstStyle/>
            <a:p>
              <a:pPr algn="ctr">
                <a:lnSpc>
                  <a:spcPts val="3499"/>
                </a:lnSpc>
              </a:pPr>
              <a:r>
                <a:rPr lang="en-US" sz="2499">
                  <a:solidFill>
                    <a:srgbClr val="FFFFFF"/>
                  </a:solidFill>
                  <a:latin typeface="Times New Roman"/>
                  <a:ea typeface="Times New Roman"/>
                  <a:cs typeface="Times New Roman"/>
                  <a:sym typeface="Times New Roman"/>
                </a:rPr>
                <a:t>Modern AI touchpoints utilize complex natural language processors to understand guest sentiment (Dutta, 2024).</a:t>
              </a:r>
            </a:p>
          </p:txBody>
        </p:sp>
      </p:grpSp>
      <p:grpSp>
        <p:nvGrpSpPr>
          <p:cNvPr id="15" name="Group 15"/>
          <p:cNvGrpSpPr/>
          <p:nvPr/>
        </p:nvGrpSpPr>
        <p:grpSpPr>
          <a:xfrm>
            <a:off x="641886" y="3250359"/>
            <a:ext cx="9772731" cy="1287101"/>
            <a:chOff x="0" y="0"/>
            <a:chExt cx="2573888" cy="338990"/>
          </a:xfrm>
        </p:grpSpPr>
        <p:sp>
          <p:nvSpPr>
            <p:cNvPr id="16" name="Freeform 16"/>
            <p:cNvSpPr/>
            <p:nvPr/>
          </p:nvSpPr>
          <p:spPr>
            <a:xfrm>
              <a:off x="0" y="0"/>
              <a:ext cx="2573888" cy="338990"/>
            </a:xfrm>
            <a:custGeom>
              <a:avLst/>
              <a:gdLst/>
              <a:ahLst/>
              <a:cxnLst/>
              <a:rect l="l" t="t" r="r" b="b"/>
              <a:pathLst>
                <a:path w="2573888" h="338990">
                  <a:moveTo>
                    <a:pt x="0" y="0"/>
                  </a:moveTo>
                  <a:lnTo>
                    <a:pt x="2573888" y="0"/>
                  </a:lnTo>
                  <a:lnTo>
                    <a:pt x="2573888" y="338990"/>
                  </a:lnTo>
                  <a:lnTo>
                    <a:pt x="0" y="338990"/>
                  </a:lnTo>
                  <a:close/>
                </a:path>
              </a:pathLst>
            </a:custGeom>
            <a:solidFill>
              <a:srgbClr val="1B4D4D"/>
            </a:solidFill>
          </p:spPr>
          <p:txBody>
            <a:bodyPr/>
            <a:lstStyle/>
            <a:p>
              <a:endParaRPr lang="en-GB"/>
            </a:p>
          </p:txBody>
        </p:sp>
        <p:sp>
          <p:nvSpPr>
            <p:cNvPr id="17" name="TextBox 17"/>
            <p:cNvSpPr txBox="1"/>
            <p:nvPr/>
          </p:nvSpPr>
          <p:spPr>
            <a:xfrm>
              <a:off x="0" y="-57150"/>
              <a:ext cx="2573888" cy="396140"/>
            </a:xfrm>
            <a:prstGeom prst="rect">
              <a:avLst/>
            </a:prstGeom>
          </p:spPr>
          <p:txBody>
            <a:bodyPr lIns="50800" tIns="50800" rIns="50800" bIns="50800" rtlCol="0" anchor="ctr"/>
            <a:lstStyle/>
            <a:p>
              <a:pPr algn="ctr">
                <a:lnSpc>
                  <a:spcPts val="3499"/>
                </a:lnSpc>
              </a:pPr>
              <a:r>
                <a:rPr lang="en-US" sz="2499">
                  <a:solidFill>
                    <a:srgbClr val="FFFFFF"/>
                  </a:solidFill>
                  <a:latin typeface="Times New Roman"/>
                  <a:ea typeface="Times New Roman"/>
                  <a:cs typeface="Times New Roman"/>
                  <a:sym typeface="Times New Roman"/>
                </a:rPr>
                <a:t>Facial Recognitio Technology (FRT) now enables seamless, frictionless guest arrivals (Ratnoday et al., 2025).</a:t>
              </a: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4219922"/>
            <a:ext cx="7887525" cy="5038378"/>
            <a:chOff x="0" y="0"/>
            <a:chExt cx="1595014" cy="1018860"/>
          </a:xfrm>
        </p:grpSpPr>
        <p:sp>
          <p:nvSpPr>
            <p:cNvPr id="3" name="Freeform 3"/>
            <p:cNvSpPr/>
            <p:nvPr/>
          </p:nvSpPr>
          <p:spPr>
            <a:xfrm>
              <a:off x="0" y="0"/>
              <a:ext cx="1595014" cy="1018860"/>
            </a:xfrm>
            <a:custGeom>
              <a:avLst/>
              <a:gdLst/>
              <a:ahLst/>
              <a:cxnLst/>
              <a:rect l="l" t="t" r="r" b="b"/>
              <a:pathLst>
                <a:path w="1595014" h="1018860">
                  <a:moveTo>
                    <a:pt x="0" y="0"/>
                  </a:moveTo>
                  <a:lnTo>
                    <a:pt x="1595014" y="0"/>
                  </a:lnTo>
                  <a:lnTo>
                    <a:pt x="1595014" y="1018860"/>
                  </a:lnTo>
                  <a:lnTo>
                    <a:pt x="0" y="1018860"/>
                  </a:lnTo>
                  <a:close/>
                </a:path>
              </a:pathLst>
            </a:custGeom>
            <a:blipFill>
              <a:blip r:embed="rId3"/>
              <a:stretch>
                <a:fillRect l="-6780" r="-6780"/>
              </a:stretch>
            </a:blipFill>
          </p:spPr>
          <p:txBody>
            <a:bodyPr/>
            <a:lstStyle/>
            <a:p>
              <a:endParaRPr lang="en-GB"/>
            </a:p>
          </p:txBody>
        </p:sp>
      </p:grpSp>
      <p:grpSp>
        <p:nvGrpSpPr>
          <p:cNvPr id="4" name="Group 4"/>
          <p:cNvGrpSpPr/>
          <p:nvPr/>
        </p:nvGrpSpPr>
        <p:grpSpPr>
          <a:xfrm>
            <a:off x="8209734" y="1715117"/>
            <a:ext cx="8304272" cy="5399687"/>
            <a:chOff x="0" y="0"/>
            <a:chExt cx="2187133" cy="1422140"/>
          </a:xfrm>
        </p:grpSpPr>
        <p:sp>
          <p:nvSpPr>
            <p:cNvPr id="5" name="Freeform 5"/>
            <p:cNvSpPr/>
            <p:nvPr/>
          </p:nvSpPr>
          <p:spPr>
            <a:xfrm>
              <a:off x="0" y="0"/>
              <a:ext cx="2187133" cy="1422140"/>
            </a:xfrm>
            <a:custGeom>
              <a:avLst/>
              <a:gdLst/>
              <a:ahLst/>
              <a:cxnLst/>
              <a:rect l="l" t="t" r="r" b="b"/>
              <a:pathLst>
                <a:path w="2187133" h="1422140">
                  <a:moveTo>
                    <a:pt x="0" y="0"/>
                  </a:moveTo>
                  <a:lnTo>
                    <a:pt x="2187133" y="0"/>
                  </a:lnTo>
                  <a:lnTo>
                    <a:pt x="2187133" y="1422140"/>
                  </a:lnTo>
                  <a:lnTo>
                    <a:pt x="0" y="1422140"/>
                  </a:lnTo>
                  <a:close/>
                </a:path>
              </a:pathLst>
            </a:custGeom>
            <a:solidFill>
              <a:srgbClr val="1B4D4D"/>
            </a:solidFill>
          </p:spPr>
          <p:txBody>
            <a:bodyPr/>
            <a:lstStyle/>
            <a:p>
              <a:endParaRPr lang="en-GB"/>
            </a:p>
          </p:txBody>
        </p:sp>
        <p:sp>
          <p:nvSpPr>
            <p:cNvPr id="6" name="TextBox 6"/>
            <p:cNvSpPr txBox="1"/>
            <p:nvPr/>
          </p:nvSpPr>
          <p:spPr>
            <a:xfrm>
              <a:off x="0" y="-57150"/>
              <a:ext cx="2187133" cy="1479290"/>
            </a:xfrm>
            <a:prstGeom prst="rect">
              <a:avLst/>
            </a:prstGeom>
          </p:spPr>
          <p:txBody>
            <a:bodyPr lIns="50800" tIns="50800" rIns="50800" bIns="50800" rtlCol="0" anchor="ctr"/>
            <a:lstStyle/>
            <a:p>
              <a:pPr algn="ctr">
                <a:lnSpc>
                  <a:spcPts val="2659"/>
                </a:lnSpc>
              </a:pPr>
              <a:endParaRPr/>
            </a:p>
          </p:txBody>
        </p:sp>
      </p:grpSp>
      <p:sp>
        <p:nvSpPr>
          <p:cNvPr id="7" name="TextBox 7"/>
          <p:cNvSpPr txBox="1"/>
          <p:nvPr/>
        </p:nvSpPr>
        <p:spPr>
          <a:xfrm>
            <a:off x="1282725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About Us</a:t>
            </a:r>
          </a:p>
        </p:txBody>
      </p:sp>
      <p:sp>
        <p:nvSpPr>
          <p:cNvPr id="8" name="TextBox 8"/>
          <p:cNvSpPr txBox="1"/>
          <p:nvPr/>
        </p:nvSpPr>
        <p:spPr>
          <a:xfrm>
            <a:off x="1396817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Service</a:t>
            </a:r>
          </a:p>
        </p:txBody>
      </p:sp>
      <p:sp>
        <p:nvSpPr>
          <p:cNvPr id="9" name="TextBox 9"/>
          <p:cNvSpPr txBox="1"/>
          <p:nvPr/>
        </p:nvSpPr>
        <p:spPr>
          <a:xfrm>
            <a:off x="1510909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Portfolio</a:t>
            </a:r>
          </a:p>
        </p:txBody>
      </p:sp>
      <p:sp>
        <p:nvSpPr>
          <p:cNvPr id="10" name="TextBox 10"/>
          <p:cNvSpPr txBox="1"/>
          <p:nvPr/>
        </p:nvSpPr>
        <p:spPr>
          <a:xfrm>
            <a:off x="16250018"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Contact</a:t>
            </a:r>
          </a:p>
        </p:txBody>
      </p:sp>
      <p:sp>
        <p:nvSpPr>
          <p:cNvPr id="11" name="TextBox 11"/>
          <p:cNvSpPr txBox="1"/>
          <p:nvPr/>
        </p:nvSpPr>
        <p:spPr>
          <a:xfrm>
            <a:off x="973689" y="1257374"/>
            <a:ext cx="7895896" cy="3665309"/>
          </a:xfrm>
          <a:prstGeom prst="rect">
            <a:avLst/>
          </a:prstGeom>
        </p:spPr>
        <p:txBody>
          <a:bodyPr lIns="0" tIns="0" rIns="0" bIns="0" rtlCol="0" anchor="t">
            <a:spAutoFit/>
          </a:bodyPr>
          <a:lstStyle/>
          <a:p>
            <a:pPr algn="l">
              <a:lnSpc>
                <a:spcPts val="7053"/>
              </a:lnSpc>
            </a:pPr>
            <a:r>
              <a:rPr lang="en-US" sz="7053">
                <a:solidFill>
                  <a:srgbClr val="C3AF69"/>
                </a:solidFill>
                <a:latin typeface="Times New Roman"/>
                <a:ea typeface="Times New Roman"/>
                <a:cs typeface="Times New Roman"/>
                <a:sym typeface="Times New Roman"/>
              </a:rPr>
              <a:t>Literature Review – Emotional Intelligence (EQ)</a:t>
            </a:r>
          </a:p>
          <a:p>
            <a:pPr algn="l">
              <a:lnSpc>
                <a:spcPts val="7053"/>
              </a:lnSpc>
            </a:pPr>
            <a:endParaRPr lang="en-US" sz="7053">
              <a:solidFill>
                <a:srgbClr val="C3AF69"/>
              </a:solidFill>
              <a:latin typeface="Times New Roman"/>
              <a:ea typeface="Times New Roman"/>
              <a:cs typeface="Times New Roman"/>
              <a:sym typeface="Times New Roman"/>
            </a:endParaRPr>
          </a:p>
        </p:txBody>
      </p:sp>
      <p:sp>
        <p:nvSpPr>
          <p:cNvPr id="12" name="TextBox 12"/>
          <p:cNvSpPr txBox="1"/>
          <p:nvPr/>
        </p:nvSpPr>
        <p:spPr>
          <a:xfrm>
            <a:off x="8629170" y="1937648"/>
            <a:ext cx="7489211" cy="5177156"/>
          </a:xfrm>
          <a:prstGeom prst="rect">
            <a:avLst/>
          </a:prstGeom>
        </p:spPr>
        <p:txBody>
          <a:bodyPr lIns="0" tIns="0" rIns="0" bIns="0" rtlCol="0" anchor="t">
            <a:spAutoFit/>
          </a:bodyPr>
          <a:lstStyle/>
          <a:p>
            <a:pPr marL="647690" lvl="1" indent="-323845" algn="l">
              <a:lnSpc>
                <a:spcPts val="4199"/>
              </a:lnSpc>
              <a:buFont typeface="Arial"/>
              <a:buChar char="•"/>
            </a:pPr>
            <a:r>
              <a:rPr lang="en-US" sz="2999">
                <a:solidFill>
                  <a:srgbClr val="FFFFFF"/>
                </a:solidFill>
                <a:latin typeface="Times New Roman"/>
                <a:ea typeface="Times New Roman"/>
                <a:cs typeface="Times New Roman"/>
                <a:sym typeface="Times New Roman"/>
              </a:rPr>
              <a:t>Service encounters in luxury rely on "relationship equity" that AI cannot yet simulate (Rehman et al., 2025).</a:t>
            </a:r>
          </a:p>
          <a:p>
            <a:pPr marL="647690" lvl="1" indent="-323845" algn="l">
              <a:lnSpc>
                <a:spcPts val="4199"/>
              </a:lnSpc>
              <a:buFont typeface="Arial"/>
              <a:buChar char="•"/>
            </a:pPr>
            <a:r>
              <a:rPr lang="en-US" sz="2999">
                <a:solidFill>
                  <a:srgbClr val="FFFFFF"/>
                </a:solidFill>
                <a:latin typeface="Times New Roman"/>
                <a:ea typeface="Times New Roman"/>
                <a:cs typeface="Times New Roman"/>
                <a:sym typeface="Times New Roman"/>
              </a:rPr>
              <a:t>Human empathy and active listening remain critical for successful service recovery (Sudiarta et al., 2025).</a:t>
            </a:r>
          </a:p>
          <a:p>
            <a:pPr marL="647690" lvl="1" indent="-323845" algn="l">
              <a:lnSpc>
                <a:spcPts val="4199"/>
              </a:lnSpc>
              <a:buFont typeface="Arial"/>
              <a:buChar char="•"/>
            </a:pPr>
            <a:r>
              <a:rPr lang="en-US" sz="2999">
                <a:solidFill>
                  <a:srgbClr val="FFFFFF"/>
                </a:solidFill>
                <a:latin typeface="Times New Roman"/>
                <a:ea typeface="Times New Roman"/>
                <a:cs typeface="Times New Roman"/>
                <a:sym typeface="Times New Roman"/>
              </a:rPr>
              <a:t>Emotional intelligence is an inimitable human asset that defines the luxury experience (Hossain, 2025).</a:t>
            </a:r>
          </a:p>
          <a:p>
            <a:pPr algn="l">
              <a:lnSpc>
                <a:spcPts val="3639"/>
              </a:lnSpc>
            </a:pPr>
            <a:endParaRPr lang="en-US" sz="2999">
              <a:solidFill>
                <a:srgbClr val="FFFFFF"/>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3543449"/>
            <a:ext cx="12372934" cy="6743551"/>
            <a:chOff x="0" y="0"/>
            <a:chExt cx="2184269" cy="1190480"/>
          </a:xfrm>
        </p:grpSpPr>
        <p:sp>
          <p:nvSpPr>
            <p:cNvPr id="3" name="Freeform 3"/>
            <p:cNvSpPr/>
            <p:nvPr/>
          </p:nvSpPr>
          <p:spPr>
            <a:xfrm>
              <a:off x="0" y="0"/>
              <a:ext cx="2184269" cy="1190480"/>
            </a:xfrm>
            <a:custGeom>
              <a:avLst/>
              <a:gdLst/>
              <a:ahLst/>
              <a:cxnLst/>
              <a:rect l="l" t="t" r="r" b="b"/>
              <a:pathLst>
                <a:path w="2184269" h="1190480">
                  <a:moveTo>
                    <a:pt x="0" y="0"/>
                  </a:moveTo>
                  <a:lnTo>
                    <a:pt x="2184269" y="0"/>
                  </a:lnTo>
                  <a:lnTo>
                    <a:pt x="2184269" y="1190480"/>
                  </a:lnTo>
                  <a:lnTo>
                    <a:pt x="0" y="1190480"/>
                  </a:lnTo>
                  <a:close/>
                </a:path>
              </a:pathLst>
            </a:custGeom>
            <a:blipFill>
              <a:blip r:embed="rId3"/>
              <a:stretch>
                <a:fillRect t="-11235" b="-11235"/>
              </a:stretch>
            </a:blipFill>
          </p:spPr>
          <p:txBody>
            <a:bodyPr/>
            <a:lstStyle/>
            <a:p>
              <a:endParaRPr lang="en-GB"/>
            </a:p>
          </p:txBody>
        </p:sp>
      </p:grpSp>
      <p:grpSp>
        <p:nvGrpSpPr>
          <p:cNvPr id="4" name="Group 4"/>
          <p:cNvGrpSpPr/>
          <p:nvPr/>
        </p:nvGrpSpPr>
        <p:grpSpPr>
          <a:xfrm>
            <a:off x="10135478" y="1715117"/>
            <a:ext cx="7123822" cy="1828331"/>
            <a:chOff x="0" y="0"/>
            <a:chExt cx="1876233" cy="481536"/>
          </a:xfrm>
        </p:grpSpPr>
        <p:sp>
          <p:nvSpPr>
            <p:cNvPr id="5" name="Freeform 5"/>
            <p:cNvSpPr/>
            <p:nvPr/>
          </p:nvSpPr>
          <p:spPr>
            <a:xfrm>
              <a:off x="0" y="0"/>
              <a:ext cx="1876233" cy="481536"/>
            </a:xfrm>
            <a:custGeom>
              <a:avLst/>
              <a:gdLst/>
              <a:ahLst/>
              <a:cxnLst/>
              <a:rect l="l" t="t" r="r" b="b"/>
              <a:pathLst>
                <a:path w="1876233" h="481536">
                  <a:moveTo>
                    <a:pt x="0" y="0"/>
                  </a:moveTo>
                  <a:lnTo>
                    <a:pt x="1876233" y="0"/>
                  </a:lnTo>
                  <a:lnTo>
                    <a:pt x="1876233" y="481536"/>
                  </a:lnTo>
                  <a:lnTo>
                    <a:pt x="0" y="481536"/>
                  </a:lnTo>
                  <a:close/>
                </a:path>
              </a:pathLst>
            </a:custGeom>
            <a:solidFill>
              <a:srgbClr val="1B4D4D"/>
            </a:solidFill>
          </p:spPr>
          <p:txBody>
            <a:bodyPr/>
            <a:lstStyle/>
            <a:p>
              <a:endParaRPr lang="en-GB"/>
            </a:p>
          </p:txBody>
        </p:sp>
        <p:sp>
          <p:nvSpPr>
            <p:cNvPr id="6" name="TextBox 6"/>
            <p:cNvSpPr txBox="1"/>
            <p:nvPr/>
          </p:nvSpPr>
          <p:spPr>
            <a:xfrm>
              <a:off x="0" y="-95250"/>
              <a:ext cx="1876233" cy="576786"/>
            </a:xfrm>
            <a:prstGeom prst="rect">
              <a:avLst/>
            </a:prstGeom>
          </p:spPr>
          <p:txBody>
            <a:bodyPr lIns="50800" tIns="50800" rIns="50800" bIns="50800" rtlCol="0" anchor="ctr"/>
            <a:lstStyle/>
            <a:p>
              <a:pPr algn="ctr">
                <a:lnSpc>
                  <a:spcPts val="4900"/>
                </a:lnSpc>
              </a:pPr>
              <a:r>
                <a:rPr lang="en-US" sz="3500">
                  <a:solidFill>
                    <a:srgbClr val="FFFFFF"/>
                  </a:solidFill>
                  <a:latin typeface="Times New Roman"/>
                  <a:ea typeface="Times New Roman"/>
                  <a:cs typeface="Times New Roman"/>
                  <a:sym typeface="Times New Roman"/>
                </a:rPr>
                <a:t>Excessive anthropomorphism in AI </a:t>
              </a:r>
            </a:p>
          </p:txBody>
        </p:sp>
      </p:grpSp>
      <p:sp>
        <p:nvSpPr>
          <p:cNvPr id="7" name="TextBox 7"/>
          <p:cNvSpPr txBox="1"/>
          <p:nvPr/>
        </p:nvSpPr>
        <p:spPr>
          <a:xfrm>
            <a:off x="1282725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About Us</a:t>
            </a:r>
          </a:p>
        </p:txBody>
      </p:sp>
      <p:sp>
        <p:nvSpPr>
          <p:cNvPr id="8" name="TextBox 8"/>
          <p:cNvSpPr txBox="1"/>
          <p:nvPr/>
        </p:nvSpPr>
        <p:spPr>
          <a:xfrm>
            <a:off x="1396817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Service</a:t>
            </a:r>
          </a:p>
        </p:txBody>
      </p:sp>
      <p:sp>
        <p:nvSpPr>
          <p:cNvPr id="9" name="TextBox 9"/>
          <p:cNvSpPr txBox="1"/>
          <p:nvPr/>
        </p:nvSpPr>
        <p:spPr>
          <a:xfrm>
            <a:off x="1510909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Portfolio</a:t>
            </a:r>
          </a:p>
        </p:txBody>
      </p:sp>
      <p:sp>
        <p:nvSpPr>
          <p:cNvPr id="10" name="TextBox 10"/>
          <p:cNvSpPr txBox="1"/>
          <p:nvPr/>
        </p:nvSpPr>
        <p:spPr>
          <a:xfrm>
            <a:off x="16250018"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Contact</a:t>
            </a:r>
          </a:p>
        </p:txBody>
      </p:sp>
      <p:sp>
        <p:nvSpPr>
          <p:cNvPr id="11" name="TextBox 11"/>
          <p:cNvSpPr txBox="1"/>
          <p:nvPr/>
        </p:nvSpPr>
        <p:spPr>
          <a:xfrm>
            <a:off x="513834" y="1630738"/>
            <a:ext cx="7998766" cy="2769959"/>
          </a:xfrm>
          <a:prstGeom prst="rect">
            <a:avLst/>
          </a:prstGeom>
        </p:spPr>
        <p:txBody>
          <a:bodyPr lIns="0" tIns="0" rIns="0" bIns="0" rtlCol="0" anchor="t">
            <a:spAutoFit/>
          </a:bodyPr>
          <a:lstStyle/>
          <a:p>
            <a:pPr algn="l">
              <a:lnSpc>
                <a:spcPts val="7053"/>
              </a:lnSpc>
            </a:pPr>
            <a:r>
              <a:rPr lang="en-US" sz="7053">
                <a:solidFill>
                  <a:srgbClr val="C3AF69"/>
                </a:solidFill>
                <a:latin typeface="Times New Roman"/>
                <a:ea typeface="Times New Roman"/>
                <a:cs typeface="Times New Roman"/>
                <a:sym typeface="Times New Roman"/>
              </a:rPr>
              <a:t>Guest Psychology – The Uncanny Valley</a:t>
            </a:r>
          </a:p>
          <a:p>
            <a:pPr algn="l">
              <a:lnSpc>
                <a:spcPts val="7053"/>
              </a:lnSpc>
            </a:pPr>
            <a:endParaRPr lang="en-US" sz="7053">
              <a:solidFill>
                <a:srgbClr val="C3AF69"/>
              </a:solidFill>
              <a:latin typeface="Times New Roman"/>
              <a:ea typeface="Times New Roman"/>
              <a:cs typeface="Times New Roman"/>
              <a:sym typeface="Times New Roman"/>
            </a:endParaRPr>
          </a:p>
        </p:txBody>
      </p:sp>
      <p:grpSp>
        <p:nvGrpSpPr>
          <p:cNvPr id="12" name="Group 12"/>
          <p:cNvGrpSpPr/>
          <p:nvPr/>
        </p:nvGrpSpPr>
        <p:grpSpPr>
          <a:xfrm>
            <a:off x="10274630" y="4400697"/>
            <a:ext cx="7123822" cy="1828331"/>
            <a:chOff x="0" y="0"/>
            <a:chExt cx="1876233" cy="481536"/>
          </a:xfrm>
        </p:grpSpPr>
        <p:sp>
          <p:nvSpPr>
            <p:cNvPr id="13" name="Freeform 13"/>
            <p:cNvSpPr/>
            <p:nvPr/>
          </p:nvSpPr>
          <p:spPr>
            <a:xfrm>
              <a:off x="0" y="0"/>
              <a:ext cx="1876233" cy="481536"/>
            </a:xfrm>
            <a:custGeom>
              <a:avLst/>
              <a:gdLst/>
              <a:ahLst/>
              <a:cxnLst/>
              <a:rect l="l" t="t" r="r" b="b"/>
              <a:pathLst>
                <a:path w="1876233" h="481536">
                  <a:moveTo>
                    <a:pt x="0" y="0"/>
                  </a:moveTo>
                  <a:lnTo>
                    <a:pt x="1876233" y="0"/>
                  </a:lnTo>
                  <a:lnTo>
                    <a:pt x="1876233" y="481536"/>
                  </a:lnTo>
                  <a:lnTo>
                    <a:pt x="0" y="481536"/>
                  </a:lnTo>
                  <a:close/>
                </a:path>
              </a:pathLst>
            </a:custGeom>
            <a:solidFill>
              <a:srgbClr val="1B4D4D"/>
            </a:solidFill>
          </p:spPr>
          <p:txBody>
            <a:bodyPr/>
            <a:lstStyle/>
            <a:p>
              <a:endParaRPr lang="en-GB"/>
            </a:p>
          </p:txBody>
        </p:sp>
        <p:sp>
          <p:nvSpPr>
            <p:cNvPr id="14" name="TextBox 14"/>
            <p:cNvSpPr txBox="1"/>
            <p:nvPr/>
          </p:nvSpPr>
          <p:spPr>
            <a:xfrm>
              <a:off x="0" y="-95250"/>
              <a:ext cx="1876233" cy="576786"/>
            </a:xfrm>
            <a:prstGeom prst="rect">
              <a:avLst/>
            </a:prstGeom>
          </p:spPr>
          <p:txBody>
            <a:bodyPr lIns="50800" tIns="50800" rIns="50800" bIns="50800" rtlCol="0" anchor="ctr"/>
            <a:lstStyle/>
            <a:p>
              <a:pPr algn="ctr">
                <a:lnSpc>
                  <a:spcPts val="4900"/>
                </a:lnSpc>
              </a:pPr>
              <a:r>
                <a:rPr lang="en-US" sz="3500">
                  <a:solidFill>
                    <a:srgbClr val="FFFFFF"/>
                  </a:solidFill>
                  <a:latin typeface="Times New Roman"/>
                  <a:ea typeface="Times New Roman"/>
                  <a:cs typeface="Times New Roman"/>
                  <a:sym typeface="Times New Roman"/>
                </a:rPr>
                <a:t>Luxury guests often prefer high-performance</a:t>
              </a:r>
            </a:p>
          </p:txBody>
        </p:sp>
      </p:grpSp>
      <p:grpSp>
        <p:nvGrpSpPr>
          <p:cNvPr id="15" name="Group 15"/>
          <p:cNvGrpSpPr/>
          <p:nvPr/>
        </p:nvGrpSpPr>
        <p:grpSpPr>
          <a:xfrm>
            <a:off x="10135478" y="7086279"/>
            <a:ext cx="7123822" cy="1828331"/>
            <a:chOff x="0" y="0"/>
            <a:chExt cx="1876233" cy="481536"/>
          </a:xfrm>
        </p:grpSpPr>
        <p:sp>
          <p:nvSpPr>
            <p:cNvPr id="16" name="Freeform 16"/>
            <p:cNvSpPr/>
            <p:nvPr/>
          </p:nvSpPr>
          <p:spPr>
            <a:xfrm>
              <a:off x="0" y="0"/>
              <a:ext cx="1876233" cy="481536"/>
            </a:xfrm>
            <a:custGeom>
              <a:avLst/>
              <a:gdLst/>
              <a:ahLst/>
              <a:cxnLst/>
              <a:rect l="l" t="t" r="r" b="b"/>
              <a:pathLst>
                <a:path w="1876233" h="481536">
                  <a:moveTo>
                    <a:pt x="0" y="0"/>
                  </a:moveTo>
                  <a:lnTo>
                    <a:pt x="1876233" y="0"/>
                  </a:lnTo>
                  <a:lnTo>
                    <a:pt x="1876233" y="481536"/>
                  </a:lnTo>
                  <a:lnTo>
                    <a:pt x="0" y="481536"/>
                  </a:lnTo>
                  <a:close/>
                </a:path>
              </a:pathLst>
            </a:custGeom>
            <a:solidFill>
              <a:srgbClr val="1B4D4D"/>
            </a:solidFill>
          </p:spPr>
          <p:txBody>
            <a:bodyPr/>
            <a:lstStyle/>
            <a:p>
              <a:endParaRPr lang="en-GB"/>
            </a:p>
          </p:txBody>
        </p:sp>
        <p:sp>
          <p:nvSpPr>
            <p:cNvPr id="17" name="TextBox 17"/>
            <p:cNvSpPr txBox="1"/>
            <p:nvPr/>
          </p:nvSpPr>
          <p:spPr>
            <a:xfrm>
              <a:off x="0" y="-95250"/>
              <a:ext cx="1876233" cy="576786"/>
            </a:xfrm>
            <a:prstGeom prst="rect">
              <a:avLst/>
            </a:prstGeom>
          </p:spPr>
          <p:txBody>
            <a:bodyPr lIns="50800" tIns="50800" rIns="50800" bIns="50800" rtlCol="0" anchor="ctr"/>
            <a:lstStyle/>
            <a:p>
              <a:pPr algn="ctr">
                <a:lnSpc>
                  <a:spcPts val="4900"/>
                </a:lnSpc>
              </a:pPr>
              <a:r>
                <a:rPr lang="en-US" sz="3500">
                  <a:solidFill>
                    <a:srgbClr val="FFFFFF"/>
                  </a:solidFill>
                  <a:latin typeface="Times New Roman"/>
                  <a:ea typeface="Times New Roman"/>
                  <a:cs typeface="Times New Roman"/>
                  <a:sym typeface="Times New Roman"/>
                </a:rPr>
                <a:t>Algorithm-driven gestures</a:t>
              </a: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0579323" cy="7071861"/>
            <a:chOff x="0" y="0"/>
            <a:chExt cx="1773150" cy="1185281"/>
          </a:xfrm>
        </p:grpSpPr>
        <p:sp>
          <p:nvSpPr>
            <p:cNvPr id="3" name="Freeform 3"/>
            <p:cNvSpPr/>
            <p:nvPr/>
          </p:nvSpPr>
          <p:spPr>
            <a:xfrm>
              <a:off x="0" y="0"/>
              <a:ext cx="1773150" cy="1185281"/>
            </a:xfrm>
            <a:custGeom>
              <a:avLst/>
              <a:gdLst/>
              <a:ahLst/>
              <a:cxnLst/>
              <a:rect l="l" t="t" r="r" b="b"/>
              <a:pathLst>
                <a:path w="1773150" h="1185281">
                  <a:moveTo>
                    <a:pt x="0" y="0"/>
                  </a:moveTo>
                  <a:lnTo>
                    <a:pt x="1773150" y="0"/>
                  </a:lnTo>
                  <a:lnTo>
                    <a:pt x="1773150" y="1185281"/>
                  </a:lnTo>
                  <a:lnTo>
                    <a:pt x="0" y="1185281"/>
                  </a:lnTo>
                  <a:close/>
                </a:path>
              </a:pathLst>
            </a:custGeom>
            <a:blipFill>
              <a:blip r:embed="rId3"/>
              <a:stretch>
                <a:fillRect l="-165" r="-165"/>
              </a:stretch>
            </a:blipFill>
          </p:spPr>
          <p:txBody>
            <a:bodyPr/>
            <a:lstStyle/>
            <a:p>
              <a:endParaRPr lang="en-GB"/>
            </a:p>
          </p:txBody>
        </p:sp>
      </p:grpSp>
      <p:grpSp>
        <p:nvGrpSpPr>
          <p:cNvPr id="4" name="Group 4"/>
          <p:cNvGrpSpPr/>
          <p:nvPr/>
        </p:nvGrpSpPr>
        <p:grpSpPr>
          <a:xfrm>
            <a:off x="1028700" y="5692364"/>
            <a:ext cx="7814786" cy="2593658"/>
            <a:chOff x="0" y="0"/>
            <a:chExt cx="2058215" cy="683103"/>
          </a:xfrm>
        </p:grpSpPr>
        <p:sp>
          <p:nvSpPr>
            <p:cNvPr id="5" name="Freeform 5"/>
            <p:cNvSpPr/>
            <p:nvPr/>
          </p:nvSpPr>
          <p:spPr>
            <a:xfrm>
              <a:off x="0" y="0"/>
              <a:ext cx="2058215" cy="683103"/>
            </a:xfrm>
            <a:custGeom>
              <a:avLst/>
              <a:gdLst/>
              <a:ahLst/>
              <a:cxnLst/>
              <a:rect l="l" t="t" r="r" b="b"/>
              <a:pathLst>
                <a:path w="2058215" h="683103">
                  <a:moveTo>
                    <a:pt x="0" y="0"/>
                  </a:moveTo>
                  <a:lnTo>
                    <a:pt x="2058215" y="0"/>
                  </a:lnTo>
                  <a:lnTo>
                    <a:pt x="2058215" y="683103"/>
                  </a:lnTo>
                  <a:lnTo>
                    <a:pt x="0" y="683103"/>
                  </a:lnTo>
                  <a:close/>
                </a:path>
              </a:pathLst>
            </a:custGeom>
            <a:solidFill>
              <a:srgbClr val="1B4D4D"/>
            </a:solidFill>
          </p:spPr>
          <p:txBody>
            <a:bodyPr/>
            <a:lstStyle/>
            <a:p>
              <a:endParaRPr lang="en-GB"/>
            </a:p>
          </p:txBody>
        </p:sp>
        <p:sp>
          <p:nvSpPr>
            <p:cNvPr id="6" name="TextBox 6"/>
            <p:cNvSpPr txBox="1"/>
            <p:nvPr/>
          </p:nvSpPr>
          <p:spPr>
            <a:xfrm>
              <a:off x="0" y="-57150"/>
              <a:ext cx="2058215" cy="740253"/>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9424507" y="5692364"/>
            <a:ext cx="7814786" cy="2593658"/>
            <a:chOff x="0" y="0"/>
            <a:chExt cx="2058215" cy="683103"/>
          </a:xfrm>
        </p:grpSpPr>
        <p:sp>
          <p:nvSpPr>
            <p:cNvPr id="8" name="Freeform 8"/>
            <p:cNvSpPr/>
            <p:nvPr/>
          </p:nvSpPr>
          <p:spPr>
            <a:xfrm>
              <a:off x="0" y="0"/>
              <a:ext cx="2058215" cy="683103"/>
            </a:xfrm>
            <a:custGeom>
              <a:avLst/>
              <a:gdLst/>
              <a:ahLst/>
              <a:cxnLst/>
              <a:rect l="l" t="t" r="r" b="b"/>
              <a:pathLst>
                <a:path w="2058215" h="683103">
                  <a:moveTo>
                    <a:pt x="0" y="0"/>
                  </a:moveTo>
                  <a:lnTo>
                    <a:pt x="2058215" y="0"/>
                  </a:lnTo>
                  <a:lnTo>
                    <a:pt x="2058215" y="683103"/>
                  </a:lnTo>
                  <a:lnTo>
                    <a:pt x="0" y="683103"/>
                  </a:lnTo>
                  <a:close/>
                </a:path>
              </a:pathLst>
            </a:custGeom>
            <a:solidFill>
              <a:srgbClr val="1B4D4D"/>
            </a:solidFill>
          </p:spPr>
          <p:txBody>
            <a:bodyPr/>
            <a:lstStyle/>
            <a:p>
              <a:endParaRPr lang="en-GB"/>
            </a:p>
          </p:txBody>
        </p:sp>
        <p:sp>
          <p:nvSpPr>
            <p:cNvPr id="9" name="TextBox 9"/>
            <p:cNvSpPr txBox="1"/>
            <p:nvPr/>
          </p:nvSpPr>
          <p:spPr>
            <a:xfrm>
              <a:off x="0" y="-57150"/>
              <a:ext cx="2058215" cy="740253"/>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1282725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About Us</a:t>
            </a:r>
          </a:p>
        </p:txBody>
      </p:sp>
      <p:sp>
        <p:nvSpPr>
          <p:cNvPr id="11" name="TextBox 11"/>
          <p:cNvSpPr txBox="1"/>
          <p:nvPr/>
        </p:nvSpPr>
        <p:spPr>
          <a:xfrm>
            <a:off x="1396817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Service</a:t>
            </a:r>
          </a:p>
        </p:txBody>
      </p:sp>
      <p:sp>
        <p:nvSpPr>
          <p:cNvPr id="12" name="TextBox 12"/>
          <p:cNvSpPr txBox="1"/>
          <p:nvPr/>
        </p:nvSpPr>
        <p:spPr>
          <a:xfrm>
            <a:off x="1510909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Portfolio</a:t>
            </a:r>
          </a:p>
        </p:txBody>
      </p:sp>
      <p:sp>
        <p:nvSpPr>
          <p:cNvPr id="13" name="TextBox 13"/>
          <p:cNvSpPr txBox="1"/>
          <p:nvPr/>
        </p:nvSpPr>
        <p:spPr>
          <a:xfrm>
            <a:off x="16250018"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Contact</a:t>
            </a:r>
          </a:p>
        </p:txBody>
      </p:sp>
      <p:sp>
        <p:nvSpPr>
          <p:cNvPr id="14" name="TextBox 14"/>
          <p:cNvSpPr txBox="1"/>
          <p:nvPr/>
        </p:nvSpPr>
        <p:spPr>
          <a:xfrm>
            <a:off x="10592068" y="837638"/>
            <a:ext cx="6752222" cy="4560659"/>
          </a:xfrm>
          <a:prstGeom prst="rect">
            <a:avLst/>
          </a:prstGeom>
        </p:spPr>
        <p:txBody>
          <a:bodyPr lIns="0" tIns="0" rIns="0" bIns="0" rtlCol="0" anchor="t">
            <a:spAutoFit/>
          </a:bodyPr>
          <a:lstStyle/>
          <a:p>
            <a:pPr algn="l">
              <a:lnSpc>
                <a:spcPts val="7053"/>
              </a:lnSpc>
            </a:pPr>
            <a:r>
              <a:rPr lang="en-US" sz="7053">
                <a:solidFill>
                  <a:srgbClr val="C3AF69"/>
                </a:solidFill>
                <a:latin typeface="Times New Roman"/>
                <a:ea typeface="Times New Roman"/>
                <a:cs typeface="Times New Roman"/>
                <a:sym typeface="Times New Roman"/>
              </a:rPr>
              <a:t>Method – Secondary Research Approach</a:t>
            </a:r>
          </a:p>
          <a:p>
            <a:pPr algn="l">
              <a:lnSpc>
                <a:spcPts val="7053"/>
              </a:lnSpc>
            </a:pPr>
            <a:endParaRPr lang="en-US" sz="7053">
              <a:solidFill>
                <a:srgbClr val="C3AF69"/>
              </a:solidFill>
              <a:latin typeface="Times New Roman"/>
              <a:ea typeface="Times New Roman"/>
              <a:cs typeface="Times New Roman"/>
              <a:sym typeface="Times New Roman"/>
            </a:endParaRPr>
          </a:p>
        </p:txBody>
      </p:sp>
      <p:sp>
        <p:nvSpPr>
          <p:cNvPr id="15" name="TextBox 15"/>
          <p:cNvSpPr txBox="1"/>
          <p:nvPr/>
        </p:nvSpPr>
        <p:spPr>
          <a:xfrm>
            <a:off x="1529354" y="6251204"/>
            <a:ext cx="6813478" cy="415291"/>
          </a:xfrm>
          <a:prstGeom prst="rect">
            <a:avLst/>
          </a:prstGeom>
        </p:spPr>
        <p:txBody>
          <a:bodyPr lIns="0" tIns="0" rIns="0" bIns="0" rtlCol="0" anchor="t">
            <a:spAutoFit/>
          </a:bodyPr>
          <a:lstStyle/>
          <a:p>
            <a:pPr algn="l">
              <a:lnSpc>
                <a:spcPts val="3359"/>
              </a:lnSpc>
            </a:pPr>
            <a:r>
              <a:rPr lang="en-US" sz="2399">
                <a:solidFill>
                  <a:srgbClr val="FFFFFF"/>
                </a:solidFill>
                <a:latin typeface="Times New Roman"/>
                <a:ea typeface="Times New Roman"/>
                <a:cs typeface="Times New Roman"/>
                <a:sym typeface="Times New Roman"/>
              </a:rPr>
              <a:t>01 Mission</a:t>
            </a:r>
          </a:p>
        </p:txBody>
      </p:sp>
      <p:sp>
        <p:nvSpPr>
          <p:cNvPr id="16" name="TextBox 16"/>
          <p:cNvSpPr txBox="1"/>
          <p:nvPr/>
        </p:nvSpPr>
        <p:spPr>
          <a:xfrm>
            <a:off x="1310754" y="6768331"/>
            <a:ext cx="7250677" cy="1746251"/>
          </a:xfrm>
          <a:prstGeom prst="rect">
            <a:avLst/>
          </a:prstGeom>
        </p:spPr>
        <p:txBody>
          <a:bodyPr lIns="0" tIns="0" rIns="0" bIns="0" rtlCol="0" anchor="t">
            <a:spAutoFit/>
          </a:bodyPr>
          <a:lstStyle/>
          <a:p>
            <a:pPr algn="l">
              <a:lnSpc>
                <a:spcPts val="3499"/>
              </a:lnSpc>
            </a:pPr>
            <a:r>
              <a:rPr lang="en-US" sz="2499">
                <a:solidFill>
                  <a:srgbClr val="FFFFFF"/>
                </a:solidFill>
                <a:latin typeface="Times New Roman"/>
                <a:ea typeface="Times New Roman"/>
                <a:cs typeface="Times New Roman"/>
                <a:sym typeface="Times New Roman"/>
              </a:rPr>
              <a:t>Secondary methodology allows for a comprehensive meta-analysis of global hospitality trends (Cheong et al., 2023).</a:t>
            </a:r>
          </a:p>
          <a:p>
            <a:pPr algn="l">
              <a:lnSpc>
                <a:spcPts val="3499"/>
              </a:lnSpc>
            </a:pPr>
            <a:endParaRPr lang="en-US" sz="2499">
              <a:solidFill>
                <a:srgbClr val="FFFFFF"/>
              </a:solidFill>
              <a:latin typeface="Times New Roman"/>
              <a:ea typeface="Times New Roman"/>
              <a:cs typeface="Times New Roman"/>
              <a:sym typeface="Times New Roman"/>
            </a:endParaRPr>
          </a:p>
        </p:txBody>
      </p:sp>
      <p:sp>
        <p:nvSpPr>
          <p:cNvPr id="17" name="TextBox 17"/>
          <p:cNvSpPr txBox="1"/>
          <p:nvPr/>
        </p:nvSpPr>
        <p:spPr>
          <a:xfrm>
            <a:off x="9925161" y="6251204"/>
            <a:ext cx="6813478" cy="415291"/>
          </a:xfrm>
          <a:prstGeom prst="rect">
            <a:avLst/>
          </a:prstGeom>
        </p:spPr>
        <p:txBody>
          <a:bodyPr lIns="0" tIns="0" rIns="0" bIns="0" rtlCol="0" anchor="t">
            <a:spAutoFit/>
          </a:bodyPr>
          <a:lstStyle/>
          <a:p>
            <a:pPr algn="l">
              <a:lnSpc>
                <a:spcPts val="3359"/>
              </a:lnSpc>
            </a:pPr>
            <a:r>
              <a:rPr lang="en-US" sz="2399">
                <a:solidFill>
                  <a:srgbClr val="FFFFFF"/>
                </a:solidFill>
                <a:latin typeface="Times New Roman"/>
                <a:ea typeface="Times New Roman"/>
                <a:cs typeface="Times New Roman"/>
                <a:sym typeface="Times New Roman"/>
              </a:rPr>
              <a:t>02 Mission</a:t>
            </a:r>
          </a:p>
        </p:txBody>
      </p:sp>
      <p:sp>
        <p:nvSpPr>
          <p:cNvPr id="18" name="TextBox 18"/>
          <p:cNvSpPr txBox="1"/>
          <p:nvPr/>
        </p:nvSpPr>
        <p:spPr>
          <a:xfrm>
            <a:off x="9664830" y="6932043"/>
            <a:ext cx="7334139" cy="1308100"/>
          </a:xfrm>
          <a:prstGeom prst="rect">
            <a:avLst/>
          </a:prstGeom>
        </p:spPr>
        <p:txBody>
          <a:bodyPr lIns="0" tIns="0" rIns="0" bIns="0" rtlCol="0" anchor="t">
            <a:spAutoFit/>
          </a:bodyPr>
          <a:lstStyle/>
          <a:p>
            <a:pPr algn="l">
              <a:lnSpc>
                <a:spcPts val="3499"/>
              </a:lnSpc>
            </a:pPr>
            <a:r>
              <a:rPr lang="en-US" sz="2499">
                <a:solidFill>
                  <a:srgbClr val="FFFFFF"/>
                </a:solidFill>
                <a:latin typeface="Times New Roman"/>
                <a:ea typeface="Times New Roman"/>
                <a:cs typeface="Times New Roman"/>
                <a:sym typeface="Times New Roman"/>
              </a:rPr>
              <a:t>Data was analyzed using established frameworks including STEEPLE, VRIO, and 5-Why analysis.</a:t>
            </a:r>
          </a:p>
          <a:p>
            <a:pPr algn="l">
              <a:lnSpc>
                <a:spcPts val="3499"/>
              </a:lnSpc>
            </a:pPr>
            <a:endParaRPr lang="en-US" sz="2499">
              <a:solidFill>
                <a:srgbClr val="FFFFFF"/>
              </a:solidFill>
              <a:latin typeface="Times New Roman"/>
              <a:ea typeface="Times New Roman"/>
              <a:cs typeface="Times New Roman"/>
              <a:sym typeface="Times New Roman"/>
            </a:endParaRPr>
          </a:p>
        </p:txBody>
      </p:sp>
      <p:sp>
        <p:nvSpPr>
          <p:cNvPr id="19" name="TextBox 19"/>
          <p:cNvSpPr txBox="1"/>
          <p:nvPr/>
        </p:nvSpPr>
        <p:spPr>
          <a:xfrm>
            <a:off x="10845403" y="4627469"/>
            <a:ext cx="6413897" cy="954405"/>
          </a:xfrm>
          <a:prstGeom prst="rect">
            <a:avLst/>
          </a:prstGeom>
        </p:spPr>
        <p:txBody>
          <a:bodyPr lIns="0" tIns="0" rIns="0" bIns="0" rtlCol="0" anchor="t">
            <a:spAutoFit/>
          </a:bodyPr>
          <a:lstStyle/>
          <a:p>
            <a:pPr algn="l">
              <a:lnSpc>
                <a:spcPts val="2519"/>
              </a:lnSpc>
            </a:pPr>
            <a:r>
              <a:rPr lang="en-US" sz="1799">
                <a:solidFill>
                  <a:srgbClr val="000000"/>
                </a:solidFill>
                <a:latin typeface="Times New Roman"/>
                <a:ea typeface="Times New Roman"/>
                <a:cs typeface="Times New Roman"/>
                <a:sym typeface="Times New Roman"/>
              </a:rPr>
              <a:t>A systematic review of academic journals and industry white papers from 2020–2026 was conducted.</a:t>
            </a:r>
          </a:p>
          <a:p>
            <a:pPr algn="l">
              <a:lnSpc>
                <a:spcPts val="2519"/>
              </a:lnSpc>
            </a:pPr>
            <a:endParaRPr lang="en-US" sz="1799">
              <a:solidFill>
                <a:srgbClr val="000000"/>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4424739"/>
            <a:ext cx="5049895" cy="4017704"/>
            <a:chOff x="0" y="0"/>
            <a:chExt cx="1609619" cy="1280615"/>
          </a:xfrm>
        </p:grpSpPr>
        <p:sp>
          <p:nvSpPr>
            <p:cNvPr id="3" name="Freeform 3"/>
            <p:cNvSpPr/>
            <p:nvPr/>
          </p:nvSpPr>
          <p:spPr>
            <a:xfrm>
              <a:off x="0" y="0"/>
              <a:ext cx="1609619" cy="1280615"/>
            </a:xfrm>
            <a:custGeom>
              <a:avLst/>
              <a:gdLst/>
              <a:ahLst/>
              <a:cxnLst/>
              <a:rect l="l" t="t" r="r" b="b"/>
              <a:pathLst>
                <a:path w="1609619" h="1280615">
                  <a:moveTo>
                    <a:pt x="0" y="0"/>
                  </a:moveTo>
                  <a:lnTo>
                    <a:pt x="1609619" y="0"/>
                  </a:lnTo>
                  <a:lnTo>
                    <a:pt x="1609619" y="1280615"/>
                  </a:lnTo>
                  <a:lnTo>
                    <a:pt x="0" y="1280615"/>
                  </a:lnTo>
                  <a:close/>
                </a:path>
              </a:pathLst>
            </a:custGeom>
            <a:blipFill>
              <a:blip r:embed="rId3"/>
              <a:stretch>
                <a:fillRect l="-16500" r="-2914"/>
              </a:stretch>
            </a:blipFill>
          </p:spPr>
          <p:txBody>
            <a:bodyPr/>
            <a:lstStyle/>
            <a:p>
              <a:endParaRPr lang="en-GB"/>
            </a:p>
          </p:txBody>
        </p:sp>
      </p:grpSp>
      <p:grpSp>
        <p:nvGrpSpPr>
          <p:cNvPr id="4" name="Group 4"/>
          <p:cNvGrpSpPr/>
          <p:nvPr/>
        </p:nvGrpSpPr>
        <p:grpSpPr>
          <a:xfrm>
            <a:off x="6619053" y="1844557"/>
            <a:ext cx="5049895" cy="6597886"/>
            <a:chOff x="0" y="0"/>
            <a:chExt cx="1609619" cy="2103030"/>
          </a:xfrm>
        </p:grpSpPr>
        <p:sp>
          <p:nvSpPr>
            <p:cNvPr id="5" name="Freeform 5"/>
            <p:cNvSpPr/>
            <p:nvPr/>
          </p:nvSpPr>
          <p:spPr>
            <a:xfrm>
              <a:off x="0" y="0"/>
              <a:ext cx="1609619" cy="2103030"/>
            </a:xfrm>
            <a:custGeom>
              <a:avLst/>
              <a:gdLst/>
              <a:ahLst/>
              <a:cxnLst/>
              <a:rect l="l" t="t" r="r" b="b"/>
              <a:pathLst>
                <a:path w="1609619" h="2103030">
                  <a:moveTo>
                    <a:pt x="0" y="0"/>
                  </a:moveTo>
                  <a:lnTo>
                    <a:pt x="1609619" y="0"/>
                  </a:lnTo>
                  <a:lnTo>
                    <a:pt x="1609619" y="2103030"/>
                  </a:lnTo>
                  <a:lnTo>
                    <a:pt x="0" y="2103030"/>
                  </a:lnTo>
                  <a:close/>
                </a:path>
              </a:pathLst>
            </a:custGeom>
            <a:blipFill>
              <a:blip r:embed="rId4"/>
              <a:stretch>
                <a:fillRect t="-14807"/>
              </a:stretch>
            </a:blipFill>
          </p:spPr>
          <p:txBody>
            <a:bodyPr/>
            <a:lstStyle/>
            <a:p>
              <a:endParaRPr lang="en-GB"/>
            </a:p>
          </p:txBody>
        </p:sp>
      </p:grpSp>
      <p:grpSp>
        <p:nvGrpSpPr>
          <p:cNvPr id="6" name="Group 6"/>
          <p:cNvGrpSpPr/>
          <p:nvPr/>
        </p:nvGrpSpPr>
        <p:grpSpPr>
          <a:xfrm>
            <a:off x="12209405" y="1844557"/>
            <a:ext cx="5049895" cy="6597886"/>
            <a:chOff x="0" y="0"/>
            <a:chExt cx="1609619" cy="2103030"/>
          </a:xfrm>
        </p:grpSpPr>
        <p:sp>
          <p:nvSpPr>
            <p:cNvPr id="7" name="Freeform 7"/>
            <p:cNvSpPr/>
            <p:nvPr/>
          </p:nvSpPr>
          <p:spPr>
            <a:xfrm>
              <a:off x="0" y="0"/>
              <a:ext cx="1609619" cy="2103030"/>
            </a:xfrm>
            <a:custGeom>
              <a:avLst/>
              <a:gdLst/>
              <a:ahLst/>
              <a:cxnLst/>
              <a:rect l="l" t="t" r="r" b="b"/>
              <a:pathLst>
                <a:path w="1609619" h="2103030">
                  <a:moveTo>
                    <a:pt x="0" y="0"/>
                  </a:moveTo>
                  <a:lnTo>
                    <a:pt x="1609619" y="0"/>
                  </a:lnTo>
                  <a:lnTo>
                    <a:pt x="1609619" y="2103030"/>
                  </a:lnTo>
                  <a:lnTo>
                    <a:pt x="0" y="2103030"/>
                  </a:lnTo>
                  <a:close/>
                </a:path>
              </a:pathLst>
            </a:custGeom>
            <a:blipFill>
              <a:blip r:embed="rId5"/>
              <a:stretch>
                <a:fillRect t="-14807"/>
              </a:stretch>
            </a:blipFill>
          </p:spPr>
          <p:txBody>
            <a:bodyPr/>
            <a:lstStyle/>
            <a:p>
              <a:endParaRPr lang="en-GB"/>
            </a:p>
          </p:txBody>
        </p:sp>
      </p:grpSp>
      <p:grpSp>
        <p:nvGrpSpPr>
          <p:cNvPr id="8" name="Group 8"/>
          <p:cNvGrpSpPr/>
          <p:nvPr/>
        </p:nvGrpSpPr>
        <p:grpSpPr>
          <a:xfrm>
            <a:off x="7945746" y="5143500"/>
            <a:ext cx="8304272" cy="4551007"/>
            <a:chOff x="0" y="0"/>
            <a:chExt cx="2187133" cy="1198619"/>
          </a:xfrm>
        </p:grpSpPr>
        <p:sp>
          <p:nvSpPr>
            <p:cNvPr id="9" name="Freeform 9"/>
            <p:cNvSpPr/>
            <p:nvPr/>
          </p:nvSpPr>
          <p:spPr>
            <a:xfrm>
              <a:off x="0" y="0"/>
              <a:ext cx="2187133" cy="1198619"/>
            </a:xfrm>
            <a:custGeom>
              <a:avLst/>
              <a:gdLst/>
              <a:ahLst/>
              <a:cxnLst/>
              <a:rect l="l" t="t" r="r" b="b"/>
              <a:pathLst>
                <a:path w="2187133" h="1198619">
                  <a:moveTo>
                    <a:pt x="0" y="0"/>
                  </a:moveTo>
                  <a:lnTo>
                    <a:pt x="2187133" y="0"/>
                  </a:lnTo>
                  <a:lnTo>
                    <a:pt x="2187133" y="1198619"/>
                  </a:lnTo>
                  <a:lnTo>
                    <a:pt x="0" y="1198619"/>
                  </a:lnTo>
                  <a:close/>
                </a:path>
              </a:pathLst>
            </a:custGeom>
            <a:solidFill>
              <a:srgbClr val="1B4D4D"/>
            </a:solidFill>
          </p:spPr>
          <p:txBody>
            <a:bodyPr/>
            <a:lstStyle/>
            <a:p>
              <a:endParaRPr lang="en-GB"/>
            </a:p>
          </p:txBody>
        </p:sp>
        <p:sp>
          <p:nvSpPr>
            <p:cNvPr id="10" name="TextBox 10"/>
            <p:cNvSpPr txBox="1"/>
            <p:nvPr/>
          </p:nvSpPr>
          <p:spPr>
            <a:xfrm>
              <a:off x="0" y="-57150"/>
              <a:ext cx="2187133" cy="1255769"/>
            </a:xfrm>
            <a:prstGeom prst="rect">
              <a:avLst/>
            </a:prstGeom>
          </p:spPr>
          <p:txBody>
            <a:bodyPr lIns="50800" tIns="50800" rIns="50800" bIns="50800" rtlCol="0" anchor="ctr"/>
            <a:lstStyle/>
            <a:p>
              <a:pPr algn="ctr">
                <a:lnSpc>
                  <a:spcPts val="2659"/>
                </a:lnSpc>
              </a:pPr>
              <a:endParaRPr/>
            </a:p>
          </p:txBody>
        </p:sp>
      </p:grpSp>
      <p:sp>
        <p:nvSpPr>
          <p:cNvPr id="11" name="TextBox 11"/>
          <p:cNvSpPr txBox="1"/>
          <p:nvPr/>
        </p:nvSpPr>
        <p:spPr>
          <a:xfrm>
            <a:off x="1282725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About Us</a:t>
            </a:r>
          </a:p>
        </p:txBody>
      </p:sp>
      <p:sp>
        <p:nvSpPr>
          <p:cNvPr id="12" name="TextBox 12"/>
          <p:cNvSpPr txBox="1"/>
          <p:nvPr/>
        </p:nvSpPr>
        <p:spPr>
          <a:xfrm>
            <a:off x="1396817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Service</a:t>
            </a:r>
          </a:p>
        </p:txBody>
      </p:sp>
      <p:sp>
        <p:nvSpPr>
          <p:cNvPr id="13" name="TextBox 13"/>
          <p:cNvSpPr txBox="1"/>
          <p:nvPr/>
        </p:nvSpPr>
        <p:spPr>
          <a:xfrm>
            <a:off x="1510909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Portfolio</a:t>
            </a:r>
          </a:p>
        </p:txBody>
      </p:sp>
      <p:sp>
        <p:nvSpPr>
          <p:cNvPr id="14" name="TextBox 14"/>
          <p:cNvSpPr txBox="1"/>
          <p:nvPr/>
        </p:nvSpPr>
        <p:spPr>
          <a:xfrm>
            <a:off x="16250018"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Contact</a:t>
            </a:r>
          </a:p>
        </p:txBody>
      </p:sp>
      <p:sp>
        <p:nvSpPr>
          <p:cNvPr id="15" name="TextBox 15"/>
          <p:cNvSpPr txBox="1"/>
          <p:nvPr/>
        </p:nvSpPr>
        <p:spPr>
          <a:xfrm>
            <a:off x="686937" y="731736"/>
            <a:ext cx="5798766" cy="4560659"/>
          </a:xfrm>
          <a:prstGeom prst="rect">
            <a:avLst/>
          </a:prstGeom>
        </p:spPr>
        <p:txBody>
          <a:bodyPr lIns="0" tIns="0" rIns="0" bIns="0" rtlCol="0" anchor="t">
            <a:spAutoFit/>
          </a:bodyPr>
          <a:lstStyle/>
          <a:p>
            <a:pPr algn="l">
              <a:lnSpc>
                <a:spcPts val="7053"/>
              </a:lnSpc>
            </a:pPr>
            <a:r>
              <a:rPr lang="en-US" sz="7053">
                <a:solidFill>
                  <a:srgbClr val="C3AF69"/>
                </a:solidFill>
                <a:latin typeface="Times New Roman"/>
                <a:ea typeface="Times New Roman"/>
                <a:cs typeface="Times New Roman"/>
                <a:sym typeface="Times New Roman"/>
              </a:rPr>
              <a:t>Theme Impact – STEEPLE Analysis (Macro)</a:t>
            </a:r>
          </a:p>
          <a:p>
            <a:pPr algn="l">
              <a:lnSpc>
                <a:spcPts val="7053"/>
              </a:lnSpc>
            </a:pPr>
            <a:endParaRPr lang="en-US" sz="7053">
              <a:solidFill>
                <a:srgbClr val="C3AF69"/>
              </a:solidFill>
              <a:latin typeface="Times New Roman"/>
              <a:ea typeface="Times New Roman"/>
              <a:cs typeface="Times New Roman"/>
              <a:sym typeface="Times New Roman"/>
            </a:endParaRPr>
          </a:p>
        </p:txBody>
      </p:sp>
      <p:sp>
        <p:nvSpPr>
          <p:cNvPr id="16" name="TextBox 16"/>
          <p:cNvSpPr txBox="1"/>
          <p:nvPr/>
        </p:nvSpPr>
        <p:spPr>
          <a:xfrm>
            <a:off x="8035138" y="5421935"/>
            <a:ext cx="8125490" cy="4462780"/>
          </a:xfrm>
          <a:prstGeom prst="rect">
            <a:avLst/>
          </a:prstGeom>
        </p:spPr>
        <p:txBody>
          <a:bodyPr lIns="0" tIns="0" rIns="0" bIns="0" rtlCol="0" anchor="t">
            <a:spAutoFit/>
          </a:bodyPr>
          <a:lstStyle/>
          <a:p>
            <a:pPr marL="604518" lvl="1" indent="-302259" algn="l">
              <a:lnSpc>
                <a:spcPts val="3919"/>
              </a:lnSpc>
              <a:buFont typeface="Arial"/>
              <a:buChar char="•"/>
            </a:pPr>
            <a:r>
              <a:rPr lang="en-US" sz="2799">
                <a:solidFill>
                  <a:srgbClr val="FFFFFF"/>
                </a:solidFill>
                <a:latin typeface="Times New Roman"/>
                <a:ea typeface="Times New Roman"/>
                <a:cs typeface="Times New Roman"/>
                <a:sym typeface="Times New Roman"/>
              </a:rPr>
              <a:t>Demographic shifts show younger "digital natives" demand tech, while older guests prefer "analog luxury" (Sharma and Srivastava, 2024).</a:t>
            </a:r>
          </a:p>
          <a:p>
            <a:pPr marL="604518" lvl="1" indent="-302259" algn="l">
              <a:lnSpc>
                <a:spcPts val="3919"/>
              </a:lnSpc>
              <a:buFont typeface="Arial"/>
              <a:buChar char="•"/>
            </a:pPr>
            <a:r>
              <a:rPr lang="en-US" sz="2799">
                <a:solidFill>
                  <a:srgbClr val="FFFFFF"/>
                </a:solidFill>
                <a:latin typeface="Times New Roman"/>
                <a:ea typeface="Times New Roman"/>
                <a:cs typeface="Times New Roman"/>
                <a:sym typeface="Times New Roman"/>
              </a:rPr>
              <a:t>Automation implementation is causing "Techno-Stress" among traditional frontline hospitality workers (Ahmed et al., 2025).</a:t>
            </a:r>
          </a:p>
          <a:p>
            <a:pPr marL="604518" lvl="1" indent="-302259" algn="l">
              <a:lnSpc>
                <a:spcPts val="3919"/>
              </a:lnSpc>
              <a:buFont typeface="Arial"/>
              <a:buChar char="•"/>
            </a:pPr>
            <a:r>
              <a:rPr lang="en-US" sz="2799">
                <a:solidFill>
                  <a:srgbClr val="FFFFFF"/>
                </a:solidFill>
                <a:latin typeface="Times New Roman"/>
                <a:ea typeface="Times New Roman"/>
                <a:cs typeface="Times New Roman"/>
                <a:sym typeface="Times New Roman"/>
              </a:rPr>
              <a:t>Global hotels must navigate strict 2026 data residency and biometric privacy laws (Soni, 2024).</a:t>
            </a:r>
          </a:p>
          <a:p>
            <a:pPr algn="l">
              <a:lnSpc>
                <a:spcPts val="3919"/>
              </a:lnSpc>
            </a:pPr>
            <a:endParaRPr lang="en-US" sz="2799">
              <a:solidFill>
                <a:srgbClr val="FFFFFF"/>
              </a:solidFill>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282725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About Us</a:t>
            </a:r>
          </a:p>
        </p:txBody>
      </p:sp>
      <p:sp>
        <p:nvSpPr>
          <p:cNvPr id="3" name="TextBox 3"/>
          <p:cNvSpPr txBox="1"/>
          <p:nvPr/>
        </p:nvSpPr>
        <p:spPr>
          <a:xfrm>
            <a:off x="1396817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Service</a:t>
            </a:r>
          </a:p>
        </p:txBody>
      </p:sp>
      <p:sp>
        <p:nvSpPr>
          <p:cNvPr id="4" name="TextBox 4"/>
          <p:cNvSpPr txBox="1"/>
          <p:nvPr/>
        </p:nvSpPr>
        <p:spPr>
          <a:xfrm>
            <a:off x="1510909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Portfolio</a:t>
            </a:r>
          </a:p>
        </p:txBody>
      </p:sp>
      <p:sp>
        <p:nvSpPr>
          <p:cNvPr id="5" name="TextBox 5"/>
          <p:cNvSpPr txBox="1"/>
          <p:nvPr/>
        </p:nvSpPr>
        <p:spPr>
          <a:xfrm>
            <a:off x="16250018"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Contact</a:t>
            </a:r>
          </a:p>
        </p:txBody>
      </p:sp>
      <p:sp>
        <p:nvSpPr>
          <p:cNvPr id="6" name="TextBox 6"/>
          <p:cNvSpPr txBox="1"/>
          <p:nvPr/>
        </p:nvSpPr>
        <p:spPr>
          <a:xfrm>
            <a:off x="2485697" y="1586634"/>
            <a:ext cx="13316606" cy="2769959"/>
          </a:xfrm>
          <a:prstGeom prst="rect">
            <a:avLst/>
          </a:prstGeom>
        </p:spPr>
        <p:txBody>
          <a:bodyPr lIns="0" tIns="0" rIns="0" bIns="0" rtlCol="0" anchor="t">
            <a:spAutoFit/>
          </a:bodyPr>
          <a:lstStyle/>
          <a:p>
            <a:pPr algn="ctr">
              <a:lnSpc>
                <a:spcPts val="7053"/>
              </a:lnSpc>
            </a:pPr>
            <a:r>
              <a:rPr lang="en-US" sz="7053">
                <a:solidFill>
                  <a:srgbClr val="C3AF69"/>
                </a:solidFill>
                <a:latin typeface="Times New Roman"/>
                <a:ea typeface="Times New Roman"/>
                <a:cs typeface="Times New Roman"/>
                <a:sym typeface="Times New Roman"/>
              </a:rPr>
              <a:t>VRIO Framework – The Human Touch</a:t>
            </a:r>
          </a:p>
          <a:p>
            <a:pPr algn="ctr">
              <a:lnSpc>
                <a:spcPts val="7053"/>
              </a:lnSpc>
            </a:pPr>
            <a:endParaRPr lang="en-US" sz="7053">
              <a:solidFill>
                <a:srgbClr val="C3AF69"/>
              </a:solidFill>
              <a:latin typeface="Times New Roman"/>
              <a:ea typeface="Times New Roman"/>
              <a:cs typeface="Times New Roman"/>
              <a:sym typeface="Times New Roman"/>
            </a:endParaRPr>
          </a:p>
        </p:txBody>
      </p:sp>
      <p:grpSp>
        <p:nvGrpSpPr>
          <p:cNvPr id="7" name="Group 7"/>
          <p:cNvGrpSpPr/>
          <p:nvPr/>
        </p:nvGrpSpPr>
        <p:grpSpPr>
          <a:xfrm>
            <a:off x="1028700" y="3486136"/>
            <a:ext cx="5049895" cy="4897999"/>
            <a:chOff x="0" y="0"/>
            <a:chExt cx="1609619" cy="1561203"/>
          </a:xfrm>
        </p:grpSpPr>
        <p:sp>
          <p:nvSpPr>
            <p:cNvPr id="8" name="Freeform 8"/>
            <p:cNvSpPr/>
            <p:nvPr/>
          </p:nvSpPr>
          <p:spPr>
            <a:xfrm>
              <a:off x="0" y="0"/>
              <a:ext cx="1609619" cy="1561203"/>
            </a:xfrm>
            <a:custGeom>
              <a:avLst/>
              <a:gdLst/>
              <a:ahLst/>
              <a:cxnLst/>
              <a:rect l="l" t="t" r="r" b="b"/>
              <a:pathLst>
                <a:path w="1609619" h="1561203">
                  <a:moveTo>
                    <a:pt x="0" y="0"/>
                  </a:moveTo>
                  <a:lnTo>
                    <a:pt x="1609619" y="0"/>
                  </a:lnTo>
                  <a:lnTo>
                    <a:pt x="1609619" y="1561203"/>
                  </a:lnTo>
                  <a:lnTo>
                    <a:pt x="0" y="1561203"/>
                  </a:lnTo>
                  <a:close/>
                </a:path>
              </a:pathLst>
            </a:custGeom>
            <a:blipFill>
              <a:blip r:embed="rId3"/>
              <a:stretch>
                <a:fillRect t="-19053" b="-35695"/>
              </a:stretch>
            </a:blipFill>
          </p:spPr>
          <p:txBody>
            <a:bodyPr/>
            <a:lstStyle/>
            <a:p>
              <a:endParaRPr lang="en-GB"/>
            </a:p>
          </p:txBody>
        </p:sp>
      </p:grpSp>
      <p:grpSp>
        <p:nvGrpSpPr>
          <p:cNvPr id="9" name="Group 9"/>
          <p:cNvGrpSpPr/>
          <p:nvPr/>
        </p:nvGrpSpPr>
        <p:grpSpPr>
          <a:xfrm>
            <a:off x="6619053" y="3486136"/>
            <a:ext cx="5049895" cy="4897999"/>
            <a:chOff x="0" y="0"/>
            <a:chExt cx="1609619" cy="1561203"/>
          </a:xfrm>
        </p:grpSpPr>
        <p:sp>
          <p:nvSpPr>
            <p:cNvPr id="10" name="Freeform 10"/>
            <p:cNvSpPr/>
            <p:nvPr/>
          </p:nvSpPr>
          <p:spPr>
            <a:xfrm>
              <a:off x="0" y="0"/>
              <a:ext cx="1609619" cy="1561203"/>
            </a:xfrm>
            <a:custGeom>
              <a:avLst/>
              <a:gdLst/>
              <a:ahLst/>
              <a:cxnLst/>
              <a:rect l="l" t="t" r="r" b="b"/>
              <a:pathLst>
                <a:path w="1609619" h="1561203">
                  <a:moveTo>
                    <a:pt x="0" y="0"/>
                  </a:moveTo>
                  <a:lnTo>
                    <a:pt x="1609619" y="0"/>
                  </a:lnTo>
                  <a:lnTo>
                    <a:pt x="1609619" y="1561203"/>
                  </a:lnTo>
                  <a:lnTo>
                    <a:pt x="0" y="1561203"/>
                  </a:lnTo>
                  <a:close/>
                </a:path>
              </a:pathLst>
            </a:custGeom>
            <a:blipFill>
              <a:blip r:embed="rId4"/>
              <a:stretch>
                <a:fillRect l="-22789" t="-6757" r="-32626"/>
              </a:stretch>
            </a:blipFill>
          </p:spPr>
          <p:txBody>
            <a:bodyPr/>
            <a:lstStyle/>
            <a:p>
              <a:endParaRPr lang="en-GB"/>
            </a:p>
          </p:txBody>
        </p:sp>
      </p:grpSp>
      <p:grpSp>
        <p:nvGrpSpPr>
          <p:cNvPr id="11" name="Group 11"/>
          <p:cNvGrpSpPr/>
          <p:nvPr/>
        </p:nvGrpSpPr>
        <p:grpSpPr>
          <a:xfrm>
            <a:off x="12209405" y="3486136"/>
            <a:ext cx="5049895" cy="4897999"/>
            <a:chOff x="0" y="0"/>
            <a:chExt cx="1609619" cy="1561203"/>
          </a:xfrm>
        </p:grpSpPr>
        <p:sp>
          <p:nvSpPr>
            <p:cNvPr id="12" name="Freeform 12"/>
            <p:cNvSpPr/>
            <p:nvPr/>
          </p:nvSpPr>
          <p:spPr>
            <a:xfrm>
              <a:off x="0" y="0"/>
              <a:ext cx="1609619" cy="1561203"/>
            </a:xfrm>
            <a:custGeom>
              <a:avLst/>
              <a:gdLst/>
              <a:ahLst/>
              <a:cxnLst/>
              <a:rect l="l" t="t" r="r" b="b"/>
              <a:pathLst>
                <a:path w="1609619" h="1561203">
                  <a:moveTo>
                    <a:pt x="0" y="0"/>
                  </a:moveTo>
                  <a:lnTo>
                    <a:pt x="1609619" y="0"/>
                  </a:lnTo>
                  <a:lnTo>
                    <a:pt x="1609619" y="1561203"/>
                  </a:lnTo>
                  <a:lnTo>
                    <a:pt x="0" y="1561203"/>
                  </a:lnTo>
                  <a:close/>
                </a:path>
              </a:pathLst>
            </a:custGeom>
            <a:blipFill>
              <a:blip r:embed="rId5"/>
              <a:stretch>
                <a:fillRect l="-22789" r="-22789"/>
              </a:stretch>
            </a:blipFill>
          </p:spPr>
          <p:txBody>
            <a:bodyPr/>
            <a:lstStyle/>
            <a:p>
              <a:endParaRPr lang="en-GB"/>
            </a:p>
          </p:txBody>
        </p:sp>
      </p:grpSp>
      <p:grpSp>
        <p:nvGrpSpPr>
          <p:cNvPr id="13" name="Group 13"/>
          <p:cNvGrpSpPr/>
          <p:nvPr/>
        </p:nvGrpSpPr>
        <p:grpSpPr>
          <a:xfrm>
            <a:off x="1417746" y="7056374"/>
            <a:ext cx="4271802" cy="924086"/>
            <a:chOff x="0" y="0"/>
            <a:chExt cx="1125084" cy="243381"/>
          </a:xfrm>
        </p:grpSpPr>
        <p:sp>
          <p:nvSpPr>
            <p:cNvPr id="14" name="Freeform 14"/>
            <p:cNvSpPr/>
            <p:nvPr/>
          </p:nvSpPr>
          <p:spPr>
            <a:xfrm>
              <a:off x="0" y="0"/>
              <a:ext cx="1125084" cy="243381"/>
            </a:xfrm>
            <a:custGeom>
              <a:avLst/>
              <a:gdLst/>
              <a:ahLst/>
              <a:cxnLst/>
              <a:rect l="l" t="t" r="r" b="b"/>
              <a:pathLst>
                <a:path w="1125084" h="243381">
                  <a:moveTo>
                    <a:pt x="0" y="0"/>
                  </a:moveTo>
                  <a:lnTo>
                    <a:pt x="1125084" y="0"/>
                  </a:lnTo>
                  <a:lnTo>
                    <a:pt x="1125084" y="243381"/>
                  </a:lnTo>
                  <a:lnTo>
                    <a:pt x="0" y="243381"/>
                  </a:lnTo>
                  <a:close/>
                </a:path>
              </a:pathLst>
            </a:custGeom>
            <a:solidFill>
              <a:srgbClr val="1B4D4D"/>
            </a:solidFill>
          </p:spPr>
          <p:txBody>
            <a:bodyPr/>
            <a:lstStyle/>
            <a:p>
              <a:endParaRPr lang="en-GB"/>
            </a:p>
          </p:txBody>
        </p:sp>
        <p:sp>
          <p:nvSpPr>
            <p:cNvPr id="15" name="TextBox 15"/>
            <p:cNvSpPr txBox="1"/>
            <p:nvPr/>
          </p:nvSpPr>
          <p:spPr>
            <a:xfrm>
              <a:off x="0" y="-57150"/>
              <a:ext cx="1125084" cy="300531"/>
            </a:xfrm>
            <a:prstGeom prst="rect">
              <a:avLst/>
            </a:prstGeom>
          </p:spPr>
          <p:txBody>
            <a:bodyPr lIns="50800" tIns="50800" rIns="50800" bIns="50800" rtlCol="0" anchor="ctr"/>
            <a:lstStyle/>
            <a:p>
              <a:pPr algn="ctr">
                <a:lnSpc>
                  <a:spcPts val="2659"/>
                </a:lnSpc>
              </a:pPr>
              <a:endParaRPr/>
            </a:p>
          </p:txBody>
        </p:sp>
      </p:grpSp>
      <p:sp>
        <p:nvSpPr>
          <p:cNvPr id="16" name="TextBox 16"/>
          <p:cNvSpPr txBox="1"/>
          <p:nvPr/>
        </p:nvSpPr>
        <p:spPr>
          <a:xfrm>
            <a:off x="1838738" y="7356048"/>
            <a:ext cx="3429818" cy="466342"/>
          </a:xfrm>
          <a:prstGeom prst="rect">
            <a:avLst/>
          </a:prstGeom>
        </p:spPr>
        <p:txBody>
          <a:bodyPr lIns="0" tIns="0" rIns="0" bIns="0" rtlCol="0" anchor="t">
            <a:spAutoFit/>
          </a:bodyPr>
          <a:lstStyle/>
          <a:p>
            <a:pPr algn="ctr">
              <a:lnSpc>
                <a:spcPts val="3359"/>
              </a:lnSpc>
              <a:spcBef>
                <a:spcPct val="0"/>
              </a:spcBef>
            </a:pPr>
            <a:r>
              <a:rPr lang="en-US" sz="3359">
                <a:solidFill>
                  <a:srgbClr val="FFFFFF"/>
                </a:solidFill>
                <a:latin typeface="Times New Roman"/>
                <a:ea typeface="Times New Roman"/>
                <a:cs typeface="Times New Roman"/>
                <a:sym typeface="Times New Roman"/>
              </a:rPr>
              <a:t>Value</a:t>
            </a:r>
          </a:p>
        </p:txBody>
      </p:sp>
      <p:grpSp>
        <p:nvGrpSpPr>
          <p:cNvPr id="17" name="Group 17"/>
          <p:cNvGrpSpPr/>
          <p:nvPr/>
        </p:nvGrpSpPr>
        <p:grpSpPr>
          <a:xfrm>
            <a:off x="7008099" y="7056374"/>
            <a:ext cx="4271802" cy="924086"/>
            <a:chOff x="0" y="0"/>
            <a:chExt cx="1125084" cy="243381"/>
          </a:xfrm>
        </p:grpSpPr>
        <p:sp>
          <p:nvSpPr>
            <p:cNvPr id="18" name="Freeform 18"/>
            <p:cNvSpPr/>
            <p:nvPr/>
          </p:nvSpPr>
          <p:spPr>
            <a:xfrm>
              <a:off x="0" y="0"/>
              <a:ext cx="1125084" cy="243381"/>
            </a:xfrm>
            <a:custGeom>
              <a:avLst/>
              <a:gdLst/>
              <a:ahLst/>
              <a:cxnLst/>
              <a:rect l="l" t="t" r="r" b="b"/>
              <a:pathLst>
                <a:path w="1125084" h="243381">
                  <a:moveTo>
                    <a:pt x="0" y="0"/>
                  </a:moveTo>
                  <a:lnTo>
                    <a:pt x="1125084" y="0"/>
                  </a:lnTo>
                  <a:lnTo>
                    <a:pt x="1125084" y="243381"/>
                  </a:lnTo>
                  <a:lnTo>
                    <a:pt x="0" y="243381"/>
                  </a:lnTo>
                  <a:close/>
                </a:path>
              </a:pathLst>
            </a:custGeom>
            <a:solidFill>
              <a:srgbClr val="1B4D4D"/>
            </a:solidFill>
          </p:spPr>
          <p:txBody>
            <a:bodyPr/>
            <a:lstStyle/>
            <a:p>
              <a:endParaRPr lang="en-GB"/>
            </a:p>
          </p:txBody>
        </p:sp>
        <p:sp>
          <p:nvSpPr>
            <p:cNvPr id="19" name="TextBox 19"/>
            <p:cNvSpPr txBox="1"/>
            <p:nvPr/>
          </p:nvSpPr>
          <p:spPr>
            <a:xfrm>
              <a:off x="0" y="-57150"/>
              <a:ext cx="1125084" cy="300531"/>
            </a:xfrm>
            <a:prstGeom prst="rect">
              <a:avLst/>
            </a:prstGeom>
          </p:spPr>
          <p:txBody>
            <a:bodyPr lIns="50800" tIns="50800" rIns="50800" bIns="50800" rtlCol="0" anchor="ctr"/>
            <a:lstStyle/>
            <a:p>
              <a:pPr algn="ctr">
                <a:lnSpc>
                  <a:spcPts val="2659"/>
                </a:lnSpc>
              </a:pPr>
              <a:endParaRPr/>
            </a:p>
          </p:txBody>
        </p:sp>
      </p:grpSp>
      <p:sp>
        <p:nvSpPr>
          <p:cNvPr id="20" name="TextBox 20"/>
          <p:cNvSpPr txBox="1"/>
          <p:nvPr/>
        </p:nvSpPr>
        <p:spPr>
          <a:xfrm>
            <a:off x="7429091" y="7356048"/>
            <a:ext cx="3429818" cy="466342"/>
          </a:xfrm>
          <a:prstGeom prst="rect">
            <a:avLst/>
          </a:prstGeom>
        </p:spPr>
        <p:txBody>
          <a:bodyPr lIns="0" tIns="0" rIns="0" bIns="0" rtlCol="0" anchor="t">
            <a:spAutoFit/>
          </a:bodyPr>
          <a:lstStyle/>
          <a:p>
            <a:pPr algn="ctr">
              <a:lnSpc>
                <a:spcPts val="3359"/>
              </a:lnSpc>
              <a:spcBef>
                <a:spcPct val="0"/>
              </a:spcBef>
            </a:pPr>
            <a:r>
              <a:rPr lang="en-US" sz="3359">
                <a:solidFill>
                  <a:srgbClr val="FFFFFF"/>
                </a:solidFill>
                <a:latin typeface="Times New Roman"/>
                <a:ea typeface="Times New Roman"/>
                <a:cs typeface="Times New Roman"/>
                <a:sym typeface="Times New Roman"/>
              </a:rPr>
              <a:t>Rarity</a:t>
            </a:r>
          </a:p>
        </p:txBody>
      </p:sp>
      <p:grpSp>
        <p:nvGrpSpPr>
          <p:cNvPr id="21" name="Group 21"/>
          <p:cNvGrpSpPr/>
          <p:nvPr/>
        </p:nvGrpSpPr>
        <p:grpSpPr>
          <a:xfrm>
            <a:off x="12598452" y="7056374"/>
            <a:ext cx="4271802" cy="924086"/>
            <a:chOff x="0" y="0"/>
            <a:chExt cx="1125084" cy="243381"/>
          </a:xfrm>
        </p:grpSpPr>
        <p:sp>
          <p:nvSpPr>
            <p:cNvPr id="22" name="Freeform 22"/>
            <p:cNvSpPr/>
            <p:nvPr/>
          </p:nvSpPr>
          <p:spPr>
            <a:xfrm>
              <a:off x="0" y="0"/>
              <a:ext cx="1125084" cy="243381"/>
            </a:xfrm>
            <a:custGeom>
              <a:avLst/>
              <a:gdLst/>
              <a:ahLst/>
              <a:cxnLst/>
              <a:rect l="l" t="t" r="r" b="b"/>
              <a:pathLst>
                <a:path w="1125084" h="243381">
                  <a:moveTo>
                    <a:pt x="0" y="0"/>
                  </a:moveTo>
                  <a:lnTo>
                    <a:pt x="1125084" y="0"/>
                  </a:lnTo>
                  <a:lnTo>
                    <a:pt x="1125084" y="243381"/>
                  </a:lnTo>
                  <a:lnTo>
                    <a:pt x="0" y="243381"/>
                  </a:lnTo>
                  <a:close/>
                </a:path>
              </a:pathLst>
            </a:custGeom>
            <a:solidFill>
              <a:srgbClr val="1B4D4D"/>
            </a:solidFill>
          </p:spPr>
          <p:txBody>
            <a:bodyPr/>
            <a:lstStyle/>
            <a:p>
              <a:endParaRPr lang="en-GB"/>
            </a:p>
          </p:txBody>
        </p:sp>
        <p:sp>
          <p:nvSpPr>
            <p:cNvPr id="23" name="TextBox 23"/>
            <p:cNvSpPr txBox="1"/>
            <p:nvPr/>
          </p:nvSpPr>
          <p:spPr>
            <a:xfrm>
              <a:off x="0" y="-57150"/>
              <a:ext cx="1125084" cy="300531"/>
            </a:xfrm>
            <a:prstGeom prst="rect">
              <a:avLst/>
            </a:prstGeom>
          </p:spPr>
          <p:txBody>
            <a:bodyPr lIns="50800" tIns="50800" rIns="50800" bIns="50800" rtlCol="0" anchor="ctr"/>
            <a:lstStyle/>
            <a:p>
              <a:pPr algn="ctr">
                <a:lnSpc>
                  <a:spcPts val="2659"/>
                </a:lnSpc>
              </a:pPr>
              <a:endParaRPr/>
            </a:p>
          </p:txBody>
        </p:sp>
      </p:grpSp>
      <p:sp>
        <p:nvSpPr>
          <p:cNvPr id="24" name="TextBox 24"/>
          <p:cNvSpPr txBox="1"/>
          <p:nvPr/>
        </p:nvSpPr>
        <p:spPr>
          <a:xfrm>
            <a:off x="13019443" y="7356048"/>
            <a:ext cx="3429818" cy="466342"/>
          </a:xfrm>
          <a:prstGeom prst="rect">
            <a:avLst/>
          </a:prstGeom>
        </p:spPr>
        <p:txBody>
          <a:bodyPr lIns="0" tIns="0" rIns="0" bIns="0" rtlCol="0" anchor="t">
            <a:spAutoFit/>
          </a:bodyPr>
          <a:lstStyle/>
          <a:p>
            <a:pPr algn="ctr">
              <a:lnSpc>
                <a:spcPts val="3359"/>
              </a:lnSpc>
              <a:spcBef>
                <a:spcPct val="0"/>
              </a:spcBef>
            </a:pPr>
            <a:r>
              <a:rPr lang="en-US" sz="3359">
                <a:solidFill>
                  <a:srgbClr val="FFFFFF"/>
                </a:solidFill>
                <a:latin typeface="Times New Roman"/>
                <a:ea typeface="Times New Roman"/>
                <a:cs typeface="Times New Roman"/>
                <a:sym typeface="Times New Roman"/>
              </a:rPr>
              <a:t>Inimitability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3384991"/>
            <a:ext cx="13716411" cy="6902009"/>
            <a:chOff x="0" y="0"/>
            <a:chExt cx="4372010" cy="2199967"/>
          </a:xfrm>
        </p:grpSpPr>
        <p:sp>
          <p:nvSpPr>
            <p:cNvPr id="3" name="Freeform 3"/>
            <p:cNvSpPr/>
            <p:nvPr/>
          </p:nvSpPr>
          <p:spPr>
            <a:xfrm>
              <a:off x="0" y="0"/>
              <a:ext cx="4372010" cy="2199967"/>
            </a:xfrm>
            <a:custGeom>
              <a:avLst/>
              <a:gdLst/>
              <a:ahLst/>
              <a:cxnLst/>
              <a:rect l="l" t="t" r="r" b="b"/>
              <a:pathLst>
                <a:path w="4372010" h="2199967">
                  <a:moveTo>
                    <a:pt x="0" y="0"/>
                  </a:moveTo>
                  <a:lnTo>
                    <a:pt x="4372010" y="0"/>
                  </a:lnTo>
                  <a:lnTo>
                    <a:pt x="4372010" y="2199967"/>
                  </a:lnTo>
                  <a:lnTo>
                    <a:pt x="0" y="2199967"/>
                  </a:lnTo>
                  <a:close/>
                </a:path>
              </a:pathLst>
            </a:custGeom>
            <a:blipFill>
              <a:blip r:embed="rId3"/>
              <a:stretch>
                <a:fillRect t="-16243" b="-16243"/>
              </a:stretch>
            </a:blipFill>
          </p:spPr>
          <p:txBody>
            <a:bodyPr/>
            <a:lstStyle/>
            <a:p>
              <a:endParaRPr lang="en-GB"/>
            </a:p>
          </p:txBody>
        </p:sp>
      </p:grpSp>
      <p:grpSp>
        <p:nvGrpSpPr>
          <p:cNvPr id="4" name="Group 4"/>
          <p:cNvGrpSpPr/>
          <p:nvPr/>
        </p:nvGrpSpPr>
        <p:grpSpPr>
          <a:xfrm>
            <a:off x="10293652" y="848677"/>
            <a:ext cx="7085778" cy="7413743"/>
            <a:chOff x="0" y="0"/>
            <a:chExt cx="1866213" cy="1952591"/>
          </a:xfrm>
        </p:grpSpPr>
        <p:sp>
          <p:nvSpPr>
            <p:cNvPr id="5" name="Freeform 5"/>
            <p:cNvSpPr/>
            <p:nvPr/>
          </p:nvSpPr>
          <p:spPr>
            <a:xfrm>
              <a:off x="0" y="0"/>
              <a:ext cx="1866213" cy="1952591"/>
            </a:xfrm>
            <a:custGeom>
              <a:avLst/>
              <a:gdLst/>
              <a:ahLst/>
              <a:cxnLst/>
              <a:rect l="l" t="t" r="r" b="b"/>
              <a:pathLst>
                <a:path w="1866213" h="1952591">
                  <a:moveTo>
                    <a:pt x="0" y="0"/>
                  </a:moveTo>
                  <a:lnTo>
                    <a:pt x="1866213" y="0"/>
                  </a:lnTo>
                  <a:lnTo>
                    <a:pt x="1866213" y="1952591"/>
                  </a:lnTo>
                  <a:lnTo>
                    <a:pt x="0" y="1952591"/>
                  </a:lnTo>
                  <a:close/>
                </a:path>
              </a:pathLst>
            </a:custGeom>
            <a:solidFill>
              <a:srgbClr val="1B4D4D"/>
            </a:solidFill>
          </p:spPr>
          <p:txBody>
            <a:bodyPr/>
            <a:lstStyle/>
            <a:p>
              <a:endParaRPr lang="en-GB"/>
            </a:p>
          </p:txBody>
        </p:sp>
        <p:sp>
          <p:nvSpPr>
            <p:cNvPr id="6" name="TextBox 6"/>
            <p:cNvSpPr txBox="1"/>
            <p:nvPr/>
          </p:nvSpPr>
          <p:spPr>
            <a:xfrm>
              <a:off x="0" y="-57150"/>
              <a:ext cx="1866213" cy="2009741"/>
            </a:xfrm>
            <a:prstGeom prst="rect">
              <a:avLst/>
            </a:prstGeom>
          </p:spPr>
          <p:txBody>
            <a:bodyPr lIns="50800" tIns="50800" rIns="50800" bIns="50800" rtlCol="0" anchor="ctr"/>
            <a:lstStyle/>
            <a:p>
              <a:pPr algn="ctr">
                <a:lnSpc>
                  <a:spcPts val="2659"/>
                </a:lnSpc>
              </a:pPr>
              <a:endParaRPr/>
            </a:p>
          </p:txBody>
        </p:sp>
      </p:grpSp>
      <p:sp>
        <p:nvSpPr>
          <p:cNvPr id="7" name="TextBox 7"/>
          <p:cNvSpPr txBox="1"/>
          <p:nvPr/>
        </p:nvSpPr>
        <p:spPr>
          <a:xfrm>
            <a:off x="1282725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About Us</a:t>
            </a:r>
          </a:p>
        </p:txBody>
      </p:sp>
      <p:sp>
        <p:nvSpPr>
          <p:cNvPr id="8" name="TextBox 8"/>
          <p:cNvSpPr txBox="1"/>
          <p:nvPr/>
        </p:nvSpPr>
        <p:spPr>
          <a:xfrm>
            <a:off x="1396817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Service</a:t>
            </a:r>
          </a:p>
        </p:txBody>
      </p:sp>
      <p:sp>
        <p:nvSpPr>
          <p:cNvPr id="9" name="TextBox 9"/>
          <p:cNvSpPr txBox="1"/>
          <p:nvPr/>
        </p:nvSpPr>
        <p:spPr>
          <a:xfrm>
            <a:off x="1510909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Portfolio</a:t>
            </a:r>
          </a:p>
        </p:txBody>
      </p:sp>
      <p:sp>
        <p:nvSpPr>
          <p:cNvPr id="10" name="TextBox 10"/>
          <p:cNvSpPr txBox="1"/>
          <p:nvPr/>
        </p:nvSpPr>
        <p:spPr>
          <a:xfrm>
            <a:off x="16250018"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Contact</a:t>
            </a:r>
          </a:p>
        </p:txBody>
      </p:sp>
      <p:sp>
        <p:nvSpPr>
          <p:cNvPr id="11" name="TextBox 11"/>
          <p:cNvSpPr txBox="1"/>
          <p:nvPr/>
        </p:nvSpPr>
        <p:spPr>
          <a:xfrm>
            <a:off x="476260" y="1482268"/>
            <a:ext cx="9697262" cy="2769959"/>
          </a:xfrm>
          <a:prstGeom prst="rect">
            <a:avLst/>
          </a:prstGeom>
        </p:spPr>
        <p:txBody>
          <a:bodyPr lIns="0" tIns="0" rIns="0" bIns="0" rtlCol="0" anchor="t">
            <a:spAutoFit/>
          </a:bodyPr>
          <a:lstStyle/>
          <a:p>
            <a:pPr algn="l">
              <a:lnSpc>
                <a:spcPts val="7053"/>
              </a:lnSpc>
            </a:pPr>
            <a:r>
              <a:rPr lang="en-US" sz="7053">
                <a:solidFill>
                  <a:srgbClr val="C3AF69"/>
                </a:solidFill>
                <a:latin typeface="Times New Roman"/>
                <a:ea typeface="Times New Roman"/>
                <a:cs typeface="Times New Roman"/>
                <a:sym typeface="Times New Roman"/>
              </a:rPr>
              <a:t>5-Why Analysis – Tech-Led Failure</a:t>
            </a:r>
          </a:p>
          <a:p>
            <a:pPr algn="l">
              <a:lnSpc>
                <a:spcPts val="7053"/>
              </a:lnSpc>
            </a:pPr>
            <a:endParaRPr lang="en-US" sz="7053">
              <a:solidFill>
                <a:srgbClr val="C3AF69"/>
              </a:solidFill>
              <a:latin typeface="Times New Roman"/>
              <a:ea typeface="Times New Roman"/>
              <a:cs typeface="Times New Roman"/>
              <a:sym typeface="Times New Roman"/>
            </a:endParaRPr>
          </a:p>
        </p:txBody>
      </p:sp>
      <p:sp>
        <p:nvSpPr>
          <p:cNvPr id="12" name="TextBox 12"/>
          <p:cNvSpPr txBox="1"/>
          <p:nvPr/>
        </p:nvSpPr>
        <p:spPr>
          <a:xfrm>
            <a:off x="10353717" y="1251643"/>
            <a:ext cx="6965648" cy="6522086"/>
          </a:xfrm>
          <a:prstGeom prst="rect">
            <a:avLst/>
          </a:prstGeom>
        </p:spPr>
        <p:txBody>
          <a:bodyPr lIns="0" tIns="0" rIns="0" bIns="0" rtlCol="0" anchor="t">
            <a:spAutoFit/>
          </a:bodyPr>
          <a:lstStyle/>
          <a:p>
            <a:pPr marL="669283" lvl="1" indent="-334641" algn="l">
              <a:lnSpc>
                <a:spcPts val="4339"/>
              </a:lnSpc>
              <a:buFont typeface="Arial"/>
              <a:buChar char="•"/>
            </a:pPr>
            <a:r>
              <a:rPr lang="en-US" sz="3099">
                <a:solidFill>
                  <a:srgbClr val="FFFFFF"/>
                </a:solidFill>
                <a:latin typeface="Times New Roman"/>
                <a:ea typeface="Times New Roman"/>
                <a:cs typeface="Times New Roman"/>
                <a:sym typeface="Times New Roman"/>
              </a:rPr>
              <a:t>Problem: Guest satisfaction declined after AI-driven check-in was introduced.</a:t>
            </a:r>
          </a:p>
          <a:p>
            <a:pPr marL="669283" lvl="1" indent="-334641" algn="l">
              <a:lnSpc>
                <a:spcPts val="4339"/>
              </a:lnSpc>
              <a:buFont typeface="Arial"/>
              <a:buChar char="•"/>
            </a:pPr>
            <a:r>
              <a:rPr lang="en-US" sz="3099">
                <a:solidFill>
                  <a:srgbClr val="FFFFFF"/>
                </a:solidFill>
                <a:latin typeface="Times New Roman"/>
                <a:ea typeface="Times New Roman"/>
                <a:cs typeface="Times New Roman"/>
                <a:sym typeface="Times New Roman"/>
              </a:rPr>
              <a:t>Why? Guests felt unwelcome and unimportant.</a:t>
            </a:r>
          </a:p>
          <a:p>
            <a:pPr marL="669283" lvl="1" indent="-334641" algn="l">
              <a:lnSpc>
                <a:spcPts val="4339"/>
              </a:lnSpc>
              <a:buFont typeface="Arial"/>
              <a:buChar char="•"/>
            </a:pPr>
            <a:r>
              <a:rPr lang="en-US" sz="3099">
                <a:solidFill>
                  <a:srgbClr val="FFFFFF"/>
                </a:solidFill>
                <a:latin typeface="Times New Roman"/>
                <a:ea typeface="Times New Roman"/>
                <a:cs typeface="Times New Roman"/>
                <a:sym typeface="Times New Roman"/>
              </a:rPr>
              <a:t>Why? Staff were busy troubleshooting kiosks instead of greeting arrivals.</a:t>
            </a:r>
          </a:p>
          <a:p>
            <a:pPr marL="669283" lvl="1" indent="-334641" algn="l">
              <a:lnSpc>
                <a:spcPts val="4339"/>
              </a:lnSpc>
              <a:buFont typeface="Arial"/>
              <a:buChar char="•"/>
            </a:pPr>
            <a:r>
              <a:rPr lang="en-US" sz="3099">
                <a:solidFill>
                  <a:srgbClr val="FFFFFF"/>
                </a:solidFill>
                <a:latin typeface="Times New Roman"/>
                <a:ea typeface="Times New Roman"/>
                <a:cs typeface="Times New Roman"/>
                <a:sym typeface="Times New Roman"/>
              </a:rPr>
              <a:t>Why? Tech was used as a replacement for humans rather than a tool.</a:t>
            </a:r>
          </a:p>
          <a:p>
            <a:pPr marL="669283" lvl="1" indent="-334641" algn="l">
              <a:lnSpc>
                <a:spcPts val="4339"/>
              </a:lnSpc>
              <a:buFont typeface="Arial"/>
              <a:buChar char="•"/>
            </a:pPr>
            <a:r>
              <a:rPr lang="en-US" sz="3099">
                <a:solidFill>
                  <a:srgbClr val="FFFFFF"/>
                </a:solidFill>
                <a:latin typeface="Times New Roman"/>
                <a:ea typeface="Times New Roman"/>
                <a:cs typeface="Times New Roman"/>
                <a:sym typeface="Times New Roman"/>
              </a:rPr>
              <a:t>Root Cause: Failure to use a "Human-Centric Design" approach in management philosophy.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735074" y="1028700"/>
            <a:ext cx="8552926" cy="4627187"/>
            <a:chOff x="0" y="0"/>
            <a:chExt cx="2726186" cy="1474883"/>
          </a:xfrm>
        </p:grpSpPr>
        <p:sp>
          <p:nvSpPr>
            <p:cNvPr id="3" name="Freeform 3"/>
            <p:cNvSpPr/>
            <p:nvPr/>
          </p:nvSpPr>
          <p:spPr>
            <a:xfrm>
              <a:off x="0" y="0"/>
              <a:ext cx="2726186" cy="1474884"/>
            </a:xfrm>
            <a:custGeom>
              <a:avLst/>
              <a:gdLst/>
              <a:ahLst/>
              <a:cxnLst/>
              <a:rect l="l" t="t" r="r" b="b"/>
              <a:pathLst>
                <a:path w="2726186" h="1474884">
                  <a:moveTo>
                    <a:pt x="0" y="0"/>
                  </a:moveTo>
                  <a:lnTo>
                    <a:pt x="2726186" y="0"/>
                  </a:lnTo>
                  <a:lnTo>
                    <a:pt x="2726186" y="1474884"/>
                  </a:lnTo>
                  <a:lnTo>
                    <a:pt x="0" y="1474884"/>
                  </a:lnTo>
                  <a:close/>
                </a:path>
              </a:pathLst>
            </a:custGeom>
            <a:blipFill>
              <a:blip r:embed="rId3"/>
              <a:stretch>
                <a:fillRect t="-19315" b="-19315"/>
              </a:stretch>
            </a:blipFill>
          </p:spPr>
          <p:txBody>
            <a:bodyPr/>
            <a:lstStyle/>
            <a:p>
              <a:endParaRPr lang="en-GB"/>
            </a:p>
          </p:txBody>
        </p:sp>
      </p:grpSp>
      <p:grpSp>
        <p:nvGrpSpPr>
          <p:cNvPr id="4" name="Group 4"/>
          <p:cNvGrpSpPr/>
          <p:nvPr/>
        </p:nvGrpSpPr>
        <p:grpSpPr>
          <a:xfrm>
            <a:off x="806952" y="3087097"/>
            <a:ext cx="8304272" cy="2056403"/>
            <a:chOff x="0" y="0"/>
            <a:chExt cx="2187133" cy="541604"/>
          </a:xfrm>
        </p:grpSpPr>
        <p:sp>
          <p:nvSpPr>
            <p:cNvPr id="5" name="Freeform 5"/>
            <p:cNvSpPr/>
            <p:nvPr/>
          </p:nvSpPr>
          <p:spPr>
            <a:xfrm>
              <a:off x="0" y="0"/>
              <a:ext cx="2187133" cy="541604"/>
            </a:xfrm>
            <a:custGeom>
              <a:avLst/>
              <a:gdLst/>
              <a:ahLst/>
              <a:cxnLst/>
              <a:rect l="l" t="t" r="r" b="b"/>
              <a:pathLst>
                <a:path w="2187133" h="541604">
                  <a:moveTo>
                    <a:pt x="0" y="0"/>
                  </a:moveTo>
                  <a:lnTo>
                    <a:pt x="2187133" y="0"/>
                  </a:lnTo>
                  <a:lnTo>
                    <a:pt x="2187133" y="541604"/>
                  </a:lnTo>
                  <a:lnTo>
                    <a:pt x="0" y="541604"/>
                  </a:lnTo>
                  <a:close/>
                </a:path>
              </a:pathLst>
            </a:custGeom>
            <a:solidFill>
              <a:srgbClr val="1B4D4D"/>
            </a:solidFill>
          </p:spPr>
          <p:txBody>
            <a:bodyPr/>
            <a:lstStyle/>
            <a:p>
              <a:endParaRPr lang="en-GB"/>
            </a:p>
          </p:txBody>
        </p:sp>
        <p:sp>
          <p:nvSpPr>
            <p:cNvPr id="6" name="TextBox 6"/>
            <p:cNvSpPr txBox="1"/>
            <p:nvPr/>
          </p:nvSpPr>
          <p:spPr>
            <a:xfrm>
              <a:off x="0" y="-57150"/>
              <a:ext cx="2187133" cy="598754"/>
            </a:xfrm>
            <a:prstGeom prst="rect">
              <a:avLst/>
            </a:prstGeom>
          </p:spPr>
          <p:txBody>
            <a:bodyPr lIns="50800" tIns="50800" rIns="50800" bIns="50800" rtlCol="0" anchor="ctr"/>
            <a:lstStyle/>
            <a:p>
              <a:pPr algn="ctr">
                <a:lnSpc>
                  <a:spcPts val="2659"/>
                </a:lnSpc>
              </a:pPr>
              <a:endParaRPr/>
            </a:p>
          </p:txBody>
        </p:sp>
      </p:grpSp>
      <p:sp>
        <p:nvSpPr>
          <p:cNvPr id="7" name="TextBox 7"/>
          <p:cNvSpPr txBox="1"/>
          <p:nvPr/>
        </p:nvSpPr>
        <p:spPr>
          <a:xfrm>
            <a:off x="1282725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About Us</a:t>
            </a:r>
          </a:p>
        </p:txBody>
      </p:sp>
      <p:sp>
        <p:nvSpPr>
          <p:cNvPr id="8" name="TextBox 8"/>
          <p:cNvSpPr txBox="1"/>
          <p:nvPr/>
        </p:nvSpPr>
        <p:spPr>
          <a:xfrm>
            <a:off x="1396817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Service</a:t>
            </a:r>
          </a:p>
        </p:txBody>
      </p:sp>
      <p:sp>
        <p:nvSpPr>
          <p:cNvPr id="9" name="TextBox 9"/>
          <p:cNvSpPr txBox="1"/>
          <p:nvPr/>
        </p:nvSpPr>
        <p:spPr>
          <a:xfrm>
            <a:off x="1510909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Portfolio</a:t>
            </a:r>
          </a:p>
        </p:txBody>
      </p:sp>
      <p:sp>
        <p:nvSpPr>
          <p:cNvPr id="10" name="TextBox 10"/>
          <p:cNvSpPr txBox="1"/>
          <p:nvPr/>
        </p:nvSpPr>
        <p:spPr>
          <a:xfrm>
            <a:off x="16250018"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Contact</a:t>
            </a:r>
          </a:p>
        </p:txBody>
      </p:sp>
      <p:sp>
        <p:nvSpPr>
          <p:cNvPr id="11" name="TextBox 11"/>
          <p:cNvSpPr txBox="1"/>
          <p:nvPr/>
        </p:nvSpPr>
        <p:spPr>
          <a:xfrm>
            <a:off x="806952" y="1133475"/>
            <a:ext cx="9775492" cy="2730500"/>
          </a:xfrm>
          <a:prstGeom prst="rect">
            <a:avLst/>
          </a:prstGeom>
        </p:spPr>
        <p:txBody>
          <a:bodyPr lIns="0" tIns="0" rIns="0" bIns="0" rtlCol="0" anchor="t">
            <a:spAutoFit/>
          </a:bodyPr>
          <a:lstStyle/>
          <a:p>
            <a:pPr algn="l">
              <a:lnSpc>
                <a:spcPts val="6999"/>
              </a:lnSpc>
            </a:pPr>
            <a:r>
              <a:rPr lang="en-US" sz="6999">
                <a:solidFill>
                  <a:srgbClr val="C3AF69"/>
                </a:solidFill>
                <a:latin typeface="Times New Roman"/>
                <a:ea typeface="Times New Roman"/>
                <a:cs typeface="Times New Roman"/>
                <a:sym typeface="Times New Roman"/>
              </a:rPr>
              <a:t>Service-Profit Chain Analysis</a:t>
            </a:r>
          </a:p>
          <a:p>
            <a:pPr algn="l">
              <a:lnSpc>
                <a:spcPts val="6999"/>
              </a:lnSpc>
            </a:pPr>
            <a:endParaRPr lang="en-US" sz="6999">
              <a:solidFill>
                <a:srgbClr val="C3AF69"/>
              </a:solidFill>
              <a:latin typeface="Times New Roman"/>
              <a:ea typeface="Times New Roman"/>
              <a:cs typeface="Times New Roman"/>
              <a:sym typeface="Times New Roman"/>
            </a:endParaRPr>
          </a:p>
        </p:txBody>
      </p:sp>
      <p:sp>
        <p:nvSpPr>
          <p:cNvPr id="12" name="TextBox 12"/>
          <p:cNvSpPr txBox="1"/>
          <p:nvPr/>
        </p:nvSpPr>
        <p:spPr>
          <a:xfrm>
            <a:off x="806952" y="3452484"/>
            <a:ext cx="8304272" cy="1863725"/>
          </a:xfrm>
          <a:prstGeom prst="rect">
            <a:avLst/>
          </a:prstGeom>
        </p:spPr>
        <p:txBody>
          <a:bodyPr lIns="0" tIns="0" rIns="0" bIns="0" rtlCol="0" anchor="t">
            <a:spAutoFit/>
          </a:bodyPr>
          <a:lstStyle/>
          <a:p>
            <a:pPr algn="ctr">
              <a:lnSpc>
                <a:spcPts val="4900"/>
              </a:lnSpc>
            </a:pPr>
            <a:r>
              <a:rPr lang="en-US" sz="3500">
                <a:solidFill>
                  <a:srgbClr val="FFFFFF"/>
                </a:solidFill>
                <a:latin typeface="Times New Roman"/>
                <a:ea typeface="Times New Roman"/>
                <a:cs typeface="Times New Roman"/>
                <a:sym typeface="Times New Roman"/>
              </a:rPr>
              <a:t>Internal service quality leads to employee satisfaction (Hogreve et al., 2022).</a:t>
            </a:r>
          </a:p>
          <a:p>
            <a:pPr algn="ctr">
              <a:lnSpc>
                <a:spcPts val="4900"/>
              </a:lnSpc>
            </a:pPr>
            <a:endParaRPr lang="en-US" sz="3500">
              <a:solidFill>
                <a:srgbClr val="FFFFFF"/>
              </a:solidFill>
              <a:latin typeface="Times New Roman"/>
              <a:ea typeface="Times New Roman"/>
              <a:cs typeface="Times New Roman"/>
              <a:sym typeface="Times New Roman"/>
            </a:endParaRPr>
          </a:p>
        </p:txBody>
      </p:sp>
      <p:grpSp>
        <p:nvGrpSpPr>
          <p:cNvPr id="13" name="Group 13"/>
          <p:cNvGrpSpPr/>
          <p:nvPr/>
        </p:nvGrpSpPr>
        <p:grpSpPr>
          <a:xfrm>
            <a:off x="839728" y="5316209"/>
            <a:ext cx="8304272" cy="2056403"/>
            <a:chOff x="0" y="0"/>
            <a:chExt cx="2187133" cy="541604"/>
          </a:xfrm>
        </p:grpSpPr>
        <p:sp>
          <p:nvSpPr>
            <p:cNvPr id="14" name="Freeform 14"/>
            <p:cNvSpPr/>
            <p:nvPr/>
          </p:nvSpPr>
          <p:spPr>
            <a:xfrm>
              <a:off x="0" y="0"/>
              <a:ext cx="2187133" cy="541604"/>
            </a:xfrm>
            <a:custGeom>
              <a:avLst/>
              <a:gdLst/>
              <a:ahLst/>
              <a:cxnLst/>
              <a:rect l="l" t="t" r="r" b="b"/>
              <a:pathLst>
                <a:path w="2187133" h="541604">
                  <a:moveTo>
                    <a:pt x="0" y="0"/>
                  </a:moveTo>
                  <a:lnTo>
                    <a:pt x="2187133" y="0"/>
                  </a:lnTo>
                  <a:lnTo>
                    <a:pt x="2187133" y="541604"/>
                  </a:lnTo>
                  <a:lnTo>
                    <a:pt x="0" y="541604"/>
                  </a:lnTo>
                  <a:close/>
                </a:path>
              </a:pathLst>
            </a:custGeom>
            <a:solidFill>
              <a:srgbClr val="1B4D4D"/>
            </a:solidFill>
          </p:spPr>
          <p:txBody>
            <a:bodyPr/>
            <a:lstStyle/>
            <a:p>
              <a:endParaRPr lang="en-GB"/>
            </a:p>
          </p:txBody>
        </p:sp>
        <p:sp>
          <p:nvSpPr>
            <p:cNvPr id="15" name="TextBox 15"/>
            <p:cNvSpPr txBox="1"/>
            <p:nvPr/>
          </p:nvSpPr>
          <p:spPr>
            <a:xfrm>
              <a:off x="0" y="-95250"/>
              <a:ext cx="2187133" cy="636854"/>
            </a:xfrm>
            <a:prstGeom prst="rect">
              <a:avLst/>
            </a:prstGeom>
          </p:spPr>
          <p:txBody>
            <a:bodyPr lIns="50800" tIns="50800" rIns="50800" bIns="50800" rtlCol="0" anchor="ctr"/>
            <a:lstStyle/>
            <a:p>
              <a:pPr algn="ctr">
                <a:lnSpc>
                  <a:spcPts val="4900"/>
                </a:lnSpc>
              </a:pPr>
              <a:r>
                <a:rPr lang="en-US" sz="3500">
                  <a:solidFill>
                    <a:srgbClr val="FFFFFF"/>
                  </a:solidFill>
                  <a:latin typeface="Times New Roman"/>
                  <a:ea typeface="Times New Roman"/>
                  <a:cs typeface="Times New Roman"/>
                  <a:sym typeface="Times New Roman"/>
                </a:rPr>
                <a:t>AI handles repetitive "dirty work," reducing staff stress (Ahmed et al., 2025).</a:t>
              </a:r>
            </a:p>
          </p:txBody>
        </p:sp>
      </p:grpSp>
      <p:grpSp>
        <p:nvGrpSpPr>
          <p:cNvPr id="16" name="Group 16"/>
          <p:cNvGrpSpPr/>
          <p:nvPr/>
        </p:nvGrpSpPr>
        <p:grpSpPr>
          <a:xfrm>
            <a:off x="9488375" y="6515860"/>
            <a:ext cx="8304272" cy="2056403"/>
            <a:chOff x="0" y="0"/>
            <a:chExt cx="2187133" cy="541604"/>
          </a:xfrm>
        </p:grpSpPr>
        <p:sp>
          <p:nvSpPr>
            <p:cNvPr id="17" name="Freeform 17"/>
            <p:cNvSpPr/>
            <p:nvPr/>
          </p:nvSpPr>
          <p:spPr>
            <a:xfrm>
              <a:off x="0" y="0"/>
              <a:ext cx="2187133" cy="541604"/>
            </a:xfrm>
            <a:custGeom>
              <a:avLst/>
              <a:gdLst/>
              <a:ahLst/>
              <a:cxnLst/>
              <a:rect l="l" t="t" r="r" b="b"/>
              <a:pathLst>
                <a:path w="2187133" h="541604">
                  <a:moveTo>
                    <a:pt x="0" y="0"/>
                  </a:moveTo>
                  <a:lnTo>
                    <a:pt x="2187133" y="0"/>
                  </a:lnTo>
                  <a:lnTo>
                    <a:pt x="2187133" y="541604"/>
                  </a:lnTo>
                  <a:lnTo>
                    <a:pt x="0" y="541604"/>
                  </a:lnTo>
                  <a:close/>
                </a:path>
              </a:pathLst>
            </a:custGeom>
            <a:solidFill>
              <a:srgbClr val="1B4D4D"/>
            </a:solidFill>
          </p:spPr>
          <p:txBody>
            <a:bodyPr/>
            <a:lstStyle/>
            <a:p>
              <a:endParaRPr lang="en-GB"/>
            </a:p>
          </p:txBody>
        </p:sp>
        <p:sp>
          <p:nvSpPr>
            <p:cNvPr id="18" name="TextBox 18"/>
            <p:cNvSpPr txBox="1"/>
            <p:nvPr/>
          </p:nvSpPr>
          <p:spPr>
            <a:xfrm>
              <a:off x="0" y="-95250"/>
              <a:ext cx="2187133" cy="636854"/>
            </a:xfrm>
            <a:prstGeom prst="rect">
              <a:avLst/>
            </a:prstGeom>
          </p:spPr>
          <p:txBody>
            <a:bodyPr lIns="50800" tIns="50800" rIns="50800" bIns="50800" rtlCol="0" anchor="ctr"/>
            <a:lstStyle/>
            <a:p>
              <a:pPr algn="ctr">
                <a:lnSpc>
                  <a:spcPts val="4900"/>
                </a:lnSpc>
              </a:pPr>
              <a:r>
                <a:rPr lang="en-US" sz="3500">
                  <a:solidFill>
                    <a:srgbClr val="FFFFFF"/>
                  </a:solidFill>
                  <a:latin typeface="Times New Roman"/>
                  <a:ea typeface="Times New Roman"/>
                  <a:cs typeface="Times New Roman"/>
                  <a:sym typeface="Times New Roman"/>
                </a:rPr>
                <a:t>Value co-creation occurs when staff use tech (e.g., tablets) to enhance human stories (Nangpiire et al., 2022).</a:t>
              </a:r>
            </a:p>
          </p:txBody>
        </p:sp>
      </p:grpSp>
      <p:grpSp>
        <p:nvGrpSpPr>
          <p:cNvPr id="19" name="Group 19"/>
          <p:cNvGrpSpPr/>
          <p:nvPr/>
        </p:nvGrpSpPr>
        <p:grpSpPr>
          <a:xfrm>
            <a:off x="806952" y="7544062"/>
            <a:ext cx="8304272" cy="2056403"/>
            <a:chOff x="0" y="0"/>
            <a:chExt cx="2187133" cy="541604"/>
          </a:xfrm>
        </p:grpSpPr>
        <p:sp>
          <p:nvSpPr>
            <p:cNvPr id="20" name="Freeform 20"/>
            <p:cNvSpPr/>
            <p:nvPr/>
          </p:nvSpPr>
          <p:spPr>
            <a:xfrm>
              <a:off x="0" y="0"/>
              <a:ext cx="2187133" cy="541604"/>
            </a:xfrm>
            <a:custGeom>
              <a:avLst/>
              <a:gdLst/>
              <a:ahLst/>
              <a:cxnLst/>
              <a:rect l="l" t="t" r="r" b="b"/>
              <a:pathLst>
                <a:path w="2187133" h="541604">
                  <a:moveTo>
                    <a:pt x="0" y="0"/>
                  </a:moveTo>
                  <a:lnTo>
                    <a:pt x="2187133" y="0"/>
                  </a:lnTo>
                  <a:lnTo>
                    <a:pt x="2187133" y="541604"/>
                  </a:lnTo>
                  <a:lnTo>
                    <a:pt x="0" y="541604"/>
                  </a:lnTo>
                  <a:close/>
                </a:path>
              </a:pathLst>
            </a:custGeom>
            <a:solidFill>
              <a:srgbClr val="1B4D4D"/>
            </a:solidFill>
          </p:spPr>
          <p:txBody>
            <a:bodyPr/>
            <a:lstStyle/>
            <a:p>
              <a:endParaRPr lang="en-GB"/>
            </a:p>
          </p:txBody>
        </p:sp>
        <p:sp>
          <p:nvSpPr>
            <p:cNvPr id="21" name="TextBox 21"/>
            <p:cNvSpPr txBox="1"/>
            <p:nvPr/>
          </p:nvSpPr>
          <p:spPr>
            <a:xfrm>
              <a:off x="0" y="-95250"/>
              <a:ext cx="2187133" cy="636854"/>
            </a:xfrm>
            <a:prstGeom prst="rect">
              <a:avLst/>
            </a:prstGeom>
          </p:spPr>
          <p:txBody>
            <a:bodyPr lIns="50800" tIns="50800" rIns="50800" bIns="50800" rtlCol="0" anchor="ctr"/>
            <a:lstStyle/>
            <a:p>
              <a:pPr algn="ctr">
                <a:lnSpc>
                  <a:spcPts val="4900"/>
                </a:lnSpc>
              </a:pPr>
              <a:r>
                <a:rPr lang="en-US" sz="3500">
                  <a:solidFill>
                    <a:srgbClr val="FFFFFF"/>
                  </a:solidFill>
                  <a:latin typeface="Times New Roman"/>
                  <a:ea typeface="Times New Roman"/>
                  <a:cs typeface="Times New Roman"/>
                  <a:sym typeface="Times New Roman"/>
                </a:rPr>
                <a:t>Satisfied staff focus on high-value guest engagement.</a:t>
              </a: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4219922"/>
            <a:ext cx="7887525" cy="5038378"/>
            <a:chOff x="0" y="0"/>
            <a:chExt cx="1595014" cy="1018860"/>
          </a:xfrm>
        </p:grpSpPr>
        <p:sp>
          <p:nvSpPr>
            <p:cNvPr id="3" name="Freeform 3"/>
            <p:cNvSpPr/>
            <p:nvPr/>
          </p:nvSpPr>
          <p:spPr>
            <a:xfrm>
              <a:off x="0" y="0"/>
              <a:ext cx="1595014" cy="1018860"/>
            </a:xfrm>
            <a:custGeom>
              <a:avLst/>
              <a:gdLst/>
              <a:ahLst/>
              <a:cxnLst/>
              <a:rect l="l" t="t" r="r" b="b"/>
              <a:pathLst>
                <a:path w="1595014" h="1018860">
                  <a:moveTo>
                    <a:pt x="0" y="0"/>
                  </a:moveTo>
                  <a:lnTo>
                    <a:pt x="1595014" y="0"/>
                  </a:lnTo>
                  <a:lnTo>
                    <a:pt x="1595014" y="1018860"/>
                  </a:lnTo>
                  <a:lnTo>
                    <a:pt x="0" y="1018860"/>
                  </a:lnTo>
                  <a:close/>
                </a:path>
              </a:pathLst>
            </a:custGeom>
            <a:blipFill>
              <a:blip r:embed="rId3"/>
              <a:stretch>
                <a:fillRect l="-6780" r="-6780"/>
              </a:stretch>
            </a:blipFill>
          </p:spPr>
          <p:txBody>
            <a:bodyPr/>
            <a:lstStyle/>
            <a:p>
              <a:endParaRPr lang="en-GB"/>
            </a:p>
          </p:txBody>
        </p:sp>
      </p:grpSp>
      <p:grpSp>
        <p:nvGrpSpPr>
          <p:cNvPr id="4" name="Group 4"/>
          <p:cNvGrpSpPr/>
          <p:nvPr/>
        </p:nvGrpSpPr>
        <p:grpSpPr>
          <a:xfrm>
            <a:off x="8209734" y="1715117"/>
            <a:ext cx="8304272" cy="5399687"/>
            <a:chOff x="0" y="0"/>
            <a:chExt cx="2187133" cy="1422140"/>
          </a:xfrm>
        </p:grpSpPr>
        <p:sp>
          <p:nvSpPr>
            <p:cNvPr id="5" name="Freeform 5"/>
            <p:cNvSpPr/>
            <p:nvPr/>
          </p:nvSpPr>
          <p:spPr>
            <a:xfrm>
              <a:off x="0" y="0"/>
              <a:ext cx="2187133" cy="1422140"/>
            </a:xfrm>
            <a:custGeom>
              <a:avLst/>
              <a:gdLst/>
              <a:ahLst/>
              <a:cxnLst/>
              <a:rect l="l" t="t" r="r" b="b"/>
              <a:pathLst>
                <a:path w="2187133" h="1422140">
                  <a:moveTo>
                    <a:pt x="0" y="0"/>
                  </a:moveTo>
                  <a:lnTo>
                    <a:pt x="2187133" y="0"/>
                  </a:lnTo>
                  <a:lnTo>
                    <a:pt x="2187133" y="1422140"/>
                  </a:lnTo>
                  <a:lnTo>
                    <a:pt x="0" y="1422140"/>
                  </a:lnTo>
                  <a:close/>
                </a:path>
              </a:pathLst>
            </a:custGeom>
            <a:solidFill>
              <a:srgbClr val="1B4D4D"/>
            </a:solidFill>
          </p:spPr>
          <p:txBody>
            <a:bodyPr/>
            <a:lstStyle/>
            <a:p>
              <a:endParaRPr lang="en-GB"/>
            </a:p>
          </p:txBody>
        </p:sp>
        <p:sp>
          <p:nvSpPr>
            <p:cNvPr id="6" name="TextBox 6"/>
            <p:cNvSpPr txBox="1"/>
            <p:nvPr/>
          </p:nvSpPr>
          <p:spPr>
            <a:xfrm>
              <a:off x="0" y="-57150"/>
              <a:ext cx="2187133" cy="1479290"/>
            </a:xfrm>
            <a:prstGeom prst="rect">
              <a:avLst/>
            </a:prstGeom>
          </p:spPr>
          <p:txBody>
            <a:bodyPr lIns="50800" tIns="50800" rIns="50800" bIns="50800" rtlCol="0" anchor="ctr"/>
            <a:lstStyle/>
            <a:p>
              <a:pPr algn="ctr">
                <a:lnSpc>
                  <a:spcPts val="2659"/>
                </a:lnSpc>
              </a:pPr>
              <a:endParaRPr/>
            </a:p>
          </p:txBody>
        </p:sp>
      </p:grpSp>
      <p:sp>
        <p:nvSpPr>
          <p:cNvPr id="7" name="TextBox 7"/>
          <p:cNvSpPr txBox="1"/>
          <p:nvPr/>
        </p:nvSpPr>
        <p:spPr>
          <a:xfrm>
            <a:off x="1282725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About Us</a:t>
            </a:r>
          </a:p>
        </p:txBody>
      </p:sp>
      <p:sp>
        <p:nvSpPr>
          <p:cNvPr id="8" name="TextBox 8"/>
          <p:cNvSpPr txBox="1"/>
          <p:nvPr/>
        </p:nvSpPr>
        <p:spPr>
          <a:xfrm>
            <a:off x="1396817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Service</a:t>
            </a:r>
          </a:p>
        </p:txBody>
      </p:sp>
      <p:sp>
        <p:nvSpPr>
          <p:cNvPr id="9" name="TextBox 9"/>
          <p:cNvSpPr txBox="1"/>
          <p:nvPr/>
        </p:nvSpPr>
        <p:spPr>
          <a:xfrm>
            <a:off x="1510909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Portfolio</a:t>
            </a:r>
          </a:p>
        </p:txBody>
      </p:sp>
      <p:sp>
        <p:nvSpPr>
          <p:cNvPr id="10" name="TextBox 10"/>
          <p:cNvSpPr txBox="1"/>
          <p:nvPr/>
        </p:nvSpPr>
        <p:spPr>
          <a:xfrm>
            <a:off x="16250018"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Contact</a:t>
            </a:r>
          </a:p>
        </p:txBody>
      </p:sp>
      <p:sp>
        <p:nvSpPr>
          <p:cNvPr id="11" name="TextBox 11"/>
          <p:cNvSpPr txBox="1"/>
          <p:nvPr/>
        </p:nvSpPr>
        <p:spPr>
          <a:xfrm>
            <a:off x="973689" y="1257374"/>
            <a:ext cx="7895896" cy="1874609"/>
          </a:xfrm>
          <a:prstGeom prst="rect">
            <a:avLst/>
          </a:prstGeom>
        </p:spPr>
        <p:txBody>
          <a:bodyPr lIns="0" tIns="0" rIns="0" bIns="0" rtlCol="0" anchor="t">
            <a:spAutoFit/>
          </a:bodyPr>
          <a:lstStyle/>
          <a:p>
            <a:pPr algn="l">
              <a:lnSpc>
                <a:spcPts val="7053"/>
              </a:lnSpc>
            </a:pPr>
            <a:r>
              <a:rPr lang="en-US" sz="7053">
                <a:solidFill>
                  <a:srgbClr val="C3AF69"/>
                </a:solidFill>
                <a:latin typeface="Times New Roman"/>
                <a:ea typeface="Times New Roman"/>
                <a:cs typeface="Times New Roman"/>
                <a:sym typeface="Times New Roman"/>
              </a:rPr>
              <a:t>Conclusion</a:t>
            </a:r>
          </a:p>
          <a:p>
            <a:pPr algn="l">
              <a:lnSpc>
                <a:spcPts val="7053"/>
              </a:lnSpc>
            </a:pPr>
            <a:endParaRPr lang="en-US" sz="7053">
              <a:solidFill>
                <a:srgbClr val="C3AF69"/>
              </a:solidFill>
              <a:latin typeface="Times New Roman"/>
              <a:ea typeface="Times New Roman"/>
              <a:cs typeface="Times New Roman"/>
              <a:sym typeface="Times New Roman"/>
            </a:endParaRPr>
          </a:p>
        </p:txBody>
      </p:sp>
      <p:sp>
        <p:nvSpPr>
          <p:cNvPr id="12" name="TextBox 12"/>
          <p:cNvSpPr txBox="1"/>
          <p:nvPr/>
        </p:nvSpPr>
        <p:spPr>
          <a:xfrm>
            <a:off x="8629170" y="1947173"/>
            <a:ext cx="7489211" cy="5029836"/>
          </a:xfrm>
          <a:prstGeom prst="rect">
            <a:avLst/>
          </a:prstGeom>
        </p:spPr>
        <p:txBody>
          <a:bodyPr lIns="0" tIns="0" rIns="0" bIns="0" rtlCol="0" anchor="t">
            <a:spAutoFit/>
          </a:bodyPr>
          <a:lstStyle/>
          <a:p>
            <a:pPr marL="561332" lvl="1" indent="-280666" algn="l">
              <a:lnSpc>
                <a:spcPts val="3639"/>
              </a:lnSpc>
              <a:buFont typeface="Arial"/>
              <a:buChar char="•"/>
            </a:pPr>
            <a:r>
              <a:rPr lang="en-US" sz="2599">
                <a:solidFill>
                  <a:srgbClr val="FFFFFF"/>
                </a:solidFill>
                <a:latin typeface="Times New Roman"/>
                <a:ea typeface="Times New Roman"/>
                <a:cs typeface="Times New Roman"/>
                <a:sym typeface="Times New Roman"/>
              </a:rPr>
              <a:t>The choice between AI and humans is a fallacy; both are required in 2026.</a:t>
            </a:r>
          </a:p>
          <a:p>
            <a:pPr marL="561332" lvl="1" indent="-280666" algn="l">
              <a:lnSpc>
                <a:spcPts val="3639"/>
              </a:lnSpc>
              <a:buFont typeface="Arial"/>
              <a:buChar char="•"/>
            </a:pPr>
            <a:r>
              <a:rPr lang="en-US" sz="2599">
                <a:solidFill>
                  <a:srgbClr val="FFFFFF"/>
                </a:solidFill>
                <a:latin typeface="Times New Roman"/>
                <a:ea typeface="Times New Roman"/>
                <a:cs typeface="Times New Roman"/>
                <a:sym typeface="Times New Roman"/>
              </a:rPr>
              <a:t>The "Cobotic" Model: A hybrid approach for the future of luxury.</a:t>
            </a:r>
          </a:p>
          <a:p>
            <a:pPr marL="561332" lvl="1" indent="-280666" algn="l">
              <a:lnSpc>
                <a:spcPts val="3639"/>
              </a:lnSpc>
              <a:buFont typeface="Arial"/>
              <a:buChar char="•"/>
            </a:pPr>
            <a:r>
              <a:rPr lang="en-US" sz="2599">
                <a:solidFill>
                  <a:srgbClr val="FFFFFF"/>
                </a:solidFill>
                <a:latin typeface="Times New Roman"/>
                <a:ea typeface="Times New Roman"/>
                <a:cs typeface="Times New Roman"/>
                <a:sym typeface="Times New Roman"/>
              </a:rPr>
              <a:t>AI manages "Invisible Service" (efficiency, data, energy).</a:t>
            </a:r>
          </a:p>
          <a:p>
            <a:pPr marL="561332" lvl="1" indent="-280666" algn="l">
              <a:lnSpc>
                <a:spcPts val="3639"/>
              </a:lnSpc>
              <a:buFont typeface="Arial"/>
              <a:buChar char="•"/>
            </a:pPr>
            <a:r>
              <a:rPr lang="en-US" sz="2599">
                <a:solidFill>
                  <a:srgbClr val="FFFFFF"/>
                </a:solidFill>
                <a:latin typeface="Times New Roman"/>
                <a:ea typeface="Times New Roman"/>
                <a:cs typeface="Times New Roman"/>
                <a:sym typeface="Times New Roman"/>
              </a:rPr>
              <a:t>Humans act as "Experience Architects" for "Visible Service."</a:t>
            </a:r>
          </a:p>
          <a:p>
            <a:pPr marL="561332" lvl="1" indent="-280666" algn="l">
              <a:lnSpc>
                <a:spcPts val="3639"/>
              </a:lnSpc>
              <a:buFont typeface="Arial"/>
              <a:buChar char="•"/>
            </a:pPr>
            <a:r>
              <a:rPr lang="en-US" sz="2599">
                <a:solidFill>
                  <a:srgbClr val="FFFFFF"/>
                </a:solidFill>
                <a:latin typeface="Times New Roman"/>
                <a:ea typeface="Times New Roman"/>
                <a:cs typeface="Times New Roman"/>
                <a:sym typeface="Times New Roman"/>
              </a:rPr>
              <a:t>Technology must enhance, not replace, the inimitable soul of hospitality.</a:t>
            </a:r>
          </a:p>
          <a:p>
            <a:pPr algn="l">
              <a:lnSpc>
                <a:spcPts val="3639"/>
              </a:lnSpc>
            </a:pPr>
            <a:endParaRPr lang="en-US" sz="2599">
              <a:solidFill>
                <a:srgbClr val="FFFFFF"/>
              </a:solidFill>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282725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About Us</a:t>
            </a:r>
          </a:p>
        </p:txBody>
      </p:sp>
      <p:sp>
        <p:nvSpPr>
          <p:cNvPr id="3" name="TextBox 3"/>
          <p:cNvSpPr txBox="1"/>
          <p:nvPr/>
        </p:nvSpPr>
        <p:spPr>
          <a:xfrm>
            <a:off x="1396817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Service</a:t>
            </a:r>
          </a:p>
        </p:txBody>
      </p:sp>
      <p:sp>
        <p:nvSpPr>
          <p:cNvPr id="4" name="TextBox 4"/>
          <p:cNvSpPr txBox="1"/>
          <p:nvPr/>
        </p:nvSpPr>
        <p:spPr>
          <a:xfrm>
            <a:off x="1510909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Portfolio</a:t>
            </a:r>
          </a:p>
        </p:txBody>
      </p:sp>
      <p:sp>
        <p:nvSpPr>
          <p:cNvPr id="5" name="TextBox 5"/>
          <p:cNvSpPr txBox="1"/>
          <p:nvPr/>
        </p:nvSpPr>
        <p:spPr>
          <a:xfrm>
            <a:off x="16250018"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Contact</a:t>
            </a:r>
          </a:p>
        </p:txBody>
      </p:sp>
      <p:sp>
        <p:nvSpPr>
          <p:cNvPr id="6" name="TextBox 6"/>
          <p:cNvSpPr txBox="1"/>
          <p:nvPr/>
        </p:nvSpPr>
        <p:spPr>
          <a:xfrm>
            <a:off x="2485697" y="1586634"/>
            <a:ext cx="13316606" cy="1874609"/>
          </a:xfrm>
          <a:prstGeom prst="rect">
            <a:avLst/>
          </a:prstGeom>
        </p:spPr>
        <p:txBody>
          <a:bodyPr lIns="0" tIns="0" rIns="0" bIns="0" rtlCol="0" anchor="t">
            <a:spAutoFit/>
          </a:bodyPr>
          <a:lstStyle/>
          <a:p>
            <a:pPr algn="ctr">
              <a:lnSpc>
                <a:spcPts val="7053"/>
              </a:lnSpc>
            </a:pPr>
            <a:r>
              <a:rPr lang="en-US" sz="7053">
                <a:solidFill>
                  <a:srgbClr val="C3AF69"/>
                </a:solidFill>
                <a:latin typeface="Times New Roman"/>
                <a:ea typeface="Times New Roman"/>
                <a:cs typeface="Times New Roman"/>
                <a:sym typeface="Times New Roman"/>
              </a:rPr>
              <a:t>Recommendations</a:t>
            </a:r>
          </a:p>
          <a:p>
            <a:pPr algn="ctr">
              <a:lnSpc>
                <a:spcPts val="7053"/>
              </a:lnSpc>
            </a:pPr>
            <a:endParaRPr lang="en-US" sz="7053">
              <a:solidFill>
                <a:srgbClr val="C3AF69"/>
              </a:solidFill>
              <a:latin typeface="Times New Roman"/>
              <a:ea typeface="Times New Roman"/>
              <a:cs typeface="Times New Roman"/>
              <a:sym typeface="Times New Roman"/>
            </a:endParaRPr>
          </a:p>
        </p:txBody>
      </p:sp>
      <p:grpSp>
        <p:nvGrpSpPr>
          <p:cNvPr id="7" name="Group 7"/>
          <p:cNvGrpSpPr/>
          <p:nvPr/>
        </p:nvGrpSpPr>
        <p:grpSpPr>
          <a:xfrm>
            <a:off x="1028700" y="3486136"/>
            <a:ext cx="5049895" cy="4897999"/>
            <a:chOff x="0" y="0"/>
            <a:chExt cx="1609619" cy="1561203"/>
          </a:xfrm>
        </p:grpSpPr>
        <p:sp>
          <p:nvSpPr>
            <p:cNvPr id="8" name="Freeform 8"/>
            <p:cNvSpPr/>
            <p:nvPr/>
          </p:nvSpPr>
          <p:spPr>
            <a:xfrm>
              <a:off x="0" y="0"/>
              <a:ext cx="1609619" cy="1561203"/>
            </a:xfrm>
            <a:custGeom>
              <a:avLst/>
              <a:gdLst/>
              <a:ahLst/>
              <a:cxnLst/>
              <a:rect l="l" t="t" r="r" b="b"/>
              <a:pathLst>
                <a:path w="1609619" h="1561203">
                  <a:moveTo>
                    <a:pt x="0" y="0"/>
                  </a:moveTo>
                  <a:lnTo>
                    <a:pt x="1609619" y="0"/>
                  </a:lnTo>
                  <a:lnTo>
                    <a:pt x="1609619" y="1561203"/>
                  </a:lnTo>
                  <a:lnTo>
                    <a:pt x="0" y="1561203"/>
                  </a:lnTo>
                  <a:close/>
                </a:path>
              </a:pathLst>
            </a:custGeom>
            <a:blipFill>
              <a:blip r:embed="rId3"/>
              <a:stretch>
                <a:fillRect t="-19053" b="-35695"/>
              </a:stretch>
            </a:blipFill>
          </p:spPr>
          <p:txBody>
            <a:bodyPr/>
            <a:lstStyle/>
            <a:p>
              <a:endParaRPr lang="en-GB"/>
            </a:p>
          </p:txBody>
        </p:sp>
      </p:grpSp>
      <p:grpSp>
        <p:nvGrpSpPr>
          <p:cNvPr id="9" name="Group 9"/>
          <p:cNvGrpSpPr/>
          <p:nvPr/>
        </p:nvGrpSpPr>
        <p:grpSpPr>
          <a:xfrm>
            <a:off x="6619053" y="3486136"/>
            <a:ext cx="5049895" cy="4897999"/>
            <a:chOff x="0" y="0"/>
            <a:chExt cx="1609619" cy="1561203"/>
          </a:xfrm>
        </p:grpSpPr>
        <p:sp>
          <p:nvSpPr>
            <p:cNvPr id="10" name="Freeform 10"/>
            <p:cNvSpPr/>
            <p:nvPr/>
          </p:nvSpPr>
          <p:spPr>
            <a:xfrm>
              <a:off x="0" y="0"/>
              <a:ext cx="1609619" cy="1561203"/>
            </a:xfrm>
            <a:custGeom>
              <a:avLst/>
              <a:gdLst/>
              <a:ahLst/>
              <a:cxnLst/>
              <a:rect l="l" t="t" r="r" b="b"/>
              <a:pathLst>
                <a:path w="1609619" h="1561203">
                  <a:moveTo>
                    <a:pt x="0" y="0"/>
                  </a:moveTo>
                  <a:lnTo>
                    <a:pt x="1609619" y="0"/>
                  </a:lnTo>
                  <a:lnTo>
                    <a:pt x="1609619" y="1561203"/>
                  </a:lnTo>
                  <a:lnTo>
                    <a:pt x="0" y="1561203"/>
                  </a:lnTo>
                  <a:close/>
                </a:path>
              </a:pathLst>
            </a:custGeom>
            <a:blipFill>
              <a:blip r:embed="rId4"/>
              <a:stretch>
                <a:fillRect l="-22789" t="-6757" r="-32626"/>
              </a:stretch>
            </a:blipFill>
          </p:spPr>
          <p:txBody>
            <a:bodyPr/>
            <a:lstStyle/>
            <a:p>
              <a:endParaRPr lang="en-GB"/>
            </a:p>
          </p:txBody>
        </p:sp>
      </p:grpSp>
      <p:grpSp>
        <p:nvGrpSpPr>
          <p:cNvPr id="11" name="Group 11"/>
          <p:cNvGrpSpPr/>
          <p:nvPr/>
        </p:nvGrpSpPr>
        <p:grpSpPr>
          <a:xfrm>
            <a:off x="12209405" y="3486136"/>
            <a:ext cx="5049895" cy="4897999"/>
            <a:chOff x="0" y="0"/>
            <a:chExt cx="1609619" cy="1561203"/>
          </a:xfrm>
        </p:grpSpPr>
        <p:sp>
          <p:nvSpPr>
            <p:cNvPr id="12" name="Freeform 12"/>
            <p:cNvSpPr/>
            <p:nvPr/>
          </p:nvSpPr>
          <p:spPr>
            <a:xfrm>
              <a:off x="0" y="0"/>
              <a:ext cx="1609619" cy="1561203"/>
            </a:xfrm>
            <a:custGeom>
              <a:avLst/>
              <a:gdLst/>
              <a:ahLst/>
              <a:cxnLst/>
              <a:rect l="l" t="t" r="r" b="b"/>
              <a:pathLst>
                <a:path w="1609619" h="1561203">
                  <a:moveTo>
                    <a:pt x="0" y="0"/>
                  </a:moveTo>
                  <a:lnTo>
                    <a:pt x="1609619" y="0"/>
                  </a:lnTo>
                  <a:lnTo>
                    <a:pt x="1609619" y="1561203"/>
                  </a:lnTo>
                  <a:lnTo>
                    <a:pt x="0" y="1561203"/>
                  </a:lnTo>
                  <a:close/>
                </a:path>
              </a:pathLst>
            </a:custGeom>
            <a:blipFill>
              <a:blip r:embed="rId5"/>
              <a:stretch>
                <a:fillRect l="-22789" r="-22789"/>
              </a:stretch>
            </a:blipFill>
          </p:spPr>
          <p:txBody>
            <a:bodyPr/>
            <a:lstStyle/>
            <a:p>
              <a:endParaRPr lang="en-GB"/>
            </a:p>
          </p:txBody>
        </p:sp>
      </p:grpSp>
      <p:grpSp>
        <p:nvGrpSpPr>
          <p:cNvPr id="13" name="Group 13"/>
          <p:cNvGrpSpPr/>
          <p:nvPr/>
        </p:nvGrpSpPr>
        <p:grpSpPr>
          <a:xfrm>
            <a:off x="1417746" y="7056374"/>
            <a:ext cx="4271802" cy="924086"/>
            <a:chOff x="0" y="0"/>
            <a:chExt cx="1125084" cy="243381"/>
          </a:xfrm>
        </p:grpSpPr>
        <p:sp>
          <p:nvSpPr>
            <p:cNvPr id="14" name="Freeform 14"/>
            <p:cNvSpPr/>
            <p:nvPr/>
          </p:nvSpPr>
          <p:spPr>
            <a:xfrm>
              <a:off x="0" y="0"/>
              <a:ext cx="1125084" cy="243381"/>
            </a:xfrm>
            <a:custGeom>
              <a:avLst/>
              <a:gdLst/>
              <a:ahLst/>
              <a:cxnLst/>
              <a:rect l="l" t="t" r="r" b="b"/>
              <a:pathLst>
                <a:path w="1125084" h="243381">
                  <a:moveTo>
                    <a:pt x="0" y="0"/>
                  </a:moveTo>
                  <a:lnTo>
                    <a:pt x="1125084" y="0"/>
                  </a:lnTo>
                  <a:lnTo>
                    <a:pt x="1125084" y="243381"/>
                  </a:lnTo>
                  <a:lnTo>
                    <a:pt x="0" y="243381"/>
                  </a:lnTo>
                  <a:close/>
                </a:path>
              </a:pathLst>
            </a:custGeom>
            <a:solidFill>
              <a:srgbClr val="1B4D4D"/>
            </a:solidFill>
          </p:spPr>
          <p:txBody>
            <a:bodyPr/>
            <a:lstStyle/>
            <a:p>
              <a:endParaRPr lang="en-GB"/>
            </a:p>
          </p:txBody>
        </p:sp>
        <p:sp>
          <p:nvSpPr>
            <p:cNvPr id="15" name="TextBox 15"/>
            <p:cNvSpPr txBox="1"/>
            <p:nvPr/>
          </p:nvSpPr>
          <p:spPr>
            <a:xfrm>
              <a:off x="0" y="-57150"/>
              <a:ext cx="1125084" cy="300531"/>
            </a:xfrm>
            <a:prstGeom prst="rect">
              <a:avLst/>
            </a:prstGeom>
          </p:spPr>
          <p:txBody>
            <a:bodyPr lIns="50800" tIns="50800" rIns="50800" bIns="50800" rtlCol="0" anchor="ctr"/>
            <a:lstStyle/>
            <a:p>
              <a:pPr algn="ctr">
                <a:lnSpc>
                  <a:spcPts val="2659"/>
                </a:lnSpc>
              </a:pPr>
              <a:endParaRPr/>
            </a:p>
          </p:txBody>
        </p:sp>
      </p:grpSp>
      <p:sp>
        <p:nvSpPr>
          <p:cNvPr id="16" name="TextBox 16"/>
          <p:cNvSpPr txBox="1"/>
          <p:nvPr/>
        </p:nvSpPr>
        <p:spPr>
          <a:xfrm>
            <a:off x="1838738" y="7356048"/>
            <a:ext cx="3429818" cy="466342"/>
          </a:xfrm>
          <a:prstGeom prst="rect">
            <a:avLst/>
          </a:prstGeom>
        </p:spPr>
        <p:txBody>
          <a:bodyPr lIns="0" tIns="0" rIns="0" bIns="0" rtlCol="0" anchor="t">
            <a:spAutoFit/>
          </a:bodyPr>
          <a:lstStyle/>
          <a:p>
            <a:pPr algn="ctr">
              <a:lnSpc>
                <a:spcPts val="3359"/>
              </a:lnSpc>
              <a:spcBef>
                <a:spcPct val="0"/>
              </a:spcBef>
            </a:pPr>
            <a:r>
              <a:rPr lang="en-US" sz="3359">
                <a:solidFill>
                  <a:srgbClr val="FFFFFF"/>
                </a:solidFill>
                <a:latin typeface="Times New Roman"/>
                <a:ea typeface="Times New Roman"/>
                <a:cs typeface="Times New Roman"/>
                <a:sym typeface="Times New Roman"/>
              </a:rPr>
              <a:t>Implementation</a:t>
            </a:r>
          </a:p>
        </p:txBody>
      </p:sp>
      <p:grpSp>
        <p:nvGrpSpPr>
          <p:cNvPr id="17" name="Group 17"/>
          <p:cNvGrpSpPr/>
          <p:nvPr/>
        </p:nvGrpSpPr>
        <p:grpSpPr>
          <a:xfrm>
            <a:off x="7008099" y="7056374"/>
            <a:ext cx="4271802" cy="924086"/>
            <a:chOff x="0" y="0"/>
            <a:chExt cx="1125084" cy="243381"/>
          </a:xfrm>
        </p:grpSpPr>
        <p:sp>
          <p:nvSpPr>
            <p:cNvPr id="18" name="Freeform 18"/>
            <p:cNvSpPr/>
            <p:nvPr/>
          </p:nvSpPr>
          <p:spPr>
            <a:xfrm>
              <a:off x="0" y="0"/>
              <a:ext cx="1125084" cy="243381"/>
            </a:xfrm>
            <a:custGeom>
              <a:avLst/>
              <a:gdLst/>
              <a:ahLst/>
              <a:cxnLst/>
              <a:rect l="l" t="t" r="r" b="b"/>
              <a:pathLst>
                <a:path w="1125084" h="243381">
                  <a:moveTo>
                    <a:pt x="0" y="0"/>
                  </a:moveTo>
                  <a:lnTo>
                    <a:pt x="1125084" y="0"/>
                  </a:lnTo>
                  <a:lnTo>
                    <a:pt x="1125084" y="243381"/>
                  </a:lnTo>
                  <a:lnTo>
                    <a:pt x="0" y="243381"/>
                  </a:lnTo>
                  <a:close/>
                </a:path>
              </a:pathLst>
            </a:custGeom>
            <a:solidFill>
              <a:srgbClr val="1B4D4D"/>
            </a:solidFill>
          </p:spPr>
          <p:txBody>
            <a:bodyPr/>
            <a:lstStyle/>
            <a:p>
              <a:endParaRPr lang="en-GB"/>
            </a:p>
          </p:txBody>
        </p:sp>
        <p:sp>
          <p:nvSpPr>
            <p:cNvPr id="19" name="TextBox 19"/>
            <p:cNvSpPr txBox="1"/>
            <p:nvPr/>
          </p:nvSpPr>
          <p:spPr>
            <a:xfrm>
              <a:off x="0" y="-57150"/>
              <a:ext cx="1125084" cy="300531"/>
            </a:xfrm>
            <a:prstGeom prst="rect">
              <a:avLst/>
            </a:prstGeom>
          </p:spPr>
          <p:txBody>
            <a:bodyPr lIns="50800" tIns="50800" rIns="50800" bIns="50800" rtlCol="0" anchor="ctr"/>
            <a:lstStyle/>
            <a:p>
              <a:pPr algn="ctr">
                <a:lnSpc>
                  <a:spcPts val="2659"/>
                </a:lnSpc>
              </a:pPr>
              <a:endParaRPr/>
            </a:p>
          </p:txBody>
        </p:sp>
      </p:grpSp>
      <p:sp>
        <p:nvSpPr>
          <p:cNvPr id="20" name="TextBox 20"/>
          <p:cNvSpPr txBox="1"/>
          <p:nvPr/>
        </p:nvSpPr>
        <p:spPr>
          <a:xfrm>
            <a:off x="7429091" y="7356048"/>
            <a:ext cx="3429818" cy="466342"/>
          </a:xfrm>
          <a:prstGeom prst="rect">
            <a:avLst/>
          </a:prstGeom>
        </p:spPr>
        <p:txBody>
          <a:bodyPr lIns="0" tIns="0" rIns="0" bIns="0" rtlCol="0" anchor="t">
            <a:spAutoFit/>
          </a:bodyPr>
          <a:lstStyle/>
          <a:p>
            <a:pPr algn="ctr">
              <a:lnSpc>
                <a:spcPts val="3359"/>
              </a:lnSpc>
              <a:spcBef>
                <a:spcPct val="0"/>
              </a:spcBef>
            </a:pPr>
            <a:r>
              <a:rPr lang="en-US" sz="3359">
                <a:solidFill>
                  <a:srgbClr val="FFFFFF"/>
                </a:solidFill>
                <a:latin typeface="Times New Roman"/>
                <a:ea typeface="Times New Roman"/>
                <a:cs typeface="Times New Roman"/>
                <a:sym typeface="Times New Roman"/>
              </a:rPr>
              <a:t>HR Strategy</a:t>
            </a:r>
          </a:p>
        </p:txBody>
      </p:sp>
      <p:grpSp>
        <p:nvGrpSpPr>
          <p:cNvPr id="21" name="Group 21"/>
          <p:cNvGrpSpPr/>
          <p:nvPr/>
        </p:nvGrpSpPr>
        <p:grpSpPr>
          <a:xfrm>
            <a:off x="12598452" y="7056374"/>
            <a:ext cx="4271802" cy="924086"/>
            <a:chOff x="0" y="0"/>
            <a:chExt cx="1125084" cy="243381"/>
          </a:xfrm>
        </p:grpSpPr>
        <p:sp>
          <p:nvSpPr>
            <p:cNvPr id="22" name="Freeform 22"/>
            <p:cNvSpPr/>
            <p:nvPr/>
          </p:nvSpPr>
          <p:spPr>
            <a:xfrm>
              <a:off x="0" y="0"/>
              <a:ext cx="1125084" cy="243381"/>
            </a:xfrm>
            <a:custGeom>
              <a:avLst/>
              <a:gdLst/>
              <a:ahLst/>
              <a:cxnLst/>
              <a:rect l="l" t="t" r="r" b="b"/>
              <a:pathLst>
                <a:path w="1125084" h="243381">
                  <a:moveTo>
                    <a:pt x="0" y="0"/>
                  </a:moveTo>
                  <a:lnTo>
                    <a:pt x="1125084" y="0"/>
                  </a:lnTo>
                  <a:lnTo>
                    <a:pt x="1125084" y="243381"/>
                  </a:lnTo>
                  <a:lnTo>
                    <a:pt x="0" y="243381"/>
                  </a:lnTo>
                  <a:close/>
                </a:path>
              </a:pathLst>
            </a:custGeom>
            <a:solidFill>
              <a:srgbClr val="1B4D4D"/>
            </a:solidFill>
          </p:spPr>
          <p:txBody>
            <a:bodyPr/>
            <a:lstStyle/>
            <a:p>
              <a:endParaRPr lang="en-GB"/>
            </a:p>
          </p:txBody>
        </p:sp>
        <p:sp>
          <p:nvSpPr>
            <p:cNvPr id="23" name="TextBox 23"/>
            <p:cNvSpPr txBox="1"/>
            <p:nvPr/>
          </p:nvSpPr>
          <p:spPr>
            <a:xfrm>
              <a:off x="0" y="-57150"/>
              <a:ext cx="1125084" cy="300531"/>
            </a:xfrm>
            <a:prstGeom prst="rect">
              <a:avLst/>
            </a:prstGeom>
          </p:spPr>
          <p:txBody>
            <a:bodyPr lIns="50800" tIns="50800" rIns="50800" bIns="50800" rtlCol="0" anchor="ctr"/>
            <a:lstStyle/>
            <a:p>
              <a:pPr algn="ctr">
                <a:lnSpc>
                  <a:spcPts val="2659"/>
                </a:lnSpc>
              </a:pPr>
              <a:endParaRPr/>
            </a:p>
          </p:txBody>
        </p:sp>
      </p:grpSp>
      <p:sp>
        <p:nvSpPr>
          <p:cNvPr id="24" name="TextBox 24"/>
          <p:cNvSpPr txBox="1"/>
          <p:nvPr/>
        </p:nvSpPr>
        <p:spPr>
          <a:xfrm>
            <a:off x="13019443" y="7356048"/>
            <a:ext cx="3429818" cy="466342"/>
          </a:xfrm>
          <a:prstGeom prst="rect">
            <a:avLst/>
          </a:prstGeom>
        </p:spPr>
        <p:txBody>
          <a:bodyPr lIns="0" tIns="0" rIns="0" bIns="0" rtlCol="0" anchor="t">
            <a:spAutoFit/>
          </a:bodyPr>
          <a:lstStyle/>
          <a:p>
            <a:pPr algn="ctr">
              <a:lnSpc>
                <a:spcPts val="3359"/>
              </a:lnSpc>
              <a:spcBef>
                <a:spcPct val="0"/>
              </a:spcBef>
            </a:pPr>
            <a:r>
              <a:rPr lang="en-US" sz="3359">
                <a:solidFill>
                  <a:srgbClr val="FFFFFF"/>
                </a:solidFill>
                <a:latin typeface="Times New Roman"/>
                <a:ea typeface="Times New Roman"/>
                <a:cs typeface="Times New Roman"/>
                <a:sym typeface="Times New Roman"/>
              </a:rPr>
              <a:t>Transparency:</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282725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About Us</a:t>
            </a:r>
          </a:p>
        </p:txBody>
      </p:sp>
      <p:sp>
        <p:nvSpPr>
          <p:cNvPr id="3" name="TextBox 3"/>
          <p:cNvSpPr txBox="1"/>
          <p:nvPr/>
        </p:nvSpPr>
        <p:spPr>
          <a:xfrm>
            <a:off x="1396817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Service</a:t>
            </a:r>
          </a:p>
        </p:txBody>
      </p:sp>
      <p:sp>
        <p:nvSpPr>
          <p:cNvPr id="4" name="TextBox 4"/>
          <p:cNvSpPr txBox="1"/>
          <p:nvPr/>
        </p:nvSpPr>
        <p:spPr>
          <a:xfrm>
            <a:off x="15109099"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Portfolio</a:t>
            </a:r>
          </a:p>
        </p:txBody>
      </p:sp>
      <p:sp>
        <p:nvSpPr>
          <p:cNvPr id="5" name="TextBox 5"/>
          <p:cNvSpPr txBox="1"/>
          <p:nvPr/>
        </p:nvSpPr>
        <p:spPr>
          <a:xfrm>
            <a:off x="16250018" y="419316"/>
            <a:ext cx="1009282" cy="217170"/>
          </a:xfrm>
          <a:prstGeom prst="rect">
            <a:avLst/>
          </a:prstGeom>
        </p:spPr>
        <p:txBody>
          <a:bodyPr lIns="0" tIns="0" rIns="0" bIns="0" rtlCol="0" anchor="t">
            <a:spAutoFit/>
          </a:bodyPr>
          <a:lstStyle/>
          <a:p>
            <a:pPr algn="r">
              <a:lnSpc>
                <a:spcPts val="1679"/>
              </a:lnSpc>
              <a:spcBef>
                <a:spcPct val="0"/>
              </a:spcBef>
            </a:pPr>
            <a:r>
              <a:rPr lang="en-US" sz="1200">
                <a:solidFill>
                  <a:srgbClr val="000000"/>
                </a:solidFill>
                <a:latin typeface="Times New Roman"/>
                <a:ea typeface="Times New Roman"/>
                <a:cs typeface="Times New Roman"/>
                <a:sym typeface="Times New Roman"/>
              </a:rPr>
              <a:t>Contact</a:t>
            </a:r>
          </a:p>
        </p:txBody>
      </p:sp>
      <p:sp>
        <p:nvSpPr>
          <p:cNvPr id="6" name="TextBox 6"/>
          <p:cNvSpPr txBox="1"/>
          <p:nvPr/>
        </p:nvSpPr>
        <p:spPr>
          <a:xfrm>
            <a:off x="2297133" y="359307"/>
            <a:ext cx="13316606" cy="1874609"/>
          </a:xfrm>
          <a:prstGeom prst="rect">
            <a:avLst/>
          </a:prstGeom>
        </p:spPr>
        <p:txBody>
          <a:bodyPr lIns="0" tIns="0" rIns="0" bIns="0" rtlCol="0" anchor="t">
            <a:spAutoFit/>
          </a:bodyPr>
          <a:lstStyle/>
          <a:p>
            <a:pPr algn="ctr">
              <a:lnSpc>
                <a:spcPts val="7053"/>
              </a:lnSpc>
            </a:pPr>
            <a:r>
              <a:rPr lang="en-US" sz="7053">
                <a:solidFill>
                  <a:srgbClr val="C3AF69"/>
                </a:solidFill>
                <a:latin typeface="Times New Roman"/>
                <a:ea typeface="Times New Roman"/>
                <a:cs typeface="Times New Roman"/>
                <a:sym typeface="Times New Roman"/>
              </a:rPr>
              <a:t>References</a:t>
            </a:r>
          </a:p>
          <a:p>
            <a:pPr algn="ctr">
              <a:lnSpc>
                <a:spcPts val="7053"/>
              </a:lnSpc>
            </a:pPr>
            <a:endParaRPr lang="en-US" sz="7053">
              <a:solidFill>
                <a:srgbClr val="C3AF69"/>
              </a:solidFill>
              <a:latin typeface="Times New Roman"/>
              <a:ea typeface="Times New Roman"/>
              <a:cs typeface="Times New Roman"/>
              <a:sym typeface="Times New Roman"/>
            </a:endParaRPr>
          </a:p>
        </p:txBody>
      </p:sp>
      <p:sp>
        <p:nvSpPr>
          <p:cNvPr id="7" name="TextBox 7"/>
          <p:cNvSpPr txBox="1"/>
          <p:nvPr/>
        </p:nvSpPr>
        <p:spPr>
          <a:xfrm>
            <a:off x="0" y="1550930"/>
            <a:ext cx="18288000" cy="8326120"/>
          </a:xfrm>
          <a:prstGeom prst="rect">
            <a:avLst/>
          </a:prstGeom>
        </p:spPr>
        <p:txBody>
          <a:bodyPr lIns="0" tIns="0" rIns="0" bIns="0" rtlCol="0" anchor="t">
            <a:spAutoFit/>
          </a:bodyPr>
          <a:lstStyle/>
          <a:p>
            <a:pPr marL="496571" lvl="1" indent="-248285" algn="l">
              <a:lnSpc>
                <a:spcPts val="2300"/>
              </a:lnSpc>
              <a:buFont typeface="Arial"/>
              <a:buChar char="•"/>
            </a:pPr>
            <a:r>
              <a:rPr lang="en-US" sz="2300">
                <a:solidFill>
                  <a:srgbClr val="000000"/>
                </a:solidFill>
                <a:latin typeface="Times New Roman"/>
                <a:ea typeface="Times New Roman"/>
                <a:cs typeface="Times New Roman"/>
                <a:sym typeface="Times New Roman"/>
              </a:rPr>
              <a:t>Ahmed, H.A., Fayyad, S., Al-Romeedy, B.S. and Abdelghani, A.A. (2025) ‘The role of STARA competencies in driving AI adoption performance in tourism and hospitality: A systematic-quantitative synthesis of dual mediation analysis of self-efficacy and Techno-Eustress’, Humanities, 6(2).</a:t>
            </a:r>
          </a:p>
          <a:p>
            <a:pPr marL="496571" lvl="1" indent="-248285" algn="l">
              <a:lnSpc>
                <a:spcPts val="2300"/>
              </a:lnSpc>
              <a:buFont typeface="Arial"/>
              <a:buChar char="•"/>
            </a:pPr>
            <a:r>
              <a:rPr lang="en-US" sz="2300">
                <a:solidFill>
                  <a:srgbClr val="000000"/>
                </a:solidFill>
                <a:latin typeface="Times New Roman"/>
                <a:ea typeface="Times New Roman"/>
                <a:cs typeface="Times New Roman"/>
                <a:sym typeface="Times New Roman"/>
              </a:rPr>
              <a:t>Batabyal, D. and Das, D.K. (eds) (2019) Global trends, practices, and challenges in contemporary tourism and hospitality management. Hershey, Pennsylvania: Business Science Reference.</a:t>
            </a:r>
          </a:p>
          <a:p>
            <a:pPr marL="496571" lvl="1" indent="-248285" algn="l">
              <a:lnSpc>
                <a:spcPts val="2300"/>
              </a:lnSpc>
              <a:buFont typeface="Arial"/>
              <a:buChar char="•"/>
            </a:pPr>
            <a:r>
              <a:rPr lang="en-US" sz="2300">
                <a:solidFill>
                  <a:srgbClr val="000000"/>
                </a:solidFill>
                <a:latin typeface="Times New Roman"/>
                <a:ea typeface="Times New Roman"/>
                <a:cs typeface="Times New Roman"/>
                <a:sym typeface="Times New Roman"/>
              </a:rPr>
              <a:t>Cheong, H.I., Lyons, A., Houghton, R. and Majumdar, A. (2023) ‘Secondary qualitative research methodology using online data within the context of social sciences’, International Journal of Qualitative Methods, 22.</a:t>
            </a:r>
          </a:p>
          <a:p>
            <a:pPr marL="496571" lvl="1" indent="-248285" algn="l">
              <a:lnSpc>
                <a:spcPts val="2300"/>
              </a:lnSpc>
              <a:buFont typeface="Arial"/>
              <a:buChar char="•"/>
            </a:pPr>
            <a:r>
              <a:rPr lang="en-US" sz="2300">
                <a:solidFill>
                  <a:srgbClr val="000000"/>
                </a:solidFill>
                <a:latin typeface="Times New Roman"/>
                <a:ea typeface="Times New Roman"/>
                <a:cs typeface="Times New Roman"/>
                <a:sym typeface="Times New Roman"/>
              </a:rPr>
              <a:t>Dixit, S.K. (2020) Managing hospitality organisations: achieving excellence in the guest experience. 2nd edn. Thousand Oaks: Sage Publications Inc.</a:t>
            </a:r>
          </a:p>
          <a:p>
            <a:pPr marL="496571" lvl="1" indent="-248285" algn="l">
              <a:lnSpc>
                <a:spcPts val="2300"/>
              </a:lnSpc>
              <a:buFont typeface="Arial"/>
              <a:buChar char="•"/>
            </a:pPr>
            <a:r>
              <a:rPr lang="en-US" sz="2300">
                <a:solidFill>
                  <a:srgbClr val="000000"/>
                </a:solidFill>
                <a:latin typeface="Times New Roman"/>
                <a:ea typeface="Times New Roman"/>
                <a:cs typeface="Times New Roman"/>
                <a:sym typeface="Times New Roman"/>
              </a:rPr>
              <a:t>Dutta, M.S. (2024) ‘Chatbot Effectiveness in Enhancing Guest Communication: Insights from Secondary Data’, Tuijin Jishu/Journal of Propulsion Technology, 45(04).</a:t>
            </a:r>
          </a:p>
          <a:p>
            <a:pPr marL="496571" lvl="1" indent="-248285" algn="l">
              <a:lnSpc>
                <a:spcPts val="2300"/>
              </a:lnSpc>
              <a:buFont typeface="Arial"/>
              <a:buChar char="•"/>
            </a:pPr>
            <a:r>
              <a:rPr lang="en-US" sz="2300">
                <a:solidFill>
                  <a:srgbClr val="000000"/>
                </a:solidFill>
                <a:latin typeface="Times New Roman"/>
                <a:ea typeface="Times New Roman"/>
                <a:cs typeface="Times New Roman"/>
                <a:sym typeface="Times New Roman"/>
              </a:rPr>
              <a:t>Hogreve, J., Iseke, A. and Derfuss, K. (2022) ‘The service-profit chain: reflections, revisions, and reimaginations’, Journal of Service Research, 25(3), pp. 460-477.</a:t>
            </a:r>
          </a:p>
          <a:p>
            <a:pPr marL="496571" lvl="1" indent="-248285" algn="l">
              <a:lnSpc>
                <a:spcPts val="2300"/>
              </a:lnSpc>
              <a:buFont typeface="Arial"/>
              <a:buChar char="•"/>
            </a:pPr>
            <a:r>
              <a:rPr lang="en-US" sz="2300">
                <a:solidFill>
                  <a:srgbClr val="000000"/>
                </a:solidFill>
                <a:latin typeface="Times New Roman"/>
                <a:ea typeface="Times New Roman"/>
                <a:cs typeface="Times New Roman"/>
                <a:sym typeface="Times New Roman"/>
              </a:rPr>
              <a:t>Hossain, K.A. (2025) Emotional Intelligence and Artificial Intelligence: Relation and Exploring the World of Human Touch and Machine. [Unpublished manuscript/Industry Report].</a:t>
            </a:r>
          </a:p>
          <a:p>
            <a:pPr marL="496571" lvl="1" indent="-248285" algn="l">
              <a:lnSpc>
                <a:spcPts val="2300"/>
              </a:lnSpc>
              <a:buFont typeface="Arial"/>
              <a:buChar char="•"/>
            </a:pPr>
            <a:r>
              <a:rPr lang="en-US" sz="2300">
                <a:solidFill>
                  <a:srgbClr val="000000"/>
                </a:solidFill>
                <a:latin typeface="Times New Roman"/>
                <a:ea typeface="Times New Roman"/>
                <a:cs typeface="Times New Roman"/>
                <a:sym typeface="Times New Roman"/>
              </a:rPr>
              <a:t>Kishnani, D. (2025) The Uncanny Valley: An Empirical Study on Human Perceptions of AI-Generated Text and Images. Doctoral dissertation, Massachusetts Institute of Technology.</a:t>
            </a:r>
          </a:p>
          <a:p>
            <a:pPr marL="496571" lvl="1" indent="-248285" algn="l">
              <a:lnSpc>
                <a:spcPts val="2300"/>
              </a:lnSpc>
              <a:buFont typeface="Arial"/>
              <a:buChar char="•"/>
            </a:pPr>
            <a:r>
              <a:rPr lang="en-US" sz="2300">
                <a:solidFill>
                  <a:srgbClr val="000000"/>
                </a:solidFill>
                <a:latin typeface="Times New Roman"/>
                <a:ea typeface="Times New Roman"/>
                <a:cs typeface="Times New Roman"/>
                <a:sym typeface="Times New Roman"/>
              </a:rPr>
              <a:t>Kordecki, B. (2022) ‘High-tech Vs High Touch-Challenges in Managing the Consumer Experience with Brands in the Digital Age’, Zeszyty Naukowe. Organizacja i Zarządzanie, 163, pp. 235-251.</a:t>
            </a:r>
          </a:p>
          <a:p>
            <a:pPr marL="496571" lvl="1" indent="-248285" algn="l">
              <a:lnSpc>
                <a:spcPts val="2300"/>
              </a:lnSpc>
              <a:buFont typeface="Arial"/>
              <a:buChar char="•"/>
            </a:pPr>
            <a:r>
              <a:rPr lang="en-US" sz="2300">
                <a:solidFill>
                  <a:srgbClr val="000000"/>
                </a:solidFill>
                <a:latin typeface="Times New Roman"/>
                <a:ea typeface="Times New Roman"/>
                <a:cs typeface="Times New Roman"/>
                <a:sym typeface="Times New Roman"/>
              </a:rPr>
              <a:t>Lein, M., Donnermann, M., Steinhaeusser, S.C. and Lugrin, B. (2023) ‘Using a social robot as a hotel assessment tool’, Companion of the 2023 ACM/IEEE international conference on human-robot interaction, pp. 117-121.</a:t>
            </a:r>
          </a:p>
          <a:p>
            <a:pPr marL="496571" lvl="1" indent="-248285" algn="l">
              <a:lnSpc>
                <a:spcPts val="2300"/>
              </a:lnSpc>
              <a:buFont typeface="Arial"/>
              <a:buChar char="•"/>
            </a:pPr>
            <a:r>
              <a:rPr lang="en-US" sz="2300">
                <a:solidFill>
                  <a:srgbClr val="000000"/>
                </a:solidFill>
                <a:latin typeface="Times New Roman"/>
                <a:ea typeface="Times New Roman"/>
                <a:cs typeface="Times New Roman"/>
                <a:sym typeface="Times New Roman"/>
              </a:rPr>
              <a:t>Nangpiire, C., Silva, J. and Alves, H. (2022) ‘Customer engagement and value co-creation/destruction: The internal fostering and hindering factors and actors in the tourist/hotel experience’, Journal of Research in Interactive Marketing, 16(2), pp. 173-188.</a:t>
            </a:r>
          </a:p>
          <a:p>
            <a:pPr marL="496571" lvl="1" indent="-248285" algn="l">
              <a:lnSpc>
                <a:spcPts val="2300"/>
              </a:lnSpc>
              <a:buFont typeface="Arial"/>
              <a:buChar char="•"/>
            </a:pPr>
            <a:r>
              <a:rPr lang="en-US" sz="2300">
                <a:solidFill>
                  <a:srgbClr val="000000"/>
                </a:solidFill>
                <a:latin typeface="Times New Roman"/>
                <a:ea typeface="Times New Roman"/>
                <a:cs typeface="Times New Roman"/>
                <a:sym typeface="Times New Roman"/>
              </a:rPr>
              <a:t>Ratnoday, N., Ratnoday, N.R., Sharma, C., Saxena, M., Kumar, D. and Banerjee, A. (2025) ‘Facial Recognition Technology for Seamless Check-In and Personalised Guest Service’, Cuestiones de Fisioterapia, 54(2), pp. 542-551.</a:t>
            </a:r>
          </a:p>
          <a:p>
            <a:pPr marL="496571" lvl="1" indent="-248285" algn="l">
              <a:lnSpc>
                <a:spcPts val="2300"/>
              </a:lnSpc>
              <a:buFont typeface="Arial"/>
              <a:buChar char="•"/>
            </a:pPr>
            <a:r>
              <a:rPr lang="en-US" sz="2300">
                <a:solidFill>
                  <a:srgbClr val="000000"/>
                </a:solidFill>
                <a:latin typeface="Times New Roman"/>
                <a:ea typeface="Times New Roman"/>
                <a:cs typeface="Times New Roman"/>
                <a:sym typeface="Times New Roman"/>
              </a:rPr>
              <a:t>Rehman, F.U., Zahid, H., Qayyum, A. and Jamil, R.A. (2025) ‘Building relationship equity: Role of social media marketing activities, customer engagement, and relational benefits’, Journal of Theoretical and Applied Electronic Commerce Research, 20(3), p. 223.</a:t>
            </a:r>
          </a:p>
          <a:p>
            <a:pPr marL="496571" lvl="1" indent="-248285" algn="l">
              <a:lnSpc>
                <a:spcPts val="2300"/>
              </a:lnSpc>
              <a:buFont typeface="Arial"/>
              <a:buChar char="•"/>
            </a:pPr>
            <a:r>
              <a:rPr lang="en-US" sz="2300">
                <a:solidFill>
                  <a:srgbClr val="000000"/>
                </a:solidFill>
                <a:latin typeface="Times New Roman"/>
                <a:ea typeface="Times New Roman"/>
                <a:cs typeface="Times New Roman"/>
                <a:sym typeface="Times New Roman"/>
              </a:rPr>
              <a:t>Sharma, S. and Srivastava, S. (2024) ‘Understanding guest satisfaction with technological amenities in five-star hotels: A qualitative analysis’, Journal of Services Research, 24(1), pp. 174-205.</a:t>
            </a:r>
          </a:p>
          <a:p>
            <a:pPr marL="496571" lvl="1" indent="-248285" algn="l">
              <a:lnSpc>
                <a:spcPts val="2300"/>
              </a:lnSpc>
              <a:buFont typeface="Arial"/>
              <a:buChar char="•"/>
            </a:pPr>
            <a:r>
              <a:rPr lang="en-US" sz="2300">
                <a:solidFill>
                  <a:srgbClr val="000000"/>
                </a:solidFill>
                <a:latin typeface="Times New Roman"/>
                <a:ea typeface="Times New Roman"/>
                <a:cs typeface="Times New Roman"/>
                <a:sym typeface="Times New Roman"/>
              </a:rPr>
              <a:t>Soni, V. (2024) ‘AI and the Personalisation-Privacy Paradox: Balancing Customised Marketing with Consumer Data Protection’, International Journal of Computer Trends and Technology, 72(9), pp. 24-31.</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2379</Words>
  <Application>Microsoft Office PowerPoint</Application>
  <PresentationFormat>Custom</PresentationFormat>
  <Paragraphs>150</Paragraphs>
  <Slides>13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Times New Roman</vt:lpstr>
      <vt:lpstr>Arial</vt:lpstr>
      <vt:lpstr>Times New Roman Bold</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Brown Elegant Hotel Presentation</dc:title>
  <dc:creator>Mahfuz</dc:creator>
  <cp:lastModifiedBy>Mahfuz Kamal</cp:lastModifiedBy>
  <cp:revision>3</cp:revision>
  <dcterms:created xsi:type="dcterms:W3CDTF">2006-08-16T00:00:00Z</dcterms:created>
  <dcterms:modified xsi:type="dcterms:W3CDTF">2026-02-22T23:44:34Z</dcterms:modified>
  <dc:identifier>DAHBB_L3EI8</dc:identifier>
</cp:coreProperties>
</file>