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sldIdLst>
    <p:sldId id="256" r:id="rId2"/>
    <p:sldId id="257" r:id="rId3"/>
    <p:sldId id="258" r:id="rId4"/>
    <p:sldId id="259" r:id="rId5"/>
    <p:sldId id="262" r:id="rId6"/>
    <p:sldId id="260" r:id="rId7"/>
    <p:sldId id="261"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slideLayouts/_rels/slideLayout1.xml.rels><?xml version="1.0" encoding="UTF-8" standalone="yes"?>
<Relationships xmlns="http://schemas.openxmlformats.org/package/2006/relationships"><Relationship Id="rId3" Type="http://schemas.microsoft.com/office/2007/relationships/hdphoto" Target="../media/hdphoto2.wdp" /><Relationship Id="rId2" Type="http://schemas.openxmlformats.org/officeDocument/2006/relationships/image" Target="../media/image4.png" /><Relationship Id="rId1" Type="http://schemas.openxmlformats.org/officeDocument/2006/relationships/slideMaster" Target="../slideMasters/slideMaster1.xml" /><Relationship Id="rId5" Type="http://schemas.microsoft.com/office/2007/relationships/hdphoto" Target="../media/hdphoto1.wdp" /><Relationship Id="rId4" Type="http://schemas.openxmlformats.org/officeDocument/2006/relationships/image" Target="../media/image3.png"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3" Type="http://schemas.microsoft.com/office/2007/relationships/hdphoto" Target="../media/hdphoto2.wdp" /><Relationship Id="rId2" Type="http://schemas.openxmlformats.org/officeDocument/2006/relationships/image" Target="../media/image4.png" /><Relationship Id="rId1" Type="http://schemas.openxmlformats.org/officeDocument/2006/relationships/slideMaster" Target="../slideMasters/slideMaster1.xml" /><Relationship Id="rId5" Type="http://schemas.microsoft.com/office/2007/relationships/hdphoto" Target="../media/hdphoto1.wdp" /><Relationship Id="rId4" Type="http://schemas.openxmlformats.org/officeDocument/2006/relationships/image" Target="../media/image3.png"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3" Type="http://schemas.microsoft.com/office/2007/relationships/hdphoto" Target="../media/hdphoto2.wdp" /><Relationship Id="rId2" Type="http://schemas.openxmlformats.org/officeDocument/2006/relationships/image" Target="../media/image4.png" /><Relationship Id="rId1" Type="http://schemas.openxmlformats.org/officeDocument/2006/relationships/slideMaster" Target="../slideMasters/slideMaster1.xml" /><Relationship Id="rId5" Type="http://schemas.microsoft.com/office/2007/relationships/hdphoto" Target="../media/hdphoto1.wdp" /><Relationship Id="rId4" Type="http://schemas.openxmlformats.org/officeDocument/2006/relationships/image" Target="../media/image2.png" /></Relationships>
</file>

<file path=ppt/slideLayouts/_rels/slideLayout9.xml.rels><?xml version="1.0" encoding="UTF-8" standalone="yes"?>
<Relationships xmlns="http://schemas.openxmlformats.org/package/2006/relationships"><Relationship Id="rId3" Type="http://schemas.microsoft.com/office/2007/relationships/hdphoto" Target="../media/hdphoto2.wdp" /><Relationship Id="rId2" Type="http://schemas.openxmlformats.org/officeDocument/2006/relationships/image" Target="../media/image4.png" /><Relationship Id="rId1" Type="http://schemas.openxmlformats.org/officeDocument/2006/relationships/slideMaster" Target="../slideMasters/slideMaster1.xml" /><Relationship Id="rId5" Type="http://schemas.microsoft.com/office/2007/relationships/hdphoto" Target="../media/hdphoto1.wdp" /><Relationship Id="rId4" Type="http://schemas.openxmlformats.org/officeDocument/2006/relationships/image" Target="../media/image2.png"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Заглавен слайд">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bg-BG"/>
              <a:t>Редакт. стил загл. образец</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bg-BG"/>
              <a:t>Щракнете, за да редактирате стила на подзаглавието в образеца</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dirty="0"/>
              <a:t>12/12/2021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лавие и съдържание">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Content Placeholder 2"/>
          <p:cNvSpPr>
            <a:spLocks noGrp="1"/>
          </p:cNvSpPr>
          <p:nvPr>
            <p:ph idx="1"/>
          </p:nvPr>
        </p:nvSpPr>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dirty="0"/>
              <a:t>12/12/2021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Заглавка разд.">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bg-BG"/>
              <a:t>Редакт. стил загл. образец</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12/12/2021</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е съдържания">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dirty="0"/>
              <a:t>12/12/2021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bg-BG"/>
              <a:t>Редакт. стил загл. образец</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dirty="0"/>
              <a:t>12/12/2021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Само заглавие">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bg-BG"/>
              <a:t>Редакт. стил загл. образец</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dirty="0"/>
              <a:t>12/12/2021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разе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12/12/2021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Съдържание с надпис">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bg-BG"/>
              <a:t>Редакт. стил загл. образец</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DA16AA21-1863-4931-97CB-99D0A168701B}" type="datetimeFigureOut">
              <a:rPr lang="en-US" dirty="0"/>
              <a:t>12/12/2021</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Картина с надпис">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bg-BG"/>
              <a:t>Редакт. стил загл. образец</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bg-BG"/>
              <a:t>Щракнете върху иконата, за да добавите картина</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3772C379-9A7C-4C87-A116-CBE9F58B04C5}" type="datetimeFigureOut">
              <a:rPr lang="en-US" dirty="0"/>
              <a:t>12/12/2021</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Заглавие и вертикален текс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Vertical Text Placeholder 2"/>
          <p:cNvSpPr>
            <a:spLocks noGrp="1"/>
          </p:cNvSpPr>
          <p:nvPr>
            <p:ph type="body" orient="vert" idx="1"/>
          </p:nvPr>
        </p:nvSpPr>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dirty="0"/>
              <a:t>12/12/2021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Вертикално заглавие и текст">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bg-BG"/>
              <a:t>Редакт. стил загл. образец</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dirty="0"/>
              <a:t>12/12/2021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2.pn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image" Target="../media/image3.png"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microsoft.com/office/2007/relationships/hdphoto" Target="../media/hdphoto1.wdp"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bg-BG"/>
              <a:t>Редакт. стил загл. образец</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12/12/2021</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hyperlink" Target="https://www.forbes.com/sites/joanmichelson2/2018/08/30/high-achievers-have-more-grit-than-talent-8-ways-you-can-too/#1ba034367c08" TargetMode="Externa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hyperlink" Target="https://boren.blog/2017/08/22/the-pipeline-problem-and-the-meritocracy-myth/" TargetMode="External" /><Relationship Id="rId2" Type="http://schemas.openxmlformats.org/officeDocument/2006/relationships/hyperlink" Target="https://boren.blog/2017/08/19/mindset-marketing-behaviorism-and-deficit-ideology/" TargetMode="Externa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hyperlink" Target="https://angeladuckworth.com/grit-book/" TargetMode="External" /><Relationship Id="rId2" Type="http://schemas.openxmlformats.org/officeDocument/2006/relationships/hyperlink" Target="https://angeladuckworth.com/" TargetMode="External" /><Relationship Id="rId1" Type="http://schemas.openxmlformats.org/officeDocument/2006/relationships/slideLayout" Target="../slideLayouts/slideLayout2.xml" /><Relationship Id="rId5" Type="http://schemas.openxmlformats.org/officeDocument/2006/relationships/hyperlink" Target="https://ad.doubleclick.net/ddm/trackclk/N5687.1695341QUARTZ/B26308520.319965746;dc_trk_aid=512719375;dc_trk_cid=161587683;dc_lat=;dc_rdid=;tag_for_child_directed_treatment=;tfua=;ltd=" TargetMode="External" /><Relationship Id="rId4" Type="http://schemas.openxmlformats.org/officeDocument/2006/relationships/hyperlink" Target="https://www.youtube.com/watch?v=H14bBuluwB8" TargetMode="External" /></Relationships>
</file>

<file path=ppt/slides/_rels/slide8.xml.rels><?xml version="1.0" encoding="UTF-8" standalone="yes"?>
<Relationships xmlns="http://schemas.openxmlformats.org/package/2006/relationships"><Relationship Id="rId3" Type="http://schemas.openxmlformats.org/officeDocument/2006/relationships/image" Target="../media/image6.svg" /><Relationship Id="rId2" Type="http://schemas.openxmlformats.org/officeDocument/2006/relationships/image" Target="../media/image5.pn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E5BF33AE-4D08-AC40-9EF3-06A0AF601488}"/>
              </a:ext>
            </a:extLst>
          </p:cNvPr>
          <p:cNvSpPr>
            <a:spLocks noGrp="1"/>
          </p:cNvSpPr>
          <p:nvPr>
            <p:ph type="ctrTitle"/>
          </p:nvPr>
        </p:nvSpPr>
        <p:spPr/>
        <p:txBody>
          <a:bodyPr/>
          <a:lstStyle/>
          <a:p>
            <a:r>
              <a:rPr lang="en-US"/>
              <a:t>          GRIT</a:t>
            </a:r>
            <a:endParaRPr lang="bg-BG"/>
          </a:p>
        </p:txBody>
      </p:sp>
      <p:sp>
        <p:nvSpPr>
          <p:cNvPr id="3" name="Подзаглавие 2">
            <a:extLst>
              <a:ext uri="{FF2B5EF4-FFF2-40B4-BE49-F238E27FC236}">
                <a16:creationId xmlns:a16="http://schemas.microsoft.com/office/drawing/2014/main" id="{711D64BF-6439-974B-97F7-CB93C8F4AFB1}"/>
              </a:ext>
            </a:extLst>
          </p:cNvPr>
          <p:cNvSpPr>
            <a:spLocks noGrp="1"/>
          </p:cNvSpPr>
          <p:nvPr>
            <p:ph type="subTitle" idx="1"/>
          </p:nvPr>
        </p:nvSpPr>
        <p:spPr/>
        <p:txBody>
          <a:bodyPr/>
          <a:lstStyle/>
          <a:p>
            <a:endParaRPr lang="bg-BG"/>
          </a:p>
        </p:txBody>
      </p:sp>
    </p:spTree>
    <p:extLst>
      <p:ext uri="{BB962C8B-B14F-4D97-AF65-F5344CB8AC3E}">
        <p14:creationId xmlns:p14="http://schemas.microsoft.com/office/powerpoint/2010/main" val="4609650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1D3C6F02-F3FE-6A4C-8425-6565BCC71DE6}"/>
              </a:ext>
            </a:extLst>
          </p:cNvPr>
          <p:cNvSpPr>
            <a:spLocks noGrp="1"/>
          </p:cNvSpPr>
          <p:nvPr>
            <p:ph type="title"/>
          </p:nvPr>
        </p:nvSpPr>
        <p:spPr/>
        <p:txBody>
          <a:bodyPr/>
          <a:lstStyle/>
          <a:p>
            <a:pPr algn="ctr"/>
            <a:r>
              <a:rPr lang="en-US"/>
              <a:t>My details</a:t>
            </a:r>
            <a:endParaRPr lang="bg-BG"/>
          </a:p>
        </p:txBody>
      </p:sp>
      <p:sp>
        <p:nvSpPr>
          <p:cNvPr id="3" name="Контейнер за съдържание 2">
            <a:extLst>
              <a:ext uri="{FF2B5EF4-FFF2-40B4-BE49-F238E27FC236}">
                <a16:creationId xmlns:a16="http://schemas.microsoft.com/office/drawing/2014/main" id="{73BB448D-092A-344E-98D3-D36D86AAE90C}"/>
              </a:ext>
            </a:extLst>
          </p:cNvPr>
          <p:cNvSpPr>
            <a:spLocks noGrp="1"/>
          </p:cNvSpPr>
          <p:nvPr>
            <p:ph idx="1"/>
          </p:nvPr>
        </p:nvSpPr>
        <p:spPr/>
        <p:txBody>
          <a:bodyPr>
            <a:normAutofit/>
          </a:bodyPr>
          <a:lstStyle/>
          <a:p>
            <a:pPr marL="0" indent="0">
              <a:buNone/>
            </a:pPr>
            <a:endParaRPr lang="en-US" sz="2800"/>
          </a:p>
          <a:p>
            <a:pPr marL="0" indent="0">
              <a:buNone/>
            </a:pPr>
            <a:endParaRPr lang="en-US" sz="2800"/>
          </a:p>
          <a:p>
            <a:pPr marL="0" indent="0" algn="ctr">
              <a:buNone/>
            </a:pPr>
            <a:r>
              <a:rPr lang="en-US" sz="2800"/>
              <a:t>Module: Digital skills and research methods </a:t>
            </a:r>
          </a:p>
          <a:p>
            <a:pPr marL="0" indent="0" algn="ctr">
              <a:buNone/>
            </a:pPr>
            <a:r>
              <a:rPr lang="en-US" sz="2800"/>
              <a:t>Module code: BMSW4003_BIRM</a:t>
            </a:r>
          </a:p>
          <a:p>
            <a:pPr marL="0" indent="0" algn="ctr">
              <a:buNone/>
            </a:pPr>
            <a:r>
              <a:rPr lang="en-US" sz="2800"/>
              <a:t>Name: Angela Petkova Chongarova</a:t>
            </a:r>
          </a:p>
          <a:p>
            <a:pPr marL="0" indent="0" algn="ctr">
              <a:buNone/>
            </a:pPr>
            <a:r>
              <a:rPr lang="en-US" sz="2800"/>
              <a:t>Student number: 2106951</a:t>
            </a:r>
          </a:p>
          <a:p>
            <a:pPr marL="0" indent="0">
              <a:buNone/>
            </a:pPr>
            <a:endParaRPr lang="bg-BG" sz="2800"/>
          </a:p>
        </p:txBody>
      </p:sp>
    </p:spTree>
    <p:extLst>
      <p:ext uri="{BB962C8B-B14F-4D97-AF65-F5344CB8AC3E}">
        <p14:creationId xmlns:p14="http://schemas.microsoft.com/office/powerpoint/2010/main" val="41076609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FC5096D4-8E01-DB46-9165-F305F55C5989}"/>
              </a:ext>
            </a:extLst>
          </p:cNvPr>
          <p:cNvSpPr>
            <a:spLocks noGrp="1"/>
          </p:cNvSpPr>
          <p:nvPr>
            <p:ph type="title"/>
          </p:nvPr>
        </p:nvSpPr>
        <p:spPr/>
        <p:txBody>
          <a:bodyPr/>
          <a:lstStyle/>
          <a:p>
            <a:r>
              <a:rPr lang="en-US"/>
              <a:t>In this presentation you will see</a:t>
            </a:r>
            <a:endParaRPr lang="bg-BG"/>
          </a:p>
        </p:txBody>
      </p:sp>
      <p:sp>
        <p:nvSpPr>
          <p:cNvPr id="3" name="Контейнер за съдържание 2">
            <a:extLst>
              <a:ext uri="{FF2B5EF4-FFF2-40B4-BE49-F238E27FC236}">
                <a16:creationId xmlns:a16="http://schemas.microsoft.com/office/drawing/2014/main" id="{97146CE7-AE29-C348-9E11-3D688854A4BA}"/>
              </a:ext>
            </a:extLst>
          </p:cNvPr>
          <p:cNvSpPr>
            <a:spLocks noGrp="1"/>
          </p:cNvSpPr>
          <p:nvPr>
            <p:ph idx="1"/>
          </p:nvPr>
        </p:nvSpPr>
        <p:spPr/>
        <p:txBody>
          <a:bodyPr>
            <a:normAutofit/>
          </a:bodyPr>
          <a:lstStyle/>
          <a:p>
            <a:pPr algn="ctr"/>
            <a:endParaRPr lang="en-US" sz="3200"/>
          </a:p>
          <a:p>
            <a:pPr algn="ctr"/>
            <a:r>
              <a:rPr lang="en-US" sz="3200"/>
              <a:t>What is GRIT?</a:t>
            </a:r>
          </a:p>
          <a:p>
            <a:pPr algn="ctr"/>
            <a:r>
              <a:rPr lang="en-GB" sz="3200"/>
              <a:t>What are the main assumptions of GRIT</a:t>
            </a:r>
            <a:r>
              <a:rPr lang="en-US" sz="3200"/>
              <a:t>?</a:t>
            </a:r>
          </a:p>
          <a:p>
            <a:pPr algn="ctr"/>
            <a:r>
              <a:rPr lang="en-GB" sz="3200"/>
              <a:t> Who proposed GRIT and when?</a:t>
            </a:r>
            <a:endParaRPr lang="en-US" sz="3200"/>
          </a:p>
          <a:p>
            <a:pPr algn="ctr" rtl="0" eaLnBrk="1" latinLnBrk="0" hangingPunct="1"/>
            <a:r>
              <a:rPr lang="en-US" sz="3200"/>
              <a:t>What is DIKW?</a:t>
            </a:r>
            <a:r>
              <a:rPr lang="en-US" sz="3200" kern="1200">
                <a:solidFill>
                  <a:srgbClr val="000000"/>
                </a:solidFill>
                <a:effectLst/>
                <a:latin typeface="Rockwell" panose="02060603020205020403" pitchFamily="18" charset="0"/>
                <a:ea typeface="+mn-ea"/>
                <a:cs typeface="+mn-cs"/>
              </a:rPr>
              <a:t> </a:t>
            </a:r>
            <a:endParaRPr lang="bg-BG" sz="3200"/>
          </a:p>
        </p:txBody>
      </p:sp>
    </p:spTree>
    <p:extLst>
      <p:ext uri="{BB962C8B-B14F-4D97-AF65-F5344CB8AC3E}">
        <p14:creationId xmlns:p14="http://schemas.microsoft.com/office/powerpoint/2010/main" val="13189645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54A46FC4-F493-C443-9310-5C3A43947A82}"/>
              </a:ext>
            </a:extLst>
          </p:cNvPr>
          <p:cNvSpPr>
            <a:spLocks noGrp="1"/>
          </p:cNvSpPr>
          <p:nvPr>
            <p:ph type="title"/>
          </p:nvPr>
        </p:nvSpPr>
        <p:spPr/>
        <p:txBody>
          <a:bodyPr/>
          <a:lstStyle/>
          <a:p>
            <a:pPr algn="ctr"/>
            <a:r>
              <a:rPr lang="en-US"/>
              <a:t>What is grit</a:t>
            </a:r>
            <a:endParaRPr lang="bg-BG"/>
          </a:p>
        </p:txBody>
      </p:sp>
      <p:sp>
        <p:nvSpPr>
          <p:cNvPr id="3" name="Контейнер за съдържание 2">
            <a:extLst>
              <a:ext uri="{FF2B5EF4-FFF2-40B4-BE49-F238E27FC236}">
                <a16:creationId xmlns:a16="http://schemas.microsoft.com/office/drawing/2014/main" id="{C37C8AC7-D1D2-5040-A354-155B421EDD8C}"/>
              </a:ext>
            </a:extLst>
          </p:cNvPr>
          <p:cNvSpPr>
            <a:spLocks noGrp="1"/>
          </p:cNvSpPr>
          <p:nvPr>
            <p:ph idx="1"/>
          </p:nvPr>
        </p:nvSpPr>
        <p:spPr/>
        <p:txBody>
          <a:bodyPr>
            <a:normAutofit fontScale="25000" lnSpcReduction="20000"/>
          </a:bodyPr>
          <a:lstStyle/>
          <a:p>
            <a:pPr marL="0" indent="0">
              <a:buNone/>
            </a:pPr>
            <a:r>
              <a:rPr lang="en-GB" sz="6200" b="1" i="0">
                <a:effectLst/>
                <a:latin typeface="Abadi" panose="02000000000000000000" pitchFamily="2" charset="0"/>
                <a:ea typeface="Abadi" panose="02000000000000000000" pitchFamily="2" charset="0"/>
              </a:rPr>
              <a:t>In psychology, grit is a positive, non-cognitive trait based on an individual's perseverance of effort combined with the passion for a particular long-term goal or end state (a powerful motivation to achieve an objective).</a:t>
            </a:r>
            <a:r>
              <a:rPr lang="en-US" sz="6200" b="1" i="0">
                <a:effectLst/>
                <a:latin typeface="Abadi" panose="02000000000000000000" pitchFamily="2" charset="0"/>
                <a:ea typeface="Abadi" panose="02000000000000000000" pitchFamily="2" charset="0"/>
              </a:rPr>
              <a:t> </a:t>
            </a:r>
          </a:p>
          <a:p>
            <a:r>
              <a:rPr lang="af-ZA" sz="6200" b="1" i="0">
                <a:effectLst/>
                <a:latin typeface="Abadi" panose="02000000000000000000" pitchFamily="2" charset="0"/>
                <a:ea typeface="Abadi" panose="02000000000000000000" pitchFamily="2" charset="0"/>
              </a:rPr>
              <a:t>“Grit sets out to show young people they are worth something; that in one way or another they are capable of achievement that deserves and earns the respect of others. Grit is an inspiration to them and has been an inspiration to me.”— Lord Phillips, Former President of the Supreme Court of the United Kingdom</a:t>
            </a:r>
            <a:endParaRPr lang="en-US" sz="6200" b="1" i="0">
              <a:effectLst/>
              <a:latin typeface="Abadi" panose="02000000000000000000" pitchFamily="2" charset="0"/>
              <a:ea typeface="Abadi" panose="02000000000000000000" pitchFamily="2" charset="0"/>
            </a:endParaRPr>
          </a:p>
          <a:p>
            <a:pPr marL="0" indent="0">
              <a:buNone/>
            </a:pPr>
            <a:r>
              <a:rPr lang="af-ZA" sz="6200" b="1" i="0">
                <a:effectLst/>
                <a:latin typeface="Abadi" panose="02000000000000000000" pitchFamily="2" charset="0"/>
                <a:ea typeface="Abadi" panose="02000000000000000000" pitchFamily="2" charset="0"/>
              </a:rPr>
              <a:t>Grit is passion and perseverance for long-term goals.</a:t>
            </a:r>
          </a:p>
          <a:p>
            <a:pPr marL="0" indent="0">
              <a:buNone/>
            </a:pPr>
            <a:r>
              <a:rPr lang="af-ZA" sz="6200" b="1" i="0">
                <a:effectLst/>
                <a:latin typeface="Abadi" panose="02000000000000000000" pitchFamily="2" charset="0"/>
                <a:ea typeface="Abadi" panose="02000000000000000000" pitchFamily="2" charset="0"/>
              </a:rPr>
              <a:t>One way to think about grit is to consider what grit isn’t.</a:t>
            </a:r>
          </a:p>
          <a:p>
            <a:pPr marL="0" indent="0">
              <a:buNone/>
            </a:pPr>
            <a:r>
              <a:rPr lang="af-ZA" sz="6200" b="1" i="0">
                <a:effectLst/>
                <a:latin typeface="Abadi" panose="02000000000000000000" pitchFamily="2" charset="0"/>
                <a:ea typeface="Abadi" panose="02000000000000000000" pitchFamily="2" charset="0"/>
              </a:rPr>
              <a:t>Grit isn’t talent. Grit isn’t luck. Grit isn’t how intensely, for the moment, you want something.</a:t>
            </a:r>
          </a:p>
          <a:p>
            <a:pPr marL="0" indent="0">
              <a:buNone/>
            </a:pPr>
            <a:r>
              <a:rPr lang="af-ZA" sz="6200" b="1" i="0">
                <a:effectLst/>
                <a:latin typeface="Abadi" panose="02000000000000000000" pitchFamily="2" charset="0"/>
                <a:ea typeface="Abadi" panose="02000000000000000000" pitchFamily="2" charset="0"/>
              </a:rPr>
              <a:t>Instead, grit is about having what some researchers call an”ultimate concern”–a goal you care about so much that it organizes and gives meaning to almost everything you do. And grit is holding steadfast to that goal. Even when you fall down. Even when you screw up. Even when progress toward that goal is halting or slow.</a:t>
            </a:r>
            <a:endParaRPr lang="en-US" sz="6200" b="1" i="0">
              <a:effectLst/>
              <a:latin typeface="Abadi" panose="02000000000000000000" pitchFamily="2" charset="0"/>
              <a:ea typeface="Abadi" panose="02000000000000000000" pitchFamily="2" charset="0"/>
            </a:endParaRPr>
          </a:p>
          <a:p>
            <a:pPr marL="0" indent="0">
              <a:buNone/>
            </a:pPr>
            <a:r>
              <a:rPr lang="af-ZA" sz="6200" b="1" i="0">
                <a:effectLst/>
                <a:latin typeface="Abadi" panose="02000000000000000000" pitchFamily="2" charset="0"/>
                <a:ea typeface="Abadi" panose="02000000000000000000" pitchFamily="2" charset="0"/>
              </a:rPr>
              <a:t>Talent and luck matter to success. But talent and luck are no guarantee of grit. And in the very long run, I think grit may matter as least as much, if not more.</a:t>
            </a:r>
            <a:br>
              <a:rPr lang="en-GB" b="0" i="0">
                <a:solidFill>
                  <a:srgbClr val="202124"/>
                </a:solidFill>
                <a:effectLst/>
                <a:latin typeface="arial" panose="020B0604020202020204" pitchFamily="34" charset="0"/>
              </a:rPr>
            </a:br>
            <a:endParaRPr lang="bg-BG"/>
          </a:p>
        </p:txBody>
      </p:sp>
    </p:spTree>
    <p:extLst>
      <p:ext uri="{BB962C8B-B14F-4D97-AF65-F5344CB8AC3E}">
        <p14:creationId xmlns:p14="http://schemas.microsoft.com/office/powerpoint/2010/main" val="23938933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3D479C9A-CB0A-AB4E-A70B-D685414F4CCC}"/>
              </a:ext>
            </a:extLst>
          </p:cNvPr>
          <p:cNvSpPr>
            <a:spLocks noGrp="1"/>
          </p:cNvSpPr>
          <p:nvPr>
            <p:ph type="title"/>
          </p:nvPr>
        </p:nvSpPr>
        <p:spPr/>
        <p:txBody>
          <a:bodyPr>
            <a:normAutofit fontScale="90000"/>
          </a:bodyPr>
          <a:lstStyle/>
          <a:p>
            <a:pPr algn="ctr"/>
            <a:br>
              <a:rPr lang="en-US" b="0" i="0">
                <a:solidFill>
                  <a:schemeClr val="tx1"/>
                </a:solidFill>
                <a:effectLst/>
                <a:latin typeface="+mn-lt"/>
              </a:rPr>
            </a:br>
            <a:r>
              <a:rPr lang="en-US" b="0" i="0">
                <a:solidFill>
                  <a:schemeClr val="tx1"/>
                </a:solidFill>
                <a:effectLst/>
                <a:latin typeface="+mn-lt"/>
              </a:rPr>
              <a:t>More for grit and why its important</a:t>
            </a:r>
            <a:br>
              <a:rPr lang="af-ZA" b="0" i="0">
                <a:solidFill>
                  <a:schemeClr val="tx1"/>
                </a:solidFill>
                <a:effectLst/>
                <a:latin typeface="+mn-lt"/>
              </a:rPr>
            </a:br>
            <a:br>
              <a:rPr lang="af-ZA">
                <a:solidFill>
                  <a:schemeClr val="tx1"/>
                </a:solidFill>
                <a:latin typeface="+mn-lt"/>
              </a:rPr>
            </a:br>
            <a:endParaRPr lang="bg-BG">
              <a:solidFill>
                <a:schemeClr val="tx1"/>
              </a:solidFill>
              <a:latin typeface="+mn-lt"/>
            </a:endParaRPr>
          </a:p>
        </p:txBody>
      </p:sp>
      <p:sp>
        <p:nvSpPr>
          <p:cNvPr id="3" name="Контейнер за съдържание 2">
            <a:extLst>
              <a:ext uri="{FF2B5EF4-FFF2-40B4-BE49-F238E27FC236}">
                <a16:creationId xmlns:a16="http://schemas.microsoft.com/office/drawing/2014/main" id="{3435355A-22A7-2B45-A375-01A63DAD9DC7}"/>
              </a:ext>
            </a:extLst>
          </p:cNvPr>
          <p:cNvSpPr>
            <a:spLocks noGrp="1"/>
          </p:cNvSpPr>
          <p:nvPr>
            <p:ph idx="1"/>
          </p:nvPr>
        </p:nvSpPr>
        <p:spPr/>
        <p:txBody>
          <a:bodyPr>
            <a:normAutofit lnSpcReduction="10000"/>
          </a:bodyPr>
          <a:lstStyle/>
          <a:p>
            <a:pPr rtl="0"/>
            <a:r>
              <a:rPr lang="af-ZA" b="0" i="0">
                <a:effectLst/>
                <a:latin typeface="TimesNewRoman"/>
              </a:rPr>
              <a:t>Duckworth defines grit as passion and perseverance for long-term and meaningful goals. Essentially, it is one’s ability to endure and persist over time on a journey towards accomplishing big and hard things. Grit is a combination of desire and fortitude, in which an individual is willing to do the many small, mundane tasks that give us no pleasure in and of themselves, so that we may realize our dreams. Grit is one’s ability to overcome adversity, to bounce back from defeat, to learn from failure, and to “keep on keeping on.” It is falling down nine times and getting up ten; it is when the going gets tough, the tough get going.</a:t>
            </a:r>
          </a:p>
          <a:p>
            <a:r>
              <a:rPr lang="af-ZA" b="0" i="0" strike="noStrike">
                <a:effectLst/>
                <a:latin typeface="TimesNewRoman"/>
                <a:hlinkClick r:id="rId2">
                  <a:extLst>
                    <a:ext uri="{A12FA001-AC4F-418D-AE19-62706E023703}">
                      <ahyp:hlinkClr xmlns:ahyp="http://schemas.microsoft.com/office/drawing/2018/hyperlinkcolor" val="tx"/>
                    </a:ext>
                  </a:extLst>
                </a:hlinkClick>
              </a:rPr>
              <a:t>Because talent is overrated.</a:t>
            </a:r>
            <a:r>
              <a:rPr lang="af-ZA" b="0" i="0">
                <a:effectLst/>
                <a:latin typeface="TimesNewRoman"/>
              </a:rPr>
              <a:t> The world is filled with what could have been, and talent is in no short supply. Grit is what turns talent into skill, and turns potential into reality. We all know somebody who had tons of smarts, or great athletic ability, but for whatever reason did very little with it. We also know that person who surprised us all; nothing seemingly out of the ordinary about them, but their hard work and persistence over time focused towards their goals produced incredible results. When talent meets grit, the potential can be realized. So if you, as a parent or educator, want your children or students to realize their potential and achieve their most meaningful goals, then we need to understand what is grit and how to cultivate it.</a:t>
            </a:r>
            <a:endParaRPr lang="en-US"/>
          </a:p>
        </p:txBody>
      </p:sp>
    </p:spTree>
    <p:extLst>
      <p:ext uri="{BB962C8B-B14F-4D97-AF65-F5344CB8AC3E}">
        <p14:creationId xmlns:p14="http://schemas.microsoft.com/office/powerpoint/2010/main" val="3868651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7DB87E4E-1397-C148-AD66-67BFE877C495}"/>
              </a:ext>
            </a:extLst>
          </p:cNvPr>
          <p:cNvSpPr>
            <a:spLocks noGrp="1"/>
          </p:cNvSpPr>
          <p:nvPr>
            <p:ph type="title"/>
          </p:nvPr>
        </p:nvSpPr>
        <p:spPr/>
        <p:txBody>
          <a:bodyPr/>
          <a:lstStyle/>
          <a:p>
            <a:r>
              <a:rPr lang="en-GB" sz="5400"/>
              <a:t>What are the main assumptions of GRIT</a:t>
            </a:r>
            <a:r>
              <a:rPr lang="en-US" sz="5400"/>
              <a:t>?</a:t>
            </a:r>
            <a:endParaRPr lang="bg-BG"/>
          </a:p>
        </p:txBody>
      </p:sp>
      <p:sp>
        <p:nvSpPr>
          <p:cNvPr id="3" name="Контейнер за съдържание 2">
            <a:extLst>
              <a:ext uri="{FF2B5EF4-FFF2-40B4-BE49-F238E27FC236}">
                <a16:creationId xmlns:a16="http://schemas.microsoft.com/office/drawing/2014/main" id="{7ADD2D0F-49A6-C349-82C0-4EE879E6E7D1}"/>
              </a:ext>
            </a:extLst>
          </p:cNvPr>
          <p:cNvSpPr>
            <a:spLocks noGrp="1"/>
          </p:cNvSpPr>
          <p:nvPr>
            <p:ph idx="1"/>
          </p:nvPr>
        </p:nvSpPr>
        <p:spPr/>
        <p:txBody>
          <a:bodyPr>
            <a:normAutofit fontScale="77500" lnSpcReduction="20000"/>
          </a:bodyPr>
          <a:lstStyle/>
          <a:p>
            <a:pPr marL="0" indent="0">
              <a:buNone/>
            </a:pPr>
            <a:r>
              <a:rPr lang="af-ZA" b="0" i="0">
                <a:effectLst/>
                <a:latin typeface="Georgia" panose="02000000000000000000" pitchFamily="2" charset="0"/>
              </a:rPr>
              <a:t>These </a:t>
            </a:r>
            <a:r>
              <a:rPr lang="af-ZA" b="0" i="0" u="none" strike="noStrike">
                <a:effectLst/>
                <a:latin typeface="Georgia" panose="02000000000000000000" pitchFamily="2" charset="0"/>
                <a:hlinkClick r:id="rId2">
                  <a:extLst>
                    <a:ext uri="{A12FA001-AC4F-418D-AE19-62706E023703}">
                      <ahyp:hlinkClr xmlns:ahyp="http://schemas.microsoft.com/office/drawing/2018/hyperlinkcolor" val="tx"/>
                    </a:ext>
                  </a:extLst>
                </a:hlinkClick>
              </a:rPr>
              <a:t>deficit ideologies</a:t>
            </a:r>
            <a:r>
              <a:rPr lang="af-ZA" b="0" i="0">
                <a:effectLst/>
                <a:latin typeface="Georgia" panose="02000000000000000000" pitchFamily="2" charset="0"/>
              </a:rPr>
              <a:t> ignore systemic problems, choosing instead to tinker with kids. They push the </a:t>
            </a:r>
            <a:r>
              <a:rPr lang="af-ZA" b="0" i="0" u="none" strike="noStrike">
                <a:effectLst/>
                <a:latin typeface="Georgia" panose="02000000000000000000" pitchFamily="2" charset="0"/>
                <a:hlinkClick r:id="rId3">
                  <a:extLst>
                    <a:ext uri="{A12FA001-AC4F-418D-AE19-62706E023703}">
                      <ahyp:hlinkClr xmlns:ahyp="http://schemas.microsoft.com/office/drawing/2018/hyperlinkcolor" val="tx"/>
                    </a:ext>
                  </a:extLst>
                </a:hlinkClick>
              </a:rPr>
              <a:t>meritocracy myth</a:t>
            </a:r>
            <a:r>
              <a:rPr lang="af-ZA" b="0" i="0">
                <a:effectLst/>
                <a:latin typeface="Georgia" panose="02000000000000000000" pitchFamily="2" charset="0"/>
              </a:rPr>
              <a:t>. The assumptions made by these ideologies harmfully gaslight students and families.</a:t>
            </a:r>
          </a:p>
          <a:p>
            <a:pPr marL="0" indent="0">
              <a:buNone/>
            </a:pPr>
            <a:r>
              <a:rPr lang="af-ZA">
                <a:effectLst/>
              </a:rPr>
              <a:t>1. Money doesn’t have to be an obstacle</a:t>
            </a:r>
          </a:p>
          <a:p>
            <a:pPr marL="0" indent="0">
              <a:buNone/>
            </a:pPr>
            <a:r>
              <a:rPr lang="af-ZA">
                <a:effectLst/>
              </a:rPr>
              <a:t>2. Race doesn’t matter</a:t>
            </a:r>
          </a:p>
          <a:p>
            <a:pPr marL="0" indent="0">
              <a:buNone/>
            </a:pPr>
            <a:r>
              <a:rPr lang="af-ZA">
                <a:effectLst/>
              </a:rPr>
              <a:t>3. Just work harder</a:t>
            </a:r>
          </a:p>
          <a:p>
            <a:pPr marL="0" indent="0">
              <a:buNone/>
            </a:pPr>
            <a:r>
              <a:rPr lang="af-ZA">
                <a:effectLst/>
              </a:rPr>
              <a:t>4. There is a college for everyone/everyone can go to college</a:t>
            </a:r>
          </a:p>
          <a:p>
            <a:pPr marL="0" indent="0">
              <a:buNone/>
            </a:pPr>
            <a:r>
              <a:rPr lang="af-ZA">
                <a:effectLst/>
              </a:rPr>
              <a:t>5. If you believe in yourself, your dreams will come true</a:t>
            </a:r>
          </a:p>
          <a:p>
            <a:pPr marL="0" indent="0">
              <a:buNone/>
            </a:pPr>
            <a:r>
              <a:rPr lang="af-ZA">
                <a:effectLst/>
              </a:rPr>
              <a:t>Taken together, the five assumptions listed above can be dangerous because they reinforce the deeply held American belief that success is individually created and sustained. “If I could do it, so can you” is an echo of the “just work harder” assumption. It is the “pull yourself up by your bootstraps” ethos to which so many generations of Americans adhere. Yet data repeatedly show how poverty, social class, race, and parents’ educational attainment more directly influence an individual’s success and potential earnings than any individual effort. We clearly do not yet have a level playing field, but this belief is all but impossible to challenge. Whenever we hear of another bootstraps story, we want to generalize. We disregard the fact that luck often plays a major role. And in generalizing and celebrating the individual nature of success, we disregard the imperative to rethink social and economic policies that leave many behind.</a:t>
            </a:r>
          </a:p>
          <a:p>
            <a:pPr marL="0" indent="0">
              <a:buNone/>
            </a:pPr>
            <a:endParaRPr lang="bg-BG"/>
          </a:p>
        </p:txBody>
      </p:sp>
    </p:spTree>
    <p:extLst>
      <p:ext uri="{BB962C8B-B14F-4D97-AF65-F5344CB8AC3E}">
        <p14:creationId xmlns:p14="http://schemas.microsoft.com/office/powerpoint/2010/main" val="11893962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90E0431E-850F-F140-B33D-075DF24AD0D7}"/>
              </a:ext>
            </a:extLst>
          </p:cNvPr>
          <p:cNvSpPr>
            <a:spLocks noGrp="1"/>
          </p:cNvSpPr>
          <p:nvPr>
            <p:ph type="title"/>
          </p:nvPr>
        </p:nvSpPr>
        <p:spPr/>
        <p:txBody>
          <a:bodyPr/>
          <a:lstStyle/>
          <a:p>
            <a:r>
              <a:rPr lang="en-GB" sz="5400"/>
              <a:t> Who proposed GRIT and when?</a:t>
            </a:r>
            <a:br>
              <a:rPr lang="en-US" sz="5400"/>
            </a:br>
            <a:endParaRPr lang="bg-BG"/>
          </a:p>
        </p:txBody>
      </p:sp>
      <p:sp>
        <p:nvSpPr>
          <p:cNvPr id="3" name="Контейнер за съдържание 2">
            <a:extLst>
              <a:ext uri="{FF2B5EF4-FFF2-40B4-BE49-F238E27FC236}">
                <a16:creationId xmlns:a16="http://schemas.microsoft.com/office/drawing/2014/main" id="{B5280846-ACD7-DA42-A485-A078A2E17059}"/>
              </a:ext>
            </a:extLst>
          </p:cNvPr>
          <p:cNvSpPr>
            <a:spLocks noGrp="1"/>
          </p:cNvSpPr>
          <p:nvPr>
            <p:ph idx="1"/>
          </p:nvPr>
        </p:nvSpPr>
        <p:spPr/>
        <p:txBody>
          <a:bodyPr>
            <a:normAutofit fontScale="92500" lnSpcReduction="20000"/>
          </a:bodyPr>
          <a:lstStyle/>
          <a:p>
            <a:pPr marL="0" indent="0">
              <a:buNone/>
            </a:pPr>
            <a:r>
              <a:rPr lang="af-ZA" sz="2000" b="1" strike="noStrike">
                <a:effectLst/>
                <a:hlinkClick r:id="rId2">
                  <a:extLst>
                    <a:ext uri="{A12FA001-AC4F-418D-AE19-62706E023703}">
                      <ahyp:hlinkClr xmlns:ahyp="http://schemas.microsoft.com/office/drawing/2018/hyperlinkcolor" val="tx"/>
                    </a:ext>
                  </a:extLst>
                </a:hlinkClick>
              </a:rPr>
              <a:t>Angela Duckworth</a:t>
            </a:r>
            <a:r>
              <a:rPr lang="af-ZA" sz="2000" b="1">
                <a:effectLst/>
              </a:rPr>
              <a:t> is the world’s leading expert on “grit,” the much-hyped ingredient in personal success. As Duckworth defines it, grit is </a:t>
            </a:r>
            <a:r>
              <a:rPr lang="af-ZA" sz="2000" b="1" i="1">
                <a:effectLst/>
              </a:rPr>
              <a:t>passion</a:t>
            </a:r>
            <a:r>
              <a:rPr lang="af-ZA" sz="2000" b="1">
                <a:effectLst/>
              </a:rPr>
              <a:t> and sustained </a:t>
            </a:r>
            <a:r>
              <a:rPr lang="af-ZA" sz="2000" b="1" i="1">
                <a:effectLst/>
              </a:rPr>
              <a:t>persistence</a:t>
            </a:r>
            <a:r>
              <a:rPr lang="af-ZA" sz="2000" b="1">
                <a:effectLst/>
              </a:rPr>
              <a:t> applied toward long-term achievement, with no particular concern for rewards or recognition along the way. It combines resilience, ambition, and self-control in the pursuit of goals that take months, years, or even decades.</a:t>
            </a:r>
          </a:p>
          <a:p>
            <a:pPr marL="0" indent="0">
              <a:buNone/>
            </a:pPr>
            <a:r>
              <a:rPr lang="af-ZA" sz="2000" b="1">
                <a:effectLst/>
              </a:rPr>
              <a:t>The University of Pennsylvania psychologist’s studies of grit began when she was teaching math to seventh graders. She realized IQ wasn’t the only factor separating successful students from those who struggled, and that grit—holding steadfast to a goal through time—was highly predictive of success. She then spent years analyzing the short- and long term effects of grit on people’s performance in school, at work, and in personal relationships, and published her research in </a:t>
            </a:r>
            <a:r>
              <a:rPr lang="af-ZA" sz="2000" b="1" i="1" strike="noStrike">
                <a:effectLst/>
                <a:hlinkClick r:id="rId3">
                  <a:extLst>
                    <a:ext uri="{A12FA001-AC4F-418D-AE19-62706E023703}">
                      <ahyp:hlinkClr xmlns:ahyp="http://schemas.microsoft.com/office/drawing/2018/hyperlinkcolor" val="tx"/>
                    </a:ext>
                  </a:extLst>
                </a:hlinkClick>
              </a:rPr>
              <a:t>Grit: The Power of Passion and Perseverance</a:t>
            </a:r>
            <a:r>
              <a:rPr lang="af-ZA" sz="2000" b="1">
                <a:effectLst/>
              </a:rPr>
              <a:t>, a New York Times bestseller documenting how grit predicts long-term success in nearly every realm of life (a theory also explained in her viral </a:t>
            </a:r>
            <a:r>
              <a:rPr lang="af-ZA" sz="2000" b="1" strike="noStrike">
                <a:effectLst/>
                <a:hlinkClick r:id="rId4">
                  <a:extLst>
                    <a:ext uri="{A12FA001-AC4F-418D-AE19-62706E023703}">
                      <ahyp:hlinkClr xmlns:ahyp="http://schemas.microsoft.com/office/drawing/2018/hyperlinkcolor" val="tx"/>
                    </a:ext>
                  </a:extLst>
                </a:hlinkClick>
              </a:rPr>
              <a:t>TED Talk</a:t>
            </a:r>
            <a:r>
              <a:rPr lang="af-ZA" sz="2000" b="1">
                <a:effectLst/>
              </a:rPr>
              <a:t>).</a:t>
            </a:r>
          </a:p>
          <a:p>
            <a:pPr marL="0" indent="0">
              <a:buNone/>
            </a:pPr>
            <a:br>
              <a:rPr lang="af-ZA" b="0" i="0" u="none" strike="noStrike">
                <a:solidFill>
                  <a:srgbClr val="000000"/>
                </a:solidFill>
                <a:effectLst/>
                <a:latin typeface="MaisonNeue"/>
                <a:hlinkClick r:id="rId5"/>
              </a:rPr>
            </a:br>
            <a:endParaRPr lang="en-GB" b="0" i="0">
              <a:solidFill>
                <a:srgbClr val="202124"/>
              </a:solidFill>
              <a:effectLst/>
              <a:latin typeface="arial" panose="020B0604020202020204" pitchFamily="34" charset="0"/>
            </a:endParaRPr>
          </a:p>
          <a:p>
            <a:endParaRPr lang="bg-BG"/>
          </a:p>
        </p:txBody>
      </p:sp>
    </p:spTree>
    <p:extLst>
      <p:ext uri="{BB962C8B-B14F-4D97-AF65-F5344CB8AC3E}">
        <p14:creationId xmlns:p14="http://schemas.microsoft.com/office/powerpoint/2010/main" val="27990502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D85D730F-EF72-664E-A305-09366297B9F1}"/>
              </a:ext>
            </a:extLst>
          </p:cNvPr>
          <p:cNvSpPr>
            <a:spLocks noGrp="1"/>
          </p:cNvSpPr>
          <p:nvPr>
            <p:ph type="title"/>
          </p:nvPr>
        </p:nvSpPr>
        <p:spPr/>
        <p:txBody>
          <a:bodyPr vert="horz" lIns="91440" tIns="45720" rIns="91440" bIns="45720" rtlCol="0" anchor="ctr">
            <a:normAutofit/>
          </a:bodyPr>
          <a:lstStyle/>
          <a:p>
            <a:r>
              <a:rPr lang="en-US" sz="4400"/>
              <a:t>        What is dikw method</a:t>
            </a:r>
          </a:p>
        </p:txBody>
      </p:sp>
      <p:sp>
        <p:nvSpPr>
          <p:cNvPr id="3" name="Контейнер за съдържание 2">
            <a:extLst>
              <a:ext uri="{FF2B5EF4-FFF2-40B4-BE49-F238E27FC236}">
                <a16:creationId xmlns:a16="http://schemas.microsoft.com/office/drawing/2014/main" id="{B48FA777-1841-7B4B-BA01-FE4B9AF4106F}"/>
              </a:ext>
            </a:extLst>
          </p:cNvPr>
          <p:cNvSpPr>
            <a:spLocks noGrp="1"/>
          </p:cNvSpPr>
          <p:nvPr>
            <p:ph idx="1"/>
          </p:nvPr>
        </p:nvSpPr>
        <p:spPr>
          <a:xfrm>
            <a:off x="468924" y="1553308"/>
            <a:ext cx="7503502" cy="4295042"/>
          </a:xfrm>
        </p:spPr>
        <p:txBody>
          <a:bodyPr vert="horz" lIns="91440" tIns="45720" rIns="91440" bIns="45720" rtlCol="0">
            <a:normAutofit fontScale="92500" lnSpcReduction="10000"/>
          </a:bodyPr>
          <a:lstStyle/>
          <a:p>
            <a:r>
              <a:rPr lang="en-US" sz="1800" b="0" i="0">
                <a:effectLst/>
              </a:rPr>
              <a:t>The DIKW model or DIKW pyramid is an often </a:t>
            </a:r>
            <a:r>
              <a:rPr lang="en-US" sz="1800" b="1" i="0">
                <a:effectLst/>
              </a:rPr>
              <a:t>used method</a:t>
            </a:r>
            <a:r>
              <a:rPr lang="en-US" sz="1800" b="0" i="0">
                <a:effectLst/>
              </a:rPr>
              <a:t>, with roots in knowledge management, to explain the ways we move from data (the 'D') to information (I), knowledge (K) and wisdom (W) with a component of actions and decisions. Essentially that's what we do in digital transformation.</a:t>
            </a:r>
          </a:p>
          <a:p>
            <a:pPr rtl="0"/>
            <a:r>
              <a:rPr lang="af-ZA" sz="1800" b="1" i="0" u="none" strike="noStrike">
                <a:solidFill>
                  <a:srgbClr val="000000"/>
                </a:solidFill>
                <a:effectLst/>
                <a:latin typeface="Times new roman" panose="02020603050405020304" pitchFamily="18" charset="0"/>
              </a:rPr>
              <a:t>Process of DIKW pyramid </a:t>
            </a:r>
            <a:endParaRPr lang="af-ZA" sz="1600" b="0">
              <a:effectLst/>
            </a:endParaRPr>
          </a:p>
          <a:p>
            <a:pPr rtl="0"/>
            <a:r>
              <a:rPr lang="af-ZA" sz="1800" b="0" i="0" u="none" strike="noStrike">
                <a:solidFill>
                  <a:srgbClr val="000000"/>
                </a:solidFill>
                <a:effectLst/>
                <a:latin typeface="Times new roman" panose="02020603050405020304" pitchFamily="18" charset="0"/>
              </a:rPr>
              <a:t>There are different steps of the DIKW pyramid process that is described as below:</a:t>
            </a:r>
            <a:endParaRPr lang="af-ZA" sz="1600" b="0">
              <a:effectLst/>
            </a:endParaRPr>
          </a:p>
          <a:p>
            <a:pPr rtl="0"/>
            <a:r>
              <a:rPr lang="af-ZA" sz="1800" b="1" i="0" u="none" strike="noStrike">
                <a:solidFill>
                  <a:srgbClr val="000000"/>
                </a:solidFill>
                <a:effectLst/>
                <a:latin typeface="Times new roman" panose="02020603050405020304" pitchFamily="18" charset="0"/>
              </a:rPr>
              <a:t>Data: </a:t>
            </a:r>
            <a:r>
              <a:rPr lang="af-ZA" sz="1800" b="0" i="0" u="none" strike="noStrike">
                <a:solidFill>
                  <a:srgbClr val="000000"/>
                </a:solidFill>
                <a:effectLst/>
                <a:latin typeface="Times new roman" panose="02020603050405020304" pitchFamily="18" charset="0"/>
              </a:rPr>
              <a:t>DIKW pyramid is very helpful to have accurate data and information related with the topic. </a:t>
            </a:r>
            <a:endParaRPr lang="af-ZA" sz="1600" b="0">
              <a:effectLst/>
            </a:endParaRPr>
          </a:p>
          <a:p>
            <a:pPr rtl="0"/>
            <a:r>
              <a:rPr lang="af-ZA" sz="1800" b="1" i="0" u="none" strike="noStrike">
                <a:solidFill>
                  <a:srgbClr val="000000"/>
                </a:solidFill>
                <a:effectLst/>
                <a:latin typeface="Times new roman" panose="02020603050405020304" pitchFamily="18" charset="0"/>
              </a:rPr>
              <a:t>Information: </a:t>
            </a:r>
            <a:r>
              <a:rPr lang="af-ZA" sz="1800" b="0" i="0" u="none" strike="noStrike">
                <a:solidFill>
                  <a:srgbClr val="000000"/>
                </a:solidFill>
                <a:effectLst/>
                <a:latin typeface="Times new roman" panose="02020603050405020304" pitchFamily="18" charset="0"/>
              </a:rPr>
              <a:t>In DIKW pyramid the information is structured, organised, categorised. </a:t>
            </a:r>
            <a:endParaRPr lang="af-ZA" sz="1600" b="0">
              <a:effectLst/>
            </a:endParaRPr>
          </a:p>
          <a:p>
            <a:pPr rtl="0"/>
            <a:r>
              <a:rPr lang="af-ZA" sz="1800" b="1" i="0" u="none" strike="noStrike">
                <a:solidFill>
                  <a:srgbClr val="000000"/>
                </a:solidFill>
                <a:effectLst/>
                <a:latin typeface="Times new roman" panose="02020603050405020304" pitchFamily="18" charset="0"/>
              </a:rPr>
              <a:t>Knowledge: </a:t>
            </a:r>
            <a:r>
              <a:rPr lang="af-ZA" sz="1800" b="0" i="0" u="none" strike="noStrike">
                <a:solidFill>
                  <a:srgbClr val="000000"/>
                </a:solidFill>
                <a:effectLst/>
                <a:latin typeface="Times new roman" panose="02020603050405020304" pitchFamily="18" charset="0"/>
              </a:rPr>
              <a:t>It is very helpful in the process of development of learning effective idea, concept and notion. </a:t>
            </a:r>
            <a:endParaRPr lang="af-ZA" sz="1600" b="0">
              <a:effectLst/>
            </a:endParaRPr>
          </a:p>
          <a:p>
            <a:pPr rtl="0"/>
            <a:r>
              <a:rPr lang="af-ZA" sz="1800" b="1" i="0" u="none" strike="noStrike">
                <a:solidFill>
                  <a:srgbClr val="000000"/>
                </a:solidFill>
                <a:effectLst/>
                <a:latin typeface="Times new roman" panose="02020603050405020304" pitchFamily="18" charset="0"/>
              </a:rPr>
              <a:t>Wisdom: </a:t>
            </a:r>
            <a:r>
              <a:rPr lang="af-ZA" sz="1800" b="0" i="0" u="none" strike="noStrike">
                <a:solidFill>
                  <a:srgbClr val="000000"/>
                </a:solidFill>
                <a:effectLst/>
                <a:latin typeface="Times new roman" panose="02020603050405020304" pitchFamily="18" charset="0"/>
              </a:rPr>
              <a:t>This aspect leads towards integration of knowledge and developing detailed overview of the topic. </a:t>
            </a:r>
            <a:endParaRPr lang="af-ZA" sz="1600" b="0">
              <a:effectLst/>
            </a:endParaRPr>
          </a:p>
          <a:p>
            <a:pPr marL="0" indent="0">
              <a:buNone/>
            </a:pPr>
            <a:endParaRPr lang="en-US" sz="1800"/>
          </a:p>
        </p:txBody>
      </p:sp>
      <p:pic>
        <p:nvPicPr>
          <p:cNvPr id="5" name="Графика 5">
            <a:extLst>
              <a:ext uri="{FF2B5EF4-FFF2-40B4-BE49-F238E27FC236}">
                <a16:creationId xmlns:a16="http://schemas.microsoft.com/office/drawing/2014/main" id="{5DB8FD19-1983-364F-9736-8A7ED6BC4D97}"/>
              </a:ext>
            </a:extLst>
          </p:cNvPr>
          <p:cNvPicPr>
            <a:picLocks noGrp="1" noChangeAspect="1"/>
          </p:cNvPicPr>
          <p:nvPr>
            <p:ph sz="half" idx="4294967295"/>
          </p:nvPr>
        </p:nvPicPr>
        <p:blipFill>
          <a:blip r:embed="rId2">
            <a:extLst>
              <a:ext uri="{96DAC541-7B7A-43D3-8B79-37D633B846F1}">
                <asvg:svgBlip xmlns:asvg="http://schemas.microsoft.com/office/drawing/2016/SVG/main" r:embed="rId3"/>
              </a:ext>
            </a:extLst>
          </a:blip>
          <a:stretch>
            <a:fillRect/>
          </a:stretch>
        </p:blipFill>
        <p:spPr>
          <a:xfrm>
            <a:off x="8148271" y="1785143"/>
            <a:ext cx="4219575" cy="3287713"/>
          </a:xfrm>
          <a:prstGeom prst="rect">
            <a:avLst/>
          </a:prstGeom>
        </p:spPr>
      </p:pic>
    </p:spTree>
    <p:extLst>
      <p:ext uri="{BB962C8B-B14F-4D97-AF65-F5344CB8AC3E}">
        <p14:creationId xmlns:p14="http://schemas.microsoft.com/office/powerpoint/2010/main" val="4576473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88F59978-3E80-6D4D-B339-6C66872B7776}"/>
              </a:ext>
            </a:extLst>
          </p:cNvPr>
          <p:cNvSpPr>
            <a:spLocks noGrp="1"/>
          </p:cNvSpPr>
          <p:nvPr>
            <p:ph type="title"/>
          </p:nvPr>
        </p:nvSpPr>
        <p:spPr/>
        <p:txBody>
          <a:bodyPr/>
          <a:lstStyle/>
          <a:p>
            <a:r>
              <a:rPr lang="en-US"/>
              <a:t>Dikw pyramid</a:t>
            </a:r>
            <a:endParaRPr lang="bg-BG"/>
          </a:p>
        </p:txBody>
      </p:sp>
      <p:sp>
        <p:nvSpPr>
          <p:cNvPr id="3" name="Контейнер за съдържание 2">
            <a:extLst>
              <a:ext uri="{FF2B5EF4-FFF2-40B4-BE49-F238E27FC236}">
                <a16:creationId xmlns:a16="http://schemas.microsoft.com/office/drawing/2014/main" id="{5B4689E9-CA08-974D-87D4-0158119FF06E}"/>
              </a:ext>
            </a:extLst>
          </p:cNvPr>
          <p:cNvSpPr>
            <a:spLocks noGrp="1"/>
          </p:cNvSpPr>
          <p:nvPr>
            <p:ph idx="1"/>
          </p:nvPr>
        </p:nvSpPr>
        <p:spPr/>
        <p:txBody>
          <a:bodyPr/>
          <a:lstStyle/>
          <a:p>
            <a:pPr marL="0" indent="0" fontAlgn="base">
              <a:buNone/>
            </a:pPr>
            <a:r>
              <a:rPr lang="af-ZA" b="0" i="0">
                <a:solidFill>
                  <a:srgbClr val="575757"/>
                </a:solidFill>
                <a:effectLst/>
                <a:latin typeface="Roboto" panose="02000000000000000000" pitchFamily="2" charset="0"/>
              </a:rPr>
              <a:t>Knowledge Pyramid, Wisdom Hierarchy and Information Hierarchy are some of the names referring to the popular representation of the relationships between data, information, knowledge and wisdom in the </a:t>
            </a:r>
            <a:r>
              <a:rPr lang="af-ZA" b="0" i="1">
                <a:solidFill>
                  <a:srgbClr val="575757"/>
                </a:solidFill>
                <a:effectLst/>
                <a:latin typeface="Roboto" panose="02000000000000000000" pitchFamily="2" charset="0"/>
              </a:rPr>
              <a:t>Data, Information, Knowledge, Wisdom (DIKW)</a:t>
            </a:r>
            <a:r>
              <a:rPr lang="af-ZA" b="0" i="0">
                <a:solidFill>
                  <a:srgbClr val="575757"/>
                </a:solidFill>
                <a:effectLst/>
                <a:latin typeface="Roboto" panose="02000000000000000000" pitchFamily="2" charset="0"/>
              </a:rPr>
              <a:t> Pyramid.</a:t>
            </a:r>
          </a:p>
          <a:p>
            <a:pPr marL="0" indent="0" fontAlgn="base">
              <a:buNone/>
            </a:pPr>
            <a:r>
              <a:rPr lang="af-ZA" b="0" i="0">
                <a:solidFill>
                  <a:srgbClr val="575757"/>
                </a:solidFill>
                <a:effectLst/>
                <a:latin typeface="Roboto" panose="02000000000000000000" pitchFamily="2" charset="0"/>
              </a:rPr>
              <a:t>Like other hierarchy models, the Knowledge Pyramid has rigidly set building blocks – data comes first, information is next, then knowledge follows and finally wisdom is on the top.</a:t>
            </a:r>
          </a:p>
          <a:p>
            <a:pPr marL="0" indent="0" fontAlgn="base">
              <a:buNone/>
            </a:pPr>
            <a:r>
              <a:rPr lang="af-ZA" b="0" i="0">
                <a:solidFill>
                  <a:srgbClr val="575757"/>
                </a:solidFill>
                <a:effectLst/>
                <a:latin typeface="Roboto" panose="02000000000000000000" pitchFamily="2" charset="0"/>
              </a:rPr>
              <a:t>Each step up the pyramid answers questions about the initial data and adds value to it. The more questions we answer, the higher we move up the pyramid. In other words, the more we enrich our data with meaning and context, the more knowledge and insights we get out of it. At the top of the pyramid, we have turned the knowledge and insights into a learning experience that guides our actions.</a:t>
            </a:r>
          </a:p>
          <a:p>
            <a:endParaRPr lang="bg-BG"/>
          </a:p>
        </p:txBody>
      </p:sp>
    </p:spTree>
    <p:extLst>
      <p:ext uri="{BB962C8B-B14F-4D97-AF65-F5344CB8AC3E}">
        <p14:creationId xmlns:p14="http://schemas.microsoft.com/office/powerpoint/2010/main" val="27888126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18FDB8A2-9CD7-894F-8F1B-883508FF962B}"/>
              </a:ext>
            </a:extLst>
          </p:cNvPr>
          <p:cNvSpPr>
            <a:spLocks noGrp="1"/>
          </p:cNvSpPr>
          <p:nvPr>
            <p:ph type="title"/>
          </p:nvPr>
        </p:nvSpPr>
        <p:spPr/>
        <p:txBody>
          <a:bodyPr/>
          <a:lstStyle/>
          <a:p>
            <a:pPr algn="ctr"/>
            <a:r>
              <a:rPr lang="en-US"/>
              <a:t>references</a:t>
            </a:r>
            <a:endParaRPr lang="bg-BG"/>
          </a:p>
        </p:txBody>
      </p:sp>
      <p:sp>
        <p:nvSpPr>
          <p:cNvPr id="3" name="Контейнер за съдържание 2">
            <a:extLst>
              <a:ext uri="{FF2B5EF4-FFF2-40B4-BE49-F238E27FC236}">
                <a16:creationId xmlns:a16="http://schemas.microsoft.com/office/drawing/2014/main" id="{63FBA64D-0B77-404B-A964-150702F68064}"/>
              </a:ext>
            </a:extLst>
          </p:cNvPr>
          <p:cNvSpPr>
            <a:spLocks noGrp="1"/>
          </p:cNvSpPr>
          <p:nvPr>
            <p:ph idx="1"/>
          </p:nvPr>
        </p:nvSpPr>
        <p:spPr/>
        <p:txBody>
          <a:bodyPr/>
          <a:lstStyle/>
          <a:p>
            <a:r>
              <a:rPr lang="af-ZA" sz="1800" b="0" i="0" u="none" strike="noStrike">
                <a:solidFill>
                  <a:srgbClr val="000000"/>
                </a:solidFill>
                <a:effectLst/>
                <a:latin typeface="Times New Roman" panose="02020603050405020304" pitchFamily="18" charset="0"/>
              </a:rPr>
              <a:t>Antonopoulou, H., Halkiopoulos, C., Barlou, O. and Beligiannis, G.N., 2021. Transformational Leadership and Digital Skills in Higher Education Institutes: During the COVID-19 Pandemic. </a:t>
            </a:r>
            <a:r>
              <a:rPr lang="af-ZA" sz="1800" b="0" i="1" u="none" strike="noStrike">
                <a:solidFill>
                  <a:srgbClr val="000000"/>
                </a:solidFill>
                <a:effectLst/>
                <a:latin typeface="Times New Roman" panose="02020603050405020304" pitchFamily="18" charset="0"/>
              </a:rPr>
              <a:t>Emerging Science Journal</a:t>
            </a:r>
            <a:r>
              <a:rPr lang="af-ZA" sz="1800" b="0" i="0" u="none" strike="noStrike">
                <a:solidFill>
                  <a:srgbClr val="000000"/>
                </a:solidFill>
                <a:effectLst/>
                <a:latin typeface="Times New Roman" panose="02020603050405020304" pitchFamily="18" charset="0"/>
              </a:rPr>
              <a:t>, </a:t>
            </a:r>
            <a:r>
              <a:rPr lang="af-ZA" sz="1800" b="0" i="1" u="none" strike="noStrike">
                <a:solidFill>
                  <a:srgbClr val="000000"/>
                </a:solidFill>
                <a:effectLst/>
                <a:latin typeface="Times New Roman" panose="02020603050405020304" pitchFamily="18" charset="0"/>
              </a:rPr>
              <a:t>5</a:t>
            </a:r>
            <a:r>
              <a:rPr lang="af-ZA" sz="1800" b="0" i="0" u="none" strike="noStrike">
                <a:solidFill>
                  <a:srgbClr val="000000"/>
                </a:solidFill>
                <a:effectLst/>
                <a:latin typeface="Times New Roman" panose="02020603050405020304" pitchFamily="18" charset="0"/>
              </a:rPr>
              <a:t>(1), pp.1-15.</a:t>
            </a:r>
            <a:endParaRPr lang="en-US" sz="1800" b="0" i="0" u="none" strike="noStrike">
              <a:solidFill>
                <a:srgbClr val="000000"/>
              </a:solidFill>
              <a:effectLst/>
              <a:latin typeface="Times New Roman" panose="02020603050405020304" pitchFamily="18" charset="0"/>
            </a:endParaRPr>
          </a:p>
          <a:p>
            <a:r>
              <a:rPr lang="af-ZA" sz="1800" b="0" i="0" u="none" strike="noStrike">
                <a:solidFill>
                  <a:srgbClr val="000000"/>
                </a:solidFill>
                <a:effectLst/>
                <a:latin typeface="Times New Roman" panose="02020603050405020304" pitchFamily="18" charset="0"/>
              </a:rPr>
              <a:t>Carlisle, S., Ivanov, S. and Dijkmans, C., 2021. The digital skills divide: evidence from the European tourism industry. </a:t>
            </a:r>
            <a:r>
              <a:rPr lang="af-ZA" sz="1800" b="0" i="1" u="none" strike="noStrike">
                <a:solidFill>
                  <a:srgbClr val="000000"/>
                </a:solidFill>
                <a:effectLst/>
                <a:latin typeface="Times New Roman" panose="02020603050405020304" pitchFamily="18" charset="0"/>
              </a:rPr>
              <a:t>Journal of Tourism Futures</a:t>
            </a:r>
            <a:r>
              <a:rPr lang="af-ZA" sz="1800" b="0" i="0" u="none" strike="noStrike">
                <a:solidFill>
                  <a:srgbClr val="000000"/>
                </a:solidFill>
                <a:effectLst/>
                <a:latin typeface="Times New Roman" panose="02020603050405020304" pitchFamily="18" charset="0"/>
              </a:rPr>
              <a:t>.</a:t>
            </a:r>
            <a:endParaRPr lang="en-US" sz="1800">
              <a:solidFill>
                <a:srgbClr val="000000"/>
              </a:solidFill>
              <a:latin typeface="Times New Roman" panose="02020603050405020304" pitchFamily="18" charset="0"/>
            </a:endParaRPr>
          </a:p>
          <a:p>
            <a:r>
              <a:rPr lang="en-US" sz="1800">
                <a:solidFill>
                  <a:srgbClr val="000000"/>
                </a:solidFill>
                <a:latin typeface="Times New Roman" panose="02020603050405020304" pitchFamily="18" charset="0"/>
              </a:rPr>
              <a:t>Martin H 2018 The digital skills: Evolution of human opportunity </a:t>
            </a:r>
          </a:p>
          <a:p>
            <a:r>
              <a:rPr lang="en-US" sz="1800">
                <a:solidFill>
                  <a:srgbClr val="000000"/>
                </a:solidFill>
                <a:latin typeface="Times New Roman" panose="02020603050405020304" pitchFamily="18" charset="0"/>
              </a:rPr>
              <a:t>Lesslie Fred; Jereamey G. Stacy B 2015 Journal of tourism futures </a:t>
            </a:r>
          </a:p>
        </p:txBody>
      </p:sp>
    </p:spTree>
    <p:extLst>
      <p:ext uri="{BB962C8B-B14F-4D97-AF65-F5344CB8AC3E}">
        <p14:creationId xmlns:p14="http://schemas.microsoft.com/office/powerpoint/2010/main" val="20397070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Тип дърво">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Широк екран</PresentationFormat>
  <Slides>10</Slides>
  <Notes>0</Notes>
  <HiddenSlides>0</HiddenSlides>
  <ScaleCrop>false</ScaleCrop>
  <HeadingPairs>
    <vt:vector size="4" baseType="variant">
      <vt:variant>
        <vt:lpstr>Тема</vt:lpstr>
      </vt:variant>
      <vt:variant>
        <vt:i4>1</vt:i4>
      </vt:variant>
      <vt:variant>
        <vt:lpstr>Заглавия на слайдовете</vt:lpstr>
      </vt:variant>
      <vt:variant>
        <vt:i4>10</vt:i4>
      </vt:variant>
    </vt:vector>
  </HeadingPairs>
  <TitlesOfParts>
    <vt:vector size="11" baseType="lpstr">
      <vt:lpstr>Тип дърво</vt:lpstr>
      <vt:lpstr>          GRIT</vt:lpstr>
      <vt:lpstr>My details</vt:lpstr>
      <vt:lpstr>In this presentation you will see</vt:lpstr>
      <vt:lpstr>What is grit</vt:lpstr>
      <vt:lpstr> More for grit and why its important  </vt:lpstr>
      <vt:lpstr>What are the main assumptions of GRIT?</vt:lpstr>
      <vt:lpstr> Who proposed GRIT and when? </vt:lpstr>
      <vt:lpstr>        What is dikw method</vt:lpstr>
      <vt:lpstr>Dikw pyramid</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GRIT</dc:title>
  <dc:creator>Angela Petkova Chongarova (2106951)</dc:creator>
  <cp:lastModifiedBy>Angela Petkova Chongarova</cp:lastModifiedBy>
  <cp:revision>2</cp:revision>
  <dcterms:created xsi:type="dcterms:W3CDTF">2021-12-12T09:44:04Z</dcterms:created>
  <dcterms:modified xsi:type="dcterms:W3CDTF">2021-12-12T10:55:23Z</dcterms:modified>
</cp:coreProperties>
</file>