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59" r:id="rId5"/>
    <p:sldId id="260" r:id="rId6"/>
    <p:sldId id="261" r:id="rId7"/>
    <p:sldId id="266"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66" y="1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DFFC8A-1D74-4143-9638-0D540D19C3D6}" type="doc">
      <dgm:prSet loTypeId="urn:microsoft.com/office/officeart/2005/8/layout/default" loCatId="list" qsTypeId="urn:microsoft.com/office/officeart/2005/8/quickstyle/simple2" qsCatId="simple" csTypeId="urn:microsoft.com/office/officeart/2005/8/colors/colorful2" csCatId="colorful" phldr="1"/>
      <dgm:spPr/>
      <dgm:t>
        <a:bodyPr/>
        <a:lstStyle/>
        <a:p>
          <a:endParaRPr lang="en-US"/>
        </a:p>
      </dgm:t>
    </dgm:pt>
    <dgm:pt modelId="{BBA69F6E-7BDB-453E-8E7A-F88FB9BB9CE6}">
      <dgm:prSet/>
      <dgm:spPr/>
      <dgm:t>
        <a:bodyPr/>
        <a:lstStyle/>
        <a:p>
          <a:r>
            <a:rPr lang="en-US" dirty="0"/>
            <a:t>Specific:  </a:t>
          </a:r>
          <a:r>
            <a:rPr lang="en-US" dirty="0" err="1"/>
            <a:t>Openig</a:t>
          </a:r>
          <a:r>
            <a:rPr lang="en-US" dirty="0"/>
            <a:t> a Café and Breakfast Shop in </a:t>
          </a:r>
          <a:r>
            <a:rPr lang="en-US" dirty="0" err="1"/>
            <a:t>Kennington</a:t>
          </a:r>
          <a:r>
            <a:rPr lang="en-US" dirty="0"/>
            <a:t> business park</a:t>
          </a:r>
        </a:p>
      </dgm:t>
    </dgm:pt>
    <dgm:pt modelId="{8CE6AADA-91F6-40E9-BD69-13270A38F016}" type="parTrans" cxnId="{6D8F61E3-1587-4DFF-9405-373DA52C454A}">
      <dgm:prSet/>
      <dgm:spPr/>
      <dgm:t>
        <a:bodyPr/>
        <a:lstStyle/>
        <a:p>
          <a:endParaRPr lang="en-US"/>
        </a:p>
      </dgm:t>
    </dgm:pt>
    <dgm:pt modelId="{64A8971D-D952-4ABC-83A9-4C77F5843345}" type="sibTrans" cxnId="{6D8F61E3-1587-4DFF-9405-373DA52C454A}">
      <dgm:prSet/>
      <dgm:spPr/>
      <dgm:t>
        <a:bodyPr/>
        <a:lstStyle/>
        <a:p>
          <a:endParaRPr lang="en-US"/>
        </a:p>
      </dgm:t>
    </dgm:pt>
    <dgm:pt modelId="{78135795-58CD-4B21-BE94-E063017FB2A9}">
      <dgm:prSet/>
      <dgm:spPr/>
      <dgm:t>
        <a:bodyPr/>
        <a:lstStyle/>
        <a:p>
          <a:r>
            <a:rPr lang="en-US" dirty="0"/>
            <a:t>Measurable:  A budget of 250000 pounds</a:t>
          </a:r>
        </a:p>
      </dgm:t>
    </dgm:pt>
    <dgm:pt modelId="{1E1E9C83-FB8F-4B81-A5C4-5A3E4CBF9708}" type="parTrans" cxnId="{6D5D7E92-AC9D-4672-8773-7D9A710D4FA1}">
      <dgm:prSet/>
      <dgm:spPr/>
      <dgm:t>
        <a:bodyPr/>
        <a:lstStyle/>
        <a:p>
          <a:endParaRPr lang="en-US"/>
        </a:p>
      </dgm:t>
    </dgm:pt>
    <dgm:pt modelId="{EB6BE9F6-2FBE-4E4F-A852-4F128F65B46F}" type="sibTrans" cxnId="{6D5D7E92-AC9D-4672-8773-7D9A710D4FA1}">
      <dgm:prSet/>
      <dgm:spPr/>
      <dgm:t>
        <a:bodyPr/>
        <a:lstStyle/>
        <a:p>
          <a:endParaRPr lang="en-US"/>
        </a:p>
      </dgm:t>
    </dgm:pt>
    <dgm:pt modelId="{6B3BF444-26E7-43FF-815A-E44183444BDC}">
      <dgm:prSet/>
      <dgm:spPr/>
      <dgm:t>
        <a:bodyPr/>
        <a:lstStyle/>
        <a:p>
          <a:r>
            <a:rPr lang="en-US" dirty="0"/>
            <a:t>Achievable:  Bringing to our stakeholders a new and modern Café and Breakfast in a ecofriendly environment  </a:t>
          </a:r>
        </a:p>
      </dgm:t>
    </dgm:pt>
    <dgm:pt modelId="{C2BB6AAD-8833-4CD6-AFB7-CD07689D467C}" type="parTrans" cxnId="{1B01C871-168D-4808-B56F-DD23B0BC0E9F}">
      <dgm:prSet/>
      <dgm:spPr/>
      <dgm:t>
        <a:bodyPr/>
        <a:lstStyle/>
        <a:p>
          <a:endParaRPr lang="en-US"/>
        </a:p>
      </dgm:t>
    </dgm:pt>
    <dgm:pt modelId="{D836AB3E-36F8-4DB8-AEB0-C46330C4B8BB}" type="sibTrans" cxnId="{1B01C871-168D-4808-B56F-DD23B0BC0E9F}">
      <dgm:prSet/>
      <dgm:spPr/>
      <dgm:t>
        <a:bodyPr/>
        <a:lstStyle/>
        <a:p>
          <a:endParaRPr lang="en-US"/>
        </a:p>
      </dgm:t>
    </dgm:pt>
    <dgm:pt modelId="{549E9DE1-F02E-4B35-8C23-41D1A25E65E7}">
      <dgm:prSet/>
      <dgm:spPr/>
      <dgm:t>
        <a:bodyPr/>
        <a:lstStyle/>
        <a:p>
          <a:r>
            <a:rPr lang="en-US" dirty="0"/>
            <a:t>Realistic: we have vast experience and a broad range of 90% of happy customers</a:t>
          </a:r>
        </a:p>
      </dgm:t>
    </dgm:pt>
    <dgm:pt modelId="{8304741E-355D-40FE-BEEC-BA8B20225EA7}" type="parTrans" cxnId="{6390E210-E549-4147-9582-CD91A08A2AEE}">
      <dgm:prSet/>
      <dgm:spPr/>
      <dgm:t>
        <a:bodyPr/>
        <a:lstStyle/>
        <a:p>
          <a:endParaRPr lang="en-US"/>
        </a:p>
      </dgm:t>
    </dgm:pt>
    <dgm:pt modelId="{2B6F6C34-B2F9-4DCF-A868-491D81CF80DC}" type="sibTrans" cxnId="{6390E210-E549-4147-9582-CD91A08A2AEE}">
      <dgm:prSet/>
      <dgm:spPr/>
      <dgm:t>
        <a:bodyPr/>
        <a:lstStyle/>
        <a:p>
          <a:endParaRPr lang="en-US"/>
        </a:p>
      </dgm:t>
    </dgm:pt>
    <dgm:pt modelId="{5D90A240-DFED-49D3-BABB-E60D3DDFA575}">
      <dgm:prSet/>
      <dgm:spPr/>
      <dgm:t>
        <a:bodyPr/>
        <a:lstStyle/>
        <a:p>
          <a:r>
            <a:rPr lang="en-US" dirty="0"/>
            <a:t>Time bound:  6 months </a:t>
          </a:r>
        </a:p>
      </dgm:t>
    </dgm:pt>
    <dgm:pt modelId="{B877F626-2098-4FEE-992C-3A0155F31952}" type="parTrans" cxnId="{93A7B75E-29D7-4424-B7FA-690FDC238C6B}">
      <dgm:prSet/>
      <dgm:spPr/>
      <dgm:t>
        <a:bodyPr/>
        <a:lstStyle/>
        <a:p>
          <a:endParaRPr lang="en-US"/>
        </a:p>
      </dgm:t>
    </dgm:pt>
    <dgm:pt modelId="{B95494A1-6E0F-4FCD-AC3D-0C6D51C6B18A}" type="sibTrans" cxnId="{93A7B75E-29D7-4424-B7FA-690FDC238C6B}">
      <dgm:prSet/>
      <dgm:spPr/>
      <dgm:t>
        <a:bodyPr/>
        <a:lstStyle/>
        <a:p>
          <a:endParaRPr lang="en-US"/>
        </a:p>
      </dgm:t>
    </dgm:pt>
    <dgm:pt modelId="{194E92A0-5729-4DB5-B32C-788181963D81}" type="pres">
      <dgm:prSet presAssocID="{6EDFFC8A-1D74-4143-9638-0D540D19C3D6}" presName="diagram" presStyleCnt="0">
        <dgm:presLayoutVars>
          <dgm:dir/>
          <dgm:resizeHandles val="exact"/>
        </dgm:presLayoutVars>
      </dgm:prSet>
      <dgm:spPr/>
    </dgm:pt>
    <dgm:pt modelId="{52D88265-921B-4CA1-8B9E-335BBF41498D}" type="pres">
      <dgm:prSet presAssocID="{BBA69F6E-7BDB-453E-8E7A-F88FB9BB9CE6}" presName="node" presStyleLbl="node1" presStyleIdx="0" presStyleCnt="5">
        <dgm:presLayoutVars>
          <dgm:bulletEnabled val="1"/>
        </dgm:presLayoutVars>
      </dgm:prSet>
      <dgm:spPr/>
    </dgm:pt>
    <dgm:pt modelId="{DBF3967C-A4DD-4C83-B685-0FF0290450C0}" type="pres">
      <dgm:prSet presAssocID="{64A8971D-D952-4ABC-83A9-4C77F5843345}" presName="sibTrans" presStyleCnt="0"/>
      <dgm:spPr/>
    </dgm:pt>
    <dgm:pt modelId="{B92EB5F7-2CA3-4420-B2A7-4FDE65866A81}" type="pres">
      <dgm:prSet presAssocID="{78135795-58CD-4B21-BE94-E063017FB2A9}" presName="node" presStyleLbl="node1" presStyleIdx="1" presStyleCnt="5">
        <dgm:presLayoutVars>
          <dgm:bulletEnabled val="1"/>
        </dgm:presLayoutVars>
      </dgm:prSet>
      <dgm:spPr/>
    </dgm:pt>
    <dgm:pt modelId="{B706BF3A-D7EB-45BD-95A0-01DA4CDB89A9}" type="pres">
      <dgm:prSet presAssocID="{EB6BE9F6-2FBE-4E4F-A852-4F128F65B46F}" presName="sibTrans" presStyleCnt="0"/>
      <dgm:spPr/>
    </dgm:pt>
    <dgm:pt modelId="{328232BD-A3D1-47BD-9598-969084A80C3B}" type="pres">
      <dgm:prSet presAssocID="{6B3BF444-26E7-43FF-815A-E44183444BDC}" presName="node" presStyleLbl="node1" presStyleIdx="2" presStyleCnt="5">
        <dgm:presLayoutVars>
          <dgm:bulletEnabled val="1"/>
        </dgm:presLayoutVars>
      </dgm:prSet>
      <dgm:spPr/>
    </dgm:pt>
    <dgm:pt modelId="{8FFCC474-C1BD-4F87-B570-0EA4705DCD3F}" type="pres">
      <dgm:prSet presAssocID="{D836AB3E-36F8-4DB8-AEB0-C46330C4B8BB}" presName="sibTrans" presStyleCnt="0"/>
      <dgm:spPr/>
    </dgm:pt>
    <dgm:pt modelId="{9477BD95-B6B5-4C5E-8C33-0C035DE8B4D2}" type="pres">
      <dgm:prSet presAssocID="{549E9DE1-F02E-4B35-8C23-41D1A25E65E7}" presName="node" presStyleLbl="node1" presStyleIdx="3" presStyleCnt="5">
        <dgm:presLayoutVars>
          <dgm:bulletEnabled val="1"/>
        </dgm:presLayoutVars>
      </dgm:prSet>
      <dgm:spPr/>
    </dgm:pt>
    <dgm:pt modelId="{126F70D7-5B31-4B43-A9F1-B481C6490000}" type="pres">
      <dgm:prSet presAssocID="{2B6F6C34-B2F9-4DCF-A868-491D81CF80DC}" presName="sibTrans" presStyleCnt="0"/>
      <dgm:spPr/>
    </dgm:pt>
    <dgm:pt modelId="{C83D7081-2C69-46D4-AA66-AF5C8532CB6B}" type="pres">
      <dgm:prSet presAssocID="{5D90A240-DFED-49D3-BABB-E60D3DDFA575}" presName="node" presStyleLbl="node1" presStyleIdx="4" presStyleCnt="5">
        <dgm:presLayoutVars>
          <dgm:bulletEnabled val="1"/>
        </dgm:presLayoutVars>
      </dgm:prSet>
      <dgm:spPr/>
    </dgm:pt>
  </dgm:ptLst>
  <dgm:cxnLst>
    <dgm:cxn modelId="{6390E210-E549-4147-9582-CD91A08A2AEE}" srcId="{6EDFFC8A-1D74-4143-9638-0D540D19C3D6}" destId="{549E9DE1-F02E-4B35-8C23-41D1A25E65E7}" srcOrd="3" destOrd="0" parTransId="{8304741E-355D-40FE-BEEC-BA8B20225EA7}" sibTransId="{2B6F6C34-B2F9-4DCF-A868-491D81CF80DC}"/>
    <dgm:cxn modelId="{943C2A2D-E9E2-4E5A-B0A8-7F5874002F38}" type="presOf" srcId="{549E9DE1-F02E-4B35-8C23-41D1A25E65E7}" destId="{9477BD95-B6B5-4C5E-8C33-0C035DE8B4D2}" srcOrd="0" destOrd="0" presId="urn:microsoft.com/office/officeart/2005/8/layout/default"/>
    <dgm:cxn modelId="{93A7B75E-29D7-4424-B7FA-690FDC238C6B}" srcId="{6EDFFC8A-1D74-4143-9638-0D540D19C3D6}" destId="{5D90A240-DFED-49D3-BABB-E60D3DDFA575}" srcOrd="4" destOrd="0" parTransId="{B877F626-2098-4FEE-992C-3A0155F31952}" sibTransId="{B95494A1-6E0F-4FCD-AC3D-0C6D51C6B18A}"/>
    <dgm:cxn modelId="{B4D1CA65-EAA1-4985-880B-9547935BCC5D}" type="presOf" srcId="{BBA69F6E-7BDB-453E-8E7A-F88FB9BB9CE6}" destId="{52D88265-921B-4CA1-8B9E-335BBF41498D}" srcOrd="0" destOrd="0" presId="urn:microsoft.com/office/officeart/2005/8/layout/default"/>
    <dgm:cxn modelId="{1B01C871-168D-4808-B56F-DD23B0BC0E9F}" srcId="{6EDFFC8A-1D74-4143-9638-0D540D19C3D6}" destId="{6B3BF444-26E7-43FF-815A-E44183444BDC}" srcOrd="2" destOrd="0" parTransId="{C2BB6AAD-8833-4CD6-AFB7-CD07689D467C}" sibTransId="{D836AB3E-36F8-4DB8-AEB0-C46330C4B8BB}"/>
    <dgm:cxn modelId="{A040D276-4F70-4F13-A5F0-1C906E7EE8F2}" type="presOf" srcId="{6B3BF444-26E7-43FF-815A-E44183444BDC}" destId="{328232BD-A3D1-47BD-9598-969084A80C3B}" srcOrd="0" destOrd="0" presId="urn:microsoft.com/office/officeart/2005/8/layout/default"/>
    <dgm:cxn modelId="{6D5D7E92-AC9D-4672-8773-7D9A710D4FA1}" srcId="{6EDFFC8A-1D74-4143-9638-0D540D19C3D6}" destId="{78135795-58CD-4B21-BE94-E063017FB2A9}" srcOrd="1" destOrd="0" parTransId="{1E1E9C83-FB8F-4B81-A5C4-5A3E4CBF9708}" sibTransId="{EB6BE9F6-2FBE-4E4F-A852-4F128F65B46F}"/>
    <dgm:cxn modelId="{E96877B7-3155-42C2-9FC0-32DA0211CCA7}" type="presOf" srcId="{78135795-58CD-4B21-BE94-E063017FB2A9}" destId="{B92EB5F7-2CA3-4420-B2A7-4FDE65866A81}" srcOrd="0" destOrd="0" presId="urn:microsoft.com/office/officeart/2005/8/layout/default"/>
    <dgm:cxn modelId="{37A921D1-FD62-41DE-8D8F-94E9B26CCEF1}" type="presOf" srcId="{6EDFFC8A-1D74-4143-9638-0D540D19C3D6}" destId="{194E92A0-5729-4DB5-B32C-788181963D81}" srcOrd="0" destOrd="0" presId="urn:microsoft.com/office/officeart/2005/8/layout/default"/>
    <dgm:cxn modelId="{6D8F61E3-1587-4DFF-9405-373DA52C454A}" srcId="{6EDFFC8A-1D74-4143-9638-0D540D19C3D6}" destId="{BBA69F6E-7BDB-453E-8E7A-F88FB9BB9CE6}" srcOrd="0" destOrd="0" parTransId="{8CE6AADA-91F6-40E9-BD69-13270A38F016}" sibTransId="{64A8971D-D952-4ABC-83A9-4C77F5843345}"/>
    <dgm:cxn modelId="{5EB609F2-8B67-436A-9FC8-D2BD38000BD1}" type="presOf" srcId="{5D90A240-DFED-49D3-BABB-E60D3DDFA575}" destId="{C83D7081-2C69-46D4-AA66-AF5C8532CB6B}" srcOrd="0" destOrd="0" presId="urn:microsoft.com/office/officeart/2005/8/layout/default"/>
    <dgm:cxn modelId="{5E63A0B9-8144-43DD-B867-39D73E42E5D0}" type="presParOf" srcId="{194E92A0-5729-4DB5-B32C-788181963D81}" destId="{52D88265-921B-4CA1-8B9E-335BBF41498D}" srcOrd="0" destOrd="0" presId="urn:microsoft.com/office/officeart/2005/8/layout/default"/>
    <dgm:cxn modelId="{506542CA-616A-426A-A123-F107FD3794DD}" type="presParOf" srcId="{194E92A0-5729-4DB5-B32C-788181963D81}" destId="{DBF3967C-A4DD-4C83-B685-0FF0290450C0}" srcOrd="1" destOrd="0" presId="urn:microsoft.com/office/officeart/2005/8/layout/default"/>
    <dgm:cxn modelId="{35140B84-DD13-4F6E-BD57-152E8A19F907}" type="presParOf" srcId="{194E92A0-5729-4DB5-B32C-788181963D81}" destId="{B92EB5F7-2CA3-4420-B2A7-4FDE65866A81}" srcOrd="2" destOrd="0" presId="urn:microsoft.com/office/officeart/2005/8/layout/default"/>
    <dgm:cxn modelId="{F4D59077-B04D-4B5F-8287-9C1C860214F4}" type="presParOf" srcId="{194E92A0-5729-4DB5-B32C-788181963D81}" destId="{B706BF3A-D7EB-45BD-95A0-01DA4CDB89A9}" srcOrd="3" destOrd="0" presId="urn:microsoft.com/office/officeart/2005/8/layout/default"/>
    <dgm:cxn modelId="{D1CC9AF7-9DF1-4FFC-A3C4-61BFE0E6F71C}" type="presParOf" srcId="{194E92A0-5729-4DB5-B32C-788181963D81}" destId="{328232BD-A3D1-47BD-9598-969084A80C3B}" srcOrd="4" destOrd="0" presId="urn:microsoft.com/office/officeart/2005/8/layout/default"/>
    <dgm:cxn modelId="{AE087A15-2202-4318-924B-8F1BD43CDFD4}" type="presParOf" srcId="{194E92A0-5729-4DB5-B32C-788181963D81}" destId="{8FFCC474-C1BD-4F87-B570-0EA4705DCD3F}" srcOrd="5" destOrd="0" presId="urn:microsoft.com/office/officeart/2005/8/layout/default"/>
    <dgm:cxn modelId="{CF59BF96-21A2-45CE-A33D-CE13116BEAB1}" type="presParOf" srcId="{194E92A0-5729-4DB5-B32C-788181963D81}" destId="{9477BD95-B6B5-4C5E-8C33-0C035DE8B4D2}" srcOrd="6" destOrd="0" presId="urn:microsoft.com/office/officeart/2005/8/layout/default"/>
    <dgm:cxn modelId="{CA72D2EC-10E0-4CE0-8357-B2BD6780F39F}" type="presParOf" srcId="{194E92A0-5729-4DB5-B32C-788181963D81}" destId="{126F70D7-5B31-4B43-A9F1-B481C6490000}" srcOrd="7" destOrd="0" presId="urn:microsoft.com/office/officeart/2005/8/layout/default"/>
    <dgm:cxn modelId="{C0930297-97F8-4391-9F21-DC7972A5AFC9}" type="presParOf" srcId="{194E92A0-5729-4DB5-B32C-788181963D81}" destId="{C83D7081-2C69-46D4-AA66-AF5C8532CB6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D88265-921B-4CA1-8B9E-335BBF41498D}">
      <dsp:nvSpPr>
        <dsp:cNvPr id="0" name=""/>
        <dsp:cNvSpPr/>
      </dsp:nvSpPr>
      <dsp:spPr>
        <a:xfrm>
          <a:off x="525221" y="2832"/>
          <a:ext cx="2315711" cy="1389426"/>
        </a:xfrm>
        <a:prstGeom prst="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Specific:  </a:t>
          </a:r>
          <a:r>
            <a:rPr lang="en-US" sz="1700" kern="1200" dirty="0" err="1"/>
            <a:t>Openig</a:t>
          </a:r>
          <a:r>
            <a:rPr lang="en-US" sz="1700" kern="1200" dirty="0"/>
            <a:t> a Café and Breakfast Shop in </a:t>
          </a:r>
          <a:r>
            <a:rPr lang="en-US" sz="1700" kern="1200" dirty="0" err="1"/>
            <a:t>Kennington</a:t>
          </a:r>
          <a:r>
            <a:rPr lang="en-US" sz="1700" kern="1200" dirty="0"/>
            <a:t> business park</a:t>
          </a:r>
        </a:p>
      </dsp:txBody>
      <dsp:txXfrm>
        <a:off x="525221" y="2832"/>
        <a:ext cx="2315711" cy="1389426"/>
      </dsp:txXfrm>
    </dsp:sp>
    <dsp:sp modelId="{B92EB5F7-2CA3-4420-B2A7-4FDE65866A81}">
      <dsp:nvSpPr>
        <dsp:cNvPr id="0" name=""/>
        <dsp:cNvSpPr/>
      </dsp:nvSpPr>
      <dsp:spPr>
        <a:xfrm>
          <a:off x="3072504" y="2832"/>
          <a:ext cx="2315711" cy="1389426"/>
        </a:xfrm>
        <a:prstGeom prst="rect">
          <a:avLst/>
        </a:prstGeom>
        <a:solidFill>
          <a:schemeClr val="accent2">
            <a:hueOff val="-848244"/>
            <a:satOff val="2796"/>
            <a:lumOff val="299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Measurable:  A budget of 250000 pounds</a:t>
          </a:r>
        </a:p>
      </dsp:txBody>
      <dsp:txXfrm>
        <a:off x="3072504" y="2832"/>
        <a:ext cx="2315711" cy="1389426"/>
      </dsp:txXfrm>
    </dsp:sp>
    <dsp:sp modelId="{328232BD-A3D1-47BD-9598-969084A80C3B}">
      <dsp:nvSpPr>
        <dsp:cNvPr id="0" name=""/>
        <dsp:cNvSpPr/>
      </dsp:nvSpPr>
      <dsp:spPr>
        <a:xfrm>
          <a:off x="525221" y="1623830"/>
          <a:ext cx="2315711" cy="1389426"/>
        </a:xfrm>
        <a:prstGeom prst="rect">
          <a:avLst/>
        </a:prstGeom>
        <a:solidFill>
          <a:schemeClr val="accent2">
            <a:hueOff val="-1696488"/>
            <a:satOff val="5592"/>
            <a:lumOff val="5981"/>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Achievable:  Bringing to our stakeholders a new and modern Café and Breakfast in a ecofriendly environment  </a:t>
          </a:r>
        </a:p>
      </dsp:txBody>
      <dsp:txXfrm>
        <a:off x="525221" y="1623830"/>
        <a:ext cx="2315711" cy="1389426"/>
      </dsp:txXfrm>
    </dsp:sp>
    <dsp:sp modelId="{9477BD95-B6B5-4C5E-8C33-0C035DE8B4D2}">
      <dsp:nvSpPr>
        <dsp:cNvPr id="0" name=""/>
        <dsp:cNvSpPr/>
      </dsp:nvSpPr>
      <dsp:spPr>
        <a:xfrm>
          <a:off x="3072504" y="1623830"/>
          <a:ext cx="2315711" cy="1389426"/>
        </a:xfrm>
        <a:prstGeom prst="rect">
          <a:avLst/>
        </a:prstGeom>
        <a:solidFill>
          <a:schemeClr val="accent2">
            <a:hueOff val="-2544732"/>
            <a:satOff val="8389"/>
            <a:lumOff val="8971"/>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Realistic: we have vast experience and a broad range of 90% of happy customers</a:t>
          </a:r>
        </a:p>
      </dsp:txBody>
      <dsp:txXfrm>
        <a:off x="3072504" y="1623830"/>
        <a:ext cx="2315711" cy="1389426"/>
      </dsp:txXfrm>
    </dsp:sp>
    <dsp:sp modelId="{C83D7081-2C69-46D4-AA66-AF5C8532CB6B}">
      <dsp:nvSpPr>
        <dsp:cNvPr id="0" name=""/>
        <dsp:cNvSpPr/>
      </dsp:nvSpPr>
      <dsp:spPr>
        <a:xfrm>
          <a:off x="1798862" y="3244828"/>
          <a:ext cx="2315711" cy="1389426"/>
        </a:xfrm>
        <a:prstGeom prst="rect">
          <a:avLst/>
        </a:prstGeom>
        <a:solidFill>
          <a:schemeClr val="accent2">
            <a:hueOff val="-3392975"/>
            <a:satOff val="11185"/>
            <a:lumOff val="11961"/>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Time bound:  6 months </a:t>
          </a:r>
        </a:p>
      </dsp:txBody>
      <dsp:txXfrm>
        <a:off x="1798862" y="3244828"/>
        <a:ext cx="2315711" cy="138942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9C4255A-44C7-453F-A855-3647E18ACDAB}" type="datetimeFigureOut">
              <a:rPr lang="en-US" smtClean="0"/>
              <a:t>1/4/2018</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12DC74DE-EEB4-4F5C-9197-79C49AFEB7A0}"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71100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C4255A-44C7-453F-A855-3647E18ACDAB}" type="datetimeFigureOut">
              <a:rPr lang="en-US" smtClean="0"/>
              <a:t>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DC74DE-EEB4-4F5C-9197-79C49AFEB7A0}"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41063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C4255A-44C7-453F-A855-3647E18ACDAB}" type="datetimeFigureOut">
              <a:rPr lang="en-US" smtClean="0"/>
              <a:t>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DC74DE-EEB4-4F5C-9197-79C49AFEB7A0}"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55387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C4255A-44C7-453F-A855-3647E18ACDAB}" type="datetimeFigureOut">
              <a:rPr lang="en-US" smtClean="0"/>
              <a:t>1/4/2018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DC74DE-EEB4-4F5C-9197-79C49AFEB7A0}"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90862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9C4255A-44C7-453F-A855-3647E18ACDAB}" type="datetimeFigureOut">
              <a:rPr lang="en-US" smtClean="0"/>
              <a:t>1/4/2018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2DC74DE-EEB4-4F5C-9197-79C49AFEB7A0}"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22833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9C4255A-44C7-453F-A855-3647E18ACDAB}" type="datetimeFigureOut">
              <a:rPr lang="en-US" smtClean="0"/>
              <a:t>1/4/2018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2DC74DE-EEB4-4F5C-9197-79C49AFEB7A0}"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0016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C4255A-44C7-453F-A855-3647E18ACDAB}" type="datetimeFigureOut">
              <a:rPr lang="en-US" smtClean="0"/>
              <a:t>1/4/2018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2DC74DE-EEB4-4F5C-9197-79C49AFEB7A0}" type="slidenum">
              <a:rPr lang="en-US" smtClean="0"/>
              <a:t>‹#›</a:t>
            </a:fld>
            <a:endParaRPr lang="en-US"/>
          </a:p>
        </p:txBody>
      </p:sp>
    </p:spTree>
    <p:extLst>
      <p:ext uri="{BB962C8B-B14F-4D97-AF65-F5344CB8AC3E}">
        <p14:creationId xmlns:p14="http://schemas.microsoft.com/office/powerpoint/2010/main" val="1147610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9C4255A-44C7-453F-A855-3647E18ACDAB}" type="datetimeFigureOut">
              <a:rPr lang="en-US" smtClean="0"/>
              <a:t>1/4/2018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DC74DE-EEB4-4F5C-9197-79C49AFEB7A0}"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59792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9C4255A-44C7-453F-A855-3647E18ACDAB}" type="datetimeFigureOut">
              <a:rPr lang="en-US" smtClean="0"/>
              <a:t>1/4/2018</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12DC74DE-EEB4-4F5C-9197-79C49AFEB7A0}"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86342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C4255A-44C7-453F-A855-3647E18ACDAB}" type="datetimeFigureOut">
              <a:rPr lang="en-US" smtClean="0"/>
              <a:t>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DC74DE-EEB4-4F5C-9197-79C49AFEB7A0}"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08511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C4255A-44C7-453F-A855-3647E18ACDAB}" type="datetimeFigureOut">
              <a:rPr lang="en-US" smtClean="0"/>
              <a:t>1/4/2018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DC74DE-EEB4-4F5C-9197-79C49AFEB7A0}"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18807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9C4255A-44C7-453F-A855-3647E18ACDAB}" type="datetimeFigureOut">
              <a:rPr lang="en-US" smtClean="0"/>
              <a:t>1/4/2018</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2DC74DE-EEB4-4F5C-9197-79C49AFEB7A0}"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512872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projectsmart.co.uk/brief-history-of-smart-goals.php" TargetMode="External"/><Relationship Id="rId2" Type="http://schemas.openxmlformats.org/officeDocument/2006/relationships/hyperlink" Target="https://www.brainyquote.com/citation/quotes/thomas_a_edison_149040" TargetMode="External"/><Relationship Id="rId1" Type="http://schemas.openxmlformats.org/officeDocument/2006/relationships/slideLayout" Target="../slideLayouts/slideLayout2.xml"/><Relationship Id="rId5" Type="http://schemas.openxmlformats.org/officeDocument/2006/relationships/hyperlink" Target="https://www.mindtools.com/pages/article/newPPM_08.htm" TargetMode="External"/><Relationship Id="rId4" Type="http://schemas.openxmlformats.org/officeDocument/2006/relationships/hyperlink" Target="http://whatis.techtarget.com/definition/constraint-project-constra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92BD9-8C0E-4990-976B-7C481173243E}"/>
              </a:ext>
            </a:extLst>
          </p:cNvPr>
          <p:cNvSpPr>
            <a:spLocks noGrp="1"/>
          </p:cNvSpPr>
          <p:nvPr>
            <p:ph type="ctrTitle"/>
          </p:nvPr>
        </p:nvSpPr>
        <p:spPr>
          <a:xfrm>
            <a:off x="1524000" y="1122363"/>
            <a:ext cx="9144000" cy="1115511"/>
          </a:xfrm>
        </p:spPr>
        <p:txBody>
          <a:bodyPr/>
          <a:lstStyle/>
          <a:p>
            <a:r>
              <a:rPr lang="en-US" dirty="0"/>
              <a:t>Café and Breakfast</a:t>
            </a:r>
          </a:p>
        </p:txBody>
      </p:sp>
      <p:sp>
        <p:nvSpPr>
          <p:cNvPr id="3" name="Subtitle 2">
            <a:extLst>
              <a:ext uri="{FF2B5EF4-FFF2-40B4-BE49-F238E27FC236}">
                <a16:creationId xmlns:a16="http://schemas.microsoft.com/office/drawing/2014/main" id="{6F08BA6C-2943-46EE-891E-F9A660DAF969}"/>
              </a:ext>
            </a:extLst>
          </p:cNvPr>
          <p:cNvSpPr>
            <a:spLocks noGrp="1"/>
          </p:cNvSpPr>
          <p:nvPr>
            <p:ph type="subTitle" idx="1"/>
          </p:nvPr>
        </p:nvSpPr>
        <p:spPr>
          <a:xfrm>
            <a:off x="1524000" y="3019927"/>
            <a:ext cx="9144000" cy="3200400"/>
          </a:xfrm>
        </p:spPr>
        <p:txBody>
          <a:bodyPr>
            <a:normAutofit lnSpcReduction="10000"/>
          </a:bodyPr>
          <a:lstStyle/>
          <a:p>
            <a:r>
              <a:rPr lang="en-US" sz="1800" dirty="0">
                <a:latin typeface="Arial" panose="020B0604020202020204" pitchFamily="34" charset="0"/>
                <a:cs typeface="Arial" panose="020B0604020202020204" pitchFamily="34" charset="0"/>
              </a:rPr>
              <a:t>Module: Project Planning </a:t>
            </a:r>
          </a:p>
          <a:p>
            <a:r>
              <a:rPr lang="en-US" sz="1800" dirty="0">
                <a:latin typeface="Arial" panose="020B0604020202020204" pitchFamily="34" charset="0"/>
                <a:cs typeface="Arial" panose="020B0604020202020204" pitchFamily="34" charset="0"/>
              </a:rPr>
              <a:t>Students: Marius </a:t>
            </a:r>
            <a:r>
              <a:rPr lang="en-US" sz="1800" dirty="0" err="1">
                <a:latin typeface="Arial" panose="020B0604020202020204" pitchFamily="34" charset="0"/>
                <a:cs typeface="Arial" panose="020B0604020202020204" pitchFamily="34" charset="0"/>
              </a:rPr>
              <a:t>Ionut</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Saiz</a:t>
            </a:r>
            <a:r>
              <a:rPr lang="en-US" sz="1800" dirty="0">
                <a:latin typeface="Arial" panose="020B0604020202020204" pitchFamily="34" charset="0"/>
                <a:cs typeface="Arial" panose="020B0604020202020204" pitchFamily="34" charset="0"/>
              </a:rPr>
              <a:t>, Sabina Bibi, </a:t>
            </a:r>
            <a:r>
              <a:rPr lang="en-US" sz="1800" dirty="0" err="1">
                <a:latin typeface="Arial" panose="020B0604020202020204" pitchFamily="34" charset="0"/>
                <a:cs typeface="Arial" panose="020B0604020202020204" pitchFamily="34" charset="0"/>
              </a:rPr>
              <a:t>Rowshon</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Akter</a:t>
            </a:r>
            <a:r>
              <a:rPr lang="en-US" sz="1800" dirty="0">
                <a:latin typeface="Arial" panose="020B0604020202020204" pitchFamily="34" charset="0"/>
                <a:cs typeface="Arial" panose="020B0604020202020204" pitchFamily="34" charset="0"/>
              </a:rPr>
              <a:t>, Joan </a:t>
            </a:r>
            <a:r>
              <a:rPr lang="en-US" sz="1800" dirty="0" err="1">
                <a:latin typeface="Arial" panose="020B0604020202020204" pitchFamily="34" charset="0"/>
                <a:cs typeface="Arial" panose="020B0604020202020204" pitchFamily="34" charset="0"/>
              </a:rPr>
              <a:t>Larbi</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Lecturer: Jean Paul Okeke</a:t>
            </a:r>
          </a:p>
          <a:p>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December 2017</a:t>
            </a:r>
          </a:p>
        </p:txBody>
      </p:sp>
    </p:spTree>
    <p:extLst>
      <p:ext uri="{BB962C8B-B14F-4D97-AF65-F5344CB8AC3E}">
        <p14:creationId xmlns:p14="http://schemas.microsoft.com/office/powerpoint/2010/main" val="3287576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A1AB6F2-C251-44CA-B5B3-7FD042846D6D}"/>
              </a:ext>
            </a:extLst>
          </p:cNvPr>
          <p:cNvSpPr>
            <a:spLocks noGrp="1"/>
          </p:cNvSpPr>
          <p:nvPr>
            <p:ph type="title"/>
          </p:nvPr>
        </p:nvSpPr>
        <p:spPr>
          <a:xfrm>
            <a:off x="1249961" y="1600199"/>
            <a:ext cx="3173482" cy="4297680"/>
          </a:xfrm>
        </p:spPr>
        <p:txBody>
          <a:bodyPr anchor="ctr">
            <a:normAutofit/>
          </a:bodyPr>
          <a:lstStyle/>
          <a:p>
            <a:r>
              <a:rPr lang="en-US" dirty="0"/>
              <a:t>Content</a:t>
            </a:r>
          </a:p>
        </p:txBody>
      </p:sp>
      <p:sp>
        <p:nvSpPr>
          <p:cNvPr id="3" name="Content Placeholder 2">
            <a:extLst>
              <a:ext uri="{FF2B5EF4-FFF2-40B4-BE49-F238E27FC236}">
                <a16:creationId xmlns:a16="http://schemas.microsoft.com/office/drawing/2014/main" id="{1A38D5CB-E396-44CE-ACB6-D7BF2982A2D9}"/>
              </a:ext>
            </a:extLst>
          </p:cNvPr>
          <p:cNvSpPr>
            <a:spLocks noGrp="1"/>
          </p:cNvSpPr>
          <p:nvPr>
            <p:ph idx="1"/>
          </p:nvPr>
        </p:nvSpPr>
        <p:spPr>
          <a:xfrm>
            <a:off x="4885151" y="1600199"/>
            <a:ext cx="6169703" cy="4297680"/>
          </a:xfrm>
        </p:spPr>
        <p:txBody>
          <a:bodyPr anchor="ctr">
            <a:normAutofit lnSpcReduction="10000"/>
          </a:bodyPr>
          <a:lstStyle/>
          <a:p>
            <a:pPr marL="0" indent="0">
              <a:lnSpc>
                <a:spcPct val="110000"/>
              </a:lnSpc>
              <a:buNone/>
            </a:pPr>
            <a:endParaRPr lang="en-US" dirty="0"/>
          </a:p>
          <a:p>
            <a:pPr>
              <a:lnSpc>
                <a:spcPct val="110000"/>
              </a:lnSpc>
            </a:pPr>
            <a:r>
              <a:rPr lang="en-US" dirty="0"/>
              <a:t>Introduction	</a:t>
            </a:r>
          </a:p>
          <a:p>
            <a:pPr>
              <a:lnSpc>
                <a:spcPct val="110000"/>
              </a:lnSpc>
            </a:pPr>
            <a:r>
              <a:rPr lang="en-US" dirty="0"/>
              <a:t>SMART tools	</a:t>
            </a:r>
          </a:p>
          <a:p>
            <a:pPr>
              <a:lnSpc>
                <a:spcPct val="110000"/>
              </a:lnSpc>
            </a:pPr>
            <a:r>
              <a:rPr lang="en-US" dirty="0"/>
              <a:t>Project Schedule-Gantt Chart	</a:t>
            </a:r>
          </a:p>
          <a:p>
            <a:pPr>
              <a:lnSpc>
                <a:spcPct val="110000"/>
              </a:lnSpc>
            </a:pPr>
            <a:r>
              <a:rPr lang="en-US" dirty="0"/>
              <a:t>Sustainability</a:t>
            </a:r>
          </a:p>
          <a:p>
            <a:pPr>
              <a:lnSpc>
                <a:spcPct val="110000"/>
              </a:lnSpc>
            </a:pPr>
            <a:r>
              <a:rPr lang="en-US" dirty="0"/>
              <a:t>Constraints </a:t>
            </a:r>
          </a:p>
          <a:p>
            <a:pPr>
              <a:lnSpc>
                <a:spcPct val="110000"/>
              </a:lnSpc>
            </a:pPr>
            <a:r>
              <a:rPr lang="en-US" dirty="0"/>
              <a:t>Decoration of the café	</a:t>
            </a:r>
          </a:p>
          <a:p>
            <a:pPr>
              <a:lnSpc>
                <a:spcPct val="110000"/>
              </a:lnSpc>
            </a:pPr>
            <a:r>
              <a:rPr lang="en-US" dirty="0"/>
              <a:t>Café shop equipment	</a:t>
            </a:r>
          </a:p>
          <a:p>
            <a:pPr>
              <a:lnSpc>
                <a:spcPct val="110000"/>
              </a:lnSpc>
            </a:pPr>
            <a:r>
              <a:rPr lang="en-US" dirty="0"/>
              <a:t>Risk Assessment	</a:t>
            </a:r>
          </a:p>
          <a:p>
            <a:pPr>
              <a:lnSpc>
                <a:spcPct val="110000"/>
              </a:lnSpc>
            </a:pPr>
            <a:r>
              <a:rPr lang="en-US" dirty="0"/>
              <a:t>References	</a:t>
            </a:r>
          </a:p>
          <a:p>
            <a:pPr>
              <a:lnSpc>
                <a:spcPct val="110000"/>
              </a:lnSpc>
            </a:pPr>
            <a:endParaRPr lang="en-US" dirty="0"/>
          </a:p>
          <a:p>
            <a:pPr>
              <a:lnSpc>
                <a:spcPct val="110000"/>
              </a:lnSpc>
            </a:pPr>
            <a:endParaRPr lang="en-US" dirty="0"/>
          </a:p>
          <a:p>
            <a:pPr>
              <a:lnSpc>
                <a:spcPct val="110000"/>
              </a:lnSpc>
            </a:pPr>
            <a:endParaRPr lang="en-US" dirty="0"/>
          </a:p>
        </p:txBody>
      </p:sp>
    </p:spTree>
    <p:extLst>
      <p:ext uri="{BB962C8B-B14F-4D97-AF65-F5344CB8AC3E}">
        <p14:creationId xmlns:p14="http://schemas.microsoft.com/office/powerpoint/2010/main" val="3235731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F4919FA-8A60-4AE1-B316-12D973A1665F}"/>
              </a:ext>
            </a:extLst>
          </p:cNvPr>
          <p:cNvSpPr>
            <a:spLocks noGrp="1"/>
          </p:cNvSpPr>
          <p:nvPr>
            <p:ph type="title"/>
          </p:nvPr>
        </p:nvSpPr>
        <p:spPr>
          <a:xfrm>
            <a:off x="1249961" y="1600199"/>
            <a:ext cx="3173482" cy="4297680"/>
          </a:xfrm>
        </p:spPr>
        <p:txBody>
          <a:bodyPr anchor="ctr">
            <a:normAutofit/>
          </a:bodyPr>
          <a:lstStyle/>
          <a:p>
            <a:r>
              <a:rPr lang="en-US" sz="3000"/>
              <a:t>Introduction</a:t>
            </a:r>
          </a:p>
        </p:txBody>
      </p:sp>
      <p:sp>
        <p:nvSpPr>
          <p:cNvPr id="3" name="Content Placeholder 2">
            <a:extLst>
              <a:ext uri="{FF2B5EF4-FFF2-40B4-BE49-F238E27FC236}">
                <a16:creationId xmlns:a16="http://schemas.microsoft.com/office/drawing/2014/main" id="{87DF21D2-D75D-4EDF-916B-C54F12A04960}"/>
              </a:ext>
            </a:extLst>
          </p:cNvPr>
          <p:cNvSpPr>
            <a:spLocks noGrp="1"/>
          </p:cNvSpPr>
          <p:nvPr>
            <p:ph idx="1"/>
          </p:nvPr>
        </p:nvSpPr>
        <p:spPr>
          <a:xfrm>
            <a:off x="4885151" y="1600199"/>
            <a:ext cx="6169703" cy="4297680"/>
          </a:xfrm>
        </p:spPr>
        <p:txBody>
          <a:bodyPr anchor="ctr">
            <a:normAutofit/>
          </a:bodyPr>
          <a:lstStyle/>
          <a:p>
            <a:r>
              <a:rPr lang="en-GB" dirty="0"/>
              <a:t>The project client has a given our project team a task to open a new café shop in Kensington business park, me and my team decided to handle this project till the end of it, so we must make sure that we play a fair game and stick to the plan for the project to be a success. </a:t>
            </a:r>
          </a:p>
          <a:p>
            <a:r>
              <a:rPr lang="en-GB" dirty="0"/>
              <a:t>His main reason is to attract new customers and expand his business in a new and crowded location, to increase the profit.</a:t>
            </a:r>
            <a:endParaRPr lang="en-US" dirty="0"/>
          </a:p>
        </p:txBody>
      </p:sp>
    </p:spTree>
    <p:extLst>
      <p:ext uri="{BB962C8B-B14F-4D97-AF65-F5344CB8AC3E}">
        <p14:creationId xmlns:p14="http://schemas.microsoft.com/office/powerpoint/2010/main" val="3770861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D32A60-013B-47A8-8833-D2424080917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27932B-B694-4C4C-90D7-A0333A7C587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14" name="Picture 13" descr="A picture containing indoor, furniture&#10;&#10;Description generated with high confidence">
            <a:extLst>
              <a:ext uri="{FF2B5EF4-FFF2-40B4-BE49-F238E27FC236}">
                <a16:creationId xmlns:a16="http://schemas.microsoft.com/office/drawing/2014/main" id="{DF63C9AD-AE6E-4512-8171-91612E84CCF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6" name="Straight Connector 15">
            <a:extLst>
              <a:ext uri="{FF2B5EF4-FFF2-40B4-BE49-F238E27FC236}">
                <a16:creationId xmlns:a16="http://schemas.microsoft.com/office/drawing/2014/main" id="{FE1A49CE-B63D-457A-A180-1C883E1A63D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EBB0476-5CF0-4F44-8D68-5D42D7AEE43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Title 1">
            <a:extLst>
              <a:ext uri="{FF2B5EF4-FFF2-40B4-BE49-F238E27FC236}">
                <a16:creationId xmlns:a16="http://schemas.microsoft.com/office/drawing/2014/main" id="{A9DA474E-6B91-4200-840F-0257B2358A75}"/>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sp>
        <p:nvSpPr>
          <p:cNvPr id="2" name="Title 1">
            <a:extLst>
              <a:ext uri="{FF2B5EF4-FFF2-40B4-BE49-F238E27FC236}">
                <a16:creationId xmlns:a16="http://schemas.microsoft.com/office/drawing/2014/main" id="{FF21E51A-60C5-4B53-9FE6-D371B4A77BE6}"/>
              </a:ext>
            </a:extLst>
          </p:cNvPr>
          <p:cNvSpPr>
            <a:spLocks noGrp="1"/>
          </p:cNvSpPr>
          <p:nvPr>
            <p:ph type="title"/>
          </p:nvPr>
        </p:nvSpPr>
        <p:spPr>
          <a:xfrm>
            <a:off x="1451579" y="2303047"/>
            <a:ext cx="3272093" cy="2674198"/>
          </a:xfrm>
        </p:spPr>
        <p:txBody>
          <a:bodyPr anchor="t">
            <a:normAutofit/>
          </a:bodyPr>
          <a:lstStyle/>
          <a:p>
            <a:r>
              <a:rPr lang="en-US" dirty="0"/>
              <a:t>SMART tools</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742721269"/>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5324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descr="A picture containing indoor, furniture&#10;&#10;Description generated with high confidence">
            <a:extLst>
              <a:ext uri="{FF2B5EF4-FFF2-40B4-BE49-F238E27FC236}">
                <a16:creationId xmlns:a16="http://schemas.microsoft.com/office/drawing/2014/main" id="{1F5620B8-A2D8-4568-B566-F0453A0D9167}"/>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977F1E1-2B6F-4BB6-899F-67D8764D83C5}"/>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EC17D08F-2133-44A9-B28C-CB29928FA8D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0CC36881-E309-4C41-8B5B-203AADC15FF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pic>
        <p:nvPicPr>
          <p:cNvPr id="21" name="Picture 20" descr="A picture containing indoor, furniture&#10;&#10;Description generated with high confidence">
            <a:extLst>
              <a:ext uri="{FF2B5EF4-FFF2-40B4-BE49-F238E27FC236}">
                <a16:creationId xmlns:a16="http://schemas.microsoft.com/office/drawing/2014/main" id="{4B61EBEC-D0CA-456C-98A6-EDA1AC9FB0D6}"/>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718A71EB-D327-4458-85FB-26336B2BA01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AED92372-F778-4E96-9E90-4E63BAF3CAD3}"/>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7463258" y="583365"/>
            <a:chExt cx="7560115" cy="5181928"/>
          </a:xfrm>
        </p:grpSpPr>
        <p:sp>
          <p:nvSpPr>
            <p:cNvPr id="26" name="Rectangle 25">
              <a:extLst>
                <a:ext uri="{FF2B5EF4-FFF2-40B4-BE49-F238E27FC236}">
                  <a16:creationId xmlns:a16="http://schemas.microsoft.com/office/drawing/2014/main" id="{EB4EC089-8B60-43F4-9BF5-1F0B0E398E27}"/>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1C0BAC91-1725-4E5A-92CE-F5A2EB0661A8}"/>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cxnSp>
        <p:nvCxnSpPr>
          <p:cNvPr id="29" name="Straight Connector 28">
            <a:extLst>
              <a:ext uri="{FF2B5EF4-FFF2-40B4-BE49-F238E27FC236}">
                <a16:creationId xmlns:a16="http://schemas.microsoft.com/office/drawing/2014/main" id="{84F2C6A8-7D46-49EA-860B-0F0B0208436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 name="Content Placeholder 3" descr="A screenshot of a cell phone&#10;&#10;Description generated with very high confidence">
            <a:extLst>
              <a:ext uri="{FF2B5EF4-FFF2-40B4-BE49-F238E27FC236}">
                <a16:creationId xmlns:a16="http://schemas.microsoft.com/office/drawing/2014/main" id="{D93993CF-64E9-41A3-87CC-BE90A0F6ADB6}"/>
              </a:ext>
            </a:extLst>
          </p:cNvPr>
          <p:cNvPicPr>
            <a:picLocks noGrp="1" noChangeAspect="1"/>
          </p:cNvPicPr>
          <p:nvPr>
            <p:ph idx="1"/>
          </p:nvPr>
        </p:nvPicPr>
        <p:blipFill rotWithShape="1">
          <a:blip r:embed="rId3"/>
          <a:srcRect l="5052" r="-3" b="-3"/>
          <a:stretch/>
        </p:blipFill>
        <p:spPr>
          <a:xfrm>
            <a:off x="4618374" y="1116345"/>
            <a:ext cx="6282919" cy="3866172"/>
          </a:xfrm>
          <a:prstGeom prst="rect">
            <a:avLst/>
          </a:prstGeom>
        </p:spPr>
      </p:pic>
      <p:sp>
        <p:nvSpPr>
          <p:cNvPr id="2" name="Title 1">
            <a:extLst>
              <a:ext uri="{FF2B5EF4-FFF2-40B4-BE49-F238E27FC236}">
                <a16:creationId xmlns:a16="http://schemas.microsoft.com/office/drawing/2014/main" id="{B8BB4E35-AE78-4142-A54E-97C747087E74}"/>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300" dirty="0"/>
              <a:t>Project Schedule-Gantt Chart</a:t>
            </a:r>
          </a:p>
        </p:txBody>
      </p:sp>
    </p:spTree>
    <p:extLst>
      <p:ext uri="{BB962C8B-B14F-4D97-AF65-F5344CB8AC3E}">
        <p14:creationId xmlns:p14="http://schemas.microsoft.com/office/powerpoint/2010/main" val="2543763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44B60B-88FA-4271-81BB-832B1331E33F}"/>
              </a:ext>
            </a:extLst>
          </p:cNvPr>
          <p:cNvSpPr>
            <a:spLocks noGrp="1"/>
          </p:cNvSpPr>
          <p:nvPr>
            <p:ph type="title"/>
          </p:nvPr>
        </p:nvSpPr>
        <p:spPr>
          <a:xfrm>
            <a:off x="1249961" y="1600199"/>
            <a:ext cx="3173482" cy="4297680"/>
          </a:xfrm>
        </p:spPr>
        <p:txBody>
          <a:bodyPr anchor="ctr">
            <a:normAutofit/>
          </a:bodyPr>
          <a:lstStyle/>
          <a:p>
            <a:r>
              <a:rPr lang="en-US" dirty="0"/>
              <a:t>Sustainability</a:t>
            </a:r>
          </a:p>
        </p:txBody>
      </p:sp>
      <p:sp>
        <p:nvSpPr>
          <p:cNvPr id="3" name="Content Placeholder 2">
            <a:extLst>
              <a:ext uri="{FF2B5EF4-FFF2-40B4-BE49-F238E27FC236}">
                <a16:creationId xmlns:a16="http://schemas.microsoft.com/office/drawing/2014/main" id="{81E839DB-59DE-4A6F-8180-2817115DFCAE}"/>
              </a:ext>
            </a:extLst>
          </p:cNvPr>
          <p:cNvSpPr>
            <a:spLocks noGrp="1"/>
          </p:cNvSpPr>
          <p:nvPr>
            <p:ph idx="1"/>
          </p:nvPr>
        </p:nvSpPr>
        <p:spPr>
          <a:xfrm>
            <a:off x="4885151" y="1600199"/>
            <a:ext cx="6169703" cy="4297680"/>
          </a:xfrm>
        </p:spPr>
        <p:txBody>
          <a:bodyPr anchor="ctr">
            <a:normAutofit/>
          </a:bodyPr>
          <a:lstStyle/>
          <a:p>
            <a:endParaRPr lang="en-GB" dirty="0"/>
          </a:p>
          <a:p>
            <a:r>
              <a:rPr lang="en-GB" dirty="0"/>
              <a:t>I think that many projects come from must-do category -legal, compliance, regulatory, contractual, the point is that our café and breakfast shop will come handy for students and the community around because our client will sell his high quality products.</a:t>
            </a:r>
          </a:p>
          <a:p>
            <a:r>
              <a:rPr lang="en-GB" dirty="0"/>
              <a:t>The profits that will going to get from this business is going to be enough to pay our salary since the space, materials workers, all the gear for the shop total cost is around 200.000 pounds.</a:t>
            </a:r>
          </a:p>
          <a:p>
            <a:endParaRPr lang="en-US" dirty="0"/>
          </a:p>
        </p:txBody>
      </p:sp>
    </p:spTree>
    <p:extLst>
      <p:ext uri="{BB962C8B-B14F-4D97-AF65-F5344CB8AC3E}">
        <p14:creationId xmlns:p14="http://schemas.microsoft.com/office/powerpoint/2010/main" val="4209946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705BA-7EA8-4958-8C68-783C77B813BF}"/>
              </a:ext>
            </a:extLst>
          </p:cNvPr>
          <p:cNvSpPr>
            <a:spLocks noGrp="1"/>
          </p:cNvSpPr>
          <p:nvPr>
            <p:ph type="title"/>
          </p:nvPr>
        </p:nvSpPr>
        <p:spPr/>
        <p:txBody>
          <a:bodyPr/>
          <a:lstStyle/>
          <a:p>
            <a:r>
              <a:rPr lang="en-US" dirty="0"/>
              <a:t>Constraints </a:t>
            </a:r>
          </a:p>
        </p:txBody>
      </p:sp>
      <p:sp>
        <p:nvSpPr>
          <p:cNvPr id="3" name="Content Placeholder 2">
            <a:extLst>
              <a:ext uri="{FF2B5EF4-FFF2-40B4-BE49-F238E27FC236}">
                <a16:creationId xmlns:a16="http://schemas.microsoft.com/office/drawing/2014/main" id="{AEAA388E-D1AF-4045-808F-4C0BEE315CBB}"/>
              </a:ext>
            </a:extLst>
          </p:cNvPr>
          <p:cNvSpPr>
            <a:spLocks noGrp="1"/>
          </p:cNvSpPr>
          <p:nvPr>
            <p:ph idx="1"/>
          </p:nvPr>
        </p:nvSpPr>
        <p:spPr/>
        <p:txBody>
          <a:bodyPr/>
          <a:lstStyle/>
          <a:p>
            <a:r>
              <a:rPr lang="en-GB" dirty="0"/>
              <a:t>Budget </a:t>
            </a:r>
          </a:p>
          <a:p>
            <a:r>
              <a:rPr lang="en-GB" dirty="0"/>
              <a:t>Delays with documents registration</a:t>
            </a:r>
          </a:p>
          <a:p>
            <a:r>
              <a:rPr lang="en-GB" dirty="0"/>
              <a:t>Labourer sickness </a:t>
            </a:r>
          </a:p>
          <a:p>
            <a:r>
              <a:rPr lang="en-GB" dirty="0"/>
              <a:t>Supplier's delays with materials</a:t>
            </a:r>
          </a:p>
          <a:p>
            <a:r>
              <a:rPr lang="en-GB" dirty="0"/>
              <a:t>Ensuring that all fittings are done to a high standard</a:t>
            </a:r>
          </a:p>
          <a:p>
            <a:r>
              <a:rPr lang="en-GB" dirty="0"/>
              <a:t>Any unexpected injuries on site area</a:t>
            </a:r>
          </a:p>
          <a:p>
            <a:endParaRPr lang="en-US" dirty="0"/>
          </a:p>
        </p:txBody>
      </p:sp>
    </p:spTree>
    <p:extLst>
      <p:ext uri="{BB962C8B-B14F-4D97-AF65-F5344CB8AC3E}">
        <p14:creationId xmlns:p14="http://schemas.microsoft.com/office/powerpoint/2010/main" val="4246966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652B5F2-2499-4AE9-AF93-F44083129334}"/>
              </a:ext>
            </a:extLst>
          </p:cNvPr>
          <p:cNvSpPr>
            <a:spLocks noGrp="1"/>
          </p:cNvSpPr>
          <p:nvPr>
            <p:ph type="title"/>
          </p:nvPr>
        </p:nvSpPr>
        <p:spPr>
          <a:xfrm>
            <a:off x="506443" y="1600199"/>
            <a:ext cx="2813528" cy="4297680"/>
          </a:xfrm>
        </p:spPr>
        <p:txBody>
          <a:bodyPr anchor="ctr">
            <a:normAutofit/>
          </a:bodyPr>
          <a:lstStyle/>
          <a:p>
            <a:r>
              <a:rPr lang="en-GB" dirty="0"/>
              <a:t>Decoration of the café</a:t>
            </a:r>
            <a:endParaRPr lang="en-US" dirty="0"/>
          </a:p>
        </p:txBody>
      </p:sp>
      <p:sp>
        <p:nvSpPr>
          <p:cNvPr id="3" name="Content Placeholder 2">
            <a:extLst>
              <a:ext uri="{FF2B5EF4-FFF2-40B4-BE49-F238E27FC236}">
                <a16:creationId xmlns:a16="http://schemas.microsoft.com/office/drawing/2014/main" id="{61E760B5-3EE6-4933-9E67-6575BEEF22E8}"/>
              </a:ext>
            </a:extLst>
          </p:cNvPr>
          <p:cNvSpPr>
            <a:spLocks noGrp="1"/>
          </p:cNvSpPr>
          <p:nvPr>
            <p:ph idx="1"/>
          </p:nvPr>
        </p:nvSpPr>
        <p:spPr>
          <a:xfrm>
            <a:off x="4654296" y="1097280"/>
            <a:ext cx="7176629" cy="4800599"/>
          </a:xfrm>
        </p:spPr>
        <p:txBody>
          <a:bodyPr anchor="ctr">
            <a:normAutofit/>
          </a:bodyPr>
          <a:lstStyle/>
          <a:p>
            <a:pPr>
              <a:lnSpc>
                <a:spcPct val="110000"/>
              </a:lnSpc>
            </a:pPr>
            <a:r>
              <a:rPr lang="en-GB" sz="1400" dirty="0"/>
              <a:t>Flooring will be wooden and match the furniture of the café, the look will be a continental style floor with Scandinavian aesthetics.</a:t>
            </a:r>
          </a:p>
          <a:p>
            <a:pPr>
              <a:lnSpc>
                <a:spcPct val="110000"/>
              </a:lnSpc>
            </a:pPr>
            <a:r>
              <a:rPr lang="en-GB" sz="1400" dirty="0"/>
              <a:t>Lighting will be a mixture of floor lamps and ceiling lights that throw soft lightning and make the environment warm and cosy</a:t>
            </a:r>
          </a:p>
          <a:p>
            <a:pPr>
              <a:lnSpc>
                <a:spcPct val="110000"/>
              </a:lnSpc>
            </a:pPr>
            <a:r>
              <a:rPr lang="en-GB" sz="1400" dirty="0"/>
              <a:t>The heating units are styled to reflect the natural flooring and complement the floor lightning units that will freestanding around close by</a:t>
            </a:r>
          </a:p>
          <a:p>
            <a:pPr>
              <a:lnSpc>
                <a:spcPct val="110000"/>
              </a:lnSpc>
            </a:pPr>
            <a:r>
              <a:rPr lang="en-GB" sz="1400" dirty="0"/>
              <a:t>Doors and windows are also made to complement Scandinavian feel of the café</a:t>
            </a:r>
          </a:p>
          <a:p>
            <a:pPr>
              <a:lnSpc>
                <a:spcPct val="110000"/>
              </a:lnSpc>
            </a:pPr>
            <a:r>
              <a:rPr lang="en-GB" sz="1400" dirty="0"/>
              <a:t>Display facilities will be floor standing and all be waist height high on the average person</a:t>
            </a:r>
          </a:p>
          <a:p>
            <a:pPr>
              <a:lnSpc>
                <a:spcPct val="110000"/>
              </a:lnSpc>
            </a:pPr>
            <a:r>
              <a:rPr lang="en-GB" sz="1400" dirty="0"/>
              <a:t>Restrooms will be unisex and be identical design, all the items inside having a connection with the rest of the café interiors</a:t>
            </a:r>
          </a:p>
          <a:p>
            <a:pPr>
              <a:lnSpc>
                <a:spcPct val="110000"/>
              </a:lnSpc>
            </a:pPr>
            <a:r>
              <a:rPr lang="en-GB" sz="1400" dirty="0"/>
              <a:t>The paint of the café shops will be a minimalistic décor having a bit of touch of old looking</a:t>
            </a:r>
          </a:p>
          <a:p>
            <a:pPr>
              <a:lnSpc>
                <a:spcPct val="110000"/>
              </a:lnSpc>
            </a:pPr>
            <a:endParaRPr lang="en-US" sz="1400" dirty="0"/>
          </a:p>
        </p:txBody>
      </p:sp>
    </p:spTree>
    <p:extLst>
      <p:ext uri="{BB962C8B-B14F-4D97-AF65-F5344CB8AC3E}">
        <p14:creationId xmlns:p14="http://schemas.microsoft.com/office/powerpoint/2010/main" val="1369149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847358D-5926-45BD-8656-B1E2F2BC7E74}"/>
              </a:ext>
            </a:extLst>
          </p:cNvPr>
          <p:cNvSpPr>
            <a:spLocks noGrp="1"/>
          </p:cNvSpPr>
          <p:nvPr>
            <p:ph type="title"/>
          </p:nvPr>
        </p:nvSpPr>
        <p:spPr>
          <a:xfrm>
            <a:off x="1249961" y="1600199"/>
            <a:ext cx="3173482" cy="4297680"/>
          </a:xfrm>
        </p:spPr>
        <p:txBody>
          <a:bodyPr anchor="ctr">
            <a:normAutofit/>
          </a:bodyPr>
          <a:lstStyle/>
          <a:p>
            <a:r>
              <a:rPr lang="en-US" dirty="0"/>
              <a:t>Café shop equipment </a:t>
            </a:r>
          </a:p>
        </p:txBody>
      </p:sp>
      <p:sp>
        <p:nvSpPr>
          <p:cNvPr id="3" name="Content Placeholder 2">
            <a:extLst>
              <a:ext uri="{FF2B5EF4-FFF2-40B4-BE49-F238E27FC236}">
                <a16:creationId xmlns:a16="http://schemas.microsoft.com/office/drawing/2014/main" id="{AAC87D7B-B1B5-4DAA-8351-898C3620768A}"/>
              </a:ext>
            </a:extLst>
          </p:cNvPr>
          <p:cNvSpPr>
            <a:spLocks noGrp="1"/>
          </p:cNvSpPr>
          <p:nvPr>
            <p:ph idx="1"/>
          </p:nvPr>
        </p:nvSpPr>
        <p:spPr>
          <a:xfrm>
            <a:off x="4885151" y="1600199"/>
            <a:ext cx="6169703" cy="4297680"/>
          </a:xfrm>
        </p:spPr>
        <p:txBody>
          <a:bodyPr anchor="ctr">
            <a:normAutofit/>
          </a:bodyPr>
          <a:lstStyle/>
          <a:p>
            <a:pPr>
              <a:lnSpc>
                <a:spcPct val="110000"/>
              </a:lnSpc>
            </a:pPr>
            <a:r>
              <a:rPr lang="en-GB" sz="1700" dirty="0"/>
              <a:t>a coffee machine for £950</a:t>
            </a:r>
          </a:p>
          <a:p>
            <a:pPr>
              <a:lnSpc>
                <a:spcPct val="110000"/>
              </a:lnSpc>
            </a:pPr>
            <a:r>
              <a:rPr lang="en-GB" sz="1700" dirty="0"/>
              <a:t>a stove that costs £740</a:t>
            </a:r>
          </a:p>
          <a:p>
            <a:pPr>
              <a:lnSpc>
                <a:spcPct val="110000"/>
              </a:lnSpc>
            </a:pPr>
            <a:r>
              <a:rPr lang="en-GB" sz="1700" dirty="0"/>
              <a:t>the freezer costs £1200</a:t>
            </a:r>
          </a:p>
          <a:p>
            <a:pPr>
              <a:lnSpc>
                <a:spcPct val="110000"/>
              </a:lnSpc>
            </a:pPr>
            <a:r>
              <a:rPr lang="en-US" sz="1700" dirty="0"/>
              <a:t>The heavy equipment</a:t>
            </a:r>
          </a:p>
          <a:p>
            <a:pPr>
              <a:lnSpc>
                <a:spcPct val="110000"/>
              </a:lnSpc>
            </a:pPr>
            <a:r>
              <a:rPr lang="en-US" sz="1700" dirty="0"/>
              <a:t>The furniture </a:t>
            </a:r>
          </a:p>
          <a:p>
            <a:pPr>
              <a:lnSpc>
                <a:spcPct val="110000"/>
              </a:lnSpc>
            </a:pPr>
            <a:r>
              <a:rPr lang="en-US" sz="1700" dirty="0"/>
              <a:t>Two sets of seating: </a:t>
            </a:r>
            <a:r>
              <a:rPr lang="en-GB" sz="1700" dirty="0"/>
              <a:t>a normal hard chair set for £500 and sofa chair set for £900</a:t>
            </a:r>
          </a:p>
          <a:p>
            <a:pPr>
              <a:lnSpc>
                <a:spcPct val="110000"/>
              </a:lnSpc>
            </a:pPr>
            <a:r>
              <a:rPr lang="en-US" sz="1700" dirty="0"/>
              <a:t>eating and drinking utensils: a</a:t>
            </a:r>
            <a:r>
              <a:rPr lang="en-GB" sz="1700" dirty="0"/>
              <a:t> set of plates for £120, a set of drinking glasses for £100 and a tea and coffee set for £100</a:t>
            </a:r>
          </a:p>
          <a:p>
            <a:pPr>
              <a:lnSpc>
                <a:spcPct val="110000"/>
              </a:lnSpc>
            </a:pPr>
            <a:r>
              <a:rPr lang="en-GB" sz="1700" dirty="0"/>
              <a:t>Having concluded recommendation and accounting for the total costs of £4610. This allowed a saving of £1390</a:t>
            </a:r>
            <a:endParaRPr lang="en-US" sz="1700" dirty="0"/>
          </a:p>
        </p:txBody>
      </p:sp>
    </p:spTree>
    <p:extLst>
      <p:ext uri="{BB962C8B-B14F-4D97-AF65-F5344CB8AC3E}">
        <p14:creationId xmlns:p14="http://schemas.microsoft.com/office/powerpoint/2010/main" val="541233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9EC65442-F244-409C-BF44-C5D6472E810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80DF561-3474-4B7F-955A-CC2E7053C65C}"/>
              </a:ext>
            </a:extLst>
          </p:cNvPr>
          <p:cNvSpPr>
            <a:spLocks noGrp="1"/>
          </p:cNvSpPr>
          <p:nvPr>
            <p:ph type="title"/>
          </p:nvPr>
        </p:nvSpPr>
        <p:spPr>
          <a:xfrm>
            <a:off x="1249961" y="1600199"/>
            <a:ext cx="3173482" cy="4297680"/>
          </a:xfrm>
        </p:spPr>
        <p:txBody>
          <a:bodyPr anchor="ctr">
            <a:normAutofit/>
          </a:bodyPr>
          <a:lstStyle/>
          <a:p>
            <a:r>
              <a:rPr lang="en-US" dirty="0"/>
              <a:t>Risk assessments </a:t>
            </a:r>
          </a:p>
        </p:txBody>
      </p:sp>
      <p:sp>
        <p:nvSpPr>
          <p:cNvPr id="3" name="Content Placeholder 2">
            <a:extLst>
              <a:ext uri="{FF2B5EF4-FFF2-40B4-BE49-F238E27FC236}">
                <a16:creationId xmlns:a16="http://schemas.microsoft.com/office/drawing/2014/main" id="{DA01E5DF-E9E2-4EBF-9B2A-BAB462CD7F83}"/>
              </a:ext>
            </a:extLst>
          </p:cNvPr>
          <p:cNvSpPr>
            <a:spLocks noGrp="1"/>
          </p:cNvSpPr>
          <p:nvPr>
            <p:ph idx="1"/>
          </p:nvPr>
        </p:nvSpPr>
        <p:spPr>
          <a:xfrm>
            <a:off x="4885151" y="1600199"/>
            <a:ext cx="6169703" cy="4297680"/>
          </a:xfrm>
        </p:spPr>
        <p:txBody>
          <a:bodyPr anchor="ctr">
            <a:normAutofit/>
          </a:bodyPr>
          <a:lstStyle/>
          <a:p>
            <a:r>
              <a:rPr lang="en-GB" sz="1900" dirty="0"/>
              <a:t>Management is responsible for organizing risk assessment, it is then carried out by everyone in the business</a:t>
            </a:r>
          </a:p>
          <a:p>
            <a:r>
              <a:rPr lang="en-GB" sz="1900" dirty="0"/>
              <a:t>Anything and any situation that may bring harm to people, whether it be employees or customers</a:t>
            </a:r>
          </a:p>
          <a:p>
            <a:r>
              <a:rPr lang="en-GB" sz="1900" dirty="0"/>
              <a:t>Take steps to prevent situations where harm occurs to people, this is what is called Risk Assessment</a:t>
            </a:r>
          </a:p>
          <a:p>
            <a:r>
              <a:rPr lang="en-GB" sz="1900" dirty="0"/>
              <a:t>The steps involved include identifying the hazards, identifying who might be harmed and how, evaluate the risks and deciding how to prevent them from happening, recording all findings on paper/computer, review our assessment and review and update on a regular basis</a:t>
            </a:r>
            <a:endParaRPr lang="en-US" sz="1900" dirty="0"/>
          </a:p>
        </p:txBody>
      </p:sp>
    </p:spTree>
    <p:extLst>
      <p:ext uri="{BB962C8B-B14F-4D97-AF65-F5344CB8AC3E}">
        <p14:creationId xmlns:p14="http://schemas.microsoft.com/office/powerpoint/2010/main" val="1562337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4D4AA-DFF0-4CBA-B6D8-B343979CEA2A}"/>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12401445-9965-47E8-92E8-BA9D53F8BAD2}"/>
              </a:ext>
            </a:extLst>
          </p:cNvPr>
          <p:cNvSpPr>
            <a:spLocks noGrp="1"/>
          </p:cNvSpPr>
          <p:nvPr>
            <p:ph idx="1"/>
          </p:nvPr>
        </p:nvSpPr>
        <p:spPr/>
        <p:txBody>
          <a:bodyPr>
            <a:normAutofit fontScale="85000" lnSpcReduction="20000"/>
          </a:bodyPr>
          <a:lstStyle/>
          <a:p>
            <a:r>
              <a:rPr lang="en-US" dirty="0"/>
              <a:t>Edison, T. A., Retrieved 2017. Thomas A. Edison Quotes.. [Online] </a:t>
            </a:r>
          </a:p>
          <a:p>
            <a:r>
              <a:rPr lang="en-US" dirty="0"/>
              <a:t>Available at: </a:t>
            </a:r>
            <a:r>
              <a:rPr lang="en-US" dirty="0">
                <a:hlinkClick r:id="rId2"/>
              </a:rPr>
              <a:t>https://www.brainyquote.com/citation/quotes/thomas_a_edison_149040</a:t>
            </a:r>
            <a:r>
              <a:rPr lang="en-US" dirty="0"/>
              <a:t> </a:t>
            </a:r>
          </a:p>
          <a:p>
            <a:r>
              <a:rPr lang="en-US" dirty="0" err="1"/>
              <a:t>Haughey</a:t>
            </a:r>
            <a:r>
              <a:rPr lang="en-US" dirty="0"/>
              <a:t>, D., 2014. A BRIEF HISTORY OF SMART GOALS. [Online] </a:t>
            </a:r>
          </a:p>
          <a:p>
            <a:r>
              <a:rPr lang="en-US" dirty="0"/>
              <a:t>Available at: </a:t>
            </a:r>
            <a:r>
              <a:rPr lang="en-US" dirty="0">
                <a:hlinkClick r:id="rId3"/>
              </a:rPr>
              <a:t>https://www.projectsmart.co.uk/brief-history-of-smart-goals.php</a:t>
            </a:r>
            <a:r>
              <a:rPr lang="en-US" dirty="0"/>
              <a:t> </a:t>
            </a:r>
          </a:p>
          <a:p>
            <a:r>
              <a:rPr lang="en-US" dirty="0"/>
              <a:t>Rose, M., 1999. techtarget.com. [Online] </a:t>
            </a:r>
          </a:p>
          <a:p>
            <a:r>
              <a:rPr lang="en-US" dirty="0"/>
              <a:t>Available at: </a:t>
            </a:r>
            <a:r>
              <a:rPr lang="en-US" dirty="0">
                <a:hlinkClick r:id="rId4"/>
              </a:rPr>
              <a:t>http://whatis.techtarget.com/definition/constraint-project-constraint</a:t>
            </a:r>
            <a:r>
              <a:rPr lang="en-US" dirty="0"/>
              <a:t> </a:t>
            </a:r>
          </a:p>
          <a:p>
            <a:r>
              <a:rPr lang="en-US" dirty="0"/>
              <a:t>[Accessed 2 December 2017].</a:t>
            </a:r>
          </a:p>
          <a:p>
            <a:r>
              <a:rPr lang="en-US" dirty="0"/>
              <a:t>Thomson, R., 2017. Stakeholder Management. [Online] </a:t>
            </a:r>
          </a:p>
          <a:p>
            <a:r>
              <a:rPr lang="en-US" dirty="0"/>
              <a:t>Available at: </a:t>
            </a:r>
            <a:r>
              <a:rPr lang="en-US" dirty="0">
                <a:hlinkClick r:id="rId5"/>
              </a:rPr>
              <a:t>https://www.mindtools.com/pages/article/newPPM_08.htm</a:t>
            </a:r>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26026775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63</TotalTime>
  <Words>770</Words>
  <Application>Microsoft Office PowerPoint</Application>
  <PresentationFormat>Widescreen</PresentationFormat>
  <Paragraphs>75</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Gill Sans MT</vt:lpstr>
      <vt:lpstr>Gallery</vt:lpstr>
      <vt:lpstr>Café and Breakfast</vt:lpstr>
      <vt:lpstr>Content</vt:lpstr>
      <vt:lpstr>Introduction</vt:lpstr>
      <vt:lpstr>SMART tools</vt:lpstr>
      <vt:lpstr>Project Schedule-Gantt Chart</vt:lpstr>
      <vt:lpstr>Sustainability</vt:lpstr>
      <vt:lpstr>Constraints </vt:lpstr>
      <vt:lpstr>Decoration of the café</vt:lpstr>
      <vt:lpstr>Café shop equipment </vt:lpstr>
      <vt:lpstr>Risk assessments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Café and Breakfast</dc:title>
  <dc:creator>MARIUS IONUT SAIZ</dc:creator>
  <cp:lastModifiedBy>MARIUS IONUT SAIZ</cp:lastModifiedBy>
  <cp:revision>10</cp:revision>
  <dcterms:created xsi:type="dcterms:W3CDTF">2018-01-02T14:38:54Z</dcterms:created>
  <dcterms:modified xsi:type="dcterms:W3CDTF">2018-01-04T21:04:51Z</dcterms:modified>
</cp:coreProperties>
</file>