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9195D09-3E24-4548-A47D-3DEF0156FC66}"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8B6FC73E-20FC-4084-BD16-3343B3EA71AB}" type="slidenum">
              <a:rPr lang="en-GB" smtClean="0"/>
              <a:t>‹#›</a:t>
            </a:fld>
            <a:endParaRPr lang="en-GB"/>
          </a:p>
        </p:txBody>
      </p:sp>
    </p:spTree>
    <p:extLst>
      <p:ext uri="{BB962C8B-B14F-4D97-AF65-F5344CB8AC3E}">
        <p14:creationId xmlns:p14="http://schemas.microsoft.com/office/powerpoint/2010/main" val="612152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195D09-3E24-4548-A47D-3DEF0156FC66}"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FC73E-20FC-4084-BD16-3343B3EA71AB}" type="slidenum">
              <a:rPr lang="en-GB" smtClean="0"/>
              <a:t>‹#›</a:t>
            </a:fld>
            <a:endParaRPr lang="en-GB"/>
          </a:p>
        </p:txBody>
      </p:sp>
    </p:spTree>
    <p:extLst>
      <p:ext uri="{BB962C8B-B14F-4D97-AF65-F5344CB8AC3E}">
        <p14:creationId xmlns:p14="http://schemas.microsoft.com/office/powerpoint/2010/main" val="2199290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19195D09-3E24-4548-A47D-3DEF0156FC66}" type="datetimeFigureOut">
              <a:rPr lang="en-GB" smtClean="0"/>
              <a:t>23/11/2025</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8B6FC73E-20FC-4084-BD16-3343B3EA71AB}" type="slidenum">
              <a:rPr lang="en-GB" smtClean="0"/>
              <a:t>‹#›</a:t>
            </a:fld>
            <a:endParaRPr lang="en-GB"/>
          </a:p>
        </p:txBody>
      </p:sp>
    </p:spTree>
    <p:extLst>
      <p:ext uri="{BB962C8B-B14F-4D97-AF65-F5344CB8AC3E}">
        <p14:creationId xmlns:p14="http://schemas.microsoft.com/office/powerpoint/2010/main" val="1640414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195D09-3E24-4548-A47D-3DEF0156FC66}"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FC73E-20FC-4084-BD16-3343B3EA71AB}" type="slidenum">
              <a:rPr lang="en-GB" smtClean="0"/>
              <a:t>‹#›</a:t>
            </a:fld>
            <a:endParaRPr lang="en-GB"/>
          </a:p>
        </p:txBody>
      </p:sp>
    </p:spTree>
    <p:extLst>
      <p:ext uri="{BB962C8B-B14F-4D97-AF65-F5344CB8AC3E}">
        <p14:creationId xmlns:p14="http://schemas.microsoft.com/office/powerpoint/2010/main" val="486489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9195D09-3E24-4548-A47D-3DEF0156FC66}" type="datetimeFigureOut">
              <a:rPr lang="en-GB" smtClean="0"/>
              <a:t>23/11/2025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6FC73E-20FC-4084-BD16-3343B3EA71AB}" type="slidenum">
              <a:rPr lang="en-GB" smtClean="0"/>
              <a:t>‹#›</a:t>
            </a:fld>
            <a:endParaRPr lang="en-GB"/>
          </a:p>
        </p:txBody>
      </p:sp>
    </p:spTree>
    <p:extLst>
      <p:ext uri="{BB962C8B-B14F-4D97-AF65-F5344CB8AC3E}">
        <p14:creationId xmlns:p14="http://schemas.microsoft.com/office/powerpoint/2010/main" val="2862100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9195D09-3E24-4548-A47D-3DEF0156FC66}" type="datetimeFigureOut">
              <a:rPr lang="en-GB" smtClean="0"/>
              <a:t>23/11/2025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6FC73E-20FC-4084-BD16-3343B3EA71AB}" type="slidenum">
              <a:rPr lang="en-GB" smtClean="0"/>
              <a:t>‹#›</a:t>
            </a:fld>
            <a:endParaRPr lang="en-GB"/>
          </a:p>
        </p:txBody>
      </p:sp>
    </p:spTree>
    <p:extLst>
      <p:ext uri="{BB962C8B-B14F-4D97-AF65-F5344CB8AC3E}">
        <p14:creationId xmlns:p14="http://schemas.microsoft.com/office/powerpoint/2010/main" val="2687284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195D09-3E24-4548-A47D-3DEF0156FC66}" type="datetimeFigureOut">
              <a:rPr lang="en-GB" smtClean="0"/>
              <a:t>23/11/2025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6FC73E-20FC-4084-BD16-3343B3EA71AB}" type="slidenum">
              <a:rPr lang="en-GB" smtClean="0"/>
              <a:t>‹#›</a:t>
            </a:fld>
            <a:endParaRPr lang="en-GB"/>
          </a:p>
        </p:txBody>
      </p:sp>
    </p:spTree>
    <p:extLst>
      <p:ext uri="{BB962C8B-B14F-4D97-AF65-F5344CB8AC3E}">
        <p14:creationId xmlns:p14="http://schemas.microsoft.com/office/powerpoint/2010/main" val="1171960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9195D09-3E24-4548-A47D-3DEF0156FC66}"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a:lstStyle/>
            <a:p>
              <a:endParaRPr lang="en-GB"/>
            </a:p>
          </p:txBody>
        </p:sp>
      </p:grpSp>
      <p:sp>
        <p:nvSpPr>
          <p:cNvPr id="7" name="Slide Number Placeholder 6"/>
          <p:cNvSpPr>
            <a:spLocks noGrp="1"/>
          </p:cNvSpPr>
          <p:nvPr>
            <p:ph type="sldNum" sz="quarter" idx="12"/>
          </p:nvPr>
        </p:nvSpPr>
        <p:spPr/>
        <p:txBody>
          <a:bodyPr/>
          <a:lstStyle/>
          <a:p>
            <a:fld id="{8B6FC73E-20FC-4084-BD16-3343B3EA71AB}" type="slidenum">
              <a:rPr lang="en-GB" smtClean="0"/>
              <a:t>‹#›</a:t>
            </a:fld>
            <a:endParaRPr lang="en-GB"/>
          </a:p>
        </p:txBody>
      </p:sp>
    </p:spTree>
    <p:extLst>
      <p:ext uri="{BB962C8B-B14F-4D97-AF65-F5344CB8AC3E}">
        <p14:creationId xmlns:p14="http://schemas.microsoft.com/office/powerpoint/2010/main" val="984578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9195D09-3E24-4548-A47D-3DEF0156FC66}" type="datetimeFigureOut">
              <a:rPr lang="en-GB" smtClean="0"/>
              <a:t>23/11/2025</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a:lstStyle/>
            <a:p>
              <a:endParaRPr lang="en-GB"/>
            </a:p>
          </p:txBody>
        </p:sp>
      </p:grpSp>
      <p:sp>
        <p:nvSpPr>
          <p:cNvPr id="7" name="Slide Number Placeholder 6"/>
          <p:cNvSpPr>
            <a:spLocks noGrp="1"/>
          </p:cNvSpPr>
          <p:nvPr>
            <p:ph type="sldNum" sz="quarter" idx="12"/>
          </p:nvPr>
        </p:nvSpPr>
        <p:spPr/>
        <p:txBody>
          <a:bodyPr/>
          <a:lstStyle/>
          <a:p>
            <a:fld id="{8B6FC73E-20FC-4084-BD16-3343B3EA71AB}" type="slidenum">
              <a:rPr lang="en-GB" smtClean="0"/>
              <a:t>‹#›</a:t>
            </a:fld>
            <a:endParaRPr lang="en-GB"/>
          </a:p>
        </p:txBody>
      </p:sp>
    </p:spTree>
    <p:extLst>
      <p:ext uri="{BB962C8B-B14F-4D97-AF65-F5344CB8AC3E}">
        <p14:creationId xmlns:p14="http://schemas.microsoft.com/office/powerpoint/2010/main" val="3702245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195D09-3E24-4548-A47D-3DEF0156FC66}"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FC73E-20FC-4084-BD16-3343B3EA71AB}" type="slidenum">
              <a:rPr lang="en-GB" smtClean="0"/>
              <a:t>‹#›</a:t>
            </a:fld>
            <a:endParaRPr lang="en-GB"/>
          </a:p>
        </p:txBody>
      </p:sp>
    </p:spTree>
    <p:extLst>
      <p:ext uri="{BB962C8B-B14F-4D97-AF65-F5344CB8AC3E}">
        <p14:creationId xmlns:p14="http://schemas.microsoft.com/office/powerpoint/2010/main" val="3113938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195D09-3E24-4548-A47D-3DEF0156FC66}"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FC73E-20FC-4084-BD16-3343B3EA71AB}" type="slidenum">
              <a:rPr lang="en-GB" smtClean="0"/>
              <a:t>‹#›</a:t>
            </a:fld>
            <a:endParaRPr lang="en-GB"/>
          </a:p>
        </p:txBody>
      </p:sp>
    </p:spTree>
    <p:extLst>
      <p:ext uri="{BB962C8B-B14F-4D97-AF65-F5344CB8AC3E}">
        <p14:creationId xmlns:p14="http://schemas.microsoft.com/office/powerpoint/2010/main" val="2959390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19195D09-3E24-4548-A47D-3DEF0156FC66}" type="datetimeFigureOut">
              <a:rPr lang="en-GB" smtClean="0"/>
              <a:t>23/11/2025</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8B6FC73E-20FC-4084-BD16-3343B3EA71AB}" type="slidenum">
              <a:rPr lang="en-GB" smtClean="0"/>
              <a:t>‹#›</a:t>
            </a:fld>
            <a:endParaRPr lang="en-GB"/>
          </a:p>
        </p:txBody>
      </p:sp>
    </p:spTree>
    <p:extLst>
      <p:ext uri="{BB962C8B-B14F-4D97-AF65-F5344CB8AC3E}">
        <p14:creationId xmlns:p14="http://schemas.microsoft.com/office/powerpoint/2010/main" val="1024122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7.png"/><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online.lindenwood.edu/blog/the-power-of-influencer-marketing-in-the-digital-age/" TargetMode="External"/><Relationship Id="rId4" Type="http://schemas.openxmlformats.org/officeDocument/2006/relationships/hyperlink" Target="https://catchmarkit.com/the-role-of-influencers-in-modern-marke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4664CB4-B2D2-4732-AB2C-939321E99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a16="http://schemas.microsoft.com/office/drawing/2014/main" id="{D03168EC-D910-4109-8158-A433124BB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2EB50A5-ED88-4DB9-A0A0-1370FEEE6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3" y="1110053"/>
            <a:ext cx="6631431"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32D52-20E7-FC7B-8C13-C4CD3932155B}"/>
              </a:ext>
            </a:extLst>
          </p:cNvPr>
          <p:cNvSpPr>
            <a:spLocks noGrp="1"/>
          </p:cNvSpPr>
          <p:nvPr>
            <p:ph type="ctrTitle"/>
          </p:nvPr>
        </p:nvSpPr>
        <p:spPr>
          <a:xfrm>
            <a:off x="1248156" y="1432223"/>
            <a:ext cx="5965470" cy="3357976"/>
          </a:xfrm>
        </p:spPr>
        <p:txBody>
          <a:bodyPr anchor="ctr">
            <a:normAutofit/>
          </a:bodyPr>
          <a:lstStyle/>
          <a:p>
            <a:r>
              <a:rPr lang="en-US" sz="5400" dirty="0">
                <a:solidFill>
                  <a:srgbClr val="FF0000"/>
                </a:solidFill>
                <a:latin typeface="Arial Black" panose="020B0A04020102020204" pitchFamily="34" charset="0"/>
              </a:rPr>
              <a:t>The Role of Influencers in Modern Marketing</a:t>
            </a:r>
            <a:endParaRPr lang="en-GB" sz="5400" dirty="0">
              <a:solidFill>
                <a:srgbClr val="FF0000"/>
              </a:solidFill>
              <a:latin typeface="Arial Black" panose="020B0A04020102020204" pitchFamily="34" charset="0"/>
            </a:endParaRPr>
          </a:p>
        </p:txBody>
      </p:sp>
      <p:sp>
        <p:nvSpPr>
          <p:cNvPr id="3" name="Subtitle 2">
            <a:extLst>
              <a:ext uri="{FF2B5EF4-FFF2-40B4-BE49-F238E27FC236}">
                <a16:creationId xmlns:a16="http://schemas.microsoft.com/office/drawing/2014/main" id="{C27C8408-C7AA-18A3-8C85-06E335DF1BFF}"/>
              </a:ext>
            </a:extLst>
          </p:cNvPr>
          <p:cNvSpPr>
            <a:spLocks noGrp="1"/>
          </p:cNvSpPr>
          <p:nvPr>
            <p:ph type="subTitle" idx="1"/>
          </p:nvPr>
        </p:nvSpPr>
        <p:spPr>
          <a:xfrm>
            <a:off x="1248156" y="4790199"/>
            <a:ext cx="5965470" cy="668769"/>
          </a:xfrm>
        </p:spPr>
        <p:txBody>
          <a:bodyPr>
            <a:normAutofit/>
          </a:bodyPr>
          <a:lstStyle/>
          <a:p>
            <a:r>
              <a:rPr lang="en-GB" sz="2000" dirty="0">
                <a:solidFill>
                  <a:srgbClr val="000000"/>
                </a:solidFill>
                <a:latin typeface="Arial Black" panose="020B0A04020102020204" pitchFamily="34" charset="0"/>
              </a:rPr>
              <a:t>Teodora Zenaida </a:t>
            </a:r>
            <a:r>
              <a:rPr lang="en-GB" sz="2000">
                <a:solidFill>
                  <a:srgbClr val="000000"/>
                </a:solidFill>
                <a:latin typeface="Arial Black" panose="020B0A04020102020204" pitchFamily="34" charset="0"/>
              </a:rPr>
              <a:t>Goleanu</a:t>
            </a:r>
            <a:endParaRPr lang="en-GB" sz="2000" dirty="0">
              <a:solidFill>
                <a:srgbClr val="000000"/>
              </a:solidFill>
              <a:latin typeface="Arial Black" panose="020B0A04020102020204" pitchFamily="34" charset="0"/>
            </a:endParaRPr>
          </a:p>
        </p:txBody>
      </p:sp>
      <p:pic>
        <p:nvPicPr>
          <p:cNvPr id="4" name="Picture 3" descr="A person holding a megaphone surrounded by people&#10;&#10;AI-generated content may be incorrect.">
            <a:extLst>
              <a:ext uri="{FF2B5EF4-FFF2-40B4-BE49-F238E27FC236}">
                <a16:creationId xmlns:a16="http://schemas.microsoft.com/office/drawing/2014/main" id="{11AA6005-68A2-307B-1F9C-DCBC0ECC530D}"/>
              </a:ext>
            </a:extLst>
          </p:cNvPr>
          <p:cNvPicPr>
            <a:picLocks noChangeAspect="1"/>
          </p:cNvPicPr>
          <p:nvPr/>
        </p:nvPicPr>
        <p:blipFill>
          <a:blip r:embed="rId4"/>
          <a:stretch>
            <a:fillRect/>
          </a:stretch>
        </p:blipFill>
        <p:spPr>
          <a:xfrm>
            <a:off x="7540949" y="1099011"/>
            <a:ext cx="4648003" cy="4681554"/>
          </a:xfrm>
          <a:prstGeom prst="rect">
            <a:avLst/>
          </a:prstGeom>
        </p:spPr>
      </p:pic>
      <p:sp>
        <p:nvSpPr>
          <p:cNvPr id="24" name="Rectangle 23">
            <a:extLst>
              <a:ext uri="{FF2B5EF4-FFF2-40B4-BE49-F238E27FC236}">
                <a16:creationId xmlns:a16="http://schemas.microsoft.com/office/drawing/2014/main" id="{0AA47C27-8894-42A7-8D01-C902DA9B7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8B4BD81D-EAC7-4C48-A5FD-A1156EC849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6" name="Oval 25">
              <a:extLst>
                <a:ext uri="{FF2B5EF4-FFF2-40B4-BE49-F238E27FC236}">
                  <a16:creationId xmlns:a16="http://schemas.microsoft.com/office/drawing/2014/main" id="{9CAF43F4-8892-4C5D-A8ED-C423F5175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2D028E2F-5F35-49A4-86F5-81814931E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944416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standing next to a person standing next to a computer&#10;&#10;AI-generated content may be incorrect.">
            <a:extLst>
              <a:ext uri="{FF2B5EF4-FFF2-40B4-BE49-F238E27FC236}">
                <a16:creationId xmlns:a16="http://schemas.microsoft.com/office/drawing/2014/main" id="{451FD976-8CA0-8B78-B19A-3E0C61951E57}"/>
              </a:ext>
            </a:extLst>
          </p:cNvPr>
          <p:cNvPicPr>
            <a:picLocks noChangeAspect="1"/>
          </p:cNvPicPr>
          <p:nvPr/>
        </p:nvPicPr>
        <p:blipFill>
          <a:blip r:embed="rId2"/>
          <a:srcRect l="2031" r="19514" b="-2"/>
          <a:stretch>
            <a:fillRect/>
          </a:stretch>
        </p:blipFill>
        <p:spPr>
          <a:xfrm>
            <a:off x="3344" y="3509433"/>
            <a:ext cx="4475150" cy="3348566"/>
          </a:xfrm>
          <a:prstGeom prst="rect">
            <a:avLst/>
          </a:prstGeom>
        </p:spPr>
      </p:pic>
      <p:sp>
        <p:nvSpPr>
          <p:cNvPr id="23" name="Rectangle 22">
            <a:extLst>
              <a:ext uri="{FF2B5EF4-FFF2-40B4-BE49-F238E27FC236}">
                <a16:creationId xmlns:a16="http://schemas.microsoft.com/office/drawing/2014/main" id="{881BB01C-2DAE-48BD-8E81-DAE2E1BC4D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52C165-48FA-1DE4-B121-AAB521CBDBEF}"/>
              </a:ext>
            </a:extLst>
          </p:cNvPr>
          <p:cNvSpPr>
            <a:spLocks noGrp="1"/>
          </p:cNvSpPr>
          <p:nvPr>
            <p:ph type="title"/>
          </p:nvPr>
        </p:nvSpPr>
        <p:spPr>
          <a:xfrm>
            <a:off x="4970109" y="484632"/>
            <a:ext cx="6730277" cy="1609344"/>
          </a:xfrm>
          <a:ln>
            <a:noFill/>
          </a:ln>
        </p:spPr>
        <p:txBody>
          <a:bodyPr>
            <a:normAutofit/>
          </a:bodyPr>
          <a:lstStyle/>
          <a:p>
            <a:r>
              <a:rPr lang="en-US" sz="2800" dirty="0">
                <a:solidFill>
                  <a:srgbClr val="FF0000"/>
                </a:solidFill>
                <a:latin typeface="Arial Black" panose="020B0A04020102020204" pitchFamily="34" charset="0"/>
              </a:rPr>
              <a:t>Influencer Marketing vs Traditional Advertising</a:t>
            </a:r>
            <a:endParaRPr lang="en-GB" sz="2800" dirty="0">
              <a:solidFill>
                <a:srgbClr val="FF0000"/>
              </a:solidFill>
              <a:latin typeface="Arial Black" panose="020B0A04020102020204" pitchFamily="34" charset="0"/>
            </a:endParaRPr>
          </a:p>
        </p:txBody>
      </p:sp>
      <p:pic>
        <p:nvPicPr>
          <p:cNvPr id="5" name="Picture 4" descr="A screenshot of a phone&#10;&#10;AI-generated content may be incorrect.">
            <a:extLst>
              <a:ext uri="{FF2B5EF4-FFF2-40B4-BE49-F238E27FC236}">
                <a16:creationId xmlns:a16="http://schemas.microsoft.com/office/drawing/2014/main" id="{F654F37C-929B-63B2-9872-7D31F2037C6C}"/>
              </a:ext>
            </a:extLst>
          </p:cNvPr>
          <p:cNvPicPr>
            <a:picLocks noChangeAspect="1"/>
          </p:cNvPicPr>
          <p:nvPr/>
        </p:nvPicPr>
        <p:blipFill>
          <a:blip r:embed="rId5"/>
          <a:srcRect l="11684" r="27129"/>
          <a:stretch>
            <a:fillRect/>
          </a:stretch>
        </p:blipFill>
        <p:spPr>
          <a:xfrm>
            <a:off x="3344" y="10"/>
            <a:ext cx="4475150" cy="3348557"/>
          </a:xfrm>
          <a:prstGeom prst="rect">
            <a:avLst/>
          </a:prstGeom>
        </p:spPr>
      </p:pic>
      <p:sp>
        <p:nvSpPr>
          <p:cNvPr id="3" name="Content Placeholder 2">
            <a:extLst>
              <a:ext uri="{FF2B5EF4-FFF2-40B4-BE49-F238E27FC236}">
                <a16:creationId xmlns:a16="http://schemas.microsoft.com/office/drawing/2014/main" id="{F40467D5-5C71-A3B5-9672-DFA120D4ADB3}"/>
              </a:ext>
            </a:extLst>
          </p:cNvPr>
          <p:cNvSpPr>
            <a:spLocks noGrp="1"/>
          </p:cNvSpPr>
          <p:nvPr>
            <p:ph idx="1"/>
          </p:nvPr>
        </p:nvSpPr>
        <p:spPr>
          <a:xfrm>
            <a:off x="4970110" y="3029549"/>
            <a:ext cx="6730276" cy="2264559"/>
          </a:xfrm>
        </p:spPr>
        <p:txBody>
          <a:bodyPr>
            <a:normAutofit/>
          </a:bodyPr>
          <a:lstStyle/>
          <a:p>
            <a:r>
              <a:rPr lang="en-US" sz="1400" dirty="0">
                <a:latin typeface="Arial" panose="020B0604020202020204" pitchFamily="34" charset="0"/>
                <a:cs typeface="Arial" panose="020B0604020202020204" pitchFamily="34" charset="0"/>
              </a:rPr>
              <a:t>Influencer marketing offers personalised and interactive communication that traditional advertising cannot replicate, making it more appealing to digital users who want authenticity and engagement on social platforms (Liu, 2024; Khan et al., 2022).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Companies are shifting their budgets increasingly from traditional ads to influencers because influencer-generated content drives better engagement, higher relatability, and greater ROI, all while being supported by measurable consumer response (</a:t>
            </a:r>
            <a:r>
              <a:rPr lang="en-US" sz="1400" dirty="0" err="1">
                <a:latin typeface="Arial" panose="020B0604020202020204" pitchFamily="34" charset="0"/>
                <a:cs typeface="Arial" panose="020B0604020202020204" pitchFamily="34" charset="0"/>
              </a:rPr>
              <a:t>Primasiwi</a:t>
            </a:r>
            <a:r>
              <a:rPr lang="en-US" sz="1400" dirty="0">
                <a:latin typeface="Arial" panose="020B0604020202020204" pitchFamily="34" charset="0"/>
                <a:cs typeface="Arial" panose="020B0604020202020204" pitchFamily="34" charset="0"/>
              </a:rPr>
              <a:t> et al., 2021; Liu, 2024).</a:t>
            </a:r>
            <a:endParaRPr lang="en-GB" sz="1400" dirty="0">
              <a:latin typeface="Arial" panose="020B0604020202020204" pitchFamily="34" charset="0"/>
              <a:cs typeface="Arial" panose="020B0604020202020204" pitchFamily="34" charset="0"/>
            </a:endParaRPr>
          </a:p>
        </p:txBody>
      </p:sp>
      <p:grpSp>
        <p:nvGrpSpPr>
          <p:cNvPr id="25" name="Group 24">
            <a:extLst>
              <a:ext uri="{FF2B5EF4-FFF2-40B4-BE49-F238E27FC236}">
                <a16:creationId xmlns:a16="http://schemas.microsoft.com/office/drawing/2014/main" id="{AD55FF18-1979-4730-A345-E74E328F07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6" name="Oval 25">
              <a:extLst>
                <a:ext uri="{FF2B5EF4-FFF2-40B4-BE49-F238E27FC236}">
                  <a16:creationId xmlns:a16="http://schemas.microsoft.com/office/drawing/2014/main" id="{6F8381C4-0751-4A6E-BFF7-48DF67BFA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F7320C1D-D7A9-4392-B3B6-ACEF193A8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65008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B322C-9209-E097-B614-137D8F2352EF}"/>
              </a:ext>
            </a:extLst>
          </p:cNvPr>
          <p:cNvSpPr>
            <a:spLocks noGrp="1"/>
          </p:cNvSpPr>
          <p:nvPr>
            <p:ph type="title"/>
          </p:nvPr>
        </p:nvSpPr>
        <p:spPr>
          <a:xfrm>
            <a:off x="1069848" y="484632"/>
            <a:ext cx="10058400" cy="1609344"/>
          </a:xfrm>
        </p:spPr>
        <p:txBody>
          <a:bodyPr>
            <a:normAutofit/>
          </a:bodyPr>
          <a:lstStyle/>
          <a:p>
            <a:r>
              <a:rPr lang="en-US" sz="2800" dirty="0">
                <a:solidFill>
                  <a:srgbClr val="FF0000"/>
                </a:solidFill>
                <a:latin typeface="Arial Black" panose="020B0A04020102020204" pitchFamily="34" charset="0"/>
              </a:rPr>
              <a:t>How Influencers Shape Consumer Decisions</a:t>
            </a:r>
            <a:endParaRPr lang="en-GB" sz="2800" dirty="0">
              <a:solidFill>
                <a:srgbClr val="FF0000"/>
              </a:solidFill>
              <a:latin typeface="Arial Black" panose="020B0A04020102020204" pitchFamily="34" charset="0"/>
            </a:endParaRPr>
          </a:p>
        </p:txBody>
      </p:sp>
      <p:pic>
        <p:nvPicPr>
          <p:cNvPr id="5" name="Picture 4">
            <a:extLst>
              <a:ext uri="{FF2B5EF4-FFF2-40B4-BE49-F238E27FC236}">
                <a16:creationId xmlns:a16="http://schemas.microsoft.com/office/drawing/2014/main" id="{370A5C10-4031-3504-519F-C4B9A909AEBD}"/>
              </a:ext>
            </a:extLst>
          </p:cNvPr>
          <p:cNvPicPr>
            <a:picLocks noChangeAspect="1"/>
          </p:cNvPicPr>
          <p:nvPr/>
        </p:nvPicPr>
        <p:blipFill>
          <a:blip r:embed="rId2"/>
          <a:srcRect l="13156" r="609" b="-1"/>
          <a:stretch>
            <a:fillRect/>
          </a:stretch>
        </p:blipFill>
        <p:spPr>
          <a:xfrm>
            <a:off x="1097279" y="2194562"/>
            <a:ext cx="3538729" cy="1908387"/>
          </a:xfrm>
          <a:prstGeom prst="rect">
            <a:avLst/>
          </a:prstGeom>
        </p:spPr>
      </p:pic>
      <p:pic>
        <p:nvPicPr>
          <p:cNvPr id="4" name="Picture 3">
            <a:extLst>
              <a:ext uri="{FF2B5EF4-FFF2-40B4-BE49-F238E27FC236}">
                <a16:creationId xmlns:a16="http://schemas.microsoft.com/office/drawing/2014/main" id="{32C99BF2-5DC3-7003-204C-0F2B6D0A0443}"/>
              </a:ext>
            </a:extLst>
          </p:cNvPr>
          <p:cNvPicPr>
            <a:picLocks noChangeAspect="1"/>
          </p:cNvPicPr>
          <p:nvPr/>
        </p:nvPicPr>
        <p:blipFill>
          <a:blip r:embed="rId3"/>
          <a:srcRect r="2" b="3701"/>
          <a:stretch>
            <a:fillRect/>
          </a:stretch>
        </p:blipFill>
        <p:spPr>
          <a:xfrm>
            <a:off x="1097279" y="4263809"/>
            <a:ext cx="3538729" cy="1908388"/>
          </a:xfrm>
          <a:prstGeom prst="rect">
            <a:avLst/>
          </a:prstGeom>
        </p:spPr>
      </p:pic>
      <p:sp>
        <p:nvSpPr>
          <p:cNvPr id="3" name="Content Placeholder 2">
            <a:extLst>
              <a:ext uri="{FF2B5EF4-FFF2-40B4-BE49-F238E27FC236}">
                <a16:creationId xmlns:a16="http://schemas.microsoft.com/office/drawing/2014/main" id="{0DB24718-949B-E629-F2F3-4F444F2FC92B}"/>
              </a:ext>
            </a:extLst>
          </p:cNvPr>
          <p:cNvSpPr>
            <a:spLocks noGrp="1"/>
          </p:cNvSpPr>
          <p:nvPr>
            <p:ph idx="1"/>
          </p:nvPr>
        </p:nvSpPr>
        <p:spPr>
          <a:xfrm>
            <a:off x="5072513" y="3083734"/>
            <a:ext cx="6055735" cy="3088465"/>
          </a:xfrm>
        </p:spPr>
        <p:txBody>
          <a:bodyPr>
            <a:normAutofit/>
          </a:bodyPr>
          <a:lstStyle/>
          <a:p>
            <a:r>
              <a:rPr lang="en-US" sz="1400" dirty="0">
                <a:latin typeface="Arial" panose="020B0604020202020204" pitchFamily="34" charset="0"/>
                <a:cs typeface="Arial" panose="020B0604020202020204" pitchFamily="34" charset="0"/>
              </a:rPr>
              <a:t>Influencers play an important role in shaping consumers' purchasing behavior, as their followers feel confident in the influencer's experiences, product demonstration, and honest reviews, which helps to minimise uncertainty and increase purchase intent (AL-</a:t>
            </a:r>
            <a:r>
              <a:rPr lang="en-US" sz="1400" dirty="0" err="1">
                <a:latin typeface="Arial" panose="020B0604020202020204" pitchFamily="34" charset="0"/>
                <a:cs typeface="Arial" panose="020B0604020202020204" pitchFamily="34" charset="0"/>
              </a:rPr>
              <a:t>Zubaidie</a:t>
            </a:r>
            <a:r>
              <a:rPr lang="en-US" sz="1400" dirty="0">
                <a:latin typeface="Arial" panose="020B0604020202020204" pitchFamily="34" charset="0"/>
                <a:cs typeface="Arial" panose="020B0604020202020204" pitchFamily="34" charset="0"/>
              </a:rPr>
              <a:t> &amp; Al-</a:t>
            </a:r>
            <a:r>
              <a:rPr lang="en-US" sz="1400" dirty="0" err="1">
                <a:latin typeface="Arial" panose="020B0604020202020204" pitchFamily="34" charset="0"/>
                <a:cs typeface="Arial" panose="020B0604020202020204" pitchFamily="34" charset="0"/>
              </a:rPr>
              <a:t>balaghee</a:t>
            </a:r>
            <a:r>
              <a:rPr lang="en-US" sz="1400" dirty="0">
                <a:latin typeface="Arial" panose="020B0604020202020204" pitchFamily="34" charset="0"/>
                <a:cs typeface="Arial" panose="020B0604020202020204" pitchFamily="34" charset="0"/>
              </a:rPr>
              <a:t>, 2024; Khan et al., 2022).</a:t>
            </a:r>
          </a:p>
          <a:p>
            <a:r>
              <a:rPr lang="en-US" sz="1400" dirty="0">
                <a:latin typeface="Arial" panose="020B0604020202020204" pitchFamily="34" charset="0"/>
                <a:cs typeface="Arial" panose="020B0604020202020204" pitchFamily="34" charset="0"/>
              </a:rPr>
              <a:t>The visual storytelling and relatable connection that happens between the influencer and their followers provides an extra layer of persuasion, as followers view the influencer as a credible source helping to navigate purchasing decision and driving their attitudes towards brands (Liu, 2024; AL-</a:t>
            </a:r>
            <a:r>
              <a:rPr lang="en-US" sz="1400" dirty="0" err="1">
                <a:latin typeface="Arial" panose="020B0604020202020204" pitchFamily="34" charset="0"/>
                <a:cs typeface="Arial" panose="020B0604020202020204" pitchFamily="34" charset="0"/>
              </a:rPr>
              <a:t>Zubaidie</a:t>
            </a:r>
            <a:r>
              <a:rPr lang="en-US" sz="1400" dirty="0">
                <a:latin typeface="Arial" panose="020B0604020202020204" pitchFamily="34" charset="0"/>
                <a:cs typeface="Arial" panose="020B0604020202020204" pitchFamily="34" charset="0"/>
              </a:rPr>
              <a:t> &amp; Al-</a:t>
            </a:r>
            <a:r>
              <a:rPr lang="en-US" sz="1400" dirty="0" err="1">
                <a:latin typeface="Arial" panose="020B0604020202020204" pitchFamily="34" charset="0"/>
                <a:cs typeface="Arial" panose="020B0604020202020204" pitchFamily="34" charset="0"/>
              </a:rPr>
              <a:t>balaghee</a:t>
            </a:r>
            <a:r>
              <a:rPr lang="en-US" sz="1400" dirty="0">
                <a:latin typeface="Arial" panose="020B0604020202020204" pitchFamily="34" charset="0"/>
                <a:cs typeface="Arial" panose="020B0604020202020204" pitchFamily="34" charset="0"/>
              </a:rPr>
              <a:t>, 2024)</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3961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358650B-6E3A-8473-EBB6-CD2F2A3E9974}"/>
              </a:ext>
            </a:extLst>
          </p:cNvPr>
          <p:cNvSpPr>
            <a:spLocks noGrp="1"/>
          </p:cNvSpPr>
          <p:nvPr>
            <p:ph type="title"/>
          </p:nvPr>
        </p:nvSpPr>
        <p:spPr>
          <a:xfrm>
            <a:off x="1069848" y="484632"/>
            <a:ext cx="10058400" cy="1609344"/>
          </a:xfrm>
        </p:spPr>
        <p:txBody>
          <a:bodyPr>
            <a:normAutofit/>
          </a:bodyPr>
          <a:lstStyle/>
          <a:p>
            <a:r>
              <a:rPr lang="en-GB" sz="2800" dirty="0">
                <a:solidFill>
                  <a:srgbClr val="FF0000"/>
                </a:solidFill>
                <a:latin typeface="Arial Black" panose="020B0A04020102020204" pitchFamily="34" charset="0"/>
              </a:rPr>
              <a:t>Conclusion </a:t>
            </a:r>
          </a:p>
        </p:txBody>
      </p:sp>
      <p:pic>
        <p:nvPicPr>
          <p:cNvPr id="4" name="Picture 3" descr="A person standing next to a phone&#10;&#10;AI-generated content may be incorrect.">
            <a:extLst>
              <a:ext uri="{FF2B5EF4-FFF2-40B4-BE49-F238E27FC236}">
                <a16:creationId xmlns:a16="http://schemas.microsoft.com/office/drawing/2014/main" id="{4F7EE6A1-E7F9-2A8B-D704-8C1036E8C294}"/>
              </a:ext>
            </a:extLst>
          </p:cNvPr>
          <p:cNvPicPr>
            <a:picLocks noChangeAspect="1"/>
          </p:cNvPicPr>
          <p:nvPr/>
        </p:nvPicPr>
        <p:blipFill>
          <a:blip r:embed="rId4"/>
          <a:srcRect l="24897" r="7039" b="-1"/>
          <a:stretch>
            <a:fillRect/>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298ECC29-5868-5AAF-D9CD-3B5CC892D617}"/>
              </a:ext>
            </a:extLst>
          </p:cNvPr>
          <p:cNvSpPr>
            <a:spLocks noGrp="1"/>
          </p:cNvSpPr>
          <p:nvPr>
            <p:ph idx="1"/>
          </p:nvPr>
        </p:nvSpPr>
        <p:spPr>
          <a:xfrm>
            <a:off x="6496216" y="2320412"/>
            <a:ext cx="4632031" cy="3851787"/>
          </a:xfrm>
        </p:spPr>
        <p:txBody>
          <a:bodyPr anchor="ctr">
            <a:noAutofit/>
          </a:bodyPr>
          <a:lstStyle/>
          <a:p>
            <a:r>
              <a:rPr lang="en-US" sz="1400" dirty="0">
                <a:latin typeface="Arial" panose="020B0604020202020204" pitchFamily="34" charset="0"/>
                <a:cs typeface="Arial" panose="020B0604020202020204" pitchFamily="34" charset="0"/>
              </a:rPr>
              <a:t>Influencer marketing has emerged as a key principle in contemporary digital promotion. </a:t>
            </a:r>
          </a:p>
          <a:p>
            <a:r>
              <a:rPr lang="en-US" sz="1400" dirty="0">
                <a:latin typeface="Arial" panose="020B0604020202020204" pitchFamily="34" charset="0"/>
                <a:cs typeface="Arial" panose="020B0604020202020204" pitchFamily="34" charset="0"/>
              </a:rPr>
              <a:t>Influencers produce authentic, relatable and engaging content that speaks to audiences. </a:t>
            </a:r>
          </a:p>
          <a:p>
            <a:r>
              <a:rPr lang="en-US" sz="1400" dirty="0">
                <a:latin typeface="Arial" panose="020B0604020202020204" pitchFamily="34" charset="0"/>
                <a:cs typeface="Arial" panose="020B0604020202020204" pitchFamily="34" charset="0"/>
              </a:rPr>
              <a:t>Their credibility and personal connection to audiences greatly influence consumer attitudes and purchasing decisions. </a:t>
            </a:r>
          </a:p>
          <a:p>
            <a:r>
              <a:rPr lang="en-US" sz="1400" dirty="0">
                <a:latin typeface="Arial" panose="020B0604020202020204" pitchFamily="34" charset="0"/>
                <a:cs typeface="Arial" panose="020B0604020202020204" pitchFamily="34" charset="0"/>
              </a:rPr>
              <a:t>Brands also benefit from higher engagement, trust and more measurable ROI than traditional advertising. </a:t>
            </a:r>
          </a:p>
          <a:p>
            <a:r>
              <a:rPr lang="en-US" sz="1400" dirty="0">
                <a:latin typeface="Arial" panose="020B0604020202020204" pitchFamily="34" charset="0"/>
                <a:cs typeface="Arial" panose="020B0604020202020204" pitchFamily="34" charset="0"/>
              </a:rPr>
              <a:t>As digital consumption continues to increase, influences will be able to continue to transform marketing principles.</a:t>
            </a:r>
            <a:endParaRPr lang="en-GB" sz="1400" dirty="0">
              <a:latin typeface="Arial" panose="020B0604020202020204" pitchFamily="34" charset="0"/>
              <a:cs typeface="Arial" panose="020B0604020202020204" pitchFamily="34" charset="0"/>
            </a:endParaRPr>
          </a:p>
        </p:txBody>
      </p:sp>
      <p:sp>
        <p:nvSpPr>
          <p:cNvPr id="42" name="Oval 41">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4" name="Oval 43">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492562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1F2CEA2-7B5C-ED63-8757-9DF30210BC82}"/>
              </a:ext>
            </a:extLst>
          </p:cNvPr>
          <p:cNvSpPr>
            <a:spLocks noGrp="1"/>
          </p:cNvSpPr>
          <p:nvPr>
            <p:ph type="title"/>
          </p:nvPr>
        </p:nvSpPr>
        <p:spPr>
          <a:xfrm>
            <a:off x="1069848" y="484632"/>
            <a:ext cx="10058400" cy="1609344"/>
          </a:xfrm>
        </p:spPr>
        <p:txBody>
          <a:bodyPr>
            <a:normAutofit/>
          </a:bodyPr>
          <a:lstStyle/>
          <a:p>
            <a:r>
              <a:rPr lang="en-GB" sz="2800" dirty="0">
                <a:solidFill>
                  <a:srgbClr val="FF0000"/>
                </a:solidFill>
                <a:latin typeface="Arial Black" panose="020B0A04020102020204" pitchFamily="34" charset="0"/>
              </a:rPr>
              <a:t>References</a:t>
            </a:r>
            <a:r>
              <a:rPr lang="en-GB" dirty="0"/>
              <a:t> </a:t>
            </a:r>
          </a:p>
        </p:txBody>
      </p:sp>
      <p:sp>
        <p:nvSpPr>
          <p:cNvPr id="3" name="Content Placeholder 2">
            <a:extLst>
              <a:ext uri="{FF2B5EF4-FFF2-40B4-BE49-F238E27FC236}">
                <a16:creationId xmlns:a16="http://schemas.microsoft.com/office/drawing/2014/main" id="{6AE8B8AA-8A7D-1F8E-743D-15BBAF99DAB0}"/>
              </a:ext>
            </a:extLst>
          </p:cNvPr>
          <p:cNvSpPr>
            <a:spLocks noGrp="1"/>
          </p:cNvSpPr>
          <p:nvPr>
            <p:ph idx="1"/>
          </p:nvPr>
        </p:nvSpPr>
        <p:spPr>
          <a:xfrm>
            <a:off x="1069848" y="2320412"/>
            <a:ext cx="10058400" cy="3851787"/>
          </a:xfrm>
        </p:spPr>
        <p:txBody>
          <a:bodyPr>
            <a:normAutofit/>
          </a:bodyPr>
          <a:lstStyle/>
          <a:p>
            <a:r>
              <a:rPr lang="en-GB" sz="1400" dirty="0">
                <a:latin typeface="Arial" panose="020B0604020202020204" pitchFamily="34" charset="0"/>
                <a:cs typeface="Arial" panose="020B0604020202020204" pitchFamily="34" charset="0"/>
              </a:rPr>
              <a:t>AL-</a:t>
            </a:r>
            <a:r>
              <a:rPr lang="en-GB" sz="1400" dirty="0" err="1">
                <a:latin typeface="Arial" panose="020B0604020202020204" pitchFamily="34" charset="0"/>
                <a:cs typeface="Arial" panose="020B0604020202020204" pitchFamily="34" charset="0"/>
              </a:rPr>
              <a:t>Zubaidie</a:t>
            </a:r>
            <a:r>
              <a:rPr lang="en-GB" sz="1400" dirty="0">
                <a:latin typeface="Arial" panose="020B0604020202020204" pitchFamily="34" charset="0"/>
                <a:cs typeface="Arial" panose="020B0604020202020204" pitchFamily="34" charset="0"/>
              </a:rPr>
              <a:t>, S.A. and Al-</a:t>
            </a:r>
            <a:r>
              <a:rPr lang="en-GB" sz="1400" dirty="0" err="1">
                <a:latin typeface="Arial" panose="020B0604020202020204" pitchFamily="34" charset="0"/>
                <a:cs typeface="Arial" panose="020B0604020202020204" pitchFamily="34" charset="0"/>
              </a:rPr>
              <a:t>balaghee</a:t>
            </a:r>
            <a:r>
              <a:rPr lang="en-GB" sz="1400" dirty="0">
                <a:latin typeface="Arial" panose="020B0604020202020204" pitchFamily="34" charset="0"/>
                <a:cs typeface="Arial" panose="020B0604020202020204" pitchFamily="34" charset="0"/>
              </a:rPr>
              <a:t>, N.S.J. (2024) The impact of influencers marketing on buying decision. </a:t>
            </a:r>
            <a:r>
              <a:rPr lang="en-GB" sz="1400" i="1" dirty="0">
                <a:latin typeface="Arial" panose="020B0604020202020204" pitchFamily="34" charset="0"/>
                <a:cs typeface="Arial" panose="020B0604020202020204" pitchFamily="34" charset="0"/>
              </a:rPr>
              <a:t>Revista de </a:t>
            </a:r>
            <a:r>
              <a:rPr lang="en-GB" sz="1400" i="1" dirty="0" err="1">
                <a:latin typeface="Arial" panose="020B0604020202020204" pitchFamily="34" charset="0"/>
                <a:cs typeface="Arial" panose="020B0604020202020204" pitchFamily="34" charset="0"/>
              </a:rPr>
              <a:t>Gestão</a:t>
            </a:r>
            <a:r>
              <a:rPr lang="en-GB" sz="1400" i="1" dirty="0">
                <a:latin typeface="Arial" panose="020B0604020202020204" pitchFamily="34" charset="0"/>
                <a:cs typeface="Arial" panose="020B0604020202020204" pitchFamily="34" charset="0"/>
              </a:rPr>
              <a:t> Social e Ambiental</a:t>
            </a:r>
            <a:r>
              <a:rPr lang="en-GB" sz="1400" dirty="0">
                <a:latin typeface="Arial" panose="020B0604020202020204" pitchFamily="34" charset="0"/>
                <a:cs typeface="Arial" panose="020B0604020202020204" pitchFamily="34" charset="0"/>
              </a:rPr>
              <a:t>, 18(6), p. e08242.</a:t>
            </a:r>
          </a:p>
          <a:p>
            <a:r>
              <a:rPr lang="en-GB" sz="1400" dirty="0">
                <a:latin typeface="Arial" panose="020B0604020202020204" pitchFamily="34" charset="0"/>
                <a:cs typeface="Arial" panose="020B0604020202020204" pitchFamily="34" charset="0"/>
              </a:rPr>
              <a:t>Khan, S., Zaman, I., Khan, M.I. and </a:t>
            </a:r>
            <a:r>
              <a:rPr lang="en-GB" sz="1400" dirty="0" err="1">
                <a:latin typeface="Arial" panose="020B0604020202020204" pitchFamily="34" charset="0"/>
                <a:cs typeface="Arial" panose="020B0604020202020204" pitchFamily="34" charset="0"/>
              </a:rPr>
              <a:t>Musleha</a:t>
            </a:r>
            <a:r>
              <a:rPr lang="en-GB" sz="1400" dirty="0">
                <a:latin typeface="Arial" panose="020B0604020202020204" pitchFamily="34" charset="0"/>
                <a:cs typeface="Arial" panose="020B0604020202020204" pitchFamily="34" charset="0"/>
              </a:rPr>
              <a:t>, Z. (2022) Role of influencers in digital marketing. The moderating impact of follower's interaction. </a:t>
            </a:r>
            <a:r>
              <a:rPr lang="en-GB" sz="1400" i="1" dirty="0">
                <a:latin typeface="Arial" panose="020B0604020202020204" pitchFamily="34" charset="0"/>
                <a:cs typeface="Arial" panose="020B0604020202020204" pitchFamily="34" charset="0"/>
              </a:rPr>
              <a:t>Global Management Journal for Academic and Corporate Studies</a:t>
            </a:r>
            <a:r>
              <a:rPr lang="en-GB" sz="1400" dirty="0">
                <a:latin typeface="Arial" panose="020B0604020202020204" pitchFamily="34" charset="0"/>
                <a:cs typeface="Arial" panose="020B0604020202020204" pitchFamily="34" charset="0"/>
              </a:rPr>
              <a:t>, 12(1), pp. 37–64.</a:t>
            </a:r>
          </a:p>
          <a:p>
            <a:r>
              <a:rPr lang="en-GB" sz="1400" dirty="0">
                <a:latin typeface="Arial" panose="020B0604020202020204" pitchFamily="34" charset="0"/>
                <a:cs typeface="Arial" panose="020B0604020202020204" pitchFamily="34" charset="0"/>
              </a:rPr>
              <a:t>Liu, H. (2024) </a:t>
            </a:r>
            <a:r>
              <a:rPr lang="en-GB" sz="1400" i="1" dirty="0">
                <a:latin typeface="Arial" panose="020B0604020202020204" pitchFamily="34" charset="0"/>
                <a:cs typeface="Arial" panose="020B0604020202020204" pitchFamily="34" charset="0"/>
              </a:rPr>
              <a:t>Strategies and effectiveness analysis of modern marketing methods</a:t>
            </a:r>
            <a:r>
              <a:rPr lang="en-GB" sz="1400" dirty="0">
                <a:latin typeface="Arial" panose="020B0604020202020204" pitchFamily="34" charset="0"/>
                <a:cs typeface="Arial" panose="020B0604020202020204" pitchFamily="34" charset="0"/>
              </a:rPr>
              <a:t>. A comparative study based on influencer marketing and traditional advertising marketing. SHS Web of Conferences, 207, p. 02008. EDP Sciences.</a:t>
            </a:r>
          </a:p>
          <a:p>
            <a:r>
              <a:rPr lang="en-GB" sz="1400" dirty="0" err="1">
                <a:latin typeface="Arial" panose="020B0604020202020204" pitchFamily="34" charset="0"/>
                <a:cs typeface="Arial" panose="020B0604020202020204" pitchFamily="34" charset="0"/>
              </a:rPr>
              <a:t>Primasiwi</a:t>
            </a:r>
            <a:r>
              <a:rPr lang="en-GB" sz="1400" dirty="0">
                <a:latin typeface="Arial" panose="020B0604020202020204" pitchFamily="34" charset="0"/>
                <a:cs typeface="Arial" panose="020B0604020202020204" pitchFamily="34" charset="0"/>
              </a:rPr>
              <a:t>, C., Irawan, M.I. and </a:t>
            </a:r>
            <a:r>
              <a:rPr lang="en-GB" sz="1400" dirty="0" err="1">
                <a:latin typeface="Arial" panose="020B0604020202020204" pitchFamily="34" charset="0"/>
                <a:cs typeface="Arial" panose="020B0604020202020204" pitchFamily="34" charset="0"/>
              </a:rPr>
              <a:t>Ambarwati</a:t>
            </a:r>
            <a:r>
              <a:rPr lang="en-GB" sz="1400" dirty="0">
                <a:latin typeface="Arial" panose="020B0604020202020204" pitchFamily="34" charset="0"/>
                <a:cs typeface="Arial" panose="020B0604020202020204" pitchFamily="34" charset="0"/>
              </a:rPr>
              <a:t>, R. (2021) </a:t>
            </a:r>
            <a:r>
              <a:rPr lang="en-GB" sz="1400" i="1" dirty="0">
                <a:latin typeface="Arial" panose="020B0604020202020204" pitchFamily="34" charset="0"/>
                <a:cs typeface="Arial" panose="020B0604020202020204" pitchFamily="34" charset="0"/>
              </a:rPr>
              <a:t>Key performance indicators for influencer marketing on Instagram</a:t>
            </a:r>
            <a:r>
              <a:rPr lang="en-GB" sz="1400" dirty="0">
                <a:latin typeface="Arial" panose="020B0604020202020204" pitchFamily="34" charset="0"/>
                <a:cs typeface="Arial" panose="020B0604020202020204" pitchFamily="34" charset="0"/>
              </a:rPr>
              <a:t>. In: 2nd International Conference on Business and Management of Technology (ICONBMT 2020). Atlantis Press, pp. 154–163.</a:t>
            </a:r>
          </a:p>
          <a:p>
            <a:r>
              <a:rPr lang="en-US" sz="1400" dirty="0" err="1">
                <a:latin typeface="Arial" panose="020B0604020202020204" pitchFamily="34" charset="0"/>
                <a:cs typeface="Arial" panose="020B0604020202020204" pitchFamily="34" charset="0"/>
              </a:rPr>
              <a:t>Rachmad</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Yoesoep</a:t>
            </a:r>
            <a:r>
              <a:rPr lang="en-US" sz="1400" dirty="0">
                <a:latin typeface="Arial" panose="020B0604020202020204" pitchFamily="34" charset="0"/>
                <a:cs typeface="Arial" panose="020B0604020202020204" pitchFamily="34" charset="0"/>
              </a:rPr>
              <a:t>. (2024). </a:t>
            </a:r>
            <a:r>
              <a:rPr lang="en-US" sz="1400" i="1" dirty="0">
                <a:latin typeface="Arial" panose="020B0604020202020204" pitchFamily="34" charset="0"/>
                <a:cs typeface="Arial" panose="020B0604020202020204" pitchFamily="34" charset="0"/>
              </a:rPr>
              <a:t>The Role Of Influencers In Modern Marketing Campaigns</a:t>
            </a:r>
            <a:r>
              <a:rPr lang="en-US" sz="1400" dirty="0">
                <a:latin typeface="Arial" panose="020B0604020202020204" pitchFamily="34" charset="0"/>
                <a:cs typeface="Arial" panose="020B0604020202020204" pitchFamily="34" charset="0"/>
              </a:rPr>
              <a:t>. 10.17605/osf.io/zsm7a. </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hlinkClick r:id="rId4"/>
              </a:rPr>
              <a:t>https://catchmarkit.com/the-role-of-influencers-in-modern-marketing/</a:t>
            </a:r>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hlinkClick r:id="rId5"/>
              </a:rPr>
              <a:t>https://online.lindenwood.edu/blog/the-power-of-influencer-marketing-in-the-digital-age/</a:t>
            </a:r>
            <a:r>
              <a:rPr lang="en-GB" sz="1400" dirty="0">
                <a:latin typeface="Arial" panose="020B0604020202020204" pitchFamily="34" charset="0"/>
                <a:cs typeface="Arial" panose="020B0604020202020204" pitchFamily="34" charset="0"/>
              </a:rPr>
              <a:t> </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9963389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71</TotalTime>
  <Words>509</Words>
  <PresentationFormat>Widescreen</PresentationFormat>
  <Paragraphs>23</Paragraphs>
  <Slides>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Arial</vt:lpstr>
      <vt:lpstr>Arial Black</vt:lpstr>
      <vt:lpstr>Calibri</vt:lpstr>
      <vt:lpstr>Rockwell</vt:lpstr>
      <vt:lpstr>Rockwell Condensed</vt:lpstr>
      <vt:lpstr>Rockwell Extra Bold</vt:lpstr>
      <vt:lpstr>Wingdings</vt:lpstr>
      <vt:lpstr>Wood Type</vt:lpstr>
      <vt:lpstr>The Role of Influencers in Modern Marketing</vt:lpstr>
      <vt:lpstr>Influencer Marketing vs Traditional Advertising</vt:lpstr>
      <vt:lpstr>How Influencers Shape Consumer Decisions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2025-11-21T07:25:33Z</dcterms:created>
  <dcterms:modified xsi:type="dcterms:W3CDTF">2025-11-23T21:08:37Z</dcterms:modified>
</cp:coreProperties>
</file>