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7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8" r:id="rId23"/>
    <p:sldId id="27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1456" autoAdjust="0"/>
  </p:normalViewPr>
  <p:slideViewPr>
    <p:cSldViewPr>
      <p:cViewPr varScale="1">
        <p:scale>
          <a:sx n="44" d="100"/>
          <a:sy n="44" d="100"/>
        </p:scale>
        <p:origin x="-12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F06F6D-972F-4F4C-9B58-1320709D6E97}" type="datetimeFigureOut">
              <a:rPr lang="en-GB" smtClean="0"/>
              <a:t>08/12/2017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910AF0-50FD-4C7F-9C81-4390620E7865}" type="slidenum">
              <a:rPr lang="en-GB" smtClean="0"/>
              <a:t>‹#›</a:t>
            </a:fld>
            <a:endParaRPr lang="en-GB"/>
          </a:p>
        </p:txBody>
      </p:sp>
    </p:spTree>
    <p:extLst>
      <p:ext uri="{BB962C8B-B14F-4D97-AF65-F5344CB8AC3E}">
        <p14:creationId xmlns:p14="http://schemas.microsoft.com/office/powerpoint/2010/main" val="2449491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3</a:t>
            </a:fld>
            <a:endParaRPr lang="en-GB"/>
          </a:p>
        </p:txBody>
      </p:sp>
    </p:spTree>
    <p:extLst>
      <p:ext uri="{BB962C8B-B14F-4D97-AF65-F5344CB8AC3E}">
        <p14:creationId xmlns:p14="http://schemas.microsoft.com/office/powerpoint/2010/main" val="4211627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4</a:t>
            </a:fld>
            <a:endParaRPr lang="en-GB"/>
          </a:p>
        </p:txBody>
      </p:sp>
    </p:spTree>
    <p:extLst>
      <p:ext uri="{BB962C8B-B14F-4D97-AF65-F5344CB8AC3E}">
        <p14:creationId xmlns:p14="http://schemas.microsoft.com/office/powerpoint/2010/main" val="2579324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stated earlier, we assume that investors overall are well-diversified, and that therefore it is the level of systematic risk that will determine the required return. This formula</a:t>
            </a:r>
            <a:r>
              <a:rPr lang="en-GB" baseline="0" dirty="0" smtClean="0"/>
              <a:t> is used to tell you the return on an investment we would require based on its riskiness.</a:t>
            </a:r>
            <a:endParaRPr lang="en-GB" dirty="0" smtClean="0"/>
          </a:p>
          <a:p>
            <a:endParaRPr lang="en-GB" dirty="0" smtClean="0"/>
          </a:p>
          <a:p>
            <a:r>
              <a:rPr lang="en-GB" dirty="0" smtClean="0"/>
              <a:t>The following formula is given to you in the examination: See slide</a:t>
            </a:r>
          </a:p>
          <a:p>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5</a:t>
            </a:fld>
            <a:endParaRPr lang="en-GB"/>
          </a:p>
        </p:txBody>
      </p:sp>
    </p:spTree>
    <p:extLst>
      <p:ext uri="{BB962C8B-B14F-4D97-AF65-F5344CB8AC3E}">
        <p14:creationId xmlns:p14="http://schemas.microsoft.com/office/powerpoint/2010/main" val="1131411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25-8 is the market premium</a:t>
            </a: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11</a:t>
            </a:fld>
            <a:endParaRPr lang="en-GB"/>
          </a:p>
        </p:txBody>
      </p:sp>
    </p:spTree>
    <p:extLst>
      <p:ext uri="{BB962C8B-B14F-4D97-AF65-F5344CB8AC3E}">
        <p14:creationId xmlns:p14="http://schemas.microsoft.com/office/powerpoint/2010/main" val="2282203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the financial manager is considering an investment in a new project, then since it is shareholders</a:t>
            </a:r>
            <a:r>
              <a:rPr lang="en-GB" baseline="0" dirty="0" smtClean="0"/>
              <a:t> </a:t>
            </a:r>
            <a:r>
              <a:rPr lang="en-GB" dirty="0" smtClean="0"/>
              <a:t>money that is being invested, he should appraise the investment in the same way as would</a:t>
            </a:r>
            <a:r>
              <a:rPr lang="en-GB" baseline="0" dirty="0" smtClean="0"/>
              <a:t> </a:t>
            </a:r>
            <a:r>
              <a:rPr lang="en-GB" dirty="0" smtClean="0"/>
              <a:t>shareholders if they were investing their money directly.</a:t>
            </a:r>
          </a:p>
          <a:p>
            <a:endParaRPr lang="en-GB" dirty="0" smtClean="0"/>
          </a:p>
          <a:p>
            <a:r>
              <a:rPr lang="en-GB" dirty="0" smtClean="0"/>
              <a:t>As a result the required return from the project (and hence the discount rate) should be calculated</a:t>
            </a:r>
            <a:r>
              <a:rPr lang="en-GB" baseline="0" dirty="0" smtClean="0"/>
              <a:t> </a:t>
            </a:r>
            <a:r>
              <a:rPr lang="en-GB" dirty="0" smtClean="0"/>
              <a:t>from the β of the project.</a:t>
            </a: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12</a:t>
            </a:fld>
            <a:endParaRPr lang="en-GB"/>
          </a:p>
        </p:txBody>
      </p:sp>
    </p:spTree>
    <p:extLst>
      <p:ext uri="{BB962C8B-B14F-4D97-AF65-F5344CB8AC3E}">
        <p14:creationId xmlns:p14="http://schemas.microsoft.com/office/powerpoint/2010/main" val="36316326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discount factor for a perpetuity</a:t>
            </a:r>
            <a:r>
              <a:rPr lang="en-GB" baseline="0" dirty="0" smtClean="0"/>
              <a:t> is 1/r</a:t>
            </a:r>
          </a:p>
          <a:p>
            <a:r>
              <a:rPr lang="en-GB" baseline="0" dirty="0" smtClean="0"/>
              <a:t>Where r = rate of interest.</a:t>
            </a:r>
          </a:p>
          <a:p>
            <a:endParaRPr lang="en-GB" baseline="0" dirty="0" smtClean="0"/>
          </a:p>
          <a:p>
            <a:r>
              <a:rPr lang="en-GB" baseline="0" dirty="0" smtClean="0"/>
              <a:t>The so called 10% discount rate is just for effect it is not actually used in anyway so do not worry about it. Maybe a mistake in the example but does not </a:t>
            </a:r>
            <a:r>
              <a:rPr lang="en-GB" baseline="0" smtClean="0"/>
              <a:t>effect it.</a:t>
            </a:r>
            <a:endParaRPr lang="en-GB"/>
          </a:p>
        </p:txBody>
      </p:sp>
      <p:sp>
        <p:nvSpPr>
          <p:cNvPr id="4" name="Slide Number Placeholder 3"/>
          <p:cNvSpPr>
            <a:spLocks noGrp="1"/>
          </p:cNvSpPr>
          <p:nvPr>
            <p:ph type="sldNum" sz="quarter" idx="10"/>
          </p:nvPr>
        </p:nvSpPr>
        <p:spPr/>
        <p:txBody>
          <a:bodyPr/>
          <a:lstStyle/>
          <a:p>
            <a:fld id="{E4910AF0-50FD-4C7F-9C81-4390620E7865}" type="slidenum">
              <a:rPr lang="en-GB" smtClean="0"/>
              <a:t>13</a:t>
            </a:fld>
            <a:endParaRPr lang="en-GB"/>
          </a:p>
        </p:txBody>
      </p:sp>
    </p:spTree>
    <p:extLst>
      <p:ext uri="{BB962C8B-B14F-4D97-AF65-F5344CB8AC3E}">
        <p14:creationId xmlns:p14="http://schemas.microsoft.com/office/powerpoint/2010/main" val="651514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two main limitations of CAPM are as follows:</a:t>
            </a:r>
          </a:p>
          <a:p>
            <a:r>
              <a:rPr lang="en-GB" dirty="0" smtClean="0"/>
              <a:t>• it is difficult to estimate the β of a project accurately. Generally we use the β of a company</a:t>
            </a:r>
            <a:r>
              <a:rPr lang="en-GB" baseline="0" dirty="0" smtClean="0"/>
              <a:t> </a:t>
            </a:r>
            <a:r>
              <a:rPr lang="en-GB" dirty="0" smtClean="0"/>
              <a:t>operating in the same type of business as the project, which restricts it to large projects</a:t>
            </a:r>
          </a:p>
          <a:p>
            <a:r>
              <a:rPr lang="en-GB" dirty="0" smtClean="0"/>
              <a:t>• the theory of CAPM was developed as just a single period model, whereas in practice most</a:t>
            </a:r>
            <a:r>
              <a:rPr lang="en-GB" baseline="0" dirty="0" smtClean="0"/>
              <a:t> </a:t>
            </a:r>
            <a:r>
              <a:rPr lang="en-GB" dirty="0" smtClean="0"/>
              <a:t>investment projects will be expected to continue for more than one year.</a:t>
            </a: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14</a:t>
            </a:fld>
            <a:endParaRPr lang="en-GB"/>
          </a:p>
        </p:txBody>
      </p:sp>
    </p:spTree>
    <p:extLst>
      <p:ext uri="{BB962C8B-B14F-4D97-AF65-F5344CB8AC3E}">
        <p14:creationId xmlns:p14="http://schemas.microsoft.com/office/powerpoint/2010/main" val="609191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15</a:t>
            </a:fld>
            <a:endParaRPr lang="en-GB"/>
          </a:p>
        </p:txBody>
      </p:sp>
    </p:spTree>
    <p:extLst>
      <p:ext uri="{BB962C8B-B14F-4D97-AF65-F5344CB8AC3E}">
        <p14:creationId xmlns:p14="http://schemas.microsoft.com/office/powerpoint/2010/main" val="20136738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Note that unless told otherwise, we assume that debt is risk-free and therefore the second part of</a:t>
            </a:r>
            <a:r>
              <a:rPr lang="en-GB" baseline="0" dirty="0" smtClean="0"/>
              <a:t> </a:t>
            </a:r>
            <a:r>
              <a:rPr lang="en-GB" dirty="0" smtClean="0"/>
              <a:t>the formula disappears. So we remove </a:t>
            </a:r>
            <a:r>
              <a:rPr lang="en-GB" dirty="0" err="1" smtClean="0"/>
              <a:t>Bd</a:t>
            </a:r>
            <a:r>
              <a:rPr lang="en-GB" baseline="0" dirty="0" smtClean="0"/>
              <a:t> (Beta debt)</a:t>
            </a: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16</a:t>
            </a:fld>
            <a:endParaRPr lang="en-GB"/>
          </a:p>
        </p:txBody>
      </p:sp>
    </p:spTree>
    <p:extLst>
      <p:ext uri="{BB962C8B-B14F-4D97-AF65-F5344CB8AC3E}">
        <p14:creationId xmlns:p14="http://schemas.microsoft.com/office/powerpoint/2010/main" val="771001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Both"/>
            </a:pP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17</a:t>
            </a:fld>
            <a:endParaRPr lang="en-GB"/>
          </a:p>
        </p:txBody>
      </p:sp>
    </p:spTree>
    <p:extLst>
      <p:ext uri="{BB962C8B-B14F-4D97-AF65-F5344CB8AC3E}">
        <p14:creationId xmlns:p14="http://schemas.microsoft.com/office/powerpoint/2010/main" val="3571955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part b we use the formula</a:t>
            </a:r>
            <a:r>
              <a:rPr lang="en-GB" baseline="0" dirty="0" smtClean="0"/>
              <a:t> looked a couple of slides ago to remove the gearing effect on Beta so we get the ungeared asset beta for each project. So we can see which project is more risky without the effect of each company’s unique gearing.</a:t>
            </a:r>
          </a:p>
          <a:p>
            <a:endParaRPr lang="en-GB" baseline="0" dirty="0" smtClean="0"/>
          </a:p>
          <a:p>
            <a:r>
              <a:rPr lang="en-GB" baseline="0" dirty="0" smtClean="0"/>
              <a:t>We do not have the actual market values of equity and debt in each company but we have the ratios of debt to equity so we use these. For P for every $100 equity there will be $40 debt if we are given a gearing ratio (debt to equity) of 0.4. And with Q for every $100 equity there will be $20 debt if we are given a gearing ratio (debt to equity) of 0.2.</a:t>
            </a: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18</a:t>
            </a:fld>
            <a:endParaRPr lang="en-GB"/>
          </a:p>
        </p:txBody>
      </p:sp>
    </p:spTree>
    <p:extLst>
      <p:ext uri="{BB962C8B-B14F-4D97-AF65-F5344CB8AC3E}">
        <p14:creationId xmlns:p14="http://schemas.microsoft.com/office/powerpoint/2010/main" val="19253702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now in a position to estimate a discount rate to use for a project with any level of business</a:t>
            </a:r>
            <a:r>
              <a:rPr lang="en-GB" baseline="0" dirty="0" smtClean="0"/>
              <a:t> </a:t>
            </a:r>
            <a:r>
              <a:rPr lang="en-GB" dirty="0" smtClean="0"/>
              <a:t>risk, financed in any way.</a:t>
            </a:r>
            <a:endParaRPr lang="en-GB" dirty="0"/>
          </a:p>
        </p:txBody>
      </p:sp>
      <p:sp>
        <p:nvSpPr>
          <p:cNvPr id="4" name="Slide Number Placeholder 3"/>
          <p:cNvSpPr>
            <a:spLocks noGrp="1"/>
          </p:cNvSpPr>
          <p:nvPr>
            <p:ph type="sldNum" sz="quarter" idx="10"/>
          </p:nvPr>
        </p:nvSpPr>
        <p:spPr/>
        <p:txBody>
          <a:bodyPr/>
          <a:lstStyle/>
          <a:p>
            <a:fld id="{E4910AF0-50FD-4C7F-9C81-4390620E7865}" type="slidenum">
              <a:rPr lang="en-GB" smtClean="0"/>
              <a:t>19</a:t>
            </a:fld>
            <a:endParaRPr lang="en-GB"/>
          </a:p>
        </p:txBody>
      </p:sp>
    </p:spTree>
    <p:extLst>
      <p:ext uri="{BB962C8B-B14F-4D97-AF65-F5344CB8AC3E}">
        <p14:creationId xmlns:p14="http://schemas.microsoft.com/office/powerpoint/2010/main" val="698921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b="1" dirty="0"/>
          </a:p>
        </p:txBody>
      </p:sp>
      <p:sp>
        <p:nvSpPr>
          <p:cNvPr id="4" name="Slide Number Placeholder 3"/>
          <p:cNvSpPr>
            <a:spLocks noGrp="1"/>
          </p:cNvSpPr>
          <p:nvPr>
            <p:ph type="sldNum" sz="quarter" idx="10"/>
          </p:nvPr>
        </p:nvSpPr>
        <p:spPr/>
        <p:txBody>
          <a:bodyPr/>
          <a:lstStyle/>
          <a:p>
            <a:fld id="{E4910AF0-50FD-4C7F-9C81-4390620E7865}"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4289505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CDFC21E-C561-4DDB-9BE1-1CAC359A676D}"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4208365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DFC21E-C561-4DDB-9BE1-1CAC359A676D}"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821725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CDFC21E-C561-4DDB-9BE1-1CAC359A676D}"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204686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CDFC21E-C561-4DDB-9BE1-1CAC359A676D}"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10282759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CDFC21E-C561-4DDB-9BE1-1CAC359A676D}" type="datetimeFigureOut">
              <a:rPr lang="en-GB" smtClean="0"/>
              <a:t>08/12/2017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1184614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CDFC21E-C561-4DDB-9BE1-1CAC359A676D}" type="datetimeFigureOut">
              <a:rPr lang="en-GB" smtClean="0"/>
              <a:t>08/12/2017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4268534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FC21E-C561-4DDB-9BE1-1CAC359A676D}" type="datetimeFigureOut">
              <a:rPr lang="en-GB" smtClean="0"/>
              <a:t>08/12/2017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1565791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DFC21E-C561-4DDB-9BE1-1CAC359A676D}"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1723799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CDFC21E-C561-4DDB-9BE1-1CAC359A676D}" type="datetimeFigureOut">
              <a:rPr lang="en-GB" smtClean="0"/>
              <a:t>08/12/2017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1249916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DFC21E-C561-4DDB-9BE1-1CAC359A676D}"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1313471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CDFC21E-C561-4DDB-9BE1-1CAC359A676D}" type="datetimeFigureOut">
              <a:rPr lang="en-GB" smtClean="0"/>
              <a:t>08/12/2017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444342-A4E2-4FDA-BA90-63610FC6BB15}" type="slidenum">
              <a:rPr lang="en-GB" smtClean="0"/>
              <a:t>‹#›</a:t>
            </a:fld>
            <a:endParaRPr lang="en-GB"/>
          </a:p>
        </p:txBody>
      </p:sp>
    </p:spTree>
    <p:extLst>
      <p:ext uri="{BB962C8B-B14F-4D97-AF65-F5344CB8AC3E}">
        <p14:creationId xmlns:p14="http://schemas.microsoft.com/office/powerpoint/2010/main" val="3797072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DFC21E-C561-4DDB-9BE1-1CAC359A676D}" type="datetimeFigureOut">
              <a:rPr lang="en-GB" smtClean="0"/>
              <a:t>08/12/2017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444342-A4E2-4FDA-BA90-63610FC6BB15}" type="slidenum">
              <a:rPr lang="en-GB" smtClean="0"/>
              <a:t>‹#›</a:t>
            </a:fld>
            <a:endParaRPr lang="en-GB"/>
          </a:p>
        </p:txBody>
      </p:sp>
    </p:spTree>
    <p:extLst>
      <p:ext uri="{BB962C8B-B14F-4D97-AF65-F5344CB8AC3E}">
        <p14:creationId xmlns:p14="http://schemas.microsoft.com/office/powerpoint/2010/main" val="1995129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Week eight </a:t>
            </a:r>
            <a:r>
              <a:rPr lang="en-GB" dirty="0" smtClean="0"/>
              <a:t>session two</a:t>
            </a:r>
            <a:endParaRPr lang="en-GB" dirty="0"/>
          </a:p>
        </p:txBody>
      </p:sp>
      <p:sp>
        <p:nvSpPr>
          <p:cNvPr id="3" name="Subtitle 2"/>
          <p:cNvSpPr>
            <a:spLocks noGrp="1"/>
          </p:cNvSpPr>
          <p:nvPr>
            <p:ph type="subTitle" idx="1"/>
          </p:nvPr>
        </p:nvSpPr>
        <p:spPr/>
        <p:txBody>
          <a:bodyPr/>
          <a:lstStyle/>
          <a:p>
            <a:r>
              <a:rPr lang="en-GB" dirty="0" smtClean="0"/>
              <a:t>Capital asset pricing model</a:t>
            </a:r>
          </a:p>
        </p:txBody>
      </p:sp>
    </p:spTree>
    <p:extLst>
      <p:ext uri="{BB962C8B-B14F-4D97-AF65-F5344CB8AC3E}">
        <p14:creationId xmlns:p14="http://schemas.microsoft.com/office/powerpoint/2010/main" val="3768517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Objectives</a:t>
            </a:r>
          </a:p>
          <a:p>
            <a:r>
              <a:rPr lang="en-GB" dirty="0" smtClean="0"/>
              <a:t>Capital asset pricing</a:t>
            </a:r>
          </a:p>
          <a:p>
            <a:r>
              <a:rPr lang="en-GB" dirty="0" smtClean="0"/>
              <a:t>CAPM</a:t>
            </a:r>
          </a:p>
          <a:p>
            <a:r>
              <a:rPr lang="en-GB" dirty="0" smtClean="0"/>
              <a:t>CAPM and MM combined </a:t>
            </a:r>
          </a:p>
          <a:p>
            <a:pPr marL="0" indent="0">
              <a:buNone/>
            </a:pPr>
            <a:endParaRPr lang="en-GB" dirty="0"/>
          </a:p>
        </p:txBody>
      </p:sp>
    </p:spTree>
    <p:extLst>
      <p:ext uri="{BB962C8B-B14F-4D97-AF65-F5344CB8AC3E}">
        <p14:creationId xmlns:p14="http://schemas.microsoft.com/office/powerpoint/2010/main" val="16817070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Capital asset pricing model</a:t>
            </a:r>
            <a:br>
              <a:rPr lang="en-GB" dirty="0" smtClean="0"/>
            </a:br>
            <a:endParaRPr lang="en-GB" dirty="0"/>
          </a:p>
        </p:txBody>
      </p:sp>
      <p:sp>
        <p:nvSpPr>
          <p:cNvPr id="3" name="Content Placeholder 2"/>
          <p:cNvSpPr>
            <a:spLocks noGrp="1"/>
          </p:cNvSpPr>
          <p:nvPr>
            <p:ph idx="1"/>
          </p:nvPr>
        </p:nvSpPr>
        <p:spPr>
          <a:xfrm>
            <a:off x="457200" y="1340768"/>
            <a:ext cx="8435280" cy="5184576"/>
          </a:xfrm>
        </p:spPr>
        <p:txBody>
          <a:bodyPr>
            <a:normAutofit fontScale="62500" lnSpcReduction="20000"/>
          </a:bodyPr>
          <a:lstStyle/>
          <a:p>
            <a:r>
              <a:rPr lang="en-GB" dirty="0" smtClean="0"/>
              <a:t>Previously we looked </a:t>
            </a:r>
            <a:r>
              <a:rPr lang="en-GB" dirty="0"/>
              <a:t>at the effect of gearing and Modigliani and Millers hypothesis. In this </a:t>
            </a:r>
            <a:r>
              <a:rPr lang="en-GB" dirty="0" smtClean="0"/>
              <a:t>session we </a:t>
            </a:r>
            <a:r>
              <a:rPr lang="en-GB" dirty="0"/>
              <a:t>will ignore gearing and look at the effect of changes in business risk on the </a:t>
            </a:r>
            <a:r>
              <a:rPr lang="en-GB" dirty="0" smtClean="0"/>
              <a:t>shareholder. </a:t>
            </a:r>
            <a:r>
              <a:rPr lang="en-GB" dirty="0"/>
              <a:t>N</a:t>
            </a:r>
            <a:r>
              <a:rPr lang="en-GB" dirty="0" smtClean="0"/>
              <a:t>ote we </a:t>
            </a:r>
            <a:r>
              <a:rPr lang="en-GB" dirty="0"/>
              <a:t>will ignore the effect of gearing and therefore assume throughout that we are dealing with </a:t>
            </a:r>
            <a:r>
              <a:rPr lang="en-GB" dirty="0" smtClean="0"/>
              <a:t>companies </a:t>
            </a:r>
            <a:r>
              <a:rPr lang="en-GB" dirty="0"/>
              <a:t>that are financed entirely from equity</a:t>
            </a:r>
            <a:r>
              <a:rPr lang="en-GB" dirty="0" smtClean="0"/>
              <a:t>.</a:t>
            </a:r>
          </a:p>
          <a:p>
            <a:r>
              <a:rPr lang="en-GB" dirty="0" smtClean="0"/>
              <a:t>What is business risk?</a:t>
            </a:r>
          </a:p>
          <a:p>
            <a:r>
              <a:rPr lang="en-GB" dirty="0" smtClean="0"/>
              <a:t>The more risky the business e.g. oil the more shareholders will expect in rate of returns (so higher discount rate)</a:t>
            </a:r>
          </a:p>
          <a:p>
            <a:r>
              <a:rPr lang="en-GB" dirty="0" smtClean="0"/>
              <a:t>The less risky e.g. accountancy firm the less share holders will expect in returns. (lower discount rate)</a:t>
            </a:r>
          </a:p>
          <a:p>
            <a:r>
              <a:rPr lang="en-GB" dirty="0" smtClean="0"/>
              <a:t>So the discount rate for a new project depends on two things:</a:t>
            </a:r>
          </a:p>
          <a:p>
            <a:pPr lvl="1"/>
            <a:r>
              <a:rPr lang="en-GB" dirty="0" smtClean="0"/>
              <a:t>How you raise the money via equity or debt (as we saw last week)</a:t>
            </a:r>
          </a:p>
          <a:p>
            <a:pPr lvl="1"/>
            <a:r>
              <a:rPr lang="en-GB" dirty="0" smtClean="0"/>
              <a:t>And also how risky the project is – Capital Asses Pricing Model tells us the rate of return required based on its riskiness</a:t>
            </a:r>
          </a:p>
          <a:p>
            <a:r>
              <a:rPr lang="en-GB" dirty="0" smtClean="0"/>
              <a:t>Two types of business risk and why one company may be more risky than another;</a:t>
            </a:r>
          </a:p>
          <a:p>
            <a:pPr lvl="1"/>
            <a:r>
              <a:rPr lang="en-GB" dirty="0" smtClean="0"/>
              <a:t>Unsystematic risk</a:t>
            </a:r>
          </a:p>
          <a:p>
            <a:pPr lvl="1"/>
            <a:r>
              <a:rPr lang="en-GB" dirty="0" smtClean="0"/>
              <a:t>Systematic risk</a:t>
            </a:r>
            <a:endParaRPr lang="en-GB" dirty="0"/>
          </a:p>
        </p:txBody>
      </p:sp>
    </p:spTree>
    <p:extLst>
      <p:ext uri="{BB962C8B-B14F-4D97-AF65-F5344CB8AC3E}">
        <p14:creationId xmlns:p14="http://schemas.microsoft.com/office/powerpoint/2010/main" val="40616715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a:xfrm>
            <a:off x="251520" y="1600200"/>
            <a:ext cx="8640960" cy="4997152"/>
          </a:xfrm>
        </p:spPr>
        <p:txBody>
          <a:bodyPr>
            <a:normAutofit fontScale="85000" lnSpcReduction="20000"/>
          </a:bodyPr>
          <a:lstStyle/>
          <a:p>
            <a:pPr marL="0" indent="0">
              <a:buNone/>
            </a:pPr>
            <a:r>
              <a:rPr lang="en-GB" b="1" i="0" u="none" strike="noStrike" baseline="0" dirty="0" smtClean="0">
                <a:solidFill>
                  <a:srgbClr val="0049BC"/>
                </a:solidFill>
                <a:latin typeface="WarnockPro-Bold"/>
              </a:rPr>
              <a:t>Measurement of systematic risk</a:t>
            </a:r>
          </a:p>
          <a:p>
            <a:r>
              <a:rPr lang="en-GB" sz="2400" dirty="0" smtClean="0"/>
              <a:t>It is the level of systematic risk that determines the rate of return we require</a:t>
            </a:r>
          </a:p>
          <a:p>
            <a:r>
              <a:rPr lang="en-GB" sz="2400" dirty="0" smtClean="0"/>
              <a:t>There are several ways in which we could attempt to measure the systematic risk of an investment, but the standard way is to measure it relative to the risk of the stock exchange as a whole. </a:t>
            </a:r>
          </a:p>
          <a:p>
            <a:r>
              <a:rPr lang="en-GB" sz="2400" dirty="0" smtClean="0"/>
              <a:t>We use β to measure the systematic risk</a:t>
            </a:r>
          </a:p>
          <a:p>
            <a:r>
              <a:rPr lang="en-GB" sz="2400" dirty="0" smtClean="0"/>
              <a:t>If we don’t have a beta we take a beta given to a quoted company on the stock exchange carrying out similar projects</a:t>
            </a:r>
          </a:p>
          <a:p>
            <a:r>
              <a:rPr lang="en-GB" sz="2400" dirty="0" smtClean="0"/>
              <a:t>Betas based:</a:t>
            </a:r>
          </a:p>
          <a:p>
            <a:pPr lvl="1"/>
            <a:r>
              <a:rPr lang="en-GB" sz="2000" dirty="0" smtClean="0"/>
              <a:t>How risky the project or business the company does and</a:t>
            </a:r>
          </a:p>
          <a:p>
            <a:pPr lvl="1"/>
            <a:r>
              <a:rPr lang="en-GB" sz="2000" dirty="0" smtClean="0"/>
              <a:t>How Geared the company is</a:t>
            </a:r>
          </a:p>
          <a:p>
            <a:r>
              <a:rPr lang="en-GB" sz="2400" dirty="0" smtClean="0"/>
              <a:t>If an investment has a β of 1, it has 1 times the risk of the market – i.e. it has the same risk as the market.</a:t>
            </a:r>
          </a:p>
          <a:p>
            <a:r>
              <a:rPr lang="en-GB" sz="2400" dirty="0" smtClean="0"/>
              <a:t>If an investment has a β &gt; 1, then it is more risky than the market.</a:t>
            </a:r>
          </a:p>
          <a:p>
            <a:r>
              <a:rPr lang="en-GB" sz="2400" dirty="0" smtClean="0"/>
              <a:t>If an investment has a β &lt; 1, then it is less risky than the market.</a:t>
            </a:r>
          </a:p>
          <a:p>
            <a:r>
              <a:rPr lang="en-GB" sz="2400" dirty="0" smtClean="0"/>
              <a:t>If an investment has a β of 0, then it has zero risk, or we say that it is risk-free.</a:t>
            </a:r>
          </a:p>
          <a:p>
            <a:pPr marL="0" indent="0">
              <a:buNone/>
            </a:pPr>
            <a:endParaRPr lang="en-GB" sz="2400" dirty="0"/>
          </a:p>
        </p:txBody>
      </p:sp>
    </p:spTree>
    <p:extLst>
      <p:ext uri="{BB962C8B-B14F-4D97-AF65-F5344CB8AC3E}">
        <p14:creationId xmlns:p14="http://schemas.microsoft.com/office/powerpoint/2010/main" val="40012383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normAutofit/>
          </a:bodyPr>
          <a:lstStyle/>
          <a:p>
            <a:pPr marL="0" indent="0">
              <a:buNone/>
            </a:pPr>
            <a:r>
              <a:rPr lang="en-GB" b="1" i="0" u="none" strike="noStrike" baseline="0" dirty="0" smtClean="0">
                <a:solidFill>
                  <a:srgbClr val="0049BC"/>
                </a:solidFill>
                <a:latin typeface="WarnockPro-Bold"/>
              </a:rPr>
              <a:t>The determination of the required return from an investment</a:t>
            </a:r>
          </a:p>
          <a:p>
            <a:r>
              <a:rPr lang="en-GB" sz="2400" dirty="0" smtClean="0"/>
              <a:t>As stated earlier, we assume that investors overall are well-diversified, and that therefore it is the level of systematic risk that will determine the required return.</a:t>
            </a:r>
          </a:p>
          <a:p>
            <a:pPr marL="0" indent="0">
              <a:buNone/>
            </a:pPr>
            <a:r>
              <a:rPr lang="en-GB" sz="2400" dirty="0" smtClean="0"/>
              <a:t>The following formula is given to you in the examination:</a:t>
            </a:r>
            <a:endParaRPr lang="en-GB" sz="24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4293096"/>
            <a:ext cx="4327591" cy="23275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78056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Example one</a:t>
            </a:r>
          </a:p>
          <a:p>
            <a:pPr marL="0" indent="0">
              <a:buNone/>
            </a:pPr>
            <a:r>
              <a:rPr lang="en-GB" dirty="0" smtClean="0"/>
              <a:t>Q plc has a β of 1.5</a:t>
            </a:r>
          </a:p>
          <a:p>
            <a:pPr marL="0" indent="0">
              <a:buNone/>
            </a:pPr>
            <a:r>
              <a:rPr lang="en-GB" dirty="0" smtClean="0"/>
              <a:t>The market is giving a return of 12% and the risk free rate is 5%</a:t>
            </a:r>
          </a:p>
          <a:p>
            <a:pPr marL="0" indent="0">
              <a:buNone/>
            </a:pPr>
            <a:r>
              <a:rPr lang="en-GB" b="1" dirty="0" smtClean="0"/>
              <a:t>What will be the required return from Q plc?</a:t>
            </a:r>
            <a:endParaRPr lang="en-GB" b="1" dirty="0"/>
          </a:p>
        </p:txBody>
      </p:sp>
    </p:spTree>
    <p:extLst>
      <p:ext uri="{BB962C8B-B14F-4D97-AF65-F5344CB8AC3E}">
        <p14:creationId xmlns:p14="http://schemas.microsoft.com/office/powerpoint/2010/main" val="27553918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Example one answer</a:t>
            </a:r>
          </a:p>
          <a:p>
            <a:pPr marL="0" indent="0">
              <a:buNone/>
            </a:pPr>
            <a:endParaRPr lang="en-GB" dirty="0"/>
          </a:p>
        </p:txBody>
      </p:sp>
      <p:sp>
        <p:nvSpPr>
          <p:cNvPr id="4" name="TextBox 3"/>
          <p:cNvSpPr txBox="1"/>
          <p:nvPr/>
        </p:nvSpPr>
        <p:spPr>
          <a:xfrm>
            <a:off x="323528" y="4148327"/>
            <a:ext cx="8531118" cy="646331"/>
          </a:xfrm>
          <a:prstGeom prst="rect">
            <a:avLst/>
          </a:prstGeom>
          <a:noFill/>
        </p:spPr>
        <p:txBody>
          <a:bodyPr wrap="none" rtlCol="0">
            <a:spAutoFit/>
          </a:bodyPr>
          <a:lstStyle/>
          <a:p>
            <a:r>
              <a:rPr lang="en-GB" sz="3600" dirty="0" smtClean="0"/>
              <a:t>Required return = 5 + 1.5 (12% - 5%) = 15.5%</a:t>
            </a:r>
            <a:endParaRPr lang="en-GB" sz="3600" dirty="0"/>
          </a:p>
        </p:txBody>
      </p:sp>
    </p:spTree>
    <p:extLst>
      <p:ext uri="{BB962C8B-B14F-4D97-AF65-F5344CB8AC3E}">
        <p14:creationId xmlns:p14="http://schemas.microsoft.com/office/powerpoint/2010/main" val="11143580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Example two</a:t>
            </a:r>
          </a:p>
          <a:p>
            <a:pPr marL="0" indent="0">
              <a:buNone/>
            </a:pPr>
            <a:r>
              <a:rPr lang="en-GB" dirty="0" smtClean="0"/>
              <a:t>R plc has a β of 0.8.</a:t>
            </a:r>
          </a:p>
          <a:p>
            <a:pPr marL="0" indent="0">
              <a:buNone/>
            </a:pPr>
            <a:r>
              <a:rPr lang="en-GB" dirty="0" smtClean="0"/>
              <a:t>The market is giving a return of 16% and the risk free rate is 8%.</a:t>
            </a:r>
          </a:p>
          <a:p>
            <a:pPr marL="0" indent="0">
              <a:buNone/>
            </a:pPr>
            <a:r>
              <a:rPr lang="en-GB" b="1" dirty="0" smtClean="0"/>
              <a:t>What will be the required return from R plc?</a:t>
            </a:r>
            <a:endParaRPr lang="en-GB" b="1" dirty="0"/>
          </a:p>
        </p:txBody>
      </p:sp>
    </p:spTree>
    <p:extLst>
      <p:ext uri="{BB962C8B-B14F-4D97-AF65-F5344CB8AC3E}">
        <p14:creationId xmlns:p14="http://schemas.microsoft.com/office/powerpoint/2010/main" val="2327733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Example two answer</a:t>
            </a:r>
          </a:p>
          <a:p>
            <a:pPr marL="0" indent="0">
              <a:buNone/>
            </a:pPr>
            <a:endParaRPr lang="en-GB" dirty="0"/>
          </a:p>
        </p:txBody>
      </p:sp>
      <p:sp>
        <p:nvSpPr>
          <p:cNvPr id="5" name="TextBox 4"/>
          <p:cNvSpPr txBox="1"/>
          <p:nvPr/>
        </p:nvSpPr>
        <p:spPr>
          <a:xfrm>
            <a:off x="395536" y="3890477"/>
            <a:ext cx="8531118" cy="646331"/>
          </a:xfrm>
          <a:prstGeom prst="rect">
            <a:avLst/>
          </a:prstGeom>
          <a:noFill/>
        </p:spPr>
        <p:txBody>
          <a:bodyPr wrap="none" rtlCol="0">
            <a:spAutoFit/>
          </a:bodyPr>
          <a:lstStyle/>
          <a:p>
            <a:r>
              <a:rPr lang="en-GB" sz="3600" dirty="0" smtClean="0"/>
              <a:t>Required return = 8 + 0.8 (16% - 8%) = 14.4%</a:t>
            </a:r>
            <a:endParaRPr lang="en-GB" sz="3600" dirty="0"/>
          </a:p>
        </p:txBody>
      </p:sp>
    </p:spTree>
    <p:extLst>
      <p:ext uri="{BB962C8B-B14F-4D97-AF65-F5344CB8AC3E}">
        <p14:creationId xmlns:p14="http://schemas.microsoft.com/office/powerpoint/2010/main" val="936070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Example three</a:t>
            </a:r>
          </a:p>
          <a:p>
            <a:pPr marL="0" indent="0">
              <a:buNone/>
            </a:pPr>
            <a:r>
              <a:rPr lang="en-GB" dirty="0" smtClean="0"/>
              <a:t>S plc is giving a return of 20%.</a:t>
            </a:r>
          </a:p>
          <a:p>
            <a:pPr marL="0" indent="0">
              <a:buNone/>
            </a:pPr>
            <a:r>
              <a:rPr lang="en-GB" dirty="0" smtClean="0"/>
              <a:t>The stock exchange as a whole is giving a return of 25%, and the return on government securities is 8%.</a:t>
            </a:r>
          </a:p>
          <a:p>
            <a:pPr marL="0" indent="0">
              <a:buNone/>
            </a:pPr>
            <a:r>
              <a:rPr lang="en-GB" b="1" dirty="0" smtClean="0"/>
              <a:t>What is the β of S plc?</a:t>
            </a:r>
            <a:endParaRPr lang="en-GB" b="1" dirty="0"/>
          </a:p>
        </p:txBody>
      </p:sp>
    </p:spTree>
    <p:extLst>
      <p:ext uri="{BB962C8B-B14F-4D97-AF65-F5344CB8AC3E}">
        <p14:creationId xmlns:p14="http://schemas.microsoft.com/office/powerpoint/2010/main" val="22303628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Example three answer</a:t>
            </a:r>
          </a:p>
          <a:p>
            <a:pPr marL="0" indent="0">
              <a:buNone/>
            </a:pPr>
            <a:endParaRPr lang="en-GB" dirty="0"/>
          </a:p>
        </p:txBody>
      </p:sp>
      <p:sp>
        <p:nvSpPr>
          <p:cNvPr id="5" name="TextBox 4"/>
          <p:cNvSpPr txBox="1"/>
          <p:nvPr/>
        </p:nvSpPr>
        <p:spPr>
          <a:xfrm>
            <a:off x="755576" y="2780928"/>
            <a:ext cx="4873450" cy="2862322"/>
          </a:xfrm>
          <a:prstGeom prst="rect">
            <a:avLst/>
          </a:prstGeom>
          <a:noFill/>
        </p:spPr>
        <p:txBody>
          <a:bodyPr wrap="none" rtlCol="0">
            <a:spAutoFit/>
          </a:bodyPr>
          <a:lstStyle/>
          <a:p>
            <a:r>
              <a:rPr lang="en-GB" sz="3600" dirty="0" smtClean="0"/>
              <a:t>20% = 8% + B (25%  - 8%)</a:t>
            </a:r>
          </a:p>
          <a:p>
            <a:r>
              <a:rPr lang="en-GB" sz="3600" dirty="0" smtClean="0"/>
              <a:t>20 = 8 + 17B</a:t>
            </a:r>
          </a:p>
          <a:p>
            <a:r>
              <a:rPr lang="en-GB" sz="3600" dirty="0" smtClean="0"/>
              <a:t>20 – 8 = 17B</a:t>
            </a:r>
          </a:p>
          <a:p>
            <a:r>
              <a:rPr lang="en-GB" sz="3600" dirty="0" smtClean="0"/>
              <a:t>17B = 12</a:t>
            </a:r>
          </a:p>
          <a:p>
            <a:r>
              <a:rPr lang="en-GB" sz="3600" dirty="0" smtClean="0"/>
              <a:t>B = 12/17 = 0.706</a:t>
            </a:r>
          </a:p>
        </p:txBody>
      </p:sp>
    </p:spTree>
    <p:extLst>
      <p:ext uri="{BB962C8B-B14F-4D97-AF65-F5344CB8AC3E}">
        <p14:creationId xmlns:p14="http://schemas.microsoft.com/office/powerpoint/2010/main" val="37777072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a:xfrm>
            <a:off x="179512" y="1340768"/>
            <a:ext cx="8964488" cy="5328592"/>
          </a:xfrm>
        </p:spPr>
        <p:txBody>
          <a:bodyPr>
            <a:normAutofit fontScale="70000" lnSpcReduction="20000"/>
          </a:bodyPr>
          <a:lstStyle/>
          <a:p>
            <a:pPr marL="0" indent="0">
              <a:buNone/>
            </a:pPr>
            <a:r>
              <a:rPr lang="en-GB" b="1" i="0" u="none" strike="noStrike" baseline="0" dirty="0" smtClean="0">
                <a:solidFill>
                  <a:srgbClr val="0049BC"/>
                </a:solidFill>
                <a:latin typeface="WarnockPro-Bold"/>
              </a:rPr>
              <a:t>Using CAPM for investment appraisal</a:t>
            </a:r>
          </a:p>
          <a:p>
            <a:r>
              <a:rPr lang="en-GB" sz="3100" dirty="0" smtClean="0"/>
              <a:t>If the financial manager is considering an investment in a new project, he should appraise the investment, as would shareholders if they are investing their money</a:t>
            </a:r>
          </a:p>
          <a:p>
            <a:r>
              <a:rPr lang="en-GB" sz="3100" dirty="0" smtClean="0"/>
              <a:t>As a result the required return from the project (and hence the discount rate) should be calculated from the β of the project.</a:t>
            </a:r>
          </a:p>
          <a:p>
            <a:pPr marL="0" indent="0">
              <a:buNone/>
            </a:pPr>
            <a:endParaRPr lang="en-GB" sz="2400" b="1" dirty="0" smtClean="0"/>
          </a:p>
          <a:p>
            <a:pPr marL="0" indent="0">
              <a:buNone/>
            </a:pPr>
            <a:r>
              <a:rPr lang="en-GB" sz="3400" b="1" dirty="0" smtClean="0"/>
              <a:t>Example four</a:t>
            </a:r>
          </a:p>
          <a:p>
            <a:pPr marL="0" indent="0">
              <a:buNone/>
            </a:pPr>
            <a:r>
              <a:rPr lang="en-GB" dirty="0" smtClean="0"/>
              <a:t>T plc is all equity financed. It wishes to invest in a project with an estimated β of 1.4, which is significantly different from the business risk characteristics of T’s current operations.</a:t>
            </a:r>
          </a:p>
          <a:p>
            <a:pPr marL="0" indent="0">
              <a:buNone/>
            </a:pPr>
            <a:r>
              <a:rPr lang="en-GB" dirty="0" smtClean="0"/>
              <a:t>The project requires an outlay of $100,000 and is expected to generate returns of $15,000 p.a. in perpetuity.</a:t>
            </a:r>
          </a:p>
          <a:p>
            <a:pPr marL="0" indent="0">
              <a:buNone/>
            </a:pPr>
            <a:r>
              <a:rPr lang="en-GB" dirty="0" smtClean="0"/>
              <a:t>The market return is 11% and the risk free rate is 6%.</a:t>
            </a:r>
          </a:p>
          <a:p>
            <a:pPr marL="0" indent="0">
              <a:buNone/>
            </a:pPr>
            <a:r>
              <a:rPr lang="en-GB" b="1" dirty="0" smtClean="0"/>
              <a:t>Estimate the minimum return that T will require from the project and assess whether or not the project is worthwhile.</a:t>
            </a:r>
            <a:endParaRPr lang="en-GB" b="1" dirty="0"/>
          </a:p>
        </p:txBody>
      </p:sp>
    </p:spTree>
    <p:extLst>
      <p:ext uri="{BB962C8B-B14F-4D97-AF65-F5344CB8AC3E}">
        <p14:creationId xmlns:p14="http://schemas.microsoft.com/office/powerpoint/2010/main" val="55947020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dirty="0" smtClean="0"/>
              <a:t>Example four answer</a:t>
            </a:r>
            <a:endParaRPr lang="en-GB"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320" y="3789040"/>
            <a:ext cx="6846887" cy="2011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6012160" y="3419708"/>
            <a:ext cx="1145314" cy="369332"/>
          </a:xfrm>
          <a:prstGeom prst="rect">
            <a:avLst/>
          </a:prstGeom>
          <a:noFill/>
        </p:spPr>
        <p:txBody>
          <a:bodyPr wrap="none" rtlCol="0">
            <a:spAutoFit/>
          </a:bodyPr>
          <a:lstStyle/>
          <a:p>
            <a:r>
              <a:rPr lang="en-GB" dirty="0" smtClean="0"/>
              <a:t>PV @ 13%</a:t>
            </a:r>
            <a:endParaRPr lang="en-GB" dirty="0"/>
          </a:p>
        </p:txBody>
      </p:sp>
      <p:sp>
        <p:nvSpPr>
          <p:cNvPr id="7" name="TextBox 6"/>
          <p:cNvSpPr txBox="1"/>
          <p:nvPr/>
        </p:nvSpPr>
        <p:spPr>
          <a:xfrm>
            <a:off x="3802197" y="3419708"/>
            <a:ext cx="433132" cy="369332"/>
          </a:xfrm>
          <a:prstGeom prst="rect">
            <a:avLst/>
          </a:prstGeom>
          <a:noFill/>
        </p:spPr>
        <p:txBody>
          <a:bodyPr wrap="none" rtlCol="0">
            <a:spAutoFit/>
          </a:bodyPr>
          <a:lstStyle/>
          <a:p>
            <a:r>
              <a:rPr lang="en-GB" dirty="0" smtClean="0"/>
              <a:t>DF</a:t>
            </a:r>
            <a:endParaRPr lang="en-GB" dirty="0"/>
          </a:p>
        </p:txBody>
      </p:sp>
      <p:sp>
        <p:nvSpPr>
          <p:cNvPr id="8" name="TextBox 7"/>
          <p:cNvSpPr txBox="1"/>
          <p:nvPr/>
        </p:nvSpPr>
        <p:spPr>
          <a:xfrm>
            <a:off x="623650" y="2362292"/>
            <a:ext cx="6736075" cy="523220"/>
          </a:xfrm>
          <a:prstGeom prst="rect">
            <a:avLst/>
          </a:prstGeom>
          <a:noFill/>
        </p:spPr>
        <p:txBody>
          <a:bodyPr wrap="none" rtlCol="0">
            <a:spAutoFit/>
          </a:bodyPr>
          <a:lstStyle/>
          <a:p>
            <a:r>
              <a:rPr lang="en-GB" dirty="0" smtClean="0"/>
              <a:t> </a:t>
            </a:r>
            <a:r>
              <a:rPr lang="en-GB" sz="2800" dirty="0" smtClean="0"/>
              <a:t>Required return = 6% + 1.4 (11% - 6%) = 13%</a:t>
            </a:r>
            <a:endParaRPr lang="en-GB" sz="2800" dirty="0"/>
          </a:p>
        </p:txBody>
      </p:sp>
    </p:spTree>
    <p:extLst>
      <p:ext uri="{BB962C8B-B14F-4D97-AF65-F5344CB8AC3E}">
        <p14:creationId xmlns:p14="http://schemas.microsoft.com/office/powerpoint/2010/main" val="10001786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i="0" u="none" strike="noStrike" baseline="0" dirty="0" smtClean="0">
                <a:solidFill>
                  <a:srgbClr val="0049BC"/>
                </a:solidFill>
                <a:latin typeface="WarnockPro-Bold"/>
              </a:rPr>
              <a:t>The limitations of CAPM</a:t>
            </a:r>
          </a:p>
          <a:p>
            <a:pPr marL="0" indent="0">
              <a:buNone/>
            </a:pPr>
            <a:endParaRPr lang="en-GB" sz="2000" b="1" dirty="0">
              <a:solidFill>
                <a:srgbClr val="0049BC"/>
              </a:solidFill>
              <a:latin typeface="WarnockPro-Bold"/>
            </a:endParaRPr>
          </a:p>
          <a:p>
            <a:pPr marL="0" indent="0">
              <a:buNone/>
            </a:pPr>
            <a:r>
              <a:rPr lang="en-GB" dirty="0" smtClean="0"/>
              <a:t>The two main limitations of CAPM are as follows:</a:t>
            </a:r>
          </a:p>
          <a:p>
            <a:r>
              <a:rPr lang="en-GB" dirty="0" smtClean="0"/>
              <a:t>it is difficult to estimate the β of a project accurately. </a:t>
            </a:r>
          </a:p>
          <a:p>
            <a:r>
              <a:rPr lang="en-GB" dirty="0" smtClean="0"/>
              <a:t>the theory of CAPM was developed as just a single period model</a:t>
            </a:r>
          </a:p>
          <a:p>
            <a:endParaRPr lang="en-GB" dirty="0" smtClean="0"/>
          </a:p>
          <a:p>
            <a:pPr marL="0" indent="0">
              <a:buNone/>
            </a:pPr>
            <a:endParaRPr lang="en-GB" dirty="0"/>
          </a:p>
        </p:txBody>
      </p:sp>
    </p:spTree>
    <p:extLst>
      <p:ext uri="{BB962C8B-B14F-4D97-AF65-F5344CB8AC3E}">
        <p14:creationId xmlns:p14="http://schemas.microsoft.com/office/powerpoint/2010/main" val="25191476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CAPM and MM combined</a:t>
            </a:r>
            <a:endParaRPr lang="en-GB" dirty="0"/>
          </a:p>
        </p:txBody>
      </p:sp>
      <p:sp>
        <p:nvSpPr>
          <p:cNvPr id="3" name="Content Placeholder 2"/>
          <p:cNvSpPr>
            <a:spLocks noGrp="1"/>
          </p:cNvSpPr>
          <p:nvPr>
            <p:ph idx="1"/>
          </p:nvPr>
        </p:nvSpPr>
        <p:spPr>
          <a:xfrm>
            <a:off x="457200" y="1340768"/>
            <a:ext cx="8435280" cy="5328592"/>
          </a:xfrm>
        </p:spPr>
        <p:txBody>
          <a:bodyPr>
            <a:normAutofit fontScale="70000" lnSpcReduction="20000"/>
          </a:bodyPr>
          <a:lstStyle/>
          <a:p>
            <a:r>
              <a:rPr lang="en-GB" dirty="0"/>
              <a:t>In the </a:t>
            </a:r>
            <a:r>
              <a:rPr lang="en-GB" dirty="0" smtClean="0"/>
              <a:t>last session we discussed </a:t>
            </a:r>
            <a:r>
              <a:rPr lang="en-GB" dirty="0"/>
              <a:t>the effect of gearing on a company and then the effect of different levels of business risk. Most companies will have some gearing and therefore the shareholders required return will be affected by both </a:t>
            </a:r>
            <a:r>
              <a:rPr lang="en-GB" dirty="0" smtClean="0"/>
              <a:t>factors. </a:t>
            </a:r>
          </a:p>
          <a:p>
            <a:r>
              <a:rPr lang="en-GB" dirty="0" smtClean="0"/>
              <a:t>Similarly</a:t>
            </a:r>
            <a:r>
              <a:rPr lang="en-GB" dirty="0"/>
              <a:t>, if the financial manager is considering an investment in a new project, then the required return will be affected both by the business </a:t>
            </a:r>
            <a:r>
              <a:rPr lang="en-GB" dirty="0" smtClean="0"/>
              <a:t>risk </a:t>
            </a:r>
            <a:r>
              <a:rPr lang="en-GB" dirty="0"/>
              <a:t>of the project and by the way in which the project is financed.</a:t>
            </a:r>
          </a:p>
          <a:p>
            <a:r>
              <a:rPr lang="en-GB" dirty="0"/>
              <a:t>W</a:t>
            </a:r>
            <a:r>
              <a:rPr lang="en-GB" dirty="0" smtClean="0"/>
              <a:t>e </a:t>
            </a:r>
            <a:r>
              <a:rPr lang="en-GB" dirty="0"/>
              <a:t>will </a:t>
            </a:r>
            <a:r>
              <a:rPr lang="en-GB" dirty="0" smtClean="0"/>
              <a:t>now put </a:t>
            </a:r>
            <a:r>
              <a:rPr lang="en-GB" dirty="0"/>
              <a:t>the two parts together and decide how a project should be appraised.</a:t>
            </a:r>
          </a:p>
          <a:p>
            <a:endParaRPr lang="en-GB" dirty="0" smtClean="0"/>
          </a:p>
          <a:p>
            <a:pPr marL="0" indent="0">
              <a:buNone/>
            </a:pPr>
            <a:r>
              <a:rPr lang="en-GB" b="1" i="0" u="none" strike="noStrike" baseline="0" dirty="0" smtClean="0">
                <a:solidFill>
                  <a:srgbClr val="0049BC"/>
                </a:solidFill>
                <a:latin typeface="WarnockPro-Bold"/>
              </a:rPr>
              <a:t>The effect of gearing on the β</a:t>
            </a:r>
          </a:p>
          <a:p>
            <a:r>
              <a:rPr lang="en-GB" sz="2800" dirty="0" smtClean="0">
                <a:latin typeface="WarnockPro-Bold"/>
              </a:rPr>
              <a:t>Previously we ignored gearing so only risk was business risk</a:t>
            </a:r>
          </a:p>
          <a:p>
            <a:r>
              <a:rPr lang="en-GB" sz="2800" dirty="0" smtClean="0">
                <a:latin typeface="WarnockPro-Bold"/>
              </a:rPr>
              <a:t>However, gearing makes a share in a company more risky</a:t>
            </a:r>
          </a:p>
          <a:p>
            <a:r>
              <a:rPr lang="en-GB" sz="2800" dirty="0" smtClean="0">
                <a:latin typeface="WarnockPro-Bold"/>
              </a:rPr>
              <a:t>Published β’s are for shares that take into consideration business risk and level of gearing</a:t>
            </a:r>
          </a:p>
          <a:p>
            <a:r>
              <a:rPr lang="en-GB" sz="2800" dirty="0" smtClean="0">
                <a:latin typeface="WarnockPro-Bold"/>
              </a:rPr>
              <a:t>There is a formula that you will be given in the exam to remove the gearing effect</a:t>
            </a:r>
          </a:p>
          <a:p>
            <a:endParaRPr lang="en-GB" sz="2800" dirty="0" smtClean="0">
              <a:latin typeface="WarnockPro-Bold"/>
            </a:endParaRPr>
          </a:p>
          <a:p>
            <a:endParaRPr lang="en-GB" sz="2800" dirty="0" smtClean="0">
              <a:latin typeface="WarnockPro-Bold"/>
            </a:endParaRPr>
          </a:p>
          <a:p>
            <a:endParaRPr lang="en-GB" sz="2800" dirty="0"/>
          </a:p>
        </p:txBody>
      </p:sp>
    </p:spTree>
    <p:extLst>
      <p:ext uri="{BB962C8B-B14F-4D97-AF65-F5344CB8AC3E}">
        <p14:creationId xmlns:p14="http://schemas.microsoft.com/office/powerpoint/2010/main" val="831558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CAPM and MM combined</a:t>
            </a:r>
            <a:endParaRPr lang="en-GB" dirty="0"/>
          </a:p>
        </p:txBody>
      </p:sp>
      <p:pic>
        <p:nvPicPr>
          <p:cNvPr id="614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25149" y="1107621"/>
            <a:ext cx="6264696" cy="42655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524" y="5445660"/>
            <a:ext cx="8617947" cy="12920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965205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CAPM and MM combined</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b="1" dirty="0" smtClean="0"/>
              <a:t>Example five</a:t>
            </a:r>
          </a:p>
          <a:p>
            <a:pPr marL="0" indent="0">
              <a:buNone/>
            </a:pPr>
            <a:r>
              <a:rPr lang="en-GB" sz="3000" dirty="0" smtClean="0"/>
              <a:t>P plc has a gearing ratio (debt to equity) of 0.4 and the β of its shares is 1.8.</a:t>
            </a:r>
          </a:p>
          <a:p>
            <a:pPr marL="0" indent="0">
              <a:buNone/>
            </a:pPr>
            <a:r>
              <a:rPr lang="en-GB" sz="3000" dirty="0" smtClean="0"/>
              <a:t>Q plc has a gearing ratio of 0.2 and the β of its shares is 1.5.</a:t>
            </a:r>
          </a:p>
          <a:p>
            <a:pPr marL="0" indent="0">
              <a:buNone/>
            </a:pPr>
            <a:r>
              <a:rPr lang="en-GB" sz="3000" dirty="0" smtClean="0"/>
              <a:t>The rate of corporation tax is 30%.</a:t>
            </a:r>
          </a:p>
          <a:p>
            <a:pPr marL="0" indent="0">
              <a:buNone/>
            </a:pPr>
            <a:r>
              <a:rPr lang="en-GB" sz="3000" b="1" dirty="0" smtClean="0"/>
              <a:t>(a) which is the more risky share?</a:t>
            </a:r>
          </a:p>
          <a:p>
            <a:pPr marL="0" indent="0">
              <a:buNone/>
            </a:pPr>
            <a:r>
              <a:rPr lang="en-GB" sz="3000" b="1" dirty="0" smtClean="0"/>
              <a:t>(b) which company has the more risky business activity?</a:t>
            </a:r>
            <a:endParaRPr lang="en-GB" sz="3000" b="1" dirty="0"/>
          </a:p>
        </p:txBody>
      </p:sp>
    </p:spTree>
    <p:extLst>
      <p:ext uri="{BB962C8B-B14F-4D97-AF65-F5344CB8AC3E}">
        <p14:creationId xmlns:p14="http://schemas.microsoft.com/office/powerpoint/2010/main" val="19106298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CAPM and MM combined</a:t>
            </a:r>
            <a:endParaRPr lang="en-GB" dirty="0"/>
          </a:p>
        </p:txBody>
      </p:sp>
      <p:sp>
        <p:nvSpPr>
          <p:cNvPr id="3" name="Content Placeholder 2"/>
          <p:cNvSpPr>
            <a:spLocks noGrp="1"/>
          </p:cNvSpPr>
          <p:nvPr>
            <p:ph idx="1"/>
          </p:nvPr>
        </p:nvSpPr>
        <p:spPr/>
        <p:txBody>
          <a:bodyPr/>
          <a:lstStyle/>
          <a:p>
            <a:pPr marL="0" indent="0">
              <a:buNone/>
            </a:pPr>
            <a:r>
              <a:rPr lang="en-GB" b="1" dirty="0" smtClean="0"/>
              <a:t>Example five answer</a:t>
            </a:r>
          </a:p>
          <a:p>
            <a:pPr marL="0" indent="0">
              <a:buNone/>
            </a:pPr>
            <a:endParaRPr lang="en-GB" b="1"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19" y="2924944"/>
            <a:ext cx="8691711" cy="24833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995936" y="3654316"/>
            <a:ext cx="45719" cy="369332"/>
          </a:xfrm>
          <a:prstGeom prst="rect">
            <a:avLst/>
          </a:prstGeom>
          <a:noFill/>
        </p:spPr>
        <p:txBody>
          <a:bodyPr wrap="square" rtlCol="0">
            <a:spAutoFit/>
          </a:bodyPr>
          <a:lstStyle/>
          <a:p>
            <a:r>
              <a:rPr lang="en-GB" dirty="0" smtClean="0"/>
              <a:t>(</a:t>
            </a:r>
            <a:endParaRPr lang="en-US" dirty="0"/>
          </a:p>
        </p:txBody>
      </p:sp>
      <p:sp>
        <p:nvSpPr>
          <p:cNvPr id="5" name="TextBox 4"/>
          <p:cNvSpPr txBox="1"/>
          <p:nvPr/>
        </p:nvSpPr>
        <p:spPr>
          <a:xfrm>
            <a:off x="4853622" y="3651032"/>
            <a:ext cx="255198" cy="369332"/>
          </a:xfrm>
          <a:prstGeom prst="rect">
            <a:avLst/>
          </a:prstGeom>
          <a:noFill/>
        </p:spPr>
        <p:txBody>
          <a:bodyPr wrap="none" rtlCol="0">
            <a:spAutoFit/>
          </a:bodyPr>
          <a:lstStyle/>
          <a:p>
            <a:r>
              <a:rPr lang="en-GB" dirty="0" smtClean="0"/>
              <a:t>)</a:t>
            </a:r>
            <a:endParaRPr lang="en-US" dirty="0"/>
          </a:p>
        </p:txBody>
      </p:sp>
      <p:sp>
        <p:nvSpPr>
          <p:cNvPr id="6" name="TextBox 5"/>
          <p:cNvSpPr txBox="1"/>
          <p:nvPr/>
        </p:nvSpPr>
        <p:spPr>
          <a:xfrm>
            <a:off x="3891196" y="4509120"/>
            <a:ext cx="255198" cy="369332"/>
          </a:xfrm>
          <a:prstGeom prst="rect">
            <a:avLst/>
          </a:prstGeom>
          <a:noFill/>
        </p:spPr>
        <p:txBody>
          <a:bodyPr wrap="none" rtlCol="0">
            <a:spAutoFit/>
          </a:bodyPr>
          <a:lstStyle/>
          <a:p>
            <a:r>
              <a:rPr lang="en-GB" dirty="0" smtClean="0"/>
              <a:t>(</a:t>
            </a:r>
            <a:endParaRPr lang="en-US" dirty="0"/>
          </a:p>
        </p:txBody>
      </p:sp>
      <p:sp>
        <p:nvSpPr>
          <p:cNvPr id="7" name="TextBox 6"/>
          <p:cNvSpPr txBox="1"/>
          <p:nvPr/>
        </p:nvSpPr>
        <p:spPr>
          <a:xfrm>
            <a:off x="4780842" y="4509120"/>
            <a:ext cx="255198" cy="369332"/>
          </a:xfrm>
          <a:prstGeom prst="rect">
            <a:avLst/>
          </a:prstGeom>
          <a:noFill/>
        </p:spPr>
        <p:txBody>
          <a:bodyPr wrap="none" rtlCol="0">
            <a:spAutoFit/>
          </a:bodyPr>
          <a:lstStyle/>
          <a:p>
            <a:r>
              <a:rPr lang="en-GB" dirty="0" smtClean="0"/>
              <a:t>)</a:t>
            </a:r>
            <a:endParaRPr lang="en-US" dirty="0"/>
          </a:p>
        </p:txBody>
      </p:sp>
    </p:spTree>
    <p:extLst>
      <p:ext uri="{BB962C8B-B14F-4D97-AF65-F5344CB8AC3E}">
        <p14:creationId xmlns:p14="http://schemas.microsoft.com/office/powerpoint/2010/main" val="26515853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CAPM and MM combined</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i="0" u="none" strike="noStrike" baseline="0" dirty="0" smtClean="0">
                <a:solidFill>
                  <a:srgbClr val="0049BC"/>
                </a:solidFill>
                <a:latin typeface="WarnockPro-Bold"/>
              </a:rPr>
              <a:t>Estimating a discount rate for an investment</a:t>
            </a:r>
          </a:p>
          <a:p>
            <a:pPr marL="0" indent="0">
              <a:buNone/>
            </a:pPr>
            <a:r>
              <a:rPr lang="en-GB" dirty="0" smtClean="0"/>
              <a:t>The steps are as follows:</a:t>
            </a:r>
          </a:p>
          <a:p>
            <a:pPr marL="0" indent="0">
              <a:buNone/>
            </a:pPr>
            <a:r>
              <a:rPr lang="en-GB" sz="3000" dirty="0" smtClean="0"/>
              <a:t>(a) determine the β for the project. If necessary use the β of a similar company. If the β is a share</a:t>
            </a:r>
          </a:p>
          <a:p>
            <a:pPr marL="0" indent="0">
              <a:buNone/>
            </a:pPr>
            <a:r>
              <a:rPr lang="en-GB" sz="3000" dirty="0" smtClean="0"/>
              <a:t>β then it will need to be ungeared using the gearing of the similar company.</a:t>
            </a:r>
          </a:p>
          <a:p>
            <a:pPr marL="0" indent="0">
              <a:buNone/>
            </a:pPr>
            <a:r>
              <a:rPr lang="en-GB" sz="3000" dirty="0" smtClean="0"/>
              <a:t>(b) if the project is to be financed entirely from equity, then the required return (and hence the</a:t>
            </a:r>
          </a:p>
          <a:p>
            <a:pPr marL="0" indent="0">
              <a:buNone/>
            </a:pPr>
            <a:r>
              <a:rPr lang="en-GB" sz="3000" dirty="0" smtClean="0"/>
              <a:t>discount rate) will be determined directly from the β calculated in step (a).</a:t>
            </a:r>
            <a:endParaRPr lang="en-GB" sz="3000" dirty="0"/>
          </a:p>
        </p:txBody>
      </p:sp>
    </p:spTree>
    <p:extLst>
      <p:ext uri="{BB962C8B-B14F-4D97-AF65-F5344CB8AC3E}">
        <p14:creationId xmlns:p14="http://schemas.microsoft.com/office/powerpoint/2010/main" val="33325557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CAPM and MM combined</a:t>
            </a:r>
            <a:endParaRPr lang="en-GB" dirty="0"/>
          </a:p>
        </p:txBody>
      </p:sp>
      <p:sp>
        <p:nvSpPr>
          <p:cNvPr id="3" name="Content Placeholder 2"/>
          <p:cNvSpPr>
            <a:spLocks noGrp="1"/>
          </p:cNvSpPr>
          <p:nvPr>
            <p:ph idx="1"/>
          </p:nvPr>
        </p:nvSpPr>
        <p:spPr>
          <a:xfrm>
            <a:off x="251520" y="1340768"/>
            <a:ext cx="8712968" cy="5256584"/>
          </a:xfrm>
        </p:spPr>
        <p:txBody>
          <a:bodyPr>
            <a:normAutofit fontScale="47500" lnSpcReduction="20000"/>
          </a:bodyPr>
          <a:lstStyle/>
          <a:p>
            <a:pPr marL="0" indent="0">
              <a:buNone/>
            </a:pPr>
            <a:r>
              <a:rPr lang="en-GB" sz="4200" b="1" dirty="0" smtClean="0"/>
              <a:t>Example six</a:t>
            </a:r>
          </a:p>
          <a:p>
            <a:pPr marL="0" indent="0">
              <a:buNone/>
            </a:pPr>
            <a:r>
              <a:rPr lang="en-GB" sz="4200" dirty="0" smtClean="0"/>
              <a:t>X plc is an oil company with a gearing ratio (debt to equity) of 0.4. Shares in X plc have a β of 1.48.</a:t>
            </a:r>
            <a:br>
              <a:rPr lang="en-GB" sz="4200" dirty="0" smtClean="0"/>
            </a:br>
            <a:endParaRPr lang="en-GB" sz="4200" dirty="0" smtClean="0"/>
          </a:p>
          <a:p>
            <a:pPr marL="0" indent="0">
              <a:buNone/>
            </a:pPr>
            <a:r>
              <a:rPr lang="en-GB" sz="4200" dirty="0" smtClean="0"/>
              <a:t>They are considering investing in a new operation to build ships, and have found a quoted shipbuilding</a:t>
            </a:r>
          </a:p>
          <a:p>
            <a:pPr marL="0" indent="0">
              <a:buNone/>
            </a:pPr>
            <a:endParaRPr lang="en-GB" sz="4200" dirty="0" smtClean="0"/>
          </a:p>
          <a:p>
            <a:pPr marL="0" indent="0">
              <a:buNone/>
            </a:pPr>
            <a:r>
              <a:rPr lang="en-GB" sz="4200" dirty="0" smtClean="0"/>
              <a:t>company – Y plc. Y plc has a gearing ratio (debt to equity) of 0.2, and shares in Y plc have a β of 1.8.</a:t>
            </a:r>
          </a:p>
          <a:p>
            <a:pPr marL="0" indent="0">
              <a:buNone/>
            </a:pPr>
            <a:endParaRPr lang="en-GB" sz="4200" dirty="0" smtClean="0"/>
          </a:p>
          <a:p>
            <a:pPr marL="0" indent="0">
              <a:buNone/>
            </a:pPr>
            <a:r>
              <a:rPr lang="en-GB" sz="4200" dirty="0" smtClean="0"/>
              <a:t>The market return is 18% and the risk free rate is 8%.</a:t>
            </a:r>
          </a:p>
          <a:p>
            <a:pPr marL="0" indent="0">
              <a:buNone/>
            </a:pPr>
            <a:endParaRPr lang="en-GB" sz="4200" dirty="0" smtClean="0"/>
          </a:p>
          <a:p>
            <a:pPr marL="0" indent="0">
              <a:buNone/>
            </a:pPr>
            <a:r>
              <a:rPr lang="en-GB" sz="4200" dirty="0" smtClean="0"/>
              <a:t>Corporation tax is 25%</a:t>
            </a:r>
          </a:p>
          <a:p>
            <a:pPr marL="0" indent="0">
              <a:buNone/>
            </a:pPr>
            <a:endParaRPr lang="en-GB" sz="4200" dirty="0" smtClean="0"/>
          </a:p>
          <a:p>
            <a:pPr marL="0" indent="0">
              <a:buNone/>
            </a:pPr>
            <a:r>
              <a:rPr lang="en-GB" sz="4200" b="1" dirty="0" smtClean="0"/>
              <a:t>At what discount rate should X plc appraise the new project, if it is to be financed entirely from equity (i.e. the project specific cost of equity)</a:t>
            </a:r>
            <a:endParaRPr lang="en-GB" sz="4200" b="1" dirty="0"/>
          </a:p>
        </p:txBody>
      </p:sp>
    </p:spTree>
    <p:extLst>
      <p:ext uri="{BB962C8B-B14F-4D97-AF65-F5344CB8AC3E}">
        <p14:creationId xmlns:p14="http://schemas.microsoft.com/office/powerpoint/2010/main" val="301645029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CAPM and MM combined</a:t>
            </a:r>
            <a:endParaRPr lang="en-GB" dirty="0"/>
          </a:p>
        </p:txBody>
      </p:sp>
      <p:sp>
        <p:nvSpPr>
          <p:cNvPr id="3" name="Content Placeholder 2"/>
          <p:cNvSpPr>
            <a:spLocks noGrp="1"/>
          </p:cNvSpPr>
          <p:nvPr>
            <p:ph idx="1"/>
          </p:nvPr>
        </p:nvSpPr>
        <p:spPr/>
        <p:txBody>
          <a:bodyPr/>
          <a:lstStyle/>
          <a:p>
            <a:pPr marL="0" indent="0">
              <a:buNone/>
            </a:pPr>
            <a:r>
              <a:rPr lang="en-GB" smtClean="0"/>
              <a:t>Example six </a:t>
            </a:r>
            <a:r>
              <a:rPr lang="en-GB" dirty="0" smtClean="0"/>
              <a:t>answer</a:t>
            </a:r>
            <a:endParaRPr lang="en-GB" dirty="0"/>
          </a:p>
        </p:txBody>
      </p:sp>
      <p:sp>
        <p:nvSpPr>
          <p:cNvPr id="4" name="TextBox 3"/>
          <p:cNvSpPr txBox="1"/>
          <p:nvPr/>
        </p:nvSpPr>
        <p:spPr>
          <a:xfrm>
            <a:off x="683568" y="4005064"/>
            <a:ext cx="6620659" cy="954107"/>
          </a:xfrm>
          <a:prstGeom prst="rect">
            <a:avLst/>
          </a:prstGeom>
          <a:noFill/>
        </p:spPr>
        <p:txBody>
          <a:bodyPr wrap="none" rtlCol="0">
            <a:spAutoFit/>
          </a:bodyPr>
          <a:lstStyle/>
          <a:p>
            <a:r>
              <a:rPr lang="en-GB" sz="2800" dirty="0" smtClean="0"/>
              <a:t>(ii) 	Required return if  all </a:t>
            </a:r>
            <a:r>
              <a:rPr lang="en-GB" sz="2800" smtClean="0"/>
              <a:t>equity financed </a:t>
            </a:r>
            <a:endParaRPr lang="en-GB" sz="2800" dirty="0" smtClean="0"/>
          </a:p>
          <a:p>
            <a:r>
              <a:rPr lang="en-GB" sz="2800" dirty="0" smtClean="0"/>
              <a:t>	8 +1.57(18 – 8) = 23.7</a:t>
            </a:r>
            <a:endParaRPr lang="en-GB" sz="28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871" y="3133527"/>
            <a:ext cx="8212137" cy="871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5868144" y="3493849"/>
            <a:ext cx="45719" cy="369332"/>
          </a:xfrm>
          <a:prstGeom prst="rect">
            <a:avLst/>
          </a:prstGeom>
          <a:noFill/>
        </p:spPr>
        <p:txBody>
          <a:bodyPr wrap="square" rtlCol="0">
            <a:spAutoFit/>
          </a:bodyPr>
          <a:lstStyle/>
          <a:p>
            <a:r>
              <a:rPr lang="en-GB" dirty="0" smtClean="0"/>
              <a:t>(</a:t>
            </a:r>
            <a:endParaRPr lang="en-US" dirty="0"/>
          </a:p>
        </p:txBody>
      </p:sp>
      <p:sp>
        <p:nvSpPr>
          <p:cNvPr id="7" name="TextBox 6"/>
          <p:cNvSpPr txBox="1"/>
          <p:nvPr/>
        </p:nvSpPr>
        <p:spPr>
          <a:xfrm>
            <a:off x="6958383" y="3481716"/>
            <a:ext cx="255198" cy="369332"/>
          </a:xfrm>
          <a:prstGeom prst="rect">
            <a:avLst/>
          </a:prstGeom>
          <a:noFill/>
        </p:spPr>
        <p:txBody>
          <a:bodyPr wrap="none" rtlCol="0">
            <a:spAutoFit/>
          </a:bodyPr>
          <a:lstStyle/>
          <a:p>
            <a:r>
              <a:rPr lang="en-GB" dirty="0" smtClean="0"/>
              <a:t>)</a:t>
            </a:r>
            <a:endParaRPr lang="en-US" dirty="0"/>
          </a:p>
        </p:txBody>
      </p:sp>
    </p:spTree>
    <p:extLst>
      <p:ext uri="{BB962C8B-B14F-4D97-AF65-F5344CB8AC3E}">
        <p14:creationId xmlns:p14="http://schemas.microsoft.com/office/powerpoint/2010/main" val="16670879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When appraising a project some useful information to help</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Currency risk</a:t>
            </a:r>
          </a:p>
          <a:p>
            <a:r>
              <a:rPr lang="en-GB" dirty="0" smtClean="0"/>
              <a:t>Political risk</a:t>
            </a:r>
          </a:p>
          <a:p>
            <a:r>
              <a:rPr lang="en-GB" dirty="0" smtClean="0"/>
              <a:t>Rates of interest</a:t>
            </a:r>
          </a:p>
          <a:p>
            <a:r>
              <a:rPr lang="en-GB" dirty="0" smtClean="0"/>
              <a:t>Restraints on gearing</a:t>
            </a:r>
          </a:p>
          <a:p>
            <a:r>
              <a:rPr lang="en-GB" dirty="0" smtClean="0"/>
              <a:t>Tax rules</a:t>
            </a:r>
          </a:p>
          <a:p>
            <a:r>
              <a:rPr lang="en-GB" dirty="0" smtClean="0"/>
              <a:t>Accuracy of cash flows</a:t>
            </a:r>
          </a:p>
          <a:p>
            <a:r>
              <a:rPr lang="en-GB" dirty="0" smtClean="0"/>
              <a:t>Reliability of CAPM</a:t>
            </a:r>
          </a:p>
          <a:p>
            <a:r>
              <a:rPr lang="en-GB" dirty="0" smtClean="0"/>
              <a:t>Political and Economic factors</a:t>
            </a:r>
          </a:p>
          <a:p>
            <a:r>
              <a:rPr lang="en-GB" dirty="0" smtClean="0"/>
              <a:t>Sensitivity analyses of key variables</a:t>
            </a:r>
          </a:p>
          <a:p>
            <a:endParaRPr lang="en-GB" dirty="0"/>
          </a:p>
        </p:txBody>
      </p:sp>
    </p:spTree>
    <p:extLst>
      <p:ext uri="{BB962C8B-B14F-4D97-AF65-F5344CB8AC3E}">
        <p14:creationId xmlns:p14="http://schemas.microsoft.com/office/powerpoint/2010/main" val="1271223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Capital asset pricing model</a:t>
            </a:r>
            <a:endParaRPr lang="en-GB" dirty="0"/>
          </a:p>
        </p:txBody>
      </p:sp>
      <p:sp>
        <p:nvSpPr>
          <p:cNvPr id="3" name="Content Placeholder 2"/>
          <p:cNvSpPr>
            <a:spLocks noGrp="1"/>
          </p:cNvSpPr>
          <p:nvPr>
            <p:ph idx="1"/>
          </p:nvPr>
        </p:nvSpPr>
        <p:spPr/>
        <p:txBody>
          <a:bodyPr/>
          <a:lstStyle/>
          <a:p>
            <a:pPr marL="0" indent="0">
              <a:buNone/>
            </a:pPr>
            <a:r>
              <a:rPr lang="en-GB" b="1" smtClean="0"/>
              <a:t>Summary</a:t>
            </a:r>
            <a:endParaRPr lang="en-GB" b="1" dirty="0" smtClean="0"/>
          </a:p>
          <a:p>
            <a:r>
              <a:rPr lang="en-GB" dirty="0" smtClean="0"/>
              <a:t>Capital asset pricing</a:t>
            </a:r>
          </a:p>
          <a:p>
            <a:r>
              <a:rPr lang="en-GB" dirty="0" smtClean="0"/>
              <a:t>CAPM</a:t>
            </a:r>
          </a:p>
          <a:p>
            <a:r>
              <a:rPr lang="en-GB" dirty="0" smtClean="0"/>
              <a:t>CAPM and MM combined </a:t>
            </a:r>
          </a:p>
          <a:p>
            <a:pPr marL="0" indent="0">
              <a:buNone/>
            </a:pPr>
            <a:endParaRPr lang="en-GB" dirty="0"/>
          </a:p>
        </p:txBody>
      </p:sp>
    </p:spTree>
    <p:extLst>
      <p:ext uri="{BB962C8B-B14F-4D97-AF65-F5344CB8AC3E}">
        <p14:creationId xmlns:p14="http://schemas.microsoft.com/office/powerpoint/2010/main" val="114638148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622</TotalTime>
  <Words>1816</Words>
  <Application>Microsoft Office PowerPoint</Application>
  <PresentationFormat>On-screen Show (4:3)</PresentationFormat>
  <Paragraphs>181</Paragraphs>
  <Slides>23</Slides>
  <Notes>13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Week eight session two</vt:lpstr>
      <vt:lpstr>Capital asset pricing model</vt:lpstr>
      <vt:lpstr>Capital asset pricing model </vt:lpstr>
      <vt:lpstr>Capital asset pricing model</vt:lpstr>
      <vt:lpstr>Capital asset pricing model</vt:lpstr>
      <vt:lpstr>Capital asset pricing model</vt:lpstr>
      <vt:lpstr>Capital asset pricing model</vt:lpstr>
      <vt:lpstr>Capital asset pricing model</vt:lpstr>
      <vt:lpstr>Capital asset pricing model</vt:lpstr>
      <vt:lpstr>Capital asset pricing model</vt:lpstr>
      <vt:lpstr>Capital asset pricing model</vt:lpstr>
      <vt:lpstr>Capital asset pricing model</vt:lpstr>
      <vt:lpstr>Capital asset pricing model</vt:lpstr>
      <vt:lpstr>Capital asset pricing model</vt:lpstr>
      <vt:lpstr>CAPM and MM combined</vt:lpstr>
      <vt:lpstr>CAPM and MM combined</vt:lpstr>
      <vt:lpstr>CAPM and MM combined</vt:lpstr>
      <vt:lpstr>CAPM and MM combined</vt:lpstr>
      <vt:lpstr>CAPM and MM combined</vt:lpstr>
      <vt:lpstr>CAPM and MM combined</vt:lpstr>
      <vt:lpstr>CAPM and MM combined</vt:lpstr>
      <vt:lpstr>When appraising a project some useful information to help</vt:lpstr>
      <vt:lpstr>Capital asset pricing model</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seven session two</dc:title>
  <dc:creator>Anthony Burns</dc:creator>
  <cp:lastModifiedBy>Administrator</cp:lastModifiedBy>
  <cp:revision>79</cp:revision>
  <dcterms:created xsi:type="dcterms:W3CDTF">2016-08-10T10:51:07Z</dcterms:created>
  <dcterms:modified xsi:type="dcterms:W3CDTF">2017-12-08T13:28:08Z</dcterms:modified>
</cp:coreProperties>
</file>