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3" r:id="rId18"/>
    <p:sldId id="272"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537" autoAdjust="0"/>
  </p:normalViewPr>
  <p:slideViewPr>
    <p:cSldViewPr snapToGrid="0">
      <p:cViewPr varScale="1">
        <p:scale>
          <a:sx n="64" d="100"/>
          <a:sy n="64" d="100"/>
        </p:scale>
        <p:origin x="95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D1B96C-F1B7-4E5E-B123-CF9F33E75A96}" type="datetimeFigureOut">
              <a:rPr lang="en-US" smtClean="0"/>
              <a:t>11/5/2024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78B5CC-F230-4DB6-9096-7C23D3F34A68}"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Hello, my name is Khadija, and today I will be presenting how Tesco leverages digital and social media to enhance its Customer Relationship Management (CRM). We will explore Tesco's innovative approach to engaging and retaining customers through these modern platforms.</a:t>
            </a:r>
          </a:p>
        </p:txBody>
      </p:sp>
      <p:sp>
        <p:nvSpPr>
          <p:cNvPr id="4" name="Slide Number Placeholder 3"/>
          <p:cNvSpPr>
            <a:spLocks noGrp="1"/>
          </p:cNvSpPr>
          <p:nvPr>
            <p:ph type="sldNum" sz="quarter" idx="10"/>
          </p:nvPr>
        </p:nvSpPr>
        <p:spPr/>
        <p:txBody>
          <a:bodyPr/>
          <a:lstStyle/>
          <a:p>
            <a:fld id="{C778B5CC-F230-4DB6-9096-7C23D3F34A68}"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This presentation has within its objectives to describe the ways making use of digital and social media that is Tesco manages its Customer Relationship Management (CRM) strategy. Now we will look into how customers of Tesco are engaged and retained via digital platforms as well as social media sites. Nowadays, it’s increasingly common for firms to integrate different IT tools in their business to nurture customer relationships and provide </a:t>
            </a:r>
            <a:r>
              <a:rPr lang="en-US" sz="1200" kern="1200" dirty="0" err="1">
                <a:solidFill>
                  <a:schemeClr val="tx1"/>
                </a:solidFill>
                <a:effectLst/>
                <a:latin typeface="+mn-lt"/>
                <a:ea typeface="+mn-ea"/>
                <a:cs typeface="+mn-cs"/>
              </a:rPr>
              <a:t>customised</a:t>
            </a:r>
            <a:r>
              <a:rPr lang="en-US" sz="1200" kern="1200" dirty="0">
                <a:solidFill>
                  <a:schemeClr val="tx1"/>
                </a:solidFill>
                <a:effectLst/>
                <a:latin typeface="+mn-lt"/>
                <a:ea typeface="+mn-ea"/>
                <a:cs typeface="+mn-cs"/>
              </a:rPr>
              <a:t> services. Such an approach should lead to a customer’s repeat purchase and bring loyalty. In the modern environment, such tools enable high interpersonal communication and establish cordial relationships between businesses and stakeholders. </a:t>
            </a:r>
          </a:p>
        </p:txBody>
      </p:sp>
      <p:sp>
        <p:nvSpPr>
          <p:cNvPr id="4" name="Slide Number Placeholder 3"/>
          <p:cNvSpPr>
            <a:spLocks noGrp="1"/>
          </p:cNvSpPr>
          <p:nvPr>
            <p:ph type="sldNum" sz="quarter" idx="10"/>
          </p:nvPr>
        </p:nvSpPr>
        <p:spPr/>
        <p:txBody>
          <a:bodyPr/>
          <a:lstStyle/>
          <a:p>
            <a:fld id="{C778B5CC-F230-4DB6-9096-7C23D3F34A68}"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Digital media encompasses tools like social media pages, applications, and websites used to interact with and serve customers. Within the CRM framework, digital media aids enterprises such as Tesco in transforming the delivery of its services and in the management of customer interfaces and information that results in loyalty. These channels make use of the customers’ information to design and deliver promotions, recommendations and other interactions in a reader-friendly individual approach. Such integration of digital media tools would enable Tesco to reach out to customers on a regular basis, regardless of when or where they are shopping.</a:t>
            </a:r>
          </a:p>
        </p:txBody>
      </p:sp>
      <p:sp>
        <p:nvSpPr>
          <p:cNvPr id="4" name="Slide Number Placeholder 3"/>
          <p:cNvSpPr>
            <a:spLocks noGrp="1"/>
          </p:cNvSpPr>
          <p:nvPr>
            <p:ph type="sldNum" sz="quarter" idx="10"/>
          </p:nvPr>
        </p:nvSpPr>
        <p:spPr/>
        <p:txBody>
          <a:bodyPr/>
          <a:lstStyle/>
          <a:p>
            <a:fld id="{C778B5CC-F230-4DB6-9096-7C23D3F34A68}"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Social media includes social websites such as Facebook, Instagram, and Twitter which businesses use for product marketing and customer engagement, and feedback. Social media has an important application in CRM in that it allows the businesses’ engagement with customers assists with many aspects of branding, and helps build communities around the brand. Other platforms provide Tesco, an opportunity to collect relevant views which improves the quality of products and services and maintaining customer satisfaction in terms of loyalty.</a:t>
            </a:r>
          </a:p>
        </p:txBody>
      </p:sp>
      <p:sp>
        <p:nvSpPr>
          <p:cNvPr id="4" name="Slide Number Placeholder 3"/>
          <p:cNvSpPr>
            <a:spLocks noGrp="1"/>
          </p:cNvSpPr>
          <p:nvPr>
            <p:ph type="sldNum" sz="quarter" idx="10"/>
          </p:nvPr>
        </p:nvSpPr>
        <p:spPr/>
        <p:txBody>
          <a:bodyPr/>
          <a:lstStyle/>
          <a:p>
            <a:fld id="{C778B5CC-F230-4DB6-9096-7C23D3F34A68}" type="slidenum">
              <a:rPr lang="en-US" smtClean="0"/>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Running a CRM strengthen the relationship of businesses with their existing potential patrons. Customer interaction can be defined using three key approaches which include strategies, technology, and practice. CRM systems are aimed at creating long term relationships with the customers such as increasing the retention rate and customer loyalty. It is more of satisfying the customers’ needs through devoted and efficient services by making use of the right technology and metrics to gather customer’s data. Such understanding of customers has enables firms such as Tesco to enhance their advertising, service and even the products offered. </a:t>
            </a:r>
          </a:p>
        </p:txBody>
      </p:sp>
      <p:sp>
        <p:nvSpPr>
          <p:cNvPr id="4" name="Slide Number Placeholder 3"/>
          <p:cNvSpPr>
            <a:spLocks noGrp="1"/>
          </p:cNvSpPr>
          <p:nvPr>
            <p:ph type="sldNum" sz="quarter" idx="10"/>
          </p:nvPr>
        </p:nvSpPr>
        <p:spPr/>
        <p:txBody>
          <a:bodyPr/>
          <a:lstStyle/>
          <a:p>
            <a:fld id="{C778B5CC-F230-4DB6-9096-7C23D3F34A68}" type="slidenum">
              <a:rPr lang="en-US" smtClean="0"/>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For Tesco, the creation of enduring customer loyalty is achievable through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services enabled through </a:t>
            </a:r>
            <a:r>
              <a:rPr lang="en-US" sz="1200" kern="1200" dirty="0" err="1">
                <a:solidFill>
                  <a:schemeClr val="tx1"/>
                </a:solidFill>
                <a:effectLst/>
                <a:latin typeface="+mn-lt"/>
                <a:ea typeface="+mn-ea"/>
                <a:cs typeface="+mn-cs"/>
              </a:rPr>
              <a:t>digitalisation</a:t>
            </a:r>
            <a:r>
              <a:rPr lang="en-US" sz="1200" kern="1200" dirty="0">
                <a:solidFill>
                  <a:schemeClr val="tx1"/>
                </a:solidFill>
                <a:effectLst/>
                <a:latin typeface="+mn-lt"/>
                <a:ea typeface="+mn-ea"/>
                <a:cs typeface="+mn-cs"/>
              </a:rPr>
              <a:t> and ICTs. Audiences are subsequently segmented into individuals or groups where each group has its own custom promotion and marketing techniques. The company’s middlemen which enable promotion of customer loyalty include the </a:t>
            </a:r>
            <a:r>
              <a:rPr lang="en-US" sz="1200" kern="1200" dirty="0" err="1">
                <a:solidFill>
                  <a:schemeClr val="tx1"/>
                </a:solidFill>
                <a:effectLst/>
                <a:latin typeface="+mn-lt"/>
                <a:ea typeface="+mn-ea"/>
                <a:cs typeface="+mn-cs"/>
              </a:rPr>
              <a:t>Clubcard</a:t>
            </a:r>
            <a:r>
              <a:rPr lang="en-US" sz="1200" kern="1200" dirty="0">
                <a:solidFill>
                  <a:schemeClr val="tx1"/>
                </a:solidFill>
                <a:effectLst/>
                <a:latin typeface="+mn-lt"/>
                <a:ea typeface="+mn-ea"/>
                <a:cs typeface="+mn-cs"/>
              </a:rPr>
              <a:t> program, which identifies preferences for commodities among customers, and the mobile application which enhances their shopping experience. Many of these low cost investments pay dividends as they allow Tesco to </a:t>
            </a:r>
            <a:r>
              <a:rPr lang="en-US" sz="1200" kern="1200" dirty="0" err="1">
                <a:solidFill>
                  <a:schemeClr val="tx1"/>
                </a:solidFill>
                <a:effectLst/>
                <a:latin typeface="+mn-lt"/>
                <a:ea typeface="+mn-ea"/>
                <a:cs typeface="+mn-cs"/>
              </a:rPr>
              <a:t>optimise</a:t>
            </a:r>
            <a:r>
              <a:rPr lang="en-US" sz="1200" kern="1200" dirty="0">
                <a:solidFill>
                  <a:schemeClr val="tx1"/>
                </a:solidFill>
                <a:effectLst/>
                <a:latin typeface="+mn-lt"/>
                <a:ea typeface="+mn-ea"/>
                <a:cs typeface="+mn-cs"/>
              </a:rPr>
              <a:t> advertising, increase response rates and cultivate higher customer loyalty.</a:t>
            </a:r>
          </a:p>
        </p:txBody>
      </p:sp>
      <p:sp>
        <p:nvSpPr>
          <p:cNvPr id="4" name="Slide Number Placeholder 3"/>
          <p:cNvSpPr>
            <a:spLocks noGrp="1"/>
          </p:cNvSpPr>
          <p:nvPr>
            <p:ph type="sldNum" sz="quarter" idx="10"/>
          </p:nvPr>
        </p:nvSpPr>
        <p:spPr/>
        <p:txBody>
          <a:bodyPr/>
          <a:lstStyle/>
          <a:p>
            <a:fld id="{C778B5CC-F230-4DB6-9096-7C23D3F34A68}" type="slidenum">
              <a:rPr lang="en-US" smtClean="0"/>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Tesco </a:t>
            </a:r>
            <a:r>
              <a:rPr lang="en-US" sz="1200" kern="1200" dirty="0" err="1">
                <a:solidFill>
                  <a:schemeClr val="tx1"/>
                </a:solidFill>
                <a:effectLst/>
                <a:latin typeface="+mn-lt"/>
                <a:ea typeface="+mn-ea"/>
                <a:cs typeface="+mn-cs"/>
              </a:rPr>
              <a:t>utilises</a:t>
            </a:r>
            <a:r>
              <a:rPr lang="en-US" sz="1200" kern="1200" dirty="0">
                <a:solidFill>
                  <a:schemeClr val="tx1"/>
                </a:solidFill>
                <a:effectLst/>
                <a:latin typeface="+mn-lt"/>
                <a:ea typeface="+mn-ea"/>
                <a:cs typeface="+mn-cs"/>
              </a:rPr>
              <a:t> digital media, particularly its website and mobile app, to engage customers and deliver a more efficient shopping experience. Through the Tesco application, customers can search for items, place orders, and receive specific offers, while the website is a diverse module for online shopping, customer support as well as informative purposes. Such online resources serve an important purpose in Tesco’s strategy of CRM through effective means of customer communication and businesses intelligence sourcing. These allow Tesco to achieve its marketing targets, manage its supplies, and provide service that corresponds with the tastes of the clients thereby enabling enhanced participation and loyalty.</a:t>
            </a:r>
          </a:p>
        </p:txBody>
      </p:sp>
      <p:sp>
        <p:nvSpPr>
          <p:cNvPr id="4" name="Slide Number Placeholder 3"/>
          <p:cNvSpPr>
            <a:spLocks noGrp="1"/>
          </p:cNvSpPr>
          <p:nvPr>
            <p:ph type="sldNum" sz="quarter" idx="10"/>
          </p:nvPr>
        </p:nvSpPr>
        <p:spPr/>
        <p:txBody>
          <a:bodyPr/>
          <a:lstStyle/>
          <a:p>
            <a:fld id="{C778B5CC-F230-4DB6-9096-7C23D3F34A68}" type="slidenum">
              <a:rPr lang="en-US" smtClean="0"/>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Tesco pays attention to and extends the advertising campaigns to its customers through the mobile social network Facebook, Twitter and Instagram. These are important means for Tesco to provide customer information, advertise and conduct promotion activities. For instance, during specific periods of the year, Tesco’s followers see a large number of ads on social media sites associating featured deals such as Christmas gift sets with that time frame. Such customers also go on these sites in order to inquire and register complaints about consumers and the business provides them with the necessary service. </a:t>
            </a:r>
          </a:p>
        </p:txBody>
      </p:sp>
      <p:sp>
        <p:nvSpPr>
          <p:cNvPr id="4" name="Slide Number Placeholder 3"/>
          <p:cNvSpPr>
            <a:spLocks noGrp="1"/>
          </p:cNvSpPr>
          <p:nvPr>
            <p:ph type="sldNum" sz="quarter" idx="10"/>
          </p:nvPr>
        </p:nvSpPr>
        <p:spPr/>
        <p:txBody>
          <a:bodyPr/>
          <a:lstStyle/>
          <a:p>
            <a:fld id="{C778B5CC-F230-4DB6-9096-7C23D3F34A68}" type="slidenum">
              <a:rPr lang="en-US" smtClean="0"/>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Those who frequent Tesco stores are most likely to have at least one </a:t>
            </a:r>
            <a:r>
              <a:rPr lang="en-US" sz="1200" kern="1200" dirty="0" err="1">
                <a:solidFill>
                  <a:schemeClr val="tx1"/>
                </a:solidFill>
                <a:effectLst/>
                <a:latin typeface="+mn-lt"/>
                <a:ea typeface="+mn-ea"/>
                <a:cs typeface="+mn-cs"/>
              </a:rPr>
              <a:t>Clubcard</a:t>
            </a:r>
            <a:r>
              <a:rPr lang="en-US" sz="1200" kern="1200" dirty="0">
                <a:solidFill>
                  <a:schemeClr val="tx1"/>
                </a:solidFill>
                <a:effectLst/>
                <a:latin typeface="+mn-lt"/>
                <a:ea typeface="+mn-ea"/>
                <a:cs typeface="+mn-cs"/>
              </a:rPr>
              <a:t>, because it is not just a key element in their business, but also provides rewards and promotions for customers. Such data from the </a:t>
            </a:r>
            <a:r>
              <a:rPr lang="en-US" sz="1200" kern="1200" dirty="0" err="1">
                <a:solidFill>
                  <a:schemeClr val="tx1"/>
                </a:solidFill>
                <a:effectLst/>
                <a:latin typeface="+mn-lt"/>
                <a:ea typeface="+mn-ea"/>
                <a:cs typeface="+mn-cs"/>
              </a:rPr>
              <a:t>Clubcard</a:t>
            </a:r>
            <a:r>
              <a:rPr lang="en-US" sz="1200" kern="1200" dirty="0">
                <a:solidFill>
                  <a:schemeClr val="tx1"/>
                </a:solidFill>
                <a:effectLst/>
                <a:latin typeface="+mn-lt"/>
                <a:ea typeface="+mn-ea"/>
                <a:cs typeface="+mn-cs"/>
              </a:rPr>
              <a:t> informs all facets of Tesco’s marketing strategy, allowing them to give better discounts and markets. Together with the </a:t>
            </a:r>
            <a:r>
              <a:rPr lang="en-US" sz="1200" kern="1200" dirty="0" err="1">
                <a:solidFill>
                  <a:schemeClr val="tx1"/>
                </a:solidFill>
                <a:effectLst/>
                <a:latin typeface="+mn-lt"/>
                <a:ea typeface="+mn-ea"/>
                <a:cs typeface="+mn-cs"/>
              </a:rPr>
              <a:t>Clubcard</a:t>
            </a:r>
            <a:r>
              <a:rPr lang="en-US" sz="1200" kern="1200" dirty="0">
                <a:solidFill>
                  <a:schemeClr val="tx1"/>
                </a:solidFill>
                <a:effectLst/>
                <a:latin typeface="+mn-lt"/>
                <a:ea typeface="+mn-ea"/>
                <a:cs typeface="+mn-cs"/>
              </a:rPr>
              <a:t>, social and digital media accomplish the objectives of the Club by incorporating it into the app and the websites, where it is possible to gain points, get individual discounts and special advertising. </a:t>
            </a:r>
          </a:p>
        </p:txBody>
      </p:sp>
      <p:sp>
        <p:nvSpPr>
          <p:cNvPr id="4" name="Slide Number Placeholder 3"/>
          <p:cNvSpPr>
            <a:spLocks noGrp="1"/>
          </p:cNvSpPr>
          <p:nvPr>
            <p:ph type="sldNum" sz="quarter" idx="10"/>
          </p:nvPr>
        </p:nvSpPr>
        <p:spPr/>
        <p:txBody>
          <a:bodyPr/>
          <a:lstStyle/>
          <a:p>
            <a:fld id="{C778B5CC-F230-4DB6-9096-7C23D3F34A68}" type="slidenum">
              <a:rPr lang="en-US" smtClean="0"/>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By allowing customers to go through a hassle-free unitary shopping process, placing orders and through free-glazing navigation, the website and the mobile application come across as the key customer engaging services. Customers can order items with the help of the application as well as see the special deals based on their past purchases. Through data collection and customer capture, the app, and website solutions allow the customers to be offered specific deals and contest promotions that match their expectations. </a:t>
            </a:r>
          </a:p>
        </p:txBody>
      </p:sp>
      <p:sp>
        <p:nvSpPr>
          <p:cNvPr id="4" name="Slide Number Placeholder 3"/>
          <p:cNvSpPr>
            <a:spLocks noGrp="1"/>
          </p:cNvSpPr>
          <p:nvPr>
            <p:ph type="sldNum" sz="quarter" idx="10"/>
          </p:nvPr>
        </p:nvSpPr>
        <p:spPr/>
        <p:txBody>
          <a:bodyPr/>
          <a:lstStyle/>
          <a:p>
            <a:fld id="{C778B5CC-F230-4DB6-9096-7C23D3F34A68}" type="slidenum">
              <a:rPr lang="en-US" smtClean="0"/>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Social media can be beneficial to Tesco since it can be used to enhance community building and encourage interaction with customers. Social channels such as Facebook, Instagram, and Twitter allow Tesco to inform customers about news, discounts, and promotions, and to listen and respond to what their clients share. Multinational Tesco’s customer service via social networks, for instance, is 24/7 and all the clients’ complaints and queries are dispatched and addressed as soon as they come in. With all the measures and activities, Tesco continuously deepens the engagement and relationship with its audience which results into improved customer loyalty and satisfaction level.</a:t>
            </a:r>
          </a:p>
        </p:txBody>
      </p:sp>
      <p:sp>
        <p:nvSpPr>
          <p:cNvPr id="4" name="Slide Number Placeholder 3"/>
          <p:cNvSpPr>
            <a:spLocks noGrp="1"/>
          </p:cNvSpPr>
          <p:nvPr>
            <p:ph type="sldNum" sz="quarter" idx="10"/>
          </p:nvPr>
        </p:nvSpPr>
        <p:spPr/>
        <p:txBody>
          <a:bodyPr/>
          <a:lstStyle/>
          <a:p>
            <a:fld id="{C778B5CC-F230-4DB6-9096-7C23D3F34A68}" type="slidenum">
              <a:rPr lang="en-US" smtClean="0"/>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Some digital media metrics must also be considered by </a:t>
            </a:r>
            <a:r>
              <a:rPr lang="en-US" sz="1200" kern="1200" dirty="0" err="1">
                <a:solidFill>
                  <a:schemeClr val="tx1"/>
                </a:solidFill>
                <a:effectLst/>
                <a:latin typeface="+mn-lt"/>
                <a:ea typeface="+mn-ea"/>
                <a:cs typeface="+mn-cs"/>
              </a:rPr>
              <a:t>analysing</a:t>
            </a:r>
            <a:r>
              <a:rPr lang="en-US" sz="1200" kern="1200" dirty="0">
                <a:solidFill>
                  <a:schemeClr val="tx1"/>
                </a:solidFill>
                <a:effectLst/>
                <a:latin typeface="+mn-lt"/>
                <a:ea typeface="+mn-ea"/>
                <a:cs typeface="+mn-cs"/>
              </a:rPr>
              <a:t> some indicators which include the traffic to the website and the number of application downloads and number of e-commerce transactions. E-commerce sales as an important KPI, show how effective the digital channels have been in enabling sales. In tandem, the customers’ comments received through the website and the application may be of assistance in estimating the level of customers’ satisfaction enabling Tesco to make the necessary adjustments to its approach to e-sales promotion.</a:t>
            </a:r>
          </a:p>
        </p:txBody>
      </p:sp>
      <p:sp>
        <p:nvSpPr>
          <p:cNvPr id="4" name="Slide Number Placeholder 3"/>
          <p:cNvSpPr>
            <a:spLocks noGrp="1"/>
          </p:cNvSpPr>
          <p:nvPr>
            <p:ph type="sldNum" sz="quarter" idx="10"/>
          </p:nvPr>
        </p:nvSpPr>
        <p:spPr/>
        <p:txBody>
          <a:bodyPr/>
          <a:lstStyle/>
          <a:p>
            <a:fld id="{C778B5CC-F230-4DB6-9096-7C23D3F34A68}" type="slidenum">
              <a:rPr lang="en-US" smtClean="0"/>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relation to their social media campaigns, Tesco determines success through engagement level by measuring the likes, shares, and comments. Brand development is also measured with an increase in the number of customers and geographical reach. Social feedback that customers have collected using social media offers intelligence that reveals the level of customers’ feelings regarding the brand and their overall level of contentment. Moreover, social influence could also be reflected in increased movement or activity towards the company’s website or app as well as improvement in sales and conversion rates. These metrics enable Tesco evaluate the (ROI) made on social media engagement for purpose of CRM.</a:t>
            </a:r>
          </a:p>
        </p:txBody>
      </p:sp>
      <p:sp>
        <p:nvSpPr>
          <p:cNvPr id="4" name="Slide Number Placeholder 3"/>
          <p:cNvSpPr>
            <a:spLocks noGrp="1"/>
          </p:cNvSpPr>
          <p:nvPr>
            <p:ph type="sldNum" sz="quarter" idx="10"/>
          </p:nvPr>
        </p:nvSpPr>
        <p:spPr/>
        <p:txBody>
          <a:bodyPr/>
          <a:lstStyle/>
          <a:p>
            <a:fld id="{C778B5CC-F230-4DB6-9096-7C23D3F34A68}" type="slidenum">
              <a:rPr lang="en-US" smtClean="0"/>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The performance of Tesco has also improved with the advent of social and digital CRM integration. Given that the online stores provide timely information about the target offers, Tesco has been able to grow their online sales as a result of increased marketing conversion levels. Increased customer retention is another positive result since such customers tend to remain loyal because of such digital products as the Tesco app combined with loyalty programs. With increased efficiency in marketing improved experience for the customers, a higher level of overall contentment is expected and enabled Tesco to succeed and remain competitive in the retail sector.</a:t>
            </a:r>
          </a:p>
        </p:txBody>
      </p:sp>
      <p:sp>
        <p:nvSpPr>
          <p:cNvPr id="4" name="Slide Number Placeholder 3"/>
          <p:cNvSpPr>
            <a:spLocks noGrp="1"/>
          </p:cNvSpPr>
          <p:nvPr>
            <p:ph type="sldNum" sz="quarter" idx="10"/>
          </p:nvPr>
        </p:nvSpPr>
        <p:spPr/>
        <p:txBody>
          <a:bodyPr/>
          <a:lstStyle/>
          <a:p>
            <a:fld id="{C778B5CC-F230-4DB6-9096-7C23D3F34A68}" type="slidenum">
              <a:rPr lang="en-US" smtClean="0"/>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Having successfully used social media for (CRM), Tesco encounters new challenges such as data privacy, and the competition from other online retailers is becoming stiffer by the day. There is a growing trend for customers to be more vigilant in respect of how their information is treated. Furthermore, competition from Amazon or other platforms drives Tesco to improve its performance. Tesco could improve data transparency as customers should be reminded how their data is used. Moreover, the company could invest in advanced technologies like AI in their customer services and better the digital interactions.</a:t>
            </a:r>
          </a:p>
        </p:txBody>
      </p:sp>
      <p:sp>
        <p:nvSpPr>
          <p:cNvPr id="4" name="Slide Number Placeholder 3"/>
          <p:cNvSpPr>
            <a:spLocks noGrp="1"/>
          </p:cNvSpPr>
          <p:nvPr>
            <p:ph type="sldNum" sz="quarter" idx="10"/>
          </p:nvPr>
        </p:nvSpPr>
        <p:spPr/>
        <p:txBody>
          <a:bodyPr/>
          <a:lstStyle/>
          <a:p>
            <a:fld id="{C778B5CC-F230-4DB6-9096-7C23D3F34A68}" type="slidenum">
              <a:rPr lang="en-US" smtClean="0"/>
              <a:t>15</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Tesco did better in being liked by customers. It got better at using the internet and social media. The company tried hard to give each customer what they wanted. They were always there to help when needed. More people bought things online from Tesco as a result. Tesco can only keep doing this by keeping customer data safe and beating strong opponents in the market. The company has to grow its skills on the internet.</a:t>
            </a:r>
          </a:p>
        </p:txBody>
      </p:sp>
      <p:sp>
        <p:nvSpPr>
          <p:cNvPr id="4" name="Slide Number Placeholder 3"/>
          <p:cNvSpPr>
            <a:spLocks noGrp="1"/>
          </p:cNvSpPr>
          <p:nvPr>
            <p:ph type="sldNum" sz="quarter" idx="10"/>
          </p:nvPr>
        </p:nvSpPr>
        <p:spPr/>
        <p:txBody>
          <a:bodyPr/>
          <a:lstStyle/>
          <a:p>
            <a:fld id="{C778B5CC-F230-4DB6-9096-7C23D3F34A68}" type="slidenum">
              <a:rPr lang="en-US" smtClean="0"/>
              <a:t>16</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778B5CC-F230-4DB6-9096-7C23D3F34A68}" type="slidenum">
              <a:rPr lang="en-US" smtClean="0"/>
              <a:t>17</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778B5CC-F230-4DB6-9096-7C23D3F34A68}" type="slidenum">
              <a:rPr lang="en-US" smtClean="0"/>
              <a:t>18</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778B5CC-F230-4DB6-9096-7C23D3F34A68}" type="slidenum">
              <a:rPr lang="en-US" smtClean="0"/>
              <a:t>19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8288E769-B8BB-4A39-89D4-2A081F3C121B}" type="datetime1">
              <a:rPr lang="en-US" smtClean="0"/>
              <a:t>11/5/2024</a:t>
            </a:fld>
            <a:endParaRPr lang="en-US"/>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47BFD169-93F7-4B53-B56C-0F18D63E2736}"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EB5FC9-BBBD-4F02-A62B-7078FA8DA728}" type="datetime1">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7BFD169-93F7-4B53-B56C-0F18D63E2736}"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942083-334C-45DF-AA16-A95320465110}" type="datetime1">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7BFD169-93F7-4B53-B56C-0F18D63E2736}"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978268E-FA80-42C3-9B4E-34B0B94CCDD4}" type="datetime1">
              <a:rPr lang="en-US" smtClean="0"/>
              <a:t>11/5/2024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7BFD169-93F7-4B53-B56C-0F18D63E2736}"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714F58-00BF-42A2-B41E-6F2CD8BCB901}" type="datetime1">
              <a:rPr lang="en-US" smtClean="0"/>
              <a:t>11/5/2024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7BFD169-93F7-4B53-B56C-0F18D63E2736}"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E1EB8B5-E63B-4331-9503-50D1DC69CE4F}" type="datetime1">
              <a:rPr lang="en-US" smtClean="0"/>
              <a:t>11/5/2024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7BFD169-93F7-4B53-B56C-0F18D63E273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08D35A-AC48-4835-B821-1F16AC73051D}" type="datetime1">
              <a:rPr lang="en-US" smtClean="0"/>
              <a:t>11/5/2024</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47BFD169-93F7-4B53-B56C-0F18D63E2736}"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9A3CFC5-31AD-466A-9F4B-080BA5C12312}" type="datetime1">
              <a:rPr lang="en-US" smtClean="0"/>
              <a:t>11/5/2024</a:t>
            </a:fld>
            <a:endParaRPr lang="en-US"/>
          </a:p>
        </p:txBody>
      </p:sp>
      <p:sp>
        <p:nvSpPr>
          <p:cNvPr id="6" name="Footer Placeholder 5"/>
          <p:cNvSpPr>
            <a:spLocks noGrp="1"/>
          </p:cNvSpPr>
          <p:nvPr>
            <p:ph type="ftr" sz="quarter" idx="11"/>
          </p:nvPr>
        </p:nvSpPr>
        <p:spPr/>
        <p:txBody>
          <a:bodyPr/>
          <a:lstStyle/>
          <a:p>
            <a:endParaRPr lang="en-US"/>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7BFD169-93F7-4B53-B56C-0F18D63E2736}"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4A6469-33CD-410B-833E-9BC5EF3D5189}" type="datetime1">
              <a:rPr lang="en-US" smtClean="0"/>
              <a:t>11/5/2024</a:t>
            </a:fld>
            <a:endParaRPr lang="en-US"/>
          </a:p>
        </p:txBody>
      </p:sp>
      <p:sp>
        <p:nvSpPr>
          <p:cNvPr id="6" name="Footer Placeholder 5"/>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7BFD169-93F7-4B53-B56C-0F18D63E2736}"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F511892-F625-46EF-A32F-90349FA82B53}" type="datetime1">
              <a:rPr lang="en-US" smtClean="0"/>
              <a:t>11/5/2024</a:t>
            </a:fld>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7BFD169-93F7-4B53-B56C-0F18D63E2736}" type="slidenum">
              <a:rPr lang="en-US" smtClean="0"/>
              <a:t>‹#›</a:t>
            </a:fld>
            <a:endParaRPr lang="en-US"/>
          </a:p>
        </p:txBody>
      </p:sp>
    </p:spTree>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F511892-F625-46EF-A32F-90349FA82B53}" type="datetime1">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7BFD169-93F7-4B53-B56C-0F18D63E2736}" type="slidenum">
              <a:rPr lang="en-US" smtClean="0"/>
              <a:t>‹#›</a:t>
            </a:fld>
            <a:endParaRPr lang="en-US"/>
          </a:p>
        </p:txBody>
      </p:sp>
    </p:spTree>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panose="020B0604020202020204"/>
                <a:cs typeface="Arial" panose="020B0604020202020204"/>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panose="020B0604020202020204"/>
                <a:cs typeface="Arial" panose="020B0604020202020204"/>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F511892-F625-46EF-A32F-90349FA82B53}" type="datetime1">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7BFD169-93F7-4B53-B56C-0F18D63E2736}" type="slidenum">
              <a:rPr lang="en-US" smtClean="0"/>
              <a:t>‹#›</a:t>
            </a:fld>
            <a:endParaRPr lang="en-US"/>
          </a:p>
        </p:txBody>
      </p:sp>
    </p:spTree>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511892-F625-46EF-A32F-90349FA82B53}" type="datetime1">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7BFD169-93F7-4B53-B56C-0F18D63E2736}" type="slidenum">
              <a:rPr lang="en-US" smtClean="0"/>
              <a:t>‹#›</a:t>
            </a:fld>
            <a:endParaRPr lang="en-US"/>
          </a:p>
        </p:txBody>
      </p:sp>
    </p:spTree>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F511892-F625-46EF-A32F-90349FA82B53}" type="datetime1">
              <a:rPr lang="en-US" smtClean="0"/>
              <a:t>11/5/2024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7BFD169-93F7-4B53-B56C-0F18D63E2736}" type="slidenum">
              <a:rPr lang="en-US" smtClean="0"/>
              <a:t>‹#›</a:t>
            </a:fld>
            <a:endParaRPr lang="en-US"/>
          </a:p>
        </p:txBody>
      </p:sp>
    </p:spTree>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F511892-F625-46EF-A32F-90349FA82B53}" type="datetime1">
              <a:rPr lang="en-US" smtClean="0"/>
              <a:t>11/5/2024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7BFD169-93F7-4B53-B56C-0F18D63E2736}" type="slidenum">
              <a:rPr lang="en-US" smtClean="0"/>
              <a:t>‹#›</a:t>
            </a:fld>
            <a:endParaRPr lang="en-US"/>
          </a:p>
        </p:txBody>
      </p:sp>
    </p:spTree>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8DE5F2-0EED-43A7-A411-3BD4A4D3C025}" type="datetime1">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7BFD169-93F7-4B53-B56C-0F18D63E2736}"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B9484B-F075-4D5E-9D78-88A56A06AB50}" type="datetime1">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7BFD169-93F7-4B53-B56C-0F18D63E2736}"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3F511892-F625-46EF-A32F-90349FA82B53}" type="datetime1">
              <a:rPr lang="en-US" smtClean="0"/>
              <a:t>11/5/2024</a:t>
            </a:fld>
            <a:endParaRPr lang="en-US"/>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US"/>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47BFD169-93F7-4B53-B56C-0F18D63E2736}"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panose="05040102010807070707"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panose="05040102010807070707"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18700" y="676451"/>
            <a:ext cx="7638957" cy="1515533"/>
          </a:xfrm>
        </p:spPr>
        <p:txBody>
          <a:bodyPr>
            <a:normAutofit fontScale="90000"/>
          </a:bodyPr>
          <a:lstStyle/>
          <a:p>
            <a:pPr algn="ctr"/>
            <a:r>
              <a:rPr lang="en-GB" b="1" dirty="0">
                <a:solidFill>
                  <a:schemeClr val="bg1"/>
                </a:solidFill>
                <a:latin typeface="Times New Roman" panose="02020603050405020304" pitchFamily="18" charset="0"/>
                <a:cs typeface="Times New Roman" panose="02020603050405020304" pitchFamily="18" charset="0"/>
              </a:rPr>
              <a:t>Sustainable Marketing Relationship</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815667" y="3767446"/>
            <a:ext cx="6772488" cy="861420"/>
          </a:xfrm>
        </p:spPr>
        <p:txBody>
          <a:bodyPr>
            <a:normAutofit fontScale="77500" lnSpcReduction="20000"/>
          </a:bodyPr>
          <a:lstStyle/>
          <a:p>
            <a:pPr algn="ctr"/>
            <a:r>
              <a:rPr lang="en-US" sz="3200" b="1" cap="none" dirty="0">
                <a:solidFill>
                  <a:schemeClr val="bg1"/>
                </a:solidFill>
                <a:latin typeface="Times New Roman" panose="02020603050405020304" pitchFamily="18" charset="0"/>
                <a:cs typeface="Times New Roman" panose="02020603050405020304" pitchFamily="18" charset="0"/>
              </a:rPr>
              <a:t>Customer Relationship Management (CRM)</a:t>
            </a:r>
          </a:p>
          <a:p>
            <a:pPr algn="ctr"/>
            <a:r>
              <a:rPr lang="en-US" sz="3200" b="1" cap="none" dirty="0">
                <a:solidFill>
                  <a:schemeClr val="bg1"/>
                </a:solidFill>
                <a:latin typeface="Times New Roman" panose="02020603050405020304" pitchFamily="18" charset="0"/>
                <a:cs typeface="Times New Roman" panose="02020603050405020304" pitchFamily="18" charset="0"/>
              </a:rPr>
              <a:t>Presenter: </a:t>
            </a:r>
            <a:r>
              <a:rPr lang="en-US" sz="3200" cap="none" dirty="0" err="1">
                <a:solidFill>
                  <a:schemeClr val="bg1"/>
                </a:solidFill>
                <a:latin typeface="Times New Roman" panose="02020603050405020304" pitchFamily="18" charset="0"/>
                <a:cs typeface="Times New Roman" panose="02020603050405020304" pitchFamily="18" charset="0"/>
              </a:rPr>
              <a:t>Kudeja</a:t>
            </a:r>
            <a:r>
              <a:rPr lang="en-US" sz="3200" cap="none" dirty="0">
                <a:solidFill>
                  <a:schemeClr val="bg1"/>
                </a:solidFill>
                <a:latin typeface="Times New Roman" panose="02020603050405020304" pitchFamily="18" charset="0"/>
                <a:cs typeface="Times New Roman" panose="02020603050405020304" pitchFamily="18" charset="0"/>
              </a:rPr>
              <a:t> Begum</a:t>
            </a:r>
          </a:p>
        </p:txBody>
      </p:sp>
      <p:sp>
        <p:nvSpPr>
          <p:cNvPr id="4" name="Slide Number Placeholder 3"/>
          <p:cNvSpPr>
            <a:spLocks noGrp="1"/>
          </p:cNvSpPr>
          <p:nvPr>
            <p:ph type="sldNum" sz="quarter" idx="12"/>
          </p:nvPr>
        </p:nvSpPr>
        <p:spPr/>
        <p:txBody>
          <a:bodyPr/>
          <a:lstStyle/>
          <a:p>
            <a:fld id="{47BFD169-93F7-4B53-B56C-0F18D63E2736}" type="slidenum">
              <a:rPr lang="en-US" smtClean="0"/>
              <a:t>1</a:t>
            </a:fld>
            <a:endParaRPr lang="en-US"/>
          </a:p>
        </p:txBody>
      </p:sp>
      <p:pic>
        <p:nvPicPr>
          <p:cNvPr id="16390" name="Picture 6" descr="Low-Code order tracking for Tesco - PhixFlo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3063" y="2306472"/>
            <a:ext cx="4586409" cy="411165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Introduction</a:t>
            </a:r>
            <a:endParaRPr lang="en-US" sz="4000" dirty="0">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sz="half" idx="1"/>
          </p:nvPr>
        </p:nvSpPr>
        <p:spPr>
          <a:xfrm>
            <a:off x="871389" y="2488911"/>
            <a:ext cx="5679537" cy="3599316"/>
          </a:xfrm>
        </p:spPr>
        <p:txBody>
          <a:bodyPr>
            <a:noAutofit/>
          </a:bodyPr>
          <a:lstStyle/>
          <a:p>
            <a:pPr lvl="0"/>
            <a:r>
              <a:rPr lang="en-GB" sz="2400" dirty="0">
                <a:solidFill>
                  <a:schemeClr val="tx1"/>
                </a:solidFill>
                <a:latin typeface="Times New Roman" panose="02020603050405020304" pitchFamily="18" charset="0"/>
                <a:cs typeface="Times New Roman" panose="02020603050405020304" pitchFamily="18" charset="0"/>
              </a:rPr>
              <a:t>Explore Tesco's use of digital and social media in CRM.</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Importance of digital and social media in modern customer engagement.</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Role of personalised experiences in driving customer loyalty.</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How these tools contribute to long-term business success in retail.</a:t>
            </a:r>
            <a:endParaRPr lang="en-US" sz="2400" dirty="0">
              <a:solidFill>
                <a:schemeClr val="tx1"/>
              </a:solidFill>
              <a:latin typeface="Times New Roman" panose="02020603050405020304" pitchFamily="18" charset="0"/>
              <a:cs typeface="Times New Roman" panose="02020603050405020304" pitchFamily="18" charset="0"/>
            </a:endParaRPr>
          </a:p>
        </p:txBody>
      </p:sp>
      <p:pic>
        <p:nvPicPr>
          <p:cNvPr id="1028" name="Picture 4" descr="Tesco | Malls and Retail Wiki | Fandom"/>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tretch>
            <a:fillRect/>
          </a:stretch>
        </p:blipFill>
        <p:spPr bwMode="auto">
          <a:xfrm>
            <a:off x="6949471" y="2186675"/>
            <a:ext cx="4037510" cy="3598863"/>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2"/>
          </p:nvPr>
        </p:nvSpPr>
        <p:spPr/>
        <p:txBody>
          <a:bodyPr/>
          <a:lstStyle/>
          <a:p>
            <a:fld id="{47BFD169-93F7-4B53-B56C-0F18D63E2736}" type="slidenum">
              <a:rPr lang="en-US" smtClean="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Definition of Digital Media in CRM</a:t>
            </a:r>
            <a:endParaRPr lang="en-US" sz="4000" dirty="0">
              <a:latin typeface="Times New Roman" panose="02020603050405020304" pitchFamily="18" charset="0"/>
              <a:cs typeface="Times New Roman" panose="02020603050405020304" pitchFamily="18" charset="0"/>
            </a:endParaRPr>
          </a:p>
        </p:txBody>
      </p:sp>
      <p:sp>
        <p:nvSpPr>
          <p:cNvPr id="7" name="Content Placeholder 6"/>
          <p:cNvSpPr>
            <a:spLocks noGrp="1"/>
          </p:cNvSpPr>
          <p:nvPr>
            <p:ph sz="half" idx="1"/>
          </p:nvPr>
        </p:nvSpPr>
        <p:spPr>
          <a:xfrm>
            <a:off x="680320" y="2459703"/>
            <a:ext cx="5379286" cy="3599316"/>
          </a:xfrm>
        </p:spPr>
        <p:txBody>
          <a:bodyPr>
            <a:noAutofit/>
          </a:bodyPr>
          <a:lstStyle/>
          <a:p>
            <a:pPr lvl="0"/>
            <a:r>
              <a:rPr lang="en-GB" sz="2400" dirty="0">
                <a:latin typeface="Times New Roman" panose="02020603050405020304" pitchFamily="18" charset="0"/>
                <a:cs typeface="Times New Roman" panose="02020603050405020304" pitchFamily="18" charset="0"/>
              </a:rPr>
              <a:t>Digital media includes websites, mobile apps, and email marketing.</a:t>
            </a:r>
            <a:endParaRPr lang="en-US" sz="2400" dirty="0">
              <a:latin typeface="Times New Roman" panose="02020603050405020304" pitchFamily="18" charset="0"/>
              <a:cs typeface="Times New Roman" panose="02020603050405020304" pitchFamily="18" charset="0"/>
            </a:endParaRPr>
          </a:p>
          <a:p>
            <a:pPr lvl="0"/>
            <a:r>
              <a:rPr lang="en-GB" sz="2400" dirty="0">
                <a:latin typeface="Times New Roman" panose="02020603050405020304" pitchFamily="18" charset="0"/>
                <a:cs typeface="Times New Roman" panose="02020603050405020304" pitchFamily="18" charset="0"/>
              </a:rPr>
              <a:t>Key for managing customer interactions and data in CRM.</a:t>
            </a:r>
            <a:endParaRPr lang="en-US" sz="2400" dirty="0">
              <a:latin typeface="Times New Roman" panose="02020603050405020304" pitchFamily="18" charset="0"/>
              <a:cs typeface="Times New Roman" panose="02020603050405020304" pitchFamily="18" charset="0"/>
            </a:endParaRPr>
          </a:p>
          <a:p>
            <a:pPr lvl="0"/>
            <a:r>
              <a:rPr lang="en-GB" sz="2400" dirty="0">
                <a:latin typeface="Times New Roman" panose="02020603050405020304" pitchFamily="18" charset="0"/>
                <a:cs typeface="Times New Roman" panose="02020603050405020304" pitchFamily="18" charset="0"/>
              </a:rPr>
              <a:t>Facilitates personalised promotions and communications.</a:t>
            </a:r>
            <a:endParaRPr lang="en-US" sz="2400" dirty="0">
              <a:latin typeface="Times New Roman" panose="02020603050405020304" pitchFamily="18" charset="0"/>
              <a:cs typeface="Times New Roman" panose="02020603050405020304" pitchFamily="18" charset="0"/>
            </a:endParaRPr>
          </a:p>
          <a:p>
            <a:pPr lvl="0"/>
            <a:r>
              <a:rPr lang="en-GB" sz="2400" dirty="0">
                <a:latin typeface="Times New Roman" panose="02020603050405020304" pitchFamily="18" charset="0"/>
                <a:cs typeface="Times New Roman" panose="02020603050405020304" pitchFamily="18" charset="0"/>
              </a:rPr>
              <a:t>Helps Tesco maintain continuous customer engagement.</a:t>
            </a:r>
            <a:endParaRPr lang="en-US" sz="2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47BFD169-93F7-4B53-B56C-0F18D63E2736}" type="slidenum">
              <a:rPr lang="en-US" smtClean="0"/>
              <a:t>3</a:t>
            </a:fld>
            <a:endParaRPr lang="en-US"/>
          </a:p>
        </p:txBody>
      </p:sp>
      <p:sp>
        <p:nvSpPr>
          <p:cNvPr id="6" name="Rectangle 5"/>
          <p:cNvSpPr/>
          <p:nvPr/>
        </p:nvSpPr>
        <p:spPr>
          <a:xfrm>
            <a:off x="7907640" y="6249860"/>
            <a:ext cx="2444900" cy="405367"/>
          </a:xfrm>
          <a:prstGeom prst="rect">
            <a:avLst/>
          </a:prstGeom>
        </p:spPr>
        <p:txBody>
          <a:bodyPr wrap="none">
            <a:spAutoFit/>
          </a:bodyPr>
          <a:lstStyle/>
          <a:p>
            <a:pPr>
              <a:lnSpc>
                <a:spcPct val="200000"/>
              </a:lnSpc>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(Dolega, Rowe and Branagan, 2021)</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050" name="Picture 2" descr="Best Free Social CRM"/>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697167" y="2459038"/>
            <a:ext cx="4519015" cy="36004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Definition of Social Media in CRM</a:t>
            </a:r>
            <a:endParaRPr lang="en-US" sz="4000" dirty="0">
              <a:latin typeface="Times New Roman" panose="02020603050405020304" pitchFamily="18" charset="0"/>
              <a:cs typeface="Times New Roman" panose="02020603050405020304" pitchFamily="18" charset="0"/>
            </a:endParaRPr>
          </a:p>
        </p:txBody>
      </p:sp>
      <p:sp>
        <p:nvSpPr>
          <p:cNvPr id="6" name="Content Placeholder 5"/>
          <p:cNvSpPr>
            <a:spLocks noGrp="1"/>
          </p:cNvSpPr>
          <p:nvPr>
            <p:ph sz="half" idx="1"/>
          </p:nvPr>
        </p:nvSpPr>
        <p:spPr>
          <a:xfrm>
            <a:off x="532263" y="2516414"/>
            <a:ext cx="6018662" cy="3599316"/>
          </a:xfrm>
        </p:spPr>
        <p:txBody>
          <a:bodyPr>
            <a:normAutofit/>
          </a:bodyPr>
          <a:lstStyle/>
          <a:p>
            <a:pPr lvl="0"/>
            <a:r>
              <a:rPr lang="en-GB" sz="2400" dirty="0">
                <a:solidFill>
                  <a:schemeClr val="tx1"/>
                </a:solidFill>
                <a:latin typeface="Times New Roman" panose="02020603050405020304" pitchFamily="18" charset="0"/>
                <a:cs typeface="Times New Roman" panose="02020603050405020304" pitchFamily="18" charset="0"/>
              </a:rPr>
              <a:t>It involves platforms like F.B, </a:t>
            </a:r>
            <a:r>
              <a:rPr lang="en-GB" sz="2400" dirty="0" err="1">
                <a:solidFill>
                  <a:schemeClr val="tx1"/>
                </a:solidFill>
                <a:latin typeface="Times New Roman" panose="02020603050405020304" pitchFamily="18" charset="0"/>
                <a:cs typeface="Times New Roman" panose="02020603050405020304" pitchFamily="18" charset="0"/>
              </a:rPr>
              <a:t>Insta</a:t>
            </a:r>
            <a:r>
              <a:rPr lang="en-GB" sz="2400" dirty="0">
                <a:solidFill>
                  <a:schemeClr val="tx1"/>
                </a:solidFill>
                <a:latin typeface="Times New Roman" panose="02020603050405020304" pitchFamily="18" charset="0"/>
                <a:cs typeface="Times New Roman" panose="02020603050405020304" pitchFamily="18" charset="0"/>
              </a:rPr>
              <a:t>, and X.</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Critical for real-time engagement and brand awareness.</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Allows direct communication with customers.</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Helps gather feedback to improve services and products.</a:t>
            </a:r>
            <a:endParaRPr lang="en-US" sz="2400"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47BFD169-93F7-4B53-B56C-0F18D63E2736}" type="slidenum">
              <a:rPr lang="en-US" smtClean="0"/>
              <a:t>4</a:t>
            </a:fld>
            <a:endParaRPr lang="en-US"/>
          </a:p>
        </p:txBody>
      </p:sp>
      <p:sp>
        <p:nvSpPr>
          <p:cNvPr id="5" name="Rectangle 4"/>
          <p:cNvSpPr/>
          <p:nvPr/>
        </p:nvSpPr>
        <p:spPr>
          <a:xfrm>
            <a:off x="7938421" y="6115730"/>
            <a:ext cx="1775871" cy="405367"/>
          </a:xfrm>
          <a:prstGeom prst="rect">
            <a:avLst/>
          </a:prstGeom>
        </p:spPr>
        <p:txBody>
          <a:bodyPr wrap="none">
            <a:spAutoFit/>
          </a:bodyPr>
          <a:lstStyle/>
          <a:p>
            <a:pPr>
              <a:lnSpc>
                <a:spcPct val="200000"/>
              </a:lnSpc>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(Peter and Vecchia, 2020)</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074" name="Picture 2" descr="How to Optimize Social Media Marketing with CRM – True.Org"/>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356143" y="2349029"/>
            <a:ext cx="4084970" cy="310627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4000" b="1" dirty="0">
                <a:latin typeface="Times New Roman" panose="02020603050405020304" pitchFamily="18" charset="0"/>
                <a:cs typeface="Times New Roman" panose="02020603050405020304" pitchFamily="18" charset="0"/>
              </a:rPr>
              <a:t>Understanding Customer Relationship Management (CRM)</a:t>
            </a:r>
            <a:endParaRPr lang="en-US" sz="4000" dirty="0">
              <a:latin typeface="Times New Roman" panose="02020603050405020304" pitchFamily="18" charset="0"/>
              <a:cs typeface="Times New Roman" panose="02020603050405020304" pitchFamily="18" charset="0"/>
            </a:endParaRPr>
          </a:p>
        </p:txBody>
      </p:sp>
      <p:sp>
        <p:nvSpPr>
          <p:cNvPr id="6" name="Content Placeholder 5"/>
          <p:cNvSpPr>
            <a:spLocks noGrp="1"/>
          </p:cNvSpPr>
          <p:nvPr>
            <p:ph sz="half" idx="1"/>
          </p:nvPr>
        </p:nvSpPr>
        <p:spPr>
          <a:xfrm>
            <a:off x="830445" y="2645486"/>
            <a:ext cx="6280039" cy="3599316"/>
          </a:xfrm>
        </p:spPr>
        <p:txBody>
          <a:bodyPr>
            <a:noAutofit/>
          </a:bodyPr>
          <a:lstStyle/>
          <a:p>
            <a:pPr lvl="0"/>
            <a:r>
              <a:rPr lang="en-GB" sz="2400" dirty="0">
                <a:solidFill>
                  <a:schemeClr val="tx1"/>
                </a:solidFill>
                <a:latin typeface="Times New Roman" panose="02020603050405020304" pitchFamily="18" charset="0"/>
                <a:cs typeface="Times New Roman" panose="02020603050405020304" pitchFamily="18" charset="0"/>
              </a:rPr>
              <a:t>CRM concentrates on dealing </a:t>
            </a:r>
            <a:r>
              <a:rPr lang="en-GB" sz="2400">
                <a:solidFill>
                  <a:schemeClr val="tx1"/>
                </a:solidFill>
                <a:latin typeface="Times New Roman" panose="02020603050405020304" pitchFamily="18" charset="0"/>
                <a:cs typeface="Times New Roman" panose="02020603050405020304" pitchFamily="18" charset="0"/>
              </a:rPr>
              <a:t>with client interactions </a:t>
            </a:r>
            <a:r>
              <a:rPr lang="en-GB" sz="2400" dirty="0">
                <a:solidFill>
                  <a:schemeClr val="tx1"/>
                </a:solidFill>
                <a:latin typeface="Times New Roman" panose="02020603050405020304" pitchFamily="18" charset="0"/>
                <a:cs typeface="Times New Roman" panose="02020603050405020304" pitchFamily="18" charset="0"/>
              </a:rPr>
              <a:t>and facts.</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Improves satisfaction, retention, and loyalty.</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Involves analysing data to personalise offers and services.</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Essential for fostering long-term relationships and profitability.</a:t>
            </a:r>
            <a:endParaRPr lang="en-US" sz="2400"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47BFD169-93F7-4B53-B56C-0F18D63E2736}" type="slidenum">
              <a:rPr lang="en-US" smtClean="0"/>
              <a:t>5</a:t>
            </a:fld>
            <a:endParaRPr lang="en-US"/>
          </a:p>
        </p:txBody>
      </p:sp>
      <p:sp>
        <p:nvSpPr>
          <p:cNvPr id="5" name="Rectangle 4"/>
          <p:cNvSpPr/>
          <p:nvPr/>
        </p:nvSpPr>
        <p:spPr>
          <a:xfrm>
            <a:off x="7875423" y="5968976"/>
            <a:ext cx="2040943" cy="405367"/>
          </a:xfrm>
          <a:prstGeom prst="rect">
            <a:avLst/>
          </a:prstGeom>
        </p:spPr>
        <p:txBody>
          <a:bodyPr wrap="none">
            <a:spAutoFit/>
          </a:bodyPr>
          <a:lstStyle/>
          <a:p>
            <a:pPr>
              <a:lnSpc>
                <a:spcPct val="200000"/>
              </a:lnSpc>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(Larsson and Broström, 2019)</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098" name="Picture 2" descr="What is Social CRM and Why Might You Need It? | Vonage"/>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823075" y="2457469"/>
            <a:ext cx="4699000" cy="314003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Tesco’s Approach to CRM</a:t>
            </a:r>
            <a:endParaRPr lang="en-US" sz="4000" dirty="0">
              <a:latin typeface="Times New Roman" panose="02020603050405020304" pitchFamily="18" charset="0"/>
              <a:cs typeface="Times New Roman" panose="02020603050405020304" pitchFamily="18" charset="0"/>
            </a:endParaRPr>
          </a:p>
        </p:txBody>
      </p:sp>
      <p:sp>
        <p:nvSpPr>
          <p:cNvPr id="6" name="Content Placeholder 5"/>
          <p:cNvSpPr>
            <a:spLocks noGrp="1"/>
          </p:cNvSpPr>
          <p:nvPr>
            <p:ph sz="half" idx="1"/>
          </p:nvPr>
        </p:nvSpPr>
        <p:spPr>
          <a:xfrm>
            <a:off x="573205" y="2603500"/>
            <a:ext cx="6035015" cy="3416301"/>
          </a:xfrm>
        </p:spPr>
        <p:txBody>
          <a:bodyPr>
            <a:normAutofit/>
          </a:bodyPr>
          <a:lstStyle/>
          <a:p>
            <a:pPr lvl="0"/>
            <a:r>
              <a:rPr lang="en-GB" sz="2400" dirty="0">
                <a:latin typeface="Times New Roman" panose="02020603050405020304" pitchFamily="18" charset="0"/>
                <a:cs typeface="Times New Roman" panose="02020603050405020304" pitchFamily="18" charset="0"/>
              </a:rPr>
              <a:t>Tesco uses data analytics for personalised experiences.</a:t>
            </a:r>
            <a:endParaRPr lang="en-US" sz="2400" dirty="0">
              <a:latin typeface="Times New Roman" panose="02020603050405020304" pitchFamily="18" charset="0"/>
              <a:cs typeface="Times New Roman" panose="02020603050405020304" pitchFamily="18" charset="0"/>
            </a:endParaRPr>
          </a:p>
          <a:p>
            <a:pPr lvl="0"/>
            <a:r>
              <a:rPr lang="en-GB" sz="2400" dirty="0">
                <a:latin typeface="Times New Roman" panose="02020603050405020304" pitchFamily="18" charset="0"/>
                <a:cs typeface="Times New Roman" panose="02020603050405020304" pitchFamily="18" charset="0"/>
              </a:rPr>
              <a:t>Clubcard loyalty program is a key CRM tool.</a:t>
            </a:r>
            <a:endParaRPr lang="en-US" sz="2400" dirty="0">
              <a:latin typeface="Times New Roman" panose="02020603050405020304" pitchFamily="18" charset="0"/>
              <a:cs typeface="Times New Roman" panose="02020603050405020304" pitchFamily="18" charset="0"/>
            </a:endParaRPr>
          </a:p>
          <a:p>
            <a:pPr lvl="0"/>
            <a:r>
              <a:rPr lang="en-GB" sz="2400" dirty="0">
                <a:latin typeface="Times New Roman" panose="02020603050405020304" pitchFamily="18" charset="0"/>
                <a:cs typeface="Times New Roman" panose="02020603050405020304" pitchFamily="18" charset="0"/>
              </a:rPr>
              <a:t>Mobile app supports personalised promotions.</a:t>
            </a:r>
            <a:endParaRPr lang="en-US" sz="2400" dirty="0">
              <a:latin typeface="Times New Roman" panose="02020603050405020304" pitchFamily="18" charset="0"/>
              <a:cs typeface="Times New Roman" panose="02020603050405020304" pitchFamily="18" charset="0"/>
            </a:endParaRPr>
          </a:p>
          <a:p>
            <a:pPr lvl="0"/>
            <a:r>
              <a:rPr lang="en-GB" sz="2400" dirty="0">
                <a:latin typeface="Times New Roman" panose="02020603050405020304" pitchFamily="18" charset="0"/>
                <a:cs typeface="Times New Roman" panose="02020603050405020304" pitchFamily="18" charset="0"/>
              </a:rPr>
              <a:t>Focus on customer segmentation for targeted marketing.</a:t>
            </a:r>
            <a:endParaRPr lang="en-US" sz="2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47BFD169-93F7-4B53-B56C-0F18D63E2736}" type="slidenum">
              <a:rPr lang="en-US" smtClean="0"/>
              <a:t>6</a:t>
            </a:fld>
            <a:endParaRPr lang="en-US"/>
          </a:p>
        </p:txBody>
      </p:sp>
      <p:sp>
        <p:nvSpPr>
          <p:cNvPr id="5" name="Rectangle 4"/>
          <p:cNvSpPr/>
          <p:nvPr/>
        </p:nvSpPr>
        <p:spPr>
          <a:xfrm>
            <a:off x="7992069" y="5936189"/>
            <a:ext cx="1028358" cy="405367"/>
          </a:xfrm>
          <a:prstGeom prst="rect">
            <a:avLst/>
          </a:prstGeom>
        </p:spPr>
        <p:txBody>
          <a:bodyPr wrap="none">
            <a:spAutoFit/>
          </a:bodyPr>
          <a:lstStyle/>
          <a:p>
            <a:pPr>
              <a:lnSpc>
                <a:spcPct val="200000"/>
              </a:lnSpc>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(Wang, 2023)</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122" name="Picture 2" descr="Social Media CRM Mastery: Optimize Online Interaction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608221" y="2733803"/>
            <a:ext cx="4824412" cy="315569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Role of Digital Media in Tesco's CRM</a:t>
            </a:r>
            <a:endParaRPr lang="en-US" sz="4000" dirty="0">
              <a:latin typeface="Times New Roman" panose="02020603050405020304" pitchFamily="18" charset="0"/>
              <a:cs typeface="Times New Roman" panose="02020603050405020304" pitchFamily="18" charset="0"/>
            </a:endParaRPr>
          </a:p>
        </p:txBody>
      </p:sp>
      <p:sp>
        <p:nvSpPr>
          <p:cNvPr id="6" name="Content Placeholder 5"/>
          <p:cNvSpPr>
            <a:spLocks noGrp="1"/>
          </p:cNvSpPr>
          <p:nvPr>
            <p:ph sz="half" idx="1"/>
          </p:nvPr>
        </p:nvSpPr>
        <p:spPr>
          <a:xfrm>
            <a:off x="491319" y="2603500"/>
            <a:ext cx="5488793" cy="3416301"/>
          </a:xfrm>
        </p:spPr>
        <p:txBody>
          <a:bodyPr>
            <a:noAutofit/>
          </a:bodyPr>
          <a:lstStyle/>
          <a:p>
            <a:pPr lvl="0"/>
            <a:r>
              <a:rPr lang="en-GB" sz="2400" dirty="0">
                <a:solidFill>
                  <a:schemeClr val="tx1"/>
                </a:solidFill>
                <a:latin typeface="Times New Roman" panose="02020603050405020304" pitchFamily="18" charset="0"/>
                <a:cs typeface="Times New Roman" panose="02020603050405020304" pitchFamily="18" charset="0"/>
              </a:rPr>
              <a:t>Tesco's website and app offer personalised shopping.</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Mobile app provides specific promotions and order management.</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Digital tools streamline customer interactions.</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Data collected helps optimise marketing and inventory.</a:t>
            </a:r>
            <a:endParaRPr lang="en-US" sz="2400"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47BFD169-93F7-4B53-B56C-0F18D63E2736}" type="slidenum">
              <a:rPr lang="en-US" smtClean="0"/>
              <a:t>7</a:t>
            </a:fld>
            <a:endParaRPr lang="en-US"/>
          </a:p>
        </p:txBody>
      </p:sp>
      <p:sp>
        <p:nvSpPr>
          <p:cNvPr id="5" name="Rectangle 4"/>
          <p:cNvSpPr/>
          <p:nvPr/>
        </p:nvSpPr>
        <p:spPr>
          <a:xfrm>
            <a:off x="7769742" y="6115730"/>
            <a:ext cx="1961178" cy="405367"/>
          </a:xfrm>
          <a:prstGeom prst="rect">
            <a:avLst/>
          </a:prstGeom>
        </p:spPr>
        <p:txBody>
          <a:bodyPr wrap="none">
            <a:spAutoFit/>
          </a:bodyPr>
          <a:lstStyle/>
          <a:p>
            <a:pPr>
              <a:lnSpc>
                <a:spcPct val="200000"/>
              </a:lnSpc>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(Yawson and Yamoah, 2022)</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6154" name="Picture 10" descr="Tesco mulls new strategy on loyalty"/>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028597" y="2701539"/>
            <a:ext cx="4004528" cy="267296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Role of Social Media in Tesco's CRM</a:t>
            </a:r>
            <a:endParaRPr lang="en-US" sz="4000" dirty="0">
              <a:latin typeface="Times New Roman" panose="02020603050405020304" pitchFamily="18" charset="0"/>
              <a:cs typeface="Times New Roman" panose="02020603050405020304" pitchFamily="18" charset="0"/>
            </a:endParaRPr>
          </a:p>
        </p:txBody>
      </p:sp>
      <p:sp>
        <p:nvSpPr>
          <p:cNvPr id="6" name="Content Placeholder 5"/>
          <p:cNvSpPr>
            <a:spLocks noGrp="1"/>
          </p:cNvSpPr>
          <p:nvPr>
            <p:ph sz="half" idx="1"/>
          </p:nvPr>
        </p:nvSpPr>
        <p:spPr>
          <a:xfrm>
            <a:off x="218363" y="2336873"/>
            <a:ext cx="5800299" cy="3599316"/>
          </a:xfrm>
        </p:spPr>
        <p:txBody>
          <a:bodyPr>
            <a:noAutofit/>
          </a:bodyPr>
          <a:lstStyle/>
          <a:p>
            <a:pPr lvl="0"/>
            <a:r>
              <a:rPr lang="en-GB" sz="2400" dirty="0">
                <a:solidFill>
                  <a:schemeClr val="tx1"/>
                </a:solidFill>
                <a:latin typeface="Times New Roman" panose="02020603050405020304" pitchFamily="18" charset="0"/>
                <a:cs typeface="Times New Roman" panose="02020603050405020304" pitchFamily="18" charset="0"/>
              </a:rPr>
              <a:t>Tesco engages with customers via Facebook, Twitter, and Instagram.</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Runs marketing campaigns and shares updates on social platforms.</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Social media supports real-time customer service.</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Helps strengthen brand visibility and gather customer insights.</a:t>
            </a:r>
            <a:endParaRPr lang="en-US" sz="2400"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47BFD169-93F7-4B53-B56C-0F18D63E2736}" type="slidenum">
              <a:rPr lang="en-US" smtClean="0"/>
              <a:t>8</a:t>
            </a:fld>
            <a:endParaRPr lang="en-US"/>
          </a:p>
        </p:txBody>
      </p:sp>
      <p:sp>
        <p:nvSpPr>
          <p:cNvPr id="5" name="Rectangle 4"/>
          <p:cNvSpPr/>
          <p:nvPr/>
        </p:nvSpPr>
        <p:spPr>
          <a:xfrm>
            <a:off x="8141028" y="5936189"/>
            <a:ext cx="1499128" cy="405367"/>
          </a:xfrm>
          <a:prstGeom prst="rect">
            <a:avLst/>
          </a:prstGeom>
        </p:spPr>
        <p:txBody>
          <a:bodyPr wrap="none">
            <a:spAutoFit/>
          </a:bodyPr>
          <a:lstStyle/>
          <a:p>
            <a:pPr>
              <a:lnSpc>
                <a:spcPct val="200000"/>
              </a:lnSpc>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(Nguyen et al., 2020)</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7170" name="Picture 2" descr="How to Tell Stories With Facebook and Instagram Carousel Ads : Social Media  Examine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670675" y="2988469"/>
            <a:ext cx="4572000" cy="22955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4000" b="1" dirty="0">
                <a:latin typeface="Times New Roman" panose="02020603050405020304" pitchFamily="18" charset="0"/>
                <a:cs typeface="Times New Roman" panose="02020603050405020304" pitchFamily="18" charset="0"/>
              </a:rPr>
              <a:t>Tesco’s Use of Loyalty Programs in Digital and Social Media</a:t>
            </a:r>
            <a:endParaRPr lang="en-US" sz="4000" dirty="0">
              <a:latin typeface="Times New Roman" panose="02020603050405020304" pitchFamily="18" charset="0"/>
              <a:cs typeface="Times New Roman" panose="02020603050405020304" pitchFamily="18" charset="0"/>
            </a:endParaRPr>
          </a:p>
        </p:txBody>
      </p:sp>
      <p:sp>
        <p:nvSpPr>
          <p:cNvPr id="6" name="Content Placeholder 5"/>
          <p:cNvSpPr>
            <a:spLocks noGrp="1"/>
          </p:cNvSpPr>
          <p:nvPr>
            <p:ph sz="half" idx="1"/>
          </p:nvPr>
        </p:nvSpPr>
        <p:spPr>
          <a:xfrm>
            <a:off x="680320" y="2539556"/>
            <a:ext cx="5926855" cy="3599316"/>
          </a:xfrm>
        </p:spPr>
        <p:txBody>
          <a:bodyPr>
            <a:normAutofit/>
          </a:bodyPr>
          <a:lstStyle/>
          <a:p>
            <a:pPr lvl="0"/>
            <a:r>
              <a:rPr lang="en-GB" sz="2400" dirty="0">
                <a:solidFill>
                  <a:schemeClr val="tx1"/>
                </a:solidFill>
                <a:latin typeface="Times New Roman" panose="02020603050405020304" pitchFamily="18" charset="0"/>
                <a:cs typeface="Times New Roman" panose="02020603050405020304" pitchFamily="18" charset="0"/>
              </a:rPr>
              <a:t>Clubcard offers personalised rewards and promotions.</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Data from Clubcard drives targeted discounts.</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Integrated into Tesco's app and online platforms.</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Fosters continuous customer engagement and loyalty.</a:t>
            </a:r>
            <a:endParaRPr lang="en-US" sz="2400"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47BFD169-93F7-4B53-B56C-0F18D63E2736}" type="slidenum">
              <a:rPr lang="en-US" smtClean="0"/>
              <a:t>9</a:t>
            </a:fld>
            <a:endParaRPr lang="en-US"/>
          </a:p>
        </p:txBody>
      </p:sp>
      <p:sp>
        <p:nvSpPr>
          <p:cNvPr id="5" name="Rectangle 4"/>
          <p:cNvSpPr/>
          <p:nvPr/>
        </p:nvSpPr>
        <p:spPr>
          <a:xfrm>
            <a:off x="8369739" y="5936189"/>
            <a:ext cx="997389" cy="405367"/>
          </a:xfrm>
          <a:prstGeom prst="rect">
            <a:avLst/>
          </a:prstGeom>
        </p:spPr>
        <p:txBody>
          <a:bodyPr wrap="none">
            <a:spAutoFit/>
          </a:bodyPr>
          <a:lstStyle/>
          <a:p>
            <a:pPr>
              <a:lnSpc>
                <a:spcPct val="200000"/>
              </a:lnSpc>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(Chen, 2022)</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8198" name="Picture 6" descr="New Tesco Clubcard Points Bonus Offer! - InsideFlyer UK"/>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607175" y="2856628"/>
            <a:ext cx="4699000" cy="257984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4000" b="1" dirty="0">
                <a:latin typeface="Times New Roman" panose="02020603050405020304" pitchFamily="18" charset="0"/>
                <a:cs typeface="Times New Roman" panose="02020603050405020304" pitchFamily="18" charset="0"/>
              </a:rPr>
              <a:t>Impact of Digital Media on Customer Engagement</a:t>
            </a:r>
            <a:endParaRPr lang="en-US" sz="4000" dirty="0">
              <a:latin typeface="Times New Roman" panose="02020603050405020304" pitchFamily="18" charset="0"/>
              <a:cs typeface="Times New Roman" panose="02020603050405020304" pitchFamily="18" charset="0"/>
            </a:endParaRPr>
          </a:p>
        </p:txBody>
      </p:sp>
      <p:sp>
        <p:nvSpPr>
          <p:cNvPr id="6" name="Content Placeholder 5"/>
          <p:cNvSpPr>
            <a:spLocks noGrp="1"/>
          </p:cNvSpPr>
          <p:nvPr>
            <p:ph sz="half" idx="1"/>
          </p:nvPr>
        </p:nvSpPr>
        <p:spPr>
          <a:xfrm>
            <a:off x="680320" y="2336873"/>
            <a:ext cx="6498402" cy="3599316"/>
          </a:xfrm>
        </p:spPr>
        <p:txBody>
          <a:bodyPr>
            <a:noAutofit/>
          </a:bodyPr>
          <a:lstStyle/>
          <a:p>
            <a:pPr lvl="0"/>
            <a:r>
              <a:rPr lang="en-GB" sz="2400" dirty="0">
                <a:solidFill>
                  <a:schemeClr val="tx1"/>
                </a:solidFill>
                <a:latin typeface="Times New Roman" panose="02020603050405020304" pitchFamily="18" charset="0"/>
                <a:cs typeface="Times New Roman" panose="02020603050405020304" pitchFamily="18" charset="0"/>
              </a:rPr>
              <a:t>Tesco's website and app offer seamless shopping experiences.</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Personalised marketing based on customer data boosts engagement.</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Targeted promotions enhance customer loyalty and satisfaction.</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Digital tools simplify order tracking and in-store navigation.</a:t>
            </a:r>
            <a:endParaRPr lang="en-US" sz="2400"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47BFD169-93F7-4B53-B56C-0F18D63E2736}" type="slidenum">
              <a:rPr lang="en-US" smtClean="0"/>
              <a:t>10</a:t>
            </a:fld>
            <a:endParaRPr lang="en-US"/>
          </a:p>
        </p:txBody>
      </p:sp>
      <p:sp>
        <p:nvSpPr>
          <p:cNvPr id="5" name="Rectangle 4"/>
          <p:cNvSpPr/>
          <p:nvPr/>
        </p:nvSpPr>
        <p:spPr>
          <a:xfrm>
            <a:off x="8373803" y="5935602"/>
            <a:ext cx="2397836" cy="405367"/>
          </a:xfrm>
          <a:prstGeom prst="rect">
            <a:avLst/>
          </a:prstGeom>
        </p:spPr>
        <p:txBody>
          <a:bodyPr wrap="none">
            <a:spAutoFit/>
          </a:bodyPr>
          <a:lstStyle/>
          <a:p>
            <a:pPr>
              <a:lnSpc>
                <a:spcPct val="200000"/>
              </a:lnSpc>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(Nastasoiu and Vandenbosch, 2019)</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9218" name="Picture 2" descr="Tesco Groceries App Clone Development | Get App Like Tesco Grocerie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287904" y="2564003"/>
            <a:ext cx="4402446" cy="294501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4000" b="1" dirty="0">
                <a:latin typeface="Times New Roman" panose="02020603050405020304" pitchFamily="18" charset="0"/>
                <a:cs typeface="Times New Roman" panose="02020603050405020304" pitchFamily="18" charset="0"/>
              </a:rPr>
              <a:t>Impact of Social Media on Customer Engagement</a:t>
            </a:r>
            <a:endParaRPr lang="en-US" sz="4000" dirty="0">
              <a:latin typeface="Times New Roman" panose="02020603050405020304" pitchFamily="18" charset="0"/>
              <a:cs typeface="Times New Roman" panose="02020603050405020304" pitchFamily="18" charset="0"/>
            </a:endParaRPr>
          </a:p>
        </p:txBody>
      </p:sp>
      <p:sp>
        <p:nvSpPr>
          <p:cNvPr id="6" name="Content Placeholder 5"/>
          <p:cNvSpPr>
            <a:spLocks noGrp="1"/>
          </p:cNvSpPr>
          <p:nvPr>
            <p:ph sz="half" idx="1"/>
          </p:nvPr>
        </p:nvSpPr>
        <p:spPr>
          <a:xfrm>
            <a:off x="436728" y="2621649"/>
            <a:ext cx="6482687" cy="3416301"/>
          </a:xfrm>
        </p:spPr>
        <p:txBody>
          <a:bodyPr>
            <a:noAutofit/>
          </a:bodyPr>
          <a:lstStyle/>
          <a:p>
            <a:pPr lvl="0"/>
            <a:r>
              <a:rPr lang="en-GB" sz="2400" dirty="0">
                <a:solidFill>
                  <a:schemeClr val="tx1"/>
                </a:solidFill>
                <a:latin typeface="Times New Roman" panose="02020603050405020304" pitchFamily="18" charset="0"/>
                <a:cs typeface="Times New Roman" panose="02020603050405020304" pitchFamily="18" charset="0"/>
              </a:rPr>
              <a:t>Social media fosters customer interaction and community building.</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Tesco uses platforms like Facebook and Instagram to share updates.</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Real-time customer service on social channels boosts satisfaction.</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Social campaigns promote dialogue and create brand advocates.</a:t>
            </a:r>
            <a:endParaRPr lang="en-US" sz="2400"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47BFD169-93F7-4B53-B56C-0F18D63E2736}" type="slidenum">
              <a:rPr lang="en-US" smtClean="0"/>
              <a:t>11</a:t>
            </a:fld>
            <a:endParaRPr lang="en-US"/>
          </a:p>
        </p:txBody>
      </p:sp>
      <p:sp>
        <p:nvSpPr>
          <p:cNvPr id="5" name="Rectangle 4"/>
          <p:cNvSpPr/>
          <p:nvPr/>
        </p:nvSpPr>
        <p:spPr>
          <a:xfrm>
            <a:off x="7951600" y="5936189"/>
            <a:ext cx="1099981" cy="405367"/>
          </a:xfrm>
          <a:prstGeom prst="rect">
            <a:avLst/>
          </a:prstGeom>
        </p:spPr>
        <p:txBody>
          <a:bodyPr wrap="none">
            <a:spAutoFit/>
          </a:bodyPr>
          <a:lstStyle/>
          <a:p>
            <a:pPr>
              <a:lnSpc>
                <a:spcPct val="200000"/>
              </a:lnSpc>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(Peeroo, 2019)</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0250" name="Picture 10" descr="Mega Mart – Your favourite shopping destination"/>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150100" y="2621648"/>
            <a:ext cx="4243104" cy="311041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4000" b="1" dirty="0">
                <a:latin typeface="Times New Roman" panose="02020603050405020304" pitchFamily="18" charset="0"/>
                <a:cs typeface="Times New Roman" panose="02020603050405020304" pitchFamily="18" charset="0"/>
              </a:rPr>
              <a:t>Measuring Success of Digital Media in CRM</a:t>
            </a:r>
            <a:endParaRPr lang="en-US" sz="4000" dirty="0">
              <a:latin typeface="Times New Roman" panose="02020603050405020304" pitchFamily="18" charset="0"/>
              <a:cs typeface="Times New Roman" panose="02020603050405020304" pitchFamily="18" charset="0"/>
            </a:endParaRPr>
          </a:p>
        </p:txBody>
      </p:sp>
      <p:sp>
        <p:nvSpPr>
          <p:cNvPr id="6" name="Content Placeholder 5"/>
          <p:cNvSpPr>
            <a:spLocks noGrp="1"/>
          </p:cNvSpPr>
          <p:nvPr>
            <p:ph sz="half" idx="1"/>
          </p:nvPr>
        </p:nvSpPr>
        <p:spPr>
          <a:xfrm>
            <a:off x="516547" y="2539556"/>
            <a:ext cx="5829662" cy="3599316"/>
          </a:xfrm>
        </p:spPr>
        <p:txBody>
          <a:bodyPr>
            <a:normAutofit/>
          </a:bodyPr>
          <a:lstStyle/>
          <a:p>
            <a:pPr lvl="0"/>
            <a:r>
              <a:rPr lang="en-GB" sz="2400" dirty="0">
                <a:solidFill>
                  <a:schemeClr val="tx1"/>
                </a:solidFill>
                <a:latin typeface="Times New Roman" panose="02020603050405020304" pitchFamily="18" charset="0"/>
                <a:cs typeface="Times New Roman" panose="02020603050405020304" pitchFamily="18" charset="0"/>
              </a:rPr>
              <a:t>KPIs include website traffic, app downloads, and e-commerce sales.</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High app engagement reflects success in mobile CRM efforts.</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E-commerce sales indicate the effectiveness of digital tools.</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Customer feedback helps refine digital strategies.</a:t>
            </a:r>
            <a:endParaRPr lang="en-US" sz="2400"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47BFD169-93F7-4B53-B56C-0F18D63E2736}" type="slidenum">
              <a:rPr lang="en-US" smtClean="0"/>
              <a:t>12</a:t>
            </a:fld>
            <a:endParaRPr lang="en-US"/>
          </a:p>
        </p:txBody>
      </p:sp>
      <p:sp>
        <p:nvSpPr>
          <p:cNvPr id="5" name="Rectangle 4"/>
          <p:cNvSpPr/>
          <p:nvPr/>
        </p:nvSpPr>
        <p:spPr>
          <a:xfrm>
            <a:off x="7408546" y="5936189"/>
            <a:ext cx="2278701" cy="405367"/>
          </a:xfrm>
          <a:prstGeom prst="rect">
            <a:avLst/>
          </a:prstGeom>
        </p:spPr>
        <p:txBody>
          <a:bodyPr wrap="none">
            <a:spAutoFit/>
          </a:bodyPr>
          <a:lstStyle/>
          <a:p>
            <a:pPr>
              <a:lnSpc>
                <a:spcPct val="200000"/>
              </a:lnSpc>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(Warke, Breitsohl and Jose, 2022)</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1270" name="Picture 6" descr="Compostable packaging | Tesco is “setting itself against a tide”"/>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713538" y="2726531"/>
            <a:ext cx="4699000" cy="28194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4000" b="1" dirty="0">
                <a:latin typeface="Times New Roman" panose="02020603050405020304" pitchFamily="18" charset="0"/>
                <a:cs typeface="Times New Roman" panose="02020603050405020304" pitchFamily="18" charset="0"/>
              </a:rPr>
              <a:t>Measuring Success of Social Media in CRM</a:t>
            </a:r>
            <a:endParaRPr lang="en-US" sz="4000" dirty="0">
              <a:latin typeface="Times New Roman" panose="02020603050405020304" pitchFamily="18" charset="0"/>
              <a:cs typeface="Times New Roman" panose="02020603050405020304" pitchFamily="18" charset="0"/>
            </a:endParaRPr>
          </a:p>
        </p:txBody>
      </p:sp>
      <p:sp>
        <p:nvSpPr>
          <p:cNvPr id="6" name="Content Placeholder 5"/>
          <p:cNvSpPr>
            <a:spLocks noGrp="1"/>
          </p:cNvSpPr>
          <p:nvPr>
            <p:ph sz="half" idx="1"/>
          </p:nvPr>
        </p:nvSpPr>
        <p:spPr>
          <a:xfrm>
            <a:off x="680320" y="2336873"/>
            <a:ext cx="6442536" cy="3599316"/>
          </a:xfrm>
        </p:spPr>
        <p:txBody>
          <a:bodyPr>
            <a:normAutofit/>
          </a:bodyPr>
          <a:lstStyle/>
          <a:p>
            <a:pPr lvl="0"/>
            <a:r>
              <a:rPr lang="en-GB" sz="2400" dirty="0">
                <a:solidFill>
                  <a:schemeClr val="tx1"/>
                </a:solidFill>
                <a:latin typeface="Times New Roman" panose="02020603050405020304" pitchFamily="18" charset="0"/>
                <a:cs typeface="Times New Roman" panose="02020603050405020304" pitchFamily="18" charset="0"/>
              </a:rPr>
              <a:t>Engagement metrics: likes, shares, comments reflect campaign success.</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Brand awareness is gauged through follower growth and reach.</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Customer feedback from social media shapes perception.</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Increased web/app traffic shows campaign effectiveness.</a:t>
            </a:r>
            <a:endParaRPr lang="en-US" sz="2400"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47BFD169-93F7-4B53-B56C-0F18D63E2736}" type="slidenum">
              <a:rPr lang="en-US" smtClean="0"/>
              <a:t>13</a:t>
            </a:fld>
            <a:endParaRPr lang="en-US"/>
          </a:p>
        </p:txBody>
      </p:sp>
      <p:sp>
        <p:nvSpPr>
          <p:cNvPr id="5" name="Rectangle 4"/>
          <p:cNvSpPr/>
          <p:nvPr/>
        </p:nvSpPr>
        <p:spPr>
          <a:xfrm>
            <a:off x="8053926" y="6115730"/>
            <a:ext cx="1220975" cy="405367"/>
          </a:xfrm>
          <a:prstGeom prst="rect">
            <a:avLst/>
          </a:prstGeom>
        </p:spPr>
        <p:txBody>
          <a:bodyPr wrap="none">
            <a:spAutoFit/>
          </a:bodyPr>
          <a:lstStyle/>
          <a:p>
            <a:pPr>
              <a:lnSpc>
                <a:spcPct val="200000"/>
              </a:lnSpc>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(Wachtler, 2019)</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2290" name="Picture 2" descr="Tesco - Mobile app by ADAMAPP LTD | WADLINE"/>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122856" y="2393950"/>
            <a:ext cx="4536000" cy="36004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4000" b="1" dirty="0">
                <a:latin typeface="Times New Roman" panose="02020603050405020304" pitchFamily="18" charset="0"/>
                <a:cs typeface="Times New Roman" panose="02020603050405020304" pitchFamily="18" charset="0"/>
              </a:rPr>
              <a:t>Organisational Performance and Digital CRM Success</a:t>
            </a:r>
            <a:endParaRPr lang="en-US" sz="4000" dirty="0">
              <a:latin typeface="Times New Roman" panose="02020603050405020304" pitchFamily="18" charset="0"/>
              <a:cs typeface="Times New Roman" panose="02020603050405020304" pitchFamily="18" charset="0"/>
            </a:endParaRPr>
          </a:p>
        </p:txBody>
      </p:sp>
      <p:sp>
        <p:nvSpPr>
          <p:cNvPr id="6" name="Content Placeholder 5"/>
          <p:cNvSpPr>
            <a:spLocks noGrp="1"/>
          </p:cNvSpPr>
          <p:nvPr>
            <p:ph sz="half" idx="1"/>
          </p:nvPr>
        </p:nvSpPr>
        <p:spPr>
          <a:xfrm>
            <a:off x="680319" y="2336873"/>
            <a:ext cx="5761423" cy="3599316"/>
          </a:xfrm>
        </p:spPr>
        <p:txBody>
          <a:bodyPr>
            <a:noAutofit/>
          </a:bodyPr>
          <a:lstStyle/>
          <a:p>
            <a:pPr lvl="0"/>
            <a:r>
              <a:rPr lang="en-GB" sz="2400" dirty="0">
                <a:solidFill>
                  <a:schemeClr val="tx1"/>
                </a:solidFill>
                <a:latin typeface="Times New Roman" panose="02020603050405020304" pitchFamily="18" charset="0"/>
                <a:cs typeface="Times New Roman" panose="02020603050405020304" pitchFamily="18" charset="0"/>
              </a:rPr>
              <a:t>Digital CRM drives growth in online sales through targeted offers.</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Personalised marketing improves customer retention rates.</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Enhanced customer experience boosts overall satisfaction.</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CRM tools contribute to long-term business success and efficiency.</a:t>
            </a:r>
            <a:endParaRPr lang="en-US" sz="2400"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47BFD169-93F7-4B53-B56C-0F18D63E2736}" type="slidenum">
              <a:rPr lang="en-US" smtClean="0"/>
              <a:t>14</a:t>
            </a:fld>
            <a:endParaRPr lang="en-US"/>
          </a:p>
        </p:txBody>
      </p:sp>
      <p:sp>
        <p:nvSpPr>
          <p:cNvPr id="5" name="Rectangle 4"/>
          <p:cNvSpPr/>
          <p:nvPr/>
        </p:nvSpPr>
        <p:spPr>
          <a:xfrm>
            <a:off x="7840542" y="6085788"/>
            <a:ext cx="2369559" cy="405367"/>
          </a:xfrm>
          <a:prstGeom prst="rect">
            <a:avLst/>
          </a:prstGeom>
        </p:spPr>
        <p:txBody>
          <a:bodyPr wrap="none">
            <a:spAutoFit/>
          </a:bodyPr>
          <a:lstStyle/>
          <a:p>
            <a:pPr>
              <a:lnSpc>
                <a:spcPct val="200000"/>
              </a:lnSpc>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(Jelassi and Martínez-López, 2020)</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3314" name="Picture 2" descr="Our New Android App Design - Tesco Bank Community"/>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8004032" y="2336800"/>
            <a:ext cx="3129249" cy="359886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Challenges and Areas for Improvement</a:t>
            </a:r>
            <a:endParaRPr lang="en-US" sz="4000" dirty="0">
              <a:latin typeface="Times New Roman" panose="02020603050405020304" pitchFamily="18" charset="0"/>
              <a:cs typeface="Times New Roman" panose="02020603050405020304" pitchFamily="18" charset="0"/>
            </a:endParaRPr>
          </a:p>
        </p:txBody>
      </p:sp>
      <p:sp>
        <p:nvSpPr>
          <p:cNvPr id="6" name="Content Placeholder 5"/>
          <p:cNvSpPr>
            <a:spLocks noGrp="1"/>
          </p:cNvSpPr>
          <p:nvPr>
            <p:ph sz="half" idx="1"/>
          </p:nvPr>
        </p:nvSpPr>
        <p:spPr>
          <a:xfrm>
            <a:off x="680319" y="2336873"/>
            <a:ext cx="5543059" cy="3599316"/>
          </a:xfrm>
        </p:spPr>
        <p:txBody>
          <a:bodyPr>
            <a:normAutofit/>
          </a:bodyPr>
          <a:lstStyle/>
          <a:p>
            <a:pPr lvl="0"/>
            <a:r>
              <a:rPr lang="en-GB" sz="2400" dirty="0">
                <a:solidFill>
                  <a:schemeClr val="tx1"/>
                </a:solidFill>
                <a:latin typeface="Times New Roman" panose="02020603050405020304" pitchFamily="18" charset="0"/>
                <a:cs typeface="Times New Roman" panose="02020603050405020304" pitchFamily="18" charset="0"/>
              </a:rPr>
              <a:t>Data privacy concerns require greater transparency.</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Rising competition from online retailers pressures Tesco to innovate.</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Addressing customer trust through data transparency is critical.</a:t>
            </a:r>
            <a:endParaRPr lang="en-US" sz="2400" dirty="0">
              <a:solidFill>
                <a:schemeClr val="tx1"/>
              </a:solidFill>
              <a:latin typeface="Times New Roman" panose="02020603050405020304" pitchFamily="18" charset="0"/>
              <a:cs typeface="Times New Roman" panose="02020603050405020304" pitchFamily="18" charset="0"/>
            </a:endParaRPr>
          </a:p>
          <a:p>
            <a:pPr lvl="0"/>
            <a:r>
              <a:rPr lang="en-GB" sz="2400" dirty="0">
                <a:solidFill>
                  <a:schemeClr val="tx1"/>
                </a:solidFill>
                <a:latin typeface="Times New Roman" panose="02020603050405020304" pitchFamily="18" charset="0"/>
                <a:cs typeface="Times New Roman" panose="02020603050405020304" pitchFamily="18" charset="0"/>
              </a:rPr>
              <a:t>Investing in AI-driven support can improve engagement.</a:t>
            </a:r>
            <a:endParaRPr lang="en-US" sz="2400"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47BFD169-93F7-4B53-B56C-0F18D63E2736}" type="slidenum">
              <a:rPr lang="en-US" smtClean="0"/>
              <a:t>15</a:t>
            </a:fld>
            <a:endParaRPr lang="en-US"/>
          </a:p>
        </p:txBody>
      </p:sp>
      <p:sp>
        <p:nvSpPr>
          <p:cNvPr id="5" name="Rectangle 4"/>
          <p:cNvSpPr/>
          <p:nvPr/>
        </p:nvSpPr>
        <p:spPr>
          <a:xfrm>
            <a:off x="8292608" y="6291031"/>
            <a:ext cx="2001574" cy="405367"/>
          </a:xfrm>
          <a:prstGeom prst="rect">
            <a:avLst/>
          </a:prstGeom>
        </p:spPr>
        <p:txBody>
          <a:bodyPr wrap="none">
            <a:spAutoFit/>
          </a:bodyPr>
          <a:lstStyle/>
          <a:p>
            <a:pPr>
              <a:lnSpc>
                <a:spcPct val="200000"/>
              </a:lnSpc>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(Lim and Winkenbach, 2018)</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4340" name="Picture 4" descr="Food &amp; Beverage Industry Order Management Use Case | SkuNexu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386665" y="2386391"/>
            <a:ext cx="3813459" cy="319888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Conclusion</a:t>
            </a:r>
            <a:endParaRPr lang="en-US" sz="4000" dirty="0">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sz="half" idx="1"/>
          </p:nvPr>
        </p:nvSpPr>
        <p:spPr>
          <a:xfrm>
            <a:off x="735763" y="2459703"/>
            <a:ext cx="6046037" cy="3599316"/>
          </a:xfrm>
        </p:spPr>
        <p:txBody>
          <a:bodyPr>
            <a:normAutofit/>
          </a:bodyPr>
          <a:lstStyle/>
          <a:p>
            <a:pPr lvl="0"/>
            <a:r>
              <a:rPr lang="en-GB" sz="2400" dirty="0">
                <a:latin typeface="Times New Roman" panose="02020603050405020304" pitchFamily="18" charset="0"/>
                <a:cs typeface="Times New Roman" panose="02020603050405020304" pitchFamily="18" charset="0"/>
              </a:rPr>
              <a:t>Tesco’s digital and social media strategies strengthen CRM.</a:t>
            </a:r>
            <a:endParaRPr lang="en-US" sz="2400" dirty="0">
              <a:latin typeface="Times New Roman" panose="02020603050405020304" pitchFamily="18" charset="0"/>
              <a:cs typeface="Times New Roman" panose="02020603050405020304" pitchFamily="18" charset="0"/>
            </a:endParaRPr>
          </a:p>
          <a:p>
            <a:pPr lvl="0"/>
            <a:r>
              <a:rPr lang="en-GB" sz="2400" dirty="0">
                <a:latin typeface="Times New Roman" panose="02020603050405020304" pitchFamily="18" charset="0"/>
                <a:cs typeface="Times New Roman" panose="02020603050405020304" pitchFamily="18" charset="0"/>
              </a:rPr>
              <a:t>Success is shown through improved sales and customer retention.</a:t>
            </a:r>
            <a:endParaRPr lang="en-US" sz="2400" dirty="0">
              <a:latin typeface="Times New Roman" panose="02020603050405020304" pitchFamily="18" charset="0"/>
              <a:cs typeface="Times New Roman" panose="02020603050405020304" pitchFamily="18" charset="0"/>
            </a:endParaRPr>
          </a:p>
          <a:p>
            <a:pPr lvl="0"/>
            <a:r>
              <a:rPr lang="en-GB" sz="2400" dirty="0">
                <a:latin typeface="Times New Roman" panose="02020603050405020304" pitchFamily="18" charset="0"/>
                <a:cs typeface="Times New Roman" panose="02020603050405020304" pitchFamily="18" charset="0"/>
              </a:rPr>
              <a:t>Addressing privacy and competition challenges is essential.</a:t>
            </a:r>
            <a:endParaRPr lang="en-US" sz="2400" dirty="0">
              <a:latin typeface="Times New Roman" panose="02020603050405020304" pitchFamily="18" charset="0"/>
              <a:cs typeface="Times New Roman" panose="02020603050405020304" pitchFamily="18" charset="0"/>
            </a:endParaRPr>
          </a:p>
          <a:p>
            <a:pPr lvl="0"/>
            <a:r>
              <a:rPr lang="en-GB" sz="2400" dirty="0">
                <a:latin typeface="Times New Roman" panose="02020603050405020304" pitchFamily="18" charset="0"/>
                <a:cs typeface="Times New Roman" panose="02020603050405020304" pitchFamily="18" charset="0"/>
              </a:rPr>
              <a:t>Innovation will ensure Tesco’s continued growth in retail.</a:t>
            </a:r>
            <a:endParaRPr lang="en-US" sz="2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47BFD169-93F7-4B53-B56C-0F18D63E2736}" type="slidenum">
              <a:rPr lang="en-US" smtClean="0"/>
              <a:t>16</a:t>
            </a:fld>
            <a:endParaRPr lang="en-US"/>
          </a:p>
        </p:txBody>
      </p:sp>
      <p:pic>
        <p:nvPicPr>
          <p:cNvPr id="15362" name="Picture 2" descr="Tesco Online Groceries SK - Apps on Google Play"/>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781800" y="2961481"/>
            <a:ext cx="4699000" cy="2349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504969" y="2447767"/>
            <a:ext cx="11300346" cy="3599316"/>
          </a:xfrm>
        </p:spPr>
        <p:txBody>
          <a:bodyPr>
            <a:normAutofit/>
          </a:bodyPr>
          <a:lstStyle/>
          <a:p>
            <a:pPr marL="457200" indent="-457200">
              <a:lnSpc>
                <a:spcPct val="120000"/>
              </a:lnSpc>
              <a:buNone/>
            </a:pPr>
            <a:r>
              <a:rPr lang="en-US" dirty="0">
                <a:solidFill>
                  <a:schemeClr val="tx1"/>
                </a:solidFill>
                <a:latin typeface="Times New Roman" panose="02020603050405020304" pitchFamily="18" charset="0"/>
                <a:cs typeface="Times New Roman" panose="02020603050405020304" pitchFamily="18" charset="0"/>
              </a:rPr>
              <a:t>Chen, J.J. (2022). Tesco Plc. </a:t>
            </a:r>
            <a:r>
              <a:rPr lang="en-US" i="1" dirty="0">
                <a:solidFill>
                  <a:schemeClr val="tx1"/>
                </a:solidFill>
                <a:latin typeface="Times New Roman" panose="02020603050405020304" pitchFamily="18" charset="0"/>
                <a:cs typeface="Times New Roman" panose="02020603050405020304" pitchFamily="18" charset="0"/>
              </a:rPr>
              <a:t>International Cases of Corporate Governance</a:t>
            </a:r>
            <a:r>
              <a:rPr lang="en-US" dirty="0">
                <a:solidFill>
                  <a:schemeClr val="tx1"/>
                </a:solidFill>
                <a:latin typeface="Times New Roman" panose="02020603050405020304" pitchFamily="18" charset="0"/>
                <a:cs typeface="Times New Roman" panose="02020603050405020304" pitchFamily="18" charset="0"/>
              </a:rPr>
              <a:t>, [online] pp.27–44. Available at: https://link.springer.com/chapter/10.1007/978-981-19-3238-0_3.</a:t>
            </a:r>
          </a:p>
          <a:p>
            <a:pPr marL="457200" indent="-457200">
              <a:lnSpc>
                <a:spcPct val="120000"/>
              </a:lnSpc>
              <a:buNone/>
            </a:pPr>
            <a:r>
              <a:rPr lang="en-US" dirty="0">
                <a:solidFill>
                  <a:schemeClr val="tx1"/>
                </a:solidFill>
                <a:latin typeface="Times New Roman" panose="02020603050405020304" pitchFamily="18" charset="0"/>
                <a:cs typeface="Times New Roman" panose="02020603050405020304" pitchFamily="18" charset="0"/>
              </a:rPr>
              <a:t>Dolega, L., Rowe, F. and Branagan, E. (2021). Going digital? The impact of social media marketing on retail website traffic, orders and sales. </a:t>
            </a:r>
            <a:r>
              <a:rPr lang="en-US" i="1" dirty="0">
                <a:solidFill>
                  <a:schemeClr val="tx1"/>
                </a:solidFill>
                <a:latin typeface="Times New Roman" panose="02020603050405020304" pitchFamily="18" charset="0"/>
                <a:cs typeface="Times New Roman" panose="02020603050405020304" pitchFamily="18" charset="0"/>
              </a:rPr>
              <a:t>Journal of Retailing and Consumer Services</a:t>
            </a:r>
            <a:r>
              <a:rPr lang="en-US" dirty="0">
                <a:solidFill>
                  <a:schemeClr val="tx1"/>
                </a:solidFill>
                <a:latin typeface="Times New Roman" panose="02020603050405020304" pitchFamily="18" charset="0"/>
                <a:cs typeface="Times New Roman" panose="02020603050405020304" pitchFamily="18" charset="0"/>
              </a:rPr>
              <a:t>, 60(102501), p.102501. doi:https://doi.org/10.1016/j.jretconser.2021.102501.</a:t>
            </a:r>
          </a:p>
          <a:p>
            <a:pPr marL="457200" indent="-457200">
              <a:lnSpc>
                <a:spcPct val="120000"/>
              </a:lnSpc>
              <a:buNone/>
            </a:pPr>
            <a:r>
              <a:rPr lang="en-US" dirty="0">
                <a:solidFill>
                  <a:schemeClr val="tx1"/>
                </a:solidFill>
                <a:latin typeface="Times New Roman" panose="02020603050405020304" pitchFamily="18" charset="0"/>
                <a:cs typeface="Times New Roman" panose="02020603050405020304" pitchFamily="18" charset="0"/>
              </a:rPr>
              <a:t>Jelassi, T. and Martínez-López, F.J. (2020). Strategy Options in e-Business Markets. </a:t>
            </a:r>
            <a:r>
              <a:rPr lang="en-US" i="1" dirty="0">
                <a:solidFill>
                  <a:schemeClr val="tx1"/>
                </a:solidFill>
                <a:latin typeface="Times New Roman" panose="02020603050405020304" pitchFamily="18" charset="0"/>
                <a:cs typeface="Times New Roman" panose="02020603050405020304" pitchFamily="18" charset="0"/>
              </a:rPr>
              <a:t>Classroom Companion: Business</a:t>
            </a:r>
            <a:r>
              <a:rPr lang="en-US" dirty="0">
                <a:solidFill>
                  <a:schemeClr val="tx1"/>
                </a:solidFill>
                <a:latin typeface="Times New Roman" panose="02020603050405020304" pitchFamily="18" charset="0"/>
                <a:cs typeface="Times New Roman" panose="02020603050405020304" pitchFamily="18" charset="0"/>
              </a:rPr>
              <a:t>, pp.125–171. doi:https://doi.org/10.1007/978-3-030-48950-2_5.</a:t>
            </a:r>
          </a:p>
          <a:p>
            <a:pPr marL="457200" indent="-457200">
              <a:lnSpc>
                <a:spcPct val="120000"/>
              </a:lnSpc>
              <a:buNone/>
            </a:pPr>
            <a:r>
              <a:rPr lang="en-US" dirty="0">
                <a:solidFill>
                  <a:schemeClr val="tx1"/>
                </a:solidFill>
                <a:latin typeface="Times New Roman" panose="02020603050405020304" pitchFamily="18" charset="0"/>
                <a:cs typeface="Times New Roman" panose="02020603050405020304" pitchFamily="18" charset="0"/>
              </a:rPr>
              <a:t>Larsson, A. and Broström, E. (2019). Ensuring customer retention: insurers’ perception of customer loyalty. </a:t>
            </a:r>
            <a:r>
              <a:rPr lang="en-US" i="1" dirty="0">
                <a:solidFill>
                  <a:schemeClr val="tx1"/>
                </a:solidFill>
                <a:latin typeface="Times New Roman" panose="02020603050405020304" pitchFamily="18" charset="0"/>
                <a:cs typeface="Times New Roman" panose="02020603050405020304" pitchFamily="18" charset="0"/>
              </a:rPr>
              <a:t>Marketing Intelligence &amp; Planning</a:t>
            </a:r>
            <a:r>
              <a:rPr lang="en-US" dirty="0">
                <a:solidFill>
                  <a:schemeClr val="tx1"/>
                </a:solidFill>
                <a:latin typeface="Times New Roman" panose="02020603050405020304" pitchFamily="18" charset="0"/>
                <a:cs typeface="Times New Roman" panose="02020603050405020304" pitchFamily="18" charset="0"/>
              </a:rPr>
              <a:t>, 38(2), pp.151–166. doi:https://doi.org/10.1108/mip-02-2019-0106.</a:t>
            </a:r>
          </a:p>
        </p:txBody>
      </p:sp>
      <p:sp>
        <p:nvSpPr>
          <p:cNvPr id="4" name="Slide Number Placeholder 3"/>
          <p:cNvSpPr>
            <a:spLocks noGrp="1"/>
          </p:cNvSpPr>
          <p:nvPr>
            <p:ph type="sldNum" sz="quarter" idx="12"/>
          </p:nvPr>
        </p:nvSpPr>
        <p:spPr/>
        <p:txBody>
          <a:bodyPr/>
          <a:lstStyle/>
          <a:p>
            <a:fld id="{47BFD169-93F7-4B53-B56C-0F18D63E2736}" type="slidenum">
              <a:rPr lang="en-US" smtClean="0"/>
              <a:t>17</a:t>
            </a:fld>
            <a:endParaRPr lang="en-US"/>
          </a:p>
        </p:txBody>
      </p:sp>
      <p:sp>
        <p:nvSpPr>
          <p:cNvPr id="6" name="TextBox 5"/>
          <p:cNvSpPr txBox="1"/>
          <p:nvPr/>
        </p:nvSpPr>
        <p:spPr>
          <a:xfrm>
            <a:off x="8761863" y="1062864"/>
            <a:ext cx="1967592" cy="46166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Cont..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368491" y="2587354"/>
            <a:ext cx="11515116" cy="3745207"/>
          </a:xfrm>
        </p:spPr>
        <p:txBody>
          <a:bodyPr>
            <a:noAutofit/>
          </a:bodyPr>
          <a:lstStyle/>
          <a:p>
            <a:pPr marL="457200" indent="-457200">
              <a:lnSpc>
                <a:spcPct val="100000"/>
              </a:lnSpc>
              <a:buNone/>
            </a:pPr>
            <a:r>
              <a:rPr lang="en-US" sz="2000" dirty="0">
                <a:solidFill>
                  <a:schemeClr val="tx1"/>
                </a:solidFill>
                <a:latin typeface="Times New Roman" panose="02020603050405020304" pitchFamily="18" charset="0"/>
                <a:cs typeface="Times New Roman" panose="02020603050405020304" pitchFamily="18" charset="0"/>
              </a:rPr>
              <a:t>Lim, S.F.W.T. and Winkenbach, M. (2018). Configuring the Last-Mile in Business-to-Consumer E-Retailing. </a:t>
            </a:r>
            <a:r>
              <a:rPr lang="en-US" sz="2000" i="1" dirty="0">
                <a:solidFill>
                  <a:schemeClr val="tx1"/>
                </a:solidFill>
                <a:latin typeface="Times New Roman" panose="02020603050405020304" pitchFamily="18" charset="0"/>
                <a:cs typeface="Times New Roman" panose="02020603050405020304" pitchFamily="18" charset="0"/>
              </a:rPr>
              <a:t>California Management Review</a:t>
            </a:r>
            <a:r>
              <a:rPr lang="en-US" sz="2000" dirty="0">
                <a:solidFill>
                  <a:schemeClr val="tx1"/>
                </a:solidFill>
                <a:latin typeface="Times New Roman" panose="02020603050405020304" pitchFamily="18" charset="0"/>
                <a:cs typeface="Times New Roman" panose="02020603050405020304" pitchFamily="18" charset="0"/>
              </a:rPr>
              <a:t>, 61(2), pp.132–154. doi:https://doi.org/10.1177/0008125618805094.</a:t>
            </a:r>
          </a:p>
          <a:p>
            <a:pPr marL="457200" indent="-457200">
              <a:lnSpc>
                <a:spcPct val="100000"/>
              </a:lnSpc>
              <a:buNone/>
            </a:pPr>
            <a:r>
              <a:rPr lang="en-US" sz="2000" dirty="0">
                <a:solidFill>
                  <a:schemeClr val="tx1"/>
                </a:solidFill>
                <a:latin typeface="Times New Roman" panose="02020603050405020304" pitchFamily="18" charset="0"/>
                <a:cs typeface="Times New Roman" panose="02020603050405020304" pitchFamily="18" charset="0"/>
              </a:rPr>
              <a:t>Nastasoiu, A. and Vandenbosch, M. (2019). Competing with loyalty: How to Design Successful Customer Loyalty Reward Programs. </a:t>
            </a:r>
            <a:r>
              <a:rPr lang="en-US" sz="2000" i="1" dirty="0">
                <a:solidFill>
                  <a:schemeClr val="tx1"/>
                </a:solidFill>
                <a:latin typeface="Times New Roman" panose="02020603050405020304" pitchFamily="18" charset="0"/>
                <a:cs typeface="Times New Roman" panose="02020603050405020304" pitchFamily="18" charset="0"/>
              </a:rPr>
              <a:t>Business Horizons</a:t>
            </a:r>
            <a:r>
              <a:rPr lang="en-US" sz="2000" dirty="0">
                <a:solidFill>
                  <a:schemeClr val="tx1"/>
                </a:solidFill>
                <a:latin typeface="Times New Roman" panose="02020603050405020304" pitchFamily="18" charset="0"/>
                <a:cs typeface="Times New Roman" panose="02020603050405020304" pitchFamily="18" charset="0"/>
              </a:rPr>
              <a:t>, 62(2), pp.207–214.</a:t>
            </a:r>
          </a:p>
          <a:p>
            <a:pPr marL="457200" indent="-457200">
              <a:lnSpc>
                <a:spcPct val="100000"/>
              </a:lnSpc>
              <a:buNone/>
            </a:pPr>
            <a:r>
              <a:rPr lang="en-US" sz="2000" dirty="0">
                <a:solidFill>
                  <a:schemeClr val="tx1"/>
                </a:solidFill>
                <a:latin typeface="Times New Roman" panose="02020603050405020304" pitchFamily="18" charset="0"/>
                <a:cs typeface="Times New Roman" panose="02020603050405020304" pitchFamily="18" charset="0"/>
              </a:rPr>
              <a:t>Nguyen, C., Romaniuk, J., Cohen, J. and Faulkner, M. (2020). When retailers and manufacturers advertise together; examining the effect of co-operative advertising on ad reach and memorability. </a:t>
            </a:r>
            <a:r>
              <a:rPr lang="en-US" sz="2000" i="1" dirty="0">
                <a:solidFill>
                  <a:schemeClr val="tx1"/>
                </a:solidFill>
                <a:latin typeface="Times New Roman" panose="02020603050405020304" pitchFamily="18" charset="0"/>
                <a:cs typeface="Times New Roman" panose="02020603050405020304" pitchFamily="18" charset="0"/>
              </a:rPr>
              <a:t>Journal of Retailing and Consumer Services</a:t>
            </a:r>
            <a:r>
              <a:rPr lang="en-US" sz="2000" dirty="0">
                <a:solidFill>
                  <a:schemeClr val="tx1"/>
                </a:solidFill>
                <a:latin typeface="Times New Roman" panose="02020603050405020304" pitchFamily="18" charset="0"/>
                <a:cs typeface="Times New Roman" panose="02020603050405020304" pitchFamily="18" charset="0"/>
              </a:rPr>
              <a:t>, 55, p.102080. doi:https://doi.org/10.1016/j.jretconser.2020.102080.</a:t>
            </a:r>
          </a:p>
          <a:p>
            <a:pPr marL="457200" indent="-457200">
              <a:lnSpc>
                <a:spcPct val="100000"/>
              </a:lnSpc>
              <a:buNone/>
            </a:pPr>
            <a:r>
              <a:rPr lang="en-US" sz="2000" dirty="0">
                <a:solidFill>
                  <a:schemeClr val="tx1"/>
                </a:solidFill>
                <a:latin typeface="Times New Roman" panose="02020603050405020304" pitchFamily="18" charset="0"/>
                <a:cs typeface="Times New Roman" panose="02020603050405020304" pitchFamily="18" charset="0"/>
              </a:rPr>
              <a:t>Peeroo, S. (2019). Customer-Initiated Conversations on Facebook Pages of Tesco and Walmart. </a:t>
            </a:r>
            <a:r>
              <a:rPr lang="en-US" sz="2000" i="1" dirty="0">
                <a:solidFill>
                  <a:schemeClr val="tx1"/>
                </a:solidFill>
                <a:latin typeface="Times New Roman" panose="02020603050405020304" pitchFamily="18" charset="0"/>
                <a:cs typeface="Times New Roman" panose="02020603050405020304" pitchFamily="18" charset="0"/>
              </a:rPr>
              <a:t>Advances in Intelligent Systems and Computing</a:t>
            </a:r>
            <a:r>
              <a:rPr lang="en-US" sz="2000" dirty="0">
                <a:solidFill>
                  <a:schemeClr val="tx1"/>
                </a:solidFill>
                <a:latin typeface="Times New Roman" panose="02020603050405020304" pitchFamily="18" charset="0"/>
                <a:cs typeface="Times New Roman" panose="02020603050405020304" pitchFamily="18" charset="0"/>
              </a:rPr>
              <a:t>, [online] pp.43–51. doi:https://doi.org/10.1007/978-981-13-3338-5_5.</a:t>
            </a:r>
          </a:p>
          <a:p>
            <a:pPr marL="457200" indent="-457200">
              <a:lnSpc>
                <a:spcPct val="100000"/>
              </a:lnSpc>
              <a:buNone/>
            </a:pPr>
            <a:endParaRPr lang="en-US" sz="2000"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47BFD169-93F7-4B53-B56C-0F18D63E2736}" type="slidenum">
              <a:rPr lang="en-US" smtClean="0"/>
              <a:t>18</a:t>
            </a:fld>
            <a:endParaRPr lang="en-US"/>
          </a:p>
        </p:txBody>
      </p:sp>
      <p:sp>
        <p:nvSpPr>
          <p:cNvPr id="6" name="TextBox 5"/>
          <p:cNvSpPr txBox="1"/>
          <p:nvPr/>
        </p:nvSpPr>
        <p:spPr>
          <a:xfrm>
            <a:off x="8761863" y="1062864"/>
            <a:ext cx="1967592" cy="46166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Cont..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177421" y="2621473"/>
            <a:ext cx="11887200" cy="3599316"/>
          </a:xfrm>
        </p:spPr>
        <p:txBody>
          <a:bodyPr>
            <a:noAutofit/>
          </a:bodyPr>
          <a:lstStyle/>
          <a:p>
            <a:pPr marL="457200" indent="-457200">
              <a:lnSpc>
                <a:spcPct val="100000"/>
              </a:lnSpc>
              <a:buNone/>
            </a:pPr>
            <a:r>
              <a:rPr lang="en-US" dirty="0">
                <a:solidFill>
                  <a:schemeClr val="tx1"/>
                </a:solidFill>
                <a:latin typeface="Times New Roman" panose="02020603050405020304" pitchFamily="18" charset="0"/>
                <a:cs typeface="Times New Roman" panose="02020603050405020304" pitchFamily="18" charset="0"/>
              </a:rPr>
              <a:t>Peter, M.K. and Vecchia, M.D. (2020). The Digital Marketing Toolkit: a Literature Review for the Identification of Digital Marketing Channels and Platforms. </a:t>
            </a:r>
            <a:r>
              <a:rPr lang="en-US" i="1" dirty="0">
                <a:solidFill>
                  <a:schemeClr val="tx1"/>
                </a:solidFill>
                <a:latin typeface="Times New Roman" panose="02020603050405020304" pitchFamily="18" charset="0"/>
                <a:cs typeface="Times New Roman" panose="02020603050405020304" pitchFamily="18" charset="0"/>
              </a:rPr>
              <a:t>New Trends in Business Information Systems and Technology</a:t>
            </a:r>
            <a:r>
              <a:rPr lang="en-US" dirty="0">
                <a:solidFill>
                  <a:schemeClr val="tx1"/>
                </a:solidFill>
                <a:latin typeface="Times New Roman" panose="02020603050405020304" pitchFamily="18" charset="0"/>
                <a:cs typeface="Times New Roman" panose="02020603050405020304" pitchFamily="18" charset="0"/>
              </a:rPr>
              <a:t>, [online] 294(1), pp.251–265. Available at: https://link.springer.com/chapter/10.1007/978-3-030-48332-6_17.</a:t>
            </a:r>
          </a:p>
          <a:p>
            <a:pPr marL="457200" indent="-457200">
              <a:lnSpc>
                <a:spcPct val="100000"/>
              </a:lnSpc>
              <a:buNone/>
            </a:pPr>
            <a:r>
              <a:rPr lang="en-US" dirty="0">
                <a:solidFill>
                  <a:schemeClr val="tx1"/>
                </a:solidFill>
                <a:latin typeface="Times New Roman" panose="02020603050405020304" pitchFamily="18" charset="0"/>
                <a:cs typeface="Times New Roman" panose="02020603050405020304" pitchFamily="18" charset="0"/>
              </a:rPr>
              <a:t>Wachtler, V.M. (2019). From Information Transaction Towards Interaction: Social Media for Efficient Services in CRM. </a:t>
            </a:r>
            <a:r>
              <a:rPr lang="en-US" i="1" dirty="0">
                <a:solidFill>
                  <a:schemeClr val="tx1"/>
                </a:solidFill>
                <a:latin typeface="Times New Roman" panose="02020603050405020304" pitchFamily="18" charset="0"/>
                <a:cs typeface="Times New Roman" panose="02020603050405020304" pitchFamily="18" charset="0"/>
              </a:rPr>
              <a:t>Data-Centric Business and Applications</a:t>
            </a:r>
            <a:r>
              <a:rPr lang="en-US" dirty="0">
                <a:solidFill>
                  <a:schemeClr val="tx1"/>
                </a:solidFill>
                <a:latin typeface="Times New Roman" panose="02020603050405020304" pitchFamily="18" charset="0"/>
                <a:cs typeface="Times New Roman" panose="02020603050405020304" pitchFamily="18" charset="0"/>
              </a:rPr>
              <a:t>, pp.371–407. doi:https://doi.org/10.1007/978-3-030-19069-9_15.</a:t>
            </a:r>
          </a:p>
          <a:p>
            <a:pPr marL="457200" indent="-457200">
              <a:lnSpc>
                <a:spcPct val="100000"/>
              </a:lnSpc>
              <a:buNone/>
            </a:pPr>
            <a:r>
              <a:rPr lang="en-US" dirty="0">
                <a:solidFill>
                  <a:schemeClr val="tx1"/>
                </a:solidFill>
                <a:latin typeface="Times New Roman" panose="02020603050405020304" pitchFamily="18" charset="0"/>
                <a:cs typeface="Times New Roman" panose="02020603050405020304" pitchFamily="18" charset="0"/>
              </a:rPr>
              <a:t>Wang, Y. (2023). A Model Predicting CRM Resource Effect on Business Performance through CRM Capabilities. </a:t>
            </a:r>
            <a:r>
              <a:rPr lang="en-US" i="1" dirty="0">
                <a:solidFill>
                  <a:schemeClr val="tx1"/>
                </a:solidFill>
                <a:latin typeface="Times New Roman" panose="02020603050405020304" pitchFamily="18" charset="0"/>
                <a:cs typeface="Times New Roman" panose="02020603050405020304" pitchFamily="18" charset="0"/>
              </a:rPr>
              <a:t>Wireless Communications and Mobile Computing</a:t>
            </a:r>
            <a:r>
              <a:rPr lang="en-US" dirty="0">
                <a:solidFill>
                  <a:schemeClr val="tx1"/>
                </a:solidFill>
                <a:latin typeface="Times New Roman" panose="02020603050405020304" pitchFamily="18" charset="0"/>
                <a:cs typeface="Times New Roman" panose="02020603050405020304" pitchFamily="18" charset="0"/>
              </a:rPr>
              <a:t>, [online] 2023(1), p.e9792999. doi:https://doi.org/10.1155/2023/9792999.</a:t>
            </a:r>
          </a:p>
          <a:p>
            <a:pPr marL="457200" indent="-457200">
              <a:lnSpc>
                <a:spcPct val="100000"/>
              </a:lnSpc>
              <a:buNone/>
            </a:pPr>
            <a:r>
              <a:rPr lang="en-US" dirty="0">
                <a:solidFill>
                  <a:schemeClr val="tx1"/>
                </a:solidFill>
                <a:latin typeface="Times New Roman" panose="02020603050405020304" pitchFamily="18" charset="0"/>
                <a:cs typeface="Times New Roman" panose="02020603050405020304" pitchFamily="18" charset="0"/>
              </a:rPr>
              <a:t>Warke, O., Breitsohl, J. and Jose, J. (2022). Consumer Bullying in Online Brand Communities—Quantifying a Dark Social Media Phenomenon. </a:t>
            </a:r>
            <a:r>
              <a:rPr lang="en-US" i="1" dirty="0">
                <a:solidFill>
                  <a:schemeClr val="tx1"/>
                </a:solidFill>
                <a:latin typeface="Times New Roman" panose="02020603050405020304" pitchFamily="18" charset="0"/>
                <a:cs typeface="Times New Roman" panose="02020603050405020304" pitchFamily="18" charset="0"/>
              </a:rPr>
              <a:t>Marketing and Smart Technologies</a:t>
            </a:r>
            <a:r>
              <a:rPr lang="en-US" dirty="0">
                <a:solidFill>
                  <a:schemeClr val="tx1"/>
                </a:solidFill>
                <a:latin typeface="Times New Roman" panose="02020603050405020304" pitchFamily="18" charset="0"/>
                <a:cs typeface="Times New Roman" panose="02020603050405020304" pitchFamily="18" charset="0"/>
              </a:rPr>
              <a:t>, pp.641–651. doi:https://doi.org/10.1007/978-981-16-9268-0_54.</a:t>
            </a:r>
          </a:p>
          <a:p>
            <a:pPr marL="457200" indent="-457200">
              <a:lnSpc>
                <a:spcPct val="100000"/>
              </a:lnSpc>
              <a:buNone/>
            </a:pPr>
            <a:r>
              <a:rPr lang="en-US" dirty="0">
                <a:solidFill>
                  <a:schemeClr val="tx1"/>
                </a:solidFill>
                <a:latin typeface="Times New Roman" panose="02020603050405020304" pitchFamily="18" charset="0"/>
                <a:cs typeface="Times New Roman" panose="02020603050405020304" pitchFamily="18" charset="0"/>
              </a:rPr>
              <a:t>Yawson, D.E. and Yamoah, F.A. (2022). The TESCO Club Card Loyalty Programme: The Gold Standard. </a:t>
            </a:r>
            <a:r>
              <a:rPr lang="en-US" i="1" dirty="0">
                <a:solidFill>
                  <a:schemeClr val="tx1"/>
                </a:solidFill>
                <a:latin typeface="Times New Roman" panose="02020603050405020304" pitchFamily="18" charset="0"/>
                <a:cs typeface="Times New Roman" panose="02020603050405020304" pitchFamily="18" charset="0"/>
              </a:rPr>
              <a:t>Contemporary Retail Marketing in Emerging Economies</a:t>
            </a:r>
            <a:r>
              <a:rPr lang="en-US" dirty="0">
                <a:solidFill>
                  <a:schemeClr val="tx1"/>
                </a:solidFill>
                <a:latin typeface="Times New Roman" panose="02020603050405020304" pitchFamily="18" charset="0"/>
                <a:cs typeface="Times New Roman" panose="02020603050405020304" pitchFamily="18" charset="0"/>
              </a:rPr>
              <a:t>, pp.77–87.</a:t>
            </a:r>
          </a:p>
        </p:txBody>
      </p:sp>
      <p:sp>
        <p:nvSpPr>
          <p:cNvPr id="4" name="Slide Number Placeholder 3"/>
          <p:cNvSpPr>
            <a:spLocks noGrp="1"/>
          </p:cNvSpPr>
          <p:nvPr>
            <p:ph type="sldNum" sz="quarter" idx="12"/>
          </p:nvPr>
        </p:nvSpPr>
        <p:spPr/>
        <p:txBody>
          <a:bodyPr/>
          <a:lstStyle/>
          <a:p>
            <a:fld id="{47BFD169-93F7-4B53-B56C-0F18D63E2736}" type="slidenum">
              <a:rPr lang="en-US" smtClean="0"/>
              <a:t>19</a:t>
            </a:fld>
            <a:endParaRPr lang="en-US"/>
          </a:p>
        </p:txBody>
      </p:sp>
      <p:sp>
        <p:nvSpPr>
          <p:cNvPr id="6" name="TextBox 5"/>
          <p:cNvSpPr txBox="1"/>
          <p:nvPr/>
        </p:nvSpPr>
        <p:spPr>
          <a:xfrm>
            <a:off x="8761863" y="1062864"/>
            <a:ext cx="1967592" cy="46166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Cont..</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fillRect/>
          </a:stretch>
        </a:blip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2952</Words>
  <Application>Microsoft Office PowerPoint</Application>
  <PresentationFormat>Widescreen</PresentationFormat>
  <Paragraphs>164</Paragraphs>
  <Slides>19</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Calibri</vt:lpstr>
      <vt:lpstr>Century Gothic</vt:lpstr>
      <vt:lpstr>Times New Roman</vt:lpstr>
      <vt:lpstr>Wingdings 3</vt:lpstr>
      <vt:lpstr>Ion Boardroom</vt:lpstr>
      <vt:lpstr>Sustainable Marketing Relationship</vt:lpstr>
      <vt:lpstr>Introduction</vt:lpstr>
      <vt:lpstr>Definition of Digital Media in CRM</vt:lpstr>
      <vt:lpstr>Definition of Social Media in CRM</vt:lpstr>
      <vt:lpstr>Understanding Customer Relationship Management (CRM)</vt:lpstr>
      <vt:lpstr>Tesco’s Approach to CRM</vt:lpstr>
      <vt:lpstr>Role of Digital Media in Tesco's CRM</vt:lpstr>
      <vt:lpstr>Role of Social Media in Tesco's CRM</vt:lpstr>
      <vt:lpstr>Tesco’s Use of Loyalty Programs in Digital and Social Media</vt:lpstr>
      <vt:lpstr>Impact of Digital Media on Customer Engagement</vt:lpstr>
      <vt:lpstr>Impact of Social Media on Customer Engagement</vt:lpstr>
      <vt:lpstr>Measuring Success of Digital Media in CRM</vt:lpstr>
      <vt:lpstr>Measuring Success of Social Media in CRM</vt:lpstr>
      <vt:lpstr>Organisational Performance and Digital CRM Success</vt:lpstr>
      <vt:lpstr>Challenges and Areas for Improvement</vt:lpstr>
      <vt:lpstr>Conclusion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2024-11-04T19:11:06Z</dcterms:created>
  <dcterms:modified xsi:type="dcterms:W3CDTF">2024-11-04T19:13:08Z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a844c618-538c-404a-b2f6-f58b5e4f4fae_Enabled">
    <vt:lpwstr>true</vt:lpwstr>
  </property>
  <property fmtid="{D5CDD505-2E9C-101B-9397-08002B2CF9AE}" pid="3" name="MSIP_Label_a844c618-538c-404a-b2f6-f58b5e4f4fae_SetDate">
    <vt:lpwstr>2024-11-04T19:12:43Z</vt:lpwstr>
  </property>
  <property fmtid="{D5CDD505-2E9C-101B-9397-08002B2CF9AE}" pid="4" name="MSIP_Label_a844c618-538c-404a-b2f6-f58b5e4f4fae_Method">
    <vt:lpwstr>Privileged</vt:lpwstr>
  </property>
  <property fmtid="{D5CDD505-2E9C-101B-9397-08002B2CF9AE}" pid="5" name="MSIP_Label_a844c618-538c-404a-b2f6-f58b5e4f4fae_Name">
    <vt:lpwstr>Public</vt:lpwstr>
  </property>
  <property fmtid="{D5CDD505-2E9C-101B-9397-08002B2CF9AE}" pid="6" name="MSIP_Label_a844c618-538c-404a-b2f6-f58b5e4f4fae_SiteId">
    <vt:lpwstr>41eb501a-f671-4ce0-a5bf-b64168c3705f</vt:lpwstr>
  </property>
  <property fmtid="{D5CDD505-2E9C-101B-9397-08002B2CF9AE}" pid="7" name="MSIP_Label_a844c618-538c-404a-b2f6-f58b5e4f4fae_ActionId">
    <vt:lpwstr>f4b8e352-7b2a-4735-baa4-6052c2ed239e</vt:lpwstr>
  </property>
  <property fmtid="{D5CDD505-2E9C-101B-9397-08002B2CF9AE}" pid="8" name="MSIP_Label_a844c618-538c-404a-b2f6-f58b5e4f4fae_ContentBits">
    <vt:lpwstr>0</vt:lpwstr>
  </property>
</Properties>
</file>