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44"/>
  </p:notesMasterIdLst>
  <p:sldIdLst>
    <p:sldId id="465" r:id="rId3"/>
    <p:sldId id="479" r:id="rId4"/>
    <p:sldId id="481" r:id="rId5"/>
    <p:sldId id="483" r:id="rId6"/>
    <p:sldId id="482" r:id="rId7"/>
    <p:sldId id="484" r:id="rId8"/>
    <p:sldId id="485" r:id="rId9"/>
    <p:sldId id="486" r:id="rId10"/>
    <p:sldId id="487" r:id="rId11"/>
    <p:sldId id="488" r:id="rId12"/>
    <p:sldId id="489" r:id="rId13"/>
    <p:sldId id="490" r:id="rId14"/>
    <p:sldId id="491" r:id="rId15"/>
    <p:sldId id="492" r:id="rId16"/>
    <p:sldId id="493" r:id="rId17"/>
    <p:sldId id="494" r:id="rId18"/>
    <p:sldId id="495" r:id="rId19"/>
    <p:sldId id="496" r:id="rId20"/>
    <p:sldId id="498" r:id="rId21"/>
    <p:sldId id="500" r:id="rId22"/>
    <p:sldId id="501" r:id="rId23"/>
    <p:sldId id="502" r:id="rId24"/>
    <p:sldId id="503" r:id="rId25"/>
    <p:sldId id="504" r:id="rId26"/>
    <p:sldId id="505" r:id="rId27"/>
    <p:sldId id="506" r:id="rId28"/>
    <p:sldId id="507" r:id="rId29"/>
    <p:sldId id="508" r:id="rId30"/>
    <p:sldId id="509" r:id="rId31"/>
    <p:sldId id="510" r:id="rId32"/>
    <p:sldId id="511" r:id="rId33"/>
    <p:sldId id="512" r:id="rId34"/>
    <p:sldId id="513" r:id="rId35"/>
    <p:sldId id="514" r:id="rId36"/>
    <p:sldId id="515" r:id="rId37"/>
    <p:sldId id="516" r:id="rId38"/>
    <p:sldId id="517" r:id="rId39"/>
    <p:sldId id="518" r:id="rId40"/>
    <p:sldId id="519" r:id="rId41"/>
    <p:sldId id="520" r:id="rId42"/>
    <p:sldId id="287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53" autoAdjust="0"/>
    <p:restoredTop sz="68343" autoAdjust="0"/>
  </p:normalViewPr>
  <p:slideViewPr>
    <p:cSldViewPr snapToGrid="0">
      <p:cViewPr varScale="1">
        <p:scale>
          <a:sx n="57" d="100"/>
          <a:sy n="57" d="100"/>
        </p:scale>
        <p:origin x="1097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5D50A-9A89-4DD8-9064-FCFE50EAF569}" type="datetimeFigureOut">
              <a:t>2/23/2026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0EC68-6382-4F92-8AFA-3A6AFA203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3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B7C125-3400-9591-D16A-1A73100004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FAE39D-ACD2-9004-03DA-C4CA8950C9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662562-1AF3-24F4-65EE-FD4F3BD342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TW" sz="3200" dirty="0">
                <a:solidFill>
                  <a:srgbClr val="141413"/>
                </a:solidFill>
                <a:effectLst/>
                <a:latin typeface="Helvetica" pitchFamily="2" charset="0"/>
              </a:rPr>
              <a:t>“</a:t>
            </a:r>
            <a:r>
              <a:rPr lang="zh-TW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徒孽中造孽耳</a:t>
            </a:r>
            <a:r>
              <a:rPr lang="en-GB" altLang="zh-TW" sz="3200" dirty="0">
                <a:solidFill>
                  <a:srgbClr val="141413"/>
                </a:solidFill>
                <a:effectLst/>
                <a:latin typeface="Helvetica" pitchFamily="2" charset="0"/>
              </a:rPr>
              <a:t>”</a:t>
            </a:r>
            <a:r>
              <a:rPr lang="zh-CN" altLang="en-US" sz="3200" dirty="0">
                <a:solidFill>
                  <a:srgbClr val="141413"/>
                </a:solidFill>
                <a:effectLst/>
                <a:latin typeface="Helvetica" pitchFamily="2" charset="0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「倘揜飾，增一辜」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根苗在「倘揜飾，增一辜」，自己不肯承認錯，最後還推諉責任。其實我們一犯錯，不肯馬上承認，還要找藉口，很可能就是「自罪引他」的根源、病根所在。其實這個也不容易根除，我們的強者先牽也是一遇到事情先找藉口，先把責任推到哪個人、哪個事上面去。看起來我好像沒有這麼惡劣，可是我們病根終在，不斬草除根不行。所以怎麼練？賢者爭罪、愚者爭理，賢德的人一有什麼錯了，是我不好；愚昧的人自己錯了，還要跟人家爭誰對誰錯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4832E8-02D2-A0FB-A9A5-11FEEE7332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634674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3645B5-6907-6480-9E3C-1A3B36095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11804B1-C082-0F2D-6C79-D8668B9841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50AE51-0E33-7C54-88E0-235AC4FF1F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把濟世養生的技能保密不公開。因為有一些是可以利益世間（當然前提是能利益世間的方術，不是搞那些神神叨叨的，那可是錯誤的方向跟風氣了），故意阻撓一些技能的流傳，讓它不能通行。</a:t>
            </a:r>
            <a:r>
              <a:rPr lang="zh-TW" altLang="en-US" sz="1200" b="0" i="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比方說你本來有傳下來可以濟世的這些藥方，你不傳，這還是有過失。為什麼？罪從心起，用的都是私心才不傳，那怎麼會沒罪過？其實我們這一生真正要不犯這個過，就是你有多少能量要發多少光。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老法師說，你不能把你的能力埋到棺材裡面去，那有罪過。所以老人家都給我們表演，全心全意犧牲奉獻給眾生，這麼大年紀都是不辭勞苦。</a:t>
            </a:r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（三姑六婆）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本指尼姑、道姑、卦姑，及牙婆、媒婆、虔婆、藥婆、師婆、穩婆。舊時均被視為非高尚職業的婦女。後用來比喻喜歡搬弄是非的人。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D9A01-5815-BA3C-D1E5-544D816D2D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2382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A4EB52-22D8-DF5D-F385-A0CD790DC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F3DEA8-B065-098B-051C-6040455F80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7AB4E0-B335-30F7-10C9-E3A1B20DF1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對聖賢人譏諷，甚至於是對於經典毀謗。這個所造的罪業，就像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阿難問事佛吉凶經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所引的，你對道德之人惡意相向，那就等於是對佛不敬一樣，那個果報可能很慘烈，而且是在地獄之中。寧可萬石弩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（</a:t>
            </a:r>
            <a:r>
              <a:rPr lang="en-GB" altLang="zh-C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nu3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弩弓是一次可以發射好幾支箭。寧可拿著萬石最強的弩弓來自己射身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。）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射身，也不可惡意對道德之人，這佛已經很警惕我們。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而近代也是因為學得不通達，甚至儒釋道之間互相攻擊，這是錯誤的，佛門說自讚毀他是重罪。雍正皇帝看到這個問題，所以才有一個「上諭」，「雍正皇帝上諭」強調：「三教之覺民於海內也，理同出於一原，道並行而不悖。」我們更要警惕，不能去批評其他的宗派，甚至是其他的宗教，都不可以這麼做，都要僧讚僧，都要好的宗教互相稱讚。所以老人家都在給我們做表演，互相學習、互相讚歎。當然，帶動各個宗教都回歸教育，然後把力量團結起來，都是在教化大眾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71E1EB-D76C-68F7-6CC4-33D2064FD3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767484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3393C0-CDCF-F485-81E6-99AD8A415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D2A83B-080B-43FB-9500-6CE587835E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A8CEAF-A460-21BF-2001-6381208232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6989F1-9FFA-6515-BAE0-BFA0FC67BE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323791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0898F0-121B-B764-897B-56016EF9B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47BA61-8791-06CF-0A3B-057E404B28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CE718F-0CCF-18A0-EB1B-A36F14E672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200" dirty="0"/>
              <a:t>分守道：由布政司的佐官左右參政、參議 ，各分理一部分府州縣的錢穀，稱為分守 道。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F45A6B-A7D0-4091-E2DA-6C11A6C3DA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454295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3EA608-A7FA-34D2-02FF-7C93D93C2E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35C0B9-8053-CE0D-AD78-9AEAE68AB7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50A6F8-D3A8-0F85-DF7E-DDD8FCC7B8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另外一個正向的例子，張良，他就是因為恭敬那個老人，後來才得到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太公兵法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，也調伏了他比較年輕氣盛之氣，最後能夠輔佐漢高祖劉邦取天下。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3200" dirty="0"/>
              <a:t>“</a:t>
            </a:r>
            <a:r>
              <a:rPr lang="zh-TW" altLang="en-US" sz="32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則道德成就人材者多矣。彼侵犯凌侮者。譬如逆風揚塵。徒手障天。多見其不知量耳</a:t>
            </a:r>
            <a:r>
              <a:rPr lang="zh-CN" altLang="en-US" sz="3200" dirty="0"/>
              <a:t>”：</a:t>
            </a:r>
            <a:r>
              <a:rPr lang="zh-TW" altLang="en-US" sz="3200" dirty="0"/>
              <a:t>那些侵犯凌辱道德之士的人，就像逆風撒 灰塵、隻手要遮天一樣，只讓人看到自己多么 不自量力而已</a:t>
            </a:r>
            <a:endParaRPr lang="en-GB" altLang="zh-TW" sz="3200" dirty="0">
              <a:solidFill>
                <a:srgbClr val="141413"/>
              </a:solidFill>
              <a:effectLst/>
              <a:latin typeface="Helvetica" pitchFamily="2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7C15C8-C373-821D-9FE7-7E960D6489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289797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60757B-24A2-8D98-2EAB-7B32BDFEEC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B33372-D1DA-AE14-0F83-31846D6DF1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73257A-A2C0-7275-9294-24D966E486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200" dirty="0"/>
              <a:t>無精蛋（</a:t>
            </a:r>
            <a:r>
              <a:rPr lang="en-US" altLang="zh-TW" sz="3200" dirty="0"/>
              <a:t>Unfertilized Egg</a:t>
            </a:r>
            <a:r>
              <a:rPr lang="zh-TW" altLang="en-US" sz="3200" dirty="0"/>
              <a:t>）是母雞未經公雞受精所產下的蛋，通常為市面上販售的食用雞蛋，不具孵化小雞能力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定義與生產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：市面上大部分常見的散裝蛋、洗選蛋、土雞蛋均為無精蛋。蛋雞場為了專門生產蛋，通常不會讓母雞與公雞交配。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455476-40C9-4DBD-146A-612848AFD0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841058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6A7DD-0802-50E8-5E4A-AB8C27B0DC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8A329E-6CD9-2AAE-5540-F62543F941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745C5E-1E60-42D1-3243-561CDA86C3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他這個是自私自利，其實一般的人也容易起來，都是心不平等，都是只顧自己。所以平等心感佛法界。當然，能自卑尊人，這個就符合儒家處世之道。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5B94B-A337-1007-0927-51A496EA1A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983788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F3D315-0ED4-1A32-2832-CBD171AF7A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33F342-BAE6-0EEA-62BA-1329FDC140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A3D87D-77BC-7D6B-2005-640D54C3FC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5A62F5-0D09-3D96-CDC8-2464EE69F2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61586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98747-0EFC-7CD2-9D62-657FFD0D6D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F5C094-D771-2A9A-FD03-78EB8271D4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E3835A-7027-609E-5277-0DBA1DC4C9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1D708D-686B-5559-482F-BC9B5A17FA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95732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1DE06C-B21D-1CFC-FD40-69606F892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4FE155-3C13-F852-D175-25D053D65C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E255E0-117B-4342-3598-983BF3AB1A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9D0FE7-ADD3-EA50-6B10-51EAE431F0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346875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34C0BC-6978-FDE3-4F59-86A7CA28E0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559813-5968-FA10-515A-C18523DD18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755AEF4-096B-FB77-2C9C-85044EB38D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使別人陷於危險的境地，以求得自己的安穩。我們看到這些句子就想到，能夠己所不欲，勿施於人，應該不會犯這些過錯。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1D10B8-0445-6E6C-A883-816AF55486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91332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6A5645-2152-DA5F-562D-70233D7A7B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AF8FF8-3289-1ED8-52DE-CDA4B05DD8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7C9276-C66E-9410-7D53-B3ACE7BF50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F9DD60-4476-8B45-07F8-1616BD8851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762160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F5B220-7C1F-9FB7-CE40-F347DFB083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46A539-5EDC-8236-6CC9-67B85EB396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D68218-D974-BB0C-6A04-50B6B6D157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TW" dirty="0"/>
              <a:t>“</a:t>
            </a:r>
            <a:r>
              <a:rPr lang="zh-TW" altLang="en-US" sz="1200" dirty="0">
                <a:ea typeface="Microsoft JhengHei" panose="020B0604030504040204" pitchFamily="34" charset="-120"/>
              </a:rPr>
              <a:t>恨范訐奏</a:t>
            </a:r>
            <a:r>
              <a:rPr lang="en-GB" altLang="zh-TW" dirty="0"/>
              <a:t>”</a:t>
            </a:r>
            <a:r>
              <a:rPr lang="zh-CN" altLang="en-US" dirty="0"/>
              <a:t>：</a:t>
            </a:r>
            <a:r>
              <a:rPr lang="zh-TW" altLang="en-US" dirty="0"/>
              <a:t>因痛恨范鎮曾向皇帝揭發他過失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“</a:t>
            </a:r>
            <a:r>
              <a:rPr lang="zh-TW" altLang="en-US" sz="1200" dirty="0">
                <a:ea typeface="Microsoft JhengHei" panose="020B0604030504040204" pitchFamily="34" charset="-120"/>
              </a:rPr>
              <a:t>乘上問鎮</a:t>
            </a:r>
            <a:r>
              <a:rPr lang="zh-CN" altLang="en-US" dirty="0"/>
              <a:t>”：</a:t>
            </a:r>
            <a:r>
              <a:rPr lang="zh-TW" altLang="en-US" dirty="0"/>
              <a:t>就趁皇帝問他范鎮為人時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zh-TW" sz="1200" dirty="0">
                <a:ea typeface="Microsoft JhengHei" panose="020B0604030504040204" pitchFamily="34" charset="-120"/>
              </a:rPr>
              <a:t>“</a:t>
            </a:r>
            <a:r>
              <a:rPr lang="zh-TW" altLang="en-US" sz="1200" dirty="0">
                <a:ea typeface="Microsoft JhengHei" panose="020B0604030504040204" pitchFamily="34" charset="-120"/>
              </a:rPr>
              <a:t>鎮首請建立皇嗣以安社稷。章十九上。候命百日。鬚髮爲白。</a:t>
            </a:r>
            <a:r>
              <a:rPr lang="en-GB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dirty="0"/>
              <a:t>“當仁宗皇 帝有病時，范鎮最先請求仁宗儲備皇太子，以安定社稷民心，前后上書十九次，等候皇上批 示等了一百天，頭髮鬍鬚都白了</a:t>
            </a:r>
            <a:r>
              <a:rPr lang="zh-CN" altLang="en-US" dirty="0"/>
              <a:t>。</a:t>
            </a:r>
            <a:endParaRPr lang="en-GB" altLang="zh-CN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CN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王安石這個是以小人之心度君子之腹了。所以我們辦事要秉公處理，佛門也說不以人情作佛事，這個重要。甚至於是不只不能有私心，都要做出表率來，要公而忘私。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476537-A4D7-5CCD-1918-14F8A35145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4472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1D7882-259F-B7C1-7D51-A7404068FE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C8F4BF-DED5-4056-F776-1883DFA327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860CBE-8295-796F-6876-7B17CD0EF4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佛門五戒都屬於重戒，其中就有盜戒，這個都是根本戒，對人的德行都是非常有損的。所以，不只不能竊人家的能，哪怕自己有參與這個事情去付出，也都能讓功於眾、讓名於上，不只不竊、不只不貪，還要能讓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B8DD22-66A4-9A1E-4516-62B989168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88567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06DF77-BC6E-D7B6-E81B-567B6B9E0D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BD4A2C-3A8E-E421-0D09-533500165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10985A-F738-4160-57DC-76510FE02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裡都有事例，周朝發生的事例，他把別人的功勞變成自己的，孔子聽了之後，都能斷言他沒有後了，聖人他也是能洞察因果。這些事例確實我們不得不謹慎，所以佛門講要隨喜功德，那我們的功德跟他平等，何必又去偷取他的這些成就？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0843D6-BC2C-B311-D651-404F64B4B0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1692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3CF144-929F-D9DE-8B34-0A9FAD86B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7E3AEA-7B85-0491-F348-8EBC836604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C803FE-A7C0-258E-CD83-82ACF2C906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我們有時候看到這個故事，可以感覺縱使讀了那麼多聖賢書，能反省自己也不容易。照這樣看起來我們得要冷靜，為什麼他們讀那麼多書，但是在行為當中沒有受益？最根本的，我們說「因地不真，果招迂曲」，他用的心不對。所以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朱子治家格言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說，「讀書志在聖賢，非徒科第；為官心存君國，豈計身家？」讀書的目的是要成聖賢，當然讀了就要放在心上，就能用出來；但是假如是為了功名，那真正遇事的時候，這些教誨提不起來，只是想著跟我有沒有利害關係而已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所以我們看傲慢、脾氣大，這個得要對治，不然縱使都有人點化了，神明給道士講，道士又去給他們講，他們還是不能夠反省懺悔。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AD582E-C183-A65D-C298-A59B190CEB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67542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774C6-6C28-4A24-1B0D-D9709E9E0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922C4C-34D2-8882-E06F-B1C0C2231F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3EEF1C-D90E-52E8-7DD5-37DA32CD17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918D23-53AB-B3CB-693F-883B7E9D12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092200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0FB0F4-BDD2-C8A4-9DE0-8E07EF1632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BC5DFF3-69AD-2E1F-1AA3-D0DED2556B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28D6F2-2FFF-6652-2A60-C1CF97FCA7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67C781-9D83-6191-9C2D-F7E1273F99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614003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1CEF3-2038-C79A-C9B5-6EA25D685D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800AD2-4B41-64F6-C3E1-F29A8DEC05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B5D58F-2434-98D7-8D49-FC4DFE1DEE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這是指那些奸惡小人迷惑愚癡的人，引 誘他做嫖妓、賭博、爭鬥、訴訟、煉丹等事， 而自己得以從中取得利益。那些不肖子弟被他 愚弄后，就不顧父親祖先創業的艱難，一旦家 業敗光，就會家破人亡。探討其原因，到底是 誰的過失？他能免于惡報嗎</a:t>
            </a:r>
            <a:r>
              <a:rPr lang="zh-CN" altLang="en-US" dirty="0"/>
              <a:t>？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093ABA-7EF2-4AEB-C08A-1FA76D1747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733982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F30A42-4BE3-6A48-55F4-217E83BE27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E4F75E-A66D-1EE7-721A-2D40063B93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451DE7-C374-F696-A3C2-793E26B445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有是追逼債務，或者是官方衙役在勒索，造成人家要賣兒子、賣女兒；另外一個就是挑撥人家天倫的關係，這都算是離。我們見到人家家庭有難，應該盡力去幫助他，不要讓他們分離。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FCF78E-861D-1532-F4DD-D617B2AA93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527609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1A4FCF-F0BE-4ABF-8FFF-B6312EF267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A06194-65ED-1896-8AAE-30D8A1C2E1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B431CE-8847-795D-25C0-84095F4C0C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侵奪別人心愛的。比方說田地、屋產、書籍，他愛好的東西，器皿、衣服、裝飾品，都是他所愛，我們又設計去搶奪。假如我們能換一個角度，假如是我們最愛的，人家來搶奪，那我們又作何感受？都能換位思考，這一念惡念就比較容易調整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2E45CE-A74A-7635-F331-AD44B0B7EC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861119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153EBD-D9C1-BEB3-1B79-8EFC861FED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C697FA-8F4F-7823-45EC-C583842D43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6E94BA-E870-2B56-B7B2-E20E7162DD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>
                <a:ea typeface="Microsoft JhengHei" panose="020B0604030504040204" pitchFamily="34" charset="-120"/>
              </a:rPr>
              <a:t>幫助別人為非作歹，這個都與善心相違背。普賢菩薩教導我們禮敬諸佛，那應該助人恢復佛性，不能助人為非；還要隨喜功德，這樣才是帶動人向善的風氣。我們縱使能力不夠，但是能時時去隨喜讚歎有能力、有福報的人，我們一樣是有功德的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DD2586-0024-F2C4-B761-35C71A7462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5836892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非常強勢、暴戾的這些惡行。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00EC68-6382-4F92-8AFA-3A6AFA203AF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25034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E10C15-2066-44DA-3951-5205B3DB6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7F50A0-EC3C-86D5-8247-7A8105E3B3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8A9FEC-DEA0-4BA5-8234-0191DC164D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『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逞志作威</a:t>
            </a:r>
            <a:r>
              <a:rPr lang="en-US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』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，這個是放縱自己的意志，作威作福，就是行為很囂張。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君子正直律己，和惠待人」，嚴以律己，寬以待人，「人自畏而愛之」，被我們的德行感動，他會敬畏，然後也是愛戴我們。如果是「動逞威稜，即有懾服」，縱使你把他壓制了，他也敢怒不敢言，「而人不懷德」，人家是不認可你的，甚至私底下是很怨恨你，這樣的品行怎麼有資格處在人家的上面？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957E9B-D25D-A77A-606D-3A23C7608C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508762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ABE4D-52D2-0F0E-6841-73F48FB4B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339836-7AF3-9654-ADD7-B7150B15F5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30515F-6A81-8581-D4F8-A3698C1C65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“</a:t>
            </a:r>
            <a:r>
              <a:rPr lang="zh-TW" altLang="en-US" sz="1200" dirty="0">
                <a:ea typeface="Microsoft JhengHei" panose="020B0604030504040204" pitchFamily="34" charset="-120"/>
              </a:rPr>
              <a:t>天道好還。辱人還自辱矣</a:t>
            </a:r>
            <a:r>
              <a:rPr lang="zh-CN" altLang="en-US" dirty="0"/>
              <a:t>”：</a:t>
            </a:r>
            <a:r>
              <a:rPr lang="zh-TW" altLang="en-US" dirty="0"/>
              <a:t>須知天道善于報應，羞辱別 人到頭來等于羞辱自己。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E0C572-C539-6EFE-BC12-3384D24645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59994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DEA369-5A49-0F10-317E-4106B00DF4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E51916-EA34-E783-6979-BB7C1AC3F4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EDBF67-70BC-D6C6-9DC1-BAE90BB549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林退齋尚書」，他能當到部長級的官員，一定有德行、學問之外，還有很深的人生閱歷。他臨終有遺訓給子孫：「汝輩只要學吃虧。」這感嘆，「從古英雄，只為不能吃虧，害了許多事；然從古英雄，亦只為能忍辱、吃虧，成了許多事。」在佛法東傳到神州大地，印度這些高僧翻經很有智慧，在六度當中有個忍辱，其實是忍耐，但是發覺讀書人說士可殺不可辱，那就是忍再加個辱字，就是連辱都要能忍，這個六度的忍辱才修得成。</a:t>
            </a: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例如韓信忍受胯下之辱，吃虧到了極點，后來才能登壇拜將，被漢高祖封為三齊 王；而當時侮辱他的淮陰少年，后來都成為他 的部屬。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3DC16D-E7D0-654E-6639-17CE62F449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4724634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37630-1097-8B74-0F14-FA956DC6CC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875B16-A3E3-F288-C5E2-6189A0C0C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F5E4B6-0A27-3ADA-9F52-07C67B28AA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0CC509-8273-5C77-7401-9048C60D8D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7315778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8112D5-7ED6-44A0-6743-384DA1438E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B662A7-8CB0-0D03-EF97-59B8247541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46BA8A-B1DD-4F5B-6DF9-9C736EE835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清康熙丁未年」，這記載得很仔細。「湖廣鄉民李甲」，他是賣牛為業。他希望把牛養肥，每一次到了稻穀熟的時候，就趁天還沒亮，四更就讓他的牛去吃這些稻穀。牛就亂踩，而且好幾里都是這樣，都這麼幹，他習以為常。但是因為地廣人稀，沒有被發覺。但人沒有發覺，這個天可是記載得很清楚，不只行為清楚，連念頭都能記錄。突然有一天他就被雷震死了，而且他的後背還有紅筆硃砂寫的四個字，「縱牛害稼」。這也是上天慈悲，留下這個公案，讓人莫要如此做。我們延伸開來，就是決定不能糟蹋糧食，飯菜都要吃乾淨。像印祖，他吃完飯都要加水把碗洗乾淨，一點油、一點食物的渣都不浪費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CN" alt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現代例子：袁隆平先生</a:t>
            </a:r>
            <a:r>
              <a:rPr lang="en-US" altLang="zh-CN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682B58-D94F-4E9B-303D-8F7655B8FC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0785675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40D64A-FE49-1125-FE72-D9F8DF46E2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2E38A4-9752-6D3C-1B5A-D09158370E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135032A-052D-7234-D614-5D104C037A0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男女有別，而後夫婦有義；夫婦有義，而後父子有親；父子有親，而後君臣有正」。我們看這個發展的關係，男女有別，就互相分擔家庭的重任，互相感恩，互相感恩才能夫婦有情義、恩義。夫婦有義，而後父子有親；夫妻之間對立衝突，孩子能孝順嗎？想離開這個家的念頭都很多，因為沒有溫暖，壓力又大，常常看到吵架，都巴不得趕快離開，早點離開。所以很多家庭不和睦，這女孩子她可能就寄望，我離開這個家就會好了。但是又沒有學到倫理道德，她也不會看人，就很容易又被人家騙走，這人生就很悽慘。所以你看，夫婦有義，而後父子有親；父子有親，而後君臣有正，因為忠臣出於孝子之門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所以夫婦關係很重要，人家還沒結以前，不要去阻撓；將要結的時候，不要無風起浪；結了之後，都有兒女了，更不能去破。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62BE08-4E70-E307-F47E-74A35AEA5D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7807704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C430C-15AD-7D66-38B4-1AB78E451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881B7E-9976-B79F-7FF6-23C06E117C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415DF4-7DA9-01D5-B4C9-997936E836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這個是自己破了自己的婚姻，都是愛慕榮華，然後不履行情義。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903A17-F31A-3D2E-6CF5-93498DD904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1128103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22C225-28D4-988D-20B7-EB4D839E49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616B11-B526-9F8F-38F0-104721F9F7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832F97-AD2F-E147-7BAC-C2F084B2D3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A07480-CF19-9ED6-E8B9-752C4AEF33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2565616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4F94E5-7678-BA52-B581-C2C1B94F8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C6D909-79F6-B8BC-C382-9077EEAF51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242E12-C107-648C-A527-26D5C30D1E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D5B112-8C03-2868-5309-3CF9221465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2827123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CF6BC6-3156-548C-0F49-009CD64E8E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8ADFF0-DA2F-9865-0F5D-71DB043DF5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379D03-137B-7714-AA2A-4FCB246626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7E6F6D-D05E-5867-98F6-3E47CCD42F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680195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CFE58D-958E-AF2E-1203-59402B46D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D64393-419B-A283-39A3-BD4853E8E5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BFC4D0-9345-60E5-502F-22AC21155A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“</a:t>
            </a:r>
            <a:r>
              <a:rPr lang="zh-TW" altLang="en-US" dirty="0"/>
              <a:t>以前我和司馬光，同朝議論國事，意見不同 也是正常；如今為求倖免，不被朝廷治罪，拿 它作藉口，那就不應該了。與其有愧于心而倖 存，還不如心中無愧而死。”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97FCD6-844B-2B2F-23E2-479C7B1B27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5791514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F2FE4-2FD4-9185-58DE-DFCC82259D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80BBE2-F3C3-D22A-22F3-894F8277E0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31A2B7-EEE8-F26F-E780-2BE0BD764B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/>
              <a:t>恩惠不是出于自己，卻去冒名自認，這 只不過是一時討好的方法，只要稍加探究，必會獲知實情；這樣對方不但不感激，反而會鄙 視他捏造事實。過錯其實出于自己，卻把責任 推給別人，這只不過是一時推卸責任的方法， 只要稍加探究，真相必定大白；別人不但不會 原諒，反而更加痛恨他的狡詐，這就是小人枉 費使自己成為了小人啊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B1B8EC-C9B8-26B8-0C2C-2DB9F4204D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507209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0DC562-12EB-169F-2935-0990C3F6B8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EFF8BC-48EE-544B-11A8-128DE156A3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EFA480-E181-3A35-2D4D-826F1687BA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王曾就說了：「用賢德的人，那個是皇上的權，我們只是協助而已。假如讓對方覺得是因為我他才能當，那就好像是讓對方對我有好感來感激我，這個就是循私情，然後是在賣人情。」這是公家、國家的事，我們只是盡力，做好是應該的。而且要把功給上、給國家，不能變成是不斷好像是提高你的聲望，這個心就都用錯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11B7AF-D5DE-FE67-6B96-CB8BCF61DA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35027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 b="1" i="0">
                <a:latin typeface="Microsoft JhengHei" panose="020B0604030504040204" pitchFamily="34" charset="-120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b="1" i="0" cap="none" baseline="0">
                <a:latin typeface="Microsoft JhengHei" panose="020B0604030504040204" pitchFamily="34" charset="-12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0" i="0" dirty="0">
              <a:latin typeface="Microsoft JhengHei" panose="020B0604030504040204" pitchFamily="34" charset="-120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b="0" i="0" dirty="0">
                <a:solidFill>
                  <a:schemeClr val="tx1"/>
                </a:solidFill>
                <a:latin typeface="Microsoft JhengHei" panose="020B0604030504040204" pitchFamily="34" charset="-120"/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b="0" i="0" dirty="0">
              <a:solidFill>
                <a:schemeClr val="tx1"/>
              </a:solidFill>
              <a:latin typeface="Microsoft JhengHei" panose="020B0604030504040204" pitchFamily="34" charset="-120"/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 b="0" i="0" dirty="0">
              <a:latin typeface="Microsoft JhengHei" panose="020B0604030504040204" pitchFamily="34" charset="-120"/>
            </a:endParaRPr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83779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62" r:id="rId2"/>
    <p:sldLayoutId id="2147483663" r:id="rId3"/>
    <p:sldLayoutId id="2147483685" r:id="rId4"/>
    <p:sldLayoutId id="2147483665" r:id="rId5"/>
    <p:sldLayoutId id="2147483686" r:id="rId6"/>
    <p:sldLayoutId id="2147483667" r:id="rId7"/>
    <p:sldLayoutId id="2147483668" r:id="rId8"/>
    <p:sldLayoutId id="2147483669" r:id="rId9"/>
    <p:sldLayoutId id="2147483684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1" i="0">
                <a:solidFill>
                  <a:schemeClr val="tx1"/>
                </a:solidFill>
                <a:latin typeface="Microsoft JhengHei" panose="020B0604030504040204" pitchFamily="34" charset="-12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i="0" kern="1200">
          <a:solidFill>
            <a:schemeClr val="tx1"/>
          </a:solidFill>
          <a:latin typeface="Microsoft JhengHei" panose="020B0604030504040204" pitchFamily="34" charset="-12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Microsoft JhengHei" panose="020B0604030504040204" pitchFamily="34" charset="-12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B58F4D-6B2D-44F9-5012-8DCE2FFC54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C56BE-14AC-23C3-4B5B-EA00B3815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乙三、</a:t>
            </a:r>
            <a:r>
              <a:rPr lang="zh-CN" altLang="en-US" dirty="0"/>
              <a:t>世俗之惡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170857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E9E661-633C-C70E-2C57-9CE0223F0A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63A7FA2-9DCA-5095-FFD1-7D0E6621525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罪由己犯。及事發。乃牽引他人。諺所謂拖人下水也。其意非圖飾漏。即係仇扳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bān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。孰知己過終不可掩。他人終不可誣。徒孽中造孽耳。縱逃王法。難免天誅。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2C04EB-8BFA-948D-CB2C-F613A36CD4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E0BE7C5A-C7BE-D77D-DFAD-6A23B9543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自罪引他。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19269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FF06FD-39E0-F14D-77BA-1A11E6A409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C5A1472-187E-695C-F6CC-BB54C5C7B5A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方術。如醫卜星相。及一技一藝皆是。淺者藉以養生。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高者用以濟世。若壅塞之。使不得行。亦是吾道之不廣。而四方多飢寒失業之人矣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BC30F5-BCE0-948D-D575-CDEB814BC5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0243B91-672D-A2E2-8CC8-CA81A3E5E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壅塞方術。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04439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AF28A2-C075-91BA-2CAF-88B8F06D6B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1E39CD7-4D39-B5A3-6133-F4A3080E087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CN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明李卓吾。好非燬聖賢。每創二人語。其一曰。天不生仲尼。萬古如長夜。其一曰。然則羲皇而下。盡燃燭而行耶。次至孟子。迄於程朱。</a:t>
            </a:r>
            <a:r>
              <a:rPr lang="zh-TW" altLang="en-US" sz="2800" dirty="0">
                <a:solidFill>
                  <a:srgbClr val="C00000"/>
                </a:solidFill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訕謗尤甚。後坐事死獄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9505E7-7B7C-441B-2F34-4782709E6D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F78BDEB-B9CC-D912-A2F5-F1FD83F33B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訕謗聖賢。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18953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4AD9F3-21A6-5FC9-91E4-F4C0B3F42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2655BDA-22B4-9AEE-5A8A-0AA332F0827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	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世間道德之人。如讀書明理之儒士。刻苦修行之僧道。言爲法則。行則楷模。超等出倫。天地正氣之所鐘也。愛敬不暇。何可侵凌耶。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410039-FA79-B41B-BC0C-2D07FB67DB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775A0A4B-AB5F-A556-6ABB-EE4C2D1C6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侵凌道德。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63147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A44E63-5D9C-24EA-F8DC-78BC14F977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34B2A40-7E67-F91D-8BEB-3A514B4C7F9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CN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國清禪師說法。有某爲分守道。素不信佛。縛而與二十杖。夜夢亡父。泣且怒曰。汝何敢辱禪師。冥王與我二十鐵鞭。而削汝官矣。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97E2B6-B271-CBB2-0080-8295111176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D1F896D-A16C-B915-6AD8-574471406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侵凌道德。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612100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CAE37-742E-E7BB-1FB5-AC8DD5A96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9BC553E-0F9C-C3DE-0F3F-D0800AACE1A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【</a:t>
            </a:r>
            <a:r>
              <a:rPr lang="zh-CN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事例</a:t>
            </a:r>
            <a:r>
              <a:rPr lang="en-US" altLang="zh-CN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】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漢張良少時。遊下邳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pī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）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。圯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（</a:t>
            </a:r>
            <a:r>
              <a:rPr lang="en-GB" altLang="zh-CN" dirty="0" err="1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yí</a:t>
            </a:r>
            <a:r>
              <a:rPr lang="zh-CN" altLang="en-US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，橋）</a:t>
            </a:r>
            <a:r>
              <a:rPr lang="zh-TW" altLang="en-US" sz="2800" dirty="0">
                <a:latin typeface="DengXian" panose="02010600030101010101" pitchFamily="2" charset="-122"/>
                <a:ea typeface="DengXian" panose="02010600030101010101" pitchFamily="2" charset="-122"/>
                <a:cs typeface="+mn-lt"/>
              </a:rPr>
              <a:t>上有老人。履墮圯下。謂良曰。孺子下取履。良念其老。強忍下取。老人又舉足曰。孺子履我。良因跪進之。老人曰。孺子可教也。出書一卷曰。讀是。可以爲王者師。遂去不回。視其書。乃太公兵法也。由是習讀。佐高祖。取天下。封留侯。觀此。則道德成就人材者多矣。彼侵犯凌侮者。譬如逆風揚塵。徒手障天。多見其不知量耳。</a:t>
            </a:r>
            <a:endParaRPr lang="en-GB" altLang="zh-TW" sz="2800" dirty="0">
              <a:latin typeface="DengXian" panose="02010600030101010101" pitchFamily="2" charset="-122"/>
              <a:ea typeface="DengXian" panose="02010600030101010101" pitchFamily="2" charset="-122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DBC95C-54A0-75DD-E856-DE96F60F5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47873310-DB42-642B-EAF2-3B2608ED4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4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侵凌道德。</a:t>
            </a:r>
            <a:endParaRPr lang="en-US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42987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408E7B-0F34-72D2-CACE-D69A35879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2C418-075C-3CCA-536F-8503447E1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四</a:t>
            </a:r>
            <a:r>
              <a:rPr lang="ja-JP" altLang="en-US" dirty="0"/>
              <a:t>、</a:t>
            </a:r>
            <a:r>
              <a:rPr lang="zh-CN" altLang="en-US" dirty="0"/>
              <a:t>殺生之惡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89738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DF782B-9A7B-731A-6D7F-01E9C8107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B0E2BEB-FC37-8F58-8D7B-C214669EE57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ea typeface="Microsoft JhengHei" panose="020B0604030504040204" pitchFamily="34" charset="-120"/>
                <a:cs typeface="+mn-lt"/>
              </a:rPr>
              <a:t>射飛逐走</a:t>
            </a:r>
            <a:r>
              <a:rPr lang="zh-CN" altLang="en-US" sz="2800" b="1" dirty="0">
                <a:ea typeface="Microsoft JhengHei" panose="020B0604030504040204" pitchFamily="34" charset="-120"/>
                <a:cs typeface="+mn-lt"/>
              </a:rPr>
              <a:t>：</a:t>
            </a:r>
            <a:r>
              <a:rPr lang="zh-TW" altLang="en-US" sz="2800" dirty="0">
                <a:ea typeface="Microsoft JhengHei" panose="020B0604030504040204" pitchFamily="34" charset="-120"/>
                <a:cs typeface="+mn-lt"/>
              </a:rPr>
              <a:t>射殺飛禽，追捕走獸。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b="1" dirty="0">
                <a:ea typeface="Microsoft JhengHei" panose="020B0604030504040204" pitchFamily="34" charset="-120"/>
                <a:cs typeface="+mj-lt"/>
              </a:rPr>
              <a:t>發蟄驚棲</a:t>
            </a:r>
            <a:r>
              <a:rPr lang="zh-CN" altLang="en-US" sz="2800" b="1" dirty="0">
                <a:ea typeface="Microsoft JhengHei" panose="020B0604030504040204" pitchFamily="34" charset="-120"/>
                <a:cs typeface="+mj-lt"/>
              </a:rPr>
              <a:t>：</a:t>
            </a:r>
            <a:r>
              <a:rPr lang="zh-TW" altLang="en-US" sz="2800" dirty="0">
                <a:ea typeface="Microsoft JhengHei" panose="020B0604030504040204" pitchFamily="34" charset="-120"/>
              </a:rPr>
              <a:t>挖掘蟄伏</a:t>
            </a:r>
            <a:r>
              <a:rPr lang="zh-CN" altLang="en-US" dirty="0">
                <a:ea typeface="Microsoft JhengHei" panose="020B0604030504040204" pitchFamily="34" charset="-120"/>
              </a:rPr>
              <a:t>（冬眠）</a:t>
            </a:r>
            <a:r>
              <a:rPr lang="zh-TW" altLang="en-US" sz="2800" dirty="0">
                <a:ea typeface="Microsoft JhengHei" panose="020B0604030504040204" pitchFamily="34" charset="-120"/>
              </a:rPr>
              <a:t>在土裡的蟲，驚擾棲息在樹上的鳥</a:t>
            </a:r>
            <a:r>
              <a:rPr lang="zh-CN" altLang="en-US" sz="2800" dirty="0">
                <a:ea typeface="Microsoft JhengHei" panose="020B0604030504040204" pitchFamily="34" charset="-120"/>
              </a:rPr>
              <a:t>。</a:t>
            </a:r>
            <a:endParaRPr lang="en-GB" altLang="zh-CN" sz="2800" dirty="0"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2800" b="1" dirty="0">
                <a:ea typeface="Microsoft JhengHei" panose="020B0604030504040204" pitchFamily="34" charset="-120"/>
                <a:cs typeface="+mj-lt"/>
              </a:rPr>
              <a:t>填穴覆巢</a:t>
            </a:r>
            <a:r>
              <a:rPr lang="zh-CN" altLang="en-US" sz="2800" b="1" dirty="0">
                <a:ea typeface="Microsoft JhengHei" panose="020B0604030504040204" pitchFamily="34" charset="-120"/>
                <a:cs typeface="+mj-lt"/>
              </a:rPr>
              <a:t>：</a:t>
            </a:r>
            <a:r>
              <a:rPr lang="zh-TW" altLang="en-US" sz="2800" dirty="0">
                <a:ea typeface="Microsoft JhengHei" panose="020B0604030504040204" pitchFamily="34" charset="-120"/>
              </a:rPr>
              <a:t>填塞蟲蟻居住的洞穴，翻倒禽鳥棲息的鳥巢</a:t>
            </a:r>
            <a:r>
              <a:rPr lang="zh-CN" altLang="en-US" sz="2800" dirty="0">
                <a:ea typeface="Microsoft JhengHei" panose="020B0604030504040204" pitchFamily="34" charset="-120"/>
              </a:rPr>
              <a:t>。</a:t>
            </a:r>
            <a:endParaRPr lang="en-GB" altLang="zh-CN" sz="2800" dirty="0"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2800" b="1" dirty="0">
                <a:ea typeface="Microsoft JhengHei" panose="020B0604030504040204" pitchFamily="34" charset="-120"/>
                <a:cs typeface="+mj-lt"/>
              </a:rPr>
              <a:t>傷胎破卵</a:t>
            </a:r>
            <a:r>
              <a:rPr lang="zh-CN" altLang="en-US" sz="2800" b="1" dirty="0">
                <a:ea typeface="Microsoft JhengHei" panose="020B0604030504040204" pitchFamily="34" charset="-120"/>
                <a:cs typeface="+mj-lt"/>
              </a:rPr>
              <a:t>：</a:t>
            </a:r>
            <a:r>
              <a:rPr lang="zh-TW" altLang="en-US" sz="2800" dirty="0">
                <a:ea typeface="Microsoft JhengHei" panose="020B0604030504040204" pitchFamily="34" charset="-120"/>
              </a:rPr>
              <a:t>傷害胞胎，破壞蛋卵</a:t>
            </a:r>
            <a:r>
              <a:rPr lang="zh-CN" altLang="en-US" sz="2800" dirty="0">
                <a:ea typeface="Microsoft JhengHei" panose="020B0604030504040204" pitchFamily="34" charset="-120"/>
              </a:rPr>
              <a:t>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D2791-9D8C-C5CC-C96A-9D8C97409B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74A12C5E-F4A0-EFD5-7578-E0D473E0A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射飛逐走。發蟄驚棲。填穴覆巢。傷胎破卵。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06932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B59B8D-B006-DF43-10DE-3C5995DC4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51C1B-0E6E-13A3-4CD8-3495B746B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五</a:t>
            </a:r>
            <a:r>
              <a:rPr lang="ja-JP" altLang="en-US" dirty="0"/>
              <a:t>、</a:t>
            </a:r>
            <a:r>
              <a:rPr lang="zh-CN" altLang="en-US" dirty="0"/>
              <a:t>柔弱之惡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21199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33366B-E432-19C1-79C8-FEBFA23E3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64D7B9D-6CAD-5421-6BA4-9EA93B10C05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69477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李士衡。奉使高麗。俞英副之。所得禮帛。一切委英。英恐過海有濕。盡以衡物置船底。而以己物蓋上。不意遇大風。舟人請減所載。倉忙中信手拋之。及風定。檢點所棄皆英物。衡物以在船底。一無失也。此等私意。何人無之。總緣不能平等耳。涅槃經曰。諸修行人。要當以六法平等智力攝制自心。必使於運用時。一切平等</a:t>
            </a:r>
            <a:r>
              <a:rPr lang="zh-CN" altLang="en-US" sz="2800" dirty="0">
                <a:ea typeface="Microsoft JhengHei" panose="020B0604030504040204" pitchFamily="34" charset="-120"/>
              </a:rPr>
              <a:t>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C62033-FD8A-E167-73FB-CE516FEB3F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7DA04BA5-23EF-2AF7-788D-CC4AA24BD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7116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願人有失。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45526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CA31BF-30D6-7AAF-4DBE-70B601AD7C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47E40FA-83D2-6D9A-ECF1-FC3395F2AD4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699968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ea typeface="Microsoft JhengHei" panose="020B0604030504040204" pitchFamily="34" charset="-120"/>
              </a:rPr>
              <a:t>邵康節詩曰</a:t>
            </a:r>
            <a:r>
              <a:rPr lang="zh-CN" altLang="en-US" sz="2800" dirty="0">
                <a:ea typeface="Microsoft JhengHei" panose="020B0604030504040204" pitchFamily="34" charset="-120"/>
              </a:rPr>
              <a:t>。</a:t>
            </a:r>
            <a:endParaRPr lang="en-GB" altLang="zh-CN" sz="2800" dirty="0">
              <a:ea typeface="Microsoft JhengHei" panose="020B0604030504040204" pitchFamily="34" charset="-120"/>
            </a:endParaRPr>
          </a:p>
          <a:p>
            <a:pPr algn="ctr">
              <a:lnSpc>
                <a:spcPct val="150000"/>
              </a:lnSpc>
            </a:pPr>
            <a:r>
              <a:rPr lang="zh-TW" altLang="en-US" sz="2800" dirty="0">
                <a:ea typeface="Microsoft JhengHei" panose="020B0604030504040204" pitchFamily="34" charset="-120"/>
              </a:rPr>
              <a:t>每日清晨一炷香。謝天謝地謝君王。</a:t>
            </a:r>
            <a:endParaRPr lang="en-GB" altLang="zh-TW" sz="2800" dirty="0">
              <a:ea typeface="Microsoft JhengHei" panose="020B0604030504040204" pitchFamily="34" charset="-120"/>
            </a:endParaRPr>
          </a:p>
          <a:p>
            <a:pPr algn="ctr">
              <a:lnSpc>
                <a:spcPct val="150000"/>
              </a:lnSpc>
            </a:pPr>
            <a:r>
              <a:rPr lang="zh-TW" altLang="en-US" sz="2800" dirty="0">
                <a:ea typeface="Microsoft JhengHei" panose="020B0604030504040204" pitchFamily="34" charset="-120"/>
              </a:rPr>
              <a:t>但求處處田禾熟。惟願人人壽命長。</a:t>
            </a:r>
            <a:endParaRPr lang="en-GB" altLang="zh-TW" sz="2800" dirty="0">
              <a:ea typeface="Microsoft JhengHei" panose="020B0604030504040204" pitchFamily="34" charset="-120"/>
            </a:endParaRPr>
          </a:p>
          <a:p>
            <a:pPr algn="ctr">
              <a:lnSpc>
                <a:spcPct val="150000"/>
              </a:lnSpc>
            </a:pPr>
            <a:r>
              <a:rPr lang="zh-TW" altLang="en-US" sz="2800" dirty="0">
                <a:ea typeface="Microsoft JhengHei" panose="020B0604030504040204" pitchFamily="34" charset="-120"/>
              </a:rPr>
              <a:t>國有賢臣安社稷。家無逆子惱爺娘。</a:t>
            </a:r>
            <a:endParaRPr lang="en-GB" altLang="zh-TW" sz="2800" dirty="0">
              <a:ea typeface="Microsoft JhengHei" panose="020B0604030504040204" pitchFamily="34" charset="-120"/>
            </a:endParaRPr>
          </a:p>
          <a:p>
            <a:pPr algn="ctr">
              <a:lnSpc>
                <a:spcPct val="150000"/>
              </a:lnSpc>
            </a:pPr>
            <a:r>
              <a:rPr lang="zh-TW" altLang="en-US" sz="2800" dirty="0">
                <a:ea typeface="Microsoft JhengHei" panose="020B0604030504040204" pitchFamily="34" charset="-120"/>
              </a:rPr>
              <a:t>四方寧靜干戈息。我若貧時也不妨。</a:t>
            </a:r>
            <a:endParaRPr lang="en-GB" altLang="zh-TW" sz="2800" dirty="0">
              <a:ea typeface="Microsoft JhengHei" panose="020B0604030504040204" pitchFamily="34" charset="-12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025DD6-7026-6826-EA6C-32B233C5BC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EF991296-AC67-63C9-6061-CA4E7EFB4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3199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願人有失。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920910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4CA2AB-EC48-26F3-70AE-7CC4C4468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A20A492-6A92-2D0F-EE5D-99DEC30BA7F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699968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ea typeface="Microsoft JhengHei" panose="020B0604030504040204" pitchFamily="34" charset="-120"/>
              </a:rPr>
              <a:t>是知三教之心。皆由平等。吾人當存此量。克己治心。勿以念念之私。而造重重之惡也</a:t>
            </a:r>
            <a:r>
              <a:rPr lang="zh-CN" altLang="en-US" sz="2800" dirty="0">
                <a:ea typeface="Microsoft JhengHei" panose="020B0604030504040204" pitchFamily="34" charset="-120"/>
              </a:rPr>
              <a:t>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249D50-97CD-2CF3-5AC1-76D846D717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71D76F1-400D-D06D-45AE-9236FF65B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3199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願人有失。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657767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9E350-38E8-5682-7652-93177F253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FFA041F-91A1-974B-F450-A06509BAF17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699968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明曾銑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xiǎn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。總督三邊。欲復河套。嚴嵩忌其成功。反譖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zèn</a:t>
            </a:r>
            <a:r>
              <a:rPr lang="zh-CN" altLang="en-US" dirty="0">
                <a:ea typeface="Microsoft JhengHei" panose="020B0604030504040204" pitchFamily="34" charset="-120"/>
              </a:rPr>
              <a:t>，讒毀）</a:t>
            </a:r>
            <a:r>
              <a:rPr lang="zh-TW" altLang="en-US" sz="2800" dirty="0">
                <a:ea typeface="Microsoft JhengHei" panose="020B0604030504040204" pitchFamily="34" charset="-120"/>
              </a:rPr>
              <a:t>曾銑。夏言。擅起邊釁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xìn</a:t>
            </a:r>
            <a:r>
              <a:rPr lang="zh-CN" altLang="en-US" dirty="0">
                <a:ea typeface="Microsoft JhengHei" panose="020B0604030504040204" pitchFamily="34" charset="-120"/>
              </a:rPr>
              <a:t>，爭端）</a:t>
            </a:r>
            <a:r>
              <a:rPr lang="zh-TW" altLang="en-US" sz="2800" dirty="0">
                <a:ea typeface="Microsoft JhengHei" panose="020B0604030504040204" pitchFamily="34" charset="-120"/>
              </a:rPr>
              <a:t>。俱戮西市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zh-TW" altLang="en-US" dirty="0"/>
              <a:t>明、清時北京處決死囚的刑場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。後嵩籍沒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zh-TW" altLang="en-US" dirty="0">
                <a:ea typeface="Microsoft JhengHei" panose="020B0604030504040204" pitchFamily="34" charset="-120"/>
              </a:rPr>
              <a:t>登記並沒收</a:t>
            </a:r>
            <a:r>
              <a:rPr lang="en-US" altLang="zh-TW" dirty="0">
                <a:ea typeface="Microsoft JhengHei" panose="020B0604030504040204" pitchFamily="34" charset="-120"/>
              </a:rPr>
              <a:t>[</a:t>
            </a:r>
            <a:r>
              <a:rPr lang="zh-TW" altLang="en-US" dirty="0">
                <a:ea typeface="Microsoft JhengHei" panose="020B0604030504040204" pitchFamily="34" charset="-120"/>
              </a:rPr>
              <a:t>家產</a:t>
            </a:r>
            <a:r>
              <a:rPr lang="en-US" altLang="zh-TW" dirty="0">
                <a:ea typeface="Microsoft JhengHei" panose="020B0604030504040204" pitchFamily="34" charset="-120"/>
              </a:rPr>
              <a:t>]</a:t>
            </a:r>
            <a:r>
              <a:rPr lang="zh-TW" altLang="en-US" dirty="0">
                <a:ea typeface="Microsoft JhengHei" panose="020B0604030504040204" pitchFamily="34" charset="-120"/>
              </a:rPr>
              <a:t>入官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。子世蕃。梟斬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xiāo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zhǎn</a:t>
            </a:r>
            <a:r>
              <a:rPr lang="zh-CN" altLang="en-US" dirty="0">
                <a:ea typeface="Microsoft JhengHei" panose="020B0604030504040204" pitchFamily="34" charset="-120"/>
              </a:rPr>
              <a:t>，</a:t>
            </a:r>
            <a:r>
              <a:rPr lang="zh-TW" altLang="en-US" dirty="0">
                <a:ea typeface="Microsoft JhengHei" panose="020B0604030504040204" pitchFamily="34" charset="-120"/>
              </a:rPr>
              <a:t>斬首並懸首示眾的刑罰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85032-D43E-86AD-EB3F-CEF61D903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023FC360-6063-5FFD-1A13-16C3B0709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3199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毀人成功。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960770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170F17-AE16-4921-1FF6-81021808D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9981834-C9A0-3DEA-2F11-02EEA926C50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699968"/>
            <a:ext cx="10466122" cy="391032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千經萬典。只論個心字。今乃與人同處禍患。竟欲令人當其危險。而我則居其安乎。先喪本心矣。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AB68C2-14B3-369E-802A-9610027261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DC1E933-6470-90BC-0366-3F54A0373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731991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危人自安。減人自益。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770837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B4429-F136-CEE7-5A07-E990FD4102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72A6310-BFB5-8560-14DD-8738CF737FE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7008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宋蘇東坡。珍藏一美玉。有章持者。求觀。潛以燕石易之。東坡不覺。抵黃州發視之。始知爲章持所易。但發一笑。未幾。章持流死台州。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不知美玉又歸何人矣。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985AE1-4350-5E92-4D01-EBF130EADF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D81ADB8-EE3B-32E0-246B-2DD2047A8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以惡易好。以私廢公。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244996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DFC25-9BC8-B481-6685-1338E3E0ED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DC4237D-C20F-2DB1-6443-5508C3D3F53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7008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宋趙抃。范鎮。以論事有隙。及王安石作相。恨范訐奏。乘上問鎮。遂曰。趙抃可知其人。上問抃。抃曰。忠臣也。上曰。何以知其忠。抃曰。仁宗違豫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zh-TW" altLang="en-US" dirty="0">
                <a:ea typeface="Microsoft JhengHei" panose="020B0604030504040204" pitchFamily="34" charset="-120"/>
              </a:rPr>
              <a:t>帝王身體不適的委婉說法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。鎮首請建立皇嗣以安社稷。章十九上。候命百日。鬚髮爲白。非忠臣而何。既退。安石責曰。公不與之有隙乎。抃曰。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何敢以私隙而廢公道。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DD43F2-0961-B8A3-42FE-0D986E5CCC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CF9FEC8-CDAA-A173-BA64-C6A578E92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以惡易好。以私廢公。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948520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7E8CA-952E-3FF9-1AD1-4547657D27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EC6DCE8-2AC2-1279-0EEC-E7C55589269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7008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竊者。非其有而取之之謂。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如竊人之文。以爲己作。竊人之謀。以爲己畫。竊人之功。以爲己之所成。竊師傅之教誨。以爲己之識見。</a:t>
            </a:r>
            <a:r>
              <a:rPr lang="zh-TW" altLang="en-US" sz="2800" dirty="0">
                <a:ea typeface="Microsoft JhengHei" panose="020B0604030504040204" pitchFamily="34" charset="-120"/>
              </a:rPr>
              <a:t>皆是自欺欺人之事。獲譴必矣。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FCBECD-65F7-5628-1A62-2DACEBB936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E73C497-120C-5E01-F719-393383091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竊人之能。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268400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A20075-37E4-7F40-DD9C-9C12B79575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812E9BE-1D44-5D9E-450C-F3831EAA797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7008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周梁山崩。晉君召大夫伯宗。道逢輦者。問曰。子有所聞乎。曰。梁山崩。壅河不流。召大夫伯宗。伯宗曰如之何。曰。君率群臣而哭之。已而祠焉。河斯流矣。伯宗以其言告。而河流。晉君問伯宗曰。何以知之。伯宗以自知對。孔子聞之曰。伯宗其無後乎。攘</a:t>
            </a:r>
            <a:r>
              <a:rPr lang="zh-CN" altLang="en-US" dirty="0">
                <a:ea typeface="Microsoft JhengHei" panose="020B0604030504040204" pitchFamily="34" charset="-120"/>
              </a:rPr>
              <a:t>（竊取）</a:t>
            </a:r>
            <a:r>
              <a:rPr lang="zh-TW" altLang="en-US" sz="2800" dirty="0">
                <a:ea typeface="Microsoft JhengHei" panose="020B0604030504040204" pitchFamily="34" charset="-120"/>
              </a:rPr>
              <a:t>人之善。後伯宗果遇害。卿位遂絕。夫竊人一言。尚且獲譴如此。則其大者可知矣。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34D3AF-DE75-2E0B-6ABB-290E6E6602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E7EA2927-170F-6ED4-44DD-590877540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竊人之能。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586427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BD9886-C84B-F375-7A03-AE43C2F949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5577DAA-D760-7D40-BFFC-522CBAF49AF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7008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江陰兩生。纂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dirty="0" err="1"/>
              <a:t>zuǎn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修縣志。偶見二節婦事。平平無奇。遂削之。城隍廟道士。夜聞二婦人泣訴云。某等一生苦節。死載縣志。今無端爲人削去。神曰。二生合</a:t>
            </a:r>
            <a:r>
              <a:rPr lang="zh-CN" altLang="en-US" dirty="0">
                <a:ea typeface="Microsoft JhengHei" panose="020B0604030504040204" pitchFamily="34" charset="-120"/>
              </a:rPr>
              <a:t>（應該）</a:t>
            </a:r>
            <a:r>
              <a:rPr lang="zh-TW" altLang="en-US" sz="2800" dirty="0">
                <a:ea typeface="Microsoft JhengHei" panose="020B0604030504040204" pitchFamily="34" charset="-120"/>
              </a:rPr>
              <a:t>登黃甲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zh-TW" altLang="en-US" dirty="0">
                <a:ea typeface="Microsoft JhengHei" panose="020B0604030504040204" pitchFamily="34" charset="-120"/>
              </a:rPr>
              <a:t>科舉進士及第的人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。既蔽人節義。當削其祿。二婦泣拜而去。二生聞之。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斥爲妄語</a:t>
            </a:r>
            <a:r>
              <a:rPr lang="zh-TW" altLang="en-US" sz="2800" dirty="0">
                <a:ea typeface="Microsoft JhengHei" panose="020B0604030504040204" pitchFamily="34" charset="-120"/>
              </a:rPr>
              <a:t>。明年果劣考奪廩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zh-TW" altLang="en-US" dirty="0">
                <a:ea typeface="Microsoft JhengHei" panose="020B0604030504040204" pitchFamily="34" charset="-120"/>
              </a:rPr>
              <a:t>削除廩生俸祿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。同憤鬱死。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C12306-6BBB-229C-40A7-C38380EB83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E42211E-86CC-B1D0-F195-6F70482FA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蔽人之善。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343751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0AE6D9-74A9-3C39-5026-C7BF41C0A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667C5B1-6C7A-EC8D-6E76-0833413E98D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7008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劉仲輔初婚。有偷兒入室。公驚視。乃所識也。曰。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汝貧耶。檢二首飾與之。且曰。我終不言。汝勿再犯。遂令去。</a:t>
            </a:r>
            <a:r>
              <a:rPr lang="zh-TW" altLang="en-US" sz="2800" dirty="0">
                <a:ea typeface="Microsoft JhengHei" panose="020B0604030504040204" pitchFamily="34" charset="-120"/>
              </a:rPr>
              <a:t>後夫人訊其姓名。公曰。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已許不言。胡問及</a:t>
            </a:r>
            <a:r>
              <a:rPr lang="zh-TW" altLang="en-US" sz="2800" dirty="0">
                <a:ea typeface="Microsoft JhengHei" panose="020B0604030504040204" pitchFamily="34" charset="-120"/>
              </a:rPr>
              <a:t>。公歿。有一人先無賴。後爲善行者。服衰絰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cuī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dié</a:t>
            </a:r>
            <a:r>
              <a:rPr lang="zh-CN" altLang="en-US" dirty="0">
                <a:ea typeface="Microsoft JhengHei" panose="020B0604030504040204" pitchFamily="34" charset="-120"/>
              </a:rPr>
              <a:t>，喪服）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。哭甚哀。家人疑是昔偷兒焉。孫璲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suì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。官尚書。諡莊襄。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A31FE6-088D-C5DC-1736-B2F875030E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AF12F30-7696-6784-6FFB-B1E324FB4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形人之醜。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60564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A57464-D75E-F304-6858-1631600806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BA32DDE-4D0F-127B-C6DE-30CB42F805C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7008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蘇頌在杭州。人有以私事囑公者。公不聽。其人後居言官。懷怒詆公。或勸公上昔日書。公曰。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訐人之私。我豈爲之。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ea typeface="Microsoft JhengHei" panose="020B0604030504040204" pitchFamily="34" charset="-120"/>
              </a:rPr>
              <a:t>虛靖真人曰。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凡掩過匿非。自家不可有。爲人不可無。</a:t>
            </a:r>
            <a:r>
              <a:rPr lang="zh-TW" altLang="en-US" sz="2800" dirty="0">
                <a:ea typeface="Microsoft JhengHei" panose="020B0604030504040204" pitchFamily="34" charset="-120"/>
              </a:rPr>
              <a:t>蓋自家掩護。則善不能入。爲人掩護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。乃盛德之事也</a:t>
            </a:r>
            <a:r>
              <a:rPr lang="zh-TW" altLang="en-US" sz="2800" dirty="0">
                <a:ea typeface="Microsoft JhengHei" panose="020B0604030504040204" pitchFamily="34" charset="-120"/>
              </a:rPr>
              <a:t>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2B03E2-874F-07F1-9B4E-1854BB75BE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A99A547-0558-6191-FAFB-5A760FA5F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訐人之私。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097651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EF7CDC-B05D-C21E-C7D5-7BDD11440D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67EEC69-2BB7-A7F0-071A-1AD91FABFF8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7008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此指一輩奸惡小人。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蠱惑愚癡之人。誘之嫖賭鬭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solidFill>
                  <a:srgbClr val="C00000"/>
                </a:solidFill>
                <a:ea typeface="Microsoft JhengHei" panose="020B0604030504040204" pitchFamily="34" charset="-120"/>
              </a:rPr>
              <a:t>dòu</a:t>
            </a:r>
            <a:r>
              <a:rPr lang="zh-CN" altLang="en-US" dirty="0">
                <a:solidFill>
                  <a:srgbClr val="C00000"/>
                </a:solidFill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訟燒煉等事。而己得於中取利者言也。</a:t>
            </a:r>
            <a:r>
              <a:rPr lang="zh-TW" altLang="en-US" sz="2800" dirty="0">
                <a:ea typeface="Microsoft JhengHei" panose="020B0604030504040204" pitchFamily="34" charset="-120"/>
              </a:rPr>
              <a:t>不肖子弟。爲其所愚。不顧父祖創業艱難。一旦敗盡。家喪身亡。揆厥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kuí</a:t>
            </a:r>
            <a:r>
              <a:rPr lang="zh-CN" altLang="en-US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jué</a:t>
            </a:r>
            <a:r>
              <a:rPr lang="zh-CN" altLang="en-US" dirty="0">
                <a:ea typeface="Microsoft JhengHei" panose="020B0604030504040204" pitchFamily="34" charset="-120"/>
              </a:rPr>
              <a:t>，探討）</a:t>
            </a:r>
            <a:r>
              <a:rPr lang="zh-TW" altLang="en-US" sz="2800" dirty="0">
                <a:ea typeface="Microsoft JhengHei" panose="020B0604030504040204" pitchFamily="34" charset="-120"/>
              </a:rPr>
              <a:t>所由。係誰之咎。其能免於惡報乎。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25E91A-2AE4-A3F5-A046-C2F4F219DA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4CA7FF4-57F6-1F8F-6162-8D8DEE2B8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耗人貨財。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775792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942BB8-1DFA-21AC-6AD7-5011B8FAD0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87EA18B-8D38-AD53-2786-062B3A251B2F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7008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離有二義。一是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追迫債欠。及吏役勒索。令人賣男鬻女</a:t>
            </a:r>
            <a:r>
              <a:rPr lang="zh-TW" altLang="en-US" sz="2800" dirty="0">
                <a:ea typeface="Microsoft JhengHei" panose="020B0604030504040204" pitchFamily="34" charset="-120"/>
              </a:rPr>
              <a:t>。一是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挾私搬挑。唆間參商。皆不仁之甚也</a:t>
            </a:r>
            <a:r>
              <a:rPr lang="zh-TW" altLang="en-US" sz="2800" dirty="0">
                <a:ea typeface="Microsoft JhengHei" panose="020B0604030504040204" pitchFamily="34" charset="-120"/>
              </a:rPr>
              <a:t>。不知骨肉者。血屬也。天性存之。天倫寓焉。故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仁人見人之骨肉。貧困難存者。助以財力。使之安全</a:t>
            </a:r>
            <a:r>
              <a:rPr lang="zh-TW" altLang="en-US" sz="2800" dirty="0">
                <a:ea typeface="Microsoft JhengHei" panose="020B0604030504040204" pitchFamily="34" charset="-120"/>
              </a:rPr>
              <a:t>。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怨隙不和者。與之調化。使之敦好</a:t>
            </a:r>
            <a:r>
              <a:rPr lang="zh-TW" altLang="en-US" sz="2800" dirty="0">
                <a:ea typeface="Microsoft JhengHei" panose="020B0604030504040204" pitchFamily="34" charset="-120"/>
              </a:rPr>
              <a:t>。此修真之要路也。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078A97-9ED0-F46A-B65D-A3C8CACF14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05E5245E-98BB-EB0C-7109-DBC394F61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離人骨肉。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799331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FBFE95-3828-37EA-A9F0-F9BEAF82E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2ECF987-CA1E-8044-118C-94557F3980D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70081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人有所愛。如田地屋產。書籍玩好。器皿衣飾等類。必欲設計侵而奪之</a:t>
            </a:r>
            <a:r>
              <a:rPr lang="zh-TW" altLang="en-US" sz="2800" dirty="0">
                <a:ea typeface="Microsoft JhengHei" panose="020B0604030504040204" pitchFamily="34" charset="-120"/>
              </a:rPr>
              <a:t>。其去劫盜幾何哉。于鐵樵曰。物無美惡。愛者爲珍。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人侵我之所愛。我心如何</a:t>
            </a:r>
            <a:r>
              <a:rPr lang="zh-TW" altLang="en-US" sz="2800" dirty="0">
                <a:ea typeface="Microsoft JhengHei" panose="020B0604030504040204" pitchFamily="34" charset="-120"/>
              </a:rPr>
              <a:t>。魯子晉曰。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此際若作我有所愛。被人侵奪想。不怕貪念不息也</a:t>
            </a:r>
            <a:r>
              <a:rPr lang="zh-TW" altLang="en-US" sz="2800" dirty="0">
                <a:ea typeface="Microsoft JhengHei" panose="020B0604030504040204" pitchFamily="34" charset="-120"/>
              </a:rPr>
              <a:t>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472160-6FE9-E608-DF79-07BD6BF93E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E80A8FB9-8FF9-AB63-E920-A9F7FF7BA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侵人所愛。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885808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45BAD2-BE2F-2093-D53B-6F82F2AFDE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D47FCD5-A2FB-B651-B561-F63411E48B0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助人爲非。及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成人之惡。不能導人於善皆是。</a:t>
            </a:r>
            <a:r>
              <a:rPr lang="zh-TW" altLang="en-US" sz="2800" dirty="0">
                <a:ea typeface="Microsoft JhengHei" panose="020B0604030504040204" pitchFamily="34" charset="-120"/>
              </a:rPr>
              <a:t>佛言。說法教化。名爲法施。能令眾生。聽法聞道。以是因緣。得無量善報。功過格曰。教人爲非。一事一過。事之大者。隨事論過。積是惡因。得無量惡報。愚謂導人於善。則人善皆爲己善。而己善日純。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助人爲惡。則人惡悉爲己惡。而己惡日增。</a:t>
            </a:r>
            <a:r>
              <a:rPr lang="zh-TW" altLang="en-US" sz="2800" dirty="0">
                <a:ea typeface="Microsoft JhengHei" panose="020B0604030504040204" pitchFamily="34" charset="-120"/>
              </a:rPr>
              <a:t>其善惡之歸。懸如天壤。故禍福之應。判若雲泥。人其知所棄從乎。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C4AC03-8B2E-79E1-A125-35B6407317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476D7AB5-B6B5-5B96-83AB-EC00C611F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助人為非。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812358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5FF0AA-95C0-7963-0671-A33E19F0DE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D2EF5-7C56-603E-08E3-6CA45E77B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313" y="1790550"/>
            <a:ext cx="8739688" cy="3276900"/>
          </a:xfrm>
        </p:spPr>
        <p:txBody>
          <a:bodyPr/>
          <a:lstStyle/>
          <a:p>
            <a:r>
              <a:rPr lang="ja-JP" altLang="en-US" dirty="0"/>
              <a:t>甲四、惡報</a:t>
            </a:r>
            <a:r>
              <a:rPr lang="zh-TW" altLang="en-US" dirty="0"/>
              <a:t>；</a:t>
            </a:r>
            <a:r>
              <a:rPr lang="ja-JP" altLang="en-US" dirty="0"/>
              <a:t>乙</a:t>
            </a:r>
            <a:r>
              <a:rPr lang="zh-CN" altLang="en-US" dirty="0"/>
              <a:t>六</a:t>
            </a:r>
            <a:r>
              <a:rPr lang="ja-JP" altLang="en-US" dirty="0"/>
              <a:t>、</a:t>
            </a:r>
            <a:r>
              <a:rPr lang="zh-CN" altLang="en-US" dirty="0"/>
              <a:t>剛強暴惡</a:t>
            </a:r>
            <a:br>
              <a:rPr lang="en-GB" altLang="ja-JP" dirty="0"/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964700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867932-A113-6887-AC97-5CB0E7088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19090DF-B870-C401-7374-201662C3807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君子正直律己。和惠待人。人自畏而愛之。若動逞威稜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wēi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léng</a:t>
            </a:r>
            <a:r>
              <a:rPr lang="zh-CN" altLang="en-US" dirty="0">
                <a:ea typeface="Microsoft JhengHei" panose="020B0604030504040204" pitchFamily="34" charset="-120"/>
              </a:rPr>
              <a:t>，</a:t>
            </a:r>
            <a:r>
              <a:rPr lang="zh-CN" altLang="en-US" dirty="0"/>
              <a:t> 威嚴的氣勢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。即有懾服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zhé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fú</a:t>
            </a:r>
            <a:r>
              <a:rPr lang="zh-CN" altLang="en-US" dirty="0">
                <a:ea typeface="Microsoft JhengHei" panose="020B0604030504040204" pitchFamily="34" charset="-120"/>
              </a:rPr>
              <a:t>，</a:t>
            </a:r>
            <a:r>
              <a:rPr lang="zh-TW" altLang="en-US" dirty="0"/>
              <a:t>因畏懼威勢而屈服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。而人不懷德。何以居人上乎。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00B9D2-9FC4-48B2-8152-9FCB9303E1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6DDF4FE4-A1E3-1DB6-714B-E66CB9E98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逞志作威。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393688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CB8D01-9CA9-2AEA-8680-89D59AD7B2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CAEDB22-D9F7-6148-59CB-DD333299EFE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以理折人。猶恐起人角勝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jué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shèng</a:t>
            </a:r>
            <a:r>
              <a:rPr lang="zh-CN" altLang="en-US" dirty="0">
                <a:ea typeface="Microsoft JhengHei" panose="020B0604030504040204" pitchFamily="34" charset="-120"/>
              </a:rPr>
              <a:t>，較量勝負）</a:t>
            </a:r>
            <a:r>
              <a:rPr lang="zh-TW" altLang="en-US" sz="2800" dirty="0">
                <a:ea typeface="Microsoft JhengHei" panose="020B0604030504040204" pitchFamily="34" charset="-120"/>
              </a:rPr>
              <a:t>之心。以至扞格而不入。況理本屈。而強加橫辱。以求勝乎。魯子晉曰。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恥心。人皆有之。誰肯甘心受辱者</a:t>
            </a:r>
            <a:r>
              <a:rPr lang="zh-TW" altLang="en-US" sz="2800" dirty="0">
                <a:ea typeface="Microsoft JhengHei" panose="020B0604030504040204" pitchFamily="34" charset="-120"/>
              </a:rPr>
              <a:t>。乃於此中求勝。天道好還。辱人還自辱矣。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ADD9FB-076B-C8E7-EDBA-2145E4DF28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FC988C0A-281D-C547-78F8-A969253E1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辱人求勝。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913708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8580F702-A5AD-E3B7-714C-FFCF4961BE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2E5F0DF-E4C9-E3E1-A6AF-EDF989CB022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林退齋尚書。臨終訓子孫曰。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汝輩只要學喫虧</a:t>
            </a:r>
            <a:r>
              <a:rPr lang="zh-TW" altLang="en-US" sz="2800" dirty="0">
                <a:ea typeface="Microsoft JhengHei" panose="020B0604030504040204" pitchFamily="34" charset="-120"/>
              </a:rPr>
              <a:t>。噫。從古英雄。只爲不能喫虧。害了許多事。然從古英雄。亦只爲能忍辱喫虧。成了許多事。如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韓信</a:t>
            </a:r>
            <a:r>
              <a:rPr lang="zh-TW" altLang="en-US" sz="2800" dirty="0">
                <a:ea typeface="Microsoft JhengHei" panose="020B0604030504040204" pitchFamily="34" charset="-120"/>
              </a:rPr>
              <a:t>受辱胯下。喫虧極矣。後乃築壇拜將。封三齊王。淮陰少年。皆隸麾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huī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下。由此觀之。又安知受辱之人。異日不富貴。而辱人之人。異日不反爲人辱乎。好勝者思之。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0B4C36-EB4A-AA00-26BA-87BE9DA267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B7A2D24A-CAE4-F22C-5262-CE49C89B7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辱人求勝。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81608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B87942-9274-9DD6-5F03-C3BEE4BFBF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F94C0D2-FBBC-956B-D4D5-304B4C64741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民以穀爲命。況農夫春耕夏耘。多少勤劬。官糧私債。皆仰賴於此。豈可阻水利以旱之。潰隄防以淹之。縱牲畜以踐食之。使天地所生者。不得收成。人力虛而無功。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375E0D-3DA8-D96E-ED0C-855A5D73A3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46414B2-5CDA-6196-BDC8-8F81CE685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敗人苗稼。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01258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9FD3F8-2C4B-D135-AF2C-0CFF83CCF2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105115F-30F6-BB8E-85C6-527CDC16000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清康熙丁未年。湖廣鄉民李甲。販牛爲業。欲牛之肥。每俟稻熟時。四更乘牛縱食。遠至數</a:t>
            </a:r>
            <a:r>
              <a:rPr lang="zh-CN" altLang="en-US" sz="2800" dirty="0">
                <a:ea typeface="Microsoft JhengHei" panose="020B0604030504040204" pitchFamily="34" charset="-120"/>
              </a:rPr>
              <a:t>里</a:t>
            </a:r>
            <a:r>
              <a:rPr lang="zh-TW" altLang="en-US" sz="2800" dirty="0">
                <a:ea typeface="Microsoft JhengHei" panose="020B0604030504040204" pitchFamily="34" charset="-120"/>
              </a:rPr>
              <a:t>。率以爲常。地廣人稀。人不能覺。忽一日。爲雷震死。背有硃書。縱牛害稼四字。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654582-A4CE-C127-F8A2-7BA5267D86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B7B8CDB-21C6-5CB1-D50F-821F5DDFD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敗人苗稼。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339191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77C88C-E91F-EDE5-1B36-1FE48E3C6F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0AF104E-DDAE-C202-BA3F-70AC536BD08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有夫婦而後有父子。婚姻之道大矣。破有數等。有百計非燬。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而破於未合之先者</a:t>
            </a:r>
            <a:r>
              <a:rPr lang="zh-TW" altLang="en-US" sz="2800" dirty="0">
                <a:ea typeface="Microsoft JhengHei" panose="020B0604030504040204" pitchFamily="34" charset="-120"/>
              </a:rPr>
              <a:t>。有多方阻撓。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而破於將合之際者</a:t>
            </a:r>
            <a:r>
              <a:rPr lang="zh-TW" altLang="en-US" sz="2800" dirty="0">
                <a:ea typeface="Microsoft JhengHei" panose="020B0604030504040204" pitchFamily="34" charset="-120"/>
              </a:rPr>
              <a:t>。有無風起浪。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而破於既合之後者</a:t>
            </a:r>
            <a:r>
              <a:rPr lang="zh-TW" altLang="en-US" sz="2800" dirty="0">
                <a:ea typeface="Microsoft JhengHei" panose="020B0604030504040204" pitchFamily="34" charset="-120"/>
              </a:rPr>
              <a:t>。豈知婚姻天定。人焉能破。其或爲人所破者。畢竟非婚姻也。然離合由天。而起心破之。則在乎人。其罪與殺人等也。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7C4F17-7109-A234-9664-A8E0F1A4D6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3BAF67DB-F2D1-F96E-D3D3-336A4247D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破人婚姻。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451098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AA0B4D-D3F3-A16F-C9BE-A5ED4CFBEC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DBE6C8D-0F6F-2A4A-0546-3FF3DDE591A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何元益。與趙明夫。議親已定。而趙女失明。家計寥落。元益易其親。與單子文爲親。次年父子俱喪。趙女適士人葉惟先。惟先登第。三典大郡</a:t>
            </a:r>
            <a:r>
              <a:rPr lang="zh-CN" altLang="en-US" dirty="0">
                <a:ea typeface="Microsoft JhengHei" panose="020B0604030504040204" pitchFamily="34" charset="-120"/>
              </a:rPr>
              <a:t>（在大郡掌理三典 </a:t>
            </a:r>
            <a:r>
              <a:rPr lang="en-GB" altLang="zh-CN" dirty="0">
                <a:ea typeface="Microsoft JhengHei" panose="020B0604030504040204" pitchFamily="34" charset="-120"/>
              </a:rPr>
              <a:t>- </a:t>
            </a:r>
            <a:r>
              <a:rPr lang="zh-TW" altLang="en-US" dirty="0"/>
              <a:t>指輕、中、重三種典法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25475D-81DF-F02F-A039-BEF2C17755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1B7D94D-EBFB-DE46-EE52-53A075588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破人婚姻。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783128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9B577D-EF04-EA67-5D81-86399A804A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0777FAD-F782-09A8-B5A6-9201D1CB6EA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茍。即論語茍富矣之茍。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言不必大富也。但茍富焉。即驕耳</a:t>
            </a:r>
            <a:r>
              <a:rPr lang="zh-TW" altLang="en-US" sz="2800" dirty="0">
                <a:ea typeface="Microsoft JhengHei" panose="020B0604030504040204" pitchFamily="34" charset="-120"/>
              </a:rPr>
              <a:t>。分明寫出小人乍</a:t>
            </a:r>
            <a:r>
              <a:rPr lang="zh-CN" altLang="en-US" dirty="0">
                <a:ea typeface="Microsoft JhengHei" panose="020B0604030504040204" pitchFamily="34" charset="-120"/>
              </a:rPr>
              <a:t>（忽然）</a:t>
            </a:r>
            <a:r>
              <a:rPr lang="zh-TW" altLang="en-US" sz="2800" dirty="0">
                <a:ea typeface="Microsoft JhengHei" panose="020B0604030504040204" pitchFamily="34" charset="-120"/>
              </a:rPr>
              <a:t>富。無知妄作的光景。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蓋富而驕。驕則侈。侈則費。費則貪取不義。剝人肥己。必至恃財桀驁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jié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ào</a:t>
            </a:r>
            <a:r>
              <a:rPr lang="zh-CN" altLang="en-US" dirty="0">
                <a:ea typeface="Microsoft JhengHei" panose="020B0604030504040204" pitchFamily="34" charset="-120"/>
              </a:rPr>
              <a:t>，凶暴倔强）</a:t>
            </a:r>
            <a:r>
              <a:rPr lang="zh-TW" altLang="en-US" sz="2800" dirty="0">
                <a:ea typeface="Microsoft JhengHei" panose="020B0604030504040204" pitchFamily="34" charset="-120"/>
              </a:rPr>
              <a:t>。凌鄰里。慢親朋。自奉千金可揮。待人一毛不拔。然炎炎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zh-TW" altLang="en-US" dirty="0">
                <a:ea typeface="Microsoft JhengHei" panose="020B0604030504040204" pitchFamily="34" charset="-120"/>
              </a:rPr>
              <a:t>權勢顯赫的樣子</a:t>
            </a:r>
            <a:r>
              <a:rPr lang="zh-CN" altLang="en-US" dirty="0">
                <a:ea typeface="Microsoft JhengHei" panose="020B0604030504040204" pitchFamily="34" charset="-120"/>
              </a:rPr>
              <a:t>）</a:t>
            </a:r>
            <a:r>
              <a:rPr lang="zh-TW" altLang="en-US" sz="2800" dirty="0">
                <a:ea typeface="Microsoft JhengHei" panose="020B0604030504040204" pitchFamily="34" charset="-120"/>
              </a:rPr>
              <a:t>易盡。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天道忌盈。驕未加人。禍先及己。</a:t>
            </a:r>
            <a:r>
              <a:rPr lang="zh-TW" altLang="en-US" sz="2800" dirty="0">
                <a:ea typeface="Microsoft JhengHei" panose="020B0604030504040204" pitchFamily="34" charset="-120"/>
              </a:rPr>
              <a:t>此則萬不爽一者耳。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4A4D9C-3B4C-CE98-6ABA-3307595C9F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75F5B4A-1495-F627-E1B5-3D40622A3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苟富而驕。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1838946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B519E-122D-97AB-6AD8-A46AE6BBF4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3374FA2-8418-6B21-AE2E-DE0C9298226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CN" altLang="en-US" sz="2800" dirty="0">
                <a:ea typeface="Microsoft JhengHei" panose="020B0604030504040204" pitchFamily="34" charset="-120"/>
              </a:rPr>
              <a:t>楊</a:t>
            </a:r>
            <a:r>
              <a:rPr lang="zh-TW" altLang="en-US" sz="2800" dirty="0">
                <a:ea typeface="Microsoft JhengHei" panose="020B0604030504040204" pitchFamily="34" charset="-120"/>
              </a:rPr>
              <a:t>溪一富翁。性貪鄙。銀帛財穀。日益充積。陳棟塘勸之曰。積財不散。必有奇殃。曷不行一二施捨善事。以爲長久之計。不聽。過二三年。棟塘語人曰。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此人禍至矣。向者惟貪吝可鄙。近聞益肆驕橫。傲慢刻剝。無所不爲。非速禍哉。</a:t>
            </a:r>
            <a:r>
              <a:rPr lang="zh-TW" altLang="en-US" sz="2800" u="sng" dirty="0">
                <a:ea typeface="Microsoft JhengHei" panose="020B0604030504040204" pitchFamily="34" charset="-120"/>
              </a:rPr>
              <a:t>未幾。果爲賊所殺</a:t>
            </a:r>
            <a:r>
              <a:rPr lang="zh-TW" altLang="en-US" sz="2800" dirty="0">
                <a:ea typeface="Microsoft JhengHei" panose="020B0604030504040204" pitchFamily="34" charset="-120"/>
              </a:rPr>
              <a:t>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D8D354-5D7A-E290-4244-51E2652D89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5CFD85C-FE08-3618-ABFC-F8D7F4098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苟富而驕。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8465485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E02997-1668-7CD9-69AF-588FA9877D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A45298D-FA58-01D8-E890-B8FBDF82FE8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ea typeface="Microsoft JhengHei" panose="020B0604030504040204" pitchFamily="34" charset="-120"/>
              </a:rPr>
              <a:t>佛言。我有二白法。能救一切眾生。何名二白。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一曰慚。二曰愧</a:t>
            </a:r>
            <a:r>
              <a:rPr lang="zh-TW" altLang="en-US" sz="2800" dirty="0">
                <a:ea typeface="Microsoft JhengHei" panose="020B0604030504040204" pitchFamily="34" charset="-120"/>
              </a:rPr>
              <a:t>。夫子曰。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行己有恥</a:t>
            </a:r>
            <a:r>
              <a:rPr lang="zh-TW" altLang="en-US" sz="2800" dirty="0">
                <a:ea typeface="Microsoft JhengHei" panose="020B0604030504040204" pitchFamily="34" charset="-120"/>
              </a:rPr>
              <a:t>。禮曰。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臨難毋茍免</a:t>
            </a:r>
            <a:r>
              <a:rPr lang="zh-TW" altLang="en-US" sz="2800" dirty="0">
                <a:ea typeface="Microsoft JhengHei" panose="020B0604030504040204" pitchFamily="34" charset="-120"/>
              </a:rPr>
              <a:t>。今也茍免。而又復無恥。人斯下矣。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EACABD-2961-AF5A-53A0-C89D6479FF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0767EDA-24C7-00AE-2F95-CF1A4C50C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苟免無恥。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034101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A1691-1BA5-1B17-645D-875358A08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6A4A9EB-1F03-998E-C210-A213C9FF3C1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宋范純仁。嘗與司馬光論事不合。後朝廷治司馬黨。韓維以執政日。與光不合。得免。或勸純仁。借維爲例。純仁曰。吾昔與君實。同朝論事。不合則可。爲今日茍免地。則不可。有愧心而生。孰若無愧心而死乎。遂遠貶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F7B157-10FC-D802-40C7-95F4A32F92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2A69AE22-C34D-79EB-7542-3B29D1E01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苟免無恥。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4194139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14E39B-C51E-25E7-1DDB-7912CBE5FE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A577EB2-C18E-D7FE-5907-1DF29FC9A83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ea typeface="Microsoft JhengHei" panose="020B0604030504040204" pitchFamily="34" charset="-120"/>
              </a:rPr>
              <a:t>	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恩非己出。而冒認之。</a:t>
            </a:r>
            <a:r>
              <a:rPr lang="zh-TW" altLang="en-US" sz="2800" dirty="0">
                <a:ea typeface="Microsoft JhengHei" panose="020B0604030504040204" pitchFamily="34" charset="-120"/>
              </a:rPr>
              <a:t>不過一時討好之計。究之必得其實。其人不特不感。而反薄其誣。</a:t>
            </a:r>
            <a:r>
              <a:rPr lang="zh-TW" altLang="en-US" sz="2800" dirty="0">
                <a:solidFill>
                  <a:srgbClr val="C00000"/>
                </a:solidFill>
                <a:ea typeface="Microsoft JhengHei" panose="020B0604030504040204" pitchFamily="34" charset="-120"/>
              </a:rPr>
              <a:t>過實己出。而推委之</a:t>
            </a:r>
            <a:r>
              <a:rPr lang="zh-TW" altLang="en-US" sz="2800" dirty="0">
                <a:ea typeface="Microsoft JhengHei" panose="020B0604030504040204" pitchFamily="34" charset="-120"/>
              </a:rPr>
              <a:t>。不過一時卸火之計。究之必得其真。他人不特不恕。而益憎其狡。所謂小人枉自爲小人也。</a:t>
            </a:r>
            <a:endParaRPr lang="en-GB" altLang="zh-TW" sz="2800" dirty="0">
              <a:solidFill>
                <a:srgbClr val="C00000"/>
              </a:solidFill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2DF555-4DB8-CDBD-BB35-C82A32463A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8668A57B-D2AC-C741-7CB9-0D9185255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認恩推過。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264066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AEED20-7050-E813-4F46-4B0E2ED22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520FF98-B7B0-E370-8118-9486F992734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1267" y="1909482"/>
            <a:ext cx="10466122" cy="397032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ea typeface="Microsoft JhengHei" panose="020B0604030504040204" pitchFamily="34" charset="-120"/>
              </a:rPr>
              <a:t>【</a:t>
            </a:r>
            <a:r>
              <a:rPr lang="zh-CN" altLang="en-US" sz="2800" dirty="0">
                <a:ea typeface="Microsoft JhengHei" panose="020B0604030504040204" pitchFamily="34" charset="-120"/>
              </a:rPr>
              <a:t>事例</a:t>
            </a:r>
            <a:r>
              <a:rPr lang="en-US" altLang="zh-CN" sz="2800" dirty="0">
                <a:ea typeface="Microsoft JhengHei" panose="020B0604030504040204" pitchFamily="34" charset="-120"/>
              </a:rPr>
              <a:t>】</a:t>
            </a:r>
            <a:r>
              <a:rPr lang="zh-TW" altLang="en-US" sz="2800" dirty="0">
                <a:ea typeface="Microsoft JhengHei" panose="020B0604030504040204" pitchFamily="34" charset="-120"/>
              </a:rPr>
              <a:t>宋王曾爲相。有請差遣者。必正色卻</a:t>
            </a:r>
            <a:r>
              <a:rPr lang="zh-CN" altLang="en-US" dirty="0">
                <a:ea typeface="Microsoft JhengHei" panose="020B0604030504040204" pitchFamily="34" charset="-120"/>
              </a:rPr>
              <a:t>（拒絕）</a:t>
            </a:r>
            <a:r>
              <a:rPr lang="zh-TW" altLang="en-US" sz="2800" dirty="0">
                <a:ea typeface="Microsoft JhengHei" panose="020B0604030504040204" pitchFamily="34" charset="-120"/>
              </a:rPr>
              <a:t>之。已而擢用</a:t>
            </a:r>
            <a:r>
              <a:rPr lang="zh-CN" altLang="en-US" dirty="0">
                <a:ea typeface="Microsoft JhengHei" panose="020B0604030504040204" pitchFamily="34" charset="-120"/>
              </a:rPr>
              <a:t>（</a:t>
            </a:r>
            <a:r>
              <a:rPr lang="en-GB" altLang="zh-CN" dirty="0" err="1">
                <a:ea typeface="Microsoft JhengHei" panose="020B0604030504040204" pitchFamily="34" charset="-120"/>
              </a:rPr>
              <a:t>zhuó</a:t>
            </a:r>
            <a:r>
              <a:rPr lang="en-GB" altLang="zh-CN" dirty="0">
                <a:ea typeface="Microsoft JhengHei" panose="020B0604030504040204" pitchFamily="34" charset="-120"/>
              </a:rPr>
              <a:t> </a:t>
            </a:r>
            <a:r>
              <a:rPr lang="en-GB" altLang="zh-CN" dirty="0" err="1">
                <a:ea typeface="Microsoft JhengHei" panose="020B0604030504040204" pitchFamily="34" charset="-120"/>
              </a:rPr>
              <a:t>yòng</a:t>
            </a:r>
            <a:r>
              <a:rPr lang="zh-CN" altLang="en-US" dirty="0">
                <a:ea typeface="Microsoft JhengHei" panose="020B0604030504040204" pitchFamily="34" charset="-120"/>
              </a:rPr>
              <a:t>，提升重用）</a:t>
            </a:r>
            <a:r>
              <a:rPr lang="zh-TW" altLang="en-US" sz="2800" dirty="0">
                <a:ea typeface="Microsoft JhengHei" panose="020B0604030504040204" pitchFamily="34" charset="-120"/>
              </a:rPr>
              <a:t>。絕口不與言。子弟曰。曷不使之知乎。公曰。用賢。人主之事。若使之知。是徇私情而市私恩也。</a:t>
            </a:r>
            <a:endParaRPr lang="en-GB" altLang="zh-TW" sz="2800" dirty="0"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BC2F81-8E10-B5B6-2D5A-4CAE922BCB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CCABC5C-83ED-DB87-2116-428D2991E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267" y="853014"/>
            <a:ext cx="10390792" cy="881639"/>
          </a:xfrm>
        </p:spPr>
        <p:txBody>
          <a:bodyPr/>
          <a:lstStyle/>
          <a:p>
            <a:r>
              <a:rPr lang="zh-TW" altLang="en-US" sz="4000" b="1" dirty="0">
                <a:latin typeface="DengXian" panose="02010600030101010101" pitchFamily="2" charset="-122"/>
                <a:ea typeface="DengXian" panose="02010600030101010101" pitchFamily="2" charset="-122"/>
                <a:cs typeface="+mj-lt"/>
              </a:rPr>
              <a:t>認恩推過。</a:t>
            </a:r>
            <a:endParaRPr lang="en-US" sz="2800" b="1" dirty="0">
              <a:latin typeface="DengXian" panose="02010600030101010101" pitchFamily="2" charset="-122"/>
              <a:ea typeface="DengXian" panose="02010600030101010101" pitchFamily="2" charset="-122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521248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ubtle plant design" id="{C4E708C3-BF83-274F-AF3B-4CC03B614FD1}" vid="{68B22398-A460-D04E-9878-94472CCFC851}"/>
    </a:ext>
  </a:extLst>
</a:theme>
</file>

<file path=ppt/theme/theme2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ubtle plant design" id="{C4E708C3-BF83-274F-AF3B-4CC03B614FD1}" vid="{D15ACA4D-00E7-C94F-8802-F6BBDC44E8F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6779</Words>
  <Application>Microsoft Office PowerPoint</Application>
  <PresentationFormat>Widescreen</PresentationFormat>
  <Paragraphs>208</Paragraphs>
  <Slides>41</Slides>
  <Notes>37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DengXian</vt:lpstr>
      <vt:lpstr>Microsoft JhengHei</vt:lpstr>
      <vt:lpstr>Aptos</vt:lpstr>
      <vt:lpstr>Aptos Display</vt:lpstr>
      <vt:lpstr>Arial</vt:lpstr>
      <vt:lpstr>Calibri</vt:lpstr>
      <vt:lpstr>Courier New</vt:lpstr>
      <vt:lpstr>Helvetica</vt:lpstr>
      <vt:lpstr>Office Theme</vt:lpstr>
      <vt:lpstr>Custom</vt:lpstr>
      <vt:lpstr>甲四、惡報；乙三、世俗之惡  </vt:lpstr>
      <vt:lpstr>自罪引他。</vt:lpstr>
      <vt:lpstr>壅塞方術。</vt:lpstr>
      <vt:lpstr>訕謗聖賢。</vt:lpstr>
      <vt:lpstr>侵凌道德。</vt:lpstr>
      <vt:lpstr>侵凌道德。</vt:lpstr>
      <vt:lpstr>侵凌道德。</vt:lpstr>
      <vt:lpstr>甲四、惡報；乙四、殺生之惡  </vt:lpstr>
      <vt:lpstr>射飛逐走。發蟄驚棲。填穴覆巢。傷胎破卵。</vt:lpstr>
      <vt:lpstr>甲四、惡報；乙五、柔弱之惡  </vt:lpstr>
      <vt:lpstr>願人有失。</vt:lpstr>
      <vt:lpstr>願人有失。</vt:lpstr>
      <vt:lpstr>願人有失。</vt:lpstr>
      <vt:lpstr>毀人成功。</vt:lpstr>
      <vt:lpstr>危人自安。減人自益。</vt:lpstr>
      <vt:lpstr>以惡易好。以私廢公。</vt:lpstr>
      <vt:lpstr>以惡易好。以私廢公。</vt:lpstr>
      <vt:lpstr>竊人之能。</vt:lpstr>
      <vt:lpstr>竊人之能。</vt:lpstr>
      <vt:lpstr>蔽人之善。</vt:lpstr>
      <vt:lpstr>形人之醜。</vt:lpstr>
      <vt:lpstr>訐人之私。</vt:lpstr>
      <vt:lpstr>耗人貨財。</vt:lpstr>
      <vt:lpstr>離人骨肉。</vt:lpstr>
      <vt:lpstr>侵人所愛。</vt:lpstr>
      <vt:lpstr>助人為非。</vt:lpstr>
      <vt:lpstr>甲四、惡報；乙六、剛強暴惡  </vt:lpstr>
      <vt:lpstr>逞志作威。</vt:lpstr>
      <vt:lpstr>辱人求勝。</vt:lpstr>
      <vt:lpstr>辱人求勝。</vt:lpstr>
      <vt:lpstr>敗人苗稼。</vt:lpstr>
      <vt:lpstr>敗人苗稼。</vt:lpstr>
      <vt:lpstr>破人婚姻。</vt:lpstr>
      <vt:lpstr>破人婚姻。</vt:lpstr>
      <vt:lpstr>苟富而驕。</vt:lpstr>
      <vt:lpstr>苟富而驕。</vt:lpstr>
      <vt:lpstr>苟免無恥。</vt:lpstr>
      <vt:lpstr>苟免無恥。</vt:lpstr>
      <vt:lpstr>認恩推過。</vt:lpstr>
      <vt:lpstr>認恩推過。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Xing Fook</cp:lastModifiedBy>
  <cp:revision>1903</cp:revision>
  <dcterms:created xsi:type="dcterms:W3CDTF">2026-01-04T02:28:04Z</dcterms:created>
  <dcterms:modified xsi:type="dcterms:W3CDTF">2026-02-23T17:41:30Z</dcterms:modified>
</cp:coreProperties>
</file>