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73" r:id="rId3"/>
    <p:sldId id="274" r:id="rId4"/>
    <p:sldId id="275" r:id="rId5"/>
    <p:sldId id="258" r:id="rId6"/>
    <p:sldId id="263" r:id="rId7"/>
    <p:sldId id="261" r:id="rId8"/>
    <p:sldId id="262" r:id="rId9"/>
    <p:sldId id="260" r:id="rId10"/>
    <p:sldId id="265" r:id="rId11"/>
    <p:sldId id="266" r:id="rId12"/>
    <p:sldId id="267" r:id="rId13"/>
    <p:sldId id="268" r:id="rId14"/>
    <p:sldId id="269" r:id="rId15"/>
    <p:sldId id="276" r:id="rId16"/>
    <p:sldId id="271" r:id="rId17"/>
    <p:sldId id="270" r:id="rId18"/>
    <p:sldId id="27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E89593-D81B-4B1F-8567-2441B1BB7DD7}" type="datetimeFigureOut">
              <a:rPr lang="en-GB" smtClean="0"/>
              <a:t>06/12/2016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8C9E9E-13F4-4A0D-A0A0-0484F12C7535}" type="slidenum">
              <a:rPr lang="en-GB" smtClean="0"/>
              <a:t>‹#›</a:t>
            </a:fld>
            <a:endParaRPr lang="en-GB"/>
          </a:p>
        </p:txBody>
      </p:sp>
    </p:spTree>
    <p:extLst>
      <p:ext uri="{BB962C8B-B14F-4D97-AF65-F5344CB8AC3E}">
        <p14:creationId xmlns:p14="http://schemas.microsoft.com/office/powerpoint/2010/main" val="929734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81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11666AE1-617D-4765-AA58-28F35C2A97FB}" type="slidenum">
              <a:rPr lang="en-GB" altLang="en-US" smtClean="0">
                <a:solidFill>
                  <a:srgbClr val="000000"/>
                </a:solidFill>
              </a:rPr>
              <a:pPr>
                <a:defRPr/>
              </a:pPr>
              <a:t>1</a:t>
            </a:fld>
            <a:endParaRPr lang="en-GB" altLang="en-US" smtClean="0">
              <a:solidFill>
                <a:srgbClr val="000000"/>
              </a:solidFill>
            </a:endParaRPr>
          </a:p>
        </p:txBody>
      </p:sp>
    </p:spTree>
    <p:extLst>
      <p:ext uri="{BB962C8B-B14F-4D97-AF65-F5344CB8AC3E}">
        <p14:creationId xmlns:p14="http://schemas.microsoft.com/office/powerpoint/2010/main" val="62858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However laudable these sentiments were, though, Carter quickly received a number of setbacks to his favoured foreign policy strategy.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stark contrast to Carter’s general</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hesitancy about military intervention overseas, the Soviet Union was rather less cautious about expanding its borders, invading Afghanistan in 1980 –</a:t>
            </a:r>
            <a:r>
              <a:rPr lang="en-GB" sz="1200" kern="1200" baseline="0" dirty="0" smtClean="0">
                <a:solidFill>
                  <a:schemeClr val="tx1"/>
                </a:solidFill>
                <a:effectLst/>
                <a:latin typeface="+mn-lt"/>
                <a:ea typeface="+mn-ea"/>
                <a:cs typeface="+mn-cs"/>
              </a:rPr>
              <a:t> something which proved disastrous for its in the long-term and which ultimately had similarly negative legacies for the US</a:t>
            </a:r>
            <a:endParaRPr lang="en-GB" sz="1200" kern="1200" dirty="0" smtClean="0">
              <a:solidFill>
                <a:schemeClr val="tx1"/>
              </a:solidFill>
              <a:effectLst/>
              <a:latin typeface="+mn-lt"/>
              <a:ea typeface="+mn-ea"/>
              <a:cs typeface="+mn-cs"/>
            </a:endParaRP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Prior</a:t>
            </a:r>
            <a:r>
              <a:rPr lang="en-GB" sz="1200" kern="1200" baseline="0" dirty="0" smtClean="0">
                <a:solidFill>
                  <a:schemeClr val="tx1"/>
                </a:solidFill>
                <a:effectLst/>
                <a:latin typeface="+mn-lt"/>
                <a:ea typeface="+mn-ea"/>
                <a:cs typeface="+mn-cs"/>
              </a:rPr>
              <a:t> to this, in</a:t>
            </a:r>
            <a:r>
              <a:rPr lang="en-GB" sz="1200" kern="1200" dirty="0" smtClean="0">
                <a:solidFill>
                  <a:schemeClr val="tx1"/>
                </a:solidFill>
                <a:effectLst/>
                <a:latin typeface="+mn-lt"/>
                <a:ea typeface="+mn-ea"/>
                <a:cs typeface="+mn-cs"/>
              </a:rPr>
              <a:t> 1979, the Iranian Revolution deposed the </a:t>
            </a:r>
            <a:r>
              <a:rPr lang="en-GB" sz="1200" kern="1200" dirty="0" err="1" smtClean="0">
                <a:solidFill>
                  <a:schemeClr val="tx1"/>
                </a:solidFill>
                <a:effectLst/>
                <a:latin typeface="+mn-lt"/>
                <a:ea typeface="+mn-ea"/>
                <a:cs typeface="+mn-cs"/>
              </a:rPr>
              <a:t>Westernh</a:t>
            </a:r>
            <a:r>
              <a:rPr lang="en-GB" sz="1200" kern="1200" dirty="0" smtClean="0">
                <a:solidFill>
                  <a:schemeClr val="tx1"/>
                </a:solidFill>
                <a:effectLst/>
                <a:latin typeface="+mn-lt"/>
                <a:ea typeface="+mn-ea"/>
                <a:cs typeface="+mn-cs"/>
              </a:rPr>
              <a:t>-backed Shah Royal Family, establishing an Islamic Republic under the leadership of the Grand Ayatollah </a:t>
            </a:r>
            <a:r>
              <a:rPr lang="en-GB" sz="1200" kern="1200" dirty="0" err="1" smtClean="0">
                <a:solidFill>
                  <a:schemeClr val="tx1"/>
                </a:solidFill>
                <a:effectLst/>
                <a:latin typeface="+mn-lt"/>
                <a:ea typeface="+mn-ea"/>
                <a:cs typeface="+mn-cs"/>
              </a:rPr>
              <a:t>Ruhollah</a:t>
            </a:r>
            <a:r>
              <a:rPr lang="en-GB" sz="1200" kern="1200" dirty="0" smtClean="0">
                <a:solidFill>
                  <a:schemeClr val="tx1"/>
                </a:solidFill>
                <a:effectLst/>
                <a:latin typeface="+mn-lt"/>
                <a:ea typeface="+mn-ea"/>
                <a:cs typeface="+mn-cs"/>
              </a:rPr>
              <a:t> Khomeini. This removed an important ally in the Middle East, replacing it with a regime hostile to the United States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Amidst the Iranian Revolution in 1979, a group of revolutionary students raided the US embassy in Tehran, taking sixty-six American civilians hostage – partly in an attempt to blackmail the United States into delivering Shah Mohammad Reza Pahlavi from safe custody to be tried and executed in Iran.</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Hostage Crisis created international headlines, and in the face of it the Carter Administration’s response was largely judged inept by public opinion in the United States. Negotiations with the Iranian authorities proved unsuccessful, and his previous visible backing for the autocratic Iranian royal family at a White House state function in 1977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 release of eventually negotiated for January 20 1981, four hundred and forty-four days after the crisis had begun. By this time Carter’s reputation and influence had largely dissipated,</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with the return of the detainees to the United States occurred on the same day that  Ronald Reagan was inaugurated as the new President, having defeated Carter in the 1980 election.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1749397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In the interim, Carter’s Presidency had further been undermined by an ongoing energy crisis</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uncertainty and chaos that coincided with the Iranian</a:t>
            </a:r>
            <a:r>
              <a:rPr lang="en-GB" sz="1200" kern="1200" baseline="0" dirty="0" smtClean="0">
                <a:solidFill>
                  <a:schemeClr val="tx1"/>
                </a:solidFill>
                <a:effectLst/>
                <a:latin typeface="+mn-lt"/>
                <a:ea typeface="+mn-ea"/>
                <a:cs typeface="+mn-cs"/>
              </a:rPr>
              <a:t> Revolution </a:t>
            </a:r>
            <a:r>
              <a:rPr lang="en-GB" sz="1200" kern="1200" dirty="0" smtClean="0">
                <a:solidFill>
                  <a:schemeClr val="tx1"/>
                </a:solidFill>
                <a:effectLst/>
                <a:latin typeface="+mn-lt"/>
                <a:ea typeface="+mn-ea"/>
                <a:cs typeface="+mn-cs"/>
              </a:rPr>
              <a:t>caused instability in the Middle East and a knock-on reduction in the supply of crude oil to the United States. </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crisis</a:t>
            </a:r>
            <a:r>
              <a:rPr lang="en-GB" sz="1200"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Arial" pitchFamily="34" charset="0"/>
              </a:rPr>
              <a:t>came o</a:t>
            </a:r>
            <a:r>
              <a:rPr lang="en-GB" dirty="0" smtClean="0">
                <a:cs typeface="Arial" pitchFamily="34" charset="0"/>
              </a:rPr>
              <a:t>n heals of energy crisis caused by the 1973 Oil Embargo: placed on US by OPEC (Organisation of Petroleum Exporting Countries) nations – Saudi Arabia, Kuwait, Libya, Iraq, Algeria – for its support of Israel in Yom Kippur War, which had exposed the US dependency</a:t>
            </a:r>
            <a:r>
              <a:rPr lang="en-GB" baseline="0" dirty="0" smtClean="0">
                <a:cs typeface="Arial" pitchFamily="34" charset="0"/>
              </a:rPr>
              <a:t> on foreign </a:t>
            </a:r>
            <a:r>
              <a:rPr lang="en-GB" baseline="0" dirty="0" err="1" smtClean="0">
                <a:cs typeface="Arial" pitchFamily="34" charset="0"/>
              </a:rPr>
              <a:t>oild</a:t>
            </a:r>
            <a:endParaRPr lang="en-GB" dirty="0" smtClean="0">
              <a:cs typeface="Arial" pitchFamily="34" charset="0"/>
            </a:endParaRPr>
          </a:p>
          <a:p>
            <a:pPr marL="171450" lvl="0" indent="-171450">
              <a:buFont typeface="Arial" panose="020B0604020202020204" pitchFamily="34" charset="0"/>
              <a:buChar char="•"/>
            </a:pP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result in both 1973</a:t>
            </a:r>
            <a:r>
              <a:rPr lang="en-GB" sz="1200" kern="1200" baseline="0" dirty="0" smtClean="0">
                <a:solidFill>
                  <a:schemeClr val="tx1"/>
                </a:solidFill>
                <a:effectLst/>
                <a:latin typeface="+mn-lt"/>
                <a:ea typeface="+mn-ea"/>
                <a:cs typeface="+mn-cs"/>
              </a:rPr>
              <a:t> and 1979 </a:t>
            </a:r>
            <a:r>
              <a:rPr lang="en-GB" sz="1200" kern="1200" dirty="0" smtClean="0">
                <a:solidFill>
                  <a:schemeClr val="tx1"/>
                </a:solidFill>
                <a:effectLst/>
                <a:latin typeface="+mn-lt"/>
                <a:ea typeface="+mn-ea"/>
                <a:cs typeface="+mn-cs"/>
              </a:rPr>
              <a:t>was an increase in the cost of petrol, and a spate of panic buying at gas stations across North America.</a:t>
            </a:r>
            <a:endParaRPr lang="en-GB" sz="1200" kern="1200" baseline="0" dirty="0" smtClean="0">
              <a:solidFill>
                <a:schemeClr val="tx1"/>
              </a:solidFill>
              <a:effectLst/>
              <a:latin typeface="+mn-lt"/>
              <a:ea typeface="+mn-ea"/>
              <a:cs typeface="+mn-cs"/>
            </a:endParaRP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Dealing with the issues of access to fossil fuels and energy conservation had in fact been an important plank of the Carter Presidency. He publically encouraged Americans to reduce energy consumption and to live thriftily, carrying this into effect at the White House: he installed solar panels and wore cardigans and sweaters in an effort to reduce heating costs – something which became the target of lampoonists</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3</a:t>
            </a:fld>
            <a:endParaRPr lang="en-GB" dirty="0">
              <a:solidFill>
                <a:prstClr val="black"/>
              </a:solidFill>
            </a:endParaRPr>
          </a:p>
        </p:txBody>
      </p:sp>
    </p:spTree>
    <p:extLst>
      <p:ext uri="{BB962C8B-B14F-4D97-AF65-F5344CB8AC3E}">
        <p14:creationId xmlns:p14="http://schemas.microsoft.com/office/powerpoint/2010/main" val="3074399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At the height of the 1979 energy crisis, Carter delivered an infamous speech, which twinned together the situation in the Middle East, domestic politics, and the Vietnam War.</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“true problems” affecting the United States, according to Carter, were “deeper than gasoline lines or energy shortages, deeper even than inflation or recession,” and rested with what he saw as “a fundamental threat to American democracy.”</a:t>
            </a:r>
          </a:p>
          <a:p>
            <a:pPr marL="171450" indent="-171450">
              <a:buFont typeface="Arial" panose="020B0604020202020204" pitchFamily="34" charset="0"/>
              <a:buChar char="•"/>
            </a:pPr>
            <a:endParaRPr lang="en-GB" sz="1200" kern="1200" dirty="0" smtClean="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“The threat,” he said “</a:t>
            </a:r>
            <a:r>
              <a:rPr lang="en-GB" sz="1200" kern="1200" dirty="0" err="1" smtClean="0">
                <a:solidFill>
                  <a:schemeClr val="tx1"/>
                </a:solidFill>
                <a:effectLst/>
                <a:latin typeface="+mn-lt"/>
                <a:ea typeface="+mn-ea"/>
                <a:cs typeface="+mn-cs"/>
              </a:rPr>
              <a:t>iis</a:t>
            </a:r>
            <a:r>
              <a:rPr lang="en-GB" sz="1200" kern="1200" dirty="0" smtClean="0">
                <a:solidFill>
                  <a:schemeClr val="tx1"/>
                </a:solidFill>
                <a:effectLst/>
                <a:latin typeface="+mn-lt"/>
                <a:ea typeface="+mn-ea"/>
                <a:cs typeface="+mn-cs"/>
              </a:rPr>
              <a:t> a crisis of confidence [which]</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strikes at the very heart and soul and spirit of our national will. We can see this crisis in the growing doubt about the meaning of our own lives and in the loss of a unity of purpose for our nation.”</a:t>
            </a:r>
          </a:p>
          <a:p>
            <a:pPr marL="0" indent="0">
              <a:buFont typeface="Arial" panose="020B0604020202020204" pitchFamily="34" charset="0"/>
              <a:buNone/>
            </a:pPr>
            <a:r>
              <a:rPr lang="en-GB" sz="1200" kern="1200" dirty="0" smtClean="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smtClean="0">
                <a:solidFill>
                  <a:schemeClr val="tx1"/>
                </a:solidFill>
                <a:effectLst/>
                <a:latin typeface="+mn-lt"/>
                <a:ea typeface="+mn-ea"/>
                <a:cs typeface="+mn-cs"/>
              </a:rPr>
              <a:t>An important root of this crisis lay in the divisions and conflicts evinced during the 1960s. As Carter put it, “we were sure that ours was a nation of the ballot, not the bullet, until the murders of John Kennedy and Robert Kennedy and Martin Luther King. We were taught that our armies were always invincible and our causes were always just, only to suffer the agony of Vietnam. We respected the presidency as a place of honour until the shock of Watergate.”</a:t>
            </a:r>
          </a:p>
          <a:p>
            <a:pPr marL="171450" lvl="0" indent="-171450">
              <a:buFont typeface="Arial" panose="020B0604020202020204" pitchFamily="34" charset="0"/>
              <a:buChar char="•"/>
            </a:pP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1E4037D-9F39-4A2D-AC84-620B4DC85BD8}" type="slidenum">
              <a:rPr lang="en-GB" smtClean="0">
                <a:solidFill>
                  <a:prstClr val="black"/>
                </a:solidFill>
              </a:rPr>
              <a:pPr/>
              <a:t>4</a:t>
            </a:fld>
            <a:endParaRPr lang="en-GB" dirty="0">
              <a:solidFill>
                <a:prstClr val="black"/>
              </a:solidFill>
            </a:endParaRPr>
          </a:p>
        </p:txBody>
      </p:sp>
    </p:spTree>
    <p:extLst>
      <p:ext uri="{BB962C8B-B14F-4D97-AF65-F5344CB8AC3E}">
        <p14:creationId xmlns:p14="http://schemas.microsoft.com/office/powerpoint/2010/main" val="199474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6</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7</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8</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9</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First of</a:t>
            </a:r>
            <a:r>
              <a:rPr lang="en-GB" baseline="0" dirty="0" smtClean="0"/>
              <a:t> all, Reagan’s already commented-upon status as a onetime movie actor needs to be set against a long career in politics – one which, in fact, started with Reagan being a registered Democrat</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As his compliance with HUAC suggests, though, the Cold War hardened Reagan’s political views, and he became increasingly conservative in the 1950s and 1960s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Enjoying a national profile, he honed his oratory skills and entered the national political stage with a vociferous endorsement of the 1964 Republican presidential candidate Barry Goldwater</a:t>
            </a:r>
          </a:p>
          <a:p>
            <a:pPr marL="171450" indent="-171450">
              <a:buFont typeface="Arial" panose="020B0604020202020204" pitchFamily="34" charset="0"/>
              <a:buChar char="•"/>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This traction carried Reagan into a successful run for governorship of California, a position in which he gained further notoriety – and rancour – for his position on student protests at UC Berkeley, once infamously stating “</a:t>
            </a:r>
            <a:r>
              <a:rPr lang="en-GB" sz="1200" dirty="0" smtClean="0"/>
              <a:t>If it takes a bloodbath, let's get it over with.”</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10</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11</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23379145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16</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17</a:t>
            </a:fld>
            <a:endParaRPr lang="en-GB" dirty="0"/>
          </a:p>
        </p:txBody>
      </p:sp>
    </p:spTree>
    <p:extLst>
      <p:ext uri="{BB962C8B-B14F-4D97-AF65-F5344CB8AC3E}">
        <p14:creationId xmlns:p14="http://schemas.microsoft.com/office/powerpoint/2010/main" val="37046864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baseline="0" dirty="0" smtClean="0"/>
          </a:p>
        </p:txBody>
      </p:sp>
      <p:sp>
        <p:nvSpPr>
          <p:cNvPr id="4" name="Slide Number Placeholder 3"/>
          <p:cNvSpPr>
            <a:spLocks noGrp="1"/>
          </p:cNvSpPr>
          <p:nvPr>
            <p:ph type="sldNum" sz="quarter" idx="10"/>
          </p:nvPr>
        </p:nvSpPr>
        <p:spPr/>
        <p:txBody>
          <a:bodyPr/>
          <a:lstStyle/>
          <a:p>
            <a:fld id="{11E45C9F-1A9C-4B85-B04D-6D82F98151E4}"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704686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06/12/2016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294795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06/12/2016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2360888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06/12/2016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3751611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06/12/2016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1634040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06/12/2016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2845926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06/12/2016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1770399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06/12/2016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3729551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06/12/2016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259923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06/12/2016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1994190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06/12/2016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3168142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06/12/2016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21488287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23282301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342311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06/12/2016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1194758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EU-IBF8nwSY"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2.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3.png"/><Relationship Id="rId7"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8.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316" y="1196752"/>
            <a:ext cx="9144002" cy="973253"/>
          </a:xfrm>
          <a:prstGeom prst="rect">
            <a:avLst/>
          </a:prstGeom>
        </p:spPr>
        <p:txBody>
          <a:bodyPr wrap="square" lIns="540000" tIns="360000" rIns="540000" bIns="360000" numCol="2" spcCol="360000">
            <a:spAutoFit/>
          </a:bodyPr>
          <a:lstStyle/>
          <a:p>
            <a:pPr>
              <a:defRPr/>
            </a:pPr>
            <a:endParaRPr lang="en-GB" sz="1600" b="1" dirty="0">
              <a:solidFill>
                <a:srgbClr val="FF0000"/>
              </a:solidFill>
              <a:cs typeface="Arial" charset="0"/>
            </a:endParaRPr>
          </a:p>
        </p:txBody>
      </p:sp>
      <p:sp>
        <p:nvSpPr>
          <p:cNvPr id="4" name="Rectangle 3"/>
          <p:cNvSpPr/>
          <p:nvPr/>
        </p:nvSpPr>
        <p:spPr>
          <a:xfrm>
            <a:off x="-23813" y="6350"/>
            <a:ext cx="9144001" cy="1558028"/>
          </a:xfrm>
          <a:prstGeom prst="rect">
            <a:avLst/>
          </a:prstGeom>
        </p:spPr>
        <p:txBody>
          <a:bodyPr lIns="540000" tIns="360000" rIns="540000" bIns="360000">
            <a:spAutoFit/>
          </a:bodyPr>
          <a:lstStyle/>
          <a:p>
            <a:pPr>
              <a:defRPr/>
            </a:pPr>
            <a:r>
              <a:rPr lang="en-GB" b="1" smtClean="0">
                <a:solidFill>
                  <a:srgbClr val="FF0000"/>
                </a:solidFill>
                <a:effectLst>
                  <a:outerShdw blurRad="38100" dist="38100" dir="2700000" algn="tl">
                    <a:srgbClr val="000000">
                      <a:alpha val="43137"/>
                    </a:srgbClr>
                  </a:outerShdw>
                </a:effectLst>
                <a:cs typeface="Arial" charset="0"/>
              </a:rPr>
              <a:t>AHHI5016 </a:t>
            </a:r>
            <a:r>
              <a:rPr lang="en-GB" b="1" dirty="0">
                <a:solidFill>
                  <a:srgbClr val="FF0000"/>
                </a:solidFill>
                <a:effectLst>
                  <a:outerShdw blurRad="38100" dist="38100" dir="2700000" algn="tl">
                    <a:srgbClr val="000000">
                      <a:alpha val="43137"/>
                    </a:srgbClr>
                  </a:outerShdw>
                </a:effectLst>
                <a:cs typeface="Arial" charset="0"/>
              </a:rPr>
              <a:t>Week 10</a:t>
            </a:r>
          </a:p>
          <a:p>
            <a:pPr>
              <a:defRPr/>
            </a:pPr>
            <a:r>
              <a:rPr lang="en-GB" b="1" dirty="0">
                <a:solidFill>
                  <a:srgbClr val="FF0000"/>
                </a:solidFill>
                <a:effectLst>
                  <a:outerShdw blurRad="38100" dist="38100" dir="2700000" algn="tl">
                    <a:srgbClr val="000000">
                      <a:alpha val="43137"/>
                    </a:srgbClr>
                  </a:outerShdw>
                </a:effectLst>
                <a:cs typeface="Arial" charset="0"/>
              </a:rPr>
              <a:t>Cold Warriors: From McCarthy to </a:t>
            </a:r>
            <a:r>
              <a:rPr lang="en-GB" b="1" dirty="0" smtClean="0">
                <a:solidFill>
                  <a:srgbClr val="FF0000"/>
                </a:solidFill>
                <a:effectLst>
                  <a:outerShdw blurRad="38100" dist="38100" dir="2700000" algn="tl">
                    <a:srgbClr val="000000">
                      <a:alpha val="43137"/>
                    </a:srgbClr>
                  </a:outerShdw>
                </a:effectLst>
                <a:cs typeface="Arial" charset="0"/>
              </a:rPr>
              <a:t>Reagan</a:t>
            </a:r>
          </a:p>
          <a:p>
            <a:pPr>
              <a:defRPr/>
            </a:pPr>
            <a:r>
              <a:rPr lang="en-GB" b="1" dirty="0" smtClean="0">
                <a:solidFill>
                  <a:srgbClr val="FF0000"/>
                </a:solidFill>
                <a:effectLst>
                  <a:outerShdw blurRad="38100" dist="38100" dir="2700000" algn="tl">
                    <a:srgbClr val="000000">
                      <a:alpha val="43137"/>
                    </a:srgbClr>
                  </a:outerShdw>
                </a:effectLst>
                <a:cs typeface="Arial" charset="0"/>
              </a:rPr>
              <a:t>In focus: The Great Communicator</a:t>
            </a: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1153089"/>
            <a:ext cx="2603679" cy="2707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 y="1217712"/>
            <a:ext cx="9144002" cy="6882563"/>
          </a:xfrm>
          <a:prstGeom prst="rect">
            <a:avLst/>
          </a:prstGeom>
        </p:spPr>
        <p:txBody>
          <a:bodyPr wrap="square" lIns="540000" tIns="360000" rIns="540000" bIns="360000" numCol="2" spcCol="360000">
            <a:spAutoFit/>
          </a:bodyPr>
          <a:lstStyle/>
          <a:p>
            <a:pPr>
              <a:defRPr/>
            </a:pPr>
            <a:r>
              <a:rPr lang="en-GB" sz="2000" b="1" u="sng" dirty="0" smtClean="0">
                <a:solidFill>
                  <a:prstClr val="black"/>
                </a:solidFill>
                <a:cs typeface="Arial" charset="0"/>
              </a:rPr>
              <a:t>1. ‘Crisis of Confidence’</a:t>
            </a:r>
          </a:p>
          <a:p>
            <a:pPr marL="285750" indent="-285750">
              <a:buFontTx/>
              <a:buChar char="-"/>
              <a:defRPr/>
            </a:pPr>
            <a:r>
              <a:rPr lang="en-GB" sz="2000" dirty="0">
                <a:solidFill>
                  <a:prstClr val="black"/>
                </a:solidFill>
                <a:cs typeface="Arial" charset="0"/>
              </a:rPr>
              <a:t>Carter’s </a:t>
            </a:r>
            <a:r>
              <a:rPr lang="en-GB" sz="2000" dirty="0" smtClean="0">
                <a:solidFill>
                  <a:prstClr val="black"/>
                </a:solidFill>
                <a:cs typeface="Arial" charset="0"/>
              </a:rPr>
              <a:t>setbacks</a:t>
            </a:r>
          </a:p>
          <a:p>
            <a:pPr marL="285750" indent="-285750">
              <a:buFontTx/>
              <a:buChar char="-"/>
              <a:defRPr/>
            </a:pPr>
            <a:r>
              <a:rPr lang="en-GB" sz="2000" dirty="0" smtClean="0">
                <a:solidFill>
                  <a:prstClr val="black"/>
                </a:solidFill>
                <a:cs typeface="Arial" charset="0"/>
              </a:rPr>
              <a:t>1980 election</a:t>
            </a:r>
            <a:endParaRPr lang="en-GB" sz="900" dirty="0"/>
          </a:p>
          <a:p>
            <a:pPr marL="285750" indent="-285750">
              <a:buFontTx/>
              <a:buChar char="-"/>
              <a:defRPr/>
            </a:pPr>
            <a:r>
              <a:rPr lang="en-GB" sz="2000" dirty="0" smtClean="0">
                <a:solidFill>
                  <a:prstClr val="black"/>
                </a:solidFill>
                <a:cs typeface="Arial" charset="0"/>
              </a:rPr>
              <a:t>Reagan persona</a:t>
            </a:r>
          </a:p>
          <a:p>
            <a:pPr>
              <a:defRPr/>
            </a:pPr>
            <a:endParaRPr lang="en-GB" sz="2000" dirty="0" smtClean="0">
              <a:solidFill>
                <a:prstClr val="black"/>
              </a:solidFill>
              <a:cs typeface="Arial" charset="0"/>
            </a:endParaRPr>
          </a:p>
          <a:p>
            <a:pPr>
              <a:defRPr/>
            </a:pPr>
            <a:r>
              <a:rPr lang="en-GB" sz="2000" b="1" u="sng" dirty="0" smtClean="0">
                <a:solidFill>
                  <a:prstClr val="black"/>
                </a:solidFill>
                <a:cs typeface="Arial" charset="0"/>
              </a:rPr>
              <a:t>2. Reagan’s Politics</a:t>
            </a:r>
          </a:p>
          <a:p>
            <a:pPr marL="285750" indent="-285750">
              <a:buFontTx/>
              <a:buChar char="-"/>
              <a:defRPr/>
            </a:pPr>
            <a:r>
              <a:rPr lang="en-GB" sz="2000" dirty="0" smtClean="0">
                <a:solidFill>
                  <a:prstClr val="black"/>
                </a:solidFill>
                <a:cs typeface="Arial" charset="0"/>
              </a:rPr>
              <a:t>Cold </a:t>
            </a:r>
            <a:r>
              <a:rPr lang="en-GB" sz="2000" dirty="0" smtClean="0">
                <a:solidFill>
                  <a:prstClr val="black"/>
                </a:solidFill>
                <a:cs typeface="Arial" charset="0"/>
              </a:rPr>
              <a:t>Warrior</a:t>
            </a:r>
          </a:p>
          <a:p>
            <a:pPr marL="285750" indent="-285750">
              <a:buFontTx/>
              <a:buChar char="-"/>
              <a:defRPr/>
            </a:pPr>
            <a:r>
              <a:rPr lang="en-GB" sz="2000" dirty="0" smtClean="0">
                <a:solidFill>
                  <a:prstClr val="black"/>
                </a:solidFill>
                <a:cs typeface="Arial" charset="0"/>
              </a:rPr>
              <a:t>Goldwater </a:t>
            </a:r>
            <a:r>
              <a:rPr lang="en-GB" sz="2000" dirty="0" smtClean="0">
                <a:solidFill>
                  <a:prstClr val="black"/>
                </a:solidFill>
                <a:cs typeface="Arial" charset="0"/>
              </a:rPr>
              <a:t>speech</a:t>
            </a:r>
          </a:p>
          <a:p>
            <a:pPr marL="285750" indent="-285750">
              <a:buFontTx/>
              <a:buChar char="-"/>
              <a:defRPr/>
            </a:pPr>
            <a:r>
              <a:rPr lang="en-GB" sz="2000" dirty="0" smtClean="0">
                <a:solidFill>
                  <a:prstClr val="black"/>
                </a:solidFill>
                <a:cs typeface="Arial" charset="0"/>
              </a:rPr>
              <a:t>VFW speech</a:t>
            </a:r>
          </a:p>
          <a:p>
            <a:pPr marL="285750" indent="-285750">
              <a:buFontTx/>
              <a:buChar char="-"/>
              <a:defRPr/>
            </a:pPr>
            <a:r>
              <a:rPr lang="en-GB" sz="2000" dirty="0" smtClean="0">
                <a:solidFill>
                  <a:prstClr val="black"/>
                </a:solidFill>
                <a:cs typeface="Arial" charset="0"/>
              </a:rPr>
              <a:t>1</a:t>
            </a:r>
            <a:r>
              <a:rPr lang="en-GB" sz="2000" baseline="30000" dirty="0" smtClean="0">
                <a:solidFill>
                  <a:prstClr val="black"/>
                </a:solidFill>
                <a:cs typeface="Arial" charset="0"/>
              </a:rPr>
              <a:t>st</a:t>
            </a:r>
            <a:r>
              <a:rPr lang="en-GB" sz="2000" dirty="0" smtClean="0">
                <a:solidFill>
                  <a:prstClr val="black"/>
                </a:solidFill>
                <a:cs typeface="Arial" charset="0"/>
              </a:rPr>
              <a:t> Inaugural Address</a:t>
            </a:r>
          </a:p>
          <a:p>
            <a:pPr marL="285750" indent="-285750">
              <a:buFontTx/>
              <a:buChar char="-"/>
              <a:defRPr/>
            </a:pPr>
            <a:r>
              <a:rPr lang="en-GB" sz="2000" dirty="0" smtClean="0">
                <a:solidFill>
                  <a:prstClr val="black"/>
                </a:solidFill>
                <a:cs typeface="Arial" charset="0"/>
              </a:rPr>
              <a:t>Evangelicals speech</a:t>
            </a:r>
          </a:p>
          <a:p>
            <a:pPr marL="285750" indent="-285750">
              <a:buFontTx/>
              <a:buChar char="-"/>
              <a:defRPr/>
            </a:pPr>
            <a:r>
              <a:rPr lang="en-GB" sz="2000" dirty="0" smtClean="0">
                <a:solidFill>
                  <a:prstClr val="black"/>
                </a:solidFill>
                <a:cs typeface="Arial" charset="0"/>
              </a:rPr>
              <a:t>Farewell address</a:t>
            </a:r>
          </a:p>
          <a:p>
            <a:pPr marL="285750" indent="-285750">
              <a:buFontTx/>
              <a:buChar char="-"/>
              <a:defRPr/>
            </a:pPr>
            <a:r>
              <a:rPr lang="en-GB" sz="2000" dirty="0" smtClean="0">
                <a:solidFill>
                  <a:prstClr val="black"/>
                </a:solidFill>
                <a:cs typeface="Arial" charset="0"/>
              </a:rPr>
              <a:t>Reagan Coalition</a:t>
            </a:r>
          </a:p>
          <a:p>
            <a:pPr marL="285750" indent="-285750">
              <a:buFontTx/>
              <a:buChar char="-"/>
              <a:defRPr/>
            </a:pPr>
            <a:endParaRPr lang="en-GB" sz="2000" dirty="0" smtClean="0">
              <a:solidFill>
                <a:prstClr val="black"/>
              </a:solidFill>
              <a:cs typeface="Arial" charset="0"/>
            </a:endParaRPr>
          </a:p>
          <a:p>
            <a:pPr marL="285750" indent="-285750">
              <a:buFontTx/>
              <a:buChar char="-"/>
              <a:defRPr/>
            </a:pPr>
            <a:endParaRPr lang="en-GB" sz="2000" dirty="0" smtClean="0">
              <a:solidFill>
                <a:prstClr val="black"/>
              </a:solidFill>
              <a:cs typeface="Arial" charset="0"/>
            </a:endParaRPr>
          </a:p>
          <a:p>
            <a:pPr>
              <a:defRPr/>
            </a:pPr>
            <a:endParaRPr lang="en-GB" sz="2000" dirty="0">
              <a:solidFill>
                <a:prstClr val="black"/>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a:solidFill>
                <a:srgbClr val="FF0000"/>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a:solidFill>
                <a:srgbClr val="FF0000"/>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a:solidFill>
                <a:srgbClr val="FF0000"/>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a:solidFill>
                <a:srgbClr val="FF0000"/>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a:solidFill>
                <a:srgbClr val="FF0000"/>
              </a:solidFill>
              <a:cs typeface="Arial" charset="0"/>
            </a:endParaRPr>
          </a:p>
          <a:p>
            <a:pPr algn="r">
              <a:defRPr/>
            </a:pPr>
            <a:endParaRPr lang="en-GB" sz="2000" b="1" u="sng" dirty="0" smtClean="0">
              <a:solidFill>
                <a:srgbClr val="FF0000"/>
              </a:solidFill>
              <a:cs typeface="Arial" charset="0"/>
            </a:endParaRPr>
          </a:p>
          <a:p>
            <a:pPr algn="r">
              <a:defRPr/>
            </a:pPr>
            <a:endParaRPr lang="en-GB" sz="2000" b="1" u="sng" dirty="0" smtClean="0">
              <a:solidFill>
                <a:srgbClr val="FF0000"/>
              </a:solidFill>
              <a:cs typeface="Arial" charset="0"/>
            </a:endParaRPr>
          </a:p>
          <a:p>
            <a:pPr algn="r">
              <a:defRPr/>
            </a:pPr>
            <a:r>
              <a:rPr lang="en-GB" sz="2000" b="1" u="sng" dirty="0" smtClean="0">
                <a:solidFill>
                  <a:srgbClr val="FF0000"/>
                </a:solidFill>
                <a:cs typeface="Arial" charset="0"/>
              </a:rPr>
              <a:t>AIMS</a:t>
            </a:r>
          </a:p>
          <a:p>
            <a:pPr marL="285750" indent="-285750" algn="r">
              <a:buFont typeface="Arial" panose="020B0604020202020204" pitchFamily="34" charset="0"/>
              <a:buChar char="•"/>
              <a:defRPr/>
            </a:pPr>
            <a:r>
              <a:rPr lang="en-GB" sz="2000" b="1" dirty="0" smtClean="0">
                <a:solidFill>
                  <a:srgbClr val="FF0000"/>
                </a:solidFill>
                <a:cs typeface="Arial" charset="0"/>
              </a:rPr>
              <a:t>Analyse key speeches by Ronald Reagan, focusing on his domestic and foreign policies</a:t>
            </a:r>
          </a:p>
          <a:p>
            <a:pPr marL="285750" indent="-285750" algn="r">
              <a:buFont typeface="Arial" panose="020B0604020202020204" pitchFamily="34" charset="0"/>
              <a:buChar char="•"/>
              <a:defRPr/>
            </a:pPr>
            <a:r>
              <a:rPr lang="en-GB" sz="2000" b="1" dirty="0" smtClean="0">
                <a:solidFill>
                  <a:srgbClr val="FF0000"/>
                </a:solidFill>
                <a:cs typeface="Arial" charset="0"/>
              </a:rPr>
              <a:t>Interpret Reagan’s popularity and electoral appeal</a:t>
            </a:r>
          </a:p>
          <a:p>
            <a:pPr marL="285750" indent="-285750" algn="r">
              <a:buFont typeface="Arial" panose="020B0604020202020204" pitchFamily="34" charset="0"/>
              <a:buChar char="•"/>
              <a:defRPr/>
            </a:pPr>
            <a:r>
              <a:rPr lang="en-GB" sz="2000" b="1" dirty="0" smtClean="0">
                <a:solidFill>
                  <a:srgbClr val="FF0000"/>
                </a:solidFill>
                <a:cs typeface="Arial" charset="0"/>
              </a:rPr>
              <a:t>Situate Reagan’s rhetoric within his understanding of US history and foundation myths</a:t>
            </a:r>
          </a:p>
        </p:txBody>
      </p:sp>
    </p:spTree>
    <p:extLst>
      <p:ext uri="{BB962C8B-B14F-4D97-AF65-F5344CB8AC3E}">
        <p14:creationId xmlns:p14="http://schemas.microsoft.com/office/powerpoint/2010/main" val="42371545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512" y="1052736"/>
            <a:ext cx="7200800" cy="5626495"/>
          </a:xfrm>
          <a:prstGeom prst="rect">
            <a:avLst/>
          </a:prstGeom>
          <a:noFill/>
        </p:spPr>
        <p:txBody>
          <a:bodyPr wrap="square" lIns="180000" tIns="180000" rIns="360000" bIns="180000" rtlCol="0">
            <a:spAutoFit/>
          </a:bodyPr>
          <a:lstStyle/>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b="1" dirty="0">
              <a:cs typeface="Arial" pitchFamily="34" charset="0"/>
            </a:endParaRPr>
          </a:p>
          <a:p>
            <a:pPr lvl="1"/>
            <a:endParaRPr lang="en-GB" b="1" dirty="0" smtClean="0">
              <a:cs typeface="Arial" pitchFamily="34" charset="0"/>
            </a:endParaRPr>
          </a:p>
          <a:p>
            <a:pPr lvl="1"/>
            <a:endParaRPr lang="en-GB" sz="2000" b="1" dirty="0" smtClean="0">
              <a:cs typeface="Arial" pitchFamily="34" charset="0"/>
            </a:endParaRPr>
          </a:p>
          <a:p>
            <a:pPr lvl="1"/>
            <a:r>
              <a:rPr lang="en-GB" sz="2000" b="1" dirty="0" smtClean="0">
                <a:cs typeface="Arial" pitchFamily="34" charset="0"/>
              </a:rPr>
              <a:t>Setbacks</a:t>
            </a:r>
          </a:p>
          <a:p>
            <a:pPr marL="742950" lvl="1" indent="-285750">
              <a:buFont typeface="Arial" panose="020B0604020202020204" pitchFamily="34" charset="0"/>
              <a:buChar char="•"/>
            </a:pPr>
            <a:r>
              <a:rPr lang="en-GB" altLang="en-US" sz="2000" dirty="0" smtClean="0"/>
              <a:t>In 1980, the Soviet Union invaded  Afghanistan (embarking on its own ‘</a:t>
            </a:r>
            <a:r>
              <a:rPr lang="en-GB" altLang="en-US" sz="2000" dirty="0"/>
              <a:t>Vietnam</a:t>
            </a:r>
            <a:r>
              <a:rPr lang="en-GB" altLang="en-US" sz="2000" dirty="0" smtClean="0"/>
              <a:t>’)</a:t>
            </a:r>
          </a:p>
          <a:p>
            <a:pPr marL="742950" lvl="1" indent="-285750">
              <a:buFont typeface="Arial" panose="020B0604020202020204" pitchFamily="34" charset="0"/>
              <a:buChar char="•"/>
            </a:pPr>
            <a:r>
              <a:rPr lang="en-GB" altLang="en-US" sz="2000" dirty="0" smtClean="0"/>
              <a:t>Iranian </a:t>
            </a:r>
            <a:r>
              <a:rPr lang="en-GB" altLang="en-US" sz="2000" dirty="0"/>
              <a:t>Revolution in 1979 usurped the US-backed Shah, and brought an anti-American regime into </a:t>
            </a:r>
            <a:r>
              <a:rPr lang="en-GB" altLang="en-US" sz="2000" dirty="0" smtClean="0"/>
              <a:t>power (Carter had outspokenly </a:t>
            </a:r>
            <a:r>
              <a:rPr lang="en-GB" altLang="en-US" sz="2000" dirty="0"/>
              <a:t>endorsed Shah Mohammad Reza Pahlavi in </a:t>
            </a:r>
            <a:r>
              <a:rPr lang="en-GB" altLang="en-US" sz="2000" dirty="0" smtClean="0"/>
              <a:t>a state reception at the White House in 1977, see above)</a:t>
            </a:r>
            <a:endParaRPr lang="en-GB" altLang="en-US" sz="2000"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71564" y="950144"/>
            <a:ext cx="4492724" cy="30775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18072" y="0"/>
            <a:ext cx="7607449"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‘Crisis of Confidence’: Carter’s setbacks</a:t>
            </a:r>
            <a:endParaRPr lang="en-GB" sz="1000" u="sng" dirty="0" smtClean="0"/>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950144"/>
            <a:ext cx="2857500"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20272" y="950144"/>
            <a:ext cx="1952329" cy="2857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308851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1052736"/>
            <a:ext cx="9152424" cy="5780383"/>
          </a:xfrm>
          <a:prstGeom prst="rect">
            <a:avLst/>
          </a:prstGeom>
          <a:noFill/>
        </p:spPr>
        <p:txBody>
          <a:bodyPr wrap="square" lIns="180000" tIns="180000" rIns="360000" bIns="180000" rtlCol="0">
            <a:spAutoFit/>
          </a:bodyPr>
          <a:lstStyle/>
          <a:p>
            <a:pPr lvl="1"/>
            <a:endParaRPr lang="en-GB" b="1" dirty="0" smtClean="0">
              <a:solidFill>
                <a:prstClr val="black"/>
              </a:solidFill>
              <a:cs typeface="Arial" pitchFamily="34" charset="0"/>
            </a:endParaRPr>
          </a:p>
          <a:p>
            <a:pPr lvl="1"/>
            <a:endParaRPr lang="en-GB" b="1" dirty="0">
              <a:solidFill>
                <a:prstClr val="black"/>
              </a:solidFill>
              <a:cs typeface="Arial" pitchFamily="34" charset="0"/>
            </a:endParaRPr>
          </a:p>
          <a:p>
            <a:pPr lvl="1"/>
            <a:endParaRPr lang="en-GB" b="1" dirty="0" smtClean="0">
              <a:solidFill>
                <a:prstClr val="black"/>
              </a:solidFill>
              <a:cs typeface="Arial" pitchFamily="34" charset="0"/>
            </a:endParaRPr>
          </a:p>
          <a:p>
            <a:pPr lvl="1"/>
            <a:endParaRPr lang="en-GB" b="1" dirty="0">
              <a:solidFill>
                <a:prstClr val="black"/>
              </a:solidFill>
              <a:cs typeface="Arial" pitchFamily="34" charset="0"/>
            </a:endParaRPr>
          </a:p>
          <a:p>
            <a:pPr lvl="1"/>
            <a:endParaRPr lang="en-GB" b="1" dirty="0" smtClean="0">
              <a:solidFill>
                <a:prstClr val="black"/>
              </a:solidFill>
              <a:cs typeface="Arial" pitchFamily="34" charset="0"/>
            </a:endParaRPr>
          </a:p>
          <a:p>
            <a:pPr lvl="1"/>
            <a:endParaRPr lang="en-GB" b="1" dirty="0">
              <a:solidFill>
                <a:prstClr val="black"/>
              </a:solidFill>
              <a:cs typeface="Arial" pitchFamily="34" charset="0"/>
            </a:endParaRPr>
          </a:p>
          <a:p>
            <a:pPr lvl="1"/>
            <a:endParaRPr lang="en-GB" b="1" dirty="0" smtClean="0">
              <a:solidFill>
                <a:prstClr val="black"/>
              </a:solidFill>
              <a:cs typeface="Arial" pitchFamily="34" charset="0"/>
            </a:endParaRPr>
          </a:p>
          <a:p>
            <a:pPr lvl="1"/>
            <a:endParaRPr lang="en-GB" b="1" dirty="0" smtClean="0">
              <a:solidFill>
                <a:prstClr val="black"/>
              </a:solidFill>
              <a:cs typeface="Arial" pitchFamily="34" charset="0"/>
            </a:endParaRPr>
          </a:p>
          <a:p>
            <a:pPr lvl="1"/>
            <a:endParaRPr lang="en-GB" b="1" dirty="0">
              <a:solidFill>
                <a:prstClr val="black"/>
              </a:solidFill>
              <a:cs typeface="Arial" pitchFamily="34" charset="0"/>
            </a:endParaRPr>
          </a:p>
          <a:p>
            <a:pPr lvl="1"/>
            <a:endParaRPr lang="en-GB" sz="1400" b="1" i="1" dirty="0" smtClean="0">
              <a:solidFill>
                <a:prstClr val="black"/>
              </a:solidFill>
              <a:cs typeface="Arial" pitchFamily="34" charset="0"/>
            </a:endParaRPr>
          </a:p>
          <a:p>
            <a:pPr lvl="1"/>
            <a:r>
              <a:rPr lang="en-GB" sz="1400" b="1" i="1" dirty="0" smtClean="0">
                <a:solidFill>
                  <a:prstClr val="black"/>
                </a:solidFill>
                <a:cs typeface="Arial" pitchFamily="34" charset="0"/>
              </a:rPr>
              <a:t>Cars queueing at a Maryland gas station, June 1979</a:t>
            </a:r>
          </a:p>
          <a:p>
            <a:pPr marL="742950" lvl="1" indent="-285750">
              <a:buFontTx/>
              <a:buChar char="-"/>
            </a:pPr>
            <a:endParaRPr lang="en-GB" dirty="0" smtClean="0">
              <a:solidFill>
                <a:prstClr val="black"/>
              </a:solidFill>
              <a:cs typeface="Arial" pitchFamily="34" charset="0"/>
            </a:endParaRPr>
          </a:p>
          <a:p>
            <a:pPr marL="742950" lvl="1" indent="-285750" algn="just">
              <a:buFont typeface="Arial" panose="020B0604020202020204" pitchFamily="34" charset="0"/>
              <a:buChar char="•"/>
            </a:pPr>
            <a:r>
              <a:rPr lang="en-GB" dirty="0">
                <a:solidFill>
                  <a:prstClr val="black"/>
                </a:solidFill>
                <a:cs typeface="Arial" pitchFamily="34" charset="0"/>
              </a:rPr>
              <a:t>On heals of energy crisis caused by the 1973 Oil Embargo: placed on US by OPEC (Organisation of Petroleum Exporting Countries) nations – Saudi Arabia, Kuwait, Libya, Iraq, Algeria – for its support of Israel in Yom Kippur </a:t>
            </a:r>
            <a:r>
              <a:rPr lang="en-GB" dirty="0" smtClean="0">
                <a:solidFill>
                  <a:prstClr val="black"/>
                </a:solidFill>
                <a:cs typeface="Arial" pitchFamily="34" charset="0"/>
              </a:rPr>
              <a:t>War</a:t>
            </a:r>
          </a:p>
          <a:p>
            <a:pPr marL="742950" lvl="1" indent="-285750" algn="just">
              <a:buFont typeface="Arial" panose="020B0604020202020204" pitchFamily="34" charset="0"/>
              <a:buChar char="•"/>
            </a:pPr>
            <a:endParaRPr lang="en-GB" dirty="0" smtClean="0">
              <a:solidFill>
                <a:prstClr val="black"/>
              </a:solidFill>
              <a:cs typeface="Arial" pitchFamily="34" charset="0"/>
            </a:endParaRPr>
          </a:p>
          <a:p>
            <a:pPr marL="742950" lvl="1" indent="-285750" algn="just">
              <a:buFont typeface="Arial" panose="020B0604020202020204" pitchFamily="34" charset="0"/>
              <a:buChar char="•"/>
            </a:pPr>
            <a:r>
              <a:rPr lang="en-GB" dirty="0" smtClean="0">
                <a:solidFill>
                  <a:prstClr val="black"/>
                </a:solidFill>
                <a:cs typeface="Arial" pitchFamily="34" charset="0"/>
              </a:rPr>
              <a:t>Energy conservation had been an important plank of Carter’s presidency: he installed solar panels and wore sweaters to reduce fuel consumption at the White House, and encouraged other Americans to do likewise (to much derision from satirists)</a:t>
            </a:r>
          </a:p>
        </p:txBody>
      </p:sp>
      <p:sp>
        <p:nvSpPr>
          <p:cNvPr id="5" name="Rectangle 4"/>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‘Crisis of Confidence’: Carter’s setbacks</a:t>
            </a:r>
            <a:endParaRPr lang="en-GB" sz="1000" u="sng" dirty="0"/>
          </a:p>
        </p:txBody>
      </p:sp>
      <p:pic>
        <p:nvPicPr>
          <p:cNvPr id="3" name="Picture 2"/>
          <p:cNvPicPr>
            <a:picLocks noChangeAspect="1"/>
          </p:cNvPicPr>
          <p:nvPr/>
        </p:nvPicPr>
        <p:blipFill>
          <a:blip r:embed="rId3"/>
          <a:stretch>
            <a:fillRect/>
          </a:stretch>
        </p:blipFill>
        <p:spPr>
          <a:xfrm>
            <a:off x="741610" y="1253473"/>
            <a:ext cx="3743938" cy="2518284"/>
          </a:xfrm>
          <a:prstGeom prst="rect">
            <a:avLst/>
          </a:prstGeom>
        </p:spPr>
      </p:pic>
      <p:pic>
        <p:nvPicPr>
          <p:cNvPr id="4" name="Picture 3"/>
          <p:cNvPicPr>
            <a:picLocks noChangeAspect="1"/>
          </p:cNvPicPr>
          <p:nvPr/>
        </p:nvPicPr>
        <p:blipFill>
          <a:blip r:embed="rId4"/>
          <a:stretch>
            <a:fillRect/>
          </a:stretch>
        </p:blipFill>
        <p:spPr>
          <a:xfrm>
            <a:off x="5890184" y="1253473"/>
            <a:ext cx="2133376" cy="2842185"/>
          </a:xfrm>
          <a:prstGeom prst="rect">
            <a:avLst/>
          </a:prstGeom>
        </p:spPr>
      </p:pic>
    </p:spTree>
    <p:extLst>
      <p:ext uri="{BB962C8B-B14F-4D97-AF65-F5344CB8AC3E}">
        <p14:creationId xmlns:p14="http://schemas.microsoft.com/office/powerpoint/2010/main" val="686086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424" y="0"/>
            <a:ext cx="9152424" cy="5780383"/>
          </a:xfrm>
          <a:prstGeom prst="rect">
            <a:avLst/>
          </a:prstGeom>
          <a:noFill/>
        </p:spPr>
        <p:txBody>
          <a:bodyPr wrap="square" lIns="360000" tIns="180000" rIns="360000" bIns="180000" rtlCol="0">
            <a:spAutoFit/>
          </a:bodyPr>
          <a:lstStyle/>
          <a:p>
            <a:pPr lvl="1"/>
            <a:endParaRPr lang="en-GB" b="1" dirty="0" smtClean="0">
              <a:solidFill>
                <a:prstClr val="black"/>
              </a:solidFill>
              <a:cs typeface="Arial" pitchFamily="34" charset="0"/>
            </a:endParaRPr>
          </a:p>
          <a:p>
            <a:pPr lvl="1"/>
            <a:endParaRPr lang="en-GB" b="1" dirty="0">
              <a:solidFill>
                <a:prstClr val="black"/>
              </a:solidFill>
              <a:cs typeface="Arial" pitchFamily="34" charset="0"/>
            </a:endParaRPr>
          </a:p>
          <a:p>
            <a:pPr lvl="1"/>
            <a:endParaRPr lang="en-GB" b="1" dirty="0" smtClean="0">
              <a:solidFill>
                <a:prstClr val="black"/>
              </a:solidFill>
              <a:cs typeface="Arial" pitchFamily="34" charset="0"/>
            </a:endParaRPr>
          </a:p>
          <a:p>
            <a:endParaRPr lang="en-GB" sz="2000" dirty="0" smtClean="0">
              <a:solidFill>
                <a:prstClr val="black"/>
              </a:solidFill>
              <a:cs typeface="Arial" pitchFamily="34" charset="0"/>
            </a:endParaRPr>
          </a:p>
          <a:p>
            <a:pPr algn="just"/>
            <a:r>
              <a:rPr lang="en-GB" sz="2000" dirty="0" smtClean="0">
                <a:solidFill>
                  <a:prstClr val="black"/>
                </a:solidFill>
                <a:cs typeface="Arial" pitchFamily="34" charset="0"/>
              </a:rPr>
              <a:t>“</a:t>
            </a:r>
            <a:r>
              <a:rPr lang="en-GB" sz="2000" dirty="0">
                <a:solidFill>
                  <a:prstClr val="black"/>
                </a:solidFill>
              </a:rPr>
              <a:t>It’s clear that the true problems of our </a:t>
            </a:r>
            <a:r>
              <a:rPr lang="en-GB" sz="2000" dirty="0" smtClean="0">
                <a:solidFill>
                  <a:prstClr val="black"/>
                </a:solidFill>
              </a:rPr>
              <a:t>are nation … deeper </a:t>
            </a:r>
            <a:r>
              <a:rPr lang="en-GB" sz="2000" dirty="0">
                <a:solidFill>
                  <a:prstClr val="black"/>
                </a:solidFill>
              </a:rPr>
              <a:t>than gasoline lines or energy shortages, deeper even than inflation or </a:t>
            </a:r>
            <a:r>
              <a:rPr lang="en-GB" sz="2000" dirty="0" smtClean="0">
                <a:solidFill>
                  <a:prstClr val="black"/>
                </a:solidFill>
              </a:rPr>
              <a:t>recession.</a:t>
            </a:r>
          </a:p>
          <a:p>
            <a:pPr algn="just"/>
            <a:r>
              <a:rPr lang="en-GB" sz="2000" dirty="0">
                <a:solidFill>
                  <a:prstClr val="black"/>
                </a:solidFill>
                <a:cs typeface="Arial" pitchFamily="34" charset="0"/>
              </a:rPr>
              <a:t>	</a:t>
            </a:r>
            <a:r>
              <a:rPr lang="en-GB" sz="2000" dirty="0" smtClean="0">
                <a:solidFill>
                  <a:prstClr val="black"/>
                </a:solidFill>
                <a:cs typeface="Arial" pitchFamily="34" charset="0"/>
              </a:rPr>
              <a:t>“…[And] I </a:t>
            </a:r>
            <a:r>
              <a:rPr lang="en-GB" sz="2000" dirty="0" smtClean="0">
                <a:solidFill>
                  <a:prstClr val="black"/>
                </a:solidFill>
              </a:rPr>
              <a:t>want </a:t>
            </a:r>
            <a:r>
              <a:rPr lang="en-GB" sz="2000" dirty="0">
                <a:solidFill>
                  <a:prstClr val="black"/>
                </a:solidFill>
              </a:rPr>
              <a:t>to talk </a:t>
            </a:r>
            <a:r>
              <a:rPr lang="en-GB" sz="2000" dirty="0" smtClean="0">
                <a:solidFill>
                  <a:prstClr val="black"/>
                </a:solidFill>
              </a:rPr>
              <a:t>about </a:t>
            </a:r>
            <a:r>
              <a:rPr lang="en-GB" sz="2000" b="1" dirty="0">
                <a:solidFill>
                  <a:prstClr val="black"/>
                </a:solidFill>
              </a:rPr>
              <a:t>a fundamental threat to American democracy</a:t>
            </a:r>
            <a:r>
              <a:rPr lang="en-GB" sz="2000" dirty="0">
                <a:solidFill>
                  <a:prstClr val="black"/>
                </a:solidFill>
              </a:rPr>
              <a:t>.</a:t>
            </a:r>
          </a:p>
          <a:p>
            <a:pPr algn="just"/>
            <a:r>
              <a:rPr lang="en-GB" sz="2000" dirty="0">
                <a:solidFill>
                  <a:prstClr val="black"/>
                </a:solidFill>
              </a:rPr>
              <a:t>	</a:t>
            </a:r>
            <a:r>
              <a:rPr lang="en-GB" sz="2000" dirty="0" smtClean="0">
                <a:solidFill>
                  <a:prstClr val="black"/>
                </a:solidFill>
              </a:rPr>
              <a:t>“The </a:t>
            </a:r>
            <a:r>
              <a:rPr lang="en-GB" sz="2000" dirty="0">
                <a:solidFill>
                  <a:prstClr val="black"/>
                </a:solidFill>
              </a:rPr>
              <a:t>threat is nearly invisible in ordinary ways. It is </a:t>
            </a:r>
            <a:r>
              <a:rPr lang="en-GB" sz="2000" b="1" dirty="0">
                <a:solidFill>
                  <a:prstClr val="black"/>
                </a:solidFill>
              </a:rPr>
              <a:t>a crisis of confidence</a:t>
            </a:r>
            <a:r>
              <a:rPr lang="en-GB" sz="2000" dirty="0">
                <a:solidFill>
                  <a:prstClr val="black"/>
                </a:solidFill>
              </a:rPr>
              <a:t>. It is </a:t>
            </a:r>
            <a:r>
              <a:rPr lang="en-GB" sz="2000" b="1" dirty="0">
                <a:solidFill>
                  <a:prstClr val="black"/>
                </a:solidFill>
              </a:rPr>
              <a:t>a crisis that strikes at the very heart and soul and spirit of our national will</a:t>
            </a:r>
            <a:r>
              <a:rPr lang="en-GB" sz="2000" dirty="0">
                <a:solidFill>
                  <a:prstClr val="black"/>
                </a:solidFill>
              </a:rPr>
              <a:t>. We can see this crisis in the growing doubt about the meaning of our own lives and in the loss of a unity of purpose for our nation.</a:t>
            </a:r>
          </a:p>
          <a:p>
            <a:pPr algn="just"/>
            <a:r>
              <a:rPr lang="en-GB" sz="2000" dirty="0" smtClean="0">
                <a:solidFill>
                  <a:prstClr val="black"/>
                </a:solidFill>
                <a:cs typeface="Arial" pitchFamily="34" charset="0"/>
              </a:rPr>
              <a:t> 	“… </a:t>
            </a:r>
            <a:r>
              <a:rPr lang="en-GB" sz="2000" b="1" dirty="0" smtClean="0">
                <a:solidFill>
                  <a:prstClr val="black"/>
                </a:solidFill>
                <a:cs typeface="Arial" pitchFamily="34" charset="0"/>
              </a:rPr>
              <a:t>W</a:t>
            </a:r>
            <a:r>
              <a:rPr lang="en-GB" sz="2000" b="1" dirty="0" smtClean="0">
                <a:solidFill>
                  <a:prstClr val="black"/>
                </a:solidFill>
              </a:rPr>
              <a:t>e </a:t>
            </a:r>
            <a:r>
              <a:rPr lang="en-GB" sz="2000" b="1" dirty="0">
                <a:solidFill>
                  <a:prstClr val="black"/>
                </a:solidFill>
              </a:rPr>
              <a:t>were sure that ours was a nation of the ballot, not the bullet, until the murders of John Kennedy and Robert Kennedy and Martin Luther </a:t>
            </a:r>
            <a:r>
              <a:rPr lang="en-GB" sz="2000" b="1" dirty="0" smtClean="0">
                <a:solidFill>
                  <a:prstClr val="black"/>
                </a:solidFill>
              </a:rPr>
              <a:t>King. </a:t>
            </a:r>
            <a:r>
              <a:rPr lang="en-GB" sz="2000" b="1" dirty="0">
                <a:solidFill>
                  <a:prstClr val="black"/>
                </a:solidFill>
              </a:rPr>
              <a:t>We were taught that our armies were always invincible and our causes were always just, only to suffer the </a:t>
            </a:r>
            <a:r>
              <a:rPr lang="en-GB" sz="2000" b="1" dirty="0" smtClean="0">
                <a:solidFill>
                  <a:prstClr val="black"/>
                </a:solidFill>
              </a:rPr>
              <a:t> agony </a:t>
            </a:r>
            <a:r>
              <a:rPr lang="en-GB" sz="2000" b="1" dirty="0">
                <a:solidFill>
                  <a:prstClr val="black"/>
                </a:solidFill>
              </a:rPr>
              <a:t>of Vietnam. We respected the presidency as a place of honor until the shock of Watergate</a:t>
            </a:r>
            <a:r>
              <a:rPr lang="en-GB" sz="2000" dirty="0" smtClean="0">
                <a:solidFill>
                  <a:prstClr val="black"/>
                </a:solidFill>
              </a:rPr>
              <a:t>.”</a:t>
            </a:r>
          </a:p>
          <a:p>
            <a:pPr marL="285750" indent="-285750" algn="r">
              <a:buFontTx/>
              <a:buChar char="-"/>
            </a:pPr>
            <a:r>
              <a:rPr lang="en-GB" dirty="0" smtClean="0">
                <a:solidFill>
                  <a:prstClr val="black"/>
                </a:solidFill>
              </a:rPr>
              <a:t>Jimmy </a:t>
            </a:r>
            <a:r>
              <a:rPr lang="en-GB" dirty="0">
                <a:solidFill>
                  <a:prstClr val="black"/>
                </a:solidFill>
              </a:rPr>
              <a:t>Carter’s ‘Crisis of Confidence’ </a:t>
            </a:r>
            <a:r>
              <a:rPr lang="en-GB" dirty="0" smtClean="0">
                <a:solidFill>
                  <a:prstClr val="black"/>
                </a:solidFill>
              </a:rPr>
              <a:t>speech</a:t>
            </a:r>
            <a:r>
              <a:rPr lang="en-GB" dirty="0">
                <a:solidFill>
                  <a:prstClr val="black"/>
                </a:solidFill>
              </a:rPr>
              <a:t>, July 15 </a:t>
            </a:r>
            <a:r>
              <a:rPr lang="en-GB" dirty="0" smtClean="0">
                <a:solidFill>
                  <a:prstClr val="black"/>
                </a:solidFill>
              </a:rPr>
              <a:t>1979</a:t>
            </a:r>
            <a:endParaRPr lang="en-GB" dirty="0" smtClean="0">
              <a:solidFill>
                <a:prstClr val="black"/>
              </a:solidFill>
              <a:cs typeface="Arial" pitchFamily="34" charset="0"/>
            </a:endParaRPr>
          </a:p>
        </p:txBody>
      </p:sp>
      <p:sp>
        <p:nvSpPr>
          <p:cNvPr id="4" name="Rectangle 3"/>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‘Crisis of Confidence’: Carter’s setbacks</a:t>
            </a:r>
            <a:endParaRPr lang="en-GB" sz="1000" u="sng" dirty="0"/>
          </a:p>
        </p:txBody>
      </p:sp>
    </p:spTree>
    <p:extLst>
      <p:ext uri="{BB962C8B-B14F-4D97-AF65-F5344CB8AC3E}">
        <p14:creationId xmlns:p14="http://schemas.microsoft.com/office/powerpoint/2010/main" val="5970399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1" y="881886"/>
            <a:ext cx="7113779" cy="2579507"/>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400" dirty="0" smtClean="0">
                <a:solidFill>
                  <a:prstClr val="black"/>
                </a:solidFill>
                <a:cs typeface="Arial" pitchFamily="34" charset="0"/>
              </a:rPr>
              <a:t>In 1980, Reagan </a:t>
            </a:r>
            <a:r>
              <a:rPr lang="en-GB" sz="2400" dirty="0">
                <a:solidFill>
                  <a:prstClr val="black"/>
                </a:solidFill>
                <a:cs typeface="Arial" pitchFamily="34" charset="0"/>
              </a:rPr>
              <a:t>carried 44 states to Carter’s six (plus DC), sweeping electoral college (489 to 49) and popular vote (50.8% to Carter’s 41</a:t>
            </a:r>
            <a:r>
              <a:rPr lang="en-GB" sz="2400" dirty="0" smtClean="0">
                <a:solidFill>
                  <a:prstClr val="black"/>
                </a:solidFill>
                <a:cs typeface="Arial" pitchFamily="34" charset="0"/>
              </a:rPr>
              <a:t>%)</a:t>
            </a:r>
          </a:p>
          <a:p>
            <a:pPr marL="285750" indent="-285750" algn="just">
              <a:buFont typeface="Arial" panose="020B0604020202020204" pitchFamily="34" charset="0"/>
              <a:buChar char="•"/>
            </a:pPr>
            <a:endParaRPr lang="en-GB" sz="2400" dirty="0">
              <a:solidFill>
                <a:prstClr val="black"/>
              </a:solidFill>
              <a:cs typeface="Arial" pitchFamily="34" charset="0"/>
            </a:endParaRPr>
          </a:p>
          <a:p>
            <a:pPr algn="just"/>
            <a:endParaRPr lang="en-GB" sz="2400" dirty="0" smtClean="0">
              <a:solidFill>
                <a:prstClr val="black"/>
              </a:solidFill>
              <a:cs typeface="Arial"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3778" y="476672"/>
            <a:ext cx="1805047" cy="2376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352800"/>
            <a:ext cx="2524125" cy="3505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03848" y="3298540"/>
            <a:ext cx="2556879" cy="35594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62103" y="3212976"/>
            <a:ext cx="2874731" cy="3703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‘Crisis of Confidence’: </a:t>
            </a:r>
            <a:r>
              <a:rPr lang="en-GB" sz="2400" b="1" u="sng" dirty="0" smtClean="0">
                <a:solidFill>
                  <a:prstClr val="black"/>
                </a:solidFill>
                <a:cs typeface="Arial" charset="0"/>
              </a:rPr>
              <a:t>1980 election</a:t>
            </a:r>
            <a:endParaRPr lang="en-GB" sz="1000" u="sng" dirty="0"/>
          </a:p>
        </p:txBody>
      </p:sp>
    </p:spTree>
    <p:extLst>
      <p:ext uri="{BB962C8B-B14F-4D97-AF65-F5344CB8AC3E}">
        <p14:creationId xmlns:p14="http://schemas.microsoft.com/office/powerpoint/2010/main" val="1293543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 y="903528"/>
            <a:ext cx="6660233" cy="3428970"/>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dirty="0" smtClean="0">
                <a:cs typeface="Arial" pitchFamily="34" charset="0"/>
              </a:rPr>
              <a:t>Blended patriotism and media savvy: “the Teflon president,” “The Great Communicator”</a:t>
            </a:r>
          </a:p>
          <a:p>
            <a:pPr marL="285750" indent="-285750" algn="just">
              <a:buFont typeface="Arial" panose="020B0604020202020204" pitchFamily="34" charset="0"/>
              <a:buChar char="•"/>
            </a:pPr>
            <a:endParaRPr lang="en-GB" dirty="0">
              <a:cs typeface="Arial" pitchFamily="34" charset="0"/>
            </a:endParaRPr>
          </a:p>
          <a:p>
            <a:pPr marL="285750" indent="-285750" algn="just">
              <a:buFont typeface="Arial" panose="020B0604020202020204" pitchFamily="34" charset="0"/>
              <a:buChar char="•"/>
            </a:pPr>
            <a:r>
              <a:rPr lang="en-GB" dirty="0" smtClean="0">
                <a:cs typeface="Arial" pitchFamily="34" charset="0"/>
              </a:rPr>
              <a:t>Manicured personal appearance and attire: pompadour hairstyle, specially-tailored shirts (to fit his short neck) </a:t>
            </a:r>
            <a:r>
              <a:rPr lang="en-GB" i="1" dirty="0" smtClean="0">
                <a:cs typeface="Arial" pitchFamily="34" charset="0"/>
              </a:rPr>
              <a:t>yet also </a:t>
            </a:r>
            <a:r>
              <a:rPr lang="en-GB" dirty="0" smtClean="0">
                <a:cs typeface="Arial" pitchFamily="34" charset="0"/>
              </a:rPr>
              <a:t>comfortable to be seen in cowboy-style outfits</a:t>
            </a:r>
          </a:p>
          <a:p>
            <a:pPr marL="285750" indent="-285750" algn="just">
              <a:buFont typeface="Arial" panose="020B0604020202020204" pitchFamily="34" charset="0"/>
              <a:buChar char="•"/>
            </a:pPr>
            <a:endParaRPr lang="en-GB" dirty="0">
              <a:cs typeface="Arial" pitchFamily="34" charset="0"/>
            </a:endParaRPr>
          </a:p>
          <a:p>
            <a:pPr marL="285750" indent="-285750" algn="just">
              <a:buFont typeface="Arial" panose="020B0604020202020204" pitchFamily="34" charset="0"/>
              <a:buChar char="•"/>
            </a:pPr>
            <a:r>
              <a:rPr lang="en-GB" dirty="0" smtClean="0">
                <a:cs typeface="Arial" pitchFamily="34" charset="0"/>
              </a:rPr>
              <a:t>Highly effective use of campaign sloganeering and speeches (use of speechwriters, e.g. Peggy Noonan)</a:t>
            </a: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549" y="3780519"/>
            <a:ext cx="2011585" cy="27934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0005" y="3780519"/>
            <a:ext cx="1980220" cy="2756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30265" y="3780519"/>
            <a:ext cx="2196243" cy="2829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5715" y="618755"/>
            <a:ext cx="2196243" cy="27464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0" y="0"/>
            <a:ext cx="93002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9" name="TextBox 8"/>
          <p:cNvSpPr txBox="1"/>
          <p:nvPr/>
        </p:nvSpPr>
        <p:spPr>
          <a:xfrm>
            <a:off x="-91643"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0" name="Rectangle 9"/>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1. ‘Crisis of Confidence’: </a:t>
            </a:r>
            <a:r>
              <a:rPr lang="en-GB" sz="2400" b="1" u="sng" dirty="0" smtClean="0">
                <a:solidFill>
                  <a:prstClr val="black"/>
                </a:solidFill>
                <a:cs typeface="Arial" charset="0"/>
              </a:rPr>
              <a:t>Reagan persona</a:t>
            </a:r>
            <a:endParaRPr lang="en-GB" sz="1000" u="sng" dirty="0">
              <a:solidFill>
                <a:prstClr val="black"/>
              </a:solidFill>
            </a:endParaRPr>
          </a:p>
        </p:txBody>
      </p:sp>
      <p:pic>
        <p:nvPicPr>
          <p:cNvPr id="12"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48216" y="3786764"/>
            <a:ext cx="2321635" cy="28230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76795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6"/>
            <a:ext cx="6084168" cy="7503932"/>
          </a:xfrm>
          <a:prstGeom prst="rect">
            <a:avLst/>
          </a:prstGeom>
          <a:noFill/>
        </p:spPr>
        <p:txBody>
          <a:bodyPr wrap="square" lIns="540000" tIns="180000" rIns="540000" bIns="180000" rtlCol="0">
            <a:spAutoFit/>
          </a:bodyPr>
          <a:lstStyle/>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endParaRPr lang="en-GB" sz="2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In 1984, Reagan defeated Democrat candidate Walter Mondale in all but Mondale’s home state (Minnesota), winning 59% of the popular vote</a:t>
            </a:r>
          </a:p>
          <a:p>
            <a:pPr marL="285750" indent="-285750" algn="just">
              <a:buFont typeface="Arial" panose="020B0604020202020204" pitchFamily="34" charset="0"/>
              <a:buChar char="•"/>
            </a:pPr>
            <a:endParaRPr lang="en-GB" sz="2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See</a:t>
            </a:r>
            <a:r>
              <a:rPr lang="en-GB" sz="2000" dirty="0">
                <a:cs typeface="Arial" pitchFamily="34" charset="0"/>
              </a:rPr>
              <a:t>: ‘Prouder, Stronger, Better’ aka ‘Morning in America,’ 1984 campaign advert (</a:t>
            </a:r>
            <a:r>
              <a:rPr lang="en-GB" sz="2000" dirty="0">
                <a:cs typeface="Arial" pitchFamily="34" charset="0"/>
                <a:hlinkClick r:id="rId3"/>
              </a:rPr>
              <a:t>http://www.youtube.com/watch?v=EU-IBF8nwSY</a:t>
            </a:r>
            <a:r>
              <a:rPr lang="en-GB" sz="2000" dirty="0">
                <a:cs typeface="Arial" pitchFamily="34" charset="0"/>
              </a:rPr>
              <a:t>)</a:t>
            </a:r>
          </a:p>
          <a:p>
            <a:pPr marL="285750" indent="-285750" algn="just">
              <a:buFont typeface="Arial" panose="020B0604020202020204" pitchFamily="34" charset="0"/>
              <a:buChar char="•"/>
            </a:pPr>
            <a:endParaRPr lang="en-GB" sz="2000" dirty="0" smtClean="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a:cs typeface="Arial" pitchFamily="34" charset="0"/>
            </a:endParaRPr>
          </a:p>
          <a:p>
            <a:pPr algn="just"/>
            <a:endParaRPr lang="en-GB" sz="1600" dirty="0">
              <a:cs typeface="Arial" pitchFamily="34" charset="0"/>
            </a:endParaRPr>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980728"/>
            <a:ext cx="4608512" cy="23042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‘Crisis of Confidence’: Election success</a:t>
            </a:r>
            <a:endParaRPr lang="en-GB" sz="1000" u="sng" dirty="0">
              <a:solidFill>
                <a:prstClr val="black"/>
              </a:solidFill>
            </a:endParaRPr>
          </a:p>
        </p:txBody>
      </p:sp>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94335" y="4010118"/>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434012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1165965"/>
            <a:ext cx="4113676" cy="2056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3997" y="15077"/>
            <a:ext cx="3219450"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1. ‘Crisis of Confidence’: Election success</a:t>
            </a:r>
            <a:endParaRPr lang="en-GB" sz="1000" u="sng" dirty="0">
              <a:solidFill>
                <a:prstClr val="black"/>
              </a:solidFill>
            </a:endParaRPr>
          </a:p>
        </p:txBody>
      </p:sp>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9512" y="4324692"/>
            <a:ext cx="1819011" cy="2526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94335" y="4010118"/>
            <a:ext cx="2404151" cy="2411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23728" y="4324692"/>
            <a:ext cx="1814527" cy="2526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4"/>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80166" y="4328172"/>
            <a:ext cx="1963779" cy="25298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p:cNvSpPr txBox="1"/>
          <p:nvPr/>
        </p:nvSpPr>
        <p:spPr>
          <a:xfrm>
            <a:off x="19349" y="3101763"/>
            <a:ext cx="6023283" cy="1656177"/>
          </a:xfrm>
          <a:prstGeom prst="rect">
            <a:avLst/>
          </a:prstGeom>
          <a:noFill/>
        </p:spPr>
        <p:txBody>
          <a:bodyPr wrap="square" lIns="540000" tIns="180000" rIns="540000" bIns="180000" rtlCol="0">
            <a:spAutoFit/>
          </a:bodyPr>
          <a:lstStyle/>
          <a:p>
            <a:pPr marL="457200" indent="-457200" algn="just">
              <a:buFont typeface="Arial" panose="020B0604020202020204" pitchFamily="34" charset="0"/>
              <a:buChar char="•"/>
            </a:pPr>
            <a:r>
              <a:rPr lang="en-GB" sz="2800" b="1" dirty="0" smtClean="0">
                <a:solidFill>
                  <a:srgbClr val="FF0000"/>
                </a:solidFill>
                <a:effectLst>
                  <a:outerShdw blurRad="38100" dist="38100" dir="2700000" algn="tl">
                    <a:srgbClr val="000000">
                      <a:alpha val="43137"/>
                    </a:srgbClr>
                  </a:outerShdw>
                </a:effectLst>
                <a:cs typeface="Arial" pitchFamily="34" charset="0"/>
              </a:rPr>
              <a:t>Why do you think Reagan held such appeal amongst the American electorate?</a:t>
            </a:r>
            <a:endParaRPr lang="en-GB" sz="2800" b="1" dirty="0">
              <a:solidFill>
                <a:srgbClr val="FF0000"/>
              </a:solidFill>
              <a:effectLst>
                <a:outerShdw blurRad="38100" dist="38100" dir="2700000" algn="tl">
                  <a:srgbClr val="000000">
                    <a:alpha val="43137"/>
                  </a:srgbClr>
                </a:outerShdw>
              </a:effectLst>
              <a:cs typeface="Arial" pitchFamily="34" charset="0"/>
            </a:endParaRPr>
          </a:p>
        </p:txBody>
      </p:sp>
    </p:spTree>
    <p:extLst>
      <p:ext uri="{BB962C8B-B14F-4D97-AF65-F5344CB8AC3E}">
        <p14:creationId xmlns:p14="http://schemas.microsoft.com/office/powerpoint/2010/main" val="40046223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31259"/>
            <a:ext cx="6667547" cy="6599069"/>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cs typeface="Arial" pitchFamily="34" charset="0"/>
              </a:rPr>
              <a:t>b. 1911, Reagan entered a career in show-business after gaining a college degree (economics)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Began career as a radio announcer in 1930s</a:t>
            </a:r>
          </a:p>
          <a:p>
            <a:pPr marL="285750" indent="-285750" algn="just">
              <a:buFont typeface="Arial" panose="020B0604020202020204" pitchFamily="34" charset="0"/>
              <a:buChar char="•"/>
            </a:pPr>
            <a:endParaRPr lang="en-GB" sz="1000" dirty="0" smtClean="0">
              <a:cs typeface="Arial" pitchFamily="34" charset="0"/>
            </a:endParaRPr>
          </a:p>
          <a:p>
            <a:pPr marL="285750" indent="-285750" algn="just">
              <a:buFont typeface="Arial" panose="020B0604020202020204" pitchFamily="34" charset="0"/>
              <a:buChar char="•"/>
            </a:pPr>
            <a:r>
              <a:rPr lang="en-GB" sz="2000" dirty="0" smtClean="0">
                <a:cs typeface="Arial" pitchFamily="34" charset="0"/>
              </a:rPr>
              <a:t>Moved to Hollywood, appearing in dozens of movies (mostly Bs)</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Became anchor of </a:t>
            </a:r>
            <a:r>
              <a:rPr lang="en-GB" sz="2000" i="1" dirty="0" smtClean="0">
                <a:cs typeface="Arial" pitchFamily="34" charset="0"/>
              </a:rPr>
              <a:t>General Electric Theater </a:t>
            </a:r>
            <a:r>
              <a:rPr lang="en-GB" sz="2000" dirty="0" smtClean="0">
                <a:cs typeface="Arial" pitchFamily="34" charset="0"/>
              </a:rPr>
              <a:t>on national television (1954–1962)</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President of the Screen Actor’s Guild (1947–1952; again 1959–1960)</a:t>
            </a:r>
          </a:p>
          <a:p>
            <a:pPr marL="285750" indent="-285750" algn="just">
              <a:buFont typeface="Arial" panose="020B0604020202020204" pitchFamily="34" charset="0"/>
              <a:buChar char="•"/>
            </a:pPr>
            <a:endParaRPr lang="en-GB" sz="1000" dirty="0">
              <a:cs typeface="Arial" pitchFamily="34" charset="0"/>
            </a:endParaRPr>
          </a:p>
          <a:p>
            <a:pPr marL="285750" indent="-285750" algn="just">
              <a:buFont typeface="Arial" panose="020B0604020202020204" pitchFamily="34" charset="0"/>
              <a:buChar char="•"/>
            </a:pPr>
            <a:r>
              <a:rPr lang="en-GB" sz="2000" dirty="0" smtClean="0">
                <a:cs typeface="Arial" pitchFamily="34" charset="0"/>
              </a:rPr>
              <a:t>Reagan had been an FBI informant on suspected Communists employed in film industry; testified at House Un-American Affairs Committee during McCarthy ‘witch trials’</a:t>
            </a:r>
          </a:p>
          <a:p>
            <a:pPr marL="285750" indent="-285750" algn="just">
              <a:buFont typeface="Arial" panose="020B0604020202020204" pitchFamily="34" charset="0"/>
              <a:buChar char="•"/>
            </a:pPr>
            <a:endParaRPr lang="en-GB" sz="1600" dirty="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marL="285750" indent="-285750" algn="just">
              <a:buFont typeface="Arial" panose="020B0604020202020204" pitchFamily="34" charset="0"/>
              <a:buChar char="•"/>
            </a:pPr>
            <a:endParaRPr lang="en-GB" sz="1600" dirty="0" smtClean="0">
              <a:cs typeface="Arial" pitchFamily="34" charset="0"/>
            </a:endParaRPr>
          </a:p>
          <a:p>
            <a:pPr algn="just"/>
            <a:endParaRPr lang="en-GB" sz="1200" dirty="0" smtClean="0"/>
          </a:p>
          <a:p>
            <a:pPr marL="285750" indent="-285750" algn="just">
              <a:lnSpc>
                <a:spcPct val="90000"/>
              </a:lnSpc>
              <a:buFontTx/>
              <a:buChar char="-"/>
            </a:pPr>
            <a:endParaRPr lang="en-GB" sz="1400" dirty="0"/>
          </a:p>
          <a:p>
            <a:pPr algn="just">
              <a:lnSpc>
                <a:spcPct val="90000"/>
              </a:lnSpc>
            </a:pPr>
            <a:endParaRPr lang="en-GB" sz="1400"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7547" y="-16875"/>
            <a:ext cx="2476453"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7546" y="3124093"/>
            <a:ext cx="2474493" cy="1697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7547" y="4794895"/>
            <a:ext cx="2480313" cy="21429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Cold Warrior </a:t>
            </a:r>
            <a:endParaRPr lang="en-GB" sz="1000" u="sng" dirty="0">
              <a:solidFill>
                <a:prstClr val="black"/>
              </a:solidFill>
            </a:endParaRPr>
          </a:p>
        </p:txBody>
      </p:sp>
    </p:spTree>
    <p:extLst>
      <p:ext uri="{BB962C8B-B14F-4D97-AF65-F5344CB8AC3E}">
        <p14:creationId xmlns:p14="http://schemas.microsoft.com/office/powerpoint/2010/main" val="37216893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62136"/>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913712"/>
            <a:ext cx="7092279" cy="7830175"/>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1600" dirty="0">
                <a:solidFill>
                  <a:prstClr val="black"/>
                </a:solidFill>
                <a:cs typeface="Arial" pitchFamily="34" charset="0"/>
              </a:rPr>
              <a:t>Having been a union organiser and registered Democrat, moved increasingly to the right (or as Reagan saw it, “the Democrats left me” not vice versa)</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Forum as spokesman for General Electric (1954–1962) allowed Reagan to tour country espousing increasingly right-wing political rhetoric to audiences of employees at GE factories</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Made an impact on national stage with advocacy of Republican presidential candidate (anti-New Deal conservative) Barry Goldwater in 1964 campaign </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Governor of California (1967–1975): most populous state in the Union; triumphed where Richard Nixon had failed in 1962 gubernatorial election</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r>
              <a:rPr lang="en-GB" sz="1600" dirty="0">
                <a:solidFill>
                  <a:prstClr val="black"/>
                </a:solidFill>
                <a:cs typeface="Arial" pitchFamily="34" charset="0"/>
              </a:rPr>
              <a:t>Sent National Guard to suppress protestors at UC-Berkeley (infamous quote: “</a:t>
            </a:r>
            <a:r>
              <a:rPr lang="en-GB" sz="1600" dirty="0">
                <a:solidFill>
                  <a:prstClr val="black"/>
                </a:solidFill>
              </a:rPr>
              <a:t>If it takes a bloodbath, let's get it over with. No more appeasement.”)</a:t>
            </a: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endParaRPr>
          </a:p>
          <a:p>
            <a:pPr marL="285750" indent="-285750" algn="just">
              <a:buFont typeface="Arial" panose="020B0604020202020204" pitchFamily="34" charset="0"/>
              <a:buChar char="•"/>
            </a:pPr>
            <a:r>
              <a:rPr lang="en-GB" sz="1600" dirty="0">
                <a:solidFill>
                  <a:prstClr val="black"/>
                </a:solidFill>
              </a:rPr>
              <a:t>Strong showing in 1976 Republican Presidential Primary</a:t>
            </a: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algn="just"/>
            <a:endParaRPr lang="en-GB" sz="1200" dirty="0">
              <a:solidFill>
                <a:prstClr val="black"/>
              </a:solidFill>
            </a:endParaRPr>
          </a:p>
          <a:p>
            <a:pPr marL="285750" indent="-285750" algn="just">
              <a:lnSpc>
                <a:spcPct val="90000"/>
              </a:lnSpc>
              <a:buFontTx/>
              <a:buChar char="-"/>
            </a:pPr>
            <a:endParaRPr lang="en-GB" sz="1400" dirty="0">
              <a:solidFill>
                <a:prstClr val="black"/>
              </a:solidFill>
            </a:endParaRPr>
          </a:p>
          <a:p>
            <a:pPr algn="just">
              <a:lnSpc>
                <a:spcPct val="90000"/>
              </a:lnSpc>
            </a:pPr>
            <a:endParaRPr lang="en-GB" sz="1400" dirty="0">
              <a:solidFill>
                <a:prstClr val="black"/>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0179" y="260648"/>
            <a:ext cx="1931987" cy="299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1" name="Picture 7" descr="http://i.imgur.com/PPki2jm.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0459" y="3645024"/>
            <a:ext cx="1901707" cy="295232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Cold Warrior </a:t>
            </a:r>
            <a:endParaRPr lang="en-GB" sz="1000" u="sng" dirty="0">
              <a:solidFill>
                <a:prstClr val="black"/>
              </a:solidFill>
            </a:endParaRPr>
          </a:p>
        </p:txBody>
      </p:sp>
    </p:spTree>
    <p:extLst>
      <p:ext uri="{BB962C8B-B14F-4D97-AF65-F5344CB8AC3E}">
        <p14:creationId xmlns:p14="http://schemas.microsoft.com/office/powerpoint/2010/main" val="42020143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26635" y="3668756"/>
            <a:ext cx="7355664" cy="3189244"/>
          </a:xfrm>
          <a:prstGeom prst="rect">
            <a:avLst/>
          </a:prstGeom>
          <a:noFill/>
        </p:spPr>
        <p:txBody>
          <a:bodyPr wrap="square" lIns="540000" tIns="360000" rIns="540000" bIns="360000" rtlCol="0">
            <a:spAutoFit/>
          </a:bodyPr>
          <a:lstStyle/>
          <a:p>
            <a:pPr lvl="0" algn="just"/>
            <a:r>
              <a:rPr lang="en-GB" sz="1600" b="1" dirty="0"/>
              <a:t>‘A Time for Choosing,’ speech in favour of Republican Party presidential nominee Barry Goldwater, Los Angeles, October 27 </a:t>
            </a:r>
            <a:r>
              <a:rPr lang="en-GB" sz="1600" b="1" dirty="0" smtClean="0"/>
              <a:t>1964</a:t>
            </a:r>
          </a:p>
          <a:p>
            <a:pPr lvl="0" algn="just"/>
            <a:endParaRPr lang="en-GB" sz="1000" dirty="0">
              <a:solidFill>
                <a:srgbClr val="002060"/>
              </a:solidFill>
            </a:endParaRPr>
          </a:p>
          <a:p>
            <a:pPr marL="285750" lvl="0" indent="-285750" algn="just">
              <a:buFont typeface="Arial" panose="020B0604020202020204" pitchFamily="34" charset="0"/>
              <a:buChar char="•"/>
            </a:pPr>
            <a:r>
              <a:rPr lang="en-GB" b="1" dirty="0" smtClean="0">
                <a:solidFill>
                  <a:srgbClr val="002060"/>
                </a:solidFill>
              </a:rPr>
              <a:t>Based </a:t>
            </a:r>
            <a:r>
              <a:rPr lang="en-GB" b="1" dirty="0">
                <a:solidFill>
                  <a:srgbClr val="002060"/>
                </a:solidFill>
              </a:rPr>
              <a:t>on </a:t>
            </a:r>
            <a:r>
              <a:rPr lang="en-GB" b="1" dirty="0" smtClean="0">
                <a:solidFill>
                  <a:srgbClr val="002060"/>
                </a:solidFill>
              </a:rPr>
              <a:t>this speech, </a:t>
            </a:r>
            <a:r>
              <a:rPr lang="en-GB" b="1" dirty="0">
                <a:solidFill>
                  <a:srgbClr val="002060"/>
                </a:solidFill>
              </a:rPr>
              <a:t>what would you say are the important features of Reagan’s politics? </a:t>
            </a:r>
            <a:endParaRPr lang="en-GB" b="1" dirty="0" smtClean="0">
              <a:solidFill>
                <a:srgbClr val="002060"/>
              </a:solidFill>
            </a:endParaRPr>
          </a:p>
          <a:p>
            <a:pPr marL="285750" lvl="0" indent="-285750" algn="just">
              <a:buFont typeface="Arial" panose="020B0604020202020204" pitchFamily="34" charset="0"/>
              <a:buChar char="•"/>
            </a:pPr>
            <a:endParaRPr lang="en-GB" sz="1000" b="1" dirty="0">
              <a:solidFill>
                <a:srgbClr val="002060"/>
              </a:solidFill>
            </a:endParaRPr>
          </a:p>
          <a:p>
            <a:pPr marL="285750" lvl="0" indent="-285750" algn="just">
              <a:buFont typeface="Arial" panose="020B0604020202020204" pitchFamily="34" charset="0"/>
              <a:buChar char="•"/>
            </a:pPr>
            <a:r>
              <a:rPr lang="en-GB" b="1" dirty="0" smtClean="0">
                <a:solidFill>
                  <a:srgbClr val="002060"/>
                </a:solidFill>
              </a:rPr>
              <a:t>What </a:t>
            </a:r>
            <a:r>
              <a:rPr lang="en-GB" b="1" dirty="0">
                <a:solidFill>
                  <a:srgbClr val="002060"/>
                </a:solidFill>
              </a:rPr>
              <a:t>rhetorical or linguistic techniques </a:t>
            </a:r>
            <a:r>
              <a:rPr lang="en-GB" b="1" dirty="0" smtClean="0">
                <a:solidFill>
                  <a:srgbClr val="002060"/>
                </a:solidFill>
              </a:rPr>
              <a:t>does Reagan use? </a:t>
            </a:r>
            <a:r>
              <a:rPr lang="en-GB" b="1" dirty="0">
                <a:solidFill>
                  <a:srgbClr val="002060"/>
                </a:solidFill>
              </a:rPr>
              <a:t>What references or allusions does he make to American cultural tropes and myths? What other sources does he claim as influences for his political views</a:t>
            </a:r>
            <a:r>
              <a:rPr lang="en-GB" b="1" dirty="0" smtClean="0">
                <a:solidFill>
                  <a:srgbClr val="002060"/>
                </a:solidFill>
              </a:rPr>
              <a:t>?</a:t>
            </a:r>
            <a:endParaRPr lang="en-GB" sz="1600" dirty="0">
              <a:solidFill>
                <a:srgbClr val="002060"/>
              </a:solidFill>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5" y="917516"/>
            <a:ext cx="1767437" cy="2739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Goldwater speech</a:t>
            </a:r>
            <a:endParaRPr lang="en-GB" sz="1000" u="sng" dirty="0">
              <a:solidFill>
                <a:prstClr val="black"/>
              </a:solidFill>
            </a:endParaRPr>
          </a:p>
        </p:txBody>
      </p:sp>
      <p:pic>
        <p:nvPicPr>
          <p:cNvPr id="2050" name="Picture 2" descr="http://latimesblogs.latimes.com/.a/6a00d8341c630a53ef0148c8652d30970c-pi"/>
          <p:cNvPicPr>
            <a:picLocks noChangeAspect="1" noChangeArrowheads="1"/>
          </p:cNvPicPr>
          <p:nvPr/>
        </p:nvPicPr>
        <p:blipFill rotWithShape="1">
          <a:blip r:embed="rId4">
            <a:extLst>
              <a:ext uri="{28A0092B-C50C-407E-A947-70E740481C1C}">
                <a14:useLocalDpi xmlns:a14="http://schemas.microsoft.com/office/drawing/2010/main" val="0"/>
              </a:ext>
            </a:extLst>
          </a:blip>
          <a:srcRect t="3476" b="9451"/>
          <a:stretch/>
        </p:blipFill>
        <p:spPr bwMode="auto">
          <a:xfrm>
            <a:off x="6992028" y="944692"/>
            <a:ext cx="1965564" cy="4918721"/>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769" y="929736"/>
            <a:ext cx="4043208" cy="28955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890736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6930"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30034" y="914059"/>
            <a:ext cx="5460671" cy="5620679"/>
          </a:xfrm>
          <a:prstGeom prst="rect">
            <a:avLst/>
          </a:prstGeom>
          <a:noFill/>
        </p:spPr>
        <p:txBody>
          <a:bodyPr wrap="square" lIns="540000" tIns="360000" rIns="540000" bIns="360000" rtlCol="0">
            <a:spAutoFit/>
          </a:bodyPr>
          <a:lstStyle/>
          <a:p>
            <a:pPr lvl="0" algn="just"/>
            <a:r>
              <a:rPr lang="en-GB" sz="1600" b="1" dirty="0" smtClean="0"/>
              <a:t>‘Peace: Restoring the Margin of Safety,’ speech to Veterans of Foreign Wars (VFW) convention, Chicago, August 18 1980 </a:t>
            </a:r>
          </a:p>
          <a:p>
            <a:pPr lvl="0" algn="just"/>
            <a:endParaRPr lang="en-GB" sz="1000" dirty="0"/>
          </a:p>
          <a:p>
            <a:pPr marL="285750" lvl="0" indent="-285750" algn="just">
              <a:buFont typeface="Arial" panose="020B0604020202020204" pitchFamily="34" charset="0"/>
              <a:buChar char="•"/>
            </a:pPr>
            <a:r>
              <a:rPr lang="en-GB" b="1" dirty="0" smtClean="0">
                <a:solidFill>
                  <a:srgbClr val="002060"/>
                </a:solidFill>
              </a:rPr>
              <a:t>Based </a:t>
            </a:r>
            <a:r>
              <a:rPr lang="en-GB" b="1" dirty="0">
                <a:solidFill>
                  <a:srgbClr val="002060"/>
                </a:solidFill>
              </a:rPr>
              <a:t>on </a:t>
            </a:r>
            <a:r>
              <a:rPr lang="en-GB" b="1" dirty="0" smtClean="0">
                <a:solidFill>
                  <a:srgbClr val="002060"/>
                </a:solidFill>
              </a:rPr>
              <a:t>this speech, </a:t>
            </a:r>
            <a:r>
              <a:rPr lang="en-GB" b="1" dirty="0">
                <a:solidFill>
                  <a:srgbClr val="002060"/>
                </a:solidFill>
              </a:rPr>
              <a:t>what would you say are the important features of Reagan’s politics? </a:t>
            </a:r>
            <a:endParaRPr lang="en-GB" b="1" dirty="0" smtClean="0">
              <a:solidFill>
                <a:srgbClr val="002060"/>
              </a:solidFill>
            </a:endParaRPr>
          </a:p>
          <a:p>
            <a:pPr marL="285750" lvl="0" indent="-285750" algn="just">
              <a:buFont typeface="Arial" panose="020B0604020202020204" pitchFamily="34" charset="0"/>
              <a:buChar char="•"/>
            </a:pPr>
            <a:endParaRPr lang="en-GB" sz="1000" b="1" dirty="0">
              <a:solidFill>
                <a:srgbClr val="002060"/>
              </a:solidFill>
            </a:endParaRPr>
          </a:p>
          <a:p>
            <a:pPr marL="285750" lvl="0" indent="-285750" algn="just">
              <a:buFont typeface="Arial" panose="020B0604020202020204" pitchFamily="34" charset="0"/>
              <a:buChar char="•"/>
            </a:pPr>
            <a:r>
              <a:rPr lang="en-GB" b="1" dirty="0" smtClean="0">
                <a:solidFill>
                  <a:srgbClr val="002060"/>
                </a:solidFill>
              </a:rPr>
              <a:t>What </a:t>
            </a:r>
            <a:r>
              <a:rPr lang="en-GB" b="1" dirty="0">
                <a:solidFill>
                  <a:srgbClr val="002060"/>
                </a:solidFill>
              </a:rPr>
              <a:t>rhetorical or linguistic techniques </a:t>
            </a:r>
            <a:r>
              <a:rPr lang="en-GB" b="1" dirty="0" smtClean="0">
                <a:solidFill>
                  <a:srgbClr val="002060"/>
                </a:solidFill>
              </a:rPr>
              <a:t>does Reagan use? </a:t>
            </a:r>
            <a:r>
              <a:rPr lang="en-GB" b="1" dirty="0">
                <a:solidFill>
                  <a:srgbClr val="002060"/>
                </a:solidFill>
              </a:rPr>
              <a:t>What references or allusions does he make to American cultural tropes and myths? What other sources does he claim as influences for his political views</a:t>
            </a:r>
            <a:r>
              <a:rPr lang="en-GB" b="1" dirty="0" smtClean="0">
                <a:solidFill>
                  <a:srgbClr val="002060"/>
                </a:solidFill>
              </a:rPr>
              <a:t>?</a:t>
            </a:r>
          </a:p>
          <a:p>
            <a:pPr marL="285750" lvl="0" indent="-285750" algn="just">
              <a:buFont typeface="Arial" panose="020B0604020202020204" pitchFamily="34" charset="0"/>
              <a:buChar char="•"/>
            </a:pPr>
            <a:endParaRPr lang="en-GB" sz="1600" b="1" dirty="0">
              <a:solidFill>
                <a:srgbClr val="FF0000"/>
              </a:solidFill>
            </a:endParaRPr>
          </a:p>
          <a:p>
            <a:pPr marL="285750" lvl="0" indent="-285750" algn="just">
              <a:buFont typeface="Arial" panose="020B0604020202020204" pitchFamily="34" charset="0"/>
              <a:buChar char="•"/>
            </a:pPr>
            <a:r>
              <a:rPr lang="en-GB" sz="2400" b="1" dirty="0" smtClean="0">
                <a:solidFill>
                  <a:srgbClr val="7030A0"/>
                </a:solidFill>
              </a:rPr>
              <a:t>What interpretation of the Vietnam War (and ‘Vietnam Syndrome’) does Reagan offer?</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VFW speech</a:t>
            </a:r>
            <a:endParaRPr lang="en-GB" sz="1000" u="sng" dirty="0">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2857" y="1244846"/>
            <a:ext cx="3698682" cy="5274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948264" y="212705"/>
            <a:ext cx="1835696" cy="954107"/>
          </a:xfrm>
          <a:prstGeom prst="rect">
            <a:avLst/>
          </a:prstGeom>
        </p:spPr>
        <p:txBody>
          <a:bodyPr wrap="square">
            <a:spAutoFit/>
          </a:bodyPr>
          <a:lstStyle/>
          <a:p>
            <a:pPr algn="r"/>
            <a:r>
              <a:rPr lang="en-GB" sz="1400" i="1" dirty="0" smtClean="0"/>
              <a:t>Ronald and Nancy Reagan arriving at VFW Convention, August 1980 </a:t>
            </a:r>
            <a:endParaRPr lang="en-GB" sz="1400" i="1" dirty="0"/>
          </a:p>
        </p:txBody>
      </p:sp>
    </p:spTree>
    <p:extLst>
      <p:ext uri="{BB962C8B-B14F-4D97-AF65-F5344CB8AC3E}">
        <p14:creationId xmlns:p14="http://schemas.microsoft.com/office/powerpoint/2010/main" val="291155599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30034" y="914059"/>
            <a:ext cx="5329453" cy="5374457"/>
          </a:xfrm>
          <a:prstGeom prst="rect">
            <a:avLst/>
          </a:prstGeom>
          <a:noFill/>
        </p:spPr>
        <p:txBody>
          <a:bodyPr wrap="square" lIns="540000" tIns="360000" rIns="540000" bIns="360000" rtlCol="0">
            <a:spAutoFit/>
          </a:bodyPr>
          <a:lstStyle/>
          <a:p>
            <a:pPr lvl="0" algn="just"/>
            <a:r>
              <a:rPr lang="en-GB" sz="1600" b="1" dirty="0" smtClean="0"/>
              <a:t>First Inaugural Address, Washington DC, January 21 1981</a:t>
            </a:r>
          </a:p>
          <a:p>
            <a:pPr lvl="0" algn="just"/>
            <a:endParaRPr lang="en-GB" sz="1000" dirty="0"/>
          </a:p>
          <a:p>
            <a:pPr marL="285750" lvl="0" indent="-285750" algn="just">
              <a:buFont typeface="Arial" panose="020B0604020202020204" pitchFamily="34" charset="0"/>
              <a:buChar char="•"/>
            </a:pPr>
            <a:r>
              <a:rPr lang="en-GB" b="1" dirty="0" smtClean="0">
                <a:solidFill>
                  <a:srgbClr val="002060"/>
                </a:solidFill>
              </a:rPr>
              <a:t>Based </a:t>
            </a:r>
            <a:r>
              <a:rPr lang="en-GB" b="1" dirty="0">
                <a:solidFill>
                  <a:srgbClr val="002060"/>
                </a:solidFill>
              </a:rPr>
              <a:t>on </a:t>
            </a:r>
            <a:r>
              <a:rPr lang="en-GB" b="1" dirty="0" smtClean="0">
                <a:solidFill>
                  <a:srgbClr val="002060"/>
                </a:solidFill>
              </a:rPr>
              <a:t>this speech, </a:t>
            </a:r>
            <a:r>
              <a:rPr lang="en-GB" b="1" dirty="0">
                <a:solidFill>
                  <a:srgbClr val="002060"/>
                </a:solidFill>
              </a:rPr>
              <a:t>what would you say are the important features of Reagan’s politics? </a:t>
            </a:r>
            <a:endParaRPr lang="en-GB" b="1" dirty="0" smtClean="0">
              <a:solidFill>
                <a:srgbClr val="002060"/>
              </a:solidFill>
            </a:endParaRPr>
          </a:p>
          <a:p>
            <a:pPr marL="285750" lvl="0" indent="-285750" algn="just">
              <a:buFont typeface="Arial" panose="020B0604020202020204" pitchFamily="34" charset="0"/>
              <a:buChar char="•"/>
            </a:pPr>
            <a:endParaRPr lang="en-GB" sz="1000" b="1" dirty="0">
              <a:solidFill>
                <a:srgbClr val="002060"/>
              </a:solidFill>
            </a:endParaRPr>
          </a:p>
          <a:p>
            <a:pPr marL="285750" lvl="0" indent="-285750" algn="just">
              <a:buFont typeface="Arial" panose="020B0604020202020204" pitchFamily="34" charset="0"/>
              <a:buChar char="•"/>
            </a:pPr>
            <a:r>
              <a:rPr lang="en-GB" b="1" dirty="0" smtClean="0">
                <a:solidFill>
                  <a:srgbClr val="002060"/>
                </a:solidFill>
              </a:rPr>
              <a:t>What </a:t>
            </a:r>
            <a:r>
              <a:rPr lang="en-GB" b="1" dirty="0">
                <a:solidFill>
                  <a:srgbClr val="002060"/>
                </a:solidFill>
              </a:rPr>
              <a:t>rhetorical or linguistic techniques </a:t>
            </a:r>
            <a:r>
              <a:rPr lang="en-GB" b="1" dirty="0" smtClean="0">
                <a:solidFill>
                  <a:srgbClr val="002060"/>
                </a:solidFill>
              </a:rPr>
              <a:t>does Reagan use? </a:t>
            </a:r>
            <a:r>
              <a:rPr lang="en-GB" b="1" dirty="0">
                <a:solidFill>
                  <a:srgbClr val="002060"/>
                </a:solidFill>
              </a:rPr>
              <a:t>What references or allusions does he make to American cultural tropes and myths? What other sources does he claim as influences for his political views</a:t>
            </a:r>
            <a:r>
              <a:rPr lang="en-GB" b="1" dirty="0" smtClean="0">
                <a:solidFill>
                  <a:srgbClr val="002060"/>
                </a:solidFill>
              </a:rPr>
              <a:t>?</a:t>
            </a:r>
          </a:p>
          <a:p>
            <a:pPr marL="285750" lvl="0" indent="-285750" algn="just">
              <a:buFont typeface="Arial" panose="020B0604020202020204" pitchFamily="34" charset="0"/>
              <a:buChar char="•"/>
            </a:pPr>
            <a:endParaRPr lang="en-GB" sz="1600" b="1" dirty="0">
              <a:solidFill>
                <a:srgbClr val="FF0000"/>
              </a:solidFill>
            </a:endParaRPr>
          </a:p>
          <a:p>
            <a:pPr marL="285750" lvl="0" indent="-285750" algn="just">
              <a:buFont typeface="Arial" panose="020B0604020202020204" pitchFamily="34" charset="0"/>
              <a:buChar char="•"/>
            </a:pPr>
            <a:r>
              <a:rPr lang="en-GB" sz="2400" b="1" dirty="0" smtClean="0">
                <a:solidFill>
                  <a:srgbClr val="7030A0"/>
                </a:solidFill>
              </a:rPr>
              <a:t>What does Reagan have to say about the function and purpose of government?</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First Inaugural Address</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9419" y="1237996"/>
            <a:ext cx="3737077" cy="24864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03813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40682" y="2997166"/>
            <a:ext cx="9184681" cy="4127962"/>
          </a:xfrm>
          <a:prstGeom prst="rect">
            <a:avLst/>
          </a:prstGeom>
          <a:noFill/>
        </p:spPr>
        <p:txBody>
          <a:bodyPr wrap="square" lIns="540000" tIns="360000" rIns="540000" bIns="360000" rtlCol="0">
            <a:spAutoFit/>
          </a:bodyPr>
          <a:lstStyle/>
          <a:p>
            <a:pPr lvl="0" algn="just"/>
            <a:r>
              <a:rPr lang="en-GB" sz="1600" b="1" dirty="0" smtClean="0"/>
              <a:t>Reagan remarks at the Annual Convention of the National Association of Evangelicals, Orlando, Florida, March 8 1983</a:t>
            </a:r>
          </a:p>
          <a:p>
            <a:pPr lvl="0" algn="just"/>
            <a:endParaRPr lang="en-GB" sz="1000" dirty="0" smtClean="0"/>
          </a:p>
          <a:p>
            <a:pPr marL="285750" lvl="0" indent="-285750" algn="just">
              <a:buFont typeface="Arial" panose="020B0604020202020204" pitchFamily="34" charset="0"/>
              <a:buChar char="•"/>
            </a:pPr>
            <a:r>
              <a:rPr lang="en-GB" sz="2400" b="1" dirty="0">
                <a:solidFill>
                  <a:srgbClr val="002060"/>
                </a:solidFill>
              </a:rPr>
              <a:t>Based on this speech, what would you say are the important features of Reagan’s politics? </a:t>
            </a:r>
          </a:p>
          <a:p>
            <a:pPr marL="285750" lvl="0" indent="-285750" algn="just">
              <a:buFont typeface="Arial" panose="020B0604020202020204" pitchFamily="34" charset="0"/>
              <a:buChar char="•"/>
            </a:pPr>
            <a:endParaRPr lang="en-GB" sz="1100" b="1" dirty="0">
              <a:solidFill>
                <a:srgbClr val="002060"/>
              </a:solidFill>
            </a:endParaRPr>
          </a:p>
          <a:p>
            <a:pPr marL="285750" lvl="0" indent="-285750" algn="just">
              <a:buFont typeface="Arial" panose="020B0604020202020204" pitchFamily="34" charset="0"/>
              <a:buChar char="•"/>
            </a:pPr>
            <a:r>
              <a:rPr lang="en-GB" sz="2400" b="1" dirty="0">
                <a:solidFill>
                  <a:srgbClr val="002060"/>
                </a:solidFill>
              </a:rPr>
              <a:t>What rhetorical or linguistic techniques does Reagan use? What references or allusions does he make to American cultural tropes and myths? What other sources does he claim as influences for his political views?</a:t>
            </a:r>
          </a:p>
          <a:p>
            <a:pPr lvl="0" algn="just"/>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Evangelicals Association speech</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eightiesclub.tripod.com/bdcc5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130" y="998563"/>
            <a:ext cx="3115438" cy="223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4107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40682" y="2997166"/>
            <a:ext cx="9184681" cy="3589353"/>
          </a:xfrm>
          <a:prstGeom prst="rect">
            <a:avLst/>
          </a:prstGeom>
          <a:noFill/>
        </p:spPr>
        <p:txBody>
          <a:bodyPr wrap="square" lIns="540000" tIns="360000" rIns="540000" bIns="360000" rtlCol="0">
            <a:spAutoFit/>
          </a:bodyPr>
          <a:lstStyle/>
          <a:p>
            <a:pPr lvl="0" algn="just"/>
            <a:r>
              <a:rPr lang="en-GB" sz="1600" b="1" dirty="0" smtClean="0"/>
              <a:t>Reagan remarks at the Annual Convention of the National Association of Evangelicals, Orlando, Florida, March 8 1983</a:t>
            </a:r>
          </a:p>
          <a:p>
            <a:pPr lvl="0" algn="just"/>
            <a:endParaRPr lang="en-GB" sz="1000" dirty="0" smtClean="0"/>
          </a:p>
          <a:p>
            <a:pPr marL="285750" lvl="0" indent="-285750" algn="just">
              <a:buFont typeface="Arial" panose="020B0604020202020204" pitchFamily="34" charset="0"/>
              <a:buChar char="•"/>
            </a:pPr>
            <a:r>
              <a:rPr lang="en-GB" sz="2400" b="1" dirty="0" smtClean="0">
                <a:solidFill>
                  <a:srgbClr val="002060"/>
                </a:solidFill>
              </a:rPr>
              <a:t>Labelled Soviet Union an irreligious “Evil Empire” engaged in existential struggle against virtuous, Christian Americanism</a:t>
            </a:r>
          </a:p>
          <a:p>
            <a:pPr marL="285750" lvl="0" indent="-285750" algn="just">
              <a:buFont typeface="Arial" panose="020B0604020202020204" pitchFamily="34" charset="0"/>
              <a:buChar char="•"/>
            </a:pPr>
            <a:endParaRPr lang="en-GB" sz="2400" b="1" dirty="0">
              <a:solidFill>
                <a:srgbClr val="FF0000"/>
              </a:solidFill>
            </a:endParaRPr>
          </a:p>
          <a:p>
            <a:pPr marL="285750" lvl="0" indent="-285750" algn="just">
              <a:buFont typeface="Arial" panose="020B0604020202020204" pitchFamily="34" charset="0"/>
              <a:buChar char="•"/>
            </a:pPr>
            <a:r>
              <a:rPr lang="en-GB" sz="2400" dirty="0" smtClean="0">
                <a:cs typeface="Arial" pitchFamily="34" charset="0"/>
              </a:rPr>
              <a:t>Had earlier promised that “</a:t>
            </a:r>
            <a:r>
              <a:rPr lang="en-GB" sz="2400" b="1" dirty="0" smtClean="0">
                <a:cs typeface="Arial" pitchFamily="34" charset="0"/>
              </a:rPr>
              <a:t>freedom </a:t>
            </a:r>
            <a:r>
              <a:rPr lang="en-GB" sz="2400" b="1" dirty="0">
                <a:cs typeface="Arial" pitchFamily="34" charset="0"/>
              </a:rPr>
              <a:t>and democracy [would] leave Marxism and Leninism on the ash heap of history</a:t>
            </a:r>
            <a:r>
              <a:rPr lang="en-GB" sz="2400" dirty="0">
                <a:cs typeface="Arial" pitchFamily="34" charset="0"/>
              </a:rPr>
              <a:t>” (speech to UK Parliament, June </a:t>
            </a:r>
            <a:r>
              <a:rPr lang="en-GB" sz="2400" dirty="0" smtClean="0">
                <a:cs typeface="Arial" pitchFamily="34" charset="0"/>
              </a:rPr>
              <a:t>1982)</a:t>
            </a:r>
            <a:endParaRPr lang="en-GB" sz="2400" dirty="0">
              <a:solidFill>
                <a:srgbClr val="7030A0"/>
              </a:solidFill>
            </a:endParaRPr>
          </a:p>
        </p:txBody>
      </p:sp>
      <p:sp>
        <p:nvSpPr>
          <p:cNvPr id="8" name="Rectangle 7"/>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Evangelicals Association speech</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42" name="Picture 2" descr="http://eightiesclub.tripod.com/bdcc5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8130" y="998563"/>
            <a:ext cx="3115438" cy="223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7559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0" y="3416888"/>
            <a:ext cx="9091463" cy="2542913"/>
          </a:xfrm>
          <a:prstGeom prst="rect">
            <a:avLst/>
          </a:prstGeom>
          <a:noFill/>
        </p:spPr>
        <p:txBody>
          <a:bodyPr wrap="square" lIns="540000" tIns="360000" rIns="540000" bIns="360000" rtlCol="0">
            <a:spAutoFit/>
          </a:bodyPr>
          <a:lstStyle/>
          <a:p>
            <a:pPr lvl="0" algn="just"/>
            <a:r>
              <a:rPr lang="en-GB" sz="1600" b="1" dirty="0" smtClean="0"/>
              <a:t>Farewell Address, White House, Washington DC, January 11 1989</a:t>
            </a:r>
          </a:p>
          <a:p>
            <a:pPr lvl="0" algn="just"/>
            <a:endParaRPr lang="en-GB" sz="1000" dirty="0" smtClean="0">
              <a:solidFill>
                <a:srgbClr val="002060"/>
              </a:solidFill>
            </a:endParaRPr>
          </a:p>
          <a:p>
            <a:pPr marL="285750" lvl="0" indent="-285750" algn="just">
              <a:buFont typeface="Arial" panose="020B0604020202020204" pitchFamily="34" charset="0"/>
              <a:buChar char="•"/>
            </a:pPr>
            <a:r>
              <a:rPr lang="en-GB" b="1" dirty="0" smtClean="0">
                <a:solidFill>
                  <a:srgbClr val="002060"/>
                </a:solidFill>
              </a:rPr>
              <a:t>Based </a:t>
            </a:r>
            <a:r>
              <a:rPr lang="en-GB" b="1" dirty="0">
                <a:solidFill>
                  <a:srgbClr val="002060"/>
                </a:solidFill>
              </a:rPr>
              <a:t>on </a:t>
            </a:r>
            <a:r>
              <a:rPr lang="en-GB" b="1" dirty="0" smtClean="0">
                <a:solidFill>
                  <a:srgbClr val="002060"/>
                </a:solidFill>
              </a:rPr>
              <a:t>this speech, </a:t>
            </a:r>
            <a:r>
              <a:rPr lang="en-GB" b="1" dirty="0">
                <a:solidFill>
                  <a:srgbClr val="002060"/>
                </a:solidFill>
              </a:rPr>
              <a:t>what would you say are the important features of Reagan’s politics? </a:t>
            </a:r>
            <a:endParaRPr lang="en-GB" b="1" dirty="0" smtClean="0">
              <a:solidFill>
                <a:srgbClr val="002060"/>
              </a:solidFill>
            </a:endParaRPr>
          </a:p>
          <a:p>
            <a:pPr marL="285750" lvl="0" indent="-285750" algn="just">
              <a:buFont typeface="Arial" panose="020B0604020202020204" pitchFamily="34" charset="0"/>
              <a:buChar char="•"/>
            </a:pPr>
            <a:endParaRPr lang="en-GB" sz="1000" b="1" dirty="0">
              <a:solidFill>
                <a:srgbClr val="002060"/>
              </a:solidFill>
            </a:endParaRPr>
          </a:p>
          <a:p>
            <a:pPr marL="285750" lvl="0" indent="-285750" algn="just">
              <a:buFont typeface="Arial" panose="020B0604020202020204" pitchFamily="34" charset="0"/>
              <a:buChar char="•"/>
            </a:pPr>
            <a:r>
              <a:rPr lang="en-GB" b="1" dirty="0" smtClean="0">
                <a:solidFill>
                  <a:srgbClr val="002060"/>
                </a:solidFill>
              </a:rPr>
              <a:t>What rhetorical or linguistic techniques does Reagan use? What references or allusions does he make to American cultural tropes and myths?</a:t>
            </a:r>
            <a:r>
              <a:rPr lang="en-GB" b="1" dirty="0" smtClean="0">
                <a:solidFill>
                  <a:srgbClr val="FF0000"/>
                </a:solidFill>
              </a:rPr>
              <a:t> </a:t>
            </a:r>
          </a:p>
          <a:p>
            <a:pPr marL="285750" lvl="0" indent="-285750" algn="just">
              <a:buFont typeface="Arial" panose="020B0604020202020204" pitchFamily="34" charset="0"/>
              <a:buChar char="•"/>
            </a:pPr>
            <a:endParaRPr lang="en-GB" sz="1000" b="1" dirty="0">
              <a:solidFill>
                <a:srgbClr val="FF0000"/>
              </a:solidFill>
            </a:endParaRPr>
          </a:p>
        </p:txBody>
      </p:sp>
      <p:sp>
        <p:nvSpPr>
          <p:cNvPr id="8" name="Rectangle 7"/>
          <p:cNvSpPr/>
          <p:nvPr/>
        </p:nvSpPr>
        <p:spPr>
          <a:xfrm>
            <a:off x="-18072" y="0"/>
            <a:ext cx="9162072" cy="1459879"/>
          </a:xfrm>
          <a:prstGeom prst="rect">
            <a:avLst/>
          </a:prstGeom>
        </p:spPr>
        <p:txBody>
          <a:bodyPr wrap="square" lIns="540000" tIns="540000" rIns="540000" bIns="540000">
            <a:spAutoFit/>
          </a:bodyPr>
          <a:lstStyle/>
          <a:p>
            <a:pPr>
              <a:defRPr/>
            </a:pPr>
            <a:r>
              <a:rPr lang="en-GB" sz="2400" b="1" u="sng" dirty="0" smtClean="0">
                <a:solidFill>
                  <a:prstClr val="black"/>
                </a:solidFill>
                <a:cs typeface="Arial" charset="0"/>
              </a:rPr>
              <a:t>2. Reagan’s Politics: Farewell address</a:t>
            </a:r>
            <a:endParaRPr lang="en-GB" sz="1000" u="sng" dirty="0">
              <a:solidFill>
                <a:prstClr val="black"/>
              </a:solidFill>
            </a:endParaRPr>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2" descr="https://i.ytimg.com/vi/uHl8d2M4KjU/maxresdefaul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6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80012" y="1154771"/>
            <a:ext cx="4343292" cy="24431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707132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653"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62788" y="404664"/>
            <a:ext cx="9144000" cy="6226659"/>
          </a:xfrm>
          <a:prstGeom prst="rect">
            <a:avLst/>
          </a:prstGeom>
          <a:noFill/>
        </p:spPr>
        <p:txBody>
          <a:bodyPr wrap="square" lIns="540000" tIns="180000" rIns="540000" bIns="180000" rtlCol="0">
            <a:spAutoFit/>
          </a:bodyPr>
          <a:lstStyle/>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solidFill>
                <a:srgbClr val="FF0000"/>
              </a:solidFill>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algn="just"/>
            <a:endParaRPr lang="en-GB" sz="1200" b="1" dirty="0">
              <a:cs typeface="Arial" pitchFamily="34" charset="0"/>
            </a:endParaRPr>
          </a:p>
          <a:p>
            <a:pPr algn="just"/>
            <a:endParaRPr lang="en-GB" sz="1200" b="1" dirty="0" smtClean="0">
              <a:cs typeface="Arial" pitchFamily="34" charset="0"/>
            </a:endParaRPr>
          </a:p>
          <a:p>
            <a:pPr marL="285750" indent="-285750" algn="just">
              <a:lnSpc>
                <a:spcPct val="90000"/>
              </a:lnSpc>
              <a:buFont typeface="Arial" panose="020B0604020202020204" pitchFamily="34" charset="0"/>
              <a:buChar char="•"/>
            </a:pPr>
            <a:r>
              <a:rPr lang="en-GB" altLang="en-US" sz="2000" dirty="0" smtClean="0"/>
              <a:t>United the major wings of the Republican Party</a:t>
            </a:r>
          </a:p>
          <a:p>
            <a:pPr marL="285750" indent="-285750" algn="just">
              <a:lnSpc>
                <a:spcPct val="90000"/>
              </a:lnSpc>
              <a:buFont typeface="Arial" panose="020B0604020202020204" pitchFamily="34" charset="0"/>
              <a:buChar char="•"/>
            </a:pPr>
            <a:endParaRPr lang="en-GB" altLang="en-US" sz="1000" dirty="0" smtClean="0"/>
          </a:p>
          <a:p>
            <a:pPr marL="742950" lvl="1" indent="-285750" algn="just">
              <a:lnSpc>
                <a:spcPct val="90000"/>
              </a:lnSpc>
              <a:buFontTx/>
              <a:buChar char="-"/>
            </a:pPr>
            <a:r>
              <a:rPr lang="en-GB" altLang="en-US" sz="2000" b="1" dirty="0" smtClean="0"/>
              <a:t>national security conservatives </a:t>
            </a:r>
            <a:r>
              <a:rPr lang="en-GB" altLang="en-US" sz="2000" dirty="0" smtClean="0"/>
              <a:t>(e.g. cold warrior stances)</a:t>
            </a:r>
          </a:p>
          <a:p>
            <a:pPr marL="742950" lvl="1" indent="-285750" algn="just">
              <a:lnSpc>
                <a:spcPct val="90000"/>
              </a:lnSpc>
              <a:buFontTx/>
              <a:buChar char="-"/>
            </a:pPr>
            <a:endParaRPr lang="en-GB" altLang="en-US" sz="1000" dirty="0" smtClean="0"/>
          </a:p>
          <a:p>
            <a:pPr marL="742950" lvl="1" indent="-285750" algn="just">
              <a:lnSpc>
                <a:spcPct val="90000"/>
              </a:lnSpc>
              <a:buFontTx/>
              <a:buChar char="-"/>
            </a:pPr>
            <a:r>
              <a:rPr lang="en-GB" altLang="en-US" sz="2000" b="1" dirty="0" smtClean="0"/>
              <a:t>social conservatives </a:t>
            </a:r>
            <a:r>
              <a:rPr lang="en-GB" altLang="en-US" sz="2000" dirty="0" smtClean="0"/>
              <a:t>(e.g. overtures to New/Christian Right, Jerry </a:t>
            </a:r>
            <a:r>
              <a:rPr lang="en-GB" altLang="en-US" sz="2000" dirty="0" err="1" smtClean="0"/>
              <a:t>Falwell’s</a:t>
            </a:r>
            <a:r>
              <a:rPr lang="en-GB" altLang="en-US" sz="2000" dirty="0" smtClean="0"/>
              <a:t> Moral Majority; anti-abortion rhetoric; stance against student protests)</a:t>
            </a:r>
          </a:p>
          <a:p>
            <a:pPr marL="742950" lvl="1" indent="-285750" algn="just">
              <a:lnSpc>
                <a:spcPct val="90000"/>
              </a:lnSpc>
              <a:buFontTx/>
              <a:buChar char="-"/>
            </a:pPr>
            <a:endParaRPr lang="en-GB" altLang="en-US" sz="1000" dirty="0" smtClean="0"/>
          </a:p>
          <a:p>
            <a:pPr marL="742950" lvl="1" indent="-285750" algn="just">
              <a:lnSpc>
                <a:spcPct val="90000"/>
              </a:lnSpc>
              <a:buFontTx/>
              <a:buChar char="-"/>
            </a:pPr>
            <a:r>
              <a:rPr lang="en-GB" altLang="en-US" sz="2000" b="1" dirty="0" smtClean="0"/>
              <a:t>economic conservatives </a:t>
            </a:r>
            <a:r>
              <a:rPr lang="en-GB" altLang="en-US" sz="2000" dirty="0" smtClean="0"/>
              <a:t>(i.e. neoliberalism, Reaganomics)</a:t>
            </a:r>
          </a:p>
          <a:p>
            <a:pPr marL="742950" lvl="1" indent="-285750" algn="just">
              <a:lnSpc>
                <a:spcPct val="90000"/>
              </a:lnSpc>
              <a:buFontTx/>
              <a:buChar char="-"/>
            </a:pPr>
            <a:endParaRPr lang="en-GB" altLang="en-US" sz="2000" i="1" dirty="0" smtClean="0"/>
          </a:p>
          <a:p>
            <a:pPr marL="285750" indent="-285750" algn="just">
              <a:lnSpc>
                <a:spcPct val="90000"/>
              </a:lnSpc>
              <a:buFont typeface="Arial" panose="020B0604020202020204" pitchFamily="34" charset="0"/>
              <a:buChar char="•"/>
            </a:pPr>
            <a:r>
              <a:rPr lang="en-GB" altLang="en-US" sz="2000" i="1" dirty="0" smtClean="0"/>
              <a:t>And</a:t>
            </a:r>
            <a:r>
              <a:rPr lang="en-GB" altLang="en-US" sz="2000" dirty="0" smtClean="0"/>
              <a:t> attracted ‘</a:t>
            </a:r>
            <a:r>
              <a:rPr lang="en-GB" altLang="en-US" sz="2000" b="1" dirty="0" smtClean="0"/>
              <a:t>Reagan Democrats</a:t>
            </a:r>
            <a:r>
              <a:rPr lang="en-GB" altLang="en-US" sz="2000" dirty="0" smtClean="0"/>
              <a:t>’ – working-class voters; realigned electoral map by winning South for the Republicans</a:t>
            </a:r>
            <a:endParaRPr lang="en-GB" sz="1400" dirty="0"/>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722" y="980728"/>
            <a:ext cx="3905461" cy="2403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516216" y="980728"/>
            <a:ext cx="1835696" cy="1384995"/>
          </a:xfrm>
          <a:prstGeom prst="rect">
            <a:avLst/>
          </a:prstGeom>
        </p:spPr>
        <p:txBody>
          <a:bodyPr wrap="square">
            <a:spAutoFit/>
          </a:bodyPr>
          <a:lstStyle/>
          <a:p>
            <a:r>
              <a:rPr lang="en-GB" sz="1400" i="1" dirty="0" smtClean="0"/>
              <a:t>Ronald Reagan and Jerry Falwell at the Baptist Fundamentalism 84 conference, April 13 1984, Washington DC </a:t>
            </a:r>
            <a:endParaRPr lang="en-GB" sz="1400" i="1" dirty="0"/>
          </a:p>
        </p:txBody>
      </p:sp>
      <p:sp>
        <p:nvSpPr>
          <p:cNvPr id="6" name="Rectangle 5"/>
          <p:cNvSpPr/>
          <p:nvPr/>
        </p:nvSpPr>
        <p:spPr>
          <a:xfrm>
            <a:off x="-18072" y="0"/>
            <a:ext cx="9054568" cy="1459879"/>
          </a:xfrm>
          <a:prstGeom prst="rect">
            <a:avLst/>
          </a:prstGeom>
        </p:spPr>
        <p:txBody>
          <a:bodyPr wrap="square" lIns="540000" tIns="540000" rIns="540000" bIns="540000">
            <a:spAutoFit/>
          </a:bodyPr>
          <a:lstStyle/>
          <a:p>
            <a:pPr>
              <a:defRPr/>
            </a:pPr>
            <a:r>
              <a:rPr lang="en-GB" sz="2400" b="1" u="sng" dirty="0">
                <a:solidFill>
                  <a:prstClr val="black"/>
                </a:solidFill>
                <a:cs typeface="Arial" charset="0"/>
              </a:rPr>
              <a:t>2. Reagan’s Politics: </a:t>
            </a:r>
            <a:r>
              <a:rPr lang="en-GB" sz="2400" b="1" u="sng" dirty="0" smtClean="0">
                <a:solidFill>
                  <a:prstClr val="black"/>
                </a:solidFill>
                <a:cs typeface="Arial" charset="0"/>
              </a:rPr>
              <a:t>The Reagan Coalition</a:t>
            </a:r>
            <a:endParaRPr lang="en-GB" sz="1000" u="sng" dirty="0">
              <a:solidFill>
                <a:prstClr val="black"/>
              </a:solidFill>
            </a:endParaRPr>
          </a:p>
        </p:txBody>
      </p:sp>
    </p:spTree>
    <p:extLst>
      <p:ext uri="{BB962C8B-B14F-4D97-AF65-F5344CB8AC3E}">
        <p14:creationId xmlns:p14="http://schemas.microsoft.com/office/powerpoint/2010/main" val="19253683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08" y="0"/>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8" name="Rectangle 7"/>
          <p:cNvSpPr/>
          <p:nvPr/>
        </p:nvSpPr>
        <p:spPr>
          <a:xfrm>
            <a:off x="-18072" y="0"/>
            <a:ext cx="9162072" cy="3860536"/>
          </a:xfrm>
          <a:prstGeom prst="rect">
            <a:avLst/>
          </a:prstGeom>
        </p:spPr>
        <p:txBody>
          <a:bodyPr wrap="square" lIns="540000" tIns="540000" rIns="540000" bIns="540000">
            <a:spAutoFit/>
          </a:bodyPr>
          <a:lstStyle/>
          <a:p>
            <a:pPr lvl="0" algn="just"/>
            <a:r>
              <a:rPr lang="en-GB" b="1" dirty="0" smtClean="0"/>
              <a:t>Reagan’s speeches consistently alluded to American foundation myths and episodes in US history. In a similar way, next Tuesday’s session will think about how American mythology and history continue to effect contemporary US politics. </a:t>
            </a:r>
          </a:p>
          <a:p>
            <a:pPr lvl="0" algn="just"/>
            <a:r>
              <a:rPr lang="en-GB" b="1" dirty="0" smtClean="0"/>
              <a:t>	</a:t>
            </a:r>
            <a:r>
              <a:rPr lang="en-GB" b="1" i="1" dirty="0" smtClean="0"/>
              <a:t>Rather than completing formally assigned reading, students should prepare for the lecture by doing research on current US politics. Students should analyse how contemporary political figures interpret (or engage with) historical topics covered on the AHHI5016 syllabus. Think about how our lecture discussions over the duration of the module shed light on contemporary US politics, or, conversely, how contemporary politics diverge from previous American history.</a:t>
            </a:r>
          </a:p>
          <a:p>
            <a:pPr lvl="0" algn="just"/>
            <a:r>
              <a:rPr lang="en-GB" b="1" i="1" dirty="0"/>
              <a:t>	</a:t>
            </a:r>
            <a:r>
              <a:rPr lang="en-GB" b="1" i="1" dirty="0" smtClean="0"/>
              <a:t>Please be prepared to discuss </a:t>
            </a:r>
            <a:r>
              <a:rPr lang="en-GB" b="1" i="1" dirty="0" smtClean="0">
                <a:solidFill>
                  <a:srgbClr val="FF0000"/>
                </a:solidFill>
              </a:rPr>
              <a:t>TWO </a:t>
            </a:r>
            <a:r>
              <a:rPr lang="en-GB" b="1" i="1" dirty="0" smtClean="0"/>
              <a:t>different topics. Suggestions include:</a:t>
            </a:r>
            <a:endParaRPr lang="en-GB" sz="2000" u="sng" dirty="0"/>
          </a:p>
        </p:txBody>
      </p:sp>
      <p:sp>
        <p:nvSpPr>
          <p:cNvPr id="3" name="AutoShape 2" descr="https://upload.wikimedia.org/wikipedia/commons/8/85/Reagan_delivers_inaugural_address_198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2" descr="https://i.ytimg.com/vi/uHl8d2M4KjU/maxresdefaul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TextBox 9"/>
          <p:cNvSpPr txBox="1"/>
          <p:nvPr/>
        </p:nvSpPr>
        <p:spPr>
          <a:xfrm>
            <a:off x="-20616" y="3414941"/>
            <a:ext cx="9234232" cy="3497020"/>
          </a:xfrm>
          <a:prstGeom prst="rect">
            <a:avLst/>
          </a:prstGeom>
          <a:noFill/>
        </p:spPr>
        <p:txBody>
          <a:bodyPr wrap="square" lIns="720000" tIns="360000" rIns="720000" bIns="360000" numCol="2" spcCol="360000" rtlCol="0">
            <a:spAutoFit/>
          </a:bodyPr>
          <a:lstStyle/>
          <a:p>
            <a:pPr marL="171450" lvl="0" indent="-171450" algn="ctr">
              <a:buFont typeface="Arial" panose="020B0604020202020204" pitchFamily="34" charset="0"/>
              <a:buChar char="•"/>
            </a:pPr>
            <a:r>
              <a:rPr lang="en-GB" b="1" dirty="0" smtClean="0">
                <a:solidFill>
                  <a:srgbClr val="7030A0"/>
                </a:solidFill>
              </a:rPr>
              <a:t>Interpretations of the US Constitution and/or the Declaration of Independence </a:t>
            </a:r>
          </a:p>
          <a:p>
            <a:pPr marL="171450" lvl="0" indent="-171450" algn="ctr">
              <a:buFont typeface="Arial" panose="020B0604020202020204" pitchFamily="34" charset="0"/>
              <a:buChar char="•"/>
            </a:pPr>
            <a:r>
              <a:rPr lang="en-GB" b="1" dirty="0" smtClean="0">
                <a:solidFill>
                  <a:srgbClr val="7030A0"/>
                </a:solidFill>
              </a:rPr>
              <a:t>Opinions on Feminism</a:t>
            </a:r>
          </a:p>
          <a:p>
            <a:pPr marL="171450" lvl="0" indent="-171450" algn="ctr">
              <a:buFont typeface="Arial" panose="020B0604020202020204" pitchFamily="34" charset="0"/>
              <a:buChar char="•"/>
            </a:pPr>
            <a:r>
              <a:rPr lang="en-GB" b="1" dirty="0" smtClean="0">
                <a:solidFill>
                  <a:srgbClr val="7030A0"/>
                </a:solidFill>
              </a:rPr>
              <a:t>Opinions on Civil Rights and race relations</a:t>
            </a:r>
          </a:p>
          <a:p>
            <a:pPr marL="171450" lvl="0" indent="-171450" algn="ctr">
              <a:buFont typeface="Arial" panose="020B0604020202020204" pitchFamily="34" charset="0"/>
              <a:buChar char="•"/>
            </a:pPr>
            <a:r>
              <a:rPr lang="en-GB" b="1" dirty="0" smtClean="0">
                <a:solidFill>
                  <a:srgbClr val="7030A0"/>
                </a:solidFill>
              </a:rPr>
              <a:t>Opinions on immigration</a:t>
            </a:r>
          </a:p>
          <a:p>
            <a:pPr marL="171450" lvl="0" indent="-171450" algn="ctr">
              <a:buFont typeface="Arial" panose="020B0604020202020204" pitchFamily="34" charset="0"/>
              <a:buChar char="•"/>
            </a:pPr>
            <a:r>
              <a:rPr lang="en-GB" b="1" dirty="0" smtClean="0">
                <a:solidFill>
                  <a:srgbClr val="7030A0"/>
                </a:solidFill>
              </a:rPr>
              <a:t>Opinions on US overseas interventions</a:t>
            </a:r>
          </a:p>
          <a:p>
            <a:pPr marL="171450" lvl="0" indent="-171450" algn="ctr">
              <a:buFont typeface="Arial" panose="020B0604020202020204" pitchFamily="34" charset="0"/>
              <a:buChar char="•"/>
            </a:pPr>
            <a:endParaRPr lang="en-GB" b="1" dirty="0" smtClean="0">
              <a:solidFill>
                <a:srgbClr val="7030A0"/>
              </a:solidFill>
            </a:endParaRPr>
          </a:p>
          <a:p>
            <a:pPr marL="171450" lvl="0" indent="-171450" algn="ctr">
              <a:buFont typeface="Arial" panose="020B0604020202020204" pitchFamily="34" charset="0"/>
              <a:buChar char="•"/>
            </a:pPr>
            <a:r>
              <a:rPr lang="en-GB" b="1" dirty="0" smtClean="0">
                <a:solidFill>
                  <a:srgbClr val="7030A0"/>
                </a:solidFill>
              </a:rPr>
              <a:t>Opinions on the ‘size’ of the Federal Government</a:t>
            </a:r>
          </a:p>
          <a:p>
            <a:pPr marL="171450" indent="-171450" algn="ctr">
              <a:buFont typeface="Arial" panose="020B0604020202020204" pitchFamily="34" charset="0"/>
              <a:buChar char="•"/>
            </a:pPr>
            <a:r>
              <a:rPr lang="en-GB" b="1" dirty="0" smtClean="0">
                <a:solidFill>
                  <a:srgbClr val="7030A0"/>
                </a:solidFill>
              </a:rPr>
              <a:t>Opinions on past incumbents of the White House and/or other key figures in American </a:t>
            </a:r>
            <a:r>
              <a:rPr lang="en-GB" sz="2000" b="1" dirty="0" smtClean="0">
                <a:solidFill>
                  <a:srgbClr val="7030A0"/>
                </a:solidFill>
              </a:rPr>
              <a:t>history</a:t>
            </a:r>
          </a:p>
          <a:p>
            <a:pPr marL="171450" indent="-171450" algn="ctr">
              <a:buFont typeface="Arial" panose="020B0604020202020204" pitchFamily="34" charset="0"/>
              <a:buChar char="•"/>
            </a:pPr>
            <a:r>
              <a:rPr lang="en-GB" sz="2000" b="1" dirty="0" smtClean="0">
                <a:solidFill>
                  <a:srgbClr val="7030A0"/>
                </a:solidFill>
              </a:rPr>
              <a:t>Positions in relation to the ‘culture wars’</a:t>
            </a:r>
          </a:p>
          <a:p>
            <a:pPr marL="171450" lvl="0" indent="-171450" algn="ctr">
              <a:buFont typeface="Arial" panose="020B0604020202020204" pitchFamily="34" charset="0"/>
              <a:buChar char="•"/>
            </a:pPr>
            <a:endParaRPr lang="en-GB" sz="2000" b="1" dirty="0">
              <a:solidFill>
                <a:srgbClr val="7030A0"/>
              </a:solidFill>
            </a:endParaRPr>
          </a:p>
        </p:txBody>
      </p:sp>
    </p:spTree>
    <p:extLst>
      <p:ext uri="{BB962C8B-B14F-4D97-AF65-F5344CB8AC3E}">
        <p14:creationId xmlns:p14="http://schemas.microsoft.com/office/powerpoint/2010/main" val="3711700492"/>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328</TotalTime>
  <Words>1824</Words>
  <Application>Microsoft Office PowerPoint</Application>
  <PresentationFormat>On-screen Show (4:3)</PresentationFormat>
  <Paragraphs>296</Paragraphs>
  <Slides>18</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 Scott</cp:lastModifiedBy>
  <cp:revision>22</cp:revision>
  <dcterms:created xsi:type="dcterms:W3CDTF">2016-04-20T12:17:07Z</dcterms:created>
  <dcterms:modified xsi:type="dcterms:W3CDTF">2016-12-06T14:57:08Z</dcterms:modified>
</cp:coreProperties>
</file>