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60" r:id="rId2"/>
  </p:sldMasterIdLst>
  <p:notesMasterIdLst>
    <p:notesMasterId r:id="rId12"/>
  </p:notesMasterIdLst>
  <p:handoutMasterIdLst>
    <p:handoutMasterId r:id="rId13"/>
  </p:handoutMasterIdLst>
  <p:sldIdLst>
    <p:sldId id="281" r:id="rId3"/>
    <p:sldId id="257" r:id="rId4"/>
    <p:sldId id="293" r:id="rId5"/>
    <p:sldId id="295" r:id="rId6"/>
    <p:sldId id="296" r:id="rId7"/>
    <p:sldId id="297" r:id="rId8"/>
    <p:sldId id="299" r:id="rId9"/>
    <p:sldId id="298" r:id="rId10"/>
    <p:sldId id="280" r:id="rId11"/>
  </p:sldIdLst>
  <p:sldSz cx="12192000" cy="6858000"/>
  <p:notesSz cx="6858000" cy="9144000"/>
  <p:embeddedFontLst>
    <p:embeddedFont>
      <p:font typeface="DM Serif Display" pitchFamily="2" charset="0"/>
      <p:regular r:id="rId14"/>
      <p:italic r:id="rId15"/>
    </p:embeddedFont>
    <p:embeddedFont>
      <p:font typeface="Gilroy" panose="020B0604020202020204" charset="0"/>
      <p:regular r:id="rId16"/>
    </p:embeddedFont>
  </p:embeddedFontLst>
  <p:custDataLst>
    <p:tags r:id="rId1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461" userDrawn="1">
          <p15:clr>
            <a:srgbClr val="A4A3A4"/>
          </p15:clr>
        </p15:guide>
        <p15:guide id="4" pos="7197" userDrawn="1">
          <p15:clr>
            <a:srgbClr val="A4A3A4"/>
          </p15:clr>
        </p15:guide>
        <p15:guide id="5" orient="horz" pos="391" userDrawn="1">
          <p15:clr>
            <a:srgbClr val="A4A3A4"/>
          </p15:clr>
        </p15:guide>
        <p15:guide id="7" orient="horz" pos="799" userDrawn="1">
          <p15:clr>
            <a:srgbClr val="A4A3A4"/>
          </p15:clr>
        </p15:guide>
        <p15:guide id="8" orient="horz" pos="3929"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uzahidul Islam" initials="MI" lastIdx="1" clrIdx="0">
    <p:extLst>
      <p:ext uri="{19B8F6BF-5375-455C-9EA6-DF929625EA0E}">
        <p15:presenceInfo xmlns:p15="http://schemas.microsoft.com/office/powerpoint/2012/main" userId="517dfdaece28c7a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B56A6"/>
    <a:srgbClr val="020457"/>
    <a:srgbClr val="1B7FC0"/>
    <a:srgbClr val="221195"/>
    <a:srgbClr val="1A3497"/>
    <a:srgbClr val="AF2EE2"/>
    <a:srgbClr val="030452"/>
    <a:srgbClr val="C44BAD"/>
    <a:srgbClr val="E653AD"/>
    <a:srgbClr val="0602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9559" autoAdjust="0"/>
    <p:restoredTop sz="95326" autoAdjust="0"/>
  </p:normalViewPr>
  <p:slideViewPr>
    <p:cSldViewPr snapToGrid="0" showGuides="1">
      <p:cViewPr varScale="1">
        <p:scale>
          <a:sx n="82" d="100"/>
          <a:sy n="82" d="100"/>
        </p:scale>
        <p:origin x="1296" y="72"/>
      </p:cViewPr>
      <p:guideLst>
        <p:guide orient="horz" pos="2160"/>
        <p:guide pos="3840"/>
        <p:guide pos="461"/>
        <p:guide pos="7197"/>
        <p:guide orient="horz" pos="391"/>
        <p:guide orient="horz" pos="799"/>
        <p:guide orient="horz" pos="3929"/>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18"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ags" Target="tags/tag1.xml"/><Relationship Id="rId2" Type="http://schemas.openxmlformats.org/officeDocument/2006/relationships/slideMaster" Target="slideMasters/slideMaster2.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font" Target="fonts/font2.fntdata"/><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font" Target="fonts/font1.fntdata"/><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Arial" panose="020B0604020202020204" pitchFamily="34" charset="0"/>
              <a:ea typeface="Arial" panose="020B0604020202020204" pitchFamily="34" charset="0"/>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Arial" panose="020B0604020202020204" pitchFamily="34" charset="0"/>
                <a:ea typeface="Arial" panose="020B0604020202020204" pitchFamily="34" charset="0"/>
              </a:rPr>
              <a:t>2026/4/22</a:t>
            </a:fld>
            <a:endParaRPr lang="zh-CN" altLang="en-US">
              <a:latin typeface="Arial" panose="020B0604020202020204" pitchFamily="34" charset="0"/>
              <a:ea typeface="Arial" panose="020B0604020202020204" pitchFamily="34" charset="0"/>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Arial" panose="020B0604020202020204" pitchFamily="34" charset="0"/>
              <a:ea typeface="Arial" panose="020B0604020202020204" pitchFamily="34" charset="0"/>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Arial" panose="020B0604020202020204" pitchFamily="34" charset="0"/>
                <a:ea typeface="Arial" panose="020B0604020202020204" pitchFamily="34" charset="0"/>
              </a:rPr>
              <a:t>‹#›</a:t>
            </a:fld>
            <a:endParaRPr lang="zh-CN" altLang="en-US">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ea typeface="Arial" panose="020B0604020202020204" pitchFamily="34" charset="0"/>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ea typeface="Arial" panose="020B0604020202020204" pitchFamily="34" charset="0"/>
              </a:defRPr>
            </a:lvl1pPr>
          </a:lstStyle>
          <a:p>
            <a:fld id="{D2A48B96-639E-45A3-A0BA-2464DFDB1FAA}" type="datetimeFigureOut">
              <a:rPr lang="zh-CN" altLang="en-US" smtClean="0"/>
              <a:t>2026/4/22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ea typeface="Arial" panose="020B0604020202020204" pitchFamily="34" charset="0"/>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ea typeface="Arial" panose="020B0604020202020204" pitchFamily="34" charset="0"/>
              </a:defRPr>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1pPr>
    <a:lvl2pPr marL="4572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2pPr>
    <a:lvl3pPr marL="9144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3pPr>
    <a:lvl4pPr marL="13716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4pPr>
    <a:lvl5pPr marL="18288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837353-30EB-4A48-80EB-173D804AEFBD}" type="slidenum">
              <a:rPr lang="zh-CN" altLang="en-US" smtClean="0"/>
              <a:t>2</a:t>
            </a:fld>
            <a:endParaRPr lang="zh-CN" altLang="en-US"/>
          </a:p>
        </p:txBody>
      </p:sp>
    </p:spTree>
    <p:extLst>
      <p:ext uri="{BB962C8B-B14F-4D97-AF65-F5344CB8AC3E}">
        <p14:creationId xmlns:p14="http://schemas.microsoft.com/office/powerpoint/2010/main" val="2614854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0AC5A-6063-D0F5-05BF-52785EA95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61FAE9-56CC-626A-DB37-711852A5113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CDAA3BF-8C11-9276-3B6B-80AAFB9A914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8B721EC-2BE0-2253-777A-E31BD8E44D2E}"/>
              </a:ext>
            </a:extLst>
          </p:cNvPr>
          <p:cNvSpPr>
            <a:spLocks noGrp="1"/>
          </p:cNvSpPr>
          <p:nvPr>
            <p:ph type="sldNum" sz="quarter" idx="5"/>
          </p:nvPr>
        </p:nvSpPr>
        <p:spPr/>
        <p:txBody>
          <a:bodyPr/>
          <a:lstStyle/>
          <a:p>
            <a:fld id="{A6837353-30EB-4A48-80EB-173D804AEFBD}" type="slidenum">
              <a:rPr lang="zh-CN" altLang="en-US" smtClean="0"/>
              <a:t>3</a:t>
            </a:fld>
            <a:endParaRPr lang="zh-CN" altLang="en-US"/>
          </a:p>
        </p:txBody>
      </p:sp>
    </p:spTree>
    <p:extLst>
      <p:ext uri="{BB962C8B-B14F-4D97-AF65-F5344CB8AC3E}">
        <p14:creationId xmlns:p14="http://schemas.microsoft.com/office/powerpoint/2010/main" val="2979940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53E5FC-D565-50BF-AFE9-C626E66F19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EA099A-815F-289B-0642-80D26D43DB6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9945C2C-DA68-46D7-7E69-88739759A33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2FF6C79-FF04-391B-6E8C-54EF5AC54FDE}"/>
              </a:ext>
            </a:extLst>
          </p:cNvPr>
          <p:cNvSpPr>
            <a:spLocks noGrp="1"/>
          </p:cNvSpPr>
          <p:nvPr>
            <p:ph type="sldNum" sz="quarter" idx="5"/>
          </p:nvPr>
        </p:nvSpPr>
        <p:spPr/>
        <p:txBody>
          <a:bodyPr/>
          <a:lstStyle/>
          <a:p>
            <a:fld id="{A6837353-30EB-4A48-80EB-173D804AEFBD}" type="slidenum">
              <a:rPr lang="zh-CN" altLang="en-US" smtClean="0"/>
              <a:t>4</a:t>
            </a:fld>
            <a:endParaRPr lang="zh-CN" altLang="en-US"/>
          </a:p>
        </p:txBody>
      </p:sp>
    </p:spTree>
    <p:extLst>
      <p:ext uri="{BB962C8B-B14F-4D97-AF65-F5344CB8AC3E}">
        <p14:creationId xmlns:p14="http://schemas.microsoft.com/office/powerpoint/2010/main" val="2072592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D37D-4DC0-43B5-419F-E53588DDD2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E90252-DF65-7F34-141E-0451A51C8FF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21934B7-ED4A-E0E9-9E44-31928B5B363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A8A7707-C734-9CEE-5EFA-DA2D4B9A44D5}"/>
              </a:ext>
            </a:extLst>
          </p:cNvPr>
          <p:cNvSpPr>
            <a:spLocks noGrp="1"/>
          </p:cNvSpPr>
          <p:nvPr>
            <p:ph type="sldNum" sz="quarter" idx="5"/>
          </p:nvPr>
        </p:nvSpPr>
        <p:spPr/>
        <p:txBody>
          <a:bodyPr/>
          <a:lstStyle/>
          <a:p>
            <a:fld id="{A6837353-30EB-4A48-80EB-173D804AEFBD}" type="slidenum">
              <a:rPr lang="zh-CN" altLang="en-US" smtClean="0"/>
              <a:t>5</a:t>
            </a:fld>
            <a:endParaRPr lang="zh-CN" altLang="en-US"/>
          </a:p>
        </p:txBody>
      </p:sp>
    </p:spTree>
    <p:extLst>
      <p:ext uri="{BB962C8B-B14F-4D97-AF65-F5344CB8AC3E}">
        <p14:creationId xmlns:p14="http://schemas.microsoft.com/office/powerpoint/2010/main" val="312337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BDC25-E4D6-C4FB-A7D2-A058A93660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D6D06-3BB5-D2CB-1676-376DB1BFFE7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48F7DBD-0ECB-A377-564A-BDD298A1D8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5B790AA-F803-43EE-DA9A-0624C57F175A}"/>
              </a:ext>
            </a:extLst>
          </p:cNvPr>
          <p:cNvSpPr>
            <a:spLocks noGrp="1"/>
          </p:cNvSpPr>
          <p:nvPr>
            <p:ph type="sldNum" sz="quarter" idx="5"/>
          </p:nvPr>
        </p:nvSpPr>
        <p:spPr/>
        <p:txBody>
          <a:bodyPr/>
          <a:lstStyle/>
          <a:p>
            <a:fld id="{A6837353-30EB-4A48-80EB-173D804AEFBD}" type="slidenum">
              <a:rPr lang="zh-CN" altLang="en-US" smtClean="0"/>
              <a:t>6</a:t>
            </a:fld>
            <a:endParaRPr lang="zh-CN" altLang="en-US"/>
          </a:p>
        </p:txBody>
      </p:sp>
    </p:spTree>
    <p:extLst>
      <p:ext uri="{BB962C8B-B14F-4D97-AF65-F5344CB8AC3E}">
        <p14:creationId xmlns:p14="http://schemas.microsoft.com/office/powerpoint/2010/main" val="3570808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A8EBA-DE5C-49BA-3422-1961443D84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741970-657E-6F22-DB1F-E0074ED623B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EB102C-4B5D-BD4B-D814-68999003CA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8E189DF-0666-F748-3CBC-FE0E66844811}"/>
              </a:ext>
            </a:extLst>
          </p:cNvPr>
          <p:cNvSpPr>
            <a:spLocks noGrp="1"/>
          </p:cNvSpPr>
          <p:nvPr>
            <p:ph type="sldNum" sz="quarter" idx="5"/>
          </p:nvPr>
        </p:nvSpPr>
        <p:spPr/>
        <p:txBody>
          <a:bodyPr/>
          <a:lstStyle/>
          <a:p>
            <a:fld id="{A6837353-30EB-4A48-80EB-173D804AEFBD}" type="slidenum">
              <a:rPr lang="zh-CN" altLang="en-US" smtClean="0"/>
              <a:t>7</a:t>
            </a:fld>
            <a:endParaRPr lang="zh-CN" altLang="en-US"/>
          </a:p>
        </p:txBody>
      </p:sp>
    </p:spTree>
    <p:extLst>
      <p:ext uri="{BB962C8B-B14F-4D97-AF65-F5344CB8AC3E}">
        <p14:creationId xmlns:p14="http://schemas.microsoft.com/office/powerpoint/2010/main" val="955013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4F3DA-9C72-AE32-DF02-F8B12FFED7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AE076F-59E4-369D-9697-F18AE53BE28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29671D4-E977-38FC-7A42-37637CB69FA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13988C0-5C7B-269C-8848-6E7753C2D01A}"/>
              </a:ext>
            </a:extLst>
          </p:cNvPr>
          <p:cNvSpPr>
            <a:spLocks noGrp="1"/>
          </p:cNvSpPr>
          <p:nvPr>
            <p:ph type="sldNum" sz="quarter" idx="5"/>
          </p:nvPr>
        </p:nvSpPr>
        <p:spPr/>
        <p:txBody>
          <a:bodyPr/>
          <a:lstStyle/>
          <a:p>
            <a:fld id="{A6837353-30EB-4A48-80EB-173D804AEFBD}" type="slidenum">
              <a:rPr lang="zh-CN" altLang="en-US" smtClean="0"/>
              <a:t>8</a:t>
            </a:fld>
            <a:endParaRPr lang="zh-CN" altLang="en-US"/>
          </a:p>
        </p:txBody>
      </p:sp>
    </p:spTree>
    <p:extLst>
      <p:ext uri="{BB962C8B-B14F-4D97-AF65-F5344CB8AC3E}">
        <p14:creationId xmlns:p14="http://schemas.microsoft.com/office/powerpoint/2010/main" val="4050706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835D21C1-192A-433B-AA91-106F9135B2A1}" type="datetimeFigureOut">
              <a:rPr lang="zh-CN" altLang="en-US" smtClean="0"/>
              <a:t>2026/4/22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35639C0-D7C8-48AA-AF63-0D692BECED20}" type="slidenum">
              <a:rPr lang="zh-CN" altLang="en-US" smtClean="0"/>
              <a:t>‹#›</a:t>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9751-DA32-677A-A261-5A276F133C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0C5380-4A81-EEA1-3965-16128E7364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60B751-7105-E8FB-3BFE-038DD9708C60}"/>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5" name="Footer Placeholder 4">
            <a:extLst>
              <a:ext uri="{FF2B5EF4-FFF2-40B4-BE49-F238E27FC236}">
                <a16:creationId xmlns:a16="http://schemas.microsoft.com/office/drawing/2014/main" id="{34385D0F-F2D8-8224-0740-C4EEDC550B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BE2BAB-D2A8-DC1D-7827-6E31672DFB70}"/>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4000404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ADFA-6A1D-4419-5DD9-51A8D68D89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8C808E-220E-6223-C563-CFD48FB4D5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BCDF9-DA5C-3465-F01B-BFBF672C7B22}"/>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5" name="Footer Placeholder 4">
            <a:extLst>
              <a:ext uri="{FF2B5EF4-FFF2-40B4-BE49-F238E27FC236}">
                <a16:creationId xmlns:a16="http://schemas.microsoft.com/office/drawing/2014/main" id="{5D375953-C8B9-D77F-FB67-4B5DA9F342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AC4EA7-4E1C-2709-785D-4D67B072091E}"/>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513606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76340-67E7-AEDE-9F00-DEF24954DF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B1F54A-BF52-D460-0342-6AD828F833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0D9405-9EC8-93CD-E66C-73DD9C171DD5}"/>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5" name="Footer Placeholder 4">
            <a:extLst>
              <a:ext uri="{FF2B5EF4-FFF2-40B4-BE49-F238E27FC236}">
                <a16:creationId xmlns:a16="http://schemas.microsoft.com/office/drawing/2014/main" id="{06FFACCC-C09C-ADB0-B9D7-B450004982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1610C-97E8-0AC3-49DC-A3769EADBB43}"/>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3328402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9AFAD-48F8-C5BD-3C07-FF6644DBC5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08025C-8BF4-D6B1-302E-F2EBE60D14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233BFE-78C8-3F11-39AD-414BD828BF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F0450B-0632-0DE3-00AB-11039C095C9F}"/>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6" name="Footer Placeholder 5">
            <a:extLst>
              <a:ext uri="{FF2B5EF4-FFF2-40B4-BE49-F238E27FC236}">
                <a16:creationId xmlns:a16="http://schemas.microsoft.com/office/drawing/2014/main" id="{8CE5050C-686E-2114-2C78-46A7E4568E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8205C-5BC7-623B-FC8B-F0C47AF45674}"/>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2852670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73BDF-9C03-BFDE-6802-6A8747301A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333B6E-5066-9B71-DEFE-DA95BE7606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F82693-C1F6-438A-88D6-03029C6721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C68FF7-1F6D-3CFC-6FCF-6708A91DF4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990FDF-F83B-2623-755F-1F8932A8DD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223EAA-74DC-BE6D-9826-8348205E6225}"/>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8" name="Footer Placeholder 7">
            <a:extLst>
              <a:ext uri="{FF2B5EF4-FFF2-40B4-BE49-F238E27FC236}">
                <a16:creationId xmlns:a16="http://schemas.microsoft.com/office/drawing/2014/main" id="{A1F5AFA8-C16E-AF59-AAAB-4FF40E1228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57ED22-383E-DE71-903E-E95673B7C4C9}"/>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1094783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CD9B-C542-23E9-1B61-DAC7DDB811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D30F71-1BF5-DAAE-5E7C-2911903C0BB3}"/>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4" name="Footer Placeholder 3">
            <a:extLst>
              <a:ext uri="{FF2B5EF4-FFF2-40B4-BE49-F238E27FC236}">
                <a16:creationId xmlns:a16="http://schemas.microsoft.com/office/drawing/2014/main" id="{32646800-D241-0C9E-1193-0FE0CD9FF2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B2E38C-2113-84BF-E282-3496A525EFCD}"/>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34507353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EEF576-F4C3-9E39-D9E8-C7C6AEB8913A}"/>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3" name="Footer Placeholder 2">
            <a:extLst>
              <a:ext uri="{FF2B5EF4-FFF2-40B4-BE49-F238E27FC236}">
                <a16:creationId xmlns:a16="http://schemas.microsoft.com/office/drawing/2014/main" id="{4F6D8F40-3595-09F2-FAD2-8983767E1E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E02782-B2ED-BFB1-DCE5-DA7542D1A52F}"/>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1334691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E09B2-963C-2145-20F4-8FA3BD400F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974C03-199E-D0F3-A099-5D59E6ACC5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42C3FD-49D1-A399-6E29-9B8552014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7FFC94-E292-16A6-8B1B-7189F3E80072}"/>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6" name="Footer Placeholder 5">
            <a:extLst>
              <a:ext uri="{FF2B5EF4-FFF2-40B4-BE49-F238E27FC236}">
                <a16:creationId xmlns:a16="http://schemas.microsoft.com/office/drawing/2014/main" id="{C1FAC26F-270F-D816-C694-DEB8DC2C80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24ED8-A729-8E74-6296-234BA1BD3003}"/>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19485388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15D2E-B663-8C88-009A-A832035295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37C102-5044-8C4D-DCB0-EBB0E84AEC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5E4D73-0569-9C49-FD6C-9C2EA32B38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B0FF9F-6BD7-D395-18C5-099521925A74}"/>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6" name="Footer Placeholder 5">
            <a:extLst>
              <a:ext uri="{FF2B5EF4-FFF2-40B4-BE49-F238E27FC236}">
                <a16:creationId xmlns:a16="http://schemas.microsoft.com/office/drawing/2014/main" id="{9868AAEC-6CDF-B073-60E1-74C8CD620F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F10565-57A2-0186-FFE4-A063EFD44CD8}"/>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35688280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FA0C0-A542-1800-20C7-0765E84324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0EAFDB-7324-C9FF-64A9-3285A102CA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F383DE-C85A-100F-204B-C40B37FCC1B9}"/>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5" name="Footer Placeholder 4">
            <a:extLst>
              <a:ext uri="{FF2B5EF4-FFF2-40B4-BE49-F238E27FC236}">
                <a16:creationId xmlns:a16="http://schemas.microsoft.com/office/drawing/2014/main" id="{BE990EEE-9ADF-5838-69A8-A443C3E760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485BF-135F-21ED-6CC4-E1BE8265B6B2}"/>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22197098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B6A83B-C413-D75B-0D00-4CA9919AF8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0DC395-2152-A790-3266-711196ED19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422682-F699-1FCD-3738-4B80C5DE30C3}"/>
              </a:ext>
            </a:extLst>
          </p:cNvPr>
          <p:cNvSpPr>
            <a:spLocks noGrp="1"/>
          </p:cNvSpPr>
          <p:nvPr>
            <p:ph type="dt" sz="half" idx="10"/>
          </p:nvPr>
        </p:nvSpPr>
        <p:spPr/>
        <p:txBody>
          <a:bodyPr/>
          <a:lstStyle/>
          <a:p>
            <a:fld id="{0AD2A876-6F5A-46B5-B330-6ED2B0ABA240}" type="datetimeFigureOut">
              <a:rPr lang="en-GB" smtClean="0"/>
              <a:t>22/04/2026</a:t>
            </a:fld>
            <a:endParaRPr lang="en-GB"/>
          </a:p>
        </p:txBody>
      </p:sp>
      <p:sp>
        <p:nvSpPr>
          <p:cNvPr id="5" name="Footer Placeholder 4">
            <a:extLst>
              <a:ext uri="{FF2B5EF4-FFF2-40B4-BE49-F238E27FC236}">
                <a16:creationId xmlns:a16="http://schemas.microsoft.com/office/drawing/2014/main" id="{7AFED8C6-71FB-77BD-7B9D-7141D71DC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F70FCD-C7ED-47E5-FFAF-D40938B9EE35}"/>
              </a:ext>
            </a:extLst>
          </p:cNvPr>
          <p:cNvSpPr>
            <a:spLocks noGrp="1"/>
          </p:cNvSpPr>
          <p:nvPr>
            <p:ph type="sldNum" sz="quarter" idx="12"/>
          </p:nvPr>
        </p:nvSpPr>
        <p:spPr/>
        <p:txBody>
          <a:bodyPr/>
          <a:lstStyle/>
          <a:p>
            <a:fld id="{673326AA-2956-4A26-85FB-9C2F7CFFDA91}" type="slidenum">
              <a:rPr lang="en-GB" smtClean="0"/>
              <a:t>‹#›</a:t>
            </a:fld>
            <a:endParaRPr lang="en-GB"/>
          </a:p>
        </p:txBody>
      </p:sp>
    </p:spTree>
    <p:extLst>
      <p:ext uri="{BB962C8B-B14F-4D97-AF65-F5344CB8AC3E}">
        <p14:creationId xmlns:p14="http://schemas.microsoft.com/office/powerpoint/2010/main" val="1362443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5D21C1-192A-433B-AA91-106F9135B2A1}" type="datetimeFigureOut">
              <a:rPr lang="zh-CN" altLang="en-US" smtClean="0"/>
              <a:t>2026/4/22</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5639C0-D7C8-48AA-AF63-0D692BECED20}"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C1654A-5C08-6416-FB1B-7057B2FA7B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D66C0F-3905-3A4A-8FFB-7D79B21327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6F6B25-3F5C-90A6-7FDF-AF80FBB8D7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D2A876-6F5A-46B5-B330-6ED2B0ABA240}" type="datetimeFigureOut">
              <a:rPr lang="en-GB" smtClean="0"/>
              <a:t>22/04/2026</a:t>
            </a:fld>
            <a:endParaRPr lang="en-GB"/>
          </a:p>
        </p:txBody>
      </p:sp>
      <p:sp>
        <p:nvSpPr>
          <p:cNvPr id="5" name="Footer Placeholder 4">
            <a:extLst>
              <a:ext uri="{FF2B5EF4-FFF2-40B4-BE49-F238E27FC236}">
                <a16:creationId xmlns:a16="http://schemas.microsoft.com/office/drawing/2014/main" id="{46E15641-6B39-73A4-1610-78BD280CEB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5ACE92-B211-FC8B-7E27-BF8AACFBC0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326AA-2956-4A26-85FB-9C2F7CFFDA91}" type="slidenum">
              <a:rPr lang="en-GB" smtClean="0"/>
              <a:t>‹#›</a:t>
            </a:fld>
            <a:endParaRPr lang="en-GB"/>
          </a:p>
        </p:txBody>
      </p:sp>
    </p:spTree>
    <p:extLst>
      <p:ext uri="{BB962C8B-B14F-4D97-AF65-F5344CB8AC3E}">
        <p14:creationId xmlns:p14="http://schemas.microsoft.com/office/powerpoint/2010/main" val="4240178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1.jp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8000">
              <a:srgbClr val="190985"/>
            </a:gs>
            <a:gs pos="100000">
              <a:srgbClr val="1B59A7"/>
            </a:gs>
          </a:gsLst>
          <a:lin ang="16200000" scaled="1"/>
          <a:tileRect/>
        </a:gradFill>
        <a:effectLst/>
      </p:bgPr>
    </p:bg>
    <p:spTree>
      <p:nvGrpSpPr>
        <p:cNvPr id="1" name=""/>
        <p:cNvGrpSpPr/>
        <p:nvPr/>
      </p:nvGrpSpPr>
      <p:grpSpPr>
        <a:xfrm>
          <a:off x="0" y="0"/>
          <a:ext cx="0" cy="0"/>
          <a:chOff x="0" y="0"/>
          <a:chExt cx="0" cy="0"/>
        </a:xfrm>
      </p:grpSpPr>
      <p:pic>
        <p:nvPicPr>
          <p:cNvPr id="90" name="图片 89"/>
          <p:cNvPicPr>
            <a:picLocks noChangeAspect="1"/>
          </p:cNvPicPr>
          <p:nvPr/>
        </p:nvPicPr>
        <p:blipFill>
          <a:blip r:embed="rId2"/>
          <a:srcRect r="24556" b="42640"/>
          <a:stretch>
            <a:fillRect/>
          </a:stretch>
        </p:blipFill>
        <p:spPr>
          <a:xfrm>
            <a:off x="3595572" y="322166"/>
            <a:ext cx="8596428" cy="6535834"/>
          </a:xfrm>
          <a:custGeom>
            <a:avLst/>
            <a:gdLst>
              <a:gd name="connsiteX0" fmla="*/ 0 w 8596428"/>
              <a:gd name="connsiteY0" fmla="*/ 0 h 6535834"/>
              <a:gd name="connsiteX1" fmla="*/ 8596428 w 8596428"/>
              <a:gd name="connsiteY1" fmla="*/ 0 h 6535834"/>
              <a:gd name="connsiteX2" fmla="*/ 8596428 w 8596428"/>
              <a:gd name="connsiteY2" fmla="*/ 6535834 h 6535834"/>
              <a:gd name="connsiteX3" fmla="*/ 0 w 8596428"/>
              <a:gd name="connsiteY3" fmla="*/ 6535834 h 6535834"/>
            </a:gdLst>
            <a:ahLst/>
            <a:cxnLst>
              <a:cxn ang="0">
                <a:pos x="connsiteX0" y="connsiteY0"/>
              </a:cxn>
              <a:cxn ang="0">
                <a:pos x="connsiteX1" y="connsiteY1"/>
              </a:cxn>
              <a:cxn ang="0">
                <a:pos x="connsiteX2" y="connsiteY2"/>
              </a:cxn>
              <a:cxn ang="0">
                <a:pos x="connsiteX3" y="connsiteY3"/>
              </a:cxn>
            </a:cxnLst>
            <a:rect l="l" t="t" r="r" b="b"/>
            <a:pathLst>
              <a:path w="8596428" h="6535834">
                <a:moveTo>
                  <a:pt x="0" y="0"/>
                </a:moveTo>
                <a:lnTo>
                  <a:pt x="8596428" y="0"/>
                </a:lnTo>
                <a:lnTo>
                  <a:pt x="8596428" y="6535834"/>
                </a:lnTo>
                <a:lnTo>
                  <a:pt x="0" y="6535834"/>
                </a:lnTo>
                <a:close/>
              </a:path>
            </a:pathLst>
          </a:custGeom>
        </p:spPr>
      </p:pic>
      <p:pic>
        <p:nvPicPr>
          <p:cNvPr id="97" name="图片 96"/>
          <p:cNvPicPr>
            <a:picLocks noChangeAspect="1"/>
          </p:cNvPicPr>
          <p:nvPr/>
        </p:nvPicPr>
        <p:blipFill rotWithShape="1">
          <a:blip r:embed="rId3"/>
          <a:srcRect l="30135" t="41982" b="12967"/>
          <a:stretch>
            <a:fillRect/>
          </a:stretch>
        </p:blipFill>
        <p:spPr>
          <a:xfrm>
            <a:off x="0" y="0"/>
            <a:ext cx="10639842" cy="6858000"/>
          </a:xfrm>
          <a:custGeom>
            <a:avLst/>
            <a:gdLst>
              <a:gd name="connsiteX0" fmla="*/ 0 w 10639842"/>
              <a:gd name="connsiteY0" fmla="*/ 0 h 6858000"/>
              <a:gd name="connsiteX1" fmla="*/ 10639842 w 10639842"/>
              <a:gd name="connsiteY1" fmla="*/ 0 h 6858000"/>
              <a:gd name="connsiteX2" fmla="*/ 10639842 w 10639842"/>
              <a:gd name="connsiteY2" fmla="*/ 6858000 h 6858000"/>
              <a:gd name="connsiteX3" fmla="*/ 0 w 106398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639842" h="6858000">
                <a:moveTo>
                  <a:pt x="0" y="0"/>
                </a:moveTo>
                <a:lnTo>
                  <a:pt x="10639842" y="0"/>
                </a:lnTo>
                <a:lnTo>
                  <a:pt x="10639842" y="6858000"/>
                </a:lnTo>
                <a:lnTo>
                  <a:pt x="0" y="6858000"/>
                </a:lnTo>
                <a:close/>
              </a:path>
            </a:pathLst>
          </a:custGeom>
        </p:spPr>
      </p:pic>
      <p:pic>
        <p:nvPicPr>
          <p:cNvPr id="113" name="图片 112"/>
          <p:cNvPicPr>
            <a:picLocks noChangeAspect="1"/>
          </p:cNvPicPr>
          <p:nvPr/>
        </p:nvPicPr>
        <p:blipFill>
          <a:blip r:embed="rId4"/>
          <a:srcRect l="27603" t="64262"/>
          <a:stretch>
            <a:fillRect/>
          </a:stretch>
        </p:blipFill>
        <p:spPr>
          <a:xfrm>
            <a:off x="188830" y="0"/>
            <a:ext cx="8550511" cy="4060993"/>
          </a:xfrm>
          <a:custGeom>
            <a:avLst/>
            <a:gdLst>
              <a:gd name="connsiteX0" fmla="*/ 0 w 8550511"/>
              <a:gd name="connsiteY0" fmla="*/ 0 h 4060993"/>
              <a:gd name="connsiteX1" fmla="*/ 8550511 w 8550511"/>
              <a:gd name="connsiteY1" fmla="*/ 0 h 4060993"/>
              <a:gd name="connsiteX2" fmla="*/ 8550511 w 8550511"/>
              <a:gd name="connsiteY2" fmla="*/ 4060993 h 4060993"/>
              <a:gd name="connsiteX3" fmla="*/ 0 w 8550511"/>
              <a:gd name="connsiteY3" fmla="*/ 4060993 h 4060993"/>
            </a:gdLst>
            <a:ahLst/>
            <a:cxnLst>
              <a:cxn ang="0">
                <a:pos x="connsiteX0" y="connsiteY0"/>
              </a:cxn>
              <a:cxn ang="0">
                <a:pos x="connsiteX1" y="connsiteY1"/>
              </a:cxn>
              <a:cxn ang="0">
                <a:pos x="connsiteX2" y="connsiteY2"/>
              </a:cxn>
              <a:cxn ang="0">
                <a:pos x="connsiteX3" y="connsiteY3"/>
              </a:cxn>
            </a:cxnLst>
            <a:rect l="l" t="t" r="r" b="b"/>
            <a:pathLst>
              <a:path w="8550511" h="4060993">
                <a:moveTo>
                  <a:pt x="0" y="0"/>
                </a:moveTo>
                <a:lnTo>
                  <a:pt x="8550511" y="0"/>
                </a:lnTo>
                <a:lnTo>
                  <a:pt x="8550511" y="4060993"/>
                </a:lnTo>
                <a:lnTo>
                  <a:pt x="0" y="4060993"/>
                </a:lnTo>
                <a:close/>
              </a:path>
            </a:pathLst>
          </a:custGeom>
        </p:spPr>
      </p:pic>
      <p:pic>
        <p:nvPicPr>
          <p:cNvPr id="119" name="图片 118"/>
          <p:cNvPicPr>
            <a:picLocks noChangeAspect="1"/>
          </p:cNvPicPr>
          <p:nvPr/>
        </p:nvPicPr>
        <p:blipFill rotWithShape="1">
          <a:blip r:embed="rId5"/>
          <a:srcRect l="-13545" t="1" r="34945" b="41439"/>
          <a:stretch>
            <a:fillRect/>
          </a:stretch>
        </p:blipFill>
        <p:spPr>
          <a:xfrm rot="605302">
            <a:off x="5994360" y="2794755"/>
            <a:ext cx="6459513" cy="4612577"/>
          </a:xfrm>
          <a:custGeom>
            <a:avLst/>
            <a:gdLst>
              <a:gd name="connsiteX0" fmla="*/ 0 w 6459513"/>
              <a:gd name="connsiteY0" fmla="*/ 0 h 4612577"/>
              <a:gd name="connsiteX1" fmla="*/ 5833918 w 6459513"/>
              <a:gd name="connsiteY1" fmla="*/ 0 h 4612577"/>
              <a:gd name="connsiteX2" fmla="*/ 6459513 w 6459513"/>
              <a:gd name="connsiteY2" fmla="*/ 3516206 h 4612577"/>
              <a:gd name="connsiteX3" fmla="*/ 297276 w 6459513"/>
              <a:gd name="connsiteY3" fmla="*/ 4612577 h 4612577"/>
            </a:gdLst>
            <a:ahLst/>
            <a:cxnLst>
              <a:cxn ang="0">
                <a:pos x="connsiteX0" y="connsiteY0"/>
              </a:cxn>
              <a:cxn ang="0">
                <a:pos x="connsiteX1" y="connsiteY1"/>
              </a:cxn>
              <a:cxn ang="0">
                <a:pos x="connsiteX2" y="connsiteY2"/>
              </a:cxn>
              <a:cxn ang="0">
                <a:pos x="connsiteX3" y="connsiteY3"/>
              </a:cxn>
            </a:cxnLst>
            <a:rect l="l" t="t" r="r" b="b"/>
            <a:pathLst>
              <a:path w="6459513" h="4612577">
                <a:moveTo>
                  <a:pt x="0" y="0"/>
                </a:moveTo>
                <a:lnTo>
                  <a:pt x="5833918" y="0"/>
                </a:lnTo>
                <a:lnTo>
                  <a:pt x="6459513" y="3516206"/>
                </a:lnTo>
                <a:lnTo>
                  <a:pt x="297276" y="4612577"/>
                </a:lnTo>
                <a:close/>
              </a:path>
            </a:pathLst>
          </a:custGeom>
        </p:spPr>
      </p:pic>
      <p:sp>
        <p:nvSpPr>
          <p:cNvPr id="2" name="文本框 1"/>
          <p:cNvSpPr txBox="1"/>
          <p:nvPr/>
        </p:nvSpPr>
        <p:spPr>
          <a:xfrm>
            <a:off x="1096017" y="1587406"/>
            <a:ext cx="8447808" cy="1841594"/>
          </a:xfrm>
          <a:prstGeom prst="rect">
            <a:avLst/>
          </a:prstGeom>
          <a:noFill/>
        </p:spPr>
        <p:txBody>
          <a:bodyPr wrap="square">
            <a:spAutoFit/>
          </a:bodyPr>
          <a:lstStyle/>
          <a:p>
            <a:pPr>
              <a:lnSpc>
                <a:spcPts val="7200"/>
              </a:lnSpc>
            </a:pPr>
            <a:r>
              <a:rPr lang="en-US" sz="4000" b="1" dirty="0">
                <a:solidFill>
                  <a:schemeClr val="bg1"/>
                </a:solidFill>
                <a:latin typeface="Calibri" panose="020F0502020204030204" pitchFamily="34" charset="0"/>
                <a:ea typeface="Calibri" panose="020F0502020204030204" pitchFamily="34" charset="0"/>
                <a:cs typeface="Calibri" panose="020F0502020204030204" pitchFamily="34" charset="0"/>
              </a:rPr>
              <a:t>Virtual Wind Tunnel Analysis</a:t>
            </a:r>
            <a:endPar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nSpc>
                <a:spcPts val="7200"/>
              </a:lnSpc>
            </a:pPr>
            <a:r>
              <a:rPr lang="en-US" sz="4000" b="1" dirty="0">
                <a:solidFill>
                  <a:schemeClr val="bg1"/>
                </a:solidFill>
                <a:latin typeface="Calibri" panose="020F0502020204030204" pitchFamily="34" charset="0"/>
                <a:ea typeface="Calibri" panose="020F0502020204030204" pitchFamily="34" charset="0"/>
                <a:cs typeface="Calibri" panose="020F0502020204030204" pitchFamily="34" charset="0"/>
              </a:rPr>
              <a:t>of Micro‑Scale Wind Turbines</a:t>
            </a:r>
            <a:endPar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文本框 2"/>
          <p:cNvSpPr txBox="1"/>
          <p:nvPr/>
        </p:nvSpPr>
        <p:spPr>
          <a:xfrm>
            <a:off x="1096017" y="4562434"/>
            <a:ext cx="4259362" cy="1077218"/>
          </a:xfrm>
          <a:prstGeom prst="rect">
            <a:avLst/>
          </a:prstGeom>
          <a:noFill/>
        </p:spPr>
        <p:txBody>
          <a:bodyPr wrap="square">
            <a:spAutoFit/>
          </a:bodyPr>
          <a:lstStyle/>
          <a:p>
            <a:r>
              <a:rPr lang="en-GB" altLang="zh-CN" sz="1600" b="1" dirty="0">
                <a:solidFill>
                  <a:schemeClr val="bg1"/>
                </a:solidFill>
                <a:latin typeface="Calibri" panose="020F0502020204030204" pitchFamily="34" charset="0"/>
                <a:ea typeface="Calibri" panose="020F0502020204030204" pitchFamily="34" charset="0"/>
                <a:cs typeface="Calibri" panose="020F0502020204030204" pitchFamily="34" charset="0"/>
              </a:rPr>
              <a:t>Student</a:t>
            </a:r>
            <a:r>
              <a:rPr lang="zh-CN" altLang="en-GB" sz="1600" b="1" dirty="0">
                <a:solidFill>
                  <a:schemeClr val="bg1"/>
                </a:solidFill>
                <a:latin typeface="Calibri" panose="020F0502020204030204" pitchFamily="34" charset="0"/>
                <a:cs typeface="Calibri" panose="020F0502020204030204" pitchFamily="34" charset="0"/>
              </a:rPr>
              <a:t>：</a:t>
            </a:r>
            <a:r>
              <a:rPr lang="en-GB" altLang="zh-CN" sz="1600" dirty="0">
                <a:solidFill>
                  <a:schemeClr val="bg1"/>
                </a:solidFill>
                <a:latin typeface="Calibri" panose="020F0502020204030204" pitchFamily="34" charset="0"/>
                <a:ea typeface="Calibri" panose="020F0502020204030204" pitchFamily="34" charset="0"/>
                <a:cs typeface="Calibri" panose="020F0502020204030204" pitchFamily="34" charset="0"/>
              </a:rPr>
              <a:t>MD Lenin </a:t>
            </a:r>
            <a:r>
              <a:rPr lang="en-GB" altLang="zh-CN" sz="1600" dirty="0" err="1">
                <a:solidFill>
                  <a:schemeClr val="bg1"/>
                </a:solidFill>
                <a:latin typeface="Calibri" panose="020F0502020204030204" pitchFamily="34" charset="0"/>
                <a:ea typeface="Calibri" panose="020F0502020204030204" pitchFamily="34" charset="0"/>
                <a:cs typeface="Calibri" panose="020F0502020204030204" pitchFamily="34" charset="0"/>
              </a:rPr>
              <a:t>Ashrar</a:t>
            </a:r>
            <a:r>
              <a:rPr lang="en-GB" altLang="zh-CN" sz="1600" dirty="0">
                <a:solidFill>
                  <a:schemeClr val="bg1"/>
                </a:solidFill>
                <a:latin typeface="Calibri" panose="020F0502020204030204" pitchFamily="34" charset="0"/>
                <a:ea typeface="Calibri" panose="020F0502020204030204" pitchFamily="34" charset="0"/>
                <a:cs typeface="Calibri" panose="020F0502020204030204" pitchFamily="34" charset="0"/>
              </a:rPr>
              <a:t> Nixon</a:t>
            </a:r>
          </a:p>
          <a:p>
            <a:r>
              <a:rPr lang="en-GB" altLang="zh-CN" sz="1600" b="1" dirty="0">
                <a:solidFill>
                  <a:schemeClr val="bg1"/>
                </a:solidFill>
                <a:latin typeface="Calibri" panose="020F0502020204030204" pitchFamily="34" charset="0"/>
                <a:ea typeface="Calibri" panose="020F0502020204030204" pitchFamily="34" charset="0"/>
                <a:cs typeface="Calibri" panose="020F0502020204030204" pitchFamily="34" charset="0"/>
              </a:rPr>
              <a:t>Student ID</a:t>
            </a:r>
            <a:r>
              <a:rPr lang="zh-CN" altLang="en-GB" sz="1600" b="1" dirty="0">
                <a:solidFill>
                  <a:schemeClr val="bg1"/>
                </a:solidFill>
                <a:latin typeface="Calibri" panose="020F0502020204030204" pitchFamily="34" charset="0"/>
                <a:cs typeface="Calibri" panose="020F0502020204030204" pitchFamily="34" charset="0"/>
              </a:rPr>
              <a:t>：</a:t>
            </a:r>
            <a:r>
              <a:rPr lang="en-GB" altLang="zh-CN" sz="1600" b="1" dirty="0">
                <a:solidFill>
                  <a:schemeClr val="bg1"/>
                </a:solidFill>
                <a:latin typeface="Calibri" panose="020F0502020204030204" pitchFamily="34" charset="0"/>
                <a:ea typeface="Calibri" panose="020F0502020204030204" pitchFamily="34" charset="0"/>
                <a:cs typeface="Calibri" panose="020F0502020204030204" pitchFamily="34" charset="0"/>
              </a:rPr>
              <a:t>2505304</a:t>
            </a:r>
          </a:p>
          <a:p>
            <a:r>
              <a:rPr lang="en-GB" altLang="zh-CN" sz="1600" b="1" dirty="0">
                <a:solidFill>
                  <a:schemeClr val="bg1"/>
                </a:solidFill>
                <a:latin typeface="Calibri" panose="020F0502020204030204" pitchFamily="34" charset="0"/>
                <a:ea typeface="Calibri" panose="020F0502020204030204" pitchFamily="34" charset="0"/>
                <a:cs typeface="Calibri" panose="020F0502020204030204" pitchFamily="34" charset="0"/>
              </a:rPr>
              <a:t>Instructor: </a:t>
            </a:r>
            <a:r>
              <a:rPr lang="en-GB"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Kelvin Lake</a:t>
            </a:r>
            <a:endParaRPr lang="en-GB" altLang="zh-CN" sz="1600" b="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altLang="zh-CN" sz="1600" b="1" dirty="0">
                <a:solidFill>
                  <a:schemeClr val="bg1"/>
                </a:solidFill>
                <a:latin typeface="Calibri" panose="020F0502020204030204" pitchFamily="34" charset="0"/>
                <a:ea typeface="Calibri" panose="020F0502020204030204" pitchFamily="34" charset="0"/>
                <a:cs typeface="Calibri" panose="020F0502020204030204" pitchFamily="34" charset="0"/>
              </a:rPr>
              <a:t>Major</a:t>
            </a:r>
            <a:r>
              <a:rPr lang="zh-CN" altLang="en-GB" sz="1600" b="1" dirty="0">
                <a:solidFill>
                  <a:schemeClr val="bg1"/>
                </a:solidFill>
                <a:latin typeface="Calibri" panose="020F0502020204030204" pitchFamily="34" charset="0"/>
                <a:cs typeface="Calibri" panose="020F0502020204030204" pitchFamily="34" charset="0"/>
              </a:rPr>
              <a:t>：</a:t>
            </a:r>
            <a:r>
              <a:rPr lang="en-GB" altLang="zh-CN" sz="1600" b="1" dirty="0">
                <a:solidFill>
                  <a:schemeClr val="bg1"/>
                </a:solidFill>
                <a:latin typeface="Calibri" panose="020F0502020204030204" pitchFamily="34" charset="0"/>
                <a:ea typeface="Calibri" panose="020F0502020204030204" pitchFamily="34" charset="0"/>
                <a:cs typeface="Calibri" panose="020F0502020204030204" pitchFamily="34" charset="0"/>
              </a:rPr>
              <a:t>MSc </a:t>
            </a:r>
            <a:r>
              <a:rPr lang="en-US"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Mechanical</a:t>
            </a:r>
            <a:r>
              <a:rPr lang="en-US" sz="1600" spc="12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US" sz="16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Engineering</a:t>
            </a:r>
          </a:p>
        </p:txBody>
      </p:sp>
      <p:sp>
        <p:nvSpPr>
          <p:cNvPr id="11" name="Rectangle: Rounded Corners 10">
            <a:extLst>
              <a:ext uri="{FF2B5EF4-FFF2-40B4-BE49-F238E27FC236}">
                <a16:creationId xmlns:a16="http://schemas.microsoft.com/office/drawing/2014/main" id="{02698AC4-FA83-0EB9-BB7C-6A77B0001D57}"/>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1</a:t>
            </a:r>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6D7464F-1CC0-BBC1-C276-39BEBCAAAF2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8000">
              <a:srgbClr val="190985"/>
            </a:gs>
            <a:gs pos="100000">
              <a:srgbClr val="1B59A7"/>
            </a:gs>
          </a:gsLst>
          <a:lin ang="16200000" scaled="1"/>
        </a:gradFill>
        <a:effectLst/>
      </p:bgPr>
    </p:bg>
    <p:spTree>
      <p:nvGrpSpPr>
        <p:cNvPr id="1" name=""/>
        <p:cNvGrpSpPr/>
        <p:nvPr/>
      </p:nvGrpSpPr>
      <p:grpSpPr>
        <a:xfrm>
          <a:off x="0" y="0"/>
          <a:ext cx="0" cy="0"/>
          <a:chOff x="0" y="0"/>
          <a:chExt cx="0" cy="0"/>
        </a:xfrm>
      </p:grpSpPr>
      <p:sp>
        <p:nvSpPr>
          <p:cNvPr id="16" name="任意多边形: 形状 15"/>
          <p:cNvSpPr/>
          <p:nvPr/>
        </p:nvSpPr>
        <p:spPr>
          <a:xfrm>
            <a:off x="0" y="2153890"/>
            <a:ext cx="12192000" cy="4704110"/>
          </a:xfrm>
          <a:custGeom>
            <a:avLst/>
            <a:gdLst>
              <a:gd name="connsiteX0" fmla="*/ 0 w 12192000"/>
              <a:gd name="connsiteY0" fmla="*/ 0 h 4704110"/>
              <a:gd name="connsiteX1" fmla="*/ 12192000 w 12192000"/>
              <a:gd name="connsiteY1" fmla="*/ 0 h 4704110"/>
              <a:gd name="connsiteX2" fmla="*/ 12192000 w 12192000"/>
              <a:gd name="connsiteY2" fmla="*/ 4704110 h 4704110"/>
              <a:gd name="connsiteX3" fmla="*/ 0 w 12192000"/>
              <a:gd name="connsiteY3" fmla="*/ 4704110 h 4704110"/>
            </a:gdLst>
            <a:ahLst/>
            <a:cxnLst>
              <a:cxn ang="0">
                <a:pos x="connsiteX0" y="connsiteY0"/>
              </a:cxn>
              <a:cxn ang="0">
                <a:pos x="connsiteX1" y="connsiteY1"/>
              </a:cxn>
              <a:cxn ang="0">
                <a:pos x="connsiteX2" y="connsiteY2"/>
              </a:cxn>
              <a:cxn ang="0">
                <a:pos x="connsiteX3" y="connsiteY3"/>
              </a:cxn>
            </a:cxnLst>
            <a:rect l="l" t="t" r="r" b="b"/>
            <a:pathLst>
              <a:path w="12192000" h="4704110">
                <a:moveTo>
                  <a:pt x="0" y="0"/>
                </a:moveTo>
                <a:lnTo>
                  <a:pt x="12192000" y="0"/>
                </a:lnTo>
                <a:lnTo>
                  <a:pt x="12192000" y="4704110"/>
                </a:lnTo>
                <a:lnTo>
                  <a:pt x="0" y="4704110"/>
                </a:lnTo>
                <a:close/>
              </a:path>
            </a:pathLst>
          </a:custGeom>
          <a:gradFill>
            <a:gsLst>
              <a:gs pos="38000">
                <a:srgbClr val="020457"/>
              </a:gs>
              <a:gs pos="100000">
                <a:srgbClr val="06023D"/>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latin typeface="Calibri" panose="020F0502020204030204" pitchFamily="34" charset="0"/>
              <a:cs typeface="Calibri" panose="020F0502020204030204" pitchFamily="34" charset="0"/>
            </a:endParaRPr>
          </a:p>
        </p:txBody>
      </p:sp>
      <p:pic>
        <p:nvPicPr>
          <p:cNvPr id="33" name="图片 32"/>
          <p:cNvPicPr>
            <a:picLocks noChangeAspect="1"/>
          </p:cNvPicPr>
          <p:nvPr/>
        </p:nvPicPr>
        <p:blipFill>
          <a:blip r:embed="rId3">
            <a:alphaModFix amt="59000"/>
          </a:blip>
          <a:srcRect l="45982" b="55199"/>
          <a:stretch>
            <a:fillRect/>
          </a:stretch>
        </p:blipFill>
        <p:spPr>
          <a:xfrm>
            <a:off x="0" y="4544564"/>
            <a:ext cx="4531465" cy="2313436"/>
          </a:xfrm>
          <a:custGeom>
            <a:avLst/>
            <a:gdLst>
              <a:gd name="connsiteX0" fmla="*/ 0 w 4531465"/>
              <a:gd name="connsiteY0" fmla="*/ 0 h 2313436"/>
              <a:gd name="connsiteX1" fmla="*/ 4531465 w 4531465"/>
              <a:gd name="connsiteY1" fmla="*/ 0 h 2313436"/>
              <a:gd name="connsiteX2" fmla="*/ 4531465 w 4531465"/>
              <a:gd name="connsiteY2" fmla="*/ 2313436 h 2313436"/>
              <a:gd name="connsiteX3" fmla="*/ 0 w 4531465"/>
              <a:gd name="connsiteY3" fmla="*/ 2313436 h 2313436"/>
            </a:gdLst>
            <a:ahLst/>
            <a:cxnLst>
              <a:cxn ang="0">
                <a:pos x="connsiteX0" y="connsiteY0"/>
              </a:cxn>
              <a:cxn ang="0">
                <a:pos x="connsiteX1" y="connsiteY1"/>
              </a:cxn>
              <a:cxn ang="0">
                <a:pos x="connsiteX2" y="connsiteY2"/>
              </a:cxn>
              <a:cxn ang="0">
                <a:pos x="connsiteX3" y="connsiteY3"/>
              </a:cxn>
            </a:cxnLst>
            <a:rect l="l" t="t" r="r" b="b"/>
            <a:pathLst>
              <a:path w="4531465" h="2313436">
                <a:moveTo>
                  <a:pt x="0" y="0"/>
                </a:moveTo>
                <a:lnTo>
                  <a:pt x="4531465" y="0"/>
                </a:lnTo>
                <a:lnTo>
                  <a:pt x="4531465" y="2313436"/>
                </a:lnTo>
                <a:lnTo>
                  <a:pt x="0" y="2313436"/>
                </a:lnTo>
                <a:close/>
              </a:path>
            </a:pathLst>
          </a:custGeom>
        </p:spPr>
      </p:pic>
      <p:pic>
        <p:nvPicPr>
          <p:cNvPr id="26" name="图片 25"/>
          <p:cNvPicPr>
            <a:picLocks noChangeAspect="1"/>
          </p:cNvPicPr>
          <p:nvPr/>
        </p:nvPicPr>
        <p:blipFill rotWithShape="1">
          <a:blip r:embed="rId4"/>
          <a:srcRect t="1" r="19702" b="36981"/>
          <a:stretch>
            <a:fillRect/>
          </a:stretch>
        </p:blipFill>
        <p:spPr>
          <a:xfrm rot="1081131">
            <a:off x="3456862" y="1268601"/>
            <a:ext cx="9149475" cy="7180589"/>
          </a:xfrm>
          <a:custGeom>
            <a:avLst/>
            <a:gdLst>
              <a:gd name="connsiteX0" fmla="*/ 0 w 9149475"/>
              <a:gd name="connsiteY0" fmla="*/ 0 h 7180589"/>
              <a:gd name="connsiteX1" fmla="*/ 7781847 w 9149475"/>
              <a:gd name="connsiteY1" fmla="*/ 0 h 7180589"/>
              <a:gd name="connsiteX2" fmla="*/ 9149475 w 9149475"/>
              <a:gd name="connsiteY2" fmla="*/ 4204417 h 7180589"/>
              <a:gd name="connsiteX3" fmla="*/ 0 w 9149475"/>
              <a:gd name="connsiteY3" fmla="*/ 7180589 h 7180589"/>
            </a:gdLst>
            <a:ahLst/>
            <a:cxnLst>
              <a:cxn ang="0">
                <a:pos x="connsiteX0" y="connsiteY0"/>
              </a:cxn>
              <a:cxn ang="0">
                <a:pos x="connsiteX1" y="connsiteY1"/>
              </a:cxn>
              <a:cxn ang="0">
                <a:pos x="connsiteX2" y="connsiteY2"/>
              </a:cxn>
              <a:cxn ang="0">
                <a:pos x="connsiteX3" y="connsiteY3"/>
              </a:cxn>
            </a:cxnLst>
            <a:rect l="l" t="t" r="r" b="b"/>
            <a:pathLst>
              <a:path w="9149475" h="7180589">
                <a:moveTo>
                  <a:pt x="0" y="0"/>
                </a:moveTo>
                <a:lnTo>
                  <a:pt x="7781847" y="0"/>
                </a:lnTo>
                <a:lnTo>
                  <a:pt x="9149475" y="4204417"/>
                </a:lnTo>
                <a:lnTo>
                  <a:pt x="0" y="7180589"/>
                </a:lnTo>
                <a:close/>
              </a:path>
            </a:pathLst>
          </a:custGeom>
        </p:spPr>
      </p:pic>
      <p:grpSp>
        <p:nvGrpSpPr>
          <p:cNvPr id="85" name="组合 84"/>
          <p:cNvGrpSpPr/>
          <p:nvPr/>
        </p:nvGrpSpPr>
        <p:grpSpPr>
          <a:xfrm>
            <a:off x="837797" y="4672150"/>
            <a:ext cx="5191043" cy="1632857"/>
            <a:chOff x="737648" y="2952206"/>
            <a:chExt cx="5191043" cy="1632857"/>
          </a:xfrm>
        </p:grpSpPr>
        <p:sp>
          <p:nvSpPr>
            <p:cNvPr id="86" name="矩形: 圆角 85"/>
            <p:cNvSpPr/>
            <p:nvPr/>
          </p:nvSpPr>
          <p:spPr>
            <a:xfrm>
              <a:off x="737648" y="2952206"/>
              <a:ext cx="5062261" cy="1632857"/>
            </a:xfrm>
            <a:prstGeom prst="roundRect">
              <a:avLst>
                <a:gd name="adj" fmla="val 5929"/>
              </a:avLst>
            </a:prstGeom>
            <a:solidFill>
              <a:schemeClr val="bg1"/>
            </a:solidFill>
            <a:ln w="15875">
              <a:noFill/>
              <a:prstDash val="solid"/>
            </a:ln>
            <a:effectLst>
              <a:outerShdw blurRad="482600" dist="101600" dir="4740000" algn="tr" rotWithShape="0">
                <a:srgbClr val="FD4C66">
                  <a:alpha val="1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Calibri" panose="020F0502020204030204" pitchFamily="34" charset="0"/>
                <a:cs typeface="Calibri" panose="020F0502020204030204" pitchFamily="34" charset="0"/>
              </a:endParaRPr>
            </a:p>
          </p:txBody>
        </p:sp>
        <p:sp>
          <p:nvSpPr>
            <p:cNvPr id="87" name="文本框 86"/>
            <p:cNvSpPr txBox="1"/>
            <p:nvPr/>
          </p:nvSpPr>
          <p:spPr>
            <a:xfrm>
              <a:off x="1919399" y="3429076"/>
              <a:ext cx="4009292" cy="400110"/>
            </a:xfrm>
            <a:prstGeom prst="rect">
              <a:avLst/>
            </a:prstGeom>
            <a:noFill/>
            <a:ln>
              <a:noFill/>
            </a:ln>
          </p:spPr>
          <p:txBody>
            <a:bodyPr wrap="square">
              <a:spAutoFit/>
            </a:bodyPr>
            <a:lstStyle>
              <a:defPPr>
                <a:defRPr lang="zh-CN"/>
              </a:defPPr>
              <a:lvl1pPr fontAlgn="ctr">
                <a:defRPr sz="4800" b="0" i="0" u="none" strike="noStrike">
                  <a:solidFill>
                    <a:srgbClr val="000000"/>
                  </a:solidFill>
                  <a:effectLst/>
                  <a:latin typeface="+mj-lt"/>
                  <a:ea typeface="Microsoft YaHei" panose="020B0503020204020204" pitchFamily="34" charset="-122"/>
                </a:defRPr>
              </a:lvl1pPr>
            </a:lstStyle>
            <a:p>
              <a:r>
                <a:rPr lang="en-GB" altLang="zh-CN" sz="2000" dirty="0">
                  <a:solidFill>
                    <a:srgbClr val="1A3497"/>
                  </a:solidFill>
                  <a:latin typeface="Calibri" panose="020F0502020204030204" pitchFamily="34" charset="0"/>
                  <a:ea typeface="Calibri" panose="020F0502020204030204" pitchFamily="34" charset="0"/>
                  <a:cs typeface="Calibri" panose="020F0502020204030204" pitchFamily="34" charset="0"/>
                </a:rPr>
                <a:t>Expected Outcomes</a:t>
              </a:r>
              <a:endParaRPr lang="zh-CN" altLang="en-US" sz="2000" dirty="0">
                <a:solidFill>
                  <a:srgbClr val="1A3497"/>
                </a:solidFill>
                <a:latin typeface="Calibri" panose="020F0502020204030204" pitchFamily="34" charset="0"/>
                <a:ea typeface="Gilroy" panose="00000400000000000000" charset="0"/>
                <a:cs typeface="Calibri" panose="020F0502020204030204" pitchFamily="34" charset="0"/>
              </a:endParaRPr>
            </a:p>
          </p:txBody>
        </p:sp>
      </p:grpSp>
      <p:grpSp>
        <p:nvGrpSpPr>
          <p:cNvPr id="91" name="组合 90"/>
          <p:cNvGrpSpPr/>
          <p:nvPr/>
        </p:nvGrpSpPr>
        <p:grpSpPr>
          <a:xfrm>
            <a:off x="6332905" y="4672150"/>
            <a:ext cx="5318002" cy="1632857"/>
            <a:chOff x="737648" y="2952206"/>
            <a:chExt cx="5318002" cy="1632857"/>
          </a:xfrm>
        </p:grpSpPr>
        <p:sp>
          <p:nvSpPr>
            <p:cNvPr id="92" name="矩形: 圆角 91"/>
            <p:cNvSpPr/>
            <p:nvPr/>
          </p:nvSpPr>
          <p:spPr>
            <a:xfrm>
              <a:off x="737648" y="2952206"/>
              <a:ext cx="5062261" cy="1632857"/>
            </a:xfrm>
            <a:prstGeom prst="roundRect">
              <a:avLst>
                <a:gd name="adj" fmla="val 5929"/>
              </a:avLst>
            </a:prstGeom>
            <a:solidFill>
              <a:schemeClr val="bg1"/>
            </a:solidFill>
            <a:ln w="15875">
              <a:noFill/>
              <a:prstDash val="solid"/>
            </a:ln>
            <a:effectLst>
              <a:outerShdw blurRad="482600" dist="101600" dir="4740000" algn="tr" rotWithShape="0">
                <a:srgbClr val="FD4C66">
                  <a:alpha val="1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Calibri" panose="020F0502020204030204" pitchFamily="34" charset="0"/>
                <a:cs typeface="Calibri" panose="020F0502020204030204" pitchFamily="34" charset="0"/>
              </a:endParaRPr>
            </a:p>
          </p:txBody>
        </p:sp>
        <p:sp>
          <p:nvSpPr>
            <p:cNvPr id="93" name="文本框 92"/>
            <p:cNvSpPr txBox="1"/>
            <p:nvPr/>
          </p:nvSpPr>
          <p:spPr>
            <a:xfrm>
              <a:off x="2046358" y="3562492"/>
              <a:ext cx="4009292" cy="400110"/>
            </a:xfrm>
            <a:prstGeom prst="rect">
              <a:avLst/>
            </a:prstGeom>
            <a:noFill/>
            <a:ln>
              <a:noFill/>
            </a:ln>
          </p:spPr>
          <p:txBody>
            <a:bodyPr wrap="square">
              <a:spAutoFit/>
            </a:bodyPr>
            <a:lstStyle>
              <a:defPPr>
                <a:defRPr lang="zh-CN"/>
              </a:defPPr>
              <a:lvl1pPr fontAlgn="ctr">
                <a:defRPr sz="4800" b="0" i="0" u="none" strike="noStrike">
                  <a:solidFill>
                    <a:srgbClr val="000000"/>
                  </a:solidFill>
                  <a:effectLst/>
                  <a:latin typeface="+mj-lt"/>
                  <a:ea typeface="Microsoft YaHei" panose="020B0503020204020204" pitchFamily="34" charset="-122"/>
                </a:defRPr>
              </a:lvl1pPr>
            </a:lstStyle>
            <a:p>
              <a:r>
                <a:rPr lang="en-US" altLang="zh-CN" sz="2000" dirty="0">
                  <a:solidFill>
                    <a:srgbClr val="1A3497"/>
                  </a:solidFill>
                  <a:latin typeface="Calibri" panose="020F0502020204030204" pitchFamily="34" charset="0"/>
                  <a:ea typeface="Calibri" panose="020F0502020204030204" pitchFamily="34" charset="0"/>
                  <a:cs typeface="Calibri" panose="020F0502020204030204" pitchFamily="34" charset="0"/>
                </a:rPr>
                <a:t>Conclusions</a:t>
              </a:r>
              <a:endParaRPr lang="zh-CN" altLang="en-US" sz="2000" dirty="0">
                <a:solidFill>
                  <a:srgbClr val="1A3497"/>
                </a:solidFill>
                <a:latin typeface="Calibri" panose="020F0502020204030204" pitchFamily="34" charset="0"/>
                <a:ea typeface="Gilroy" panose="00000400000000000000" charset="0"/>
                <a:cs typeface="Calibri" panose="020F0502020204030204" pitchFamily="34" charset="0"/>
              </a:endParaRPr>
            </a:p>
          </p:txBody>
        </p:sp>
      </p:grpSp>
      <p:grpSp>
        <p:nvGrpSpPr>
          <p:cNvPr id="79" name="组合 78"/>
          <p:cNvGrpSpPr/>
          <p:nvPr/>
        </p:nvGrpSpPr>
        <p:grpSpPr>
          <a:xfrm>
            <a:off x="6324196" y="2834641"/>
            <a:ext cx="5343919" cy="1632857"/>
            <a:chOff x="737648" y="2952206"/>
            <a:chExt cx="5343919" cy="1632857"/>
          </a:xfrm>
        </p:grpSpPr>
        <p:sp>
          <p:nvSpPr>
            <p:cNvPr id="80" name="矩形: 圆角 79"/>
            <p:cNvSpPr/>
            <p:nvPr/>
          </p:nvSpPr>
          <p:spPr>
            <a:xfrm>
              <a:off x="737648" y="2952206"/>
              <a:ext cx="5062261" cy="1632857"/>
            </a:xfrm>
            <a:prstGeom prst="roundRect">
              <a:avLst>
                <a:gd name="adj" fmla="val 5929"/>
              </a:avLst>
            </a:prstGeom>
            <a:solidFill>
              <a:schemeClr val="bg1"/>
            </a:solidFill>
            <a:ln w="15875">
              <a:noFill/>
              <a:prstDash val="solid"/>
            </a:ln>
            <a:effectLst>
              <a:outerShdw blurRad="482600" dist="101600" dir="4740000" algn="tr" rotWithShape="0">
                <a:srgbClr val="FD4C66">
                  <a:alpha val="1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Calibri" panose="020F0502020204030204" pitchFamily="34" charset="0"/>
                <a:cs typeface="Calibri" panose="020F0502020204030204" pitchFamily="34" charset="0"/>
              </a:endParaRPr>
            </a:p>
          </p:txBody>
        </p:sp>
        <p:sp>
          <p:nvSpPr>
            <p:cNvPr id="81" name="文本框 80"/>
            <p:cNvSpPr txBox="1"/>
            <p:nvPr/>
          </p:nvSpPr>
          <p:spPr>
            <a:xfrm>
              <a:off x="2072275" y="3568579"/>
              <a:ext cx="4009292" cy="400110"/>
            </a:xfrm>
            <a:prstGeom prst="rect">
              <a:avLst/>
            </a:prstGeom>
            <a:noFill/>
            <a:ln>
              <a:noFill/>
            </a:ln>
          </p:spPr>
          <p:txBody>
            <a:bodyPr wrap="square">
              <a:spAutoFit/>
            </a:bodyPr>
            <a:lstStyle>
              <a:defPPr>
                <a:defRPr lang="zh-CN"/>
              </a:defPPr>
              <a:lvl1pPr fontAlgn="ctr">
                <a:defRPr sz="4800" b="0" i="0" u="none" strike="noStrike">
                  <a:solidFill>
                    <a:srgbClr val="000000"/>
                  </a:solidFill>
                  <a:effectLst/>
                  <a:latin typeface="+mj-lt"/>
                  <a:ea typeface="Microsoft YaHei" panose="020B0503020204020204" pitchFamily="34" charset="-122"/>
                </a:defRPr>
              </a:lvl1pPr>
            </a:lstStyle>
            <a:p>
              <a:r>
                <a:rPr lang="en-US" altLang="zh-CN" sz="2000" dirty="0">
                  <a:solidFill>
                    <a:srgbClr val="1A3497"/>
                  </a:solidFill>
                  <a:latin typeface="Calibri" panose="020F0502020204030204" pitchFamily="34" charset="0"/>
                  <a:ea typeface="Calibri" panose="020F0502020204030204" pitchFamily="34" charset="0"/>
                  <a:cs typeface="Calibri" panose="020F0502020204030204" pitchFamily="34" charset="0"/>
                </a:rPr>
                <a:t>Research Method</a:t>
              </a:r>
              <a:endParaRPr lang="zh-CN" altLang="en-US" sz="2000" dirty="0">
                <a:solidFill>
                  <a:srgbClr val="1A3497"/>
                </a:solidFill>
                <a:latin typeface="Calibri" panose="020F0502020204030204" pitchFamily="34" charset="0"/>
                <a:ea typeface="Gilroy" panose="00000400000000000000" charset="0"/>
                <a:cs typeface="Calibri" panose="020F0502020204030204" pitchFamily="34" charset="0"/>
              </a:endParaRPr>
            </a:p>
          </p:txBody>
        </p:sp>
        <p:sp>
          <p:nvSpPr>
            <p:cNvPr id="84" name="文本框 83"/>
            <p:cNvSpPr txBox="1"/>
            <p:nvPr/>
          </p:nvSpPr>
          <p:spPr>
            <a:xfrm>
              <a:off x="1025269" y="3429000"/>
              <a:ext cx="659839" cy="646331"/>
            </a:xfrm>
            <a:prstGeom prst="rect">
              <a:avLst/>
            </a:prstGeom>
            <a:noFill/>
            <a:ln>
              <a:noFill/>
            </a:ln>
          </p:spPr>
          <p:txBody>
            <a:bodyPr wrap="square">
              <a:spAutoFit/>
            </a:bodyPr>
            <a:lstStyle>
              <a:defPPr>
                <a:defRPr lang="zh-CN"/>
              </a:defPPr>
              <a:lvl1pPr fontAlgn="ctr">
                <a:defRPr sz="4800" b="0" i="0" u="none" strike="noStrike">
                  <a:solidFill>
                    <a:schemeClr val="bg1"/>
                  </a:solidFill>
                  <a:effectLst/>
                  <a:latin typeface="+mj-lt"/>
                  <a:ea typeface="Microsoft YaHei" panose="020B0503020204020204" pitchFamily="34" charset="-122"/>
                </a:defRPr>
              </a:lvl1pPr>
            </a:lstStyle>
            <a:p>
              <a:pPr algn="ctr"/>
              <a:r>
                <a:rPr lang="en-US" altLang="zh-CN" sz="3600" dirty="0">
                  <a:latin typeface="Calibri" panose="020F0502020204030204" pitchFamily="34" charset="0"/>
                  <a:ea typeface="Calibri" panose="020F0502020204030204" pitchFamily="34" charset="0"/>
                  <a:cs typeface="Calibri" panose="020F0502020204030204" pitchFamily="34" charset="0"/>
                </a:rPr>
                <a:t>02</a:t>
              </a:r>
              <a:endParaRPr lang="zh-CN" altLang="en-US" sz="3600" dirty="0">
                <a:latin typeface="Calibri" panose="020F0502020204030204" pitchFamily="34" charset="0"/>
                <a:ea typeface="Arial" panose="020B0604020202020204" pitchFamily="34" charset="0"/>
                <a:cs typeface="Calibri" panose="020F0502020204030204" pitchFamily="34" charset="0"/>
              </a:endParaRPr>
            </a:p>
          </p:txBody>
        </p:sp>
      </p:grpSp>
      <p:sp>
        <p:nvSpPr>
          <p:cNvPr id="12" name="文本框 11"/>
          <p:cNvSpPr txBox="1"/>
          <p:nvPr/>
        </p:nvSpPr>
        <p:spPr>
          <a:xfrm>
            <a:off x="859805" y="534462"/>
            <a:ext cx="3384619" cy="830997"/>
          </a:xfrm>
          <a:prstGeom prst="rect">
            <a:avLst/>
          </a:prstGeom>
          <a:noFill/>
        </p:spPr>
        <p:txBody>
          <a:bodyPr wrap="square">
            <a:spAutoFit/>
          </a:bodyPr>
          <a:lstStyle>
            <a:defPPr>
              <a:defRPr lang="zh-CN"/>
            </a:defPPr>
            <a:lvl1pPr fontAlgn="ctr">
              <a:defRPr sz="4800" b="0" i="0" u="none" strike="noStrike">
                <a:solidFill>
                  <a:schemeClr val="bg1"/>
                </a:solidFill>
                <a:effectLst/>
                <a:latin typeface="+mj-lt"/>
                <a:ea typeface="Microsoft YaHei" panose="020B0503020204020204" pitchFamily="34" charset="-122"/>
              </a:defRPr>
            </a:lvl1pPr>
          </a:lstStyle>
          <a:p>
            <a:r>
              <a:rPr lang="en-US" altLang="zh-CN" dirty="0">
                <a:latin typeface="Calibri" panose="020F0502020204030204" pitchFamily="34" charset="0"/>
                <a:ea typeface="Calibri" panose="020F0502020204030204" pitchFamily="34" charset="0"/>
                <a:cs typeface="Calibri" panose="020F0502020204030204" pitchFamily="34" charset="0"/>
              </a:rPr>
              <a:t>CONTENTS</a:t>
            </a:r>
            <a:endParaRPr lang="zh-CN" altLang="en-US" dirty="0">
              <a:latin typeface="Calibri" panose="020F0502020204030204" pitchFamily="34" charset="0"/>
              <a:ea typeface="Arial" panose="020B0604020202020204" pitchFamily="34" charset="0"/>
              <a:cs typeface="Calibri" panose="020F0502020204030204" pitchFamily="34" charset="0"/>
            </a:endParaRPr>
          </a:p>
        </p:txBody>
      </p:sp>
      <p:cxnSp>
        <p:nvCxnSpPr>
          <p:cNvPr id="20" name="直接连接符 19"/>
          <p:cNvCxnSpPr/>
          <p:nvPr/>
        </p:nvCxnSpPr>
        <p:spPr>
          <a:xfrm>
            <a:off x="4140925" y="1018904"/>
            <a:ext cx="7106195" cy="0"/>
          </a:xfrm>
          <a:prstGeom prst="line">
            <a:avLst/>
          </a:prstGeom>
          <a:ln>
            <a:gradFill flip="none" rotWithShape="1">
              <a:gsLst>
                <a:gs pos="0">
                  <a:schemeClr val="accent1">
                    <a:lumMod val="5000"/>
                    <a:lumOff val="95000"/>
                  </a:schemeClr>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grpSp>
        <p:nvGrpSpPr>
          <p:cNvPr id="78" name="组合 77"/>
          <p:cNvGrpSpPr/>
          <p:nvPr/>
        </p:nvGrpSpPr>
        <p:grpSpPr>
          <a:xfrm>
            <a:off x="829088" y="2834641"/>
            <a:ext cx="6580433" cy="3098354"/>
            <a:chOff x="737648" y="2952206"/>
            <a:chExt cx="6580433" cy="3098354"/>
          </a:xfrm>
        </p:grpSpPr>
        <p:sp>
          <p:nvSpPr>
            <p:cNvPr id="63" name="矩形: 圆角 62"/>
            <p:cNvSpPr/>
            <p:nvPr/>
          </p:nvSpPr>
          <p:spPr>
            <a:xfrm>
              <a:off x="737648" y="2952206"/>
              <a:ext cx="5062261" cy="1632857"/>
            </a:xfrm>
            <a:prstGeom prst="roundRect">
              <a:avLst>
                <a:gd name="adj" fmla="val 5929"/>
              </a:avLst>
            </a:prstGeom>
            <a:solidFill>
              <a:schemeClr val="bg1"/>
            </a:solidFill>
            <a:ln w="15875">
              <a:noFill/>
              <a:prstDash val="solid"/>
            </a:ln>
            <a:effectLst>
              <a:outerShdw blurRad="482600" dist="101600" dir="4740000" algn="tr" rotWithShape="0">
                <a:srgbClr val="FD4C66">
                  <a:alpha val="1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Calibri" panose="020F0502020204030204" pitchFamily="34" charset="0"/>
                <a:cs typeface="Calibri" panose="020F0502020204030204" pitchFamily="34" charset="0"/>
              </a:endParaRPr>
            </a:p>
          </p:txBody>
        </p:sp>
        <p:sp>
          <p:nvSpPr>
            <p:cNvPr id="10" name="文本框 9"/>
            <p:cNvSpPr txBox="1"/>
            <p:nvPr/>
          </p:nvSpPr>
          <p:spPr>
            <a:xfrm>
              <a:off x="2031677" y="3401250"/>
              <a:ext cx="3689657" cy="707886"/>
            </a:xfrm>
            <a:prstGeom prst="rect">
              <a:avLst/>
            </a:prstGeom>
            <a:noFill/>
            <a:ln>
              <a:noFill/>
            </a:ln>
          </p:spPr>
          <p:txBody>
            <a:bodyPr wrap="square">
              <a:spAutoFit/>
            </a:bodyPr>
            <a:lstStyle>
              <a:defPPr>
                <a:defRPr lang="zh-CN"/>
              </a:defPPr>
              <a:lvl1pPr fontAlgn="ctr">
                <a:defRPr sz="4800" b="0" i="0" u="none" strike="noStrike">
                  <a:solidFill>
                    <a:srgbClr val="000000"/>
                  </a:solidFill>
                  <a:effectLst/>
                  <a:latin typeface="+mj-lt"/>
                  <a:ea typeface="Microsoft YaHei" panose="020B0503020204020204" pitchFamily="34" charset="-122"/>
                </a:defRPr>
              </a:lvl1pPr>
            </a:lstStyle>
            <a:p>
              <a:r>
                <a:rPr lang="en-US" altLang="zh-CN" sz="2000" dirty="0">
                  <a:solidFill>
                    <a:srgbClr val="1A3497"/>
                  </a:solidFill>
                  <a:latin typeface="Calibri" panose="020F0502020204030204" pitchFamily="34" charset="0"/>
                  <a:ea typeface="Calibri" panose="020F0502020204030204" pitchFamily="34" charset="0"/>
                  <a:cs typeface="Calibri" panose="020F0502020204030204" pitchFamily="34" charset="0"/>
                </a:rPr>
                <a:t>Introduction, Justification &amp; Background</a:t>
              </a:r>
              <a:endParaRPr lang="zh-CN" altLang="en-US" sz="2000" dirty="0">
                <a:solidFill>
                  <a:srgbClr val="1A3497"/>
                </a:solidFill>
                <a:latin typeface="Calibri" panose="020F0502020204030204" pitchFamily="34" charset="0"/>
                <a:ea typeface="Gilroy" panose="00000400000000000000" charset="0"/>
                <a:cs typeface="Calibri" panose="020F0502020204030204" pitchFamily="34" charset="0"/>
              </a:endParaRPr>
            </a:p>
          </p:txBody>
        </p:sp>
        <p:sp>
          <p:nvSpPr>
            <p:cNvPr id="76" name="椭圆 75"/>
            <p:cNvSpPr/>
            <p:nvPr/>
          </p:nvSpPr>
          <p:spPr>
            <a:xfrm>
              <a:off x="966651" y="3337559"/>
              <a:ext cx="836023" cy="836023"/>
            </a:xfrm>
            <a:prstGeom prst="ellipse">
              <a:avLst/>
            </a:prstGeom>
            <a:solidFill>
              <a:srgbClr val="1B56A6"/>
            </a:solidFill>
            <a:ln>
              <a:noFill/>
            </a:ln>
            <a:effectLst>
              <a:outerShdw blurRad="50800" dist="38100" dir="2700000" algn="tl" rotWithShape="0">
                <a:srgbClr val="1B7FC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alibri" panose="020F0502020204030204" pitchFamily="34" charset="0"/>
                <a:cs typeface="Calibri" panose="020F0502020204030204" pitchFamily="34" charset="0"/>
              </a:endParaRPr>
            </a:p>
          </p:txBody>
        </p:sp>
        <p:sp>
          <p:nvSpPr>
            <p:cNvPr id="77" name="文本框 76"/>
            <p:cNvSpPr txBox="1"/>
            <p:nvPr/>
          </p:nvSpPr>
          <p:spPr>
            <a:xfrm>
              <a:off x="1025269" y="3429000"/>
              <a:ext cx="659839" cy="646331"/>
            </a:xfrm>
            <a:prstGeom prst="rect">
              <a:avLst/>
            </a:prstGeom>
            <a:noFill/>
            <a:ln>
              <a:noFill/>
            </a:ln>
          </p:spPr>
          <p:txBody>
            <a:bodyPr wrap="square">
              <a:spAutoFit/>
            </a:bodyPr>
            <a:lstStyle>
              <a:defPPr>
                <a:defRPr lang="zh-CN"/>
              </a:defPPr>
              <a:lvl1pPr fontAlgn="ctr">
                <a:defRPr sz="4800" b="0" i="0" u="none" strike="noStrike">
                  <a:solidFill>
                    <a:schemeClr val="bg1"/>
                  </a:solidFill>
                  <a:effectLst/>
                  <a:latin typeface="+mj-lt"/>
                  <a:ea typeface="Microsoft YaHei" panose="020B0503020204020204" pitchFamily="34" charset="-122"/>
                </a:defRPr>
              </a:lvl1pPr>
            </a:lstStyle>
            <a:p>
              <a:pPr algn="ctr"/>
              <a:r>
                <a:rPr lang="en-US" altLang="zh-CN" sz="3600" dirty="0">
                  <a:latin typeface="Calibri" panose="020F0502020204030204" pitchFamily="34" charset="0"/>
                  <a:ea typeface="Calibri" panose="020F0502020204030204" pitchFamily="34" charset="0"/>
                  <a:cs typeface="Calibri" panose="020F0502020204030204" pitchFamily="34" charset="0"/>
                </a:rPr>
                <a:t>01</a:t>
              </a:r>
              <a:endParaRPr lang="zh-CN" altLang="en-US" sz="3600" dirty="0">
                <a:latin typeface="Calibri" panose="020F0502020204030204" pitchFamily="34" charset="0"/>
                <a:ea typeface="Arial" panose="020B0604020202020204" pitchFamily="34" charset="0"/>
                <a:cs typeface="Calibri" panose="020F0502020204030204" pitchFamily="34" charset="0"/>
              </a:endParaRPr>
            </a:p>
          </p:txBody>
        </p:sp>
        <p:sp>
          <p:nvSpPr>
            <p:cNvPr id="3" name="椭圆 2"/>
            <p:cNvSpPr/>
            <p:nvPr/>
          </p:nvSpPr>
          <p:spPr>
            <a:xfrm>
              <a:off x="6482058" y="3337559"/>
              <a:ext cx="836023" cy="836023"/>
            </a:xfrm>
            <a:prstGeom prst="ellipse">
              <a:avLst/>
            </a:prstGeom>
            <a:solidFill>
              <a:srgbClr val="AF2EE2"/>
            </a:solidFill>
            <a:ln>
              <a:noFill/>
            </a:ln>
            <a:effectLst>
              <a:outerShdw blurRad="50800" dist="38100" dir="2700000" algn="tl" rotWithShape="0">
                <a:srgbClr val="1B7FC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alibri" panose="020F0502020204030204" pitchFamily="34" charset="0"/>
                <a:cs typeface="Calibri" panose="020F0502020204030204" pitchFamily="34" charset="0"/>
              </a:endParaRPr>
            </a:p>
          </p:txBody>
        </p:sp>
        <p:sp>
          <p:nvSpPr>
            <p:cNvPr id="4" name="文本框 3"/>
            <p:cNvSpPr txBox="1"/>
            <p:nvPr/>
          </p:nvSpPr>
          <p:spPr>
            <a:xfrm>
              <a:off x="6540676" y="3429000"/>
              <a:ext cx="659839" cy="646331"/>
            </a:xfrm>
            <a:prstGeom prst="rect">
              <a:avLst/>
            </a:prstGeom>
            <a:noFill/>
            <a:ln>
              <a:noFill/>
            </a:ln>
          </p:spPr>
          <p:txBody>
            <a:bodyPr wrap="square">
              <a:spAutoFit/>
            </a:bodyPr>
            <a:lstStyle>
              <a:defPPr>
                <a:defRPr lang="zh-CN"/>
              </a:defPPr>
              <a:lvl1pPr fontAlgn="ctr">
                <a:defRPr sz="4800" b="0" i="0" u="none" strike="noStrike">
                  <a:solidFill>
                    <a:schemeClr val="bg1"/>
                  </a:solidFill>
                  <a:effectLst/>
                  <a:latin typeface="+mj-lt"/>
                  <a:ea typeface="Microsoft YaHei" panose="020B0503020204020204" pitchFamily="34" charset="-122"/>
                </a:defRPr>
              </a:lvl1pPr>
            </a:lstStyle>
            <a:p>
              <a:pPr algn="ctr"/>
              <a:r>
                <a:rPr lang="en-US" altLang="zh-CN" sz="3600" dirty="0">
                  <a:latin typeface="Calibri" panose="020F0502020204030204" pitchFamily="34" charset="0"/>
                  <a:ea typeface="Calibri" panose="020F0502020204030204" pitchFamily="34" charset="0"/>
                  <a:cs typeface="Calibri" panose="020F0502020204030204" pitchFamily="34" charset="0"/>
                </a:rPr>
                <a:t>02</a:t>
              </a:r>
              <a:endParaRPr lang="zh-CN" altLang="en-US" sz="3600" dirty="0">
                <a:latin typeface="Calibri" panose="020F0502020204030204" pitchFamily="34" charset="0"/>
                <a:ea typeface="Arial" panose="020B0604020202020204" pitchFamily="34" charset="0"/>
                <a:cs typeface="Calibri" panose="020F0502020204030204" pitchFamily="34" charset="0"/>
              </a:endParaRPr>
            </a:p>
          </p:txBody>
        </p:sp>
        <p:sp>
          <p:nvSpPr>
            <p:cNvPr id="5" name="椭圆 4"/>
            <p:cNvSpPr/>
            <p:nvPr/>
          </p:nvSpPr>
          <p:spPr>
            <a:xfrm>
              <a:off x="966651" y="5214537"/>
              <a:ext cx="836023" cy="836023"/>
            </a:xfrm>
            <a:prstGeom prst="ellipse">
              <a:avLst/>
            </a:prstGeom>
            <a:solidFill>
              <a:srgbClr val="AF2EE2"/>
            </a:solidFill>
            <a:ln>
              <a:noFill/>
            </a:ln>
            <a:effectLst>
              <a:outerShdw blurRad="50800" dist="38100" dir="2700000" algn="tl" rotWithShape="0">
                <a:srgbClr val="1B7FC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alibri" panose="020F0502020204030204" pitchFamily="34" charset="0"/>
                <a:cs typeface="Calibri" panose="020F0502020204030204" pitchFamily="34" charset="0"/>
              </a:endParaRPr>
            </a:p>
          </p:txBody>
        </p:sp>
        <p:sp>
          <p:nvSpPr>
            <p:cNvPr id="8" name="文本框 7"/>
            <p:cNvSpPr txBox="1"/>
            <p:nvPr/>
          </p:nvSpPr>
          <p:spPr>
            <a:xfrm>
              <a:off x="1025269" y="5305978"/>
              <a:ext cx="659839" cy="646331"/>
            </a:xfrm>
            <a:prstGeom prst="rect">
              <a:avLst/>
            </a:prstGeom>
            <a:noFill/>
            <a:ln>
              <a:noFill/>
            </a:ln>
          </p:spPr>
          <p:txBody>
            <a:bodyPr wrap="square">
              <a:spAutoFit/>
            </a:bodyPr>
            <a:lstStyle>
              <a:defPPr>
                <a:defRPr lang="zh-CN"/>
              </a:defPPr>
              <a:lvl1pPr fontAlgn="ctr">
                <a:defRPr sz="4800" b="0" i="0" u="none" strike="noStrike">
                  <a:solidFill>
                    <a:schemeClr val="bg1"/>
                  </a:solidFill>
                  <a:effectLst/>
                  <a:latin typeface="+mj-lt"/>
                  <a:ea typeface="Microsoft YaHei" panose="020B0503020204020204" pitchFamily="34" charset="-122"/>
                </a:defRPr>
              </a:lvl1pPr>
            </a:lstStyle>
            <a:p>
              <a:pPr algn="ctr"/>
              <a:r>
                <a:rPr lang="en-US" altLang="zh-CN" sz="3600" dirty="0">
                  <a:latin typeface="Calibri" panose="020F0502020204030204" pitchFamily="34" charset="0"/>
                  <a:ea typeface="Calibri" panose="020F0502020204030204" pitchFamily="34" charset="0"/>
                  <a:cs typeface="Calibri" panose="020F0502020204030204" pitchFamily="34" charset="0"/>
                </a:rPr>
                <a:t>03</a:t>
              </a:r>
              <a:endParaRPr lang="zh-CN" altLang="en-US" sz="3600" dirty="0">
                <a:latin typeface="Calibri" panose="020F0502020204030204" pitchFamily="34" charset="0"/>
                <a:ea typeface="Arial" panose="020B0604020202020204" pitchFamily="34" charset="0"/>
                <a:cs typeface="Calibri" panose="020F0502020204030204" pitchFamily="34" charset="0"/>
              </a:endParaRPr>
            </a:p>
          </p:txBody>
        </p:sp>
        <p:sp>
          <p:nvSpPr>
            <p:cNvPr id="11" name="椭圆 10"/>
            <p:cNvSpPr/>
            <p:nvPr/>
          </p:nvSpPr>
          <p:spPr>
            <a:xfrm>
              <a:off x="6482058" y="5214537"/>
              <a:ext cx="836023" cy="836023"/>
            </a:xfrm>
            <a:prstGeom prst="ellipse">
              <a:avLst/>
            </a:prstGeom>
            <a:solidFill>
              <a:srgbClr val="1B56A6"/>
            </a:solidFill>
            <a:ln>
              <a:noFill/>
            </a:ln>
            <a:effectLst>
              <a:outerShdw blurRad="50800" dist="38100" dir="2700000" algn="tl" rotWithShape="0">
                <a:srgbClr val="1B7FC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Calibri" panose="020F0502020204030204" pitchFamily="34" charset="0"/>
                <a:cs typeface="Calibri" panose="020F0502020204030204" pitchFamily="34" charset="0"/>
              </a:endParaRPr>
            </a:p>
          </p:txBody>
        </p:sp>
        <p:sp>
          <p:nvSpPr>
            <p:cNvPr id="13" name="文本框 12"/>
            <p:cNvSpPr txBox="1"/>
            <p:nvPr/>
          </p:nvSpPr>
          <p:spPr>
            <a:xfrm>
              <a:off x="6540676" y="5305978"/>
              <a:ext cx="659839" cy="646331"/>
            </a:xfrm>
            <a:prstGeom prst="rect">
              <a:avLst/>
            </a:prstGeom>
            <a:noFill/>
            <a:ln>
              <a:noFill/>
            </a:ln>
          </p:spPr>
          <p:txBody>
            <a:bodyPr wrap="square">
              <a:spAutoFit/>
            </a:bodyPr>
            <a:lstStyle>
              <a:defPPr>
                <a:defRPr lang="zh-CN"/>
              </a:defPPr>
              <a:lvl1pPr fontAlgn="ctr">
                <a:defRPr sz="4800" b="0" i="0" u="none" strike="noStrike">
                  <a:solidFill>
                    <a:schemeClr val="bg1"/>
                  </a:solidFill>
                  <a:effectLst/>
                  <a:latin typeface="+mj-lt"/>
                  <a:ea typeface="Microsoft YaHei" panose="020B0503020204020204" pitchFamily="34" charset="-122"/>
                </a:defRPr>
              </a:lvl1pPr>
            </a:lstStyle>
            <a:p>
              <a:pPr algn="ctr"/>
              <a:r>
                <a:rPr lang="en-US" altLang="zh-CN" sz="3600" dirty="0">
                  <a:latin typeface="Calibri" panose="020F0502020204030204" pitchFamily="34" charset="0"/>
                  <a:ea typeface="Calibri" panose="020F0502020204030204" pitchFamily="34" charset="0"/>
                  <a:cs typeface="Calibri" panose="020F0502020204030204" pitchFamily="34" charset="0"/>
                </a:rPr>
                <a:t>04</a:t>
              </a:r>
              <a:endParaRPr lang="zh-CN" altLang="en-US" sz="3600" dirty="0">
                <a:latin typeface="Calibri" panose="020F0502020204030204" pitchFamily="34" charset="0"/>
                <a:ea typeface="Arial" panose="020B0604020202020204" pitchFamily="34" charset="0"/>
                <a:cs typeface="Calibri" panose="020F0502020204030204" pitchFamily="34" charset="0"/>
              </a:endParaRPr>
            </a:p>
          </p:txBody>
        </p:sp>
      </p:grpSp>
      <p:sp>
        <p:nvSpPr>
          <p:cNvPr id="15" name="Rectangle: Rounded Corners 14">
            <a:extLst>
              <a:ext uri="{FF2B5EF4-FFF2-40B4-BE49-F238E27FC236}">
                <a16:creationId xmlns:a16="http://schemas.microsoft.com/office/drawing/2014/main" id="{F969358F-3ABB-F117-6842-53DCD7E760E2}"/>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2</a:t>
            </a:r>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A943489D-A459-4F69-BE66-E45A19FC5C5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38000">
              <a:srgbClr val="190985"/>
            </a:gs>
            <a:gs pos="100000">
              <a:srgbClr val="1B59A7"/>
            </a:gs>
          </a:gsLst>
          <a:lin ang="16200000" scaled="1"/>
        </a:gradFill>
        <a:effectLst/>
      </p:bgPr>
    </p:bg>
    <p:spTree>
      <p:nvGrpSpPr>
        <p:cNvPr id="1" name="">
          <a:extLst>
            <a:ext uri="{FF2B5EF4-FFF2-40B4-BE49-F238E27FC236}">
              <a16:creationId xmlns:a16="http://schemas.microsoft.com/office/drawing/2014/main" id="{A009AEB6-3690-358A-DBA1-59466DF33CE1}"/>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5795169-0476-4C0B-57EE-EC7EB60A7139}"/>
              </a:ext>
            </a:extLst>
          </p:cNvPr>
          <p:cNvPicPr>
            <a:picLocks noChangeAspect="1"/>
          </p:cNvPicPr>
          <p:nvPr/>
        </p:nvPicPr>
        <p:blipFill>
          <a:blip r:embed="rId3"/>
          <a:stretch>
            <a:fillRect/>
          </a:stretch>
        </p:blipFill>
        <p:spPr>
          <a:xfrm>
            <a:off x="0" y="0"/>
            <a:ext cx="12192000" cy="813085"/>
          </a:xfrm>
          <a:prstGeom prst="rect">
            <a:avLst/>
          </a:prstGeom>
        </p:spPr>
      </p:pic>
      <p:sp>
        <p:nvSpPr>
          <p:cNvPr id="2" name="Rectangle: Rounded Corners 1">
            <a:extLst>
              <a:ext uri="{FF2B5EF4-FFF2-40B4-BE49-F238E27FC236}">
                <a16:creationId xmlns:a16="http://schemas.microsoft.com/office/drawing/2014/main" id="{94D68B43-3E85-7602-A542-40B2A8E134BD}"/>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3</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4" name="TextBox 53">
            <a:extLst>
              <a:ext uri="{FF2B5EF4-FFF2-40B4-BE49-F238E27FC236}">
                <a16:creationId xmlns:a16="http://schemas.microsoft.com/office/drawing/2014/main" id="{FB1608DA-4201-0F60-8E9E-668810A0FEAA}"/>
              </a:ext>
            </a:extLst>
          </p:cNvPr>
          <p:cNvSpPr txBox="1"/>
          <p:nvPr/>
        </p:nvSpPr>
        <p:spPr>
          <a:xfrm>
            <a:off x="328246" y="114154"/>
            <a:ext cx="7040132" cy="584775"/>
          </a:xfrm>
          <a:prstGeom prst="rect">
            <a:avLst/>
          </a:prstGeom>
          <a:noFill/>
        </p:spPr>
        <p:txBody>
          <a:bodyPr wrap="none" rtlCol="0">
            <a:spAutoFit/>
          </a:bodyPr>
          <a:lstStyle/>
          <a:p>
            <a:r>
              <a:rPr lang="en-US" altLang="zh-CN" sz="3200" b="1" dirty="0">
                <a:solidFill>
                  <a:schemeClr val="bg1"/>
                </a:solidFill>
                <a:latin typeface="Calibri" panose="020F0502020204030204" pitchFamily="34" charset="0"/>
                <a:ea typeface="Calibri" panose="020F0502020204030204" pitchFamily="34" charset="0"/>
                <a:cs typeface="Calibri" panose="020F0502020204030204" pitchFamily="34" charset="0"/>
              </a:rPr>
              <a:t>Introduction, Justification &amp; Background</a:t>
            </a:r>
            <a:endParaRPr lang="zh-CN" altLang="en-US" sz="3200" b="1" dirty="0">
              <a:solidFill>
                <a:schemeClr val="bg1"/>
              </a:solidFill>
              <a:latin typeface="Calibri" panose="020F0502020204030204" pitchFamily="34" charset="0"/>
              <a:ea typeface="Gilroy" panose="00000400000000000000" charset="0"/>
              <a:cs typeface="Calibri" panose="020F0502020204030204" pitchFamily="34" charset="0"/>
            </a:endParaRPr>
          </a:p>
        </p:txBody>
      </p:sp>
      <p:sp>
        <p:nvSpPr>
          <p:cNvPr id="17" name="TextBox 16">
            <a:extLst>
              <a:ext uri="{FF2B5EF4-FFF2-40B4-BE49-F238E27FC236}">
                <a16:creationId xmlns:a16="http://schemas.microsoft.com/office/drawing/2014/main" id="{D0386EAF-0AAD-FA19-C55F-B774023CE864}"/>
              </a:ext>
            </a:extLst>
          </p:cNvPr>
          <p:cNvSpPr txBox="1"/>
          <p:nvPr/>
        </p:nvSpPr>
        <p:spPr>
          <a:xfrm>
            <a:off x="328246" y="927239"/>
            <a:ext cx="3293979" cy="523220"/>
          </a:xfrm>
          <a:prstGeom prst="rect">
            <a:avLst/>
          </a:prstGeom>
          <a:noFill/>
        </p:spPr>
        <p:txBody>
          <a:bodyPr wrap="none" rtlCol="0">
            <a:spAutoFit/>
          </a:bodyPr>
          <a:lstStyle/>
          <a:p>
            <a:r>
              <a:rPr lang="en-US" sz="2400" b="1" dirty="0">
                <a:solidFill>
                  <a:schemeClr val="bg1"/>
                </a:solidFill>
                <a:latin typeface="Calibri" panose="020F0502020204030204" pitchFamily="34" charset="0"/>
                <a:ea typeface="Calibri" panose="020F0502020204030204" pitchFamily="34" charset="0"/>
                <a:cs typeface="Calibri" panose="020F0502020204030204" pitchFamily="34" charset="0"/>
              </a:rPr>
              <a:t>Key Research </a:t>
            </a: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Question</a:t>
            </a:r>
            <a:endPar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Rounded Corners 22">
            <a:extLst>
              <a:ext uri="{FF2B5EF4-FFF2-40B4-BE49-F238E27FC236}">
                <a16:creationId xmlns:a16="http://schemas.microsoft.com/office/drawing/2014/main" id="{52676D61-B826-3EE2-737A-DA95B908C843}"/>
              </a:ext>
            </a:extLst>
          </p:cNvPr>
          <p:cNvSpPr/>
          <p:nvPr/>
        </p:nvSpPr>
        <p:spPr>
          <a:xfrm>
            <a:off x="797560" y="1737110"/>
            <a:ext cx="10596880" cy="1072896"/>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US" i="1" dirty="0">
                <a:solidFill>
                  <a:schemeClr val="bg1"/>
                </a:solidFill>
                <a:latin typeface="Calibri" panose="020F0502020204030204" pitchFamily="34" charset="0"/>
                <a:ea typeface="Calibri" panose="020F0502020204030204" pitchFamily="34" charset="0"/>
                <a:cs typeface="Calibri" panose="020F0502020204030204" pitchFamily="34" charset="0"/>
              </a:rPr>
              <a:t>"How do different micro‑scale wind turbine designs — horizontal‑axis (HAWT) vs vertical‑axis (VAWT) — affect airflow patterns and estimated torque under constant wind conditions when simulated in a SolidWorks virtual wind tunnel?"</a:t>
            </a:r>
            <a:endParaRPr lang="en-US"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grpSp>
        <p:nvGrpSpPr>
          <p:cNvPr id="29" name="Group 28">
            <a:extLst>
              <a:ext uri="{FF2B5EF4-FFF2-40B4-BE49-F238E27FC236}">
                <a16:creationId xmlns:a16="http://schemas.microsoft.com/office/drawing/2014/main" id="{3AE2F861-2204-4D1C-B7C7-B61918C4943C}"/>
              </a:ext>
            </a:extLst>
          </p:cNvPr>
          <p:cNvGrpSpPr/>
          <p:nvPr/>
        </p:nvGrpSpPr>
        <p:grpSpPr>
          <a:xfrm>
            <a:off x="438540" y="3096656"/>
            <a:ext cx="11096968" cy="3520959"/>
            <a:chOff x="1127759" y="3533955"/>
            <a:chExt cx="9195219" cy="2977028"/>
          </a:xfrm>
        </p:grpSpPr>
        <p:sp>
          <p:nvSpPr>
            <p:cNvPr id="25" name="Rectangle: Rounded Corners 24">
              <a:extLst>
                <a:ext uri="{FF2B5EF4-FFF2-40B4-BE49-F238E27FC236}">
                  <a16:creationId xmlns:a16="http://schemas.microsoft.com/office/drawing/2014/main" id="{3A6917A3-B28A-204B-1AFD-FEBCEF17CFE8}"/>
                </a:ext>
              </a:extLst>
            </p:cNvPr>
            <p:cNvSpPr/>
            <p:nvPr/>
          </p:nvSpPr>
          <p:spPr>
            <a:xfrm>
              <a:off x="1127759" y="3533955"/>
              <a:ext cx="3284855" cy="2977028"/>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600" b="1" u="sng" dirty="0">
                  <a:latin typeface="Calibary"/>
                  <a:ea typeface="Calibri" panose="020F0502020204030204" pitchFamily="34" charset="0"/>
                  <a:cs typeface="Calibri" panose="020F0502020204030204" pitchFamily="34" charset="0"/>
                </a:rPr>
                <a:t>Global Context</a:t>
              </a:r>
            </a:p>
            <a:p>
              <a:pPr algn="ctr"/>
              <a:endParaRPr lang="en-GB" sz="1600" b="1" u="sng" dirty="0">
                <a:latin typeface="Calibary"/>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600" dirty="0">
                  <a:latin typeface="Calibary"/>
                </a:rPr>
                <a:t>The UK's vision for renewable energy centres on achieving a fully decarbonized electricity system by 2030 to ensure energy security and net-zero emissions by 2050</a:t>
              </a:r>
              <a:r>
                <a:rPr lang="en-GB" sz="1600" dirty="0">
                  <a:latin typeface="Calibary"/>
                  <a:ea typeface="Calibri" panose="020F0502020204030204" pitchFamily="34" charset="0"/>
                  <a:cs typeface="Calibri" panose="020F0502020204030204" pitchFamily="34" charset="0"/>
                </a:rPr>
                <a:t>.</a:t>
              </a:r>
            </a:p>
            <a:p>
              <a:pPr marL="285750" indent="-285750" algn="just">
                <a:buFont typeface="Arial" panose="020B0604020202020204" pitchFamily="34" charset="0"/>
                <a:buChar char="•"/>
              </a:pPr>
              <a:r>
                <a:rPr lang="en-GB" sz="1600" dirty="0">
                  <a:latin typeface="Calibary"/>
                  <a:ea typeface="Calibri" panose="020F0502020204030204" pitchFamily="34" charset="0"/>
                  <a:cs typeface="Calibri" panose="020F0502020204030204" pitchFamily="34" charset="0"/>
                </a:rPr>
                <a:t>80% of the EU population lives in cities.</a:t>
              </a:r>
            </a:p>
            <a:p>
              <a:pPr marL="285750" indent="-285750" algn="just">
                <a:buFont typeface="Arial" panose="020B0604020202020204" pitchFamily="34" charset="0"/>
                <a:buChar char="•"/>
              </a:pPr>
              <a:r>
                <a:rPr lang="en-GB" sz="1600" dirty="0">
                  <a:latin typeface="Calibary"/>
                  <a:ea typeface="Calibri" panose="020F0502020204030204" pitchFamily="34" charset="0"/>
                  <a:cs typeface="Calibri" panose="020F0502020204030204" pitchFamily="34" charset="0"/>
                </a:rPr>
                <a:t>Urban rooftops represent a vastly underutilised renewable energy surface.</a:t>
              </a:r>
            </a:p>
          </p:txBody>
        </p:sp>
        <p:sp>
          <p:nvSpPr>
            <p:cNvPr id="27" name="Rectangle: Rounded Corners 26">
              <a:extLst>
                <a:ext uri="{FF2B5EF4-FFF2-40B4-BE49-F238E27FC236}">
                  <a16:creationId xmlns:a16="http://schemas.microsoft.com/office/drawing/2014/main" id="{D5647A8D-682A-22EC-E523-A8E93DA7418A}"/>
                </a:ext>
              </a:extLst>
            </p:cNvPr>
            <p:cNvSpPr/>
            <p:nvPr/>
          </p:nvSpPr>
          <p:spPr>
            <a:xfrm>
              <a:off x="6869992" y="3533955"/>
              <a:ext cx="3452986" cy="2977028"/>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600" b="1" u="sng" dirty="0">
                  <a:latin typeface="Calibri" panose="020F0502020204030204" pitchFamily="34" charset="0"/>
                  <a:ea typeface="Calibri" panose="020F0502020204030204" pitchFamily="34" charset="0"/>
                  <a:cs typeface="Calibri" panose="020F0502020204030204" pitchFamily="34" charset="0"/>
                </a:rPr>
                <a:t>Engineering Gap</a:t>
              </a:r>
            </a:p>
            <a:p>
              <a:pPr algn="ctr"/>
              <a:endParaRPr lang="en-US" sz="1600" b="1" u="sng"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ary"/>
                </a:rPr>
                <a:t>There is still little direct comparison between HAWT and VAWT designs for small, portable wind turbines.</a:t>
              </a:r>
            </a:p>
            <a:p>
              <a:pPr marL="285750" indent="-285750" algn="just">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Limited comparative CFD studies at micro-scale (sub-1 kW) rooftop context.</a:t>
              </a:r>
            </a:p>
            <a:p>
              <a:pPr marL="285750" indent="-285750" algn="just">
                <a:buFont typeface="Arial" panose="020B0604020202020204" pitchFamily="34" charset="0"/>
                <a:buChar char="•"/>
              </a:pPr>
              <a:r>
                <a:rPr lang="en-GB" sz="1600" dirty="0">
                  <a:latin typeface="Calibary"/>
                </a:rPr>
                <a:t>There is a need for clearer evidence on which turbine type is more suitable for lightweight, portable, small-power applications.</a:t>
              </a:r>
              <a:endParaRPr lang="en-US" sz="1400" dirty="0">
                <a:effectLst/>
                <a:latin typeface="Calibary"/>
                <a:ea typeface="Calibri" panose="020F0502020204030204" pitchFamily="34" charset="0"/>
                <a:cs typeface="Calibri" panose="020F0502020204030204" pitchFamily="34" charset="0"/>
              </a:endParaRPr>
            </a:p>
          </p:txBody>
        </p:sp>
      </p:grpSp>
      <p:pic>
        <p:nvPicPr>
          <p:cNvPr id="3" name="Picture 2">
            <a:extLst>
              <a:ext uri="{FF2B5EF4-FFF2-40B4-BE49-F238E27FC236}">
                <a16:creationId xmlns:a16="http://schemas.microsoft.com/office/drawing/2014/main" id="{88B61373-E7C0-483D-99D7-BF8A9CA0AE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pic>
        <p:nvPicPr>
          <p:cNvPr id="10" name="Picture 9">
            <a:extLst>
              <a:ext uri="{FF2B5EF4-FFF2-40B4-BE49-F238E27FC236}">
                <a16:creationId xmlns:a16="http://schemas.microsoft.com/office/drawing/2014/main" id="{27007323-52F0-E0FB-D3CD-C5D8AB46FF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33022" y="4931690"/>
            <a:ext cx="2705100" cy="1685925"/>
          </a:xfrm>
          <a:prstGeom prst="rect">
            <a:avLst/>
          </a:prstGeom>
        </p:spPr>
      </p:pic>
      <p:pic>
        <p:nvPicPr>
          <p:cNvPr id="12" name="Picture 11">
            <a:extLst>
              <a:ext uri="{FF2B5EF4-FFF2-40B4-BE49-F238E27FC236}">
                <a16:creationId xmlns:a16="http://schemas.microsoft.com/office/drawing/2014/main" id="{3AB44F0A-F917-8B63-0CF7-C2E44346BF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33022" y="3039610"/>
            <a:ext cx="2705100" cy="1800121"/>
          </a:xfrm>
          <a:prstGeom prst="rect">
            <a:avLst/>
          </a:prstGeom>
        </p:spPr>
      </p:pic>
    </p:spTree>
    <p:extLst>
      <p:ext uri="{BB962C8B-B14F-4D97-AF65-F5344CB8AC3E}">
        <p14:creationId xmlns:p14="http://schemas.microsoft.com/office/powerpoint/2010/main" val="1753407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38000">
              <a:srgbClr val="190985"/>
            </a:gs>
            <a:gs pos="100000">
              <a:srgbClr val="1B59A7"/>
            </a:gs>
          </a:gsLst>
          <a:lin ang="16200000" scaled="1"/>
        </a:gradFill>
        <a:effectLst/>
      </p:bgPr>
    </p:bg>
    <p:spTree>
      <p:nvGrpSpPr>
        <p:cNvPr id="1" name="">
          <a:extLst>
            <a:ext uri="{FF2B5EF4-FFF2-40B4-BE49-F238E27FC236}">
              <a16:creationId xmlns:a16="http://schemas.microsoft.com/office/drawing/2014/main" id="{BCE077EB-C5FD-A87B-878B-6D8C18614E7F}"/>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DAE9CF35-65A4-EA22-9339-E1E1FB0A4DAD}"/>
              </a:ext>
            </a:extLst>
          </p:cNvPr>
          <p:cNvPicPr>
            <a:picLocks noChangeAspect="1"/>
          </p:cNvPicPr>
          <p:nvPr/>
        </p:nvPicPr>
        <p:blipFill>
          <a:blip r:embed="rId3"/>
          <a:stretch>
            <a:fillRect/>
          </a:stretch>
        </p:blipFill>
        <p:spPr>
          <a:xfrm>
            <a:off x="0" y="0"/>
            <a:ext cx="12192000" cy="813085"/>
          </a:xfrm>
          <a:prstGeom prst="rect">
            <a:avLst/>
          </a:prstGeom>
        </p:spPr>
      </p:pic>
      <p:sp>
        <p:nvSpPr>
          <p:cNvPr id="2" name="Rectangle: Rounded Corners 1">
            <a:extLst>
              <a:ext uri="{FF2B5EF4-FFF2-40B4-BE49-F238E27FC236}">
                <a16:creationId xmlns:a16="http://schemas.microsoft.com/office/drawing/2014/main" id="{77B8EB40-6356-BF34-7675-2D3F9291C837}"/>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4</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4" name="TextBox 53">
            <a:extLst>
              <a:ext uri="{FF2B5EF4-FFF2-40B4-BE49-F238E27FC236}">
                <a16:creationId xmlns:a16="http://schemas.microsoft.com/office/drawing/2014/main" id="{46D2D250-9461-2D8E-214E-9CF03E0BB930}"/>
              </a:ext>
            </a:extLst>
          </p:cNvPr>
          <p:cNvSpPr txBox="1"/>
          <p:nvPr/>
        </p:nvSpPr>
        <p:spPr>
          <a:xfrm>
            <a:off x="328246" y="114154"/>
            <a:ext cx="7040132" cy="584775"/>
          </a:xfrm>
          <a:prstGeom prst="rect">
            <a:avLst/>
          </a:prstGeom>
          <a:noFill/>
        </p:spPr>
        <p:txBody>
          <a:bodyPr wrap="none" rtlCol="0">
            <a:spAutoFit/>
          </a:bodyPr>
          <a:lstStyle/>
          <a:p>
            <a:r>
              <a:rPr lang="en-US" altLang="zh-CN" sz="3200" b="1" dirty="0">
                <a:solidFill>
                  <a:schemeClr val="bg1"/>
                </a:solidFill>
                <a:latin typeface="Calibri" panose="020F0502020204030204" pitchFamily="34" charset="0"/>
                <a:ea typeface="Calibri" panose="020F0502020204030204" pitchFamily="34" charset="0"/>
                <a:cs typeface="Calibri" panose="020F0502020204030204" pitchFamily="34" charset="0"/>
              </a:rPr>
              <a:t>Introduction, Justification &amp; Background</a:t>
            </a:r>
            <a:endParaRPr lang="zh-CN" altLang="en-US" sz="3200" b="1" dirty="0">
              <a:solidFill>
                <a:schemeClr val="bg1"/>
              </a:solidFill>
              <a:latin typeface="Calibri" panose="020F0502020204030204" pitchFamily="34" charset="0"/>
              <a:ea typeface="Gilroy" panose="00000400000000000000" charset="0"/>
              <a:cs typeface="Calibri" panose="020F0502020204030204" pitchFamily="34" charset="0"/>
            </a:endParaRPr>
          </a:p>
        </p:txBody>
      </p:sp>
      <p:pic>
        <p:nvPicPr>
          <p:cNvPr id="3" name="Picture 2">
            <a:extLst>
              <a:ext uri="{FF2B5EF4-FFF2-40B4-BE49-F238E27FC236}">
                <a16:creationId xmlns:a16="http://schemas.microsoft.com/office/drawing/2014/main" id="{EB7A1A02-B530-7CC7-319D-16B8E59850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sp>
        <p:nvSpPr>
          <p:cNvPr id="6" name="TextBox 5">
            <a:extLst>
              <a:ext uri="{FF2B5EF4-FFF2-40B4-BE49-F238E27FC236}">
                <a16:creationId xmlns:a16="http://schemas.microsoft.com/office/drawing/2014/main" id="{E57313F8-9B0E-1783-2BB5-0C37AFFFD0D2}"/>
              </a:ext>
            </a:extLst>
          </p:cNvPr>
          <p:cNvSpPr txBox="1"/>
          <p:nvPr/>
        </p:nvSpPr>
        <p:spPr>
          <a:xfrm>
            <a:off x="477526" y="1863613"/>
            <a:ext cx="4954860" cy="3416320"/>
          </a:xfrm>
          <a:prstGeom prst="rect">
            <a:avLst/>
          </a:prstGeom>
          <a:noFill/>
        </p:spPr>
        <p:txBody>
          <a:bodyPr wrap="square" rtlCol="0">
            <a:spAutoFit/>
          </a:bodyPr>
          <a:lstStyle/>
          <a:p>
            <a:pPr algn="just"/>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While large-scale wind turbines are commonly used for electricity generation, small-scale turbines are also becoming increasingly popular for residential and commercial applications. The utilisation of this technology will help generate electricity in a more </a:t>
            </a:r>
            <a:r>
              <a:rPr lang="en-GB" dirty="0">
                <a:solidFill>
                  <a:srgbClr val="00B0F0"/>
                </a:solidFill>
                <a:latin typeface="Calibri" panose="020F0502020204030204" pitchFamily="34" charset="0"/>
                <a:ea typeface="Calibri" panose="020F0502020204030204" pitchFamily="34" charset="0"/>
                <a:cs typeface="Calibri" panose="020F0502020204030204" pitchFamily="34" charset="0"/>
              </a:rPr>
              <a:t>sustainable</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and environmentally friendly manner.</a:t>
            </a:r>
          </a:p>
          <a:p>
            <a:pPr algn="just"/>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This research focuses on improving the efficiency of small-scale wind turbines for residential use. Mainly the utilisation of different blade shapes(</a:t>
            </a:r>
            <a:r>
              <a:rPr lang="en-GB" b="1" dirty="0">
                <a:solidFill>
                  <a:srgbClr val="00B0F0"/>
                </a:solidFill>
                <a:latin typeface="Calibri" panose="020F0502020204030204" pitchFamily="34" charset="0"/>
                <a:ea typeface="Calibri" panose="020F0502020204030204" pitchFamily="34" charset="0"/>
                <a:cs typeface="Calibri" panose="020F0502020204030204" pitchFamily="34" charset="0"/>
              </a:rPr>
              <a:t>HAWT, VAWT</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to improve energy capture.</a:t>
            </a:r>
          </a:p>
          <a:p>
            <a:pPr algn="just"/>
            <a:endParaRPr lang="en-GB"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6BAB3EEA-8E07-E9C4-C29C-DB16B211A4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09024" y="1595336"/>
            <a:ext cx="5505450" cy="3952875"/>
          </a:xfrm>
          <a:prstGeom prst="rect">
            <a:avLst/>
          </a:prstGeom>
        </p:spPr>
      </p:pic>
    </p:spTree>
    <p:extLst>
      <p:ext uri="{BB962C8B-B14F-4D97-AF65-F5344CB8AC3E}">
        <p14:creationId xmlns:p14="http://schemas.microsoft.com/office/powerpoint/2010/main" val="3947601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38000">
              <a:srgbClr val="190985"/>
            </a:gs>
            <a:gs pos="100000">
              <a:srgbClr val="1B59A7"/>
            </a:gs>
          </a:gsLst>
          <a:lin ang="16200000" scaled="1"/>
        </a:gradFill>
        <a:effectLst/>
      </p:bgPr>
    </p:bg>
    <p:spTree>
      <p:nvGrpSpPr>
        <p:cNvPr id="1" name="">
          <a:extLst>
            <a:ext uri="{FF2B5EF4-FFF2-40B4-BE49-F238E27FC236}">
              <a16:creationId xmlns:a16="http://schemas.microsoft.com/office/drawing/2014/main" id="{28015E02-A218-B5B3-0E82-0BDF7D926B72}"/>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A0DADE3C-E00E-0A04-AACE-E450228B5473}"/>
              </a:ext>
            </a:extLst>
          </p:cNvPr>
          <p:cNvPicPr>
            <a:picLocks noChangeAspect="1"/>
          </p:cNvPicPr>
          <p:nvPr/>
        </p:nvPicPr>
        <p:blipFill>
          <a:blip r:embed="rId3"/>
          <a:stretch>
            <a:fillRect/>
          </a:stretch>
        </p:blipFill>
        <p:spPr>
          <a:xfrm>
            <a:off x="0" y="0"/>
            <a:ext cx="12192000" cy="813085"/>
          </a:xfrm>
          <a:prstGeom prst="rect">
            <a:avLst/>
          </a:prstGeom>
        </p:spPr>
      </p:pic>
      <p:sp>
        <p:nvSpPr>
          <p:cNvPr id="2" name="Rectangle: Rounded Corners 1">
            <a:extLst>
              <a:ext uri="{FF2B5EF4-FFF2-40B4-BE49-F238E27FC236}">
                <a16:creationId xmlns:a16="http://schemas.microsoft.com/office/drawing/2014/main" id="{4577C0EC-3DBC-3760-7C5D-776C2DB742FD}"/>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5</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4" name="TextBox 53">
            <a:extLst>
              <a:ext uri="{FF2B5EF4-FFF2-40B4-BE49-F238E27FC236}">
                <a16:creationId xmlns:a16="http://schemas.microsoft.com/office/drawing/2014/main" id="{345DC364-4CFF-F4B4-AAF9-1A7194FCF78B}"/>
              </a:ext>
            </a:extLst>
          </p:cNvPr>
          <p:cNvSpPr txBox="1"/>
          <p:nvPr/>
        </p:nvSpPr>
        <p:spPr>
          <a:xfrm>
            <a:off x="328246" y="114154"/>
            <a:ext cx="3178819" cy="584775"/>
          </a:xfrm>
          <a:prstGeom prst="rect">
            <a:avLst/>
          </a:prstGeom>
          <a:noFill/>
        </p:spPr>
        <p:txBody>
          <a:bodyPr wrap="none" rtlCol="0">
            <a:spAutoFit/>
          </a:bodyPr>
          <a:lstStyle/>
          <a:p>
            <a:r>
              <a:rPr lang="en-US" altLang="zh-CN" sz="3200" b="1" dirty="0">
                <a:solidFill>
                  <a:schemeClr val="bg1"/>
                </a:solidFill>
                <a:latin typeface="Calibri" panose="020F0502020204030204" pitchFamily="34" charset="0"/>
                <a:ea typeface="Calibri" panose="020F0502020204030204" pitchFamily="34" charset="0"/>
                <a:cs typeface="Calibri" panose="020F0502020204030204" pitchFamily="34" charset="0"/>
              </a:rPr>
              <a:t>Research Method</a:t>
            </a:r>
            <a:endParaRPr lang="zh-CN" altLang="en-US" sz="3200" b="1" dirty="0">
              <a:solidFill>
                <a:schemeClr val="bg1"/>
              </a:solidFill>
              <a:latin typeface="Calibri" panose="020F0502020204030204" pitchFamily="34" charset="0"/>
              <a:ea typeface="Gilroy" panose="00000400000000000000" charset="0"/>
              <a:cs typeface="Calibri" panose="020F0502020204030204" pitchFamily="34" charset="0"/>
            </a:endParaRPr>
          </a:p>
        </p:txBody>
      </p:sp>
      <p:pic>
        <p:nvPicPr>
          <p:cNvPr id="3" name="Picture 2">
            <a:extLst>
              <a:ext uri="{FF2B5EF4-FFF2-40B4-BE49-F238E27FC236}">
                <a16:creationId xmlns:a16="http://schemas.microsoft.com/office/drawing/2014/main" id="{B465C533-2EE1-80A3-A8BA-0A4DC9F85D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grpSp>
        <p:nvGrpSpPr>
          <p:cNvPr id="27" name="Group 26">
            <a:extLst>
              <a:ext uri="{FF2B5EF4-FFF2-40B4-BE49-F238E27FC236}">
                <a16:creationId xmlns:a16="http://schemas.microsoft.com/office/drawing/2014/main" id="{40792221-C62F-2394-927C-4070BE8B3DBD}"/>
              </a:ext>
            </a:extLst>
          </p:cNvPr>
          <p:cNvGrpSpPr/>
          <p:nvPr/>
        </p:nvGrpSpPr>
        <p:grpSpPr>
          <a:xfrm>
            <a:off x="1174599" y="4770983"/>
            <a:ext cx="9842802" cy="1559479"/>
            <a:chOff x="609600" y="1786830"/>
            <a:chExt cx="7924800" cy="1657350"/>
          </a:xfrm>
        </p:grpSpPr>
        <p:sp>
          <p:nvSpPr>
            <p:cNvPr id="4" name="Text 0">
              <a:extLst>
                <a:ext uri="{FF2B5EF4-FFF2-40B4-BE49-F238E27FC236}">
                  <a16:creationId xmlns:a16="http://schemas.microsoft.com/office/drawing/2014/main" id="{C506CCD4-4DB8-5D65-67A1-9C7440EC850F}"/>
                </a:ext>
              </a:extLst>
            </p:cNvPr>
            <p:cNvSpPr/>
            <p:nvPr/>
          </p:nvSpPr>
          <p:spPr>
            <a:xfrm>
              <a:off x="609600" y="1786830"/>
              <a:ext cx="1493490" cy="1657350"/>
            </a:xfrm>
            <a:prstGeom prst="roundRect">
              <a:avLst>
                <a:gd name="adj" fmla="val 73471"/>
              </a:avLst>
            </a:prstGeom>
            <a:solidFill>
              <a:srgbClr val="FFFFFF">
                <a:alpha val="5000"/>
              </a:srgbClr>
            </a:solidFill>
            <a:ln w="9525">
              <a:solidFill>
                <a:srgbClr val="38BDF8"/>
              </a:solidFill>
            </a:ln>
          </p:spPr>
          <p:txBody>
            <a:bodyPr wrap="none" lIns="0" tIns="0" rIns="0" bIns="0" rtlCol="0" anchor="ctr">
              <a:normAutofit/>
            </a:bodyPr>
            <a:lstStyle/>
            <a:p>
              <a:pPr marL="0" indent="0">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7" name="Text 1">
              <a:extLst>
                <a:ext uri="{FF2B5EF4-FFF2-40B4-BE49-F238E27FC236}">
                  <a16:creationId xmlns:a16="http://schemas.microsoft.com/office/drawing/2014/main" id="{3461D7D1-C22A-1716-2E0C-8CF4342BF3C9}"/>
                </a:ext>
              </a:extLst>
            </p:cNvPr>
            <p:cNvSpPr/>
            <p:nvPr/>
          </p:nvSpPr>
          <p:spPr>
            <a:xfrm>
              <a:off x="1203871" y="1948755"/>
              <a:ext cx="304800" cy="304800"/>
            </a:xfrm>
            <a:prstGeom prst="roundRect">
              <a:avLst>
                <a:gd name="adj" fmla="val 1006632000000"/>
              </a:avLst>
            </a:prstGeom>
            <a:solidFill>
              <a:srgbClr val="38BDF8"/>
            </a:solidFill>
            <a:ln/>
          </p:spPr>
          <p:txBody>
            <a:bodyPr wrap="square" lIns="0" tIns="0" rIns="0" bIns="0" rtlCol="0" anchor="ctr">
              <a:normAutofit fontScale="92500" lnSpcReduction="20000"/>
            </a:bodyPr>
            <a:lstStyle/>
            <a:p>
              <a:pPr marL="0" indent="0" algn="ctr">
                <a:buNone/>
              </a:pPr>
              <a:r>
                <a:rPr lang="en-US" sz="1600" b="1" dirty="0">
                  <a:solidFill>
                    <a:srgbClr val="0A1628"/>
                  </a:solidFill>
                  <a:latin typeface="Calibri" panose="020F0502020204030204" pitchFamily="34" charset="0"/>
                  <a:ea typeface="Calibri" panose="020F0502020204030204" pitchFamily="34" charset="0"/>
                  <a:cs typeface="Calibri" panose="020F0502020204030204" pitchFamily="34" charset="0"/>
                </a:rPr>
                <a:t>1</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8" name="Text 2">
              <a:extLst>
                <a:ext uri="{FF2B5EF4-FFF2-40B4-BE49-F238E27FC236}">
                  <a16:creationId xmlns:a16="http://schemas.microsoft.com/office/drawing/2014/main" id="{B3FC060D-7F7F-B0F6-5292-0E76F3C16191}"/>
                </a:ext>
              </a:extLst>
            </p:cNvPr>
            <p:cNvSpPr/>
            <p:nvPr/>
          </p:nvSpPr>
          <p:spPr>
            <a:xfrm>
              <a:off x="2217390" y="1786830"/>
              <a:ext cx="1493490" cy="1657350"/>
            </a:xfrm>
            <a:prstGeom prst="roundRect">
              <a:avLst>
                <a:gd name="adj" fmla="val 73471"/>
              </a:avLst>
            </a:prstGeom>
            <a:solidFill>
              <a:srgbClr val="FFFFFF">
                <a:alpha val="5000"/>
              </a:srgbClr>
            </a:solidFill>
            <a:ln w="9525">
              <a:solidFill>
                <a:srgbClr val="38BDF8"/>
              </a:solidFill>
            </a:ln>
          </p:spPr>
          <p:txBody>
            <a:bodyPr wrap="none" lIns="0" tIns="0" rIns="0" bIns="0" rtlCol="0" anchor="ctr">
              <a:normAutofit/>
            </a:bodyPr>
            <a:lstStyle/>
            <a:p>
              <a:pPr marL="0" indent="0">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10" name="Text 3">
              <a:extLst>
                <a:ext uri="{FF2B5EF4-FFF2-40B4-BE49-F238E27FC236}">
                  <a16:creationId xmlns:a16="http://schemas.microsoft.com/office/drawing/2014/main" id="{9DFAED5B-19F0-A364-80B6-E7158FB331F5}"/>
                </a:ext>
              </a:extLst>
            </p:cNvPr>
            <p:cNvSpPr/>
            <p:nvPr/>
          </p:nvSpPr>
          <p:spPr>
            <a:xfrm>
              <a:off x="2811661" y="1948755"/>
              <a:ext cx="304800" cy="304800"/>
            </a:xfrm>
            <a:prstGeom prst="roundRect">
              <a:avLst>
                <a:gd name="adj" fmla="val 1006632000000"/>
              </a:avLst>
            </a:prstGeom>
            <a:solidFill>
              <a:srgbClr val="38BDF8"/>
            </a:solidFill>
            <a:ln/>
          </p:spPr>
          <p:txBody>
            <a:bodyPr wrap="square" lIns="0" tIns="0" rIns="0" bIns="0" rtlCol="0" anchor="ctr">
              <a:normAutofit fontScale="92500" lnSpcReduction="20000"/>
            </a:bodyPr>
            <a:lstStyle/>
            <a:p>
              <a:pPr marL="0" indent="0" algn="ctr">
                <a:buNone/>
              </a:pPr>
              <a:r>
                <a:rPr lang="en-US" sz="1600" b="1" dirty="0">
                  <a:solidFill>
                    <a:srgbClr val="0A1628"/>
                  </a:solidFill>
                  <a:latin typeface="Calibri" panose="020F0502020204030204" pitchFamily="34" charset="0"/>
                  <a:ea typeface="Calibri" panose="020F0502020204030204" pitchFamily="34" charset="0"/>
                  <a:cs typeface="Calibri" panose="020F0502020204030204" pitchFamily="34" charset="0"/>
                </a:rPr>
                <a:t>2</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11" name="Text 4">
              <a:extLst>
                <a:ext uri="{FF2B5EF4-FFF2-40B4-BE49-F238E27FC236}">
                  <a16:creationId xmlns:a16="http://schemas.microsoft.com/office/drawing/2014/main" id="{9120EEE3-5568-3E92-F9F9-5316B9EE217C}"/>
                </a:ext>
              </a:extLst>
            </p:cNvPr>
            <p:cNvSpPr/>
            <p:nvPr/>
          </p:nvSpPr>
          <p:spPr>
            <a:xfrm>
              <a:off x="3825180" y="1786830"/>
              <a:ext cx="1493490" cy="1657350"/>
            </a:xfrm>
            <a:prstGeom prst="roundRect">
              <a:avLst>
                <a:gd name="adj" fmla="val 73471"/>
              </a:avLst>
            </a:prstGeom>
            <a:solidFill>
              <a:srgbClr val="FFFFFF">
                <a:alpha val="5000"/>
              </a:srgbClr>
            </a:solidFill>
            <a:ln w="9525">
              <a:solidFill>
                <a:srgbClr val="38BDF8"/>
              </a:solidFill>
            </a:ln>
          </p:spPr>
          <p:txBody>
            <a:bodyPr wrap="none" lIns="0" tIns="0" rIns="0" bIns="0" rtlCol="0" anchor="ctr">
              <a:normAutofit/>
            </a:bodyPr>
            <a:lstStyle/>
            <a:p>
              <a:pPr marL="0" indent="0">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12" name="Text 5">
              <a:extLst>
                <a:ext uri="{FF2B5EF4-FFF2-40B4-BE49-F238E27FC236}">
                  <a16:creationId xmlns:a16="http://schemas.microsoft.com/office/drawing/2014/main" id="{304F5412-79F3-16AC-1008-362FB9DE9F08}"/>
                </a:ext>
              </a:extLst>
            </p:cNvPr>
            <p:cNvSpPr/>
            <p:nvPr/>
          </p:nvSpPr>
          <p:spPr>
            <a:xfrm>
              <a:off x="4419451" y="1948755"/>
              <a:ext cx="304800" cy="304800"/>
            </a:xfrm>
            <a:prstGeom prst="roundRect">
              <a:avLst>
                <a:gd name="adj" fmla="val 1006632000000"/>
              </a:avLst>
            </a:prstGeom>
            <a:solidFill>
              <a:srgbClr val="38BDF8"/>
            </a:solidFill>
            <a:ln/>
          </p:spPr>
          <p:txBody>
            <a:bodyPr wrap="square" lIns="0" tIns="0" rIns="0" bIns="0" rtlCol="0" anchor="ctr">
              <a:normAutofit fontScale="92500" lnSpcReduction="20000"/>
            </a:bodyPr>
            <a:lstStyle/>
            <a:p>
              <a:pPr marL="0" indent="0" algn="ctr">
                <a:buNone/>
              </a:pPr>
              <a:r>
                <a:rPr lang="en-US" sz="1600" b="1" dirty="0">
                  <a:solidFill>
                    <a:srgbClr val="0A1628"/>
                  </a:solidFill>
                  <a:latin typeface="Calibri" panose="020F0502020204030204" pitchFamily="34" charset="0"/>
                  <a:ea typeface="Calibri" panose="020F0502020204030204" pitchFamily="34" charset="0"/>
                  <a:cs typeface="Calibri" panose="020F0502020204030204" pitchFamily="34" charset="0"/>
                </a:rPr>
                <a:t>3</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13" name="Text 6">
              <a:extLst>
                <a:ext uri="{FF2B5EF4-FFF2-40B4-BE49-F238E27FC236}">
                  <a16:creationId xmlns:a16="http://schemas.microsoft.com/office/drawing/2014/main" id="{26E226C4-B899-AFEA-C547-E0ACA105643E}"/>
                </a:ext>
              </a:extLst>
            </p:cNvPr>
            <p:cNvSpPr/>
            <p:nvPr/>
          </p:nvSpPr>
          <p:spPr>
            <a:xfrm>
              <a:off x="5432971" y="1786830"/>
              <a:ext cx="1493490" cy="1657350"/>
            </a:xfrm>
            <a:prstGeom prst="roundRect">
              <a:avLst>
                <a:gd name="adj" fmla="val 73471"/>
              </a:avLst>
            </a:prstGeom>
            <a:solidFill>
              <a:srgbClr val="FFFFFF">
                <a:alpha val="5000"/>
              </a:srgbClr>
            </a:solidFill>
            <a:ln w="9525">
              <a:solidFill>
                <a:srgbClr val="38BDF8"/>
              </a:solidFill>
            </a:ln>
          </p:spPr>
          <p:txBody>
            <a:bodyPr wrap="none" lIns="0" tIns="0" rIns="0" bIns="0" rtlCol="0" anchor="ctr">
              <a:normAutofit/>
            </a:bodyPr>
            <a:lstStyle/>
            <a:p>
              <a:pPr marL="0" indent="0">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14" name="Text 7">
              <a:extLst>
                <a:ext uri="{FF2B5EF4-FFF2-40B4-BE49-F238E27FC236}">
                  <a16:creationId xmlns:a16="http://schemas.microsoft.com/office/drawing/2014/main" id="{F6D6324F-5466-6A31-A102-3E13CAE6E6E1}"/>
                </a:ext>
              </a:extLst>
            </p:cNvPr>
            <p:cNvSpPr/>
            <p:nvPr/>
          </p:nvSpPr>
          <p:spPr>
            <a:xfrm>
              <a:off x="6027241" y="1948755"/>
              <a:ext cx="304800" cy="304800"/>
            </a:xfrm>
            <a:prstGeom prst="roundRect">
              <a:avLst>
                <a:gd name="adj" fmla="val 1006632000000"/>
              </a:avLst>
            </a:prstGeom>
            <a:solidFill>
              <a:srgbClr val="38BDF8"/>
            </a:solidFill>
            <a:ln/>
          </p:spPr>
          <p:txBody>
            <a:bodyPr wrap="square" lIns="0" tIns="0" rIns="0" bIns="0" rtlCol="0" anchor="ctr">
              <a:normAutofit fontScale="92500" lnSpcReduction="20000"/>
            </a:bodyPr>
            <a:lstStyle/>
            <a:p>
              <a:pPr marL="0" indent="0" algn="ctr">
                <a:buNone/>
              </a:pPr>
              <a:r>
                <a:rPr lang="en-US" sz="1600" b="1" dirty="0">
                  <a:solidFill>
                    <a:srgbClr val="0A1628"/>
                  </a:solidFill>
                  <a:latin typeface="Calibri" panose="020F0502020204030204" pitchFamily="34" charset="0"/>
                  <a:ea typeface="Calibri" panose="020F0502020204030204" pitchFamily="34" charset="0"/>
                  <a:cs typeface="Calibri" panose="020F0502020204030204" pitchFamily="34" charset="0"/>
                </a:rPr>
                <a:t>4</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15" name="Text 8">
              <a:extLst>
                <a:ext uri="{FF2B5EF4-FFF2-40B4-BE49-F238E27FC236}">
                  <a16:creationId xmlns:a16="http://schemas.microsoft.com/office/drawing/2014/main" id="{8F8A9CE3-ADFF-9094-0B48-B27CCAE1DD02}"/>
                </a:ext>
              </a:extLst>
            </p:cNvPr>
            <p:cNvSpPr/>
            <p:nvPr/>
          </p:nvSpPr>
          <p:spPr>
            <a:xfrm>
              <a:off x="7040761" y="1786830"/>
              <a:ext cx="1493639" cy="1657350"/>
            </a:xfrm>
            <a:prstGeom prst="roundRect">
              <a:avLst>
                <a:gd name="adj" fmla="val 73464"/>
              </a:avLst>
            </a:prstGeom>
            <a:solidFill>
              <a:srgbClr val="FFFFFF">
                <a:alpha val="5000"/>
              </a:srgbClr>
            </a:solidFill>
            <a:ln w="9525">
              <a:solidFill>
                <a:srgbClr val="38BDF8"/>
              </a:solidFill>
            </a:ln>
          </p:spPr>
          <p:txBody>
            <a:bodyPr wrap="none" lIns="0" tIns="0" rIns="0" bIns="0" rtlCol="0" anchor="ctr">
              <a:normAutofit/>
            </a:bodyPr>
            <a:lstStyle/>
            <a:p>
              <a:pPr marL="0" indent="0">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16" name="Text 9">
              <a:extLst>
                <a:ext uri="{FF2B5EF4-FFF2-40B4-BE49-F238E27FC236}">
                  <a16:creationId xmlns:a16="http://schemas.microsoft.com/office/drawing/2014/main" id="{A9D28873-7DB3-A27D-5352-2DD864C11241}"/>
                </a:ext>
              </a:extLst>
            </p:cNvPr>
            <p:cNvSpPr/>
            <p:nvPr/>
          </p:nvSpPr>
          <p:spPr>
            <a:xfrm>
              <a:off x="7635180" y="1948755"/>
              <a:ext cx="304800" cy="304800"/>
            </a:xfrm>
            <a:prstGeom prst="roundRect">
              <a:avLst>
                <a:gd name="adj" fmla="val 1006632000000"/>
              </a:avLst>
            </a:prstGeom>
            <a:solidFill>
              <a:srgbClr val="38BDF8"/>
            </a:solidFill>
            <a:ln/>
          </p:spPr>
          <p:txBody>
            <a:bodyPr wrap="square" lIns="0" tIns="0" rIns="0" bIns="0" rtlCol="0" anchor="ctr">
              <a:normAutofit fontScale="92500" lnSpcReduction="20000"/>
            </a:bodyPr>
            <a:lstStyle/>
            <a:p>
              <a:pPr marL="0" indent="0" algn="ctr">
                <a:buNone/>
              </a:pPr>
              <a:r>
                <a:rPr lang="en-US" sz="1600" b="1" dirty="0">
                  <a:solidFill>
                    <a:srgbClr val="0A1628"/>
                  </a:solidFill>
                  <a:latin typeface="Calibri" panose="020F0502020204030204" pitchFamily="34" charset="0"/>
                  <a:ea typeface="Calibri" panose="020F0502020204030204" pitchFamily="34" charset="0"/>
                  <a:cs typeface="Calibri" panose="020F0502020204030204" pitchFamily="34" charset="0"/>
                </a:rPr>
                <a:t>5</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17" name="Text 15">
              <a:extLst>
                <a:ext uri="{FF2B5EF4-FFF2-40B4-BE49-F238E27FC236}">
                  <a16:creationId xmlns:a16="http://schemas.microsoft.com/office/drawing/2014/main" id="{56E1EC28-4237-D188-B7AE-F6019DCFE151}"/>
                </a:ext>
              </a:extLst>
            </p:cNvPr>
            <p:cNvSpPr/>
            <p:nvPr/>
          </p:nvSpPr>
          <p:spPr>
            <a:xfrm>
              <a:off x="759829" y="2329755"/>
              <a:ext cx="1193033" cy="152400"/>
            </a:xfrm>
            <a:prstGeom prst="rect">
              <a:avLst/>
            </a:prstGeom>
            <a:noFill/>
            <a:ln/>
          </p:spPr>
          <p:txBody>
            <a:bodyPr wrap="square" lIns="0" tIns="0" rIns="0" bIns="0" rtlCol="0" anchor="ctr"/>
            <a:lstStyle/>
            <a:p>
              <a:pPr marL="0" indent="0" algn="ctr">
                <a:lnSpc>
                  <a:spcPts val="1200"/>
                </a:lnSpc>
                <a:buNone/>
              </a:pPr>
              <a:r>
                <a:rPr lang="en-US" sz="1400" b="1" dirty="0">
                  <a:solidFill>
                    <a:srgbClr val="22D3EE"/>
                  </a:solidFill>
                  <a:latin typeface="Calibri" panose="020F0502020204030204" pitchFamily="34" charset="0"/>
                  <a:ea typeface="Calibri" panose="020F0502020204030204" pitchFamily="34" charset="0"/>
                  <a:cs typeface="Calibri" panose="020F0502020204030204" pitchFamily="34" charset="0"/>
                </a:rPr>
                <a:t>CAD Modelling</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
          <p:nvSpPr>
            <p:cNvPr id="18" name="Text 16">
              <a:extLst>
                <a:ext uri="{FF2B5EF4-FFF2-40B4-BE49-F238E27FC236}">
                  <a16:creationId xmlns:a16="http://schemas.microsoft.com/office/drawing/2014/main" id="{EDC65B9B-8647-277A-5B6E-13BA2E4B7DEE}"/>
                </a:ext>
              </a:extLst>
            </p:cNvPr>
            <p:cNvSpPr/>
            <p:nvPr/>
          </p:nvSpPr>
          <p:spPr>
            <a:xfrm>
              <a:off x="771525" y="2520255"/>
              <a:ext cx="1169640" cy="762000"/>
            </a:xfrm>
            <a:prstGeom prst="rect">
              <a:avLst/>
            </a:prstGeom>
            <a:noFill/>
            <a:ln/>
          </p:spPr>
          <p:txBody>
            <a:bodyPr wrap="square" lIns="0" tIns="0" rIns="0" bIns="0" rtlCol="0" anchor="t"/>
            <a:lstStyle/>
            <a:p>
              <a:pPr marL="0" indent="0" algn="ctr">
                <a:lnSpc>
                  <a:spcPts val="1200"/>
                </a:lnSpc>
                <a:buNone/>
              </a:pPr>
              <a:r>
                <a:rPr lang="en-US" sz="1200" dirty="0">
                  <a:solidFill>
                    <a:schemeClr val="bg1"/>
                  </a:solidFill>
                  <a:latin typeface="Calibri" panose="020F0502020204030204" pitchFamily="34" charset="0"/>
                  <a:ea typeface="Calibri" panose="020F0502020204030204" pitchFamily="34" charset="0"/>
                  <a:cs typeface="Calibri" panose="020F0502020204030204" pitchFamily="34" charset="0"/>
                </a:rPr>
                <a:t>Design HAWT (3-blade NACA 4412) &amp; VAWT (H-Darrieus) in SolidWorks</a:t>
              </a:r>
            </a:p>
          </p:txBody>
        </p:sp>
        <p:sp>
          <p:nvSpPr>
            <p:cNvPr id="19" name="Text 17">
              <a:extLst>
                <a:ext uri="{FF2B5EF4-FFF2-40B4-BE49-F238E27FC236}">
                  <a16:creationId xmlns:a16="http://schemas.microsoft.com/office/drawing/2014/main" id="{46B7FBB5-90A7-0A05-B73A-E0A00CAB13E6}"/>
                </a:ext>
              </a:extLst>
            </p:cNvPr>
            <p:cNvSpPr/>
            <p:nvPr/>
          </p:nvSpPr>
          <p:spPr>
            <a:xfrm>
              <a:off x="2379315" y="2329755"/>
              <a:ext cx="1169640" cy="304800"/>
            </a:xfrm>
            <a:prstGeom prst="rect">
              <a:avLst/>
            </a:prstGeom>
            <a:noFill/>
            <a:ln/>
          </p:spPr>
          <p:txBody>
            <a:bodyPr wrap="square" lIns="0" tIns="0" rIns="0" bIns="0" rtlCol="0" anchor="t"/>
            <a:lstStyle/>
            <a:p>
              <a:pPr marL="0" indent="0" algn="ctr">
                <a:lnSpc>
                  <a:spcPts val="1200"/>
                </a:lnSpc>
                <a:buNone/>
              </a:pPr>
              <a:r>
                <a:rPr lang="en-US" sz="1400" b="1" dirty="0">
                  <a:solidFill>
                    <a:srgbClr val="22D3EE"/>
                  </a:solidFill>
                  <a:latin typeface="Calibri" panose="020F0502020204030204" pitchFamily="34" charset="0"/>
                  <a:ea typeface="Calibri" panose="020F0502020204030204" pitchFamily="34" charset="0"/>
                  <a:cs typeface="Calibri" panose="020F0502020204030204" pitchFamily="34" charset="0"/>
                </a:rPr>
                <a:t>Wind Tunnel Setup</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
          <p:nvSpPr>
            <p:cNvPr id="20" name="Text 18">
              <a:extLst>
                <a:ext uri="{FF2B5EF4-FFF2-40B4-BE49-F238E27FC236}">
                  <a16:creationId xmlns:a16="http://schemas.microsoft.com/office/drawing/2014/main" id="{D95DF24B-9245-18EF-8DF0-5E33EE023132}"/>
                </a:ext>
              </a:extLst>
            </p:cNvPr>
            <p:cNvSpPr/>
            <p:nvPr/>
          </p:nvSpPr>
          <p:spPr>
            <a:xfrm>
              <a:off x="2379315" y="2520255"/>
              <a:ext cx="1169640" cy="609600"/>
            </a:xfrm>
            <a:prstGeom prst="rect">
              <a:avLst/>
            </a:prstGeom>
            <a:noFill/>
            <a:ln/>
          </p:spPr>
          <p:txBody>
            <a:bodyPr wrap="square" lIns="0" tIns="0" rIns="0" bIns="0" rtlCol="0" anchor="t"/>
            <a:lstStyle/>
            <a:p>
              <a:pPr marL="0" indent="0" algn="ctr">
                <a:lnSpc>
                  <a:spcPts val="1200"/>
                </a:lnSpc>
                <a:buNone/>
              </a:pPr>
              <a:r>
                <a:rPr lang="en-US" sz="1200" dirty="0">
                  <a:solidFill>
                    <a:schemeClr val="bg1"/>
                  </a:solidFill>
                  <a:latin typeface="Calibri" panose="020F0502020204030204" pitchFamily="34" charset="0"/>
                  <a:ea typeface="Calibri" panose="020F0502020204030204" pitchFamily="34" charset="0"/>
                  <a:cs typeface="Calibri" panose="020F0502020204030204" pitchFamily="34" charset="0"/>
                </a:rPr>
                <a:t>Define virtual tunnel enclosure, inlet 5 m/s, k-ε turbulence model</a:t>
              </a:r>
            </a:p>
          </p:txBody>
        </p:sp>
        <p:sp>
          <p:nvSpPr>
            <p:cNvPr id="21" name="Text 19">
              <a:extLst>
                <a:ext uri="{FF2B5EF4-FFF2-40B4-BE49-F238E27FC236}">
                  <a16:creationId xmlns:a16="http://schemas.microsoft.com/office/drawing/2014/main" id="{63A419D4-04FE-360F-5568-7087A1B52B07}"/>
                </a:ext>
              </a:extLst>
            </p:cNvPr>
            <p:cNvSpPr/>
            <p:nvPr/>
          </p:nvSpPr>
          <p:spPr>
            <a:xfrm>
              <a:off x="3975409" y="2329755"/>
              <a:ext cx="1193033" cy="152400"/>
            </a:xfrm>
            <a:prstGeom prst="rect">
              <a:avLst/>
            </a:prstGeom>
            <a:noFill/>
            <a:ln/>
          </p:spPr>
          <p:txBody>
            <a:bodyPr wrap="square" lIns="0" tIns="0" rIns="0" bIns="0" rtlCol="0" anchor="t"/>
            <a:lstStyle/>
            <a:p>
              <a:pPr marL="0" indent="0" algn="ctr">
                <a:lnSpc>
                  <a:spcPts val="1200"/>
                </a:lnSpc>
                <a:buNone/>
              </a:pPr>
              <a:r>
                <a:rPr lang="en-US" sz="1400" b="1" dirty="0">
                  <a:solidFill>
                    <a:srgbClr val="22D3EE"/>
                  </a:solidFill>
                  <a:latin typeface="Calibri" panose="020F0502020204030204" pitchFamily="34" charset="0"/>
                  <a:ea typeface="Calibri" panose="020F0502020204030204" pitchFamily="34" charset="0"/>
                  <a:cs typeface="Calibri" panose="020F0502020204030204" pitchFamily="34" charset="0"/>
                </a:rPr>
                <a:t>Mesh &amp; Solve</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
          <p:nvSpPr>
            <p:cNvPr id="22" name="Text 20">
              <a:extLst>
                <a:ext uri="{FF2B5EF4-FFF2-40B4-BE49-F238E27FC236}">
                  <a16:creationId xmlns:a16="http://schemas.microsoft.com/office/drawing/2014/main" id="{69A6ED0E-5A80-9D26-B9FA-6A812291B44E}"/>
                </a:ext>
              </a:extLst>
            </p:cNvPr>
            <p:cNvSpPr/>
            <p:nvPr/>
          </p:nvSpPr>
          <p:spPr>
            <a:xfrm>
              <a:off x="3987105" y="2520255"/>
              <a:ext cx="1169640" cy="609600"/>
            </a:xfrm>
            <a:prstGeom prst="rect">
              <a:avLst/>
            </a:prstGeom>
            <a:noFill/>
            <a:ln/>
          </p:spPr>
          <p:txBody>
            <a:bodyPr wrap="square" lIns="0" tIns="0" rIns="0" bIns="0" rtlCol="0" anchor="t"/>
            <a:lstStyle/>
            <a:p>
              <a:pPr marL="0" indent="0" algn="ctr">
                <a:lnSpc>
                  <a:spcPts val="1200"/>
                </a:lnSpc>
                <a:buNone/>
              </a:pPr>
              <a:r>
                <a:rPr lang="en-US" sz="1200" dirty="0">
                  <a:solidFill>
                    <a:schemeClr val="bg1"/>
                  </a:solidFill>
                  <a:latin typeface="Calibri" panose="020F0502020204030204" pitchFamily="34" charset="0"/>
                  <a:ea typeface="Calibri" panose="020F0502020204030204" pitchFamily="34" charset="0"/>
                  <a:cs typeface="Calibri" panose="020F0502020204030204" pitchFamily="34" charset="0"/>
                </a:rPr>
                <a:t>Automatic Cartesian mesh, refinement near blades; run steady-state CFD</a:t>
              </a:r>
            </a:p>
          </p:txBody>
        </p:sp>
        <p:sp>
          <p:nvSpPr>
            <p:cNvPr id="23" name="Text 21">
              <a:extLst>
                <a:ext uri="{FF2B5EF4-FFF2-40B4-BE49-F238E27FC236}">
                  <a16:creationId xmlns:a16="http://schemas.microsoft.com/office/drawing/2014/main" id="{72B514AC-C413-FFF7-3445-0133ADC93EE5}"/>
                </a:ext>
              </a:extLst>
            </p:cNvPr>
            <p:cNvSpPr/>
            <p:nvPr/>
          </p:nvSpPr>
          <p:spPr>
            <a:xfrm>
              <a:off x="5583199" y="2329755"/>
              <a:ext cx="1193033" cy="152400"/>
            </a:xfrm>
            <a:prstGeom prst="rect">
              <a:avLst/>
            </a:prstGeom>
            <a:noFill/>
            <a:ln/>
          </p:spPr>
          <p:txBody>
            <a:bodyPr wrap="square" lIns="0" tIns="0" rIns="0" bIns="0" rtlCol="0" anchor="t"/>
            <a:lstStyle/>
            <a:p>
              <a:pPr marL="0" indent="0" algn="ctr">
                <a:lnSpc>
                  <a:spcPts val="1200"/>
                </a:lnSpc>
                <a:buNone/>
              </a:pPr>
              <a:r>
                <a:rPr lang="en-US" sz="1400" b="1" dirty="0">
                  <a:solidFill>
                    <a:srgbClr val="22D3EE"/>
                  </a:solidFill>
                  <a:latin typeface="Calibri" panose="020F0502020204030204" pitchFamily="34" charset="0"/>
                  <a:ea typeface="Calibri" panose="020F0502020204030204" pitchFamily="34" charset="0"/>
                  <a:cs typeface="Calibri" panose="020F0502020204030204" pitchFamily="34" charset="0"/>
                </a:rPr>
                <a:t>Extract Results</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
          <p:nvSpPr>
            <p:cNvPr id="24" name="Text 22">
              <a:extLst>
                <a:ext uri="{FF2B5EF4-FFF2-40B4-BE49-F238E27FC236}">
                  <a16:creationId xmlns:a16="http://schemas.microsoft.com/office/drawing/2014/main" id="{7A59D6AE-1DED-8EA1-C065-C6D88859CFFB}"/>
                </a:ext>
              </a:extLst>
            </p:cNvPr>
            <p:cNvSpPr/>
            <p:nvPr/>
          </p:nvSpPr>
          <p:spPr>
            <a:xfrm>
              <a:off x="5594896" y="2520255"/>
              <a:ext cx="1169640" cy="609600"/>
            </a:xfrm>
            <a:prstGeom prst="rect">
              <a:avLst/>
            </a:prstGeom>
            <a:noFill/>
            <a:ln/>
          </p:spPr>
          <p:txBody>
            <a:bodyPr wrap="square" lIns="0" tIns="0" rIns="0" bIns="0" rtlCol="0" anchor="t"/>
            <a:lstStyle/>
            <a:p>
              <a:pPr marL="0" indent="0" algn="ctr">
                <a:lnSpc>
                  <a:spcPts val="1200"/>
                </a:lnSpc>
                <a:buNone/>
              </a:pPr>
              <a:r>
                <a:rPr lang="en-US" sz="1200" dirty="0">
                  <a:solidFill>
                    <a:schemeClr val="bg1"/>
                  </a:solidFill>
                  <a:latin typeface="Calibri" panose="020F0502020204030204" pitchFamily="34" charset="0"/>
                  <a:ea typeface="Calibri" panose="020F0502020204030204" pitchFamily="34" charset="0"/>
                  <a:cs typeface="Calibri" panose="020F0502020204030204" pitchFamily="34" charset="0"/>
                </a:rPr>
                <a:t>Velocity plots, pressure contours, torque values, flow trajectories</a:t>
              </a:r>
            </a:p>
          </p:txBody>
        </p:sp>
        <p:sp>
          <p:nvSpPr>
            <p:cNvPr id="25" name="Text 23">
              <a:extLst>
                <a:ext uri="{FF2B5EF4-FFF2-40B4-BE49-F238E27FC236}">
                  <a16:creationId xmlns:a16="http://schemas.microsoft.com/office/drawing/2014/main" id="{677C8DF8-E82B-ABD4-E008-B334248D80F8}"/>
                </a:ext>
              </a:extLst>
            </p:cNvPr>
            <p:cNvSpPr/>
            <p:nvPr/>
          </p:nvSpPr>
          <p:spPr>
            <a:xfrm>
              <a:off x="7202686" y="2329755"/>
              <a:ext cx="1272385" cy="304800"/>
            </a:xfrm>
            <a:prstGeom prst="rect">
              <a:avLst/>
            </a:prstGeom>
            <a:noFill/>
            <a:ln/>
          </p:spPr>
          <p:txBody>
            <a:bodyPr wrap="square" lIns="0" tIns="0" rIns="0" bIns="0" rtlCol="0" anchor="t"/>
            <a:lstStyle/>
            <a:p>
              <a:pPr marL="0" indent="0" algn="ctr">
                <a:lnSpc>
                  <a:spcPts val="1200"/>
                </a:lnSpc>
                <a:buNone/>
              </a:pPr>
              <a:r>
                <a:rPr lang="en-US" sz="1400" b="1" dirty="0">
                  <a:solidFill>
                    <a:srgbClr val="22D3EE"/>
                  </a:solidFill>
                  <a:latin typeface="Calibri" panose="020F0502020204030204" pitchFamily="34" charset="0"/>
                  <a:ea typeface="Calibri" panose="020F0502020204030204" pitchFamily="34" charset="0"/>
                  <a:cs typeface="Calibri" panose="020F0502020204030204" pitchFamily="34" charset="0"/>
                </a:rPr>
                <a:t>Compare &amp; Conclude</a:t>
              </a: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
          <p:nvSpPr>
            <p:cNvPr id="26" name="Text 24">
              <a:extLst>
                <a:ext uri="{FF2B5EF4-FFF2-40B4-BE49-F238E27FC236}">
                  <a16:creationId xmlns:a16="http://schemas.microsoft.com/office/drawing/2014/main" id="{0238A0AE-A132-EB7D-8838-8CEBDB234A83}"/>
                </a:ext>
              </a:extLst>
            </p:cNvPr>
            <p:cNvSpPr/>
            <p:nvPr/>
          </p:nvSpPr>
          <p:spPr>
            <a:xfrm>
              <a:off x="7202686" y="2520255"/>
              <a:ext cx="1169789" cy="609600"/>
            </a:xfrm>
            <a:prstGeom prst="rect">
              <a:avLst/>
            </a:prstGeom>
            <a:noFill/>
            <a:ln/>
          </p:spPr>
          <p:txBody>
            <a:bodyPr wrap="square" lIns="0" tIns="0" rIns="0" bIns="0" rtlCol="0" anchor="t"/>
            <a:lstStyle/>
            <a:p>
              <a:pPr marL="0" indent="0" algn="ctr">
                <a:lnSpc>
                  <a:spcPts val="1200"/>
                </a:lnSpc>
                <a:buNone/>
              </a:pPr>
              <a:r>
                <a:rPr lang="en-US" sz="1200" dirty="0">
                  <a:solidFill>
                    <a:schemeClr val="bg1"/>
                  </a:solidFill>
                  <a:latin typeface="Calibri" panose="020F0502020204030204" pitchFamily="34" charset="0"/>
                  <a:ea typeface="Calibri" panose="020F0502020204030204" pitchFamily="34" charset="0"/>
                  <a:cs typeface="Calibri" panose="020F0502020204030204" pitchFamily="34" charset="0"/>
                </a:rPr>
                <a:t>Quantitative torque comparison + qualitative flow pattern analysis</a:t>
              </a:r>
            </a:p>
          </p:txBody>
        </p:sp>
      </p:grpSp>
      <p:sp>
        <p:nvSpPr>
          <p:cNvPr id="28" name="TextBox 27">
            <a:extLst>
              <a:ext uri="{FF2B5EF4-FFF2-40B4-BE49-F238E27FC236}">
                <a16:creationId xmlns:a16="http://schemas.microsoft.com/office/drawing/2014/main" id="{518239C7-6408-8CA4-24BC-98037E0B3A00}"/>
              </a:ext>
            </a:extLst>
          </p:cNvPr>
          <p:cNvSpPr txBox="1"/>
          <p:nvPr/>
        </p:nvSpPr>
        <p:spPr>
          <a:xfrm>
            <a:off x="1151889" y="1099231"/>
            <a:ext cx="5515450" cy="3416320"/>
          </a:xfrm>
          <a:prstGeom prst="rect">
            <a:avLst/>
          </a:prstGeom>
          <a:noFill/>
        </p:spPr>
        <p:txBody>
          <a:bodyPr wrap="square" rtlCol="0">
            <a:spAutoFit/>
          </a:bodyPr>
          <a:lstStyle/>
          <a:p>
            <a:pPr algn="just"/>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The project will utilise a comparative </a:t>
            </a:r>
            <a:r>
              <a:rPr lang="en-GB" u="sng" dirty="0">
                <a:solidFill>
                  <a:srgbClr val="00B0F0"/>
                </a:solidFill>
                <a:latin typeface="Calibri" panose="020F0502020204030204" pitchFamily="34" charset="0"/>
                <a:ea typeface="Calibri" panose="020F0502020204030204" pitchFamily="34" charset="0"/>
                <a:cs typeface="Calibri" panose="020F0502020204030204" pitchFamily="34" charset="0"/>
              </a:rPr>
              <a:t>Computational Fluid Dynamics</a:t>
            </a:r>
            <a:r>
              <a:rPr lang="en-GB" u="sng"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(CFD) method to assess the aerodynamic performance of two micro-scale wind turbine designs: a </a:t>
            </a:r>
            <a:r>
              <a:rPr lang="en-GB" u="sng" dirty="0">
                <a:solidFill>
                  <a:srgbClr val="00B0F0"/>
                </a:solidFill>
                <a:latin typeface="Calibri" panose="020F0502020204030204" pitchFamily="34" charset="0"/>
                <a:ea typeface="Calibri" panose="020F0502020204030204" pitchFamily="34" charset="0"/>
                <a:cs typeface="Calibri" panose="020F0502020204030204" pitchFamily="34" charset="0"/>
              </a:rPr>
              <a:t>horizontal-axis</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wind turbine (HAWT) and a </a:t>
            </a:r>
            <a:r>
              <a:rPr lang="en-GB" u="sng" dirty="0">
                <a:solidFill>
                  <a:srgbClr val="00B0F0"/>
                </a:solidFill>
                <a:latin typeface="Calibri" panose="020F0502020204030204" pitchFamily="34" charset="0"/>
                <a:ea typeface="Calibri" panose="020F0502020204030204" pitchFamily="34" charset="0"/>
                <a:cs typeface="Calibri" panose="020F0502020204030204" pitchFamily="34" charset="0"/>
              </a:rPr>
              <a:t>vertical-axis</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wind turbine (VAWT). Both turbines will be modelled in SolidWorks and placed in the same virtual wind tunnel, simulating urban rooftop airflow with constant wind speed. The study aims to analyse </a:t>
            </a:r>
            <a:r>
              <a:rPr lang="en-GB" dirty="0">
                <a:solidFill>
                  <a:srgbClr val="00B0F0"/>
                </a:solidFill>
                <a:latin typeface="Calibri" panose="020F0502020204030204" pitchFamily="34" charset="0"/>
                <a:ea typeface="Calibri" panose="020F0502020204030204" pitchFamily="34" charset="0"/>
                <a:cs typeface="Calibri" panose="020F0502020204030204" pitchFamily="34" charset="0"/>
              </a:rPr>
              <a:t>airflow patterns</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dirty="0">
                <a:solidFill>
                  <a:srgbClr val="00B0F0"/>
                </a:solidFill>
                <a:latin typeface="Calibri" panose="020F0502020204030204" pitchFamily="34" charset="0"/>
                <a:ea typeface="Calibri" panose="020F0502020204030204" pitchFamily="34" charset="0"/>
                <a:cs typeface="Calibri" panose="020F0502020204030204" pitchFamily="34" charset="0"/>
              </a:rPr>
              <a:t>pressure distribution</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and torque estimates for each design, allowing for a direct comparison while controlling for external variables to determine the more suitable turbine for turbulent urban environments.</a:t>
            </a:r>
          </a:p>
        </p:txBody>
      </p:sp>
      <p:pic>
        <p:nvPicPr>
          <p:cNvPr id="6" name="Picture 5">
            <a:extLst>
              <a:ext uri="{FF2B5EF4-FFF2-40B4-BE49-F238E27FC236}">
                <a16:creationId xmlns:a16="http://schemas.microsoft.com/office/drawing/2014/main" id="{F1E8F8B4-96A7-2805-AA5A-09EE3DE8B74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48738" y="1323949"/>
            <a:ext cx="4979397" cy="2800911"/>
          </a:xfrm>
          <a:prstGeom prst="rect">
            <a:avLst/>
          </a:prstGeom>
        </p:spPr>
      </p:pic>
    </p:spTree>
    <p:extLst>
      <p:ext uri="{BB962C8B-B14F-4D97-AF65-F5344CB8AC3E}">
        <p14:creationId xmlns:p14="http://schemas.microsoft.com/office/powerpoint/2010/main" val="4276534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38000">
              <a:srgbClr val="190985"/>
            </a:gs>
            <a:gs pos="100000">
              <a:srgbClr val="1B59A7"/>
            </a:gs>
          </a:gsLst>
          <a:lin ang="16200000" scaled="1"/>
        </a:gradFill>
        <a:effectLst/>
      </p:bgPr>
    </p:bg>
    <p:spTree>
      <p:nvGrpSpPr>
        <p:cNvPr id="1" name="">
          <a:extLst>
            <a:ext uri="{FF2B5EF4-FFF2-40B4-BE49-F238E27FC236}">
              <a16:creationId xmlns:a16="http://schemas.microsoft.com/office/drawing/2014/main" id="{E7BD8C67-05B4-0411-A8AB-1691574CA47B}"/>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EBB16F0-DD02-5C66-3627-7C7C8CA9C85B}"/>
              </a:ext>
            </a:extLst>
          </p:cNvPr>
          <p:cNvPicPr>
            <a:picLocks noChangeAspect="1"/>
          </p:cNvPicPr>
          <p:nvPr/>
        </p:nvPicPr>
        <p:blipFill>
          <a:blip r:embed="rId3"/>
          <a:stretch>
            <a:fillRect/>
          </a:stretch>
        </p:blipFill>
        <p:spPr>
          <a:xfrm>
            <a:off x="0" y="0"/>
            <a:ext cx="12192000" cy="813085"/>
          </a:xfrm>
          <a:prstGeom prst="rect">
            <a:avLst/>
          </a:prstGeom>
        </p:spPr>
      </p:pic>
      <p:sp>
        <p:nvSpPr>
          <p:cNvPr id="2" name="Rectangle: Rounded Corners 1">
            <a:extLst>
              <a:ext uri="{FF2B5EF4-FFF2-40B4-BE49-F238E27FC236}">
                <a16:creationId xmlns:a16="http://schemas.microsoft.com/office/drawing/2014/main" id="{55322A8F-D13E-8E78-F931-D274238BB1DD}"/>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6</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4" name="TextBox 53">
            <a:extLst>
              <a:ext uri="{FF2B5EF4-FFF2-40B4-BE49-F238E27FC236}">
                <a16:creationId xmlns:a16="http://schemas.microsoft.com/office/drawing/2014/main" id="{E202B54A-D039-C0A5-D81B-66C365C60C45}"/>
              </a:ext>
            </a:extLst>
          </p:cNvPr>
          <p:cNvSpPr txBox="1"/>
          <p:nvPr/>
        </p:nvSpPr>
        <p:spPr>
          <a:xfrm>
            <a:off x="328246" y="114154"/>
            <a:ext cx="3650808" cy="584775"/>
          </a:xfrm>
          <a:prstGeom prst="rect">
            <a:avLst/>
          </a:prstGeom>
          <a:noFill/>
        </p:spPr>
        <p:txBody>
          <a:bodyPr wrap="none" rtlCol="0">
            <a:spAutoFit/>
          </a:bodyPr>
          <a:lstStyle/>
          <a:p>
            <a:r>
              <a:rPr lang="en-US" altLang="zh-CN" sz="3200" b="1" dirty="0">
                <a:solidFill>
                  <a:schemeClr val="bg1"/>
                </a:solidFill>
                <a:latin typeface="Calibri" panose="020F0502020204030204" pitchFamily="34" charset="0"/>
                <a:ea typeface="Calibri" panose="020F0502020204030204" pitchFamily="34" charset="0"/>
                <a:cs typeface="Calibri" panose="020F0502020204030204" pitchFamily="34" charset="0"/>
              </a:rPr>
              <a:t>Expected Outcomes </a:t>
            </a:r>
            <a:endParaRPr lang="zh-CN" altLang="en-US" sz="3200" b="1" dirty="0">
              <a:solidFill>
                <a:schemeClr val="bg1"/>
              </a:solidFill>
              <a:latin typeface="Calibri" panose="020F0502020204030204" pitchFamily="34" charset="0"/>
              <a:ea typeface="Gilroy" panose="00000400000000000000" charset="0"/>
              <a:cs typeface="Calibri" panose="020F0502020204030204" pitchFamily="34" charset="0"/>
            </a:endParaRPr>
          </a:p>
        </p:txBody>
      </p:sp>
      <p:pic>
        <p:nvPicPr>
          <p:cNvPr id="3" name="Picture 2">
            <a:extLst>
              <a:ext uri="{FF2B5EF4-FFF2-40B4-BE49-F238E27FC236}">
                <a16:creationId xmlns:a16="http://schemas.microsoft.com/office/drawing/2014/main" id="{738A8354-CD9A-6F27-152D-E061DF899D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grpSp>
        <p:nvGrpSpPr>
          <p:cNvPr id="39" name="Group 38">
            <a:extLst>
              <a:ext uri="{FF2B5EF4-FFF2-40B4-BE49-F238E27FC236}">
                <a16:creationId xmlns:a16="http://schemas.microsoft.com/office/drawing/2014/main" id="{4103D85F-A4BD-883C-DEC0-5506580DF144}"/>
              </a:ext>
            </a:extLst>
          </p:cNvPr>
          <p:cNvGrpSpPr/>
          <p:nvPr/>
        </p:nvGrpSpPr>
        <p:grpSpPr>
          <a:xfrm>
            <a:off x="1214018" y="3270171"/>
            <a:ext cx="9908072" cy="2973953"/>
            <a:chOff x="609600" y="1110555"/>
            <a:chExt cx="7924800" cy="2724150"/>
          </a:xfrm>
        </p:grpSpPr>
        <p:sp>
          <p:nvSpPr>
            <p:cNvPr id="5" name="Text 0">
              <a:extLst>
                <a:ext uri="{FF2B5EF4-FFF2-40B4-BE49-F238E27FC236}">
                  <a16:creationId xmlns:a16="http://schemas.microsoft.com/office/drawing/2014/main" id="{AFE1AD64-0407-E32D-C954-3804B418FDDC}"/>
                </a:ext>
              </a:extLst>
            </p:cNvPr>
            <p:cNvSpPr/>
            <p:nvPr/>
          </p:nvSpPr>
          <p:spPr>
            <a:xfrm>
              <a:off x="609600" y="1110555"/>
              <a:ext cx="2514600" cy="2724150"/>
            </a:xfrm>
            <a:prstGeom prst="roundRect">
              <a:avLst>
                <a:gd name="adj" fmla="val 43636"/>
              </a:avLst>
            </a:prstGeom>
            <a:solidFill>
              <a:srgbClr val="FFFFFF">
                <a:alpha val="5000"/>
              </a:srgbClr>
            </a:solidFill>
            <a:ln w="9525">
              <a:solidFill>
                <a:srgbClr val="38BDF8"/>
              </a:solidFill>
            </a:ln>
          </p:spPr>
          <p:txBody>
            <a:bodyPr wrap="none" lIns="0" tIns="0" rIns="0" bIns="0" rtlCol="0" anchor="ctr">
              <a:normAutofit/>
            </a:bodyPr>
            <a:lstStyle/>
            <a:p>
              <a:pPr marL="0" indent="0" algn="ctr">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6" name="Text 1">
              <a:extLst>
                <a:ext uri="{FF2B5EF4-FFF2-40B4-BE49-F238E27FC236}">
                  <a16:creationId xmlns:a16="http://schemas.microsoft.com/office/drawing/2014/main" id="{DE5F4D06-BF76-965C-6FED-14FADACA45CC}"/>
                </a:ext>
              </a:extLst>
            </p:cNvPr>
            <p:cNvSpPr/>
            <p:nvPr/>
          </p:nvSpPr>
          <p:spPr>
            <a:xfrm>
              <a:off x="3314700" y="1110555"/>
              <a:ext cx="2514600" cy="2724150"/>
            </a:xfrm>
            <a:prstGeom prst="roundRect">
              <a:avLst>
                <a:gd name="adj" fmla="val 43636"/>
              </a:avLst>
            </a:prstGeom>
            <a:solidFill>
              <a:srgbClr val="FFFFFF">
                <a:alpha val="5000"/>
              </a:srgbClr>
            </a:solidFill>
            <a:ln w="9525">
              <a:solidFill>
                <a:srgbClr val="38BDF8"/>
              </a:solidFill>
            </a:ln>
          </p:spPr>
          <p:txBody>
            <a:bodyPr wrap="none" lIns="0" tIns="0" rIns="0" bIns="0" rtlCol="0" anchor="ctr">
              <a:normAutofit/>
            </a:bodyPr>
            <a:lstStyle/>
            <a:p>
              <a:pPr marL="0" indent="0" algn="ctr">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29" name="Text 2">
              <a:extLst>
                <a:ext uri="{FF2B5EF4-FFF2-40B4-BE49-F238E27FC236}">
                  <a16:creationId xmlns:a16="http://schemas.microsoft.com/office/drawing/2014/main" id="{09AB0A95-21FF-FD30-D411-CA1843B82BD9}"/>
                </a:ext>
              </a:extLst>
            </p:cNvPr>
            <p:cNvSpPr/>
            <p:nvPr/>
          </p:nvSpPr>
          <p:spPr>
            <a:xfrm>
              <a:off x="6019800" y="1110555"/>
              <a:ext cx="2514600" cy="2724150"/>
            </a:xfrm>
            <a:prstGeom prst="roundRect">
              <a:avLst>
                <a:gd name="adj" fmla="val 43636"/>
              </a:avLst>
            </a:prstGeom>
            <a:solidFill>
              <a:srgbClr val="FFFFFF">
                <a:alpha val="5000"/>
              </a:srgbClr>
            </a:solidFill>
            <a:ln w="9525">
              <a:solidFill>
                <a:srgbClr val="38BDF8"/>
              </a:solidFill>
            </a:ln>
          </p:spPr>
          <p:txBody>
            <a:bodyPr wrap="none" lIns="0" tIns="0" rIns="0" bIns="0" rtlCol="0" anchor="ctr">
              <a:normAutofit/>
            </a:bodyPr>
            <a:lstStyle/>
            <a:p>
              <a:pPr marL="0" indent="0" algn="ctr">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30" name="Text 7">
              <a:extLst>
                <a:ext uri="{FF2B5EF4-FFF2-40B4-BE49-F238E27FC236}">
                  <a16:creationId xmlns:a16="http://schemas.microsoft.com/office/drawing/2014/main" id="{3CFE301A-2848-9EE2-8BE7-7D4BFA004A3E}"/>
                </a:ext>
              </a:extLst>
            </p:cNvPr>
            <p:cNvSpPr/>
            <p:nvPr/>
          </p:nvSpPr>
          <p:spPr>
            <a:xfrm>
              <a:off x="809625" y="1310580"/>
              <a:ext cx="2156841" cy="342900"/>
            </a:xfrm>
            <a:prstGeom prst="rect">
              <a:avLst/>
            </a:prstGeom>
            <a:noFill/>
            <a:ln/>
          </p:spPr>
          <p:txBody>
            <a:bodyPr wrap="square" lIns="0" tIns="0" rIns="0" bIns="0" rtlCol="0" anchor="t"/>
            <a:lstStyle/>
            <a:p>
              <a:pPr marL="0" indent="0" algn="ctr">
                <a:lnSpc>
                  <a:spcPts val="2700"/>
                </a:lnSpc>
                <a:buNone/>
              </a:pPr>
              <a:endParaRPr lang="en-US" sz="2250" dirty="0">
                <a:latin typeface="Calibri" panose="020F0502020204030204" pitchFamily="34" charset="0"/>
                <a:ea typeface="Calibri" panose="020F0502020204030204" pitchFamily="34" charset="0"/>
                <a:cs typeface="Calibri" panose="020F0502020204030204" pitchFamily="34" charset="0"/>
              </a:endParaRPr>
            </a:p>
          </p:txBody>
        </p:sp>
        <p:sp>
          <p:nvSpPr>
            <p:cNvPr id="31" name="Text 8">
              <a:extLst>
                <a:ext uri="{FF2B5EF4-FFF2-40B4-BE49-F238E27FC236}">
                  <a16:creationId xmlns:a16="http://schemas.microsoft.com/office/drawing/2014/main" id="{854A9DE8-EC61-169B-8DA3-415C8C5CE3A8}"/>
                </a:ext>
              </a:extLst>
            </p:cNvPr>
            <p:cNvSpPr/>
            <p:nvPr/>
          </p:nvSpPr>
          <p:spPr>
            <a:xfrm>
              <a:off x="809625" y="1591568"/>
              <a:ext cx="2156841" cy="228600"/>
            </a:xfrm>
            <a:prstGeom prst="rect">
              <a:avLst/>
            </a:prstGeom>
            <a:noFill/>
            <a:ln/>
          </p:spPr>
          <p:txBody>
            <a:bodyPr wrap="square" lIns="0" tIns="0" rIns="0" bIns="0" rtlCol="0" anchor="t"/>
            <a:lstStyle/>
            <a:p>
              <a:pPr marL="0" indent="0" algn="ctr">
                <a:lnSpc>
                  <a:spcPts val="1800"/>
                </a:lnSpc>
                <a:buNone/>
              </a:pPr>
              <a:r>
                <a:rPr lang="en-US" b="1" dirty="0">
                  <a:solidFill>
                    <a:srgbClr val="38BDF8"/>
                  </a:solidFill>
                  <a:latin typeface="Calibri" panose="020F0502020204030204" pitchFamily="34" charset="0"/>
                  <a:ea typeface="Calibri" panose="020F0502020204030204" pitchFamily="34" charset="0"/>
                  <a:cs typeface="Calibri" panose="020F0502020204030204" pitchFamily="34" charset="0"/>
                </a:rPr>
                <a:t>Quantitative Data</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32" name="Text 9">
              <a:extLst>
                <a:ext uri="{FF2B5EF4-FFF2-40B4-BE49-F238E27FC236}">
                  <a16:creationId xmlns:a16="http://schemas.microsoft.com/office/drawing/2014/main" id="{A1329415-BB2D-727D-C248-27816087B28F}"/>
                </a:ext>
              </a:extLst>
            </p:cNvPr>
            <p:cNvSpPr/>
            <p:nvPr/>
          </p:nvSpPr>
          <p:spPr>
            <a:xfrm>
              <a:off x="809625" y="2072580"/>
              <a:ext cx="2114550" cy="1143000"/>
            </a:xfrm>
            <a:prstGeom prst="rect">
              <a:avLst/>
            </a:prstGeom>
            <a:noFill/>
            <a:ln/>
          </p:spPr>
          <p:txBody>
            <a:bodyPr wrap="square" lIns="0" tIns="0" rIns="0" bIns="0" rtlCol="0" anchor="t"/>
            <a:lstStyle/>
            <a:p>
              <a:pPr marL="0" indent="0" algn="ctr">
                <a:lnSpc>
                  <a:spcPts val="1500"/>
                </a:lnSpc>
                <a:buNone/>
              </a:pP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Torque values (N·m) for both designs at 5 m/s; velocity and pressure contour maps from the SolidWorks wind tunnel.</a:t>
              </a:r>
            </a:p>
          </p:txBody>
        </p:sp>
        <p:sp>
          <p:nvSpPr>
            <p:cNvPr id="33" name="Text 10">
              <a:extLst>
                <a:ext uri="{FF2B5EF4-FFF2-40B4-BE49-F238E27FC236}">
                  <a16:creationId xmlns:a16="http://schemas.microsoft.com/office/drawing/2014/main" id="{3788B0A7-6B24-C50F-017F-86BA235A57CA}"/>
                </a:ext>
              </a:extLst>
            </p:cNvPr>
            <p:cNvSpPr/>
            <p:nvPr/>
          </p:nvSpPr>
          <p:spPr>
            <a:xfrm>
              <a:off x="3514725" y="1310580"/>
              <a:ext cx="2156841" cy="342900"/>
            </a:xfrm>
            <a:prstGeom prst="rect">
              <a:avLst/>
            </a:prstGeom>
            <a:noFill/>
            <a:ln/>
          </p:spPr>
          <p:txBody>
            <a:bodyPr wrap="square" lIns="0" tIns="0" rIns="0" bIns="0" rtlCol="0" anchor="t"/>
            <a:lstStyle/>
            <a:p>
              <a:pPr marL="0" indent="0" algn="ctr">
                <a:lnSpc>
                  <a:spcPts val="2700"/>
                </a:lnSpc>
                <a:buNone/>
              </a:pPr>
              <a:endParaRPr lang="en-US" sz="2250" dirty="0">
                <a:latin typeface="Calibri" panose="020F0502020204030204" pitchFamily="34" charset="0"/>
                <a:ea typeface="Calibri" panose="020F0502020204030204" pitchFamily="34" charset="0"/>
                <a:cs typeface="Calibri" panose="020F0502020204030204" pitchFamily="34" charset="0"/>
              </a:endParaRPr>
            </a:p>
          </p:txBody>
        </p:sp>
        <p:sp>
          <p:nvSpPr>
            <p:cNvPr id="34" name="Text 11">
              <a:extLst>
                <a:ext uri="{FF2B5EF4-FFF2-40B4-BE49-F238E27FC236}">
                  <a16:creationId xmlns:a16="http://schemas.microsoft.com/office/drawing/2014/main" id="{4017B13D-300E-C55A-5D9F-DF18E375A007}"/>
                </a:ext>
              </a:extLst>
            </p:cNvPr>
            <p:cNvSpPr/>
            <p:nvPr/>
          </p:nvSpPr>
          <p:spPr>
            <a:xfrm>
              <a:off x="3514725" y="1591568"/>
              <a:ext cx="2114550" cy="457200"/>
            </a:xfrm>
            <a:prstGeom prst="rect">
              <a:avLst/>
            </a:prstGeom>
            <a:noFill/>
            <a:ln/>
          </p:spPr>
          <p:txBody>
            <a:bodyPr wrap="square" lIns="0" tIns="0" rIns="0" bIns="0" rtlCol="0" anchor="t"/>
            <a:lstStyle/>
            <a:p>
              <a:pPr marL="0" indent="0" algn="ctr">
                <a:lnSpc>
                  <a:spcPts val="1800"/>
                </a:lnSpc>
                <a:buNone/>
              </a:pPr>
              <a:r>
                <a:rPr lang="en-US" b="1" dirty="0">
                  <a:solidFill>
                    <a:srgbClr val="38BDF8"/>
                  </a:solidFill>
                  <a:latin typeface="Calibri" panose="020F0502020204030204" pitchFamily="34" charset="0"/>
                  <a:ea typeface="Calibri" panose="020F0502020204030204" pitchFamily="34" charset="0"/>
                  <a:cs typeface="Calibri" panose="020F0502020204030204" pitchFamily="34" charset="0"/>
                </a:rPr>
                <a:t>Design Recommendation</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35" name="Text 12">
              <a:extLst>
                <a:ext uri="{FF2B5EF4-FFF2-40B4-BE49-F238E27FC236}">
                  <a16:creationId xmlns:a16="http://schemas.microsoft.com/office/drawing/2014/main" id="{8870FB3A-49F3-DBF8-0701-CB160D7855D0}"/>
                </a:ext>
              </a:extLst>
            </p:cNvPr>
            <p:cNvSpPr/>
            <p:nvPr/>
          </p:nvSpPr>
          <p:spPr>
            <a:xfrm>
              <a:off x="3514725" y="2072580"/>
              <a:ext cx="2114550" cy="1333500"/>
            </a:xfrm>
            <a:prstGeom prst="rect">
              <a:avLst/>
            </a:prstGeom>
            <a:noFill/>
            <a:ln/>
          </p:spPr>
          <p:txBody>
            <a:bodyPr wrap="square" lIns="0" tIns="0" rIns="0" bIns="0" rtlCol="0" anchor="t"/>
            <a:lstStyle/>
            <a:p>
              <a:pPr marL="0" indent="0" algn="ctr">
                <a:lnSpc>
                  <a:spcPts val="1500"/>
                </a:lnSpc>
                <a:buNone/>
              </a:pP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Clear evidence-based recommendation on which turbine type (HAWT or VAWT) is better suited for urban Swansea rooftop installations, grounded in CFD simulation data.</a:t>
              </a:r>
            </a:p>
          </p:txBody>
        </p:sp>
        <p:sp>
          <p:nvSpPr>
            <p:cNvPr id="37" name="Text 14">
              <a:extLst>
                <a:ext uri="{FF2B5EF4-FFF2-40B4-BE49-F238E27FC236}">
                  <a16:creationId xmlns:a16="http://schemas.microsoft.com/office/drawing/2014/main" id="{CD8465CC-1EF5-5394-7CD8-DF5DB475965E}"/>
                </a:ext>
              </a:extLst>
            </p:cNvPr>
            <p:cNvSpPr/>
            <p:nvPr/>
          </p:nvSpPr>
          <p:spPr>
            <a:xfrm>
              <a:off x="6219825" y="1591568"/>
              <a:ext cx="2156841" cy="228600"/>
            </a:xfrm>
            <a:prstGeom prst="rect">
              <a:avLst/>
            </a:prstGeom>
            <a:noFill/>
            <a:ln/>
          </p:spPr>
          <p:txBody>
            <a:bodyPr wrap="square" lIns="0" tIns="0" rIns="0" bIns="0" rtlCol="0" anchor="t"/>
            <a:lstStyle/>
            <a:p>
              <a:pPr marL="0" indent="0" algn="ctr">
                <a:lnSpc>
                  <a:spcPts val="1800"/>
                </a:lnSpc>
                <a:buNone/>
              </a:pPr>
              <a:r>
                <a:rPr lang="en-US" b="1" dirty="0">
                  <a:solidFill>
                    <a:srgbClr val="38BDF8"/>
                  </a:solidFill>
                  <a:latin typeface="Calibri" panose="020F0502020204030204" pitchFamily="34" charset="0"/>
                  <a:ea typeface="Calibri" panose="020F0502020204030204" pitchFamily="34" charset="0"/>
                  <a:cs typeface="Calibri" panose="020F0502020204030204" pitchFamily="34" charset="0"/>
                </a:rPr>
                <a:t>Future </a:t>
              </a:r>
            </a:p>
            <a:p>
              <a:pPr marL="0" indent="0" algn="ctr">
                <a:lnSpc>
                  <a:spcPts val="1800"/>
                </a:lnSpc>
                <a:buNone/>
              </a:pPr>
              <a:r>
                <a:rPr lang="en-US" b="1" dirty="0">
                  <a:solidFill>
                    <a:srgbClr val="38BDF8"/>
                  </a:solidFill>
                  <a:latin typeface="Calibri" panose="020F0502020204030204" pitchFamily="34" charset="0"/>
                  <a:ea typeface="Calibri" panose="020F0502020204030204" pitchFamily="34" charset="0"/>
                  <a:cs typeface="Calibri" panose="020F0502020204030204" pitchFamily="34" charset="0"/>
                </a:rPr>
                <a:t>Methodology Guide</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38" name="Text 15">
              <a:extLst>
                <a:ext uri="{FF2B5EF4-FFF2-40B4-BE49-F238E27FC236}">
                  <a16:creationId xmlns:a16="http://schemas.microsoft.com/office/drawing/2014/main" id="{106B6140-A944-551D-7288-4610E24A8221}"/>
                </a:ext>
              </a:extLst>
            </p:cNvPr>
            <p:cNvSpPr/>
            <p:nvPr/>
          </p:nvSpPr>
          <p:spPr>
            <a:xfrm>
              <a:off x="6219825" y="2068917"/>
              <a:ext cx="2114550" cy="1143000"/>
            </a:xfrm>
            <a:prstGeom prst="rect">
              <a:avLst/>
            </a:prstGeom>
            <a:noFill/>
            <a:ln/>
          </p:spPr>
          <p:txBody>
            <a:bodyPr wrap="square" lIns="0" tIns="0" rIns="0" bIns="0" rtlCol="0" anchor="t"/>
            <a:lstStyle/>
            <a:p>
              <a:pPr marL="0" indent="0" algn="ctr">
                <a:lnSpc>
                  <a:spcPts val="1500"/>
                </a:lnSpc>
                <a:buNone/>
              </a:pP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A replicable SolidWorks Flow Simulation workflow for micro-turbine analysis — useful for future UWTSD students and small-scale wind energy researchers.</a:t>
              </a:r>
            </a:p>
          </p:txBody>
        </p:sp>
      </p:grpSp>
      <p:sp>
        <p:nvSpPr>
          <p:cNvPr id="40" name="TextBox 39">
            <a:extLst>
              <a:ext uri="{FF2B5EF4-FFF2-40B4-BE49-F238E27FC236}">
                <a16:creationId xmlns:a16="http://schemas.microsoft.com/office/drawing/2014/main" id="{491F885F-2942-E9B7-4638-1D9179DD01ED}"/>
              </a:ext>
            </a:extLst>
          </p:cNvPr>
          <p:cNvSpPr txBox="1"/>
          <p:nvPr/>
        </p:nvSpPr>
        <p:spPr>
          <a:xfrm>
            <a:off x="1008842" y="1517285"/>
            <a:ext cx="10371298" cy="1477328"/>
          </a:xfrm>
          <a:prstGeom prst="rect">
            <a:avLst/>
          </a:prstGeom>
          <a:noFill/>
        </p:spPr>
        <p:txBody>
          <a:bodyPr wrap="square" rtlCol="0">
            <a:spAutoFit/>
          </a:bodyPr>
          <a:lstStyle/>
          <a:p>
            <a:pPr algn="just"/>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By comparing horizontal-axis (HAWT) and vertical-axis wind turbines (VAWT) using SolidWorks Flow Simulation, it aims to identify which design yields higher torque and more stable flow behaviour amid turbulent air. The anticipated results will provide quantitative data to assist in selecting appropriate turbine types for small-scale urban applications and inform future physical testing or building-integrated wind energy projects.</a:t>
            </a:r>
            <a:endParaRPr lang="en-GB"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78024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38000">
              <a:srgbClr val="190985"/>
            </a:gs>
            <a:gs pos="100000">
              <a:srgbClr val="1B59A7"/>
            </a:gs>
          </a:gsLst>
          <a:lin ang="16200000" scaled="1"/>
        </a:gradFill>
        <a:effectLst/>
      </p:bgPr>
    </p:bg>
    <p:spTree>
      <p:nvGrpSpPr>
        <p:cNvPr id="1" name="">
          <a:extLst>
            <a:ext uri="{FF2B5EF4-FFF2-40B4-BE49-F238E27FC236}">
              <a16:creationId xmlns:a16="http://schemas.microsoft.com/office/drawing/2014/main" id="{091ADE65-3B40-9A68-7153-1263841D9242}"/>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C0801B3F-2945-E265-BD40-DEBB8687C719}"/>
              </a:ext>
            </a:extLst>
          </p:cNvPr>
          <p:cNvPicPr>
            <a:picLocks noChangeAspect="1"/>
          </p:cNvPicPr>
          <p:nvPr/>
        </p:nvPicPr>
        <p:blipFill>
          <a:blip r:embed="rId3"/>
          <a:stretch>
            <a:fillRect/>
          </a:stretch>
        </p:blipFill>
        <p:spPr>
          <a:xfrm>
            <a:off x="0" y="0"/>
            <a:ext cx="12192000" cy="813085"/>
          </a:xfrm>
          <a:prstGeom prst="rect">
            <a:avLst/>
          </a:prstGeom>
        </p:spPr>
      </p:pic>
      <p:sp>
        <p:nvSpPr>
          <p:cNvPr id="2" name="Rectangle: Rounded Corners 1">
            <a:extLst>
              <a:ext uri="{FF2B5EF4-FFF2-40B4-BE49-F238E27FC236}">
                <a16:creationId xmlns:a16="http://schemas.microsoft.com/office/drawing/2014/main" id="{CAFE48C0-F539-8B23-4FEF-B4414DE16A5F}"/>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7</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4" name="TextBox 53">
            <a:extLst>
              <a:ext uri="{FF2B5EF4-FFF2-40B4-BE49-F238E27FC236}">
                <a16:creationId xmlns:a16="http://schemas.microsoft.com/office/drawing/2014/main" id="{7255D7EB-986F-F1E9-D37F-F7EE95B08E2C}"/>
              </a:ext>
            </a:extLst>
          </p:cNvPr>
          <p:cNvSpPr txBox="1"/>
          <p:nvPr/>
        </p:nvSpPr>
        <p:spPr>
          <a:xfrm>
            <a:off x="5032952" y="114154"/>
            <a:ext cx="2126095" cy="584775"/>
          </a:xfrm>
          <a:prstGeom prst="rect">
            <a:avLst/>
          </a:prstGeom>
          <a:noFill/>
        </p:spPr>
        <p:txBody>
          <a:bodyPr wrap="none" rtlCol="0">
            <a:spAutoFit/>
          </a:bodyPr>
          <a:lstStyle/>
          <a:p>
            <a:r>
              <a:rPr lang="en-US" altLang="zh-CN" sz="3200" b="1" dirty="0">
                <a:solidFill>
                  <a:schemeClr val="bg1"/>
                </a:solidFill>
                <a:latin typeface="Calibri" panose="020F0502020204030204" pitchFamily="34" charset="0"/>
                <a:ea typeface="Calibri" panose="020F0502020204030204" pitchFamily="34" charset="0"/>
                <a:cs typeface="Calibri" panose="020F0502020204030204" pitchFamily="34" charset="0"/>
              </a:rPr>
              <a:t>Application</a:t>
            </a:r>
            <a:endParaRPr lang="zh-CN" altLang="en-US" sz="3200" b="1" dirty="0">
              <a:solidFill>
                <a:schemeClr val="bg1"/>
              </a:solidFill>
              <a:latin typeface="Calibri" panose="020F0502020204030204" pitchFamily="34" charset="0"/>
              <a:ea typeface="Gilroy" panose="00000400000000000000" charset="0"/>
              <a:cs typeface="Calibri" panose="020F0502020204030204" pitchFamily="34" charset="0"/>
            </a:endParaRPr>
          </a:p>
        </p:txBody>
      </p:sp>
      <p:pic>
        <p:nvPicPr>
          <p:cNvPr id="3" name="Picture 2">
            <a:extLst>
              <a:ext uri="{FF2B5EF4-FFF2-40B4-BE49-F238E27FC236}">
                <a16:creationId xmlns:a16="http://schemas.microsoft.com/office/drawing/2014/main" id="{95E47DA3-C90C-0C1C-701C-6E5C353632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sp>
        <p:nvSpPr>
          <p:cNvPr id="6" name="TextBox 5">
            <a:extLst>
              <a:ext uri="{FF2B5EF4-FFF2-40B4-BE49-F238E27FC236}">
                <a16:creationId xmlns:a16="http://schemas.microsoft.com/office/drawing/2014/main" id="{8FAFF41A-9E5A-7A12-5889-62C2D6005FAE}"/>
              </a:ext>
            </a:extLst>
          </p:cNvPr>
          <p:cNvSpPr txBox="1"/>
          <p:nvPr/>
        </p:nvSpPr>
        <p:spPr>
          <a:xfrm>
            <a:off x="177982" y="4921885"/>
            <a:ext cx="6272582" cy="1200329"/>
          </a:xfrm>
          <a:prstGeom prst="rect">
            <a:avLst/>
          </a:prstGeom>
          <a:noFill/>
        </p:spPr>
        <p:txBody>
          <a:bodyPr wrap="square" rtlCol="0">
            <a:spAutoFit/>
          </a:bodyPr>
          <a:lstStyle/>
          <a:p>
            <a:pPr algn="just"/>
            <a:r>
              <a:rPr lang="en-GB" b="1" dirty="0">
                <a:solidFill>
                  <a:schemeClr val="bg1"/>
                </a:solidFill>
                <a:latin typeface="Calibary"/>
              </a:rPr>
              <a:t>This type of wind turbine could be used for off-grid applications such as camping, caravans, and other outdoor activities where small-scale renewable power is needed for lights, phones, and portable devices.</a:t>
            </a:r>
            <a:endParaRPr lang="en-GB" dirty="0">
              <a:solidFill>
                <a:schemeClr val="bg1"/>
              </a:solidFill>
              <a:latin typeface="Calibary"/>
            </a:endParaRPr>
          </a:p>
        </p:txBody>
      </p:sp>
      <p:pic>
        <p:nvPicPr>
          <p:cNvPr id="12" name="Picture 11">
            <a:extLst>
              <a:ext uri="{FF2B5EF4-FFF2-40B4-BE49-F238E27FC236}">
                <a16:creationId xmlns:a16="http://schemas.microsoft.com/office/drawing/2014/main" id="{B3141E2B-2CCA-4FB5-749A-03291F979A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77599" y="1211238"/>
            <a:ext cx="5005068" cy="5005068"/>
          </a:xfrm>
          <a:prstGeom prst="rect">
            <a:avLst/>
          </a:prstGeom>
        </p:spPr>
      </p:pic>
      <p:pic>
        <p:nvPicPr>
          <p:cNvPr id="14" name="Picture 13">
            <a:extLst>
              <a:ext uri="{FF2B5EF4-FFF2-40B4-BE49-F238E27FC236}">
                <a16:creationId xmlns:a16="http://schemas.microsoft.com/office/drawing/2014/main" id="{F0A883CC-05AF-6C16-16C6-F7F4E08BF56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77982" y="1211238"/>
            <a:ext cx="6272582" cy="3512963"/>
          </a:xfrm>
          <a:prstGeom prst="rect">
            <a:avLst/>
          </a:prstGeom>
        </p:spPr>
      </p:pic>
    </p:spTree>
    <p:extLst>
      <p:ext uri="{BB962C8B-B14F-4D97-AF65-F5344CB8AC3E}">
        <p14:creationId xmlns:p14="http://schemas.microsoft.com/office/powerpoint/2010/main" val="1220305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38000">
              <a:srgbClr val="190985"/>
            </a:gs>
            <a:gs pos="100000">
              <a:srgbClr val="1B59A7"/>
            </a:gs>
          </a:gsLst>
          <a:lin ang="16200000" scaled="1"/>
        </a:gradFill>
        <a:effectLst/>
      </p:bgPr>
    </p:bg>
    <p:spTree>
      <p:nvGrpSpPr>
        <p:cNvPr id="1" name="">
          <a:extLst>
            <a:ext uri="{FF2B5EF4-FFF2-40B4-BE49-F238E27FC236}">
              <a16:creationId xmlns:a16="http://schemas.microsoft.com/office/drawing/2014/main" id="{B1402164-8B8E-EDD2-25B0-DDBDDBA98B0B}"/>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ABD5A433-05E2-E433-519D-32F9459410F1}"/>
              </a:ext>
            </a:extLst>
          </p:cNvPr>
          <p:cNvPicPr>
            <a:picLocks noChangeAspect="1"/>
          </p:cNvPicPr>
          <p:nvPr/>
        </p:nvPicPr>
        <p:blipFill>
          <a:blip r:embed="rId3"/>
          <a:stretch>
            <a:fillRect/>
          </a:stretch>
        </p:blipFill>
        <p:spPr>
          <a:xfrm>
            <a:off x="0" y="0"/>
            <a:ext cx="12192000" cy="813085"/>
          </a:xfrm>
          <a:prstGeom prst="rect">
            <a:avLst/>
          </a:prstGeom>
        </p:spPr>
      </p:pic>
      <p:sp>
        <p:nvSpPr>
          <p:cNvPr id="2" name="Rectangle: Rounded Corners 1">
            <a:extLst>
              <a:ext uri="{FF2B5EF4-FFF2-40B4-BE49-F238E27FC236}">
                <a16:creationId xmlns:a16="http://schemas.microsoft.com/office/drawing/2014/main" id="{579D7B29-8111-D4D0-9FA1-1F7C8FDDFC56}"/>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8</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4" name="TextBox 53">
            <a:extLst>
              <a:ext uri="{FF2B5EF4-FFF2-40B4-BE49-F238E27FC236}">
                <a16:creationId xmlns:a16="http://schemas.microsoft.com/office/drawing/2014/main" id="{68FF840F-1397-74A3-3788-F270C3E8C61B}"/>
              </a:ext>
            </a:extLst>
          </p:cNvPr>
          <p:cNvSpPr txBox="1"/>
          <p:nvPr/>
        </p:nvSpPr>
        <p:spPr>
          <a:xfrm>
            <a:off x="328246" y="114154"/>
            <a:ext cx="2204450" cy="584775"/>
          </a:xfrm>
          <a:prstGeom prst="rect">
            <a:avLst/>
          </a:prstGeom>
          <a:noFill/>
        </p:spPr>
        <p:txBody>
          <a:bodyPr wrap="none" rtlCol="0">
            <a:spAutoFit/>
          </a:bodyPr>
          <a:lstStyle/>
          <a:p>
            <a:r>
              <a:rPr lang="en-US" altLang="zh-CN" sz="3200" b="1" dirty="0">
                <a:solidFill>
                  <a:schemeClr val="bg1"/>
                </a:solidFill>
                <a:latin typeface="Calibri" panose="020F0502020204030204" pitchFamily="34" charset="0"/>
                <a:ea typeface="Calibri" panose="020F0502020204030204" pitchFamily="34" charset="0"/>
                <a:cs typeface="Calibri" panose="020F0502020204030204" pitchFamily="34" charset="0"/>
              </a:rPr>
              <a:t>Conclusions</a:t>
            </a:r>
            <a:endParaRPr lang="zh-CN" altLang="en-US" sz="3200" b="1" dirty="0">
              <a:solidFill>
                <a:schemeClr val="bg1"/>
              </a:solidFill>
              <a:latin typeface="Calibri" panose="020F0502020204030204" pitchFamily="34" charset="0"/>
              <a:ea typeface="Gilroy" panose="00000400000000000000" charset="0"/>
              <a:cs typeface="Calibri" panose="020F0502020204030204" pitchFamily="34" charset="0"/>
            </a:endParaRPr>
          </a:p>
        </p:txBody>
      </p:sp>
      <p:pic>
        <p:nvPicPr>
          <p:cNvPr id="3" name="Picture 2">
            <a:extLst>
              <a:ext uri="{FF2B5EF4-FFF2-40B4-BE49-F238E27FC236}">
                <a16:creationId xmlns:a16="http://schemas.microsoft.com/office/drawing/2014/main" id="{4C79AA4F-1D3E-2515-0D84-12903A992A4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sp>
        <p:nvSpPr>
          <p:cNvPr id="4" name="TextBox 3">
            <a:extLst>
              <a:ext uri="{FF2B5EF4-FFF2-40B4-BE49-F238E27FC236}">
                <a16:creationId xmlns:a16="http://schemas.microsoft.com/office/drawing/2014/main" id="{B114F44A-631F-D444-3F46-CDDE2B4CF1E6}"/>
              </a:ext>
            </a:extLst>
          </p:cNvPr>
          <p:cNvSpPr txBox="1"/>
          <p:nvPr/>
        </p:nvSpPr>
        <p:spPr>
          <a:xfrm>
            <a:off x="878355" y="1640858"/>
            <a:ext cx="10435290" cy="4461542"/>
          </a:xfrm>
          <a:prstGeom prst="rect">
            <a:avLst/>
          </a:prstGeom>
          <a:noFill/>
        </p:spPr>
        <p:txBody>
          <a:bodyPr wrap="square">
            <a:spAutoFit/>
          </a:bodyPr>
          <a:lstStyle/>
          <a:p>
            <a:pPr marL="457200" indent="-457200" algn="just">
              <a:lnSpc>
                <a:spcPct val="150000"/>
              </a:lnSpc>
              <a:buFont typeface="+mj-lt"/>
              <a:buAutoNum type="arabicPeriod"/>
            </a:pP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The study will show how turbine </a:t>
            </a:r>
            <a:r>
              <a:rPr lang="en-GB" sz="2400" b="1" dirty="0">
                <a:solidFill>
                  <a:srgbClr val="00B0F0"/>
                </a:solidFill>
                <a:latin typeface="Calibri" panose="020F0502020204030204" pitchFamily="34" charset="0"/>
                <a:ea typeface="Calibri" panose="020F0502020204030204" pitchFamily="34" charset="0"/>
                <a:cs typeface="Calibri" panose="020F0502020204030204" pitchFamily="34" charset="0"/>
              </a:rPr>
              <a:t>design affects airflow patterns </a:t>
            </a:r>
            <a:r>
              <a:rPr lang="en-GB" sz="2400" b="1" dirty="0">
                <a:solidFill>
                  <a:schemeClr val="bg1"/>
                </a:solidFill>
                <a:latin typeface="Calibri" panose="020F0502020204030204" pitchFamily="34" charset="0"/>
                <a:ea typeface="Calibri" panose="020F0502020204030204" pitchFamily="34" charset="0"/>
                <a:cs typeface="Calibri" panose="020F0502020204030204" pitchFamily="34" charset="0"/>
              </a:rPr>
              <a:t>and torque</a:t>
            </a: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 in urban rooftop conditions.</a:t>
            </a:r>
          </a:p>
          <a:p>
            <a:pPr marL="457200" indent="-457200" algn="just">
              <a:lnSpc>
                <a:spcPct val="150000"/>
              </a:lnSpc>
              <a:buFont typeface="+mj-lt"/>
              <a:buAutoNum type="arabicPeriod"/>
            </a:pP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It is expected to identify whether </a:t>
            </a:r>
            <a:r>
              <a:rPr lang="en-GB" sz="2400" b="1" dirty="0">
                <a:solidFill>
                  <a:srgbClr val="00B0F0"/>
                </a:solidFill>
                <a:latin typeface="Calibri" panose="020F0502020204030204" pitchFamily="34" charset="0"/>
                <a:ea typeface="Calibri" panose="020F0502020204030204" pitchFamily="34" charset="0"/>
                <a:cs typeface="Calibri" panose="020F0502020204030204" pitchFamily="34" charset="0"/>
              </a:rPr>
              <a:t>HAWT or VAWT performs better</a:t>
            </a:r>
            <a:r>
              <a:rPr lang="en-GB" sz="2400" dirty="0">
                <a:solidFill>
                  <a:srgbClr val="00B0F0"/>
                </a:solidFill>
                <a:latin typeface="Calibri" panose="020F0502020204030204" pitchFamily="34" charset="0"/>
                <a:ea typeface="Calibri" panose="020F0502020204030204" pitchFamily="34" charset="0"/>
                <a:cs typeface="Calibri" panose="020F0502020204030204" pitchFamily="34" charset="0"/>
              </a:rPr>
              <a:t> </a:t>
            </a: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under the same constant wind speed.</a:t>
            </a:r>
          </a:p>
          <a:p>
            <a:pPr marL="457200" indent="-457200" algn="just">
              <a:lnSpc>
                <a:spcPct val="150000"/>
              </a:lnSpc>
              <a:buFont typeface="+mj-lt"/>
              <a:buAutoNum type="arabicPeriod"/>
            </a:pP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The study will provide </a:t>
            </a:r>
            <a:r>
              <a:rPr lang="en-GB" sz="2400" b="1" dirty="0">
                <a:solidFill>
                  <a:srgbClr val="00B0F0"/>
                </a:solidFill>
                <a:latin typeface="Calibri" panose="020F0502020204030204" pitchFamily="34" charset="0"/>
                <a:ea typeface="Calibri" panose="020F0502020204030204" pitchFamily="34" charset="0"/>
                <a:cs typeface="Calibri" panose="020F0502020204030204" pitchFamily="34" charset="0"/>
              </a:rPr>
              <a:t>useful torque and flow data</a:t>
            </a:r>
            <a:r>
              <a:rPr lang="en-GB" sz="2400" dirty="0">
                <a:solidFill>
                  <a:srgbClr val="00B0F0"/>
                </a:solidFill>
                <a:latin typeface="Calibri" panose="020F0502020204030204" pitchFamily="34" charset="0"/>
                <a:ea typeface="Calibri" panose="020F0502020204030204" pitchFamily="34" charset="0"/>
                <a:cs typeface="Calibri" panose="020F0502020204030204" pitchFamily="34" charset="0"/>
              </a:rPr>
              <a:t> </a:t>
            </a: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to support future micro-wind turbine design decisions.</a:t>
            </a:r>
          </a:p>
          <a:p>
            <a:pPr marL="457200" indent="-457200" algn="just">
              <a:lnSpc>
                <a:spcPct val="150000"/>
              </a:lnSpc>
              <a:buFont typeface="+mj-lt"/>
              <a:buAutoNum type="arabicPeriod"/>
            </a:pP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It will also create a </a:t>
            </a:r>
            <a:r>
              <a:rPr lang="en-GB" sz="2400" b="1" dirty="0">
                <a:solidFill>
                  <a:schemeClr val="bg1"/>
                </a:solidFill>
                <a:latin typeface="Calibri" panose="020F0502020204030204" pitchFamily="34" charset="0"/>
                <a:ea typeface="Calibri" panose="020F0502020204030204" pitchFamily="34" charset="0"/>
                <a:cs typeface="Calibri" panose="020F0502020204030204" pitchFamily="34" charset="0"/>
              </a:rPr>
              <a:t>clear </a:t>
            </a:r>
            <a:r>
              <a:rPr lang="en-GB" sz="2400" b="1" dirty="0">
                <a:solidFill>
                  <a:srgbClr val="00B0F0"/>
                </a:solidFill>
                <a:latin typeface="Calibri" panose="020F0502020204030204" pitchFamily="34" charset="0"/>
                <a:ea typeface="Calibri" panose="020F0502020204030204" pitchFamily="34" charset="0"/>
                <a:cs typeface="Calibri" panose="020F0502020204030204" pitchFamily="34" charset="0"/>
              </a:rPr>
              <a:t>SolidWorks-based simulation method</a:t>
            </a:r>
            <a:r>
              <a:rPr lang="en-GB" sz="2400" dirty="0">
                <a:solidFill>
                  <a:srgbClr val="00B0F0"/>
                </a:solidFill>
                <a:latin typeface="Calibri" panose="020F0502020204030204" pitchFamily="34" charset="0"/>
                <a:ea typeface="Calibri" panose="020F0502020204030204" pitchFamily="34" charset="0"/>
                <a:cs typeface="Calibri" panose="020F0502020204030204" pitchFamily="34" charset="0"/>
              </a:rPr>
              <a:t> </a:t>
            </a: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for future rooftop wind energy research.</a:t>
            </a:r>
            <a:endParaRPr lang="en-GB" sz="24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29833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38000">
              <a:srgbClr val="190985"/>
            </a:gs>
            <a:gs pos="100000">
              <a:srgbClr val="1B59A7"/>
            </a:gs>
          </a:gsLst>
          <a:lin ang="16200000" scaled="1"/>
          <a:tileRect/>
        </a:gradFill>
        <a:effectLst/>
      </p:bgPr>
    </p:bg>
    <p:spTree>
      <p:nvGrpSpPr>
        <p:cNvPr id="1" name=""/>
        <p:cNvGrpSpPr/>
        <p:nvPr/>
      </p:nvGrpSpPr>
      <p:grpSpPr>
        <a:xfrm>
          <a:off x="0" y="0"/>
          <a:ext cx="0" cy="0"/>
          <a:chOff x="0" y="0"/>
          <a:chExt cx="0" cy="0"/>
        </a:xfrm>
      </p:grpSpPr>
      <p:pic>
        <p:nvPicPr>
          <p:cNvPr id="90" name="图片 89"/>
          <p:cNvPicPr>
            <a:picLocks noChangeAspect="1"/>
          </p:cNvPicPr>
          <p:nvPr/>
        </p:nvPicPr>
        <p:blipFill>
          <a:blip r:embed="rId2"/>
          <a:srcRect r="24556" b="42640"/>
          <a:stretch>
            <a:fillRect/>
          </a:stretch>
        </p:blipFill>
        <p:spPr>
          <a:xfrm>
            <a:off x="3595572" y="322166"/>
            <a:ext cx="8596428" cy="6535834"/>
          </a:xfrm>
          <a:custGeom>
            <a:avLst/>
            <a:gdLst>
              <a:gd name="connsiteX0" fmla="*/ 0 w 8596428"/>
              <a:gd name="connsiteY0" fmla="*/ 0 h 6535834"/>
              <a:gd name="connsiteX1" fmla="*/ 8596428 w 8596428"/>
              <a:gd name="connsiteY1" fmla="*/ 0 h 6535834"/>
              <a:gd name="connsiteX2" fmla="*/ 8596428 w 8596428"/>
              <a:gd name="connsiteY2" fmla="*/ 6535834 h 6535834"/>
              <a:gd name="connsiteX3" fmla="*/ 0 w 8596428"/>
              <a:gd name="connsiteY3" fmla="*/ 6535834 h 6535834"/>
            </a:gdLst>
            <a:ahLst/>
            <a:cxnLst>
              <a:cxn ang="0">
                <a:pos x="connsiteX0" y="connsiteY0"/>
              </a:cxn>
              <a:cxn ang="0">
                <a:pos x="connsiteX1" y="connsiteY1"/>
              </a:cxn>
              <a:cxn ang="0">
                <a:pos x="connsiteX2" y="connsiteY2"/>
              </a:cxn>
              <a:cxn ang="0">
                <a:pos x="connsiteX3" y="connsiteY3"/>
              </a:cxn>
            </a:cxnLst>
            <a:rect l="l" t="t" r="r" b="b"/>
            <a:pathLst>
              <a:path w="8596428" h="6535834">
                <a:moveTo>
                  <a:pt x="0" y="0"/>
                </a:moveTo>
                <a:lnTo>
                  <a:pt x="8596428" y="0"/>
                </a:lnTo>
                <a:lnTo>
                  <a:pt x="8596428" y="6535834"/>
                </a:lnTo>
                <a:lnTo>
                  <a:pt x="0" y="6535834"/>
                </a:lnTo>
                <a:close/>
              </a:path>
            </a:pathLst>
          </a:custGeom>
        </p:spPr>
      </p:pic>
      <p:pic>
        <p:nvPicPr>
          <p:cNvPr id="113" name="图片 112"/>
          <p:cNvPicPr>
            <a:picLocks noChangeAspect="1"/>
          </p:cNvPicPr>
          <p:nvPr/>
        </p:nvPicPr>
        <p:blipFill>
          <a:blip r:embed="rId3"/>
          <a:srcRect l="27603" t="64262"/>
          <a:stretch>
            <a:fillRect/>
          </a:stretch>
        </p:blipFill>
        <p:spPr>
          <a:xfrm>
            <a:off x="1" y="0"/>
            <a:ext cx="8550511" cy="4060993"/>
          </a:xfrm>
          <a:custGeom>
            <a:avLst/>
            <a:gdLst>
              <a:gd name="connsiteX0" fmla="*/ 0 w 8550511"/>
              <a:gd name="connsiteY0" fmla="*/ 0 h 4060993"/>
              <a:gd name="connsiteX1" fmla="*/ 8550511 w 8550511"/>
              <a:gd name="connsiteY1" fmla="*/ 0 h 4060993"/>
              <a:gd name="connsiteX2" fmla="*/ 8550511 w 8550511"/>
              <a:gd name="connsiteY2" fmla="*/ 4060993 h 4060993"/>
              <a:gd name="connsiteX3" fmla="*/ 0 w 8550511"/>
              <a:gd name="connsiteY3" fmla="*/ 4060993 h 4060993"/>
            </a:gdLst>
            <a:ahLst/>
            <a:cxnLst>
              <a:cxn ang="0">
                <a:pos x="connsiteX0" y="connsiteY0"/>
              </a:cxn>
              <a:cxn ang="0">
                <a:pos x="connsiteX1" y="connsiteY1"/>
              </a:cxn>
              <a:cxn ang="0">
                <a:pos x="connsiteX2" y="connsiteY2"/>
              </a:cxn>
              <a:cxn ang="0">
                <a:pos x="connsiteX3" y="connsiteY3"/>
              </a:cxn>
            </a:cxnLst>
            <a:rect l="l" t="t" r="r" b="b"/>
            <a:pathLst>
              <a:path w="8550511" h="4060993">
                <a:moveTo>
                  <a:pt x="0" y="0"/>
                </a:moveTo>
                <a:lnTo>
                  <a:pt x="8550511" y="0"/>
                </a:lnTo>
                <a:lnTo>
                  <a:pt x="8550511" y="4060993"/>
                </a:lnTo>
                <a:lnTo>
                  <a:pt x="0" y="4060993"/>
                </a:lnTo>
                <a:close/>
              </a:path>
            </a:pathLst>
          </a:custGeom>
        </p:spPr>
      </p:pic>
      <p:pic>
        <p:nvPicPr>
          <p:cNvPr id="119" name="图片 118"/>
          <p:cNvPicPr>
            <a:picLocks noChangeAspect="1"/>
          </p:cNvPicPr>
          <p:nvPr/>
        </p:nvPicPr>
        <p:blipFill rotWithShape="1">
          <a:blip r:embed="rId4"/>
          <a:srcRect l="-13545" t="1" r="34945" b="41439"/>
          <a:stretch>
            <a:fillRect/>
          </a:stretch>
        </p:blipFill>
        <p:spPr>
          <a:xfrm rot="605302">
            <a:off x="5994360" y="2794755"/>
            <a:ext cx="6459513" cy="4612577"/>
          </a:xfrm>
          <a:custGeom>
            <a:avLst/>
            <a:gdLst>
              <a:gd name="connsiteX0" fmla="*/ 0 w 6459513"/>
              <a:gd name="connsiteY0" fmla="*/ 0 h 4612577"/>
              <a:gd name="connsiteX1" fmla="*/ 5833918 w 6459513"/>
              <a:gd name="connsiteY1" fmla="*/ 0 h 4612577"/>
              <a:gd name="connsiteX2" fmla="*/ 6459513 w 6459513"/>
              <a:gd name="connsiteY2" fmla="*/ 3516206 h 4612577"/>
              <a:gd name="connsiteX3" fmla="*/ 297276 w 6459513"/>
              <a:gd name="connsiteY3" fmla="*/ 4612577 h 4612577"/>
            </a:gdLst>
            <a:ahLst/>
            <a:cxnLst>
              <a:cxn ang="0">
                <a:pos x="connsiteX0" y="connsiteY0"/>
              </a:cxn>
              <a:cxn ang="0">
                <a:pos x="connsiteX1" y="connsiteY1"/>
              </a:cxn>
              <a:cxn ang="0">
                <a:pos x="connsiteX2" y="connsiteY2"/>
              </a:cxn>
              <a:cxn ang="0">
                <a:pos x="connsiteX3" y="connsiteY3"/>
              </a:cxn>
            </a:cxnLst>
            <a:rect l="l" t="t" r="r" b="b"/>
            <a:pathLst>
              <a:path w="6459513" h="4612577">
                <a:moveTo>
                  <a:pt x="0" y="0"/>
                </a:moveTo>
                <a:lnTo>
                  <a:pt x="5833918" y="0"/>
                </a:lnTo>
                <a:lnTo>
                  <a:pt x="6459513" y="3516206"/>
                </a:lnTo>
                <a:lnTo>
                  <a:pt x="297276" y="4612577"/>
                </a:lnTo>
                <a:close/>
              </a:path>
            </a:pathLst>
          </a:custGeom>
        </p:spPr>
      </p:pic>
      <p:sp>
        <p:nvSpPr>
          <p:cNvPr id="2" name="文本框 1"/>
          <p:cNvSpPr txBox="1"/>
          <p:nvPr/>
        </p:nvSpPr>
        <p:spPr>
          <a:xfrm>
            <a:off x="1681172" y="2234540"/>
            <a:ext cx="6611554" cy="1938992"/>
          </a:xfrm>
          <a:prstGeom prst="rect">
            <a:avLst/>
          </a:prstGeom>
          <a:noFill/>
        </p:spPr>
        <p:txBody>
          <a:bodyPr wrap="square">
            <a:spAutoFit/>
          </a:bodyPr>
          <a:lstStyle/>
          <a:p>
            <a:pPr fontAlgn="ctr"/>
            <a:r>
              <a:rPr lang="en-US" altLang="zh-CN" sz="6000" b="0" i="0" u="none" strike="noStrike"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Thank you </a:t>
            </a:r>
            <a:r>
              <a:rPr lang="en-US" altLang="zh-CN" sz="6000" dirty="0">
                <a:solidFill>
                  <a:schemeClr val="bg1"/>
                </a:solidFill>
                <a:latin typeface="Calibri" panose="020F0502020204030204" pitchFamily="34" charset="0"/>
                <a:ea typeface="Calibri" panose="020F0502020204030204" pitchFamily="34" charset="0"/>
                <a:cs typeface="Calibri" panose="020F0502020204030204" pitchFamily="34" charset="0"/>
              </a:rPr>
              <a:t>For Your Attention</a:t>
            </a:r>
            <a:endParaRPr lang="en-US" altLang="zh-CN" sz="6000" b="0" i="0" u="none" strike="noStrike"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3" name="Rectangle: Rounded Corners 2">
            <a:extLst>
              <a:ext uri="{FF2B5EF4-FFF2-40B4-BE49-F238E27FC236}">
                <a16:creationId xmlns:a16="http://schemas.microsoft.com/office/drawing/2014/main" id="{F7F55F67-6BCF-FA32-55D2-F45B5990D4AC}"/>
              </a:ext>
            </a:extLst>
          </p:cNvPr>
          <p:cNvSpPr/>
          <p:nvPr/>
        </p:nvSpPr>
        <p:spPr>
          <a:xfrm>
            <a:off x="11535508" y="6330462"/>
            <a:ext cx="656492" cy="527538"/>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ea typeface="Calibri" panose="020F0502020204030204" pitchFamily="34" charset="0"/>
                <a:cs typeface="Calibri" panose="020F0502020204030204" pitchFamily="34" charset="0"/>
              </a:rPr>
              <a:t>9</a:t>
            </a:r>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B08BEAB9-9687-CC54-52DB-E4C5034C27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99966" y="0"/>
            <a:ext cx="2192034" cy="813085"/>
          </a:xfrm>
          <a:prstGeom prst="rect">
            <a:avLst/>
          </a:prstGeom>
        </p:spPr>
      </p:pic>
      <p:sp>
        <p:nvSpPr>
          <p:cNvPr id="5" name="TextBox 4">
            <a:extLst>
              <a:ext uri="{FF2B5EF4-FFF2-40B4-BE49-F238E27FC236}">
                <a16:creationId xmlns:a16="http://schemas.microsoft.com/office/drawing/2014/main" id="{F73805D7-4D00-DFD8-37AD-7FDAE1F9AE36}"/>
              </a:ext>
            </a:extLst>
          </p:cNvPr>
          <p:cNvSpPr txBox="1"/>
          <p:nvPr/>
        </p:nvSpPr>
        <p:spPr>
          <a:xfrm>
            <a:off x="1760288" y="4126366"/>
            <a:ext cx="2104102" cy="369332"/>
          </a:xfrm>
          <a:prstGeom prst="rect">
            <a:avLst/>
          </a:prstGeom>
          <a:noFill/>
        </p:spPr>
        <p:txBody>
          <a:bodyPr wrap="none" rtlCol="0">
            <a:spAutoFit/>
          </a:bodyPr>
          <a:lstStyle/>
          <a:p>
            <a:r>
              <a:rPr lang="en-US" b="1" dirty="0">
                <a:solidFill>
                  <a:schemeClr val="bg1"/>
                </a:solidFill>
                <a:latin typeface="Calibri" panose="020F0502020204030204" pitchFamily="34" charset="0"/>
                <a:ea typeface="Calibri" panose="020F0502020204030204" pitchFamily="34" charset="0"/>
                <a:cs typeface="Calibri" panose="020F0502020204030204" pitchFamily="34" charset="0"/>
              </a:rPr>
              <a:t>Open for Questions</a:t>
            </a:r>
            <a:endParaRPr lang="en-GB"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COMMONDATA" val="eyJoZGlkIjoiMjM5MTBlNmI2YTY3ZjIxYzUzNmRhMGQyM2YxMDkyYjg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海外衬线复古01">
      <a:majorFont>
        <a:latin typeface="DM Serif Display"/>
        <a:ea typeface=""/>
        <a:cs typeface=""/>
      </a:majorFont>
      <a:minorFont>
        <a:latin typeface="Gilro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Arial"/>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Arial"/>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1452</TotalTime>
  <Words>740</Words>
  <Application>Microsoft Office PowerPoint</Application>
  <PresentationFormat>Widescreen</PresentationFormat>
  <Paragraphs>83</Paragraphs>
  <Slides>9</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9</vt:i4>
      </vt:variant>
    </vt:vector>
  </HeadingPairs>
  <TitlesOfParts>
    <vt:vector size="17" baseType="lpstr">
      <vt:lpstr>Calibri Light</vt:lpstr>
      <vt:lpstr>Calibri</vt:lpstr>
      <vt:lpstr>DM Serif Display</vt:lpstr>
      <vt:lpstr>Calibary</vt:lpstr>
      <vt:lpstr>Arial</vt:lpstr>
      <vt:lpstr>Gilroy</vt:lpstr>
      <vt:lpstr>Office 主题​​</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Hui abbey</dc:creator>
  <cp:lastModifiedBy>Md Muzahidul Islam (2505303)</cp:lastModifiedBy>
  <cp:revision>88</cp:revision>
  <dcterms:created xsi:type="dcterms:W3CDTF">2023-03-30T01:36:00Z</dcterms:created>
  <dcterms:modified xsi:type="dcterms:W3CDTF">2026-04-22T22:19:46Z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BF0CFD6EE6B642DF8DA96278B53F3B1B_11</vt:lpwstr>
  </property>
  <property fmtid="{D5CDD505-2E9C-101B-9397-08002B2CF9AE}" pid="3" name="KSOProductBuildVer">
    <vt:lpwstr>1033-12.2.0.13266</vt:lpwstr>
  </property>
</Properties>
</file>