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6"/>
  </p:notesMasterIdLst>
  <p:handoutMasterIdLst>
    <p:handoutMasterId r:id="rId17"/>
  </p:handoutMasterIdLst>
  <p:sldIdLst>
    <p:sldId id="1524" r:id="rId5"/>
    <p:sldId id="1497" r:id="rId6"/>
    <p:sldId id="1514" r:id="rId7"/>
    <p:sldId id="1519" r:id="rId8"/>
    <p:sldId id="1499" r:id="rId9"/>
    <p:sldId id="1515" r:id="rId10"/>
    <p:sldId id="1502" r:id="rId11"/>
    <p:sldId id="1521" r:id="rId12"/>
    <p:sldId id="1522" r:id="rId13"/>
    <p:sldId id="1518" r:id="rId14"/>
    <p:sldId id="152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321FE8C-9720-4896-AE75-5DC306C17506}">
          <p14:sldIdLst>
            <p14:sldId id="1524"/>
            <p14:sldId id="1497"/>
            <p14:sldId id="1514"/>
            <p14:sldId id="1519"/>
            <p14:sldId id="1499"/>
            <p14:sldId id="1515"/>
            <p14:sldId id="1502"/>
            <p14:sldId id="1521"/>
            <p14:sldId id="1522"/>
            <p14:sldId id="1518"/>
            <p14:sldId id="152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2F8F62-43E5-4E4B-A001-A4A6D03F100B}" v="25" dt="2026-03-15T23:42:42.595"/>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0079" autoAdjust="0"/>
  </p:normalViewPr>
  <p:slideViewPr>
    <p:cSldViewPr snapToGrid="0">
      <p:cViewPr varScale="1">
        <p:scale>
          <a:sx n="67" d="100"/>
          <a:sy n="67" d="100"/>
        </p:scale>
        <p:origin x="516" y="4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deon carvalho" userId="5eff273224c3966e" providerId="LiveId" clId="{49254EC0-DA28-4390-A1F7-9F3CA87BFE47}"/>
    <pc:docChg chg="custSel addSld modSld sldOrd modSection">
      <pc:chgData name="gideon carvalho" userId="5eff273224c3966e" providerId="LiveId" clId="{49254EC0-DA28-4390-A1F7-9F3CA87BFE47}" dt="2026-03-16T00:03:52.150" v="103" actId="113"/>
      <pc:docMkLst>
        <pc:docMk/>
      </pc:docMkLst>
      <pc:sldChg chg="addSp delSp modSp new mod ord modClrScheme chgLayout">
        <pc:chgData name="gideon carvalho" userId="5eff273224c3966e" providerId="LiveId" clId="{49254EC0-DA28-4390-A1F7-9F3CA87BFE47}" dt="2026-03-16T00:03:52.150" v="103" actId="113"/>
        <pc:sldMkLst>
          <pc:docMk/>
          <pc:sldMk cId="501510235" sldId="1524"/>
        </pc:sldMkLst>
        <pc:spChg chg="del mod ord">
          <ac:chgData name="gideon carvalho" userId="5eff273224c3966e" providerId="LiveId" clId="{49254EC0-DA28-4390-A1F7-9F3CA87BFE47}" dt="2026-03-15T23:26:24.862" v="3" actId="700"/>
          <ac:spMkLst>
            <pc:docMk/>
            <pc:sldMk cId="501510235" sldId="1524"/>
            <ac:spMk id="2" creationId="{165EFAC3-9C12-A521-B86A-722A6E3CB1D5}"/>
          </ac:spMkLst>
        </pc:spChg>
        <pc:spChg chg="del mod ord">
          <ac:chgData name="gideon carvalho" userId="5eff273224c3966e" providerId="LiveId" clId="{49254EC0-DA28-4390-A1F7-9F3CA87BFE47}" dt="2026-03-15T23:26:24.862" v="3" actId="700"/>
          <ac:spMkLst>
            <pc:docMk/>
            <pc:sldMk cId="501510235" sldId="1524"/>
            <ac:spMk id="3" creationId="{6F325C87-8FAB-FA3C-B382-C63B41CDBF29}"/>
          </ac:spMkLst>
        </pc:spChg>
        <pc:spChg chg="del mod ord">
          <ac:chgData name="gideon carvalho" userId="5eff273224c3966e" providerId="LiveId" clId="{49254EC0-DA28-4390-A1F7-9F3CA87BFE47}" dt="2026-03-15T23:26:24.862" v="3" actId="700"/>
          <ac:spMkLst>
            <pc:docMk/>
            <pc:sldMk cId="501510235" sldId="1524"/>
            <ac:spMk id="4" creationId="{A6BD5DED-8FED-AE68-4F85-D3AF9A016DED}"/>
          </ac:spMkLst>
        </pc:spChg>
        <pc:spChg chg="add del mod ord">
          <ac:chgData name="gideon carvalho" userId="5eff273224c3966e" providerId="LiveId" clId="{49254EC0-DA28-4390-A1F7-9F3CA87BFE47}" dt="2026-03-15T23:26:48.491" v="10" actId="478"/>
          <ac:spMkLst>
            <pc:docMk/>
            <pc:sldMk cId="501510235" sldId="1524"/>
            <ac:spMk id="5" creationId="{0954F6B1-4F96-DB85-807C-A528F77F48B8}"/>
          </ac:spMkLst>
        </pc:spChg>
        <pc:spChg chg="add mod ord">
          <ac:chgData name="gideon carvalho" userId="5eff273224c3966e" providerId="LiveId" clId="{49254EC0-DA28-4390-A1F7-9F3CA87BFE47}" dt="2026-03-16T00:03:52.150" v="103" actId="113"/>
          <ac:spMkLst>
            <pc:docMk/>
            <pc:sldMk cId="501510235" sldId="1524"/>
            <ac:spMk id="6" creationId="{6E66404A-7843-E467-4E71-EF28773D20E8}"/>
          </ac:spMkLst>
        </pc:spChg>
        <pc:spChg chg="add del mod ord">
          <ac:chgData name="gideon carvalho" userId="5eff273224c3966e" providerId="LiveId" clId="{49254EC0-DA28-4390-A1F7-9F3CA87BFE47}" dt="2026-03-15T23:26:29.374" v="5" actId="478"/>
          <ac:spMkLst>
            <pc:docMk/>
            <pc:sldMk cId="501510235" sldId="1524"/>
            <ac:spMk id="7" creationId="{1D60B919-4422-73A2-EA5D-32EA8CB737AB}"/>
          </ac:spMkLst>
        </pc:spChg>
        <pc:graphicFrameChg chg="add del mod modGraphic">
          <ac:chgData name="gideon carvalho" userId="5eff273224c3966e" providerId="LiveId" clId="{49254EC0-DA28-4390-A1F7-9F3CA87BFE47}" dt="2026-03-16T00:03:39.778" v="93" actId="478"/>
          <ac:graphicFrameMkLst>
            <pc:docMk/>
            <pc:sldMk cId="501510235" sldId="1524"/>
            <ac:graphicFrameMk id="8" creationId="{26DE3938-C1F7-4C0C-9ACE-9247FEFB989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13F37B-3FFD-4F5C-A04E-FFD388C1DC19}" type="doc">
      <dgm:prSet loTypeId="urn:microsoft.com/office/officeart/2005/8/layout/vList5" loCatId="list" qsTypeId="urn:microsoft.com/office/officeart/2005/8/quickstyle/simple1" qsCatId="simple" csTypeId="urn:microsoft.com/office/officeart/2005/8/colors/accent0_2" csCatId="mainScheme" phldr="1"/>
      <dgm:spPr/>
      <dgm:t>
        <a:bodyPr/>
        <a:lstStyle/>
        <a:p>
          <a:endParaRPr lang="en-GB"/>
        </a:p>
      </dgm:t>
    </dgm:pt>
    <dgm:pt modelId="{EED39F1E-4610-426F-B0C9-82D0D49A7848}">
      <dgm:prSet phldrT="[Text]" phldr="0" custT="1"/>
      <dgm:spPr/>
      <dgm:t>
        <a:bodyPr/>
        <a:lstStyle/>
        <a:p>
          <a:r>
            <a:rPr lang="en-GB" sz="4000" dirty="0"/>
            <a:t>LinkedIn</a:t>
          </a:r>
        </a:p>
      </dgm:t>
    </dgm:pt>
    <dgm:pt modelId="{6ABEE126-AA0F-4792-AABE-5A4A8BAB98BD}" type="parTrans" cxnId="{F15A29B0-0101-43EF-A9E6-E0D4AA525C19}">
      <dgm:prSet/>
      <dgm:spPr/>
      <dgm:t>
        <a:bodyPr/>
        <a:lstStyle/>
        <a:p>
          <a:endParaRPr lang="en-GB"/>
        </a:p>
      </dgm:t>
    </dgm:pt>
    <dgm:pt modelId="{DDC00FD4-424C-4131-8782-9D0CDC92407F}" type="sibTrans" cxnId="{F15A29B0-0101-43EF-A9E6-E0D4AA525C19}">
      <dgm:prSet/>
      <dgm:spPr/>
      <dgm:t>
        <a:bodyPr/>
        <a:lstStyle/>
        <a:p>
          <a:endParaRPr lang="en-GB"/>
        </a:p>
      </dgm:t>
    </dgm:pt>
    <dgm:pt modelId="{251C8DF5-07F5-42EA-9479-851F383CDB1D}">
      <dgm:prSet phldrT="[Text]" phldr="0"/>
      <dgm:spPr/>
      <dgm:t>
        <a:bodyPr/>
        <a:lstStyle/>
        <a:p>
          <a:r>
            <a:rPr lang="en-GB" dirty="0"/>
            <a:t>There are number of LinkedIn Learning courses that  train in Microsoft Outlook, Word, Excel, Canva, and Microsoft Copilot, etc.</a:t>
          </a:r>
        </a:p>
      </dgm:t>
    </dgm:pt>
    <dgm:pt modelId="{DA6730F8-C621-4073-A261-D277CE2FBB28}" type="parTrans" cxnId="{AE6DFE6E-DEF0-497C-BB87-3BFB96F2B77C}">
      <dgm:prSet/>
      <dgm:spPr/>
      <dgm:t>
        <a:bodyPr/>
        <a:lstStyle/>
        <a:p>
          <a:endParaRPr lang="en-GB"/>
        </a:p>
      </dgm:t>
    </dgm:pt>
    <dgm:pt modelId="{A73C0901-28A4-430A-B222-4F9F23800CC9}" type="sibTrans" cxnId="{AE6DFE6E-DEF0-497C-BB87-3BFB96F2B77C}">
      <dgm:prSet/>
      <dgm:spPr/>
      <dgm:t>
        <a:bodyPr/>
        <a:lstStyle/>
        <a:p>
          <a:endParaRPr lang="en-GB"/>
        </a:p>
      </dgm:t>
    </dgm:pt>
    <dgm:pt modelId="{9A3393E5-C178-44B9-8755-31DE4181CD1F}">
      <dgm:prSet phldrT="[Text]" phldr="0"/>
      <dgm:spPr/>
      <dgm:t>
        <a:bodyPr/>
        <a:lstStyle/>
        <a:p>
          <a:r>
            <a:rPr lang="en-GB" dirty="0"/>
            <a:t>Also provides you a certification to add to your cv or profile.</a:t>
          </a:r>
        </a:p>
      </dgm:t>
    </dgm:pt>
    <dgm:pt modelId="{BE48B4D7-CBEB-49A5-A36B-0D9CFE122B66}" type="parTrans" cxnId="{1C69777F-E44A-45E3-B296-47CF97D939E1}">
      <dgm:prSet/>
      <dgm:spPr/>
      <dgm:t>
        <a:bodyPr/>
        <a:lstStyle/>
        <a:p>
          <a:endParaRPr lang="en-GB"/>
        </a:p>
      </dgm:t>
    </dgm:pt>
    <dgm:pt modelId="{E62990F6-F0FC-41E9-AE37-E985AD325258}" type="sibTrans" cxnId="{1C69777F-E44A-45E3-B296-47CF97D939E1}">
      <dgm:prSet/>
      <dgm:spPr/>
      <dgm:t>
        <a:bodyPr/>
        <a:lstStyle/>
        <a:p>
          <a:endParaRPr lang="en-GB"/>
        </a:p>
      </dgm:t>
    </dgm:pt>
    <dgm:pt modelId="{072FC10B-B92F-4B6F-AF87-B845CBCDDEF5}">
      <dgm:prSet phldrT="[Text]" phldr="0" custT="1"/>
      <dgm:spPr/>
      <dgm:t>
        <a:bodyPr/>
        <a:lstStyle/>
        <a:p>
          <a:r>
            <a:rPr lang="en-GB" sz="4000" dirty="0"/>
            <a:t>YouTube</a:t>
          </a:r>
        </a:p>
      </dgm:t>
    </dgm:pt>
    <dgm:pt modelId="{4F651835-FC15-446E-A9D6-BFCCA59EA2ED}" type="parTrans" cxnId="{2AC0D3F2-D2FC-49E1-B30D-70D61C344914}">
      <dgm:prSet/>
      <dgm:spPr/>
      <dgm:t>
        <a:bodyPr/>
        <a:lstStyle/>
        <a:p>
          <a:endParaRPr lang="en-GB"/>
        </a:p>
      </dgm:t>
    </dgm:pt>
    <dgm:pt modelId="{4ABFB97B-6AEF-4996-93FE-787B5E95119A}" type="sibTrans" cxnId="{2AC0D3F2-D2FC-49E1-B30D-70D61C344914}">
      <dgm:prSet/>
      <dgm:spPr/>
      <dgm:t>
        <a:bodyPr/>
        <a:lstStyle/>
        <a:p>
          <a:endParaRPr lang="en-GB"/>
        </a:p>
      </dgm:t>
    </dgm:pt>
    <dgm:pt modelId="{347881C2-A626-4609-B057-D239F6A89110}">
      <dgm:prSet phldrT="[Text]" phldr="0"/>
      <dgm:spPr/>
      <dgm:t>
        <a:bodyPr/>
        <a:lstStyle/>
        <a:p>
          <a:r>
            <a:rPr lang="en-GB" dirty="0"/>
            <a:t>YouTube has huge number of videos that can show you how to learn or apply these skills in your projects, tasks or work..</a:t>
          </a:r>
        </a:p>
      </dgm:t>
    </dgm:pt>
    <dgm:pt modelId="{624F4BE7-4873-48F1-8FEA-99F5DBF53FF2}" type="parTrans" cxnId="{697C7FC7-491C-4C5F-9887-1BCD0E57837E}">
      <dgm:prSet/>
      <dgm:spPr/>
      <dgm:t>
        <a:bodyPr/>
        <a:lstStyle/>
        <a:p>
          <a:endParaRPr lang="en-GB"/>
        </a:p>
      </dgm:t>
    </dgm:pt>
    <dgm:pt modelId="{B89E04F2-A9D0-46A5-A624-00CFCA8EF36A}" type="sibTrans" cxnId="{697C7FC7-491C-4C5F-9887-1BCD0E57837E}">
      <dgm:prSet/>
      <dgm:spPr/>
      <dgm:t>
        <a:bodyPr/>
        <a:lstStyle/>
        <a:p>
          <a:endParaRPr lang="en-GB"/>
        </a:p>
      </dgm:t>
    </dgm:pt>
    <dgm:pt modelId="{5C38EFC3-5E99-4C57-8C62-06B3BA8BCD23}">
      <dgm:prSet phldrT="[Text]" phldr="0" custT="1"/>
      <dgm:spPr/>
      <dgm:t>
        <a:bodyPr/>
        <a:lstStyle/>
        <a:p>
          <a:r>
            <a:rPr lang="en-GB" sz="3600" dirty="0"/>
            <a:t>Websites</a:t>
          </a:r>
          <a:r>
            <a:rPr lang="en-GB" sz="4400" dirty="0"/>
            <a:t> </a:t>
          </a:r>
        </a:p>
      </dgm:t>
    </dgm:pt>
    <dgm:pt modelId="{344D3426-2355-4A26-92B4-2DA6D9707027}" type="parTrans" cxnId="{33ECD098-2078-41E6-9772-09DC3F68E241}">
      <dgm:prSet/>
      <dgm:spPr/>
      <dgm:t>
        <a:bodyPr/>
        <a:lstStyle/>
        <a:p>
          <a:endParaRPr lang="en-GB"/>
        </a:p>
      </dgm:t>
    </dgm:pt>
    <dgm:pt modelId="{627D2E90-10BF-47EC-9B7C-8A51AAAF524C}" type="sibTrans" cxnId="{33ECD098-2078-41E6-9772-09DC3F68E241}">
      <dgm:prSet/>
      <dgm:spPr/>
      <dgm:t>
        <a:bodyPr/>
        <a:lstStyle/>
        <a:p>
          <a:endParaRPr lang="en-GB"/>
        </a:p>
      </dgm:t>
    </dgm:pt>
    <dgm:pt modelId="{1DC087DF-753B-498F-A27A-050530611697}">
      <dgm:prSet phldrT="[Text]" phldr="0" custT="1"/>
      <dgm:spPr/>
      <dgm:t>
        <a:bodyPr/>
        <a:lstStyle/>
        <a:p>
          <a:r>
            <a:rPr lang="en-GB" sz="1400" dirty="0"/>
            <a:t>There are multiple websites that offer free educational content  in a simple     and understandable manner like Wikipedia, Goggle scholar and many other.</a:t>
          </a:r>
        </a:p>
      </dgm:t>
    </dgm:pt>
    <dgm:pt modelId="{72AB0BFF-92C7-4374-8361-4314BF7F4C06}" type="parTrans" cxnId="{364C32AF-F1FF-4708-9058-6346800AA7BB}">
      <dgm:prSet/>
      <dgm:spPr/>
      <dgm:t>
        <a:bodyPr/>
        <a:lstStyle/>
        <a:p>
          <a:endParaRPr lang="en-GB"/>
        </a:p>
      </dgm:t>
    </dgm:pt>
    <dgm:pt modelId="{21A47081-27EE-4479-9352-A15621582D3E}" type="sibTrans" cxnId="{364C32AF-F1FF-4708-9058-6346800AA7BB}">
      <dgm:prSet/>
      <dgm:spPr/>
      <dgm:t>
        <a:bodyPr/>
        <a:lstStyle/>
        <a:p>
          <a:endParaRPr lang="en-GB"/>
        </a:p>
      </dgm:t>
    </dgm:pt>
    <dgm:pt modelId="{31F8658A-4835-44C4-84FE-A3FEA9BC7D03}">
      <dgm:prSet phldrT="[Text]" phldr="0" custT="1"/>
      <dgm:spPr/>
      <dgm:t>
        <a:bodyPr/>
        <a:lstStyle/>
        <a:p>
          <a:r>
            <a:rPr lang="en-GB" sz="1400" dirty="0"/>
            <a:t>These websites are showcasing knowledge that can used to apply and learn these skills.</a:t>
          </a:r>
        </a:p>
      </dgm:t>
    </dgm:pt>
    <dgm:pt modelId="{B02DFBA7-B930-4B64-B5E4-7F1249B57B44}" type="parTrans" cxnId="{B920DA4E-422C-43D8-932E-15FE96EA0D29}">
      <dgm:prSet/>
      <dgm:spPr/>
      <dgm:t>
        <a:bodyPr/>
        <a:lstStyle/>
        <a:p>
          <a:endParaRPr lang="en-GB"/>
        </a:p>
      </dgm:t>
    </dgm:pt>
    <dgm:pt modelId="{D3FD2573-4ED7-4C8E-BBBE-68338631C51F}" type="sibTrans" cxnId="{B920DA4E-422C-43D8-932E-15FE96EA0D29}">
      <dgm:prSet/>
      <dgm:spPr/>
      <dgm:t>
        <a:bodyPr/>
        <a:lstStyle/>
        <a:p>
          <a:endParaRPr lang="en-GB"/>
        </a:p>
      </dgm:t>
    </dgm:pt>
    <dgm:pt modelId="{F05C740D-61BB-4E15-9774-17A326980361}">
      <dgm:prSet phldrT="[Text]" phldr="0"/>
      <dgm:spPr/>
      <dgm:t>
        <a:bodyPr/>
        <a:lstStyle/>
        <a:p>
          <a:r>
            <a:rPr lang="en-GB" dirty="0"/>
            <a:t>We can ask questions, and the mentor or hosts can answer through the comment section</a:t>
          </a:r>
        </a:p>
      </dgm:t>
    </dgm:pt>
    <dgm:pt modelId="{FE373BAB-B5F6-48FB-A560-721C6919092C}" type="parTrans" cxnId="{A0557A17-9D42-4BD9-B925-B9197B37BD0F}">
      <dgm:prSet/>
      <dgm:spPr/>
      <dgm:t>
        <a:bodyPr/>
        <a:lstStyle/>
        <a:p>
          <a:endParaRPr lang="en-GB"/>
        </a:p>
      </dgm:t>
    </dgm:pt>
    <dgm:pt modelId="{10DEC778-CBED-4964-84DF-728009CDBDCF}" type="sibTrans" cxnId="{A0557A17-9D42-4BD9-B925-B9197B37BD0F}">
      <dgm:prSet/>
      <dgm:spPr/>
      <dgm:t>
        <a:bodyPr/>
        <a:lstStyle/>
        <a:p>
          <a:endParaRPr lang="en-GB"/>
        </a:p>
      </dgm:t>
    </dgm:pt>
    <dgm:pt modelId="{E46D21EF-137B-4F10-AEC6-7AECE86ECB50}" type="pres">
      <dgm:prSet presAssocID="{3813F37B-3FFD-4F5C-A04E-FFD388C1DC19}" presName="Name0" presStyleCnt="0">
        <dgm:presLayoutVars>
          <dgm:dir/>
          <dgm:animLvl val="lvl"/>
          <dgm:resizeHandles val="exact"/>
        </dgm:presLayoutVars>
      </dgm:prSet>
      <dgm:spPr/>
    </dgm:pt>
    <dgm:pt modelId="{355D692E-940C-47EE-82AF-9BDEBC2CF049}" type="pres">
      <dgm:prSet presAssocID="{EED39F1E-4610-426F-B0C9-82D0D49A7848}" presName="linNode" presStyleCnt="0"/>
      <dgm:spPr/>
    </dgm:pt>
    <dgm:pt modelId="{DBCB0A26-0154-45F0-98B7-D7D877D8739D}" type="pres">
      <dgm:prSet presAssocID="{EED39F1E-4610-426F-B0C9-82D0D49A7848}" presName="parentText" presStyleLbl="node1" presStyleIdx="0" presStyleCnt="3" custLinFactNeighborX="1069">
        <dgm:presLayoutVars>
          <dgm:chMax val="1"/>
          <dgm:bulletEnabled val="1"/>
        </dgm:presLayoutVars>
      </dgm:prSet>
      <dgm:spPr>
        <a:prstGeom prst="flowChartConnector">
          <a:avLst/>
        </a:prstGeom>
      </dgm:spPr>
    </dgm:pt>
    <dgm:pt modelId="{96106A06-7875-4638-A3F8-A302B2EAB552}" type="pres">
      <dgm:prSet presAssocID="{EED39F1E-4610-426F-B0C9-82D0D49A7848}" presName="descendantText" presStyleLbl="alignAccFollowNode1" presStyleIdx="0" presStyleCnt="3" custLinFactNeighborX="1617" custLinFactNeighborY="715">
        <dgm:presLayoutVars>
          <dgm:bulletEnabled val="1"/>
        </dgm:presLayoutVars>
      </dgm:prSet>
      <dgm:spPr/>
    </dgm:pt>
    <dgm:pt modelId="{380F0436-7061-42BD-BD13-42C35DB120D0}" type="pres">
      <dgm:prSet presAssocID="{DDC00FD4-424C-4131-8782-9D0CDC92407F}" presName="sp" presStyleCnt="0"/>
      <dgm:spPr/>
    </dgm:pt>
    <dgm:pt modelId="{1A575F58-190A-4CB8-8BC9-BE1B2E94B86B}" type="pres">
      <dgm:prSet presAssocID="{072FC10B-B92F-4B6F-AF87-B845CBCDDEF5}" presName="linNode" presStyleCnt="0"/>
      <dgm:spPr/>
    </dgm:pt>
    <dgm:pt modelId="{21A7E6E2-AB34-4EBF-97D1-D59F12FEA89A}" type="pres">
      <dgm:prSet presAssocID="{072FC10B-B92F-4B6F-AF87-B845CBCDDEF5}" presName="parentText" presStyleLbl="node1" presStyleIdx="1" presStyleCnt="3" custLinFactNeighborX="1001">
        <dgm:presLayoutVars>
          <dgm:chMax val="1"/>
          <dgm:bulletEnabled val="1"/>
        </dgm:presLayoutVars>
      </dgm:prSet>
      <dgm:spPr>
        <a:prstGeom prst="flowChartConnector">
          <a:avLst/>
        </a:prstGeom>
      </dgm:spPr>
    </dgm:pt>
    <dgm:pt modelId="{83078943-EE53-4CBF-A741-34910A486130}" type="pres">
      <dgm:prSet presAssocID="{072FC10B-B92F-4B6F-AF87-B845CBCDDEF5}" presName="descendantText" presStyleLbl="alignAccFollowNode1" presStyleIdx="1" presStyleCnt="3">
        <dgm:presLayoutVars>
          <dgm:bulletEnabled val="1"/>
        </dgm:presLayoutVars>
      </dgm:prSet>
      <dgm:spPr/>
    </dgm:pt>
    <dgm:pt modelId="{4712B69C-7D3C-41A2-8E09-322C38A20823}" type="pres">
      <dgm:prSet presAssocID="{4ABFB97B-6AEF-4996-93FE-787B5E95119A}" presName="sp" presStyleCnt="0"/>
      <dgm:spPr/>
    </dgm:pt>
    <dgm:pt modelId="{2E0D4E1F-F319-4618-A693-48C679221089}" type="pres">
      <dgm:prSet presAssocID="{5C38EFC3-5E99-4C57-8C62-06B3BA8BCD23}" presName="linNode" presStyleCnt="0"/>
      <dgm:spPr/>
    </dgm:pt>
    <dgm:pt modelId="{97D2298A-31BB-4037-8806-2C6203B464F9}" type="pres">
      <dgm:prSet presAssocID="{5C38EFC3-5E99-4C57-8C62-06B3BA8BCD23}" presName="parentText" presStyleLbl="node1" presStyleIdx="2" presStyleCnt="3" custLinFactNeighborX="1425" custLinFactNeighborY="2612">
        <dgm:presLayoutVars>
          <dgm:chMax val="1"/>
          <dgm:bulletEnabled val="1"/>
        </dgm:presLayoutVars>
      </dgm:prSet>
      <dgm:spPr>
        <a:prstGeom prst="flowChartConnector">
          <a:avLst/>
        </a:prstGeom>
      </dgm:spPr>
    </dgm:pt>
    <dgm:pt modelId="{50053E33-D4D0-476D-8BF3-8B6D4E81F3F1}" type="pres">
      <dgm:prSet presAssocID="{5C38EFC3-5E99-4C57-8C62-06B3BA8BCD23}" presName="descendantText" presStyleLbl="alignAccFollowNode1" presStyleIdx="2" presStyleCnt="3">
        <dgm:presLayoutVars>
          <dgm:bulletEnabled val="1"/>
        </dgm:presLayoutVars>
      </dgm:prSet>
      <dgm:spPr/>
    </dgm:pt>
  </dgm:ptLst>
  <dgm:cxnLst>
    <dgm:cxn modelId="{C21D8508-9450-4E16-9AB1-F2900AAD1C18}" type="presOf" srcId="{9A3393E5-C178-44B9-8755-31DE4181CD1F}" destId="{96106A06-7875-4638-A3F8-A302B2EAB552}" srcOrd="0" destOrd="1" presId="urn:microsoft.com/office/officeart/2005/8/layout/vList5"/>
    <dgm:cxn modelId="{A0557A17-9D42-4BD9-B925-B9197B37BD0F}" srcId="{072FC10B-B92F-4B6F-AF87-B845CBCDDEF5}" destId="{F05C740D-61BB-4E15-9774-17A326980361}" srcOrd="1" destOrd="0" parTransId="{FE373BAB-B5F6-48FB-A560-721C6919092C}" sibTransId="{10DEC778-CBED-4964-84DF-728009CDBDCF}"/>
    <dgm:cxn modelId="{EF997068-357D-4724-9657-948319612C3A}" type="presOf" srcId="{347881C2-A626-4609-B057-D239F6A89110}" destId="{83078943-EE53-4CBF-A741-34910A486130}" srcOrd="0" destOrd="0" presId="urn:microsoft.com/office/officeart/2005/8/layout/vList5"/>
    <dgm:cxn modelId="{B920DA4E-422C-43D8-932E-15FE96EA0D29}" srcId="{5C38EFC3-5E99-4C57-8C62-06B3BA8BCD23}" destId="{31F8658A-4835-44C4-84FE-A3FEA9BC7D03}" srcOrd="1" destOrd="0" parTransId="{B02DFBA7-B930-4B64-B5E4-7F1249B57B44}" sibTransId="{D3FD2573-4ED7-4C8E-BBBE-68338631C51F}"/>
    <dgm:cxn modelId="{B0CFF86E-EE9A-47D2-9251-4EE17DA1281A}" type="presOf" srcId="{EED39F1E-4610-426F-B0C9-82D0D49A7848}" destId="{DBCB0A26-0154-45F0-98B7-D7D877D8739D}" srcOrd="0" destOrd="0" presId="urn:microsoft.com/office/officeart/2005/8/layout/vList5"/>
    <dgm:cxn modelId="{AE6DFE6E-DEF0-497C-BB87-3BFB96F2B77C}" srcId="{EED39F1E-4610-426F-B0C9-82D0D49A7848}" destId="{251C8DF5-07F5-42EA-9479-851F383CDB1D}" srcOrd="0" destOrd="0" parTransId="{DA6730F8-C621-4073-A261-D277CE2FBB28}" sibTransId="{A73C0901-28A4-430A-B222-4F9F23800CC9}"/>
    <dgm:cxn modelId="{A8E3D872-D341-41AC-A900-619F6EDD5E3D}" type="presOf" srcId="{3813F37B-3FFD-4F5C-A04E-FFD388C1DC19}" destId="{E46D21EF-137B-4F10-AEC6-7AECE86ECB50}" srcOrd="0" destOrd="0" presId="urn:microsoft.com/office/officeart/2005/8/layout/vList5"/>
    <dgm:cxn modelId="{BF52EC78-63F0-4167-8680-D162A848446E}" type="presOf" srcId="{31F8658A-4835-44C4-84FE-A3FEA9BC7D03}" destId="{50053E33-D4D0-476D-8BF3-8B6D4E81F3F1}" srcOrd="0" destOrd="1" presId="urn:microsoft.com/office/officeart/2005/8/layout/vList5"/>
    <dgm:cxn modelId="{1C69777F-E44A-45E3-B296-47CF97D939E1}" srcId="{EED39F1E-4610-426F-B0C9-82D0D49A7848}" destId="{9A3393E5-C178-44B9-8755-31DE4181CD1F}" srcOrd="1" destOrd="0" parTransId="{BE48B4D7-CBEB-49A5-A36B-0D9CFE122B66}" sibTransId="{E62990F6-F0FC-41E9-AE37-E985AD325258}"/>
    <dgm:cxn modelId="{DCA90688-8373-47AB-BB66-FA01E202B7F2}" type="presOf" srcId="{5C38EFC3-5E99-4C57-8C62-06B3BA8BCD23}" destId="{97D2298A-31BB-4037-8806-2C6203B464F9}" srcOrd="0" destOrd="0" presId="urn:microsoft.com/office/officeart/2005/8/layout/vList5"/>
    <dgm:cxn modelId="{33ECD098-2078-41E6-9772-09DC3F68E241}" srcId="{3813F37B-3FFD-4F5C-A04E-FFD388C1DC19}" destId="{5C38EFC3-5E99-4C57-8C62-06B3BA8BCD23}" srcOrd="2" destOrd="0" parTransId="{344D3426-2355-4A26-92B4-2DA6D9707027}" sibTransId="{627D2E90-10BF-47EC-9B7C-8A51AAAF524C}"/>
    <dgm:cxn modelId="{AEE1D9AB-8337-4176-85D3-E5C59106AF6B}" type="presOf" srcId="{251C8DF5-07F5-42EA-9479-851F383CDB1D}" destId="{96106A06-7875-4638-A3F8-A302B2EAB552}" srcOrd="0" destOrd="0" presId="urn:microsoft.com/office/officeart/2005/8/layout/vList5"/>
    <dgm:cxn modelId="{364C32AF-F1FF-4708-9058-6346800AA7BB}" srcId="{5C38EFC3-5E99-4C57-8C62-06B3BA8BCD23}" destId="{1DC087DF-753B-498F-A27A-050530611697}" srcOrd="0" destOrd="0" parTransId="{72AB0BFF-92C7-4374-8361-4314BF7F4C06}" sibTransId="{21A47081-27EE-4479-9352-A15621582D3E}"/>
    <dgm:cxn modelId="{F15A29B0-0101-43EF-A9E6-E0D4AA525C19}" srcId="{3813F37B-3FFD-4F5C-A04E-FFD388C1DC19}" destId="{EED39F1E-4610-426F-B0C9-82D0D49A7848}" srcOrd="0" destOrd="0" parTransId="{6ABEE126-AA0F-4792-AABE-5A4A8BAB98BD}" sibTransId="{DDC00FD4-424C-4131-8782-9D0CDC92407F}"/>
    <dgm:cxn modelId="{09774DBD-D6E3-41D7-AF87-FF46EF674427}" type="presOf" srcId="{F05C740D-61BB-4E15-9774-17A326980361}" destId="{83078943-EE53-4CBF-A741-34910A486130}" srcOrd="0" destOrd="1" presId="urn:microsoft.com/office/officeart/2005/8/layout/vList5"/>
    <dgm:cxn modelId="{697C7FC7-491C-4C5F-9887-1BCD0E57837E}" srcId="{072FC10B-B92F-4B6F-AF87-B845CBCDDEF5}" destId="{347881C2-A626-4609-B057-D239F6A89110}" srcOrd="0" destOrd="0" parTransId="{624F4BE7-4873-48F1-8FEA-99F5DBF53FF2}" sibTransId="{B89E04F2-A9D0-46A5-A624-00CFCA8EF36A}"/>
    <dgm:cxn modelId="{B259C1E7-25C7-4A67-A3F8-96E5C35572BC}" type="presOf" srcId="{1DC087DF-753B-498F-A27A-050530611697}" destId="{50053E33-D4D0-476D-8BF3-8B6D4E81F3F1}" srcOrd="0" destOrd="0" presId="urn:microsoft.com/office/officeart/2005/8/layout/vList5"/>
    <dgm:cxn modelId="{2AC0D3F2-D2FC-49E1-B30D-70D61C344914}" srcId="{3813F37B-3FFD-4F5C-A04E-FFD388C1DC19}" destId="{072FC10B-B92F-4B6F-AF87-B845CBCDDEF5}" srcOrd="1" destOrd="0" parTransId="{4F651835-FC15-446E-A9D6-BFCCA59EA2ED}" sibTransId="{4ABFB97B-6AEF-4996-93FE-787B5E95119A}"/>
    <dgm:cxn modelId="{6F9EDDFB-BAD6-4F69-8015-E7DE4B36F02C}" type="presOf" srcId="{072FC10B-B92F-4B6F-AF87-B845CBCDDEF5}" destId="{21A7E6E2-AB34-4EBF-97D1-D59F12FEA89A}" srcOrd="0" destOrd="0" presId="urn:microsoft.com/office/officeart/2005/8/layout/vList5"/>
    <dgm:cxn modelId="{85C27E8C-A09D-4ACA-A25A-C70A4E2174E7}" type="presParOf" srcId="{E46D21EF-137B-4F10-AEC6-7AECE86ECB50}" destId="{355D692E-940C-47EE-82AF-9BDEBC2CF049}" srcOrd="0" destOrd="0" presId="urn:microsoft.com/office/officeart/2005/8/layout/vList5"/>
    <dgm:cxn modelId="{E1A26045-D070-4CC7-AC7A-C97D8CB1BEA8}" type="presParOf" srcId="{355D692E-940C-47EE-82AF-9BDEBC2CF049}" destId="{DBCB0A26-0154-45F0-98B7-D7D877D8739D}" srcOrd="0" destOrd="0" presId="urn:microsoft.com/office/officeart/2005/8/layout/vList5"/>
    <dgm:cxn modelId="{DE017AFB-8F62-4C0E-8C0E-6B8A53917CB7}" type="presParOf" srcId="{355D692E-940C-47EE-82AF-9BDEBC2CF049}" destId="{96106A06-7875-4638-A3F8-A302B2EAB552}" srcOrd="1" destOrd="0" presId="urn:microsoft.com/office/officeart/2005/8/layout/vList5"/>
    <dgm:cxn modelId="{246EE44D-A7C7-4A89-8D2F-0BE3584A4550}" type="presParOf" srcId="{E46D21EF-137B-4F10-AEC6-7AECE86ECB50}" destId="{380F0436-7061-42BD-BD13-42C35DB120D0}" srcOrd="1" destOrd="0" presId="urn:microsoft.com/office/officeart/2005/8/layout/vList5"/>
    <dgm:cxn modelId="{F67DB1C3-F322-42DB-958E-06C85F2F6F64}" type="presParOf" srcId="{E46D21EF-137B-4F10-AEC6-7AECE86ECB50}" destId="{1A575F58-190A-4CB8-8BC9-BE1B2E94B86B}" srcOrd="2" destOrd="0" presId="urn:microsoft.com/office/officeart/2005/8/layout/vList5"/>
    <dgm:cxn modelId="{C7F7AEBD-E0A9-4DC2-9AC4-83A163FD9D01}" type="presParOf" srcId="{1A575F58-190A-4CB8-8BC9-BE1B2E94B86B}" destId="{21A7E6E2-AB34-4EBF-97D1-D59F12FEA89A}" srcOrd="0" destOrd="0" presId="urn:microsoft.com/office/officeart/2005/8/layout/vList5"/>
    <dgm:cxn modelId="{53C8D23A-2FEC-4DF4-A6B8-A6E215F8DB72}" type="presParOf" srcId="{1A575F58-190A-4CB8-8BC9-BE1B2E94B86B}" destId="{83078943-EE53-4CBF-A741-34910A486130}" srcOrd="1" destOrd="0" presId="urn:microsoft.com/office/officeart/2005/8/layout/vList5"/>
    <dgm:cxn modelId="{42632EB2-526F-4980-842A-842E66122093}" type="presParOf" srcId="{E46D21EF-137B-4F10-AEC6-7AECE86ECB50}" destId="{4712B69C-7D3C-41A2-8E09-322C38A20823}" srcOrd="3" destOrd="0" presId="urn:microsoft.com/office/officeart/2005/8/layout/vList5"/>
    <dgm:cxn modelId="{9C9777E3-F9AC-4345-8006-7E572E6D882F}" type="presParOf" srcId="{E46D21EF-137B-4F10-AEC6-7AECE86ECB50}" destId="{2E0D4E1F-F319-4618-A693-48C679221089}" srcOrd="4" destOrd="0" presId="urn:microsoft.com/office/officeart/2005/8/layout/vList5"/>
    <dgm:cxn modelId="{0980BC50-8A51-4B15-BE64-2F92955ACBCD}" type="presParOf" srcId="{2E0D4E1F-F319-4618-A693-48C679221089}" destId="{97D2298A-31BB-4037-8806-2C6203B464F9}" srcOrd="0" destOrd="0" presId="urn:microsoft.com/office/officeart/2005/8/layout/vList5"/>
    <dgm:cxn modelId="{E3395538-08B1-411D-8A5A-3E3DE041158C}" type="presParOf" srcId="{2E0D4E1F-F319-4618-A693-48C679221089}" destId="{50053E33-D4D0-476D-8BF3-8B6D4E81F3F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106A06-7875-4638-A3F8-A302B2EAB552}">
      <dsp:nvSpPr>
        <dsp:cNvPr id="0" name=""/>
        <dsp:cNvSpPr/>
      </dsp:nvSpPr>
      <dsp:spPr>
        <a:xfrm rot="5400000">
          <a:off x="6011756" y="-2297902"/>
          <a:ext cx="1332061" cy="6284976"/>
        </a:xfrm>
        <a:prstGeom prst="round2Same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There are number of LinkedIn Learning courses that  train in Microsoft Outlook, Word, Excel, Canva, and Microsoft Copilot, etc.</a:t>
          </a:r>
        </a:p>
        <a:p>
          <a:pPr marL="114300" lvl="1" indent="-114300" algn="l" defTabSz="666750">
            <a:lnSpc>
              <a:spcPct val="90000"/>
            </a:lnSpc>
            <a:spcBef>
              <a:spcPct val="0"/>
            </a:spcBef>
            <a:spcAft>
              <a:spcPct val="15000"/>
            </a:spcAft>
            <a:buChar char="•"/>
          </a:pPr>
          <a:r>
            <a:rPr lang="en-GB" sz="1500" kern="1200" dirty="0"/>
            <a:t>Also provides you a certification to add to your cv or profile.</a:t>
          </a:r>
        </a:p>
      </dsp:txBody>
      <dsp:txXfrm rot="-5400000">
        <a:off x="3535299" y="243581"/>
        <a:ext cx="6219950" cy="1202009"/>
      </dsp:txXfrm>
    </dsp:sp>
    <dsp:sp modelId="{DBCB0A26-0154-45F0-98B7-D7D877D8739D}">
      <dsp:nvSpPr>
        <dsp:cNvPr id="0" name=""/>
        <dsp:cNvSpPr/>
      </dsp:nvSpPr>
      <dsp:spPr>
        <a:xfrm>
          <a:off x="67186" y="2522"/>
          <a:ext cx="3535299" cy="1665076"/>
        </a:xfrm>
        <a:prstGeom prst="flowChartConnector">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LinkedIn</a:t>
          </a:r>
        </a:p>
      </dsp:txBody>
      <dsp:txXfrm>
        <a:off x="584919" y="246367"/>
        <a:ext cx="2499833" cy="1177386"/>
      </dsp:txXfrm>
    </dsp:sp>
    <dsp:sp modelId="{83078943-EE53-4CBF-A741-34910A486130}">
      <dsp:nvSpPr>
        <dsp:cNvPr id="0" name=""/>
        <dsp:cNvSpPr/>
      </dsp:nvSpPr>
      <dsp:spPr>
        <a:xfrm rot="5400000">
          <a:off x="6011756" y="-559096"/>
          <a:ext cx="1332061" cy="6284976"/>
        </a:xfrm>
        <a:prstGeom prst="round2Same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YouTube has huge number of videos that can show you how to learn or apply these skills in your projects, tasks or work..</a:t>
          </a:r>
        </a:p>
        <a:p>
          <a:pPr marL="114300" lvl="1" indent="-114300" algn="l" defTabSz="666750">
            <a:lnSpc>
              <a:spcPct val="90000"/>
            </a:lnSpc>
            <a:spcBef>
              <a:spcPct val="0"/>
            </a:spcBef>
            <a:spcAft>
              <a:spcPct val="15000"/>
            </a:spcAft>
            <a:buChar char="•"/>
          </a:pPr>
          <a:r>
            <a:rPr lang="en-GB" sz="1500" kern="1200" dirty="0"/>
            <a:t>We can ask questions, and the mentor or hosts can answer through the comment section</a:t>
          </a:r>
        </a:p>
      </dsp:txBody>
      <dsp:txXfrm rot="-5400000">
        <a:off x="3535299" y="1982387"/>
        <a:ext cx="6219950" cy="1202009"/>
      </dsp:txXfrm>
    </dsp:sp>
    <dsp:sp modelId="{21A7E6E2-AB34-4EBF-97D1-D59F12FEA89A}">
      <dsp:nvSpPr>
        <dsp:cNvPr id="0" name=""/>
        <dsp:cNvSpPr/>
      </dsp:nvSpPr>
      <dsp:spPr>
        <a:xfrm>
          <a:off x="62912" y="1750853"/>
          <a:ext cx="3535299" cy="1665076"/>
        </a:xfrm>
        <a:prstGeom prst="flowChartConnector">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YouTube</a:t>
          </a:r>
        </a:p>
      </dsp:txBody>
      <dsp:txXfrm>
        <a:off x="580645" y="1994698"/>
        <a:ext cx="2499833" cy="1177386"/>
      </dsp:txXfrm>
    </dsp:sp>
    <dsp:sp modelId="{50053E33-D4D0-476D-8BF3-8B6D4E81F3F1}">
      <dsp:nvSpPr>
        <dsp:cNvPr id="0" name=""/>
        <dsp:cNvSpPr/>
      </dsp:nvSpPr>
      <dsp:spPr>
        <a:xfrm rot="5400000">
          <a:off x="6011756" y="1189233"/>
          <a:ext cx="1332061" cy="6284976"/>
        </a:xfrm>
        <a:prstGeom prst="round2SameRect">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There are multiple websites that offer free educational content  in a simple     and understandable manner like Wikipedia, Goggle scholar and many other.</a:t>
          </a:r>
        </a:p>
        <a:p>
          <a:pPr marL="114300" lvl="1" indent="-114300" algn="l" defTabSz="622300">
            <a:lnSpc>
              <a:spcPct val="90000"/>
            </a:lnSpc>
            <a:spcBef>
              <a:spcPct val="0"/>
            </a:spcBef>
            <a:spcAft>
              <a:spcPct val="15000"/>
            </a:spcAft>
            <a:buChar char="•"/>
          </a:pPr>
          <a:r>
            <a:rPr lang="en-GB" sz="1400" kern="1200" dirty="0"/>
            <a:t>These websites are showcasing knowledge that can used to apply and learn these skills.</a:t>
          </a:r>
        </a:p>
      </dsp:txBody>
      <dsp:txXfrm rot="-5400000">
        <a:off x="3535299" y="3730716"/>
        <a:ext cx="6219950" cy="1202009"/>
      </dsp:txXfrm>
    </dsp:sp>
    <dsp:sp modelId="{97D2298A-31BB-4037-8806-2C6203B464F9}">
      <dsp:nvSpPr>
        <dsp:cNvPr id="0" name=""/>
        <dsp:cNvSpPr/>
      </dsp:nvSpPr>
      <dsp:spPr>
        <a:xfrm>
          <a:off x="89560" y="3501706"/>
          <a:ext cx="3535299" cy="1665076"/>
        </a:xfrm>
        <a:prstGeom prst="flowChartConnector">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Websites</a:t>
          </a:r>
          <a:r>
            <a:rPr lang="en-GB" sz="4400" kern="1200" dirty="0"/>
            <a:t> </a:t>
          </a:r>
        </a:p>
      </dsp:txBody>
      <dsp:txXfrm>
        <a:off x="607293" y="3745551"/>
        <a:ext cx="2499833" cy="11773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todays, world Digital skills has touched almost every aspect of our life it can be work, healthcare, banking ,education and much more</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294388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660368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GB"/>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3/16/2026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3/16/2026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3/16/2026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3/16/2026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3/16/2026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3/16/2026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3/16/2026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GB"/>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3/16/2026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GB"/>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3/16/2026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3/16/2026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52566481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GB"/>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Layout" Target="../diagrams/layout1.xml"/><Relationship Id="rId7" Type="http://schemas.openxmlformats.org/officeDocument/2006/relationships/image" Target="../media/image25.png"/><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hyperlink" Target="https://futuredotnow.uk/wp-content/uploads/2025/05/Final-Report-The-economic-impact-of-closing-the-work-essential-digital-skills-gap.pdf" TargetMode="External"/><Relationship Id="rId2" Type="http://schemas.openxmlformats.org/officeDocument/2006/relationships/hyperlink" Target="https://www.forbes.com/councils/forbestechcouncil/2024/03/01/20-essential-skills-for-all-professionals-in-a-digital-workplace/" TargetMode="External"/><Relationship Id="rId1" Type="http://schemas.openxmlformats.org/officeDocument/2006/relationships/slideLayout" Target="../slideLayouts/slideLayout25.xml"/><Relationship Id="rId5" Type="http://schemas.openxmlformats.org/officeDocument/2006/relationships/image" Target="../media/image30.png"/><Relationship Id="rId4" Type="http://schemas.openxmlformats.org/officeDocument/2006/relationships/hyperlink" Target="https://www.linkedin.com/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6E66404A-7843-E467-4E71-EF28773D20E8}"/>
              </a:ext>
            </a:extLst>
          </p:cNvPr>
          <p:cNvSpPr>
            <a:spLocks noGrp="1"/>
          </p:cNvSpPr>
          <p:nvPr>
            <p:ph type="ctrTitle"/>
          </p:nvPr>
        </p:nvSpPr>
        <p:spPr>
          <a:xfrm>
            <a:off x="1180104" y="1943101"/>
            <a:ext cx="10135596" cy="3630384"/>
          </a:xfrm>
        </p:spPr>
        <p:txBody>
          <a:bodyPr anchor="b">
            <a:normAutofit fontScale="90000"/>
          </a:bodyPr>
          <a:lstStyle/>
          <a:p>
            <a:endParaRPr lang="en-GB" sz="4600" b="1" dirty="0"/>
          </a:p>
          <a:p>
            <a:pPr>
              <a:lnSpc>
                <a:spcPct val="150000"/>
              </a:lnSpc>
            </a:pPr>
            <a:r>
              <a:rPr lang="en-GB" sz="3100" b="1" dirty="0"/>
              <a:t>TITLE: </a:t>
            </a:r>
            <a:r>
              <a:rPr lang="en-US" sz="3100" dirty="0"/>
              <a:t>Relevance of digital skills at workplace</a:t>
            </a:r>
            <a:endParaRPr lang="en-GB" sz="3100" b="1" dirty="0"/>
          </a:p>
          <a:p>
            <a:pPr>
              <a:lnSpc>
                <a:spcPct val="150000"/>
              </a:lnSpc>
            </a:pPr>
            <a:r>
              <a:rPr lang="en-GB" sz="3100" b="1" dirty="0"/>
              <a:t>MODULE: </a:t>
            </a:r>
            <a:r>
              <a:rPr lang="en-US" sz="3100" kern="0" spc="200" dirty="0"/>
              <a:t>BMSW4008</a:t>
            </a:r>
            <a:endParaRPr lang="en-GB" sz="3100" dirty="0"/>
          </a:p>
          <a:p>
            <a:pPr>
              <a:lnSpc>
                <a:spcPct val="150000"/>
              </a:lnSpc>
            </a:pPr>
            <a:r>
              <a:rPr lang="en-GB" sz="3100" b="1" dirty="0"/>
              <a:t>NAME: </a:t>
            </a:r>
            <a:r>
              <a:rPr lang="en-GB" sz="3100" dirty="0"/>
              <a:t>Natachia INA </a:t>
            </a:r>
            <a:r>
              <a:rPr lang="en-GB" sz="3100" dirty="0" err="1"/>
              <a:t>rodrigues</a:t>
            </a:r>
            <a:endParaRPr lang="en-GB" sz="3100" dirty="0"/>
          </a:p>
          <a:p>
            <a:pPr>
              <a:lnSpc>
                <a:spcPct val="150000"/>
              </a:lnSpc>
            </a:pPr>
            <a:r>
              <a:rPr lang="en-GB" sz="3100" b="1" dirty="0"/>
              <a:t>STUDENT NUMBER:</a:t>
            </a:r>
            <a:r>
              <a:rPr lang="en-GB" sz="3100" dirty="0"/>
              <a:t>2529036</a:t>
            </a:r>
          </a:p>
          <a:p>
            <a:pPr>
              <a:lnSpc>
                <a:spcPct val="150000"/>
              </a:lnSpc>
            </a:pPr>
            <a:r>
              <a:rPr lang="en-GB" sz="3100" b="1" dirty="0"/>
              <a:t>LECTURER: </a:t>
            </a:r>
            <a:r>
              <a:rPr lang="en-GB" sz="3100" dirty="0"/>
              <a:t>MANJIT BIANT </a:t>
            </a:r>
          </a:p>
          <a:p>
            <a:endParaRPr lang="en-GB" sz="4600" dirty="0"/>
          </a:p>
        </p:txBody>
      </p:sp>
    </p:spTree>
    <p:extLst>
      <p:ext uri="{BB962C8B-B14F-4D97-AF65-F5344CB8AC3E}">
        <p14:creationId xmlns:p14="http://schemas.microsoft.com/office/powerpoint/2010/main" val="50151023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7103850" y="907302"/>
            <a:ext cx="4222117" cy="3697488"/>
          </a:xfrm>
        </p:spPr>
        <p:txBody>
          <a:bodyPr anchor="b">
            <a:normAutofit/>
          </a:bodyPr>
          <a:lstStyle/>
          <a:p>
            <a:r>
              <a:rPr lang="en-US" dirty="0"/>
              <a:t>Relevance of digital skills at workplace</a:t>
            </a:r>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7103850" y="4731335"/>
            <a:ext cx="4222117" cy="1219362"/>
          </a:xfrm>
        </p:spPr>
        <p:txBody>
          <a:bodyPr anchor="t">
            <a:normAutofit/>
          </a:bodyPr>
          <a:lstStyle/>
          <a:p>
            <a:r>
              <a:rPr lang="en-US" b="1" dirty="0"/>
              <a:t>Presented by Natachia Rodz</a:t>
            </a:r>
          </a:p>
        </p:txBody>
      </p:sp>
      <p:pic>
        <p:nvPicPr>
          <p:cNvPr id="7" name="Picture Placeholder 6">
            <a:extLst>
              <a:ext uri="{FF2B5EF4-FFF2-40B4-BE49-F238E27FC236}">
                <a16:creationId xmlns:a16="http://schemas.microsoft.com/office/drawing/2014/main" id="{3A5CBEBF-153A-4064-EA25-38D7A308749B}"/>
              </a:ext>
            </a:extLst>
          </p:cNvPr>
          <p:cNvPicPr>
            <a:picLocks noGrp="1" noChangeAspect="1"/>
          </p:cNvPicPr>
          <p:nvPr>
            <p:ph type="pic" sz="quarter" idx="14"/>
          </p:nvPr>
        </p:nvPicPr>
        <p:blipFill>
          <a:blip r:embed="rId2"/>
          <a:srcRect l="13525" r="33668" b="2"/>
          <a:stretch>
            <a:fillRect/>
          </a:stretch>
        </p:blipFill>
        <p:spPr>
          <a:xfrm>
            <a:off x="314325" y="333756"/>
            <a:ext cx="6276975" cy="6196757"/>
          </a:xfrm>
          <a:prstGeom prst="rect">
            <a:avLst/>
          </a:prstGeom>
          <a:noFill/>
        </p:spPr>
      </p:pic>
      <p:sp>
        <p:nvSpPr>
          <p:cNvPr id="4" name="AutoShape 2" descr="Image result for digital skills importance">
            <a:extLst>
              <a:ext uri="{FF2B5EF4-FFF2-40B4-BE49-F238E27FC236}">
                <a16:creationId xmlns:a16="http://schemas.microsoft.com/office/drawing/2014/main" id="{A13D0A41-E5D2-D665-5AE3-118BCC33C13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7383137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7321955" y="784363"/>
            <a:ext cx="6024894" cy="1143000"/>
          </a:xfrm>
        </p:spPr>
        <p:txBody>
          <a:bodyPr anchor="b">
            <a:normAutofit/>
          </a:bodyPr>
          <a:lstStyle/>
          <a:p>
            <a:r>
              <a:rPr lang="en-US" dirty="0"/>
              <a:t>Overview</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7086600" y="2204566"/>
            <a:ext cx="4239367" cy="3766065"/>
          </a:xfrm>
        </p:spPr>
        <p:txBody>
          <a:bodyPr>
            <a:normAutofit fontScale="92500" lnSpcReduction="20000"/>
          </a:bodyPr>
          <a:lstStyle/>
          <a:p>
            <a:pPr>
              <a:buFont typeface="Wingdings" panose="05000000000000000000" pitchFamily="2" charset="2"/>
              <a:buChar char="ü"/>
            </a:pPr>
            <a:r>
              <a:rPr lang="en-GB" sz="1700" dirty="0"/>
              <a:t>In todays, world Digital skills has touched almost every aspect of our life it can be work, healthcare, banking, education and much more</a:t>
            </a:r>
            <a:r>
              <a:rPr lang="en-US" sz="1700" dirty="0"/>
              <a:t>It helps us connect, organize, and access information all over the world</a:t>
            </a:r>
          </a:p>
          <a:p>
            <a:pPr>
              <a:buFont typeface="Wingdings" panose="05000000000000000000" pitchFamily="2" charset="2"/>
              <a:buChar char="ü"/>
            </a:pPr>
            <a:r>
              <a:rPr lang="en-US" sz="1700" dirty="0"/>
              <a:t>Easy to learn with lot of sources available- courses, websites, videos</a:t>
            </a:r>
          </a:p>
          <a:p>
            <a:pPr>
              <a:buFont typeface="Wingdings" panose="05000000000000000000" pitchFamily="2" charset="2"/>
              <a:buChar char="ü"/>
            </a:pPr>
            <a:r>
              <a:rPr lang="en-US" sz="1700" dirty="0"/>
              <a:t>Multiple tools –to fit your ideas and bring creativity to life</a:t>
            </a:r>
          </a:p>
          <a:p>
            <a:pPr>
              <a:buFont typeface="Wingdings" panose="05000000000000000000" pitchFamily="2" charset="2"/>
              <a:buChar char="ü"/>
            </a:pPr>
            <a:r>
              <a:rPr lang="en-US" sz="1700" dirty="0"/>
              <a:t>Flexibility to access via internet</a:t>
            </a:r>
          </a:p>
          <a:p>
            <a:pPr marL="0" indent="0">
              <a:buNone/>
            </a:pPr>
            <a:endParaRPr lang="en-US" dirty="0"/>
          </a:p>
          <a:p>
            <a:pPr marL="0" indent="0">
              <a:buNone/>
            </a:pPr>
            <a:endParaRPr lang="en-US" dirty="0"/>
          </a:p>
        </p:txBody>
      </p:sp>
      <p:sp>
        <p:nvSpPr>
          <p:cNvPr id="14" name="Picture Placeholder 13">
            <a:extLst>
              <a:ext uri="{FF2B5EF4-FFF2-40B4-BE49-F238E27FC236}">
                <a16:creationId xmlns:a16="http://schemas.microsoft.com/office/drawing/2014/main" id="{A091518B-3951-D1C5-FBA7-CBFB9662BA11}"/>
              </a:ext>
            </a:extLst>
          </p:cNvPr>
          <p:cNvSpPr>
            <a:spLocks noGrp="1"/>
          </p:cNvSpPr>
          <p:nvPr>
            <p:ph type="pic" sz="quarter" idx="13"/>
          </p:nvPr>
        </p:nvSpPr>
        <p:spPr/>
        <p:txBody>
          <a:bodyPr/>
          <a:lstStyle/>
          <a:p>
            <a:endParaRPr lang="en-GB"/>
          </a:p>
        </p:txBody>
      </p:sp>
      <p:pic>
        <p:nvPicPr>
          <p:cNvPr id="3082" name="Picture 10" descr="Digital Skills Gap predicted to cost UK £141 billion in GDP growth">
            <a:extLst>
              <a:ext uri="{FF2B5EF4-FFF2-40B4-BE49-F238E27FC236}">
                <a16:creationId xmlns:a16="http://schemas.microsoft.com/office/drawing/2014/main" id="{09440882-DA62-56C5-E699-7E0E1F99FD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40" y="333756"/>
            <a:ext cx="6653069" cy="6190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202185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B8B01-EE93-F236-E81F-19F5C6C0CA47}"/>
              </a:ext>
            </a:extLst>
          </p:cNvPr>
          <p:cNvSpPr>
            <a:spLocks noGrp="1"/>
          </p:cNvSpPr>
          <p:nvPr>
            <p:ph type="title"/>
          </p:nvPr>
        </p:nvSpPr>
        <p:spPr>
          <a:xfrm>
            <a:off x="504825" y="545352"/>
            <a:ext cx="6162676" cy="1386965"/>
          </a:xfrm>
        </p:spPr>
        <p:txBody>
          <a:bodyPr/>
          <a:lstStyle/>
          <a:p>
            <a:r>
              <a:rPr lang="en-GB" sz="4000"/>
              <a:t>Importance of digital skills at workplace</a:t>
            </a:r>
            <a:endParaRPr lang="en-GB" sz="4400" dirty="0"/>
          </a:p>
        </p:txBody>
      </p:sp>
      <p:sp>
        <p:nvSpPr>
          <p:cNvPr id="3" name="Content Placeholder 2">
            <a:extLst>
              <a:ext uri="{FF2B5EF4-FFF2-40B4-BE49-F238E27FC236}">
                <a16:creationId xmlns:a16="http://schemas.microsoft.com/office/drawing/2014/main" id="{9A7B70D6-EC83-E943-650A-29DF8FCC56AE}"/>
              </a:ext>
            </a:extLst>
          </p:cNvPr>
          <p:cNvSpPr>
            <a:spLocks noGrp="1"/>
          </p:cNvSpPr>
          <p:nvPr>
            <p:ph sz="quarter" idx="14"/>
          </p:nvPr>
        </p:nvSpPr>
        <p:spPr>
          <a:xfrm>
            <a:off x="590550" y="2386597"/>
            <a:ext cx="6391276" cy="4313656"/>
          </a:xfrm>
        </p:spPr>
        <p:txBody>
          <a:bodyPr>
            <a:normAutofit/>
          </a:bodyPr>
          <a:lstStyle/>
          <a:p>
            <a:pPr>
              <a:buFont typeface="Wingdings" panose="05000000000000000000" pitchFamily="2" charset="2"/>
              <a:buChar char="ü"/>
            </a:pPr>
            <a:r>
              <a:rPr lang="en-US" sz="1800" dirty="0"/>
              <a:t>We live in the Digital era which is changing our lives forever.</a:t>
            </a:r>
          </a:p>
          <a:p>
            <a:pPr>
              <a:buFont typeface="Wingdings" panose="05000000000000000000" pitchFamily="2" charset="2"/>
              <a:buChar char="ü"/>
            </a:pPr>
            <a:r>
              <a:rPr lang="en-US" sz="1800" dirty="0"/>
              <a:t>Most of our daily life is digitalized to fit these changes to make more everything convenient, transparent and more accessible sometimes even from the comfort of our home.</a:t>
            </a:r>
          </a:p>
          <a:p>
            <a:pPr>
              <a:buFont typeface="Wingdings" panose="05000000000000000000" pitchFamily="2" charset="2"/>
              <a:buChar char="ü"/>
            </a:pPr>
            <a:r>
              <a:rPr lang="en-US" sz="1800" dirty="0"/>
              <a:t>Most workplaces are integrated with digital tools to boost productivity of the employee and the company.</a:t>
            </a:r>
          </a:p>
          <a:p>
            <a:pPr marL="0" indent="0">
              <a:buNone/>
            </a:pPr>
            <a:endParaRPr lang="en-US" sz="1800" dirty="0"/>
          </a:p>
          <a:p>
            <a:endParaRPr lang="en-GB" dirty="0"/>
          </a:p>
        </p:txBody>
      </p:sp>
      <p:sp>
        <p:nvSpPr>
          <p:cNvPr id="14" name="Picture Placeholder 13">
            <a:extLst>
              <a:ext uri="{FF2B5EF4-FFF2-40B4-BE49-F238E27FC236}">
                <a16:creationId xmlns:a16="http://schemas.microsoft.com/office/drawing/2014/main" id="{AB34C05A-132E-84D9-DBE9-3F16B2092767}"/>
              </a:ext>
            </a:extLst>
          </p:cNvPr>
          <p:cNvSpPr>
            <a:spLocks noGrp="1"/>
          </p:cNvSpPr>
          <p:nvPr>
            <p:ph type="pic" sz="quarter" idx="13"/>
          </p:nvPr>
        </p:nvSpPr>
        <p:spPr>
          <a:xfrm>
            <a:off x="6838950" y="333756"/>
            <a:ext cx="4997011" cy="6190488"/>
          </a:xfrm>
        </p:spPr>
        <p:txBody>
          <a:bodyPr/>
          <a:lstStyle/>
          <a:p>
            <a:endParaRPr lang="en-GB"/>
          </a:p>
        </p:txBody>
      </p:sp>
      <p:pic>
        <p:nvPicPr>
          <p:cNvPr id="5124" name="Picture 4" descr="Digital workplace tools: The top benefits for employees">
            <a:extLst>
              <a:ext uri="{FF2B5EF4-FFF2-40B4-BE49-F238E27FC236}">
                <a16:creationId xmlns:a16="http://schemas.microsoft.com/office/drawing/2014/main" id="{1FB901CB-94C3-D8DB-0762-C7D938D4E0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194"/>
          <a:stretch>
            <a:fillRect/>
          </a:stretch>
        </p:blipFill>
        <p:spPr bwMode="auto">
          <a:xfrm>
            <a:off x="6838949" y="333755"/>
            <a:ext cx="4997011" cy="6190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62452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2659856" y="1113630"/>
            <a:ext cx="7481888" cy="3506789"/>
          </a:xfrm>
        </p:spPr>
        <p:txBody>
          <a:bodyPr anchor="b"/>
          <a:lstStyle/>
          <a:p>
            <a:pPr algn="ctr">
              <a:lnSpc>
                <a:spcPct val="100000"/>
              </a:lnSpc>
            </a:pPr>
            <a:r>
              <a:rPr lang="en-US" dirty="0"/>
              <a:t>Types of digital skills &amp;</a:t>
            </a:r>
            <a:br>
              <a:rPr lang="en-US" dirty="0"/>
            </a:br>
            <a:r>
              <a:rPr lang="en-US" dirty="0"/>
              <a:t> application</a:t>
            </a:r>
          </a:p>
        </p:txBody>
      </p:sp>
      <p:sp>
        <p:nvSpPr>
          <p:cNvPr id="3" name="AutoShape 2" descr="Digital Skills | Brunel University of London">
            <a:extLst>
              <a:ext uri="{FF2B5EF4-FFF2-40B4-BE49-F238E27FC236}">
                <a16:creationId xmlns:a16="http://schemas.microsoft.com/office/drawing/2014/main" id="{3A101146-6C68-160B-948F-0C3C6C1DF0A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2E2571D0-28E5-7413-A27A-14F3E3398AB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5188537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D3CE0B7-4267-5FA5-6EBA-7E525E22D111}"/>
              </a:ext>
            </a:extLst>
          </p:cNvPr>
          <p:cNvSpPr>
            <a:spLocks noGrp="1"/>
          </p:cNvSpPr>
          <p:nvPr>
            <p:ph type="title"/>
          </p:nvPr>
        </p:nvSpPr>
        <p:spPr>
          <a:xfrm>
            <a:off x="1183884" y="621553"/>
            <a:ext cx="10131815" cy="473822"/>
          </a:xfrm>
        </p:spPr>
        <p:txBody>
          <a:bodyPr/>
          <a:lstStyle/>
          <a:p>
            <a:r>
              <a:rPr lang="en-US" sz="3600" u="sng" dirty="0"/>
              <a:t>Types of digital skills &amp; application</a:t>
            </a:r>
            <a:endParaRPr lang="en-GB" sz="3600" u="sng" dirty="0"/>
          </a:p>
        </p:txBody>
      </p:sp>
      <p:sp>
        <p:nvSpPr>
          <p:cNvPr id="11" name="Text Placeholder 10">
            <a:extLst>
              <a:ext uri="{FF2B5EF4-FFF2-40B4-BE49-F238E27FC236}">
                <a16:creationId xmlns:a16="http://schemas.microsoft.com/office/drawing/2014/main" id="{E7CDCF8B-D800-2347-D93B-711DB5F7F1A5}"/>
              </a:ext>
            </a:extLst>
          </p:cNvPr>
          <p:cNvSpPr>
            <a:spLocks noGrp="1"/>
          </p:cNvSpPr>
          <p:nvPr>
            <p:ph type="body" sz="quarter" idx="13"/>
          </p:nvPr>
        </p:nvSpPr>
        <p:spPr>
          <a:xfrm>
            <a:off x="689442" y="1333501"/>
            <a:ext cx="5040809" cy="2476500"/>
          </a:xfrm>
        </p:spPr>
        <p:style>
          <a:lnRef idx="2">
            <a:schemeClr val="dk1">
              <a:shade val="15000"/>
            </a:schemeClr>
          </a:lnRef>
          <a:fillRef idx="1">
            <a:schemeClr val="dk1"/>
          </a:fillRef>
          <a:effectRef idx="0">
            <a:schemeClr val="dk1"/>
          </a:effectRef>
          <a:fontRef idx="minor">
            <a:schemeClr val="lt1"/>
          </a:fontRef>
        </p:style>
        <p:txBody>
          <a:bodyPr>
            <a:normAutofit lnSpcReduction="10000"/>
          </a:bodyPr>
          <a:lstStyle/>
          <a:p>
            <a:pPr marL="0" indent="0">
              <a:buNone/>
            </a:pPr>
            <a:r>
              <a:rPr lang="en-GB" sz="1600" b="1" dirty="0"/>
              <a:t>MICROSOFT 365- WORD, POWERPOINT, EXCEL</a:t>
            </a:r>
          </a:p>
          <a:p>
            <a:r>
              <a:rPr lang="en-GB" dirty="0"/>
              <a:t>Microsoft applications  can be used to create organise store and present data in the most appealing manner </a:t>
            </a:r>
          </a:p>
          <a:p>
            <a:r>
              <a:rPr lang="en-GB" dirty="0"/>
              <a:t>These can be used to create  and communicate reports analysis and interpret Large amount of data that can understood through text or graphics.</a:t>
            </a:r>
          </a:p>
          <a:p>
            <a:pPr marL="0" indent="0">
              <a:buNone/>
            </a:pPr>
            <a:endParaRPr lang="en-GB" dirty="0"/>
          </a:p>
        </p:txBody>
      </p:sp>
      <p:sp>
        <p:nvSpPr>
          <p:cNvPr id="12" name="Text Placeholder 11">
            <a:extLst>
              <a:ext uri="{FF2B5EF4-FFF2-40B4-BE49-F238E27FC236}">
                <a16:creationId xmlns:a16="http://schemas.microsoft.com/office/drawing/2014/main" id="{2BE7B760-A4E2-D03C-C5FF-95364A9692D7}"/>
              </a:ext>
            </a:extLst>
          </p:cNvPr>
          <p:cNvSpPr>
            <a:spLocks noGrp="1"/>
          </p:cNvSpPr>
          <p:nvPr>
            <p:ph type="body" sz="quarter" idx="15"/>
          </p:nvPr>
        </p:nvSpPr>
        <p:spPr>
          <a:xfrm>
            <a:off x="6351832" y="1333501"/>
            <a:ext cx="5040809" cy="2476500"/>
          </a:xfrm>
        </p:spPr>
        <p:style>
          <a:lnRef idx="2">
            <a:schemeClr val="dk1">
              <a:shade val="15000"/>
            </a:schemeClr>
          </a:lnRef>
          <a:fillRef idx="1">
            <a:schemeClr val="dk1"/>
          </a:fillRef>
          <a:effectRef idx="0">
            <a:schemeClr val="dk1"/>
          </a:effectRef>
          <a:fontRef idx="minor">
            <a:schemeClr val="lt1"/>
          </a:fontRef>
        </p:style>
        <p:txBody>
          <a:bodyPr>
            <a:normAutofit/>
          </a:bodyPr>
          <a:lstStyle/>
          <a:p>
            <a:pPr marL="0" indent="0">
              <a:buNone/>
            </a:pPr>
            <a:r>
              <a:rPr lang="en-GB" sz="1700" b="1" dirty="0"/>
              <a:t>OUTLOOK</a:t>
            </a:r>
          </a:p>
          <a:p>
            <a:r>
              <a:rPr lang="en-GB" dirty="0"/>
              <a:t>This is an email application used by most organisations for formal communication to share ideas.</a:t>
            </a:r>
          </a:p>
          <a:p>
            <a:r>
              <a:rPr lang="en-GB" dirty="0"/>
              <a:t>The users can reach different people all around the world via an email address or login through this application.</a:t>
            </a:r>
          </a:p>
        </p:txBody>
      </p:sp>
      <p:sp>
        <p:nvSpPr>
          <p:cNvPr id="13" name="Text Placeholder 10">
            <a:extLst>
              <a:ext uri="{FF2B5EF4-FFF2-40B4-BE49-F238E27FC236}">
                <a16:creationId xmlns:a16="http://schemas.microsoft.com/office/drawing/2014/main" id="{BD4B42A1-1035-EEF0-F1DD-BCB22969C0FB}"/>
              </a:ext>
            </a:extLst>
          </p:cNvPr>
          <p:cNvSpPr txBox="1">
            <a:spLocks/>
          </p:cNvSpPr>
          <p:nvPr/>
        </p:nvSpPr>
        <p:spPr>
          <a:xfrm>
            <a:off x="3575595" y="4181475"/>
            <a:ext cx="5040809" cy="2219326"/>
          </a:xfrm>
          <a:prstGeom prst="rect">
            <a:avLst/>
          </a:prstGeom>
        </p:spPr>
        <p:style>
          <a:lnRef idx="2">
            <a:schemeClr val="dk1">
              <a:shade val="15000"/>
            </a:schemeClr>
          </a:lnRef>
          <a:fillRef idx="1">
            <a:schemeClr val="dk1"/>
          </a:fillRef>
          <a:effectRef idx="0">
            <a:schemeClr val="dk1"/>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lt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lt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lt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lt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buFont typeface="Arial" panose="020B0604020202020204" pitchFamily="34" charset="0"/>
              <a:buNone/>
            </a:pPr>
            <a:r>
              <a:rPr lang="en-GB" sz="1600" b="1" dirty="0"/>
              <a:t>CANVA</a:t>
            </a:r>
          </a:p>
          <a:p>
            <a:r>
              <a:rPr lang="en-GB" dirty="0"/>
              <a:t>This application is a tool used to design attractive graphical images which can be used by the company Eg: labels, posters, marketing campaign images..</a:t>
            </a:r>
          </a:p>
        </p:txBody>
      </p:sp>
      <p:pic>
        <p:nvPicPr>
          <p:cNvPr id="14" name="Picture 13">
            <a:extLst>
              <a:ext uri="{FF2B5EF4-FFF2-40B4-BE49-F238E27FC236}">
                <a16:creationId xmlns:a16="http://schemas.microsoft.com/office/drawing/2014/main" id="{F624850C-E600-385C-2E8A-D194B010596A}"/>
              </a:ext>
            </a:extLst>
          </p:cNvPr>
          <p:cNvPicPr>
            <a:picLocks noChangeAspect="1"/>
          </p:cNvPicPr>
          <p:nvPr/>
        </p:nvPicPr>
        <p:blipFill>
          <a:blip r:embed="rId2"/>
          <a:stretch>
            <a:fillRect/>
          </a:stretch>
        </p:blipFill>
        <p:spPr>
          <a:xfrm>
            <a:off x="9187302" y="3981450"/>
            <a:ext cx="2205339" cy="2340722"/>
          </a:xfrm>
          <a:prstGeom prst="rect">
            <a:avLst/>
          </a:prstGeom>
        </p:spPr>
      </p:pic>
    </p:spTree>
    <p:extLst>
      <p:ext uri="{BB962C8B-B14F-4D97-AF65-F5344CB8AC3E}">
        <p14:creationId xmlns:p14="http://schemas.microsoft.com/office/powerpoint/2010/main" val="340853655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title"/>
          </p:nvPr>
        </p:nvSpPr>
        <p:spPr>
          <a:xfrm>
            <a:off x="6614901" y="907302"/>
            <a:ext cx="4700219" cy="1808466"/>
          </a:xfrm>
        </p:spPr>
        <p:txBody>
          <a:bodyPr anchor="b">
            <a:normAutofit/>
          </a:bodyPr>
          <a:lstStyle/>
          <a:p>
            <a:r>
              <a:rPr lang="en-US" dirty="0"/>
              <a:t>How to learn digital skills?</a:t>
            </a:r>
            <a:endParaRPr lang="en-US"/>
          </a:p>
        </p:txBody>
      </p:sp>
      <p:pic>
        <p:nvPicPr>
          <p:cNvPr id="1034" name="Picture 10" descr="Courses For Beginners - Digital Skills Academy">
            <a:extLst>
              <a:ext uri="{FF2B5EF4-FFF2-40B4-BE49-F238E27FC236}">
                <a16:creationId xmlns:a16="http://schemas.microsoft.com/office/drawing/2014/main" id="{93F68EC3-5AF0-6F94-4468-DB876423EA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424" r="3673" b="-2"/>
          <a:stretch>
            <a:fillRect/>
          </a:stretch>
        </p:blipFill>
        <p:spPr bwMode="auto">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solidFill>
            <a:srgbClr val="FFFFFF"/>
          </a:solidFill>
        </p:spPr>
      </p:pic>
      <p:pic>
        <p:nvPicPr>
          <p:cNvPr id="4" name="Picture 3">
            <a:extLst>
              <a:ext uri="{FF2B5EF4-FFF2-40B4-BE49-F238E27FC236}">
                <a16:creationId xmlns:a16="http://schemas.microsoft.com/office/drawing/2014/main" id="{EF763790-47BB-6742-02AE-CBA38B5AB3C3}"/>
              </a:ext>
            </a:extLst>
          </p:cNvPr>
          <p:cNvPicPr>
            <a:picLocks noChangeAspect="1"/>
          </p:cNvPicPr>
          <p:nvPr/>
        </p:nvPicPr>
        <p:blipFill>
          <a:blip r:embed="rId3"/>
          <a:srcRect l="1022" r="29993" b="7240"/>
          <a:stretch>
            <a:fillRect/>
          </a:stretch>
        </p:blipFill>
        <p:spPr>
          <a:xfrm>
            <a:off x="6614901" y="2825496"/>
            <a:ext cx="4872249" cy="2899029"/>
          </a:xfrm>
          <a:prstGeom prst="rect">
            <a:avLst/>
          </a:prstGeom>
          <a:noFill/>
        </p:spPr>
      </p:pic>
    </p:spTree>
    <p:extLst>
      <p:ext uri="{BB962C8B-B14F-4D97-AF65-F5344CB8AC3E}">
        <p14:creationId xmlns:p14="http://schemas.microsoft.com/office/powerpoint/2010/main" val="185838772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0359990F-8F73-09E3-0E50-4BC56CCA18E0}"/>
              </a:ext>
            </a:extLst>
          </p:cNvPr>
          <p:cNvGraphicFramePr/>
          <p:nvPr>
            <p:extLst>
              <p:ext uri="{D42A27DB-BD31-4B8C-83A1-F6EECF244321}">
                <p14:modId xmlns:p14="http://schemas.microsoft.com/office/powerpoint/2010/main" val="3495397478"/>
              </p:ext>
            </p:extLst>
          </p:nvPr>
        </p:nvGraphicFramePr>
        <p:xfrm>
          <a:off x="1185862" y="691091"/>
          <a:ext cx="9820275" cy="51667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14975FA-17A1-7CC1-F76A-E563B7CDA58D}"/>
              </a:ext>
            </a:extLst>
          </p:cNvPr>
          <p:cNvPicPr>
            <a:picLocks noChangeAspect="1"/>
          </p:cNvPicPr>
          <p:nvPr/>
        </p:nvPicPr>
        <p:blipFill>
          <a:blip r:embed="rId7"/>
          <a:stretch>
            <a:fillRect/>
          </a:stretch>
        </p:blipFill>
        <p:spPr>
          <a:xfrm>
            <a:off x="10648950" y="307409"/>
            <a:ext cx="1288292" cy="1228636"/>
          </a:xfrm>
          <a:prstGeom prst="rect">
            <a:avLst/>
          </a:prstGeom>
        </p:spPr>
      </p:pic>
      <p:pic>
        <p:nvPicPr>
          <p:cNvPr id="7" name="Picture 6">
            <a:extLst>
              <a:ext uri="{FF2B5EF4-FFF2-40B4-BE49-F238E27FC236}">
                <a16:creationId xmlns:a16="http://schemas.microsoft.com/office/drawing/2014/main" id="{8D273338-6F4F-939F-2DF0-95EAD2BBD86A}"/>
              </a:ext>
            </a:extLst>
          </p:cNvPr>
          <p:cNvPicPr>
            <a:picLocks noChangeAspect="1"/>
          </p:cNvPicPr>
          <p:nvPr/>
        </p:nvPicPr>
        <p:blipFill>
          <a:blip r:embed="rId8"/>
          <a:stretch>
            <a:fillRect/>
          </a:stretch>
        </p:blipFill>
        <p:spPr>
          <a:xfrm>
            <a:off x="10648950" y="2263755"/>
            <a:ext cx="1401555" cy="1308119"/>
          </a:xfrm>
          <a:prstGeom prst="rect">
            <a:avLst/>
          </a:prstGeom>
        </p:spPr>
      </p:pic>
      <p:pic>
        <p:nvPicPr>
          <p:cNvPr id="9" name="Picture 8">
            <a:extLst>
              <a:ext uri="{FF2B5EF4-FFF2-40B4-BE49-F238E27FC236}">
                <a16:creationId xmlns:a16="http://schemas.microsoft.com/office/drawing/2014/main" id="{18ECB39C-401A-6309-0E14-CD284FE05DAB}"/>
              </a:ext>
            </a:extLst>
          </p:cNvPr>
          <p:cNvPicPr>
            <a:picLocks noChangeAspect="1"/>
          </p:cNvPicPr>
          <p:nvPr/>
        </p:nvPicPr>
        <p:blipFill>
          <a:blip r:embed="rId9"/>
          <a:stretch>
            <a:fillRect/>
          </a:stretch>
        </p:blipFill>
        <p:spPr>
          <a:xfrm>
            <a:off x="10635352" y="3975087"/>
            <a:ext cx="1340219" cy="1228637"/>
          </a:xfrm>
          <a:prstGeom prst="rect">
            <a:avLst/>
          </a:prstGeom>
        </p:spPr>
      </p:pic>
    </p:spTree>
    <p:extLst>
      <p:ext uri="{BB962C8B-B14F-4D97-AF65-F5344CB8AC3E}">
        <p14:creationId xmlns:p14="http://schemas.microsoft.com/office/powerpoint/2010/main" val="174639575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543E-FCE6-ABD4-5208-D27BB3FC6EAA}"/>
              </a:ext>
            </a:extLst>
          </p:cNvPr>
          <p:cNvSpPr>
            <a:spLocks noGrp="1"/>
          </p:cNvSpPr>
          <p:nvPr>
            <p:ph type="title"/>
          </p:nvPr>
        </p:nvSpPr>
        <p:spPr>
          <a:xfrm>
            <a:off x="859535" y="905256"/>
            <a:ext cx="6274689" cy="1143000"/>
          </a:xfrm>
        </p:spPr>
        <p:txBody>
          <a:bodyPr/>
          <a:lstStyle/>
          <a:p>
            <a:r>
              <a:rPr lang="en-GB" sz="4400"/>
              <a:t>Digital tools that I use at work</a:t>
            </a:r>
            <a:endParaRPr lang="en-GB" sz="4400" dirty="0"/>
          </a:p>
        </p:txBody>
      </p:sp>
      <p:sp>
        <p:nvSpPr>
          <p:cNvPr id="3" name="Content Placeholder 2">
            <a:extLst>
              <a:ext uri="{FF2B5EF4-FFF2-40B4-BE49-F238E27FC236}">
                <a16:creationId xmlns:a16="http://schemas.microsoft.com/office/drawing/2014/main" id="{D910239C-96A1-86D4-8558-54FA5ED52305}"/>
              </a:ext>
            </a:extLst>
          </p:cNvPr>
          <p:cNvSpPr>
            <a:spLocks noGrp="1"/>
          </p:cNvSpPr>
          <p:nvPr>
            <p:ph sz="quarter" idx="14"/>
          </p:nvPr>
        </p:nvSpPr>
        <p:spPr>
          <a:xfrm>
            <a:off x="764286" y="2181223"/>
            <a:ext cx="6007989" cy="5334001"/>
          </a:xfrm>
        </p:spPr>
        <p:txBody>
          <a:bodyPr>
            <a:normAutofit fontScale="25000" lnSpcReduction="20000"/>
          </a:bodyPr>
          <a:lstStyle/>
          <a:p>
            <a:pPr marL="0" indent="0">
              <a:buNone/>
            </a:pPr>
            <a:r>
              <a:rPr lang="en-GB" sz="7200" b="1" dirty="0"/>
              <a:t>MS EXCEL</a:t>
            </a:r>
          </a:p>
          <a:p>
            <a:r>
              <a:rPr lang="en-GB" sz="5500" dirty="0"/>
              <a:t>One of the tools I use most at work is the MS Excel. Through Excel I can perform monitoring of bookings, manage the staff rota and payroll.</a:t>
            </a:r>
          </a:p>
          <a:p>
            <a:r>
              <a:rPr lang="en-GB" sz="5500" dirty="0"/>
              <a:t>I also can mange my finances, cost and expenditure for events through an excel template, can make more informed decisions on future events according to the data.</a:t>
            </a:r>
          </a:p>
          <a:p>
            <a:r>
              <a:rPr lang="en-GB" sz="5500" dirty="0"/>
              <a:t>Microsoft Excel is not just a simple tool for creating spreadsheets; it is a powerful tool that, if utilised correctly, can greatly improve the management of a business. </a:t>
            </a:r>
          </a:p>
          <a:p>
            <a:pPr marL="0" indent="0">
              <a:buNone/>
            </a:pPr>
            <a:r>
              <a:rPr lang="en-GB" sz="7200" b="1" dirty="0"/>
              <a:t>CANVA</a:t>
            </a:r>
          </a:p>
          <a:p>
            <a:r>
              <a:rPr lang="en-GB" sz="5500" dirty="0"/>
              <a:t>I also used Canva to design my social media picture for the events.</a:t>
            </a:r>
          </a:p>
          <a:p>
            <a:pPr marL="0" indent="0">
              <a:buNone/>
            </a:pPr>
            <a:endParaRPr lang="en-GB" dirty="0"/>
          </a:p>
        </p:txBody>
      </p:sp>
      <p:sp>
        <p:nvSpPr>
          <p:cNvPr id="4" name="Picture Placeholder 3">
            <a:extLst>
              <a:ext uri="{FF2B5EF4-FFF2-40B4-BE49-F238E27FC236}">
                <a16:creationId xmlns:a16="http://schemas.microsoft.com/office/drawing/2014/main" id="{E861A60E-8DDB-7152-85EC-064179053560}"/>
              </a:ext>
            </a:extLst>
          </p:cNvPr>
          <p:cNvSpPr>
            <a:spLocks noGrp="1"/>
          </p:cNvSpPr>
          <p:nvPr>
            <p:ph type="pic" sz="quarter" idx="13"/>
          </p:nvPr>
        </p:nvSpPr>
        <p:spPr/>
        <p:txBody>
          <a:bodyPr/>
          <a:lstStyle/>
          <a:p>
            <a:endParaRPr lang="en-GB"/>
          </a:p>
        </p:txBody>
      </p:sp>
      <p:pic>
        <p:nvPicPr>
          <p:cNvPr id="12" name="Picture Placeholder 11">
            <a:extLst>
              <a:ext uri="{FF2B5EF4-FFF2-40B4-BE49-F238E27FC236}">
                <a16:creationId xmlns:a16="http://schemas.microsoft.com/office/drawing/2014/main" id="{4420BA49-C602-23ED-7515-261FF7AFFF77}"/>
              </a:ext>
            </a:extLst>
          </p:cNvPr>
          <p:cNvPicPr>
            <a:picLocks noChangeAspect="1"/>
          </p:cNvPicPr>
          <p:nvPr/>
        </p:nvPicPr>
        <p:blipFill>
          <a:blip r:embed="rId3"/>
          <a:srcRect l="28832" r="28832"/>
          <a:stretch>
            <a:fillRect/>
          </a:stretch>
        </p:blipFill>
        <p:spPr>
          <a:xfrm>
            <a:off x="7400544" y="333756"/>
            <a:ext cx="4435417" cy="6190488"/>
          </a:xfrm>
          <a:prstGeom prst="rect">
            <a:avLst/>
          </a:prstGeom>
          <a:blipFill>
            <a:blip r:embed="rId4">
              <a:alphaModFix amt="70000"/>
              <a:extLst>
                <a:ext uri="{28A0092B-C50C-407E-A947-70E740481C1C}">
                  <a14:useLocalDpi xmlns:a14="http://schemas.microsoft.com/office/drawing/2010/main" val="0"/>
                </a:ext>
              </a:extLst>
            </a:blip>
            <a:stretch>
              <a:fillRect/>
            </a:stretch>
          </a:blipFill>
        </p:spPr>
      </p:pic>
    </p:spTree>
    <p:extLst>
      <p:ext uri="{BB962C8B-B14F-4D97-AF65-F5344CB8AC3E}">
        <p14:creationId xmlns:p14="http://schemas.microsoft.com/office/powerpoint/2010/main" val="329380846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C75-23C9-17A3-16B6-ECD423E57259}"/>
              </a:ext>
            </a:extLst>
          </p:cNvPr>
          <p:cNvSpPr>
            <a:spLocks noGrp="1"/>
          </p:cNvSpPr>
          <p:nvPr>
            <p:ph type="title"/>
          </p:nvPr>
        </p:nvSpPr>
        <p:spPr>
          <a:xfrm>
            <a:off x="6882554" y="905256"/>
            <a:ext cx="4572000" cy="647319"/>
          </a:xfrm>
        </p:spPr>
        <p:txBody>
          <a:bodyPr>
            <a:normAutofit fontScale="90000"/>
          </a:bodyPr>
          <a:lstStyle/>
          <a:p>
            <a:pPr marL="285750" indent="-285750">
              <a:lnSpc>
                <a:spcPct val="150000"/>
              </a:lnSpc>
              <a:buFont typeface="Arial" panose="020B0604020202020204" pitchFamily="34" charset="0"/>
              <a:buChar char="•"/>
            </a:pPr>
            <a:r>
              <a:rPr lang="en-US" dirty="0"/>
              <a:t>Digital skills not only help gather but also encrypt and protect your data in secured manner.</a:t>
            </a:r>
            <a:br>
              <a:rPr lang="en-US" dirty="0"/>
            </a:br>
            <a:r>
              <a:rPr lang="en-US" dirty="0"/>
              <a:t>Digital skills are reshaping working lives now more than ever and businesses need to invest in these skills to navigate the digital transformation effectively.</a:t>
            </a:r>
            <a:br>
              <a:rPr lang="en-US" dirty="0"/>
            </a:br>
            <a:r>
              <a:rPr lang="en-US" dirty="0"/>
              <a:t>Most employments set digital skills as essential requirements in jobs to make the most out of employee productivity and creativity. </a:t>
            </a:r>
            <a:br>
              <a:rPr lang="en-US" dirty="0"/>
            </a:br>
            <a:r>
              <a:rPr lang="en-US" dirty="0"/>
              <a:t>Closing the digital skills gap could lead to increase productivity and economic growth.</a:t>
            </a:r>
            <a:br>
              <a:rPr lang="en-US" dirty="0"/>
            </a:br>
            <a:br>
              <a:rPr lang="en-US" dirty="0"/>
            </a:br>
            <a:br>
              <a:rPr lang="en-US" dirty="0"/>
            </a:br>
            <a:r>
              <a:rPr lang="en-US" dirty="0"/>
              <a:t>CONCLUSION</a:t>
            </a:r>
          </a:p>
        </p:txBody>
      </p:sp>
      <p:sp>
        <p:nvSpPr>
          <p:cNvPr id="3" name="Content Placeholder 2">
            <a:extLst>
              <a:ext uri="{FF2B5EF4-FFF2-40B4-BE49-F238E27FC236}">
                <a16:creationId xmlns:a16="http://schemas.microsoft.com/office/drawing/2014/main" id="{31FEB8CF-9E22-6779-27CB-25347B9558FE}"/>
              </a:ext>
            </a:extLst>
          </p:cNvPr>
          <p:cNvSpPr>
            <a:spLocks noGrp="1"/>
          </p:cNvSpPr>
          <p:nvPr>
            <p:ph sz="quarter" idx="14"/>
          </p:nvPr>
        </p:nvSpPr>
        <p:spPr>
          <a:xfrm>
            <a:off x="6095999" y="1734398"/>
            <a:ext cx="5610225" cy="3968645"/>
          </a:xfrm>
        </p:spPr>
        <p:txBody>
          <a:bodyPr>
            <a:noAutofit/>
          </a:bodyPr>
          <a:lstStyle/>
          <a:p>
            <a:pPr>
              <a:buFont typeface="Wingdings" panose="05000000000000000000" pitchFamily="2" charset="2"/>
              <a:buChar char="Ø"/>
            </a:pPr>
            <a:r>
              <a:rPr lang="en-US" sz="1600" dirty="0"/>
              <a:t>Digital skills not only help gather but also encrypt and protect your data in secured manner.</a:t>
            </a:r>
          </a:p>
          <a:p>
            <a:pPr>
              <a:buFont typeface="Wingdings" panose="05000000000000000000" pitchFamily="2" charset="2"/>
              <a:buChar char="Ø"/>
            </a:pPr>
            <a:r>
              <a:rPr lang="en-US" sz="1600" dirty="0"/>
              <a:t>Digital skills are reshaping working lives now more than ever and businesses need to invest in these skills to navigate the digital transformation effectively.</a:t>
            </a:r>
          </a:p>
          <a:p>
            <a:pPr>
              <a:buFont typeface="Wingdings" panose="05000000000000000000" pitchFamily="2" charset="2"/>
              <a:buChar char="Ø"/>
            </a:pPr>
            <a:r>
              <a:rPr lang="en-US" sz="1600" dirty="0"/>
              <a:t>Most employments set digital skills as essential requirements in jobs to make the most out of employee productivity and creativity. </a:t>
            </a:r>
          </a:p>
          <a:p>
            <a:pPr>
              <a:buFont typeface="Wingdings" panose="05000000000000000000" pitchFamily="2" charset="2"/>
              <a:buChar char="Ø"/>
            </a:pPr>
            <a:r>
              <a:rPr lang="en-US" sz="1600" dirty="0"/>
              <a:t>Closing the digital skills gap could lead to increase productivity and economic growth.</a:t>
            </a:r>
          </a:p>
        </p:txBody>
      </p:sp>
      <p:pic>
        <p:nvPicPr>
          <p:cNvPr id="9220" name="Picture 4">
            <a:extLst>
              <a:ext uri="{FF2B5EF4-FFF2-40B4-BE49-F238E27FC236}">
                <a16:creationId xmlns:a16="http://schemas.microsoft.com/office/drawing/2014/main" id="{3516FC2C-5A39-92FA-5079-219922E425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3939" y="864152"/>
            <a:ext cx="4748211" cy="5086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776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11D68-6B9A-DB51-7DD9-4D724A446C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0C9EFD-CB82-B1B7-B076-72E16FE77F4A}"/>
              </a:ext>
            </a:extLst>
          </p:cNvPr>
          <p:cNvSpPr>
            <a:spLocks noGrp="1"/>
          </p:cNvSpPr>
          <p:nvPr>
            <p:ph type="title"/>
          </p:nvPr>
        </p:nvSpPr>
        <p:spPr>
          <a:xfrm>
            <a:off x="4819650" y="907307"/>
            <a:ext cx="4572000" cy="647319"/>
          </a:xfrm>
        </p:spPr>
        <p:txBody>
          <a:bodyPr>
            <a:normAutofit fontScale="90000"/>
          </a:bodyPr>
          <a:lstStyle/>
          <a:p>
            <a:pPr marL="285750" indent="-285750">
              <a:lnSpc>
                <a:spcPct val="150000"/>
              </a:lnSpc>
              <a:buFont typeface="Arial" panose="020B0604020202020204" pitchFamily="34" charset="0"/>
              <a:buChar char="•"/>
            </a:pPr>
            <a:r>
              <a:rPr lang="en-US" dirty="0"/>
              <a:t>Digital skills not only help gather but also encrypt and protect your data in secured manner.</a:t>
            </a:r>
            <a:br>
              <a:rPr lang="en-US" dirty="0"/>
            </a:br>
            <a:r>
              <a:rPr lang="en-US" dirty="0"/>
              <a:t>Digital skills are reshaping working lives now more than ever and businesses need to invest in these skills to navigate the digital transformation effectively.</a:t>
            </a:r>
            <a:br>
              <a:rPr lang="en-US" dirty="0"/>
            </a:br>
            <a:r>
              <a:rPr lang="en-US" dirty="0"/>
              <a:t>Most employments set digital skills as essential requirements in jobs to make the most out of employee productivity and creativity. </a:t>
            </a:r>
            <a:br>
              <a:rPr lang="en-US" dirty="0"/>
            </a:br>
            <a:r>
              <a:rPr lang="en-US" dirty="0"/>
              <a:t>Closing the digital skills gap could lead to increase productivity and economic growth.</a:t>
            </a:r>
            <a:br>
              <a:rPr lang="en-US" dirty="0"/>
            </a:br>
            <a:br>
              <a:rPr lang="en-US" dirty="0"/>
            </a:br>
            <a:br>
              <a:rPr lang="en-US" dirty="0"/>
            </a:br>
            <a:r>
              <a:rPr lang="en-US" dirty="0"/>
              <a:t>References</a:t>
            </a:r>
          </a:p>
        </p:txBody>
      </p:sp>
      <p:sp>
        <p:nvSpPr>
          <p:cNvPr id="3" name="Content Placeholder 2">
            <a:extLst>
              <a:ext uri="{FF2B5EF4-FFF2-40B4-BE49-F238E27FC236}">
                <a16:creationId xmlns:a16="http://schemas.microsoft.com/office/drawing/2014/main" id="{B38330BC-CF87-3F3B-5858-C8CAFB8837AF}"/>
              </a:ext>
            </a:extLst>
          </p:cNvPr>
          <p:cNvSpPr>
            <a:spLocks noGrp="1"/>
          </p:cNvSpPr>
          <p:nvPr>
            <p:ph sz="quarter" idx="14"/>
          </p:nvPr>
        </p:nvSpPr>
        <p:spPr>
          <a:xfrm>
            <a:off x="4819650" y="1982048"/>
            <a:ext cx="6634904" cy="3968645"/>
          </a:xfrm>
        </p:spPr>
        <p:txBody>
          <a:bodyPr>
            <a:noAutofit/>
          </a:bodyPr>
          <a:lstStyle/>
          <a:p>
            <a:pPr marL="285750" indent="-285750">
              <a:buFont typeface="Wingdings" panose="05000000000000000000" pitchFamily="2" charset="2"/>
              <a:buChar char="q"/>
            </a:pPr>
            <a:r>
              <a:rPr lang="en-US" dirty="0">
                <a:hlinkClick r:id="rId2"/>
              </a:rPr>
              <a:t>https://www.forbes.com/councils/forbestechcouncil/2024/03/01/20-essential-skills-for-all-professionals-in-a-digital-workplace/</a:t>
            </a:r>
            <a:endParaRPr lang="en-US" dirty="0"/>
          </a:p>
          <a:p>
            <a:pPr marL="285750" indent="-285750">
              <a:buFont typeface="Wingdings" panose="05000000000000000000" pitchFamily="2" charset="2"/>
              <a:buChar char="q"/>
            </a:pPr>
            <a:r>
              <a:rPr lang="en-GB" dirty="0">
                <a:hlinkClick r:id="rId3"/>
              </a:rPr>
              <a:t>Final-Report-The-economic-impact-of-closing-the-work-essential-digital-skills-gap.pdf</a:t>
            </a:r>
            <a:endParaRPr lang="en-GB" dirty="0"/>
          </a:p>
          <a:p>
            <a:pPr marL="285750" indent="-285750">
              <a:buFont typeface="Wingdings" panose="05000000000000000000" pitchFamily="2" charset="2"/>
              <a:buChar char="q"/>
            </a:pPr>
            <a:r>
              <a:rPr lang="en-GB" dirty="0"/>
              <a:t>Ferrari, A. (2013) DIGCOMP: A Framework for Developing and Understanding Digital Competence in Europe. Luxembourg: Publications Office of the European Union.</a:t>
            </a:r>
          </a:p>
          <a:p>
            <a:pPr marL="285750" indent="-285750">
              <a:buFont typeface="Wingdings" panose="05000000000000000000" pitchFamily="2" charset="2"/>
              <a:buChar char="q"/>
            </a:pPr>
            <a:r>
              <a:rPr lang="en-GB" dirty="0"/>
              <a:t>LinkedIn Learning (2024) Microsoft Office 365 Essential Training. Available at: </a:t>
            </a:r>
            <a:r>
              <a:rPr lang="en-GB" dirty="0">
                <a:hlinkClick r:id="rId4"/>
              </a:rPr>
              <a:t>https://www.linkedin.com/learning</a:t>
            </a:r>
            <a:endParaRPr lang="en-GB" dirty="0"/>
          </a:p>
          <a:p>
            <a:pPr marL="285750" indent="-285750">
              <a:buFont typeface="Wingdings" panose="05000000000000000000" pitchFamily="2" charset="2"/>
              <a:buChar char="q"/>
            </a:pPr>
            <a:r>
              <a:rPr lang="en-GB" dirty="0"/>
              <a:t>Martin, A. (2006) 'Literacies for the digital age', in Martin, A. and Madigan, D. (eds.) Digital Literacies for Learning. London: Facet Publishing, pp. 3–25.</a:t>
            </a:r>
          </a:p>
        </p:txBody>
      </p:sp>
      <p:pic>
        <p:nvPicPr>
          <p:cNvPr id="9" name="Picture 8">
            <a:extLst>
              <a:ext uri="{FF2B5EF4-FFF2-40B4-BE49-F238E27FC236}">
                <a16:creationId xmlns:a16="http://schemas.microsoft.com/office/drawing/2014/main" id="{1B006A43-0DA8-DCA6-182B-13A3F29AF391}"/>
              </a:ext>
            </a:extLst>
          </p:cNvPr>
          <p:cNvPicPr>
            <a:picLocks noChangeAspect="1"/>
          </p:cNvPicPr>
          <p:nvPr/>
        </p:nvPicPr>
        <p:blipFill>
          <a:blip r:embed="rId5"/>
          <a:srcRect r="5996"/>
          <a:stretch>
            <a:fillRect/>
          </a:stretch>
        </p:blipFill>
        <p:spPr>
          <a:xfrm>
            <a:off x="808378" y="1230966"/>
            <a:ext cx="3733299" cy="4309873"/>
          </a:xfrm>
          <a:prstGeom prst="rect">
            <a:avLst/>
          </a:prstGeom>
        </p:spPr>
      </p:pic>
    </p:spTree>
    <p:extLst>
      <p:ext uri="{BB962C8B-B14F-4D97-AF65-F5344CB8AC3E}">
        <p14:creationId xmlns:p14="http://schemas.microsoft.com/office/powerpoint/2010/main" val="5942203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Gradient aura keynote presentation</Template>
  <TotalTime>396</TotalTime>
  <Words>926</Words>
  <Application>Microsoft Office PowerPoint</Application>
  <PresentationFormat>Widescreen</PresentationFormat>
  <Paragraphs>58</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Lora</vt:lpstr>
      <vt:lpstr>Playfair Display Black</vt:lpstr>
      <vt:lpstr>Poppins Light</vt:lpstr>
      <vt:lpstr>Wingdings</vt:lpstr>
      <vt:lpstr>Gradient Circle</vt:lpstr>
      <vt:lpstr> TITLE: Relevance of digital skills at workplace MODULE: BMSW4008 NAME: Natachia INA rodrigues STUDENT NUMBER:2529036 LECTURER: MANJIT BIANT  </vt:lpstr>
      <vt:lpstr>Relevance of digital skills at workplace</vt:lpstr>
      <vt:lpstr>Overview</vt:lpstr>
      <vt:lpstr>Importance of digital skills at workplace</vt:lpstr>
      <vt:lpstr>Types of digital skills &amp;  application</vt:lpstr>
      <vt:lpstr>Types of digital skills &amp; application</vt:lpstr>
      <vt:lpstr>How to learn digital skills?</vt:lpstr>
      <vt:lpstr>PowerPoint Presentation</vt:lpstr>
      <vt:lpstr>Digital tools that I use at work</vt:lpstr>
      <vt:lpstr>Digital skills not only help gather but also encrypt and protect your data in secured manner. Digital skills are reshaping working lives now more than ever and businesses need to invest in these skills to navigate the digital transformation effectively. Most employments set digital skills as essential requirements in jobs to make the most out of employee productivity and creativity.  Closing the digital skills gap could lead to increase productivity and economic growth.   CONCLUSION</vt:lpstr>
      <vt:lpstr>Digital skills not only help gather but also encrypt and protect your data in secured manner. Digital skills are reshaping working lives now more than ever and businesses need to invest in these skills to navigate the digital transformation effectively. Most employments set digital skills as essential requirements in jobs to make the most out of employee productivity and creativity.  Closing the digital skills gap could lead to increase productivity and economic growth.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gideon carvalho</dc:creator>
  <cp:lastModifiedBy>gideon carvalho</cp:lastModifiedBy>
  <cp:revision>1</cp:revision>
  <dcterms:created xsi:type="dcterms:W3CDTF">2026-03-15T15:59:58Z</dcterms:created>
  <dcterms:modified xsi:type="dcterms:W3CDTF">2026-03-16T00:03:57Z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