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72" r:id="rId2"/>
    <p:sldId id="273" r:id="rId3"/>
    <p:sldId id="275" r:id="rId4"/>
    <p:sldId id="276" r:id="rId5"/>
    <p:sldId id="277" r:id="rId6"/>
    <p:sldId id="283" r:id="rId7"/>
    <p:sldId id="278" r:id="rId8"/>
    <p:sldId id="279" r:id="rId9"/>
    <p:sldId id="280" r:id="rId10"/>
    <p:sldId id="281" r:id="rId11"/>
    <p:sldId id="274" r:id="rId12"/>
    <p:sldId id="2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563" autoAdjust="0"/>
    <p:restoredTop sz="94660"/>
  </p:normalViewPr>
  <p:slideViewPr>
    <p:cSldViewPr snapToGrid="0">
      <p:cViewPr varScale="1">
        <p:scale>
          <a:sx n="110" d="100"/>
          <a:sy n="110" d="100"/>
        </p:scale>
        <p:origin x="540" y="12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D4573-58E7-4156-A133-2731F5F8D1A6}" type="datetimeFigureOut">
              <a:rPr lang="en-US" smtClean="0"/>
              <a:t>11/21/2022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3B0CF2-7F87-4E02-A248-870047730F99}" type="slidenum">
              <a:rPr lang="en-US" smtClean="0"/>
              <a:t>1</a:t>
            </a:fld>
            <a:endParaRPr lang="en-US"/>
          </a:p>
        </p:txBody>
      </p:sp>
    </p:spTree>
    <p:extLst>
      <p:ext uri="{BB962C8B-B14F-4D97-AF65-F5344CB8AC3E}">
        <p14:creationId xmlns:p14="http://schemas.microsoft.com/office/powerpoint/2010/main" val="1495133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21A1D30-C0A0-4124-A783-34D9F15FA0FE}" type="datetime1">
              <a:rPr lang="en-US" smtClean="0"/>
              <a:t>11/21/2022</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11/21/2022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11/21/2022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11/21/2022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11/21/2022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5660E0-FA77-4473-A859-74127B089143}" type="datetime1">
              <a:rPr lang="en-US" smtClean="0"/>
              <a:t>11/21/2022</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11/21/2022</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11/21/2022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11/21/2022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11/21/2022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11/21/2022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11/21/2022</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varbes.com/demographics/woking-demographics" TargetMode="External"/><Relationship Id="rId2" Type="http://schemas.openxmlformats.org/officeDocument/2006/relationships/hyperlink" Target="https://www.ons.gov.uk/visualisations/censuspopulationchange/E07000217/" TargetMode="External"/><Relationship Id="rId1" Type="http://schemas.openxmlformats.org/officeDocument/2006/relationships/slideLayout" Target="../slideLayouts/slideLayout7.xml"/><Relationship Id="rId6" Type="http://schemas.openxmlformats.org/officeDocument/2006/relationships/hyperlink" Target="https://www.longtermplan.nhs.uk/wp-content/uploads/2019/08/nhs-long-term-plan-version-1.2.pdf" TargetMode="External"/><Relationship Id="rId5" Type="http://schemas.openxmlformats.org/officeDocument/2006/relationships/hyperlink" Target="https://www.rsph.org.uk/our-work/policy/obesity/routing-out-childhood-obesity.html?gclid=EAIaIQobChMIhpT0lLXA-wIVSu7tCh1Saw3lEAAYAiAAEgKwzfD_BwE" TargetMode="External"/><Relationship Id="rId4" Type="http://schemas.openxmlformats.org/officeDocument/2006/relationships/hyperlink" Target="https://www.woking.gov.uk/sites/default/files/documents/living-well/Health%20%26%20Wellbeing%20Strategy%20-"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flipV="1">
            <a:off x="832287" y="1509941"/>
            <a:ext cx="10341113" cy="45719"/>
          </a:xfrm>
        </p:spPr>
        <p:txBody>
          <a:bodyPr>
            <a:normAutofit fontScale="90000"/>
          </a:bodyPr>
          <a:lstStyle/>
          <a:p>
            <a:br>
              <a:rPr lang="en-US" dirty="0"/>
            </a:br>
            <a:br>
              <a:rPr lang="en-US" dirty="0"/>
            </a:br>
            <a:endParaRPr lang="en-US" dirty="0"/>
          </a:p>
        </p:txBody>
      </p:sp>
      <p:sp>
        <p:nvSpPr>
          <p:cNvPr id="5" name="Subtitle 4"/>
          <p:cNvSpPr>
            <a:spLocks noGrp="1"/>
          </p:cNvSpPr>
          <p:nvPr>
            <p:ph type="subTitle" idx="1"/>
          </p:nvPr>
        </p:nvSpPr>
        <p:spPr>
          <a:xfrm>
            <a:off x="10641724" y="4194293"/>
            <a:ext cx="476496" cy="1851783"/>
          </a:xfrm>
        </p:spPr>
        <p:txBody>
          <a:bodyPr>
            <a:normAutofit fontScale="70000" lnSpcReduction="20000"/>
          </a:bodyPr>
          <a:lstStyle/>
          <a:p>
            <a:pPr>
              <a:lnSpc>
                <a:spcPct val="150000"/>
              </a:lnSpc>
              <a:spcAft>
                <a:spcPts val="800"/>
              </a:spcAft>
              <a:tabLst>
                <a:tab pos="4152900" algn="l"/>
              </a:tabLst>
            </a:pPr>
            <a:r>
              <a:rPr lang="en-GB" sz="4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tabLst>
                <a:tab pos="4152900" algn="l"/>
              </a:tabLst>
            </a:pPr>
            <a:r>
              <a:rPr lang="en-GB" sz="4800" dirty="0">
                <a:effectLst/>
                <a:latin typeface="Arial" panose="020B0604020202020204" pitchFamily="34" charset="0"/>
                <a:ea typeface="Calibri" panose="020F0502020204030204" pitchFamily="34" charset="0"/>
                <a:cs typeface="Times New Roman" panose="02020603050405020304" pitchFamily="18" charset="0"/>
              </a:rPr>
              <a:t> </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2" name="TextBox 1">
            <a:extLst>
              <a:ext uri="{FF2B5EF4-FFF2-40B4-BE49-F238E27FC236}">
                <a16:creationId xmlns:a16="http://schemas.microsoft.com/office/drawing/2014/main" id="{7B3FA47C-0948-14D4-4EC4-E7D24BF0DE83}"/>
              </a:ext>
            </a:extLst>
          </p:cNvPr>
          <p:cNvSpPr txBox="1"/>
          <p:nvPr/>
        </p:nvSpPr>
        <p:spPr>
          <a:xfrm>
            <a:off x="2599339" y="2522040"/>
            <a:ext cx="5986007" cy="3344505"/>
          </a:xfrm>
          <a:prstGeom prst="rect">
            <a:avLst/>
          </a:prstGeom>
          <a:noFill/>
          <a:ln>
            <a:noFill/>
          </a:ln>
        </p:spPr>
        <p:txBody>
          <a:bodyPr wrap="square" rtlCol="0">
            <a:spAutoFit/>
          </a:bodyPr>
          <a:lstStyle/>
          <a:p>
            <a:r>
              <a:rPr lang="en-GB" b="1" dirty="0">
                <a:solidFill>
                  <a:schemeClr val="accent1">
                    <a:lumMod val="50000"/>
                  </a:schemeClr>
                </a:solidFill>
                <a:latin typeface="Arial" panose="020B0604020202020204" pitchFamily="34" charset="0"/>
                <a:cs typeface="Arial" panose="020B0604020202020204" pitchFamily="34" charset="0"/>
              </a:rPr>
              <a:t>Module name: Community Care and Development</a:t>
            </a:r>
          </a:p>
          <a:p>
            <a:endParaRPr lang="en-GB" b="1" dirty="0">
              <a:solidFill>
                <a:schemeClr val="accent1">
                  <a:lumMod val="50000"/>
                </a:schemeClr>
              </a:solidFill>
              <a:latin typeface="Arial" panose="020B0604020202020204" pitchFamily="34" charset="0"/>
              <a:cs typeface="Arial" panose="020B0604020202020204" pitchFamily="34" charset="0"/>
            </a:endParaRPr>
          </a:p>
          <a:p>
            <a:r>
              <a:rPr lang="en-GB" b="1" dirty="0">
                <a:solidFill>
                  <a:schemeClr val="accent1">
                    <a:lumMod val="50000"/>
                  </a:schemeClr>
                </a:solidFill>
                <a:latin typeface="Arial" panose="020B0604020202020204" pitchFamily="34" charset="0"/>
                <a:cs typeface="Arial" panose="020B0604020202020204" pitchFamily="34" charset="0"/>
              </a:rPr>
              <a:t>Module code: BMHP6022</a:t>
            </a:r>
          </a:p>
          <a:p>
            <a:endParaRPr lang="en-GB" b="1" dirty="0">
              <a:solidFill>
                <a:schemeClr val="accent1">
                  <a:lumMod val="50000"/>
                </a:schemeClr>
              </a:solidFill>
              <a:latin typeface="Arial" panose="020B0604020202020204" pitchFamily="34" charset="0"/>
              <a:cs typeface="Arial" panose="020B0604020202020204" pitchFamily="34" charset="0"/>
            </a:endParaRPr>
          </a:p>
          <a:p>
            <a:r>
              <a:rPr lang="en-GB" sz="1800" b="1" dirty="0">
                <a:solidFill>
                  <a:schemeClr val="accent1">
                    <a:lumMod val="50000"/>
                  </a:schemeClr>
                </a:solidFill>
                <a:effectLst/>
                <a:latin typeface="Arial" panose="020B0604020202020204" pitchFamily="34" charset="0"/>
                <a:ea typeface="Calibri" panose="020F0502020204030204" pitchFamily="34" charset="0"/>
                <a:cs typeface="Times New Roman" panose="02020603050405020304" pitchFamily="18" charset="0"/>
              </a:rPr>
              <a:t>Lecturer name</a:t>
            </a:r>
            <a:r>
              <a:rPr lang="en-GB" sz="1800" dirty="0">
                <a:solidFill>
                  <a:schemeClr val="accent1">
                    <a:lumMod val="50000"/>
                  </a:schemeClr>
                </a:solidFill>
                <a:effectLst/>
                <a:latin typeface="Arial" panose="020B0604020202020204" pitchFamily="34" charset="0"/>
                <a:ea typeface="Calibri" panose="020F0502020204030204" pitchFamily="34" charset="0"/>
                <a:cs typeface="Times New Roman" panose="02020603050405020304" pitchFamily="18" charset="0"/>
              </a:rPr>
              <a:t>: </a:t>
            </a:r>
            <a:r>
              <a:rPr lang="en-GB" b="1" dirty="0">
                <a:solidFill>
                  <a:schemeClr val="accent1">
                    <a:lumMod val="50000"/>
                  </a:schemeClr>
                </a:solidFill>
                <a:latin typeface="Arial" panose="020B0604020202020204" pitchFamily="34" charset="0"/>
                <a:cs typeface="Arial" panose="020B0604020202020204" pitchFamily="34" charset="0"/>
              </a:rPr>
              <a:t>Laila </a:t>
            </a:r>
            <a:r>
              <a:rPr lang="en-GB" b="1" dirty="0" err="1">
                <a:solidFill>
                  <a:schemeClr val="accent1">
                    <a:lumMod val="50000"/>
                  </a:schemeClr>
                </a:solidFill>
                <a:latin typeface="Arial" panose="020B0604020202020204" pitchFamily="34" charset="0"/>
                <a:cs typeface="Arial" panose="020B0604020202020204" pitchFamily="34" charset="0"/>
              </a:rPr>
              <a:t>Surani</a:t>
            </a:r>
            <a:r>
              <a:rPr lang="en-GB" b="1" dirty="0">
                <a:solidFill>
                  <a:schemeClr val="accent1">
                    <a:lumMod val="50000"/>
                  </a:schemeClr>
                </a:solidFill>
                <a:latin typeface="Arial" panose="020B0604020202020204" pitchFamily="34" charset="0"/>
                <a:cs typeface="Arial" panose="020B0604020202020204" pitchFamily="34" charset="0"/>
              </a:rPr>
              <a:t> </a:t>
            </a:r>
          </a:p>
          <a:p>
            <a:endParaRPr lang="en-GB" b="1" dirty="0">
              <a:solidFill>
                <a:schemeClr val="accent1">
                  <a:lumMod val="50000"/>
                </a:schemeClr>
              </a:solidFill>
              <a:latin typeface="Arial" panose="020B0604020202020204" pitchFamily="34" charset="0"/>
              <a:cs typeface="Arial" panose="020B0604020202020204" pitchFamily="34" charset="0"/>
            </a:endParaRPr>
          </a:p>
          <a:p>
            <a:endParaRPr lang="en-GB" b="1" dirty="0">
              <a:solidFill>
                <a:schemeClr val="accent1">
                  <a:lumMod val="50000"/>
                </a:schemeClr>
              </a:solidFill>
              <a:latin typeface="Arial" panose="020B0604020202020204" pitchFamily="34" charset="0"/>
              <a:cs typeface="Arial" panose="020B0604020202020204" pitchFamily="34" charset="0"/>
            </a:endParaRPr>
          </a:p>
          <a:p>
            <a:pPr algn="l">
              <a:lnSpc>
                <a:spcPct val="150000"/>
              </a:lnSpc>
              <a:spcAft>
                <a:spcPts val="800"/>
              </a:spcAft>
              <a:tabLst>
                <a:tab pos="4152900" algn="l"/>
              </a:tabLst>
            </a:pP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Student name: Edit Tingyela</a:t>
            </a:r>
          </a:p>
          <a:p>
            <a:pPr algn="l">
              <a:lnSpc>
                <a:spcPct val="150000"/>
              </a:lnSpc>
              <a:spcAft>
                <a:spcPts val="800"/>
              </a:spcAft>
              <a:tabLst>
                <a:tab pos="4152900" algn="l"/>
              </a:tabLst>
            </a:pP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Student ID: 1917242</a:t>
            </a:r>
          </a:p>
          <a:p>
            <a:endParaRPr lang="en-GB" b="1" dirty="0">
              <a:solidFill>
                <a:schemeClr val="accent1">
                  <a:lumMod val="50000"/>
                </a:schemeClr>
              </a:solidFill>
              <a:latin typeface="Arial" panose="020B0604020202020204" pitchFamily="34" charset="0"/>
              <a:cs typeface="Arial" panose="020B0604020202020204" pitchFamily="34" charset="0"/>
            </a:endParaRPr>
          </a:p>
        </p:txBody>
      </p:sp>
      <p:pic>
        <p:nvPicPr>
          <p:cNvPr id="6" name="Picture 5" descr="Discover University of Wales Trinity Saint David">
            <a:extLst>
              <a:ext uri="{FF2B5EF4-FFF2-40B4-BE49-F238E27FC236}">
                <a16:creationId xmlns:a16="http://schemas.microsoft.com/office/drawing/2014/main" id="{3221CEBB-3F2E-B0DC-933D-22DDBE885ADF}"/>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409905" y="1060557"/>
            <a:ext cx="1931277" cy="898768"/>
          </a:xfrm>
          <a:prstGeom prst="rect">
            <a:avLst/>
          </a:prstGeom>
          <a:noFill/>
          <a:ln>
            <a:noFill/>
          </a:ln>
        </p:spPr>
      </p:pic>
      <p:sp>
        <p:nvSpPr>
          <p:cNvPr id="3" name="TextBox 2">
            <a:extLst>
              <a:ext uri="{FF2B5EF4-FFF2-40B4-BE49-F238E27FC236}">
                <a16:creationId xmlns:a16="http://schemas.microsoft.com/office/drawing/2014/main" id="{3661992C-78F9-4FB9-BAB6-3C0C95EB976C}"/>
              </a:ext>
            </a:extLst>
          </p:cNvPr>
          <p:cNvSpPr txBox="1"/>
          <p:nvPr/>
        </p:nvSpPr>
        <p:spPr>
          <a:xfrm>
            <a:off x="2599339" y="1436105"/>
            <a:ext cx="6993321" cy="523220"/>
          </a:xfrm>
          <a:prstGeom prst="rect">
            <a:avLst/>
          </a:prstGeom>
          <a:noFill/>
          <a:ln>
            <a:noFill/>
          </a:ln>
        </p:spPr>
        <p:txBody>
          <a:bodyPr wrap="square" rtlCol="0">
            <a:spAutoFit/>
          </a:bodyPr>
          <a:lstStyle/>
          <a:p>
            <a:r>
              <a:rPr lang="en-GB" sz="2800" b="1" dirty="0">
                <a:solidFill>
                  <a:schemeClr val="accent1">
                    <a:lumMod val="50000"/>
                  </a:schemeClr>
                </a:solidFill>
                <a:latin typeface="Arial" panose="020B0604020202020204" pitchFamily="34" charset="0"/>
                <a:cs typeface="Arial" panose="020B0604020202020204" pitchFamily="34" charset="0"/>
              </a:rPr>
              <a:t>BSC level 6 in Health and Social Care</a:t>
            </a:r>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5C33B6C-0379-5C4B-42EB-F2A32688AB9F}"/>
              </a:ext>
            </a:extLst>
          </p:cNvPr>
          <p:cNvSpPr>
            <a:spLocks noGrp="1"/>
          </p:cNvSpPr>
          <p:nvPr>
            <p:ph type="subTitle" idx="1"/>
          </p:nvPr>
        </p:nvSpPr>
        <p:spPr>
          <a:xfrm>
            <a:off x="859536" y="1079937"/>
            <a:ext cx="10472928" cy="3916964"/>
          </a:xfrm>
        </p:spPr>
        <p:txBody>
          <a:bodyPr/>
          <a:lstStyle/>
          <a:p>
            <a:pPr algn="l"/>
            <a:endParaRPr lang="en-GB" u="sng" dirty="0"/>
          </a:p>
          <a:p>
            <a:pPr algn="ctr"/>
            <a:r>
              <a:rPr lang="en-GB" sz="2800" b="1" dirty="0">
                <a:solidFill>
                  <a:schemeClr val="accent1">
                    <a:lumMod val="50000"/>
                  </a:schemeClr>
                </a:solidFill>
                <a:latin typeface="Arial" panose="020B0604020202020204" pitchFamily="34" charset="0"/>
                <a:cs typeface="Arial" panose="020B0604020202020204" pitchFamily="34" charset="0"/>
              </a:rPr>
              <a:t>Obesity rates are high for both adults and children in Woking Borough</a:t>
            </a:r>
          </a:p>
          <a:p>
            <a:pPr algn="l"/>
            <a:endParaRPr lang="en-GB" sz="2800" b="1" dirty="0">
              <a:solidFill>
                <a:schemeClr val="accent1">
                  <a:lumMod val="50000"/>
                </a:schemeClr>
              </a:solidFill>
              <a:latin typeface="Arial" panose="020B0604020202020204" pitchFamily="34" charset="0"/>
              <a:cs typeface="Arial" panose="020B0604020202020204" pitchFamily="34" charset="0"/>
            </a:endParaRPr>
          </a:p>
          <a:p>
            <a:pPr algn="ctr"/>
            <a:r>
              <a:rPr lang="en-GB" sz="1800" b="1" dirty="0">
                <a:solidFill>
                  <a:schemeClr val="accent1">
                    <a:lumMod val="50000"/>
                  </a:schemeClr>
                </a:solidFill>
                <a:latin typeface="Arial" panose="020B0604020202020204" pitchFamily="34" charset="0"/>
                <a:cs typeface="Arial" panose="020B0604020202020204" pitchFamily="34" charset="0"/>
              </a:rPr>
              <a:t>The aim of the project to tackle problem of obesity by promoting healthy lifestyle to improve health of community.</a:t>
            </a:r>
          </a:p>
        </p:txBody>
      </p:sp>
    </p:spTree>
    <p:extLst>
      <p:ext uri="{BB962C8B-B14F-4D97-AF65-F5344CB8AC3E}">
        <p14:creationId xmlns:p14="http://schemas.microsoft.com/office/powerpoint/2010/main" val="2883773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AF670C-EC06-1CE9-FDCF-A3153A5194EC}"/>
              </a:ext>
            </a:extLst>
          </p:cNvPr>
          <p:cNvSpPr txBox="1"/>
          <p:nvPr/>
        </p:nvSpPr>
        <p:spPr>
          <a:xfrm>
            <a:off x="893532" y="1172699"/>
            <a:ext cx="10357944" cy="1338764"/>
          </a:xfrm>
          <a:prstGeom prst="rect">
            <a:avLst/>
          </a:prstGeom>
          <a:noFill/>
          <a:ln>
            <a:noFill/>
          </a:ln>
        </p:spPr>
        <p:txBody>
          <a:bodyPr wrap="square" rtlCol="0">
            <a:spAutoFit/>
          </a:bodyPr>
          <a:lstStyle/>
          <a:p>
            <a:pPr marL="285750" indent="-285750" algn="just">
              <a:buFont typeface="Arial" panose="020B0604020202020204" pitchFamily="34" charset="0"/>
              <a:buChar char="•"/>
            </a:pPr>
            <a:r>
              <a:rPr lang="en-GB" sz="1600" dirty="0">
                <a:solidFill>
                  <a:schemeClr val="accent1">
                    <a:lumMod val="50000"/>
                  </a:schemeClr>
                </a:solidFill>
                <a:latin typeface="Arial" panose="020B0604020202020204" pitchFamily="34" charset="0"/>
                <a:cs typeface="Arial" panose="020B0604020202020204" pitchFamily="34" charset="0"/>
              </a:rPr>
              <a:t>Woking is a contemporary town in the county of Surrey with good access to London and rest of the UK. (</a:t>
            </a:r>
            <a:r>
              <a:rPr lang="en-GB" sz="1600" dirty="0">
                <a:solidFill>
                  <a:schemeClr val="accent1">
                    <a:lumMod val="50000"/>
                  </a:schemeClr>
                </a:solidFill>
                <a:effectLst/>
                <a:latin typeface="Arial" panose="020B0604020202020204" pitchFamily="34" charset="0"/>
                <a:ea typeface="Calibri" panose="020F0502020204030204" pitchFamily="34" charset="0"/>
              </a:rPr>
              <a:t>Woking Borough Council, 2022a). </a:t>
            </a:r>
          </a:p>
          <a:p>
            <a:pPr algn="just"/>
            <a:endParaRPr lang="en-GB" sz="1600" dirty="0">
              <a:solidFill>
                <a:schemeClr val="accent1">
                  <a:lumMod val="50000"/>
                </a:schemeClr>
              </a:solidFill>
              <a:effectLst/>
              <a:latin typeface="Arial" panose="020B0604020202020204" pitchFamily="34" charset="0"/>
              <a:ea typeface="Calibri" panose="020F0502020204030204" pitchFamily="34" charset="0"/>
            </a:endParaRPr>
          </a:p>
          <a:p>
            <a:pPr marL="285750" indent="-285750" algn="just">
              <a:lnSpc>
                <a:spcPct val="107000"/>
              </a:lnSpc>
              <a:spcAft>
                <a:spcPts val="800"/>
              </a:spcAft>
              <a:buFont typeface="Arial" panose="020B0604020202020204" pitchFamily="34" charset="0"/>
              <a:buChar char="•"/>
            </a:pPr>
            <a:r>
              <a:rPr lang="en-GB" sz="16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According to the Office for National Statistic (2022) </a:t>
            </a:r>
            <a:r>
              <a:rPr lang="en-GB" sz="1600" dirty="0">
                <a:solidFill>
                  <a:schemeClr val="accent1">
                    <a:lumMod val="50000"/>
                  </a:schemeClr>
                </a:solidFill>
                <a:effectLst/>
                <a:latin typeface="Arial" panose="020B0604020202020204" pitchFamily="34" charset="0"/>
                <a:ea typeface="Calibri" panose="020F0502020204030204" pitchFamily="34" charset="0"/>
              </a:rPr>
              <a:t>the population has increased by 4,7% from 2011 to 2021 when there were </a:t>
            </a:r>
            <a:r>
              <a:rPr lang="en-GB" sz="1600" b="1" dirty="0">
                <a:solidFill>
                  <a:schemeClr val="accent1">
                    <a:lumMod val="50000"/>
                  </a:schemeClr>
                </a:solidFill>
                <a:effectLst/>
                <a:latin typeface="Arial" panose="020B0604020202020204" pitchFamily="34" charset="0"/>
                <a:ea typeface="Calibri" panose="020F0502020204030204" pitchFamily="34" charset="0"/>
              </a:rPr>
              <a:t>103,900</a:t>
            </a:r>
            <a:r>
              <a:rPr lang="en-GB" sz="1600" dirty="0">
                <a:solidFill>
                  <a:schemeClr val="accent1">
                    <a:lumMod val="50000"/>
                  </a:schemeClr>
                </a:solidFill>
                <a:effectLst/>
                <a:latin typeface="Arial" panose="020B0604020202020204" pitchFamily="34" charset="0"/>
                <a:ea typeface="Calibri" panose="020F0502020204030204" pitchFamily="34" charset="0"/>
              </a:rPr>
              <a:t> people living in Woking.</a:t>
            </a:r>
          </a:p>
        </p:txBody>
      </p:sp>
      <p:sp>
        <p:nvSpPr>
          <p:cNvPr id="3" name="TextBox 2">
            <a:extLst>
              <a:ext uri="{FF2B5EF4-FFF2-40B4-BE49-F238E27FC236}">
                <a16:creationId xmlns:a16="http://schemas.microsoft.com/office/drawing/2014/main" id="{6763C914-0077-3CC6-6ECF-7378CAC5CC08}"/>
              </a:ext>
            </a:extLst>
          </p:cNvPr>
          <p:cNvSpPr txBox="1"/>
          <p:nvPr/>
        </p:nvSpPr>
        <p:spPr>
          <a:xfrm>
            <a:off x="893532" y="2511462"/>
            <a:ext cx="5451566" cy="1569660"/>
          </a:xfrm>
          <a:prstGeom prst="rect">
            <a:avLst/>
          </a:prstGeom>
          <a:noFill/>
          <a:ln>
            <a:noFill/>
          </a:ln>
        </p:spPr>
        <p:txBody>
          <a:bodyPr wrap="square" rtlCol="0">
            <a:spAutoFit/>
          </a:bodyPr>
          <a:lstStyle/>
          <a:p>
            <a:pPr marL="285750" indent="-285750" algn="just">
              <a:buFont typeface="Arial" panose="020B0604020202020204" pitchFamily="34" charset="0"/>
              <a:buChar char="•"/>
            </a:pPr>
            <a:r>
              <a:rPr lang="en-GB" sz="1600" dirty="0">
                <a:solidFill>
                  <a:schemeClr val="accent1">
                    <a:lumMod val="50000"/>
                  </a:schemeClr>
                </a:solidFill>
                <a:latin typeface="Arial" panose="020B0604020202020204" pitchFamily="34" charset="0"/>
                <a:cs typeface="Arial" panose="020B0604020202020204" pitchFamily="34" charset="0"/>
              </a:rPr>
              <a:t>According to </a:t>
            </a:r>
            <a:r>
              <a:rPr lang="en-GB" sz="1600" dirty="0" err="1">
                <a:solidFill>
                  <a:schemeClr val="accent1">
                    <a:lumMod val="50000"/>
                  </a:schemeClr>
                </a:solidFill>
                <a:latin typeface="Arial" panose="020B0604020202020204" pitchFamily="34" charset="0"/>
                <a:cs typeface="Arial" panose="020B0604020202020204" pitchFamily="34" charset="0"/>
              </a:rPr>
              <a:t>varbes</a:t>
            </a:r>
            <a:r>
              <a:rPr lang="en-GB" sz="1600" dirty="0">
                <a:solidFill>
                  <a:schemeClr val="accent1">
                    <a:lumMod val="50000"/>
                  </a:schemeClr>
                </a:solidFill>
                <a:latin typeface="Arial" panose="020B0604020202020204" pitchFamily="34" charset="0"/>
                <a:cs typeface="Arial" panose="020B0604020202020204" pitchFamily="34" charset="0"/>
              </a:rPr>
              <a:t> (2021) b</a:t>
            </a:r>
            <a:r>
              <a:rPr lang="en-GB" sz="16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ased on the 2011 Census, the population is primarily made up of </a:t>
            </a:r>
            <a:r>
              <a:rPr lang="en-GB" sz="16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white people (83.6%).</a:t>
            </a:r>
            <a:r>
              <a:rPr lang="en-GB" sz="16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 The largest minority group is </a:t>
            </a:r>
            <a:r>
              <a:rPr lang="en-GB" sz="16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Asian, </a:t>
            </a:r>
            <a:r>
              <a:rPr lang="en-GB" sz="1600" b="1" i="0" dirty="0">
                <a:solidFill>
                  <a:schemeClr val="accent1">
                    <a:lumMod val="50000"/>
                  </a:schemeClr>
                </a:solidFill>
                <a:effectLst/>
                <a:latin typeface="Arial" panose="020B0604020202020204" pitchFamily="34" charset="0"/>
                <a:cs typeface="Arial" panose="020B0604020202020204" pitchFamily="34" charset="0"/>
              </a:rPr>
              <a:t>11.6% </a:t>
            </a:r>
            <a:r>
              <a:rPr lang="en-GB" sz="1600" b="0" i="0" dirty="0">
                <a:solidFill>
                  <a:schemeClr val="accent1">
                    <a:lumMod val="50000"/>
                  </a:schemeClr>
                </a:solidFill>
                <a:effectLst/>
                <a:latin typeface="Arial" panose="020B0604020202020204" pitchFamily="34" charset="0"/>
                <a:cs typeface="Arial" panose="020B0604020202020204" pitchFamily="34" charset="0"/>
              </a:rPr>
              <a:t>of the Woking population,  </a:t>
            </a:r>
            <a:r>
              <a:rPr lang="en-GB" sz="1600" b="1" i="0" dirty="0">
                <a:solidFill>
                  <a:schemeClr val="accent1">
                    <a:lumMod val="50000"/>
                  </a:schemeClr>
                </a:solidFill>
                <a:effectLst/>
                <a:latin typeface="Arial" panose="020B0604020202020204" pitchFamily="34" charset="0"/>
                <a:cs typeface="Arial" panose="020B0604020202020204" pitchFamily="34" charset="0"/>
              </a:rPr>
              <a:t>Mixed is 2,4%, 1,4% made up of Black people </a:t>
            </a:r>
            <a:r>
              <a:rPr lang="en-GB" sz="1600" b="0" i="0" dirty="0">
                <a:solidFill>
                  <a:schemeClr val="accent1">
                    <a:lumMod val="50000"/>
                  </a:schemeClr>
                </a:solidFill>
                <a:effectLst/>
                <a:latin typeface="Arial" panose="020B0604020202020204" pitchFamily="34" charset="0"/>
                <a:cs typeface="Arial" panose="020B0604020202020204" pitchFamily="34" charset="0"/>
              </a:rPr>
              <a:t>and </a:t>
            </a:r>
            <a:r>
              <a:rPr lang="en-GB" sz="1600" b="1" i="0" dirty="0">
                <a:solidFill>
                  <a:schemeClr val="accent1">
                    <a:lumMod val="50000"/>
                  </a:schemeClr>
                </a:solidFill>
                <a:effectLst/>
                <a:latin typeface="Arial" panose="020B0604020202020204" pitchFamily="34" charset="0"/>
                <a:cs typeface="Arial" panose="020B0604020202020204" pitchFamily="34" charset="0"/>
              </a:rPr>
              <a:t>1,1% of the population is Other</a:t>
            </a:r>
            <a:r>
              <a:rPr lang="en-GB" sz="1600" b="0" i="0" dirty="0">
                <a:solidFill>
                  <a:schemeClr val="accent1">
                    <a:lumMod val="50000"/>
                  </a:schemeClr>
                </a:solidFill>
                <a:effectLst/>
                <a:latin typeface="Arial" panose="020B0604020202020204" pitchFamily="34" charset="0"/>
                <a:cs typeface="Arial" panose="020B0604020202020204" pitchFamily="34" charset="0"/>
              </a:rPr>
              <a:t>.</a:t>
            </a:r>
            <a:endParaRPr lang="en-GB" sz="16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5" name="Picture 2" descr="Fénykép megnyitása">
            <a:extLst>
              <a:ext uri="{FF2B5EF4-FFF2-40B4-BE49-F238E27FC236}">
                <a16:creationId xmlns:a16="http://schemas.microsoft.com/office/drawing/2014/main" id="{726B987B-A76B-F1D5-4A4C-54A258CA66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0435" y="2511462"/>
            <a:ext cx="4441372" cy="297493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0DC31A2-1FC8-1AB0-C1AA-DD3C06DBE0ED}"/>
              </a:ext>
            </a:extLst>
          </p:cNvPr>
          <p:cNvSpPr txBox="1"/>
          <p:nvPr/>
        </p:nvSpPr>
        <p:spPr>
          <a:xfrm>
            <a:off x="6740435" y="5567510"/>
            <a:ext cx="3526973" cy="1015663"/>
          </a:xfrm>
          <a:prstGeom prst="rect">
            <a:avLst/>
          </a:prstGeom>
          <a:noFill/>
          <a:ln>
            <a:noFill/>
          </a:ln>
        </p:spPr>
        <p:txBody>
          <a:bodyPr wrap="square" rtlCol="0">
            <a:spAutoFit/>
          </a:bodyPr>
          <a:lstStyle/>
          <a:p>
            <a:r>
              <a:rPr lang="en-GB" sz="1400" dirty="0">
                <a:solidFill>
                  <a:schemeClr val="accent1">
                    <a:lumMod val="50000"/>
                  </a:schemeClr>
                </a:solidFill>
                <a:latin typeface="Arial" panose="020B0604020202020204" pitchFamily="34" charset="0"/>
                <a:cs typeface="Arial" panose="020B0604020202020204" pitchFamily="34" charset="0"/>
              </a:rPr>
              <a:t>(</a:t>
            </a:r>
            <a:r>
              <a:rPr lang="en-GB" sz="1400" dirty="0" err="1">
                <a:solidFill>
                  <a:schemeClr val="accent1">
                    <a:lumMod val="50000"/>
                  </a:schemeClr>
                </a:solidFill>
                <a:latin typeface="Arial" panose="020B0604020202020204" pitchFamily="34" charset="0"/>
                <a:cs typeface="Arial" panose="020B0604020202020204" pitchFamily="34" charset="0"/>
              </a:rPr>
              <a:t>varbes</a:t>
            </a:r>
            <a:r>
              <a:rPr lang="en-GB" sz="1400" dirty="0">
                <a:solidFill>
                  <a:schemeClr val="accent1">
                    <a:lumMod val="50000"/>
                  </a:schemeClr>
                </a:solidFill>
                <a:latin typeface="Arial" panose="020B0604020202020204" pitchFamily="34" charset="0"/>
                <a:cs typeface="Arial" panose="020B0604020202020204" pitchFamily="34" charset="0"/>
              </a:rPr>
              <a:t>, 2021).</a:t>
            </a:r>
          </a:p>
          <a:p>
            <a:pPr algn="ctr"/>
            <a:r>
              <a:rPr lang="en-GB" sz="1600" dirty="0">
                <a:solidFill>
                  <a:schemeClr val="accent1">
                    <a:lumMod val="50000"/>
                  </a:schemeClr>
                </a:solidFill>
                <a:latin typeface="Arial" panose="020B0604020202020204" pitchFamily="34" charset="0"/>
                <a:cs typeface="Arial" panose="020B0604020202020204" pitchFamily="34" charset="0"/>
              </a:rPr>
              <a:t>Figure 1</a:t>
            </a:r>
            <a:r>
              <a:rPr lang="en-GB" sz="1600" b="1" dirty="0">
                <a:solidFill>
                  <a:schemeClr val="accent1">
                    <a:lumMod val="50000"/>
                  </a:schemeClr>
                </a:solidFill>
                <a:latin typeface="Arial" panose="020B0604020202020204" pitchFamily="34" charset="0"/>
                <a:cs typeface="Arial" panose="020B0604020202020204" pitchFamily="34" charset="0"/>
              </a:rPr>
              <a:t>: </a:t>
            </a:r>
            <a:r>
              <a:rPr lang="en-GB" sz="1600" dirty="0">
                <a:solidFill>
                  <a:schemeClr val="accent1">
                    <a:lumMod val="50000"/>
                  </a:schemeClr>
                </a:solidFill>
                <a:latin typeface="Arial" panose="020B0604020202020204" pitchFamily="34" charset="0"/>
                <a:cs typeface="Arial" panose="020B0604020202020204" pitchFamily="34" charset="0"/>
              </a:rPr>
              <a:t>Population by race in Woking, 2011 census</a:t>
            </a:r>
          </a:p>
          <a:p>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0E0E72D-1F60-6E94-429F-153BB56D05AE}"/>
              </a:ext>
            </a:extLst>
          </p:cNvPr>
          <p:cNvSpPr txBox="1"/>
          <p:nvPr/>
        </p:nvSpPr>
        <p:spPr>
          <a:xfrm>
            <a:off x="1085120" y="4061852"/>
            <a:ext cx="5068387" cy="2554545"/>
          </a:xfrm>
          <a:prstGeom prst="rect">
            <a:avLst/>
          </a:prstGeom>
          <a:noFill/>
          <a:ln>
            <a:noFill/>
          </a:ln>
        </p:spPr>
        <p:txBody>
          <a:bodyPr wrap="square" rtlCol="0">
            <a:spAutoFit/>
          </a:bodyPr>
          <a:lstStyle/>
          <a:p>
            <a:pPr algn="l"/>
            <a:r>
              <a:rPr lang="en-GB" sz="1600" b="1" i="0" dirty="0">
                <a:effectLst/>
                <a:latin typeface="Arial" panose="020B0604020202020204" pitchFamily="34" charset="0"/>
                <a:cs typeface="Arial" panose="020B0604020202020204" pitchFamily="34" charset="0"/>
              </a:rPr>
              <a:t>“</a:t>
            </a:r>
            <a:r>
              <a:rPr lang="en-GB" sz="1600" b="1" i="0" dirty="0">
                <a:solidFill>
                  <a:schemeClr val="accent1">
                    <a:lumMod val="50000"/>
                  </a:schemeClr>
                </a:solidFill>
                <a:effectLst/>
                <a:latin typeface="Arial" panose="020B0604020202020204" pitchFamily="34" charset="0"/>
                <a:cs typeface="Arial" panose="020B0604020202020204" pitchFamily="34" charset="0"/>
              </a:rPr>
              <a:t>Religious groups in Woking, 2011 census</a:t>
            </a:r>
          </a:p>
          <a:p>
            <a:pPr algn="l"/>
            <a:endParaRPr lang="en-GB" sz="1600" b="1" i="0" dirty="0">
              <a:solidFill>
                <a:schemeClr val="accent1">
                  <a:lumMod val="50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i="0" dirty="0">
                <a:solidFill>
                  <a:schemeClr val="accent1">
                    <a:lumMod val="50000"/>
                  </a:schemeClr>
                </a:solidFill>
                <a:effectLst/>
                <a:latin typeface="Arial" panose="020B0604020202020204" pitchFamily="34" charset="0"/>
                <a:cs typeface="Arial" panose="020B0604020202020204" pitchFamily="34" charset="0"/>
              </a:rPr>
              <a:t> Christian  58.8%</a:t>
            </a:r>
          </a:p>
          <a:p>
            <a:pPr algn="l">
              <a:buFont typeface="Arial" panose="020B0604020202020204" pitchFamily="34" charset="0"/>
              <a:buChar char="•"/>
            </a:pPr>
            <a:r>
              <a:rPr lang="en-GB" sz="1600" i="0" dirty="0">
                <a:solidFill>
                  <a:schemeClr val="accent1">
                    <a:lumMod val="50000"/>
                  </a:schemeClr>
                </a:solidFill>
                <a:effectLst/>
                <a:latin typeface="Arial" panose="020B0604020202020204" pitchFamily="34" charset="0"/>
                <a:cs typeface="Arial" panose="020B0604020202020204" pitchFamily="34" charset="0"/>
              </a:rPr>
              <a:t> Buddhist  0.7%</a:t>
            </a:r>
          </a:p>
          <a:p>
            <a:pPr algn="l">
              <a:buFont typeface="Arial" panose="020B0604020202020204" pitchFamily="34" charset="0"/>
              <a:buChar char="•"/>
            </a:pPr>
            <a:r>
              <a:rPr lang="en-GB" sz="1600" i="0" dirty="0">
                <a:solidFill>
                  <a:schemeClr val="accent1">
                    <a:lumMod val="50000"/>
                  </a:schemeClr>
                </a:solidFill>
                <a:effectLst/>
                <a:latin typeface="Arial" panose="020B0604020202020204" pitchFamily="34" charset="0"/>
                <a:cs typeface="Arial" panose="020B0604020202020204" pitchFamily="34" charset="0"/>
              </a:rPr>
              <a:t> Hindu  2.0%</a:t>
            </a:r>
          </a:p>
          <a:p>
            <a:pPr algn="l">
              <a:buFont typeface="Arial" panose="020B0604020202020204" pitchFamily="34" charset="0"/>
              <a:buChar char="•"/>
            </a:pPr>
            <a:r>
              <a:rPr lang="en-GB" sz="1600" i="0" dirty="0">
                <a:solidFill>
                  <a:schemeClr val="accent1">
                    <a:lumMod val="50000"/>
                  </a:schemeClr>
                </a:solidFill>
                <a:effectLst/>
                <a:latin typeface="Arial" panose="020B0604020202020204" pitchFamily="34" charset="0"/>
                <a:cs typeface="Arial" panose="020B0604020202020204" pitchFamily="34" charset="0"/>
              </a:rPr>
              <a:t> Jewish  0.2%</a:t>
            </a:r>
          </a:p>
          <a:p>
            <a:pPr algn="l">
              <a:buFont typeface="Arial" panose="020B0604020202020204" pitchFamily="34" charset="0"/>
              <a:buChar char="•"/>
            </a:pPr>
            <a:r>
              <a:rPr lang="en-GB" sz="1600" i="0" dirty="0">
                <a:solidFill>
                  <a:schemeClr val="accent1">
                    <a:lumMod val="50000"/>
                  </a:schemeClr>
                </a:solidFill>
                <a:effectLst/>
                <a:latin typeface="Arial" panose="020B0604020202020204" pitchFamily="34" charset="0"/>
                <a:cs typeface="Arial" panose="020B0604020202020204" pitchFamily="34" charset="0"/>
              </a:rPr>
              <a:t> Muslim 7.4%</a:t>
            </a:r>
          </a:p>
          <a:p>
            <a:pPr algn="l">
              <a:buFont typeface="Arial" panose="020B0604020202020204" pitchFamily="34" charset="0"/>
              <a:buChar char="•"/>
            </a:pPr>
            <a:r>
              <a:rPr lang="en-GB" sz="1600" i="0" dirty="0">
                <a:solidFill>
                  <a:schemeClr val="accent1">
                    <a:lumMod val="50000"/>
                  </a:schemeClr>
                </a:solidFill>
                <a:effectLst/>
                <a:latin typeface="Arial" panose="020B0604020202020204" pitchFamily="34" charset="0"/>
                <a:cs typeface="Arial" panose="020B0604020202020204" pitchFamily="34" charset="0"/>
              </a:rPr>
              <a:t> Sikh  0.2%</a:t>
            </a:r>
          </a:p>
          <a:p>
            <a:pPr algn="l">
              <a:buFont typeface="Arial" panose="020B0604020202020204" pitchFamily="34" charset="0"/>
              <a:buChar char="•"/>
            </a:pPr>
            <a:r>
              <a:rPr lang="en-GB" sz="1600" i="0" dirty="0">
                <a:solidFill>
                  <a:schemeClr val="accent1">
                    <a:lumMod val="50000"/>
                  </a:schemeClr>
                </a:solidFill>
                <a:effectLst/>
                <a:latin typeface="Arial" panose="020B0604020202020204" pitchFamily="34" charset="0"/>
                <a:cs typeface="Arial" panose="020B0604020202020204" pitchFamily="34" charset="0"/>
              </a:rPr>
              <a:t> Other  30.8%” </a:t>
            </a:r>
            <a:r>
              <a:rPr lang="en-GB" sz="1600" dirty="0">
                <a:solidFill>
                  <a:schemeClr val="accent1">
                    <a:lumMod val="50000"/>
                  </a:schemeClr>
                </a:solidFill>
                <a:latin typeface="Arial" panose="020B0604020202020204" pitchFamily="34" charset="0"/>
                <a:cs typeface="Arial" panose="020B0604020202020204" pitchFamily="34" charset="0"/>
              </a:rPr>
              <a:t>(</a:t>
            </a:r>
            <a:r>
              <a:rPr lang="en-GB" sz="1600" dirty="0" err="1">
                <a:solidFill>
                  <a:schemeClr val="accent1">
                    <a:lumMod val="50000"/>
                  </a:schemeClr>
                </a:solidFill>
                <a:latin typeface="Arial" panose="020B0604020202020204" pitchFamily="34" charset="0"/>
                <a:cs typeface="Arial" panose="020B0604020202020204" pitchFamily="34" charset="0"/>
              </a:rPr>
              <a:t>varbes</a:t>
            </a:r>
            <a:r>
              <a:rPr lang="en-GB" sz="1600" dirty="0">
                <a:solidFill>
                  <a:schemeClr val="accent1">
                    <a:lumMod val="50000"/>
                  </a:schemeClr>
                </a:solidFill>
                <a:latin typeface="Arial" panose="020B0604020202020204" pitchFamily="34" charset="0"/>
                <a:cs typeface="Arial" panose="020B0604020202020204" pitchFamily="34" charset="0"/>
              </a:rPr>
              <a:t>, 2021).</a:t>
            </a:r>
          </a:p>
          <a:p>
            <a:pPr algn="l">
              <a:buFont typeface="Arial" panose="020B0604020202020204" pitchFamily="34" charset="0"/>
              <a:buChar char="•"/>
            </a:pPr>
            <a:endParaRPr lang="en-GB" sz="1600" i="0" dirty="0">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5521905-E413-B8B9-4FB4-30C696043D2B}"/>
              </a:ext>
            </a:extLst>
          </p:cNvPr>
          <p:cNvSpPr txBox="1"/>
          <p:nvPr/>
        </p:nvSpPr>
        <p:spPr>
          <a:xfrm>
            <a:off x="0" y="711033"/>
            <a:ext cx="12192000" cy="461665"/>
          </a:xfrm>
          <a:prstGeom prst="rect">
            <a:avLst/>
          </a:prstGeom>
          <a:noFill/>
          <a:ln>
            <a:noFill/>
          </a:ln>
        </p:spPr>
        <p:txBody>
          <a:bodyPr wrap="square" rtlCol="0">
            <a:spAutoFit/>
          </a:bodyPr>
          <a:lstStyle/>
          <a:p>
            <a:pPr algn="ctr"/>
            <a:r>
              <a:rPr lang="en-GB" sz="2400" b="1" dirty="0">
                <a:solidFill>
                  <a:schemeClr val="accent1">
                    <a:lumMod val="50000"/>
                  </a:schemeClr>
                </a:solidFill>
                <a:latin typeface="Arial" panose="020B0604020202020204" pitchFamily="34" charset="0"/>
                <a:cs typeface="Arial" panose="020B0604020202020204" pitchFamily="34" charset="0"/>
              </a:rPr>
              <a:t>Location and Demography</a:t>
            </a:r>
          </a:p>
        </p:txBody>
      </p:sp>
    </p:spTree>
    <p:extLst>
      <p:ext uri="{BB962C8B-B14F-4D97-AF65-F5344CB8AC3E}">
        <p14:creationId xmlns:p14="http://schemas.microsoft.com/office/powerpoint/2010/main" val="2712051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20F320-54A8-403C-C7BF-23AE0E530844}"/>
              </a:ext>
            </a:extLst>
          </p:cNvPr>
          <p:cNvSpPr txBox="1"/>
          <p:nvPr/>
        </p:nvSpPr>
        <p:spPr>
          <a:xfrm>
            <a:off x="635726" y="1245326"/>
            <a:ext cx="10972800" cy="1477328"/>
          </a:xfrm>
          <a:prstGeom prst="rect">
            <a:avLst/>
          </a:prstGeom>
          <a:noFill/>
          <a:ln>
            <a:noFill/>
          </a:ln>
        </p:spPr>
        <p:txBody>
          <a:bodyPr wrap="square" rtlCol="0">
            <a:spAutoFit/>
          </a:bodyPr>
          <a:lstStyle/>
          <a:p>
            <a:pPr marL="285750" indent="-285750" algn="just">
              <a:buFont typeface="Wingdings" panose="05000000000000000000" pitchFamily="2" charset="2"/>
              <a:buChar char="§"/>
            </a:pPr>
            <a:r>
              <a:rPr lang="en-GB" sz="1800" dirty="0">
                <a:solidFill>
                  <a:schemeClr val="accent1">
                    <a:lumMod val="50000"/>
                  </a:schemeClr>
                </a:solidFill>
                <a:effectLst/>
                <a:latin typeface="Arial" panose="020B0604020202020204" pitchFamily="34" charset="0"/>
                <a:ea typeface="Calibri" panose="020F0502020204030204" pitchFamily="34" charset="0"/>
              </a:rPr>
              <a:t>As stated by the Health and Wellbeing Strategy 2021-2031 there is </a:t>
            </a:r>
            <a:r>
              <a:rPr lang="en-GB" sz="1800" b="1" dirty="0">
                <a:solidFill>
                  <a:schemeClr val="accent1">
                    <a:lumMod val="50000"/>
                  </a:schemeClr>
                </a:solidFill>
                <a:effectLst/>
                <a:latin typeface="Arial" panose="020B0604020202020204" pitchFamily="34" charset="0"/>
                <a:ea typeface="Calibri" panose="020F0502020204030204" pitchFamily="34" charset="0"/>
              </a:rPr>
              <a:t>8,5% Obesity </a:t>
            </a:r>
            <a:r>
              <a:rPr lang="en-GB" sz="1800" dirty="0">
                <a:solidFill>
                  <a:schemeClr val="accent1">
                    <a:lumMod val="50000"/>
                  </a:schemeClr>
                </a:solidFill>
                <a:effectLst/>
                <a:latin typeface="Arial" panose="020B0604020202020204" pitchFamily="34" charset="0"/>
                <a:ea typeface="Calibri" panose="020F0502020204030204" pitchFamily="34" charset="0"/>
              </a:rPr>
              <a:t>prevalence in Woking, which is a highest level in Surrey. </a:t>
            </a:r>
            <a:r>
              <a:rPr lang="en-GB" sz="1800" dirty="0">
                <a:solidFill>
                  <a:schemeClr val="accent1">
                    <a:lumMod val="50000"/>
                  </a:schemeClr>
                </a:solidFill>
                <a:latin typeface="Arial" panose="020B0604020202020204" pitchFamily="34" charset="0"/>
                <a:cs typeface="Arial" panose="020B0604020202020204" pitchFamily="34" charset="0"/>
              </a:rPr>
              <a:t>(</a:t>
            </a:r>
            <a:r>
              <a:rPr lang="en-GB" sz="1800" dirty="0">
                <a:solidFill>
                  <a:schemeClr val="accent1">
                    <a:lumMod val="50000"/>
                  </a:schemeClr>
                </a:solidFill>
                <a:effectLst/>
                <a:latin typeface="Arial" panose="020B0604020202020204" pitchFamily="34" charset="0"/>
                <a:ea typeface="Calibri" panose="020F0502020204030204" pitchFamily="34" charset="0"/>
              </a:rPr>
              <a:t>Woking Borough Council, 2022b). Obesity is one of the causes of noncommunicable illnesses, children who are obese are far more vulnerable to have cardiovascular issues as adults.(NHS, 2019).</a:t>
            </a:r>
          </a:p>
          <a:p>
            <a:endParaRPr lang="en-GB" dirty="0"/>
          </a:p>
        </p:txBody>
      </p:sp>
      <p:sp>
        <p:nvSpPr>
          <p:cNvPr id="3" name="TextBox 2">
            <a:extLst>
              <a:ext uri="{FF2B5EF4-FFF2-40B4-BE49-F238E27FC236}">
                <a16:creationId xmlns:a16="http://schemas.microsoft.com/office/drawing/2014/main" id="{EC3287A8-594D-B17E-B340-61E974392D20}"/>
              </a:ext>
            </a:extLst>
          </p:cNvPr>
          <p:cNvSpPr txBox="1"/>
          <p:nvPr/>
        </p:nvSpPr>
        <p:spPr>
          <a:xfrm>
            <a:off x="6754342" y="2516767"/>
            <a:ext cx="4023360" cy="923330"/>
          </a:xfrm>
          <a:prstGeom prst="rect">
            <a:avLst/>
          </a:prstGeom>
          <a:noFill/>
          <a:ln>
            <a:noFill/>
          </a:ln>
        </p:spPr>
        <p:txBody>
          <a:bodyPr wrap="square" rtlCol="0">
            <a:spAutoFit/>
          </a:bodyPr>
          <a:lstStyle/>
          <a:p>
            <a:r>
              <a:rPr lang="en-GB" sz="18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The targeted areas are:</a:t>
            </a:r>
          </a:p>
          <a:p>
            <a:pPr marL="285750" indent="-285750">
              <a:buFont typeface="Arial" panose="020B0604020202020204" pitchFamily="34" charset="0"/>
              <a:buChar char="•"/>
            </a:pP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poor diet </a:t>
            </a:r>
          </a:p>
          <a:p>
            <a:pPr marL="285750" indent="-285750">
              <a:buFont typeface="Arial" panose="020B0604020202020204" pitchFamily="34" charset="0"/>
              <a:buChar char="•"/>
            </a:pP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low levels of physical activity </a:t>
            </a:r>
            <a:endParaRPr lang="en-GB" b="1" dirty="0">
              <a:solidFill>
                <a:schemeClr val="accent1">
                  <a:lumMod val="50000"/>
                </a:schemeClr>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5637601-D5C1-136C-228E-FC393C7833CD}"/>
              </a:ext>
            </a:extLst>
          </p:cNvPr>
          <p:cNvSpPr txBox="1"/>
          <p:nvPr/>
        </p:nvSpPr>
        <p:spPr>
          <a:xfrm>
            <a:off x="1414298" y="2508605"/>
            <a:ext cx="4815840" cy="671915"/>
          </a:xfrm>
          <a:prstGeom prst="rect">
            <a:avLst/>
          </a:prstGeom>
          <a:noFill/>
          <a:ln>
            <a:noFill/>
          </a:ln>
        </p:spPr>
        <p:txBody>
          <a:bodyPr wrap="square" rtlCol="0">
            <a:spAutoFit/>
          </a:bodyPr>
          <a:lstStyle/>
          <a:p>
            <a:pPr>
              <a:lnSpc>
                <a:spcPct val="107000"/>
              </a:lnSpc>
              <a:spcAft>
                <a:spcPts val="800"/>
              </a:spcAft>
            </a:pPr>
            <a:r>
              <a:rPr lang="en-GB" sz="18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The targeted focus group are </a:t>
            </a: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childr</a:t>
            </a:r>
            <a:r>
              <a:rPr lang="en-GB" sz="1800" b="1" dirty="0">
                <a:solidFill>
                  <a:schemeClr val="tx2"/>
                </a:solidFill>
                <a:effectLst/>
                <a:latin typeface="Arial" panose="020B0604020202020204" pitchFamily="34" charset="0"/>
                <a:ea typeface="Calibri" panose="020F0502020204030204" pitchFamily="34" charset="0"/>
                <a:cs typeface="Arial" panose="020B0604020202020204" pitchFamily="34" charset="0"/>
              </a:rPr>
              <a:t>en</a:t>
            </a: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 and young  people </a:t>
            </a:r>
            <a:r>
              <a:rPr lang="en-GB" sz="18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and also their </a:t>
            </a:r>
            <a:r>
              <a:rPr lang="en-GB" sz="1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parents.</a:t>
            </a:r>
          </a:p>
        </p:txBody>
      </p:sp>
      <p:sp>
        <p:nvSpPr>
          <p:cNvPr id="8" name="TextBox 7">
            <a:extLst>
              <a:ext uri="{FF2B5EF4-FFF2-40B4-BE49-F238E27FC236}">
                <a16:creationId xmlns:a16="http://schemas.microsoft.com/office/drawing/2014/main" id="{610A32D7-A1FC-3012-FFCA-5E0D93DEF015}"/>
              </a:ext>
            </a:extLst>
          </p:cNvPr>
          <p:cNvSpPr txBox="1"/>
          <p:nvPr/>
        </p:nvSpPr>
        <p:spPr>
          <a:xfrm>
            <a:off x="3910486" y="3582403"/>
            <a:ext cx="2319652" cy="461665"/>
          </a:xfrm>
          <a:prstGeom prst="rect">
            <a:avLst/>
          </a:prstGeom>
          <a:noFill/>
          <a:ln>
            <a:noFill/>
          </a:ln>
        </p:spPr>
        <p:txBody>
          <a:bodyPr wrap="square" rtlCol="0">
            <a:spAutoFit/>
          </a:bodyPr>
          <a:lstStyle/>
          <a:p>
            <a:r>
              <a:rPr lang="en-GB" sz="2400" b="1" dirty="0">
                <a:solidFill>
                  <a:schemeClr val="tx2"/>
                </a:solidFill>
                <a:latin typeface="Arial" panose="020B0604020202020204" pitchFamily="34" charset="0"/>
                <a:cs typeface="Arial" panose="020B0604020202020204" pitchFamily="34" charset="0"/>
              </a:rPr>
              <a:t>Stakeholders</a:t>
            </a:r>
          </a:p>
        </p:txBody>
      </p:sp>
      <p:sp>
        <p:nvSpPr>
          <p:cNvPr id="10" name="TextBox 9">
            <a:extLst>
              <a:ext uri="{FF2B5EF4-FFF2-40B4-BE49-F238E27FC236}">
                <a16:creationId xmlns:a16="http://schemas.microsoft.com/office/drawing/2014/main" id="{06849628-37B4-EA24-8A80-EFC70A81CA49}"/>
              </a:ext>
            </a:extLst>
          </p:cNvPr>
          <p:cNvSpPr txBox="1"/>
          <p:nvPr/>
        </p:nvSpPr>
        <p:spPr>
          <a:xfrm>
            <a:off x="1736556" y="4245940"/>
            <a:ext cx="2540725" cy="2031325"/>
          </a:xfrm>
          <a:prstGeom prst="rect">
            <a:avLst/>
          </a:prstGeom>
          <a:noFill/>
          <a:ln>
            <a:noFill/>
          </a:ln>
        </p:spPr>
        <p:txBody>
          <a:bodyPr wrap="square">
            <a:spAutoFit/>
          </a:bodyPr>
          <a:lstStyle/>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Local schools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Community centres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Farmers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Food producers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Toy houses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Breakfast clubs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Religious leaders</a:t>
            </a:r>
          </a:p>
        </p:txBody>
      </p:sp>
      <p:sp>
        <p:nvSpPr>
          <p:cNvPr id="12" name="TextBox 11">
            <a:extLst>
              <a:ext uri="{FF2B5EF4-FFF2-40B4-BE49-F238E27FC236}">
                <a16:creationId xmlns:a16="http://schemas.microsoft.com/office/drawing/2014/main" id="{7367FDA9-EA38-4B3B-F1E4-EF13DA3E73BB}"/>
              </a:ext>
            </a:extLst>
          </p:cNvPr>
          <p:cNvSpPr txBox="1"/>
          <p:nvPr/>
        </p:nvSpPr>
        <p:spPr>
          <a:xfrm>
            <a:off x="6230138" y="4245940"/>
            <a:ext cx="2754085" cy="2308324"/>
          </a:xfrm>
          <a:prstGeom prst="rect">
            <a:avLst/>
          </a:prstGeom>
          <a:noFill/>
          <a:ln>
            <a:noFill/>
          </a:ln>
        </p:spPr>
        <p:txBody>
          <a:bodyPr wrap="square">
            <a:spAutoFit/>
          </a:bodyPr>
          <a:lstStyle/>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Food shops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Gyms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Swimming pools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Coaches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Health professionals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Nutrition specialists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Bicycle coaches</a:t>
            </a:r>
          </a:p>
          <a:p>
            <a:pPr marL="285750" indent="-285750">
              <a:buFont typeface="Wingdings" panose="05000000000000000000" pitchFamily="2" charset="2"/>
              <a:buChar char="§"/>
            </a:pPr>
            <a:r>
              <a:rPr lang="en-GB" dirty="0">
                <a:solidFill>
                  <a:schemeClr val="tx2"/>
                </a:solidFill>
                <a:latin typeface="Arial" panose="020B0604020202020204" pitchFamily="34" charset="0"/>
                <a:cs typeface="Arial" panose="020B0604020202020204" pitchFamily="34" charset="0"/>
              </a:rPr>
              <a:t>Health coaches</a:t>
            </a:r>
          </a:p>
        </p:txBody>
      </p:sp>
    </p:spTree>
    <p:extLst>
      <p:ext uri="{BB962C8B-B14F-4D97-AF65-F5344CB8AC3E}">
        <p14:creationId xmlns:p14="http://schemas.microsoft.com/office/powerpoint/2010/main" val="3702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ED44A3B-42BA-3672-F7E9-0BBD32D23C08}"/>
              </a:ext>
            </a:extLst>
          </p:cNvPr>
          <p:cNvSpPr txBox="1"/>
          <p:nvPr/>
        </p:nvSpPr>
        <p:spPr>
          <a:xfrm>
            <a:off x="3117076" y="1089279"/>
            <a:ext cx="6107836" cy="523220"/>
          </a:xfrm>
          <a:prstGeom prst="rect">
            <a:avLst/>
          </a:prstGeom>
          <a:noFill/>
          <a:ln>
            <a:noFill/>
          </a:ln>
        </p:spPr>
        <p:txBody>
          <a:bodyPr wrap="square">
            <a:spAutoFit/>
          </a:bodyPr>
          <a:lstStyle/>
          <a:p>
            <a:pPr algn="ctr"/>
            <a:r>
              <a:rPr lang="en-GB" sz="2800" b="1" dirty="0">
                <a:solidFill>
                  <a:schemeClr val="tx2"/>
                </a:solidFill>
                <a:latin typeface="Arial" panose="020B0604020202020204" pitchFamily="34" charset="0"/>
                <a:cs typeface="Arial" panose="020B0604020202020204" pitchFamily="34" charset="0"/>
              </a:rPr>
              <a:t>Principles</a:t>
            </a:r>
          </a:p>
        </p:txBody>
      </p:sp>
      <p:sp>
        <p:nvSpPr>
          <p:cNvPr id="10" name="TextBox 9">
            <a:extLst>
              <a:ext uri="{FF2B5EF4-FFF2-40B4-BE49-F238E27FC236}">
                <a16:creationId xmlns:a16="http://schemas.microsoft.com/office/drawing/2014/main" id="{5CAEF3EC-3C9A-FEFA-5C12-B7BA6579E73B}"/>
              </a:ext>
            </a:extLst>
          </p:cNvPr>
          <p:cNvSpPr txBox="1"/>
          <p:nvPr/>
        </p:nvSpPr>
        <p:spPr>
          <a:xfrm>
            <a:off x="1000217" y="1879353"/>
            <a:ext cx="10191565" cy="3970318"/>
          </a:xfrm>
          <a:prstGeom prst="rect">
            <a:avLst/>
          </a:prstGeom>
          <a:noFill/>
          <a:ln>
            <a:noFill/>
          </a:ln>
        </p:spPr>
        <p:txBody>
          <a:bodyPr wrap="square">
            <a:spAutoFit/>
          </a:bodyPr>
          <a:lstStyle/>
          <a:p>
            <a:pPr marL="285750" indent="-285750">
              <a:buFont typeface="Arial" panose="020B0604020202020204" pitchFamily="34" charset="0"/>
              <a:buChar char="•"/>
            </a:pPr>
            <a:r>
              <a:rPr lang="en-GB" b="1" dirty="0">
                <a:solidFill>
                  <a:schemeClr val="tx2"/>
                </a:solidFill>
                <a:latin typeface="Arial "/>
              </a:rPr>
              <a:t>Working and learning together</a:t>
            </a:r>
          </a:p>
          <a:p>
            <a:r>
              <a:rPr lang="en-GB" dirty="0">
                <a:solidFill>
                  <a:schemeClr val="tx2"/>
                </a:solidFill>
                <a:latin typeface="Arial "/>
              </a:rPr>
              <a:t>Long-term persistence and effectiveness by sharing experiences and support each others.</a:t>
            </a:r>
          </a:p>
          <a:p>
            <a:endParaRPr lang="en-GB" dirty="0">
              <a:solidFill>
                <a:schemeClr val="tx2"/>
              </a:solidFill>
              <a:latin typeface="Arial "/>
            </a:endParaRPr>
          </a:p>
          <a:p>
            <a:pPr marL="285750" indent="-285750">
              <a:buFont typeface="Arial" panose="020B0604020202020204" pitchFamily="34" charset="0"/>
              <a:buChar char="•"/>
            </a:pPr>
            <a:r>
              <a:rPr lang="en-GB" b="1" dirty="0">
                <a:solidFill>
                  <a:schemeClr val="tx2"/>
                </a:solidFill>
                <a:latin typeface="Arial "/>
              </a:rPr>
              <a:t>Collective action</a:t>
            </a:r>
          </a:p>
          <a:p>
            <a:r>
              <a:rPr lang="en-GB" dirty="0">
                <a:solidFill>
                  <a:schemeClr val="tx2"/>
                </a:solidFill>
                <a:latin typeface="Arial "/>
              </a:rPr>
              <a:t>As a groups there are more power to have a voice about  people needs.</a:t>
            </a:r>
          </a:p>
          <a:p>
            <a:endParaRPr lang="en-GB" dirty="0">
              <a:solidFill>
                <a:schemeClr val="tx2"/>
              </a:solidFill>
              <a:latin typeface="Arial "/>
            </a:endParaRPr>
          </a:p>
          <a:p>
            <a:pPr marL="285750" indent="-285750">
              <a:buFont typeface="Arial" panose="020B0604020202020204" pitchFamily="34" charset="0"/>
              <a:buChar char="•"/>
            </a:pPr>
            <a:r>
              <a:rPr lang="en-GB" b="1" dirty="0">
                <a:solidFill>
                  <a:schemeClr val="tx2"/>
                </a:solidFill>
                <a:latin typeface="Arial "/>
              </a:rPr>
              <a:t>Self-determination</a:t>
            </a:r>
          </a:p>
          <a:p>
            <a:r>
              <a:rPr lang="en-GB" dirty="0">
                <a:solidFill>
                  <a:schemeClr val="tx2"/>
                </a:solidFill>
                <a:latin typeface="Arial "/>
              </a:rPr>
              <a:t>People have the right to make their own decisions about how would like to change our life. Which classes, what type of exercises, digital technology, social media would like they use to have more healthy lifestyle.</a:t>
            </a:r>
          </a:p>
          <a:p>
            <a:endParaRPr lang="en-GB" dirty="0">
              <a:solidFill>
                <a:schemeClr val="tx2"/>
              </a:solidFill>
              <a:latin typeface="Arial "/>
            </a:endParaRPr>
          </a:p>
          <a:p>
            <a:pPr marL="285750" indent="-285750">
              <a:buFont typeface="Arial" panose="020B0604020202020204" pitchFamily="34" charset="0"/>
              <a:buChar char="•"/>
            </a:pPr>
            <a:r>
              <a:rPr lang="en-GB" b="1" dirty="0">
                <a:solidFill>
                  <a:schemeClr val="tx2"/>
                </a:solidFill>
                <a:latin typeface="Arial "/>
              </a:rPr>
              <a:t>Empowerment</a:t>
            </a:r>
          </a:p>
          <a:p>
            <a:r>
              <a:rPr lang="en-GB" dirty="0">
                <a:solidFill>
                  <a:schemeClr val="tx2"/>
                </a:solidFill>
                <a:latin typeface="Arial "/>
              </a:rPr>
              <a:t>People can use own experience and influence others for example within the peer groups. </a:t>
            </a:r>
          </a:p>
          <a:p>
            <a:r>
              <a:rPr lang="en-GB" dirty="0">
                <a:solidFill>
                  <a:schemeClr val="tx2"/>
                </a:solidFill>
                <a:latin typeface="Arial "/>
              </a:rPr>
              <a:t> </a:t>
            </a:r>
          </a:p>
        </p:txBody>
      </p:sp>
    </p:spTree>
    <p:extLst>
      <p:ext uri="{BB962C8B-B14F-4D97-AF65-F5344CB8AC3E}">
        <p14:creationId xmlns:p14="http://schemas.microsoft.com/office/powerpoint/2010/main" val="1043763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9E10E3-B2B6-1AA4-3C92-003C7CA57CEA}"/>
              </a:ext>
            </a:extLst>
          </p:cNvPr>
          <p:cNvSpPr txBox="1"/>
          <p:nvPr/>
        </p:nvSpPr>
        <p:spPr>
          <a:xfrm>
            <a:off x="698545" y="1873458"/>
            <a:ext cx="3185477" cy="923330"/>
          </a:xfrm>
          <a:prstGeom prst="rect">
            <a:avLst/>
          </a:prstGeom>
          <a:noFill/>
          <a:ln>
            <a:solidFill>
              <a:schemeClr val="bg2"/>
            </a:solidFill>
          </a:ln>
        </p:spPr>
        <p:txBody>
          <a:bodyPr wrap="square">
            <a:spAutoFit/>
          </a:bodyPr>
          <a:lstStyle/>
          <a:p>
            <a:r>
              <a:rPr lang="en-GB" b="1" dirty="0"/>
              <a:t>Healthy families program</a:t>
            </a:r>
            <a:endParaRPr lang="en-GB" dirty="0"/>
          </a:p>
          <a:p>
            <a:pPr marL="285750" indent="-285750">
              <a:buFont typeface="Wingdings" panose="05000000000000000000" pitchFamily="2" charset="2"/>
              <a:buChar char="§"/>
            </a:pPr>
            <a:r>
              <a:rPr lang="en-GB" dirty="0"/>
              <a:t>Cooking class</a:t>
            </a:r>
          </a:p>
          <a:p>
            <a:pPr marL="285750" indent="-285750">
              <a:buFont typeface="Wingdings" panose="05000000000000000000" pitchFamily="2" charset="2"/>
              <a:buChar char="§"/>
            </a:pPr>
            <a:r>
              <a:rPr lang="en-GB" dirty="0"/>
              <a:t>Healthy nutrition class</a:t>
            </a:r>
          </a:p>
        </p:txBody>
      </p:sp>
      <p:sp>
        <p:nvSpPr>
          <p:cNvPr id="4" name="TextBox 3">
            <a:extLst>
              <a:ext uri="{FF2B5EF4-FFF2-40B4-BE49-F238E27FC236}">
                <a16:creationId xmlns:a16="http://schemas.microsoft.com/office/drawing/2014/main" id="{20A9301F-8310-BBF6-E308-E4E9D7B576E5}"/>
              </a:ext>
            </a:extLst>
          </p:cNvPr>
          <p:cNvSpPr txBox="1"/>
          <p:nvPr/>
        </p:nvSpPr>
        <p:spPr>
          <a:xfrm>
            <a:off x="3036163" y="1136341"/>
            <a:ext cx="5814873" cy="461665"/>
          </a:xfrm>
          <a:prstGeom prst="rect">
            <a:avLst/>
          </a:prstGeom>
          <a:noFill/>
          <a:ln>
            <a:solidFill>
              <a:schemeClr val="bg2"/>
            </a:solidFill>
          </a:ln>
        </p:spPr>
        <p:txBody>
          <a:bodyPr wrap="square" rtlCol="0">
            <a:spAutoFit/>
          </a:bodyPr>
          <a:lstStyle/>
          <a:p>
            <a:pPr algn="ctr"/>
            <a:r>
              <a:rPr lang="en-GB" sz="2400" b="1" dirty="0">
                <a:solidFill>
                  <a:schemeClr val="tx2"/>
                </a:solidFill>
                <a:latin typeface="Arial "/>
              </a:rPr>
              <a:t>ACTION PLAIN</a:t>
            </a:r>
          </a:p>
        </p:txBody>
      </p:sp>
      <p:sp>
        <p:nvSpPr>
          <p:cNvPr id="5" name="TextBox 4">
            <a:extLst>
              <a:ext uri="{FF2B5EF4-FFF2-40B4-BE49-F238E27FC236}">
                <a16:creationId xmlns:a16="http://schemas.microsoft.com/office/drawing/2014/main" id="{CEEFAAD6-1404-D46B-5A71-BF31FA2031B7}"/>
              </a:ext>
            </a:extLst>
          </p:cNvPr>
          <p:cNvSpPr txBox="1"/>
          <p:nvPr/>
        </p:nvSpPr>
        <p:spPr>
          <a:xfrm>
            <a:off x="5547358" y="1812498"/>
            <a:ext cx="4241075" cy="2862322"/>
          </a:xfrm>
          <a:prstGeom prst="rect">
            <a:avLst/>
          </a:prstGeom>
          <a:noFill/>
          <a:ln>
            <a:solidFill>
              <a:schemeClr val="bg2"/>
            </a:solidFill>
          </a:ln>
        </p:spPr>
        <p:txBody>
          <a:bodyPr wrap="square" rtlCol="0">
            <a:spAutoFit/>
          </a:bodyPr>
          <a:lstStyle/>
          <a:p>
            <a:r>
              <a:rPr lang="en-GB" b="1" dirty="0"/>
              <a:t>Healthy school program</a:t>
            </a:r>
          </a:p>
          <a:p>
            <a:pPr marL="285750" indent="-285750">
              <a:buFont typeface="Wingdings" panose="05000000000000000000" pitchFamily="2" charset="2"/>
              <a:buChar char="§"/>
            </a:pPr>
            <a:r>
              <a:rPr lang="en-GB" dirty="0"/>
              <a:t>Providing healthy school food</a:t>
            </a:r>
          </a:p>
          <a:p>
            <a:pPr marL="285750" indent="-285750">
              <a:buFont typeface="Wingdings" panose="05000000000000000000" pitchFamily="2" charset="2"/>
              <a:buChar char="§"/>
            </a:pPr>
            <a:r>
              <a:rPr lang="en-GB" dirty="0"/>
              <a:t>Increasing physical activities, afternoon clubs, build outside gym at the school field  </a:t>
            </a:r>
          </a:p>
          <a:p>
            <a:pPr marL="285750" indent="-285750">
              <a:buFont typeface="Wingdings" panose="05000000000000000000" pitchFamily="2" charset="2"/>
              <a:buChar char="§"/>
            </a:pPr>
            <a:r>
              <a:rPr lang="en-GB" dirty="0">
                <a:solidFill>
                  <a:schemeClr val="accent1">
                    <a:lumMod val="50000"/>
                  </a:schemeClr>
                </a:solidFill>
                <a:latin typeface="Arial" panose="020B0604020202020204" pitchFamily="34" charset="0"/>
                <a:cs typeface="Arial" panose="020B0604020202020204" pitchFamily="34" charset="0"/>
              </a:rPr>
              <a:t>free exes during summer holiday to the  school grounds</a:t>
            </a:r>
          </a:p>
          <a:p>
            <a:pPr marL="285750" indent="-285750">
              <a:buFont typeface="Wingdings" panose="05000000000000000000" pitchFamily="2" charset="2"/>
              <a:buChar char="§"/>
            </a:pPr>
            <a:r>
              <a:rPr lang="en-GB" dirty="0">
                <a:solidFill>
                  <a:schemeClr val="accent1">
                    <a:lumMod val="50000"/>
                  </a:schemeClr>
                </a:solidFill>
                <a:latin typeface="Arial" panose="020B0604020202020204" pitchFamily="34" charset="0"/>
                <a:cs typeface="Arial" panose="020B0604020202020204" pitchFamily="34" charset="0"/>
              </a:rPr>
              <a:t>available cycle storage at all schools </a:t>
            </a:r>
          </a:p>
          <a:p>
            <a:pPr marL="285750" indent="-285750">
              <a:buFont typeface="Wingdings" panose="05000000000000000000" pitchFamily="2" charset="2"/>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dirty="0"/>
          </a:p>
        </p:txBody>
      </p:sp>
      <p:sp>
        <p:nvSpPr>
          <p:cNvPr id="6" name="TextBox 5">
            <a:extLst>
              <a:ext uri="{FF2B5EF4-FFF2-40B4-BE49-F238E27FC236}">
                <a16:creationId xmlns:a16="http://schemas.microsoft.com/office/drawing/2014/main" id="{4CF875AA-E7E4-2890-63C3-DBF164254E1A}"/>
              </a:ext>
            </a:extLst>
          </p:cNvPr>
          <p:cNvSpPr txBox="1"/>
          <p:nvPr/>
        </p:nvSpPr>
        <p:spPr>
          <a:xfrm>
            <a:off x="209007" y="3072240"/>
            <a:ext cx="4389119" cy="2585323"/>
          </a:xfrm>
          <a:prstGeom prst="rect">
            <a:avLst/>
          </a:prstGeom>
          <a:noFill/>
          <a:ln>
            <a:solidFill>
              <a:schemeClr val="bg2"/>
            </a:solidFill>
          </a:ln>
        </p:spPr>
        <p:txBody>
          <a:bodyPr wrap="square" rtlCol="0">
            <a:spAutoFit/>
          </a:bodyPr>
          <a:lstStyle/>
          <a:p>
            <a:r>
              <a:rPr lang="en-GB" b="1" dirty="0"/>
              <a:t>Improving physical activities</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create more locations for physical activity where kids may gather after school that are secure and sociable</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provide safe roads outside school for the active travel</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endParaRPr lang="en-GB" b="1" dirty="0"/>
          </a:p>
        </p:txBody>
      </p:sp>
    </p:spTree>
    <p:extLst>
      <p:ext uri="{BB962C8B-B14F-4D97-AF65-F5344CB8AC3E}">
        <p14:creationId xmlns:p14="http://schemas.microsoft.com/office/powerpoint/2010/main" val="840059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59B442-0B88-8170-A41D-0291FDCFF400}"/>
              </a:ext>
            </a:extLst>
          </p:cNvPr>
          <p:cNvSpPr txBox="1"/>
          <p:nvPr/>
        </p:nvSpPr>
        <p:spPr>
          <a:xfrm>
            <a:off x="1245326" y="1184366"/>
            <a:ext cx="9265920" cy="461665"/>
          </a:xfrm>
          <a:prstGeom prst="rect">
            <a:avLst/>
          </a:prstGeom>
          <a:noFill/>
          <a:ln>
            <a:solidFill>
              <a:schemeClr val="bg2"/>
            </a:solidFill>
          </a:ln>
        </p:spPr>
        <p:txBody>
          <a:bodyPr wrap="square" rtlCol="0">
            <a:spAutoFit/>
          </a:bodyPr>
          <a:lstStyle/>
          <a:p>
            <a:pPr algn="ctr"/>
            <a:r>
              <a:rPr lang="en-GB" sz="2400" b="1" dirty="0">
                <a:solidFill>
                  <a:schemeClr val="tx2"/>
                </a:solidFill>
                <a:latin typeface="Arial" panose="020B0604020202020204" pitchFamily="34" charset="0"/>
                <a:cs typeface="Arial" panose="020B0604020202020204" pitchFamily="34" charset="0"/>
              </a:rPr>
              <a:t>Use of digital media end technologies </a:t>
            </a:r>
          </a:p>
        </p:txBody>
      </p:sp>
      <p:sp>
        <p:nvSpPr>
          <p:cNvPr id="4" name="TextBox 3">
            <a:extLst>
              <a:ext uri="{FF2B5EF4-FFF2-40B4-BE49-F238E27FC236}">
                <a16:creationId xmlns:a16="http://schemas.microsoft.com/office/drawing/2014/main" id="{C7027A6D-F021-EEF5-FA15-E8C4FA0A7B15}"/>
              </a:ext>
            </a:extLst>
          </p:cNvPr>
          <p:cNvSpPr txBox="1"/>
          <p:nvPr/>
        </p:nvSpPr>
        <p:spPr>
          <a:xfrm>
            <a:off x="1069463" y="5770508"/>
            <a:ext cx="9265919" cy="646331"/>
          </a:xfrm>
          <a:prstGeom prst="rect">
            <a:avLst/>
          </a:prstGeom>
          <a:noFill/>
          <a:ln>
            <a:solidFill>
              <a:schemeClr val="bg2"/>
            </a:solidFill>
          </a:ln>
        </p:spPr>
        <p:txBody>
          <a:bodyPr wrap="square" rtlCol="0">
            <a:spAutoFit/>
          </a:bodyPr>
          <a:lstStyle/>
          <a:p>
            <a:pPr marL="285750" indent="-285750" algn="just">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Clinical practice might benefit from the development of a virtual reality game that promotes education, exercise, fun, and EF training to combat children obesity. (</a:t>
            </a:r>
          </a:p>
        </p:txBody>
      </p:sp>
      <p:sp>
        <p:nvSpPr>
          <p:cNvPr id="5" name="TextBox 4">
            <a:extLst>
              <a:ext uri="{FF2B5EF4-FFF2-40B4-BE49-F238E27FC236}">
                <a16:creationId xmlns:a16="http://schemas.microsoft.com/office/drawing/2014/main" id="{BB8F2F4E-3369-4A0D-8B59-22061CDE6B52}"/>
              </a:ext>
            </a:extLst>
          </p:cNvPr>
          <p:cNvSpPr txBox="1"/>
          <p:nvPr/>
        </p:nvSpPr>
        <p:spPr>
          <a:xfrm>
            <a:off x="6287589" y="1981200"/>
            <a:ext cx="2926080" cy="1200329"/>
          </a:xfrm>
          <a:prstGeom prst="rect">
            <a:avLst/>
          </a:prstGeom>
          <a:noFill/>
          <a:ln>
            <a:solidFill>
              <a:schemeClr val="bg2"/>
            </a:solidFill>
          </a:ln>
        </p:spPr>
        <p:txBody>
          <a:bodyPr wrap="square" rtlCol="0">
            <a:spAutoFit/>
          </a:bodyPr>
          <a:lstStyle/>
          <a:p>
            <a:pPr marL="285750" indent="-285750">
              <a:buFont typeface="Arial" panose="020B0604020202020204" pitchFamily="34" charset="0"/>
              <a:buChar char="•"/>
            </a:pPr>
            <a:r>
              <a:rPr lang="en-GB" dirty="0"/>
              <a:t>Snapchat-health promotion to target young population from health professionals  </a:t>
            </a:r>
          </a:p>
        </p:txBody>
      </p:sp>
      <p:sp>
        <p:nvSpPr>
          <p:cNvPr id="6" name="TextBox 5">
            <a:extLst>
              <a:ext uri="{FF2B5EF4-FFF2-40B4-BE49-F238E27FC236}">
                <a16:creationId xmlns:a16="http://schemas.microsoft.com/office/drawing/2014/main" id="{E6F1494B-87E5-3C24-9369-6DCABB399EE8}"/>
              </a:ext>
            </a:extLst>
          </p:cNvPr>
          <p:cNvSpPr txBox="1"/>
          <p:nvPr/>
        </p:nvSpPr>
        <p:spPr>
          <a:xfrm>
            <a:off x="4746172" y="3230490"/>
            <a:ext cx="1645919" cy="369332"/>
          </a:xfrm>
          <a:prstGeom prst="rect">
            <a:avLst/>
          </a:prstGeom>
          <a:noFill/>
          <a:ln>
            <a:solidFill>
              <a:schemeClr val="bg2"/>
            </a:solidFill>
          </a:ln>
        </p:spPr>
        <p:txBody>
          <a:bodyPr wrap="square" rtlCol="0">
            <a:spAutoFit/>
          </a:bodyPr>
          <a:lstStyle/>
          <a:p>
            <a:r>
              <a:rPr lang="en-GB" dirty="0">
                <a:solidFill>
                  <a:srgbClr val="A80000"/>
                </a:solidFill>
              </a:rPr>
              <a:t>Social media</a:t>
            </a:r>
          </a:p>
        </p:txBody>
      </p:sp>
      <p:sp>
        <p:nvSpPr>
          <p:cNvPr id="7" name="TextBox 6">
            <a:extLst>
              <a:ext uri="{FF2B5EF4-FFF2-40B4-BE49-F238E27FC236}">
                <a16:creationId xmlns:a16="http://schemas.microsoft.com/office/drawing/2014/main" id="{4B47E1E4-0ACC-DD47-9031-C8E9FB957A2C}"/>
              </a:ext>
            </a:extLst>
          </p:cNvPr>
          <p:cNvSpPr txBox="1"/>
          <p:nvPr/>
        </p:nvSpPr>
        <p:spPr>
          <a:xfrm>
            <a:off x="1522307" y="2884672"/>
            <a:ext cx="3004457" cy="1200329"/>
          </a:xfrm>
          <a:prstGeom prst="rect">
            <a:avLst/>
          </a:prstGeom>
          <a:noFill/>
          <a:ln>
            <a:solidFill>
              <a:schemeClr val="bg2"/>
            </a:solidFill>
          </a:ln>
        </p:spPr>
        <p:txBody>
          <a:bodyPr wrap="square" rtlCol="0">
            <a:spAutoFit/>
          </a:bodyPr>
          <a:lstStyle/>
          <a:p>
            <a:pPr marL="285750" indent="-285750">
              <a:buFont typeface="Wingdings" panose="05000000000000000000" pitchFamily="2" charset="2"/>
              <a:buChar char="§"/>
            </a:pPr>
            <a:r>
              <a:rPr lang="en-GB" dirty="0"/>
              <a:t>Instagram- talking about healthy lifestyle; nutrition; healthy food recipes</a:t>
            </a:r>
          </a:p>
        </p:txBody>
      </p:sp>
      <p:sp>
        <p:nvSpPr>
          <p:cNvPr id="8" name="TextBox 7">
            <a:extLst>
              <a:ext uri="{FF2B5EF4-FFF2-40B4-BE49-F238E27FC236}">
                <a16:creationId xmlns:a16="http://schemas.microsoft.com/office/drawing/2014/main" id="{BFA31ADC-2420-EDD5-13A6-71208B5F515F}"/>
              </a:ext>
            </a:extLst>
          </p:cNvPr>
          <p:cNvSpPr txBox="1"/>
          <p:nvPr/>
        </p:nvSpPr>
        <p:spPr>
          <a:xfrm>
            <a:off x="6489578" y="3790765"/>
            <a:ext cx="3481736" cy="1754326"/>
          </a:xfrm>
          <a:prstGeom prst="rect">
            <a:avLst/>
          </a:prstGeom>
          <a:noFill/>
          <a:ln>
            <a:solidFill>
              <a:schemeClr val="bg2"/>
            </a:solidFill>
          </a:ln>
        </p:spPr>
        <p:txBody>
          <a:bodyPr wrap="square" rtlCol="0">
            <a:spAutoFit/>
          </a:bodyPr>
          <a:lstStyle/>
          <a:p>
            <a:pPr marL="285750" indent="-285750">
              <a:buFont typeface="Arial" panose="020B0604020202020204" pitchFamily="34" charset="0"/>
              <a:buChar char="•"/>
            </a:pPr>
            <a:r>
              <a:rPr lang="en-GB" dirty="0"/>
              <a:t>Messenger, WhatsApp, Vibe</a:t>
            </a:r>
          </a:p>
          <a:p>
            <a:r>
              <a:rPr lang="en-GB" dirty="0"/>
              <a:t>Keep contact each other to know about the possibilities of the project, share experiences, feelings, barriers  </a:t>
            </a:r>
          </a:p>
          <a:p>
            <a:endParaRPr lang="en-GB" dirty="0"/>
          </a:p>
        </p:txBody>
      </p:sp>
      <p:sp>
        <p:nvSpPr>
          <p:cNvPr id="9" name="TextBox 8">
            <a:extLst>
              <a:ext uri="{FF2B5EF4-FFF2-40B4-BE49-F238E27FC236}">
                <a16:creationId xmlns:a16="http://schemas.microsoft.com/office/drawing/2014/main" id="{0C1328FD-0271-B66C-5FE3-7F9180B8ED38}"/>
              </a:ext>
            </a:extLst>
          </p:cNvPr>
          <p:cNvSpPr txBox="1"/>
          <p:nvPr/>
        </p:nvSpPr>
        <p:spPr>
          <a:xfrm>
            <a:off x="2508069" y="4148405"/>
            <a:ext cx="2420983" cy="1200329"/>
          </a:xfrm>
          <a:prstGeom prst="rect">
            <a:avLst/>
          </a:prstGeom>
          <a:noFill/>
          <a:ln>
            <a:solidFill>
              <a:schemeClr val="bg2"/>
            </a:solidFill>
          </a:ln>
        </p:spPr>
        <p:txBody>
          <a:bodyPr wrap="square" rtlCol="0">
            <a:spAutoFit/>
          </a:bodyPr>
          <a:lstStyle/>
          <a:p>
            <a:pPr marL="285750" indent="-285750">
              <a:buFont typeface="Arial" panose="020B0604020202020204" pitchFamily="34" charset="0"/>
              <a:buChar char="•"/>
            </a:pPr>
            <a:r>
              <a:rPr lang="en-GB" dirty="0"/>
              <a:t>Facebook</a:t>
            </a:r>
          </a:p>
          <a:p>
            <a:r>
              <a:rPr lang="en-GB" dirty="0"/>
              <a:t>Promote healthy lifestyle within groups, </a:t>
            </a:r>
          </a:p>
        </p:txBody>
      </p:sp>
      <p:sp>
        <p:nvSpPr>
          <p:cNvPr id="10" name="TextBox 9">
            <a:extLst>
              <a:ext uri="{FF2B5EF4-FFF2-40B4-BE49-F238E27FC236}">
                <a16:creationId xmlns:a16="http://schemas.microsoft.com/office/drawing/2014/main" id="{382FD09C-3C29-4448-4192-2175F7686A2E}"/>
              </a:ext>
            </a:extLst>
          </p:cNvPr>
          <p:cNvSpPr txBox="1"/>
          <p:nvPr/>
        </p:nvSpPr>
        <p:spPr>
          <a:xfrm>
            <a:off x="346651" y="1699207"/>
            <a:ext cx="5355771" cy="923330"/>
          </a:xfrm>
          <a:prstGeom prst="rect">
            <a:avLst/>
          </a:prstGeom>
          <a:noFill/>
          <a:ln>
            <a:solidFill>
              <a:schemeClr val="bg2"/>
            </a:solidFill>
          </a:ln>
        </p:spPr>
        <p:txBody>
          <a:bodyPr wrap="square" rtlCol="0">
            <a:spAutoFit/>
          </a:bodyPr>
          <a:lstStyle/>
          <a:p>
            <a:r>
              <a:rPr lang="en-GB"/>
              <a:t>Through these social media platforms, public health initiatives compete for people's attention and try to change their behavior.</a:t>
            </a:r>
            <a:endParaRPr lang="en-GB" dirty="0" err="1"/>
          </a:p>
        </p:txBody>
      </p:sp>
    </p:spTree>
    <p:extLst>
      <p:ext uri="{BB962C8B-B14F-4D97-AF65-F5344CB8AC3E}">
        <p14:creationId xmlns:p14="http://schemas.microsoft.com/office/powerpoint/2010/main" val="96096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055D2B-6541-AF46-D651-233E70366503}"/>
              </a:ext>
            </a:extLst>
          </p:cNvPr>
          <p:cNvSpPr txBox="1"/>
          <p:nvPr/>
        </p:nvSpPr>
        <p:spPr>
          <a:xfrm>
            <a:off x="178525" y="1084442"/>
            <a:ext cx="11469189" cy="523220"/>
          </a:xfrm>
          <a:prstGeom prst="rect">
            <a:avLst/>
          </a:prstGeom>
          <a:noFill/>
          <a:ln>
            <a:noFill/>
          </a:ln>
        </p:spPr>
        <p:txBody>
          <a:bodyPr wrap="square" rtlCol="0">
            <a:spAutoFit/>
          </a:bodyPr>
          <a:lstStyle/>
          <a:p>
            <a:pPr algn="ctr"/>
            <a:r>
              <a:rPr lang="en-GB" sz="2800" b="1" dirty="0">
                <a:solidFill>
                  <a:schemeClr val="accent1">
                    <a:lumMod val="50000"/>
                  </a:schemeClr>
                </a:solidFill>
                <a:latin typeface="Arial" panose="020B0604020202020204" pitchFamily="34" charset="0"/>
                <a:cs typeface="Arial" panose="020B0604020202020204" pitchFamily="34" charset="0"/>
              </a:rPr>
              <a:t>Bronfenbrenner's ecological systems theory</a:t>
            </a:r>
          </a:p>
        </p:txBody>
      </p:sp>
      <p:pic>
        <p:nvPicPr>
          <p:cNvPr id="3" name="Picture 2">
            <a:extLst>
              <a:ext uri="{FF2B5EF4-FFF2-40B4-BE49-F238E27FC236}">
                <a16:creationId xmlns:a16="http://schemas.microsoft.com/office/drawing/2014/main" id="{3F26E332-7CB6-E77A-3883-1C3BCA05DD36}"/>
              </a:ext>
            </a:extLst>
          </p:cNvPr>
          <p:cNvPicPr>
            <a:picLocks noChangeAspect="1"/>
          </p:cNvPicPr>
          <p:nvPr/>
        </p:nvPicPr>
        <p:blipFill>
          <a:blip r:embed="rId2"/>
          <a:stretch>
            <a:fillRect/>
          </a:stretch>
        </p:blipFill>
        <p:spPr>
          <a:xfrm>
            <a:off x="428575" y="1941922"/>
            <a:ext cx="4824548" cy="4630884"/>
          </a:xfrm>
          <a:prstGeom prst="rect">
            <a:avLst/>
          </a:prstGeom>
        </p:spPr>
      </p:pic>
      <p:pic>
        <p:nvPicPr>
          <p:cNvPr id="4" name="Picture 3">
            <a:extLst>
              <a:ext uri="{FF2B5EF4-FFF2-40B4-BE49-F238E27FC236}">
                <a16:creationId xmlns:a16="http://schemas.microsoft.com/office/drawing/2014/main" id="{E7D56BCF-3CB9-5FB6-000D-665B80E67D53}"/>
              </a:ext>
            </a:extLst>
          </p:cNvPr>
          <p:cNvPicPr>
            <a:picLocks noChangeAspect="1"/>
          </p:cNvPicPr>
          <p:nvPr/>
        </p:nvPicPr>
        <p:blipFill>
          <a:blip r:embed="rId3"/>
          <a:stretch>
            <a:fillRect/>
          </a:stretch>
        </p:blipFill>
        <p:spPr>
          <a:xfrm>
            <a:off x="6492306" y="1941922"/>
            <a:ext cx="4824549" cy="4657941"/>
          </a:xfrm>
          <a:prstGeom prst="rect">
            <a:avLst/>
          </a:prstGeom>
        </p:spPr>
      </p:pic>
    </p:spTree>
    <p:extLst>
      <p:ext uri="{BB962C8B-B14F-4D97-AF65-F5344CB8AC3E}">
        <p14:creationId xmlns:p14="http://schemas.microsoft.com/office/powerpoint/2010/main" val="2822230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48C705-3752-12E4-C86D-3196B14BFFE9}"/>
              </a:ext>
            </a:extLst>
          </p:cNvPr>
          <p:cNvSpPr txBox="1"/>
          <p:nvPr/>
        </p:nvSpPr>
        <p:spPr>
          <a:xfrm>
            <a:off x="2743200" y="1123406"/>
            <a:ext cx="6069874" cy="523220"/>
          </a:xfrm>
          <a:prstGeom prst="rect">
            <a:avLst/>
          </a:prstGeom>
          <a:noFill/>
          <a:ln>
            <a:noFill/>
          </a:ln>
        </p:spPr>
        <p:txBody>
          <a:bodyPr wrap="square" rtlCol="0">
            <a:spAutoFit/>
          </a:bodyPr>
          <a:lstStyle/>
          <a:p>
            <a:pPr algn="ctr"/>
            <a:r>
              <a:rPr lang="en-GB" sz="2800" b="1" dirty="0">
                <a:solidFill>
                  <a:schemeClr val="accent1">
                    <a:lumMod val="50000"/>
                  </a:schemeClr>
                </a:solidFill>
                <a:latin typeface="Arial" panose="020B0604020202020204" pitchFamily="34" charset="0"/>
                <a:cs typeface="Arial" panose="020B0604020202020204" pitchFamily="34" charset="0"/>
              </a:rPr>
              <a:t>Legislation and Policy</a:t>
            </a:r>
          </a:p>
        </p:txBody>
      </p:sp>
      <p:sp>
        <p:nvSpPr>
          <p:cNvPr id="3" name="TextBox 2">
            <a:extLst>
              <a:ext uri="{FF2B5EF4-FFF2-40B4-BE49-F238E27FC236}">
                <a16:creationId xmlns:a16="http://schemas.microsoft.com/office/drawing/2014/main" id="{DAD6A0E6-3B1D-8591-D30E-A45A64AE4600}"/>
              </a:ext>
            </a:extLst>
          </p:cNvPr>
          <p:cNvSpPr txBox="1"/>
          <p:nvPr/>
        </p:nvSpPr>
        <p:spPr>
          <a:xfrm>
            <a:off x="923109" y="1942011"/>
            <a:ext cx="10162901" cy="4369273"/>
          </a:xfrm>
          <a:prstGeom prst="rect">
            <a:avLst/>
          </a:prstGeom>
          <a:noFill/>
          <a:ln>
            <a:solidFill>
              <a:schemeClr val="bg2"/>
            </a:solidFill>
          </a:ln>
        </p:spPr>
        <p:txBody>
          <a:bodyPr wrap="square" rtlCol="0">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
            </a:pPr>
            <a:r>
              <a:rPr lang="en-US" sz="1800" b="1" i="1" dirty="0">
                <a:effectLst/>
                <a:latin typeface="Arial" panose="020B0604020202020204" pitchFamily="34" charset="0"/>
                <a:ea typeface="Calibri" panose="020F0502020204030204" pitchFamily="34" charset="0"/>
                <a:cs typeface="Times New Roman" panose="02020603050405020304" pitchFamily="18" charset="0"/>
              </a:rPr>
              <a:t>Equality ACT 2010</a:t>
            </a:r>
            <a:r>
              <a:rPr lang="en-US" sz="1800" b="1" dirty="0">
                <a:effectLst/>
                <a:latin typeface="Arial" panose="020B0604020202020204" pitchFamily="34" charset="0"/>
                <a:ea typeface="Calibri" panose="020F0502020204030204" pitchFamily="34" charset="0"/>
                <a:cs typeface="Times New Roman" panose="02020603050405020304" pitchFamily="18" charset="0"/>
              </a:rPr>
              <a:t>.-</a:t>
            </a:r>
            <a:r>
              <a:rPr lang="en-US" sz="1800" dirty="0">
                <a:effectLst/>
                <a:latin typeface="Arial" panose="020B0604020202020204" pitchFamily="34" charset="0"/>
                <a:ea typeface="Calibri" panose="020F0502020204030204" pitchFamily="34" charset="0"/>
                <a:cs typeface="Times New Roman" panose="02020603050405020304" pitchFamily="18" charset="0"/>
              </a:rPr>
              <a:t> anti-discriminatory practices are used, stated by Equality act 2010.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The Government released the strategy document, Tackling Obesity: Empowering Adults and Children to Live Healthier Lives. (Department of Health and Social Care, 2020).</a:t>
            </a:r>
          </a:p>
          <a:p>
            <a:endParaRPr lang="en-GB" dirty="0"/>
          </a:p>
          <a:p>
            <a:pPr marL="285750" indent="-285750">
              <a:buFont typeface="Wingdings" panose="05000000000000000000" pitchFamily="2" charset="2"/>
              <a:buChar char="§"/>
            </a:pPr>
            <a:r>
              <a:rPr lang="en-GB" dirty="0"/>
              <a:t>The government released Chapter 2 of Childhood Obesity: A Plan for Action. ( HM Government, 2018).</a:t>
            </a:r>
          </a:p>
          <a:p>
            <a:endParaRPr lang="en-GB" dirty="0"/>
          </a:p>
          <a:p>
            <a:pPr marL="285750" indent="-285750">
              <a:buFont typeface="Wingdings" panose="05000000000000000000" pitchFamily="2" charset="2"/>
              <a:buChar char="§"/>
            </a:pPr>
            <a:r>
              <a:rPr lang="en-GB" b="1" dirty="0">
                <a:solidFill>
                  <a:srgbClr val="0B0C0C"/>
                </a:solidFill>
                <a:latin typeface="Arial" panose="020B0604020202020204" pitchFamily="34" charset="0"/>
                <a:ea typeface="Calibri" panose="020F0502020204030204" pitchFamily="34" charset="0"/>
                <a:cs typeface="Times New Roman" panose="02020603050405020304" pitchFamily="18" charset="0"/>
              </a:rPr>
              <a:t>T</a:t>
            </a:r>
            <a:r>
              <a:rPr lang="en-GB" sz="1800" b="1" dirty="0">
                <a:solidFill>
                  <a:srgbClr val="0B0C0C"/>
                </a:solidFill>
                <a:effectLst/>
                <a:latin typeface="Arial" panose="020B0604020202020204" pitchFamily="34" charset="0"/>
                <a:ea typeface="Calibri" panose="020F0502020204030204" pitchFamily="34" charset="0"/>
                <a:cs typeface="Times New Roman" panose="02020603050405020304" pitchFamily="18" charset="0"/>
              </a:rPr>
              <a:t>o promote unhealthy food</a:t>
            </a:r>
            <a:r>
              <a:rPr lang="en-GB" b="1" dirty="0">
                <a:solidFill>
                  <a:srgbClr val="0B0C0C"/>
                </a:solidFill>
                <a:latin typeface="Arial" panose="020B0604020202020204" pitchFamily="34" charset="0"/>
                <a:ea typeface="Calibri" panose="020F0502020204030204" pitchFamily="34" charset="0"/>
                <a:cs typeface="Times New Roman" panose="02020603050405020304" pitchFamily="18" charset="0"/>
              </a:rPr>
              <a:t>, t</a:t>
            </a:r>
            <a:r>
              <a:rPr lang="en-GB" sz="1800" dirty="0">
                <a:solidFill>
                  <a:srgbClr val="0B0C0C"/>
                </a:solidFill>
                <a:effectLst/>
                <a:latin typeface="Arial" panose="020B0604020202020204" pitchFamily="34" charset="0"/>
                <a:ea typeface="Calibri" panose="020F0502020204030204" pitchFamily="34" charset="0"/>
                <a:cs typeface="Times New Roman" panose="02020603050405020304" pitchFamily="18" charset="0"/>
              </a:rPr>
              <a:t>he </a:t>
            </a:r>
            <a:r>
              <a:rPr lang="en-GB" sz="1800" b="1" dirty="0">
                <a:solidFill>
                  <a:srgbClr val="0B0C0C"/>
                </a:solidFill>
                <a:effectLst/>
                <a:latin typeface="Arial" panose="020B0604020202020204" pitchFamily="34" charset="0"/>
                <a:ea typeface="Calibri" panose="020F0502020204030204" pitchFamily="34" charset="0"/>
                <a:cs typeface="Times New Roman" panose="02020603050405020304" pitchFamily="18" charset="0"/>
              </a:rPr>
              <a:t>restriction</a:t>
            </a:r>
            <a:r>
              <a:rPr lang="en-GB" sz="1800" dirty="0">
                <a:solidFill>
                  <a:srgbClr val="0B0C0C"/>
                </a:solidFill>
                <a:effectLst/>
                <a:latin typeface="Arial" panose="020B0604020202020204" pitchFamily="34" charset="0"/>
                <a:ea typeface="Calibri" panose="020F0502020204030204" pitchFamily="34" charset="0"/>
                <a:cs typeface="Times New Roman" panose="02020603050405020304" pitchFamily="18" charset="0"/>
              </a:rPr>
              <a:t> was  applied from October 2022. (GOV.UK, 2021).</a:t>
            </a:r>
          </a:p>
          <a:p>
            <a:pPr marL="285750" indent="-285750">
              <a:buFont typeface="Wingdings" panose="05000000000000000000" pitchFamily="2" charset="2"/>
              <a:buChar char="§"/>
            </a:pPr>
            <a:endParaRPr lang="en-GB" dirty="0">
              <a:solidFill>
                <a:srgbClr val="0B0C0C"/>
              </a:solidFill>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
            </a:pPr>
            <a:r>
              <a:rPr lang="en-GB" sz="1800" b="1" dirty="0">
                <a:effectLst/>
                <a:latin typeface="Arial" panose="020B0604020202020204" pitchFamily="34" charset="0"/>
                <a:ea typeface="Calibri" panose="020F0502020204030204" pitchFamily="34" charset="0"/>
              </a:rPr>
              <a:t>Health and Care Act 2022 </a:t>
            </a:r>
            <a:r>
              <a:rPr lang="en-GB" sz="1800" b="1" dirty="0" err="1">
                <a:effectLst/>
                <a:latin typeface="Arial" panose="020B0604020202020204" pitchFamily="34" charset="0"/>
                <a:ea typeface="Calibri" panose="020F0502020204030204" pitchFamily="34" charset="0"/>
              </a:rPr>
              <a:t>regulats</a:t>
            </a:r>
            <a:r>
              <a:rPr lang="en-GB" sz="1800" b="1" dirty="0">
                <a:effectLst/>
                <a:latin typeface="Arial" panose="020B0604020202020204" pitchFamily="34" charset="0"/>
                <a:ea typeface="Calibri" panose="020F0502020204030204" pitchFamily="34" charset="0"/>
              </a:rPr>
              <a:t> </a:t>
            </a:r>
            <a:r>
              <a:rPr lang="en-GB" sz="1800" dirty="0">
                <a:effectLst/>
                <a:latin typeface="Arial" panose="020B0604020202020204" pitchFamily="34" charset="0"/>
                <a:ea typeface="Calibri" panose="020F0502020204030204" pitchFamily="34" charset="0"/>
              </a:rPr>
              <a:t>advertisements for High Fat Sugar and Salts (HFSS) foods for children.</a:t>
            </a:r>
            <a:endParaRPr lang="en-GB" dirty="0"/>
          </a:p>
        </p:txBody>
      </p:sp>
    </p:spTree>
    <p:extLst>
      <p:ext uri="{BB962C8B-B14F-4D97-AF65-F5344CB8AC3E}">
        <p14:creationId xmlns:p14="http://schemas.microsoft.com/office/powerpoint/2010/main" val="4189942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92EC19-F69B-A2D9-A6ED-0F313C740CCD}"/>
              </a:ext>
            </a:extLst>
          </p:cNvPr>
          <p:cNvSpPr txBox="1"/>
          <p:nvPr/>
        </p:nvSpPr>
        <p:spPr>
          <a:xfrm>
            <a:off x="2002971" y="949234"/>
            <a:ext cx="8186057" cy="523220"/>
          </a:xfrm>
          <a:prstGeom prst="rect">
            <a:avLst/>
          </a:prstGeom>
          <a:noFill/>
          <a:ln>
            <a:noFill/>
          </a:ln>
        </p:spPr>
        <p:txBody>
          <a:bodyPr wrap="square" rtlCol="0">
            <a:spAutoFit/>
          </a:bodyPr>
          <a:lstStyle/>
          <a:p>
            <a:pPr algn="ctr"/>
            <a:r>
              <a:rPr lang="en-GB" sz="2800" b="1" dirty="0">
                <a:solidFill>
                  <a:schemeClr val="accent1">
                    <a:lumMod val="50000"/>
                  </a:schemeClr>
                </a:solidFill>
                <a:latin typeface="Arial" panose="020B0604020202020204" pitchFamily="34" charset="0"/>
                <a:cs typeface="Arial" panose="020B0604020202020204" pitchFamily="34" charset="0"/>
              </a:rPr>
              <a:t>Recommendation</a:t>
            </a:r>
          </a:p>
        </p:txBody>
      </p:sp>
      <p:sp>
        <p:nvSpPr>
          <p:cNvPr id="3" name="TextBox 2">
            <a:extLst>
              <a:ext uri="{FF2B5EF4-FFF2-40B4-BE49-F238E27FC236}">
                <a16:creationId xmlns:a16="http://schemas.microsoft.com/office/drawing/2014/main" id="{7AF1DE00-2610-8D1D-0D77-78A534261064}"/>
              </a:ext>
            </a:extLst>
          </p:cNvPr>
          <p:cNvSpPr txBox="1"/>
          <p:nvPr/>
        </p:nvSpPr>
        <p:spPr>
          <a:xfrm>
            <a:off x="605245" y="2677886"/>
            <a:ext cx="10981508" cy="1477328"/>
          </a:xfrm>
          <a:prstGeom prst="rect">
            <a:avLst/>
          </a:prstGeom>
          <a:noFill/>
          <a:ln>
            <a:noFill/>
          </a:ln>
        </p:spPr>
        <p:txBody>
          <a:bodyPr wrap="square" rtlCol="0">
            <a:spAutoFit/>
          </a:bodyPr>
          <a:lstStyle/>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appley</a:t>
            </a:r>
            <a:r>
              <a:rPr lang="en-GB" b="0" i="0" dirty="0">
                <a:solidFill>
                  <a:schemeClr val="accent1">
                    <a:lumMod val="50000"/>
                  </a:schemeClr>
                </a:solidFill>
                <a:effectLst/>
                <a:latin typeface="Arial" panose="020B0604020202020204" pitchFamily="34" charset="0"/>
                <a:cs typeface="Arial" panose="020B0604020202020204" pitchFamily="34" charset="0"/>
              </a:rPr>
              <a:t> healthy eating programmes at the schools  (</a:t>
            </a:r>
            <a:r>
              <a:rPr lang="en-GB" b="0" i="0" dirty="0" err="1">
                <a:solidFill>
                  <a:schemeClr val="accent1">
                    <a:lumMod val="50000"/>
                  </a:schemeClr>
                </a:solidFill>
                <a:effectLst/>
                <a:latin typeface="Arial" panose="020B0604020202020204" pitchFamily="34" charset="0"/>
                <a:cs typeface="Arial" panose="020B0604020202020204" pitchFamily="34" charset="0"/>
              </a:rPr>
              <a:t>Marcano</a:t>
            </a:r>
            <a:r>
              <a:rPr lang="en-GB" b="0" i="0" dirty="0">
                <a:solidFill>
                  <a:schemeClr val="accent1">
                    <a:lumMod val="50000"/>
                  </a:schemeClr>
                </a:solidFill>
                <a:effectLst/>
                <a:latin typeface="Arial" panose="020B0604020202020204" pitchFamily="34" charset="0"/>
                <a:cs typeface="Arial" panose="020B0604020202020204" pitchFamily="34" charset="0"/>
              </a:rPr>
              <a:t>-Olivier</a:t>
            </a:r>
            <a:r>
              <a:rPr lang="en-GB" dirty="0">
                <a:solidFill>
                  <a:schemeClr val="accent1">
                    <a:lumMod val="50000"/>
                  </a:schemeClr>
                </a:solidFill>
                <a:latin typeface="Arial" panose="020B0604020202020204" pitchFamily="34" charset="0"/>
                <a:cs typeface="Arial" panose="020B0604020202020204" pitchFamily="34" charset="0"/>
              </a:rPr>
              <a:t>, </a:t>
            </a:r>
            <a:r>
              <a:rPr lang="en-GB" b="0" i="0" dirty="0">
                <a:solidFill>
                  <a:schemeClr val="accent1">
                    <a:lumMod val="50000"/>
                  </a:schemeClr>
                </a:solidFill>
                <a:effectLst/>
                <a:latin typeface="Arial" panose="020B0604020202020204" pitchFamily="34" charset="0"/>
                <a:cs typeface="Arial" panose="020B0604020202020204" pitchFamily="34" charset="0"/>
              </a:rPr>
              <a:t>M. et al., 2021).</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The government should spend more for the active travel</a:t>
            </a: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Local authorities should increase control over the advertising of unhealthy foods (</a:t>
            </a:r>
            <a:r>
              <a:rPr lang="en-GB" sz="18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ROYAL SOCIETY FOR PUBLIC HEALTH</a:t>
            </a:r>
            <a:r>
              <a:rPr lang="en-GB" sz="1800" i="1"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8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2022). </a:t>
            </a: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5135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84DA10-D42B-8F69-755C-2606CEBF3709}"/>
              </a:ext>
            </a:extLst>
          </p:cNvPr>
          <p:cNvSpPr txBox="1"/>
          <p:nvPr/>
        </p:nvSpPr>
        <p:spPr>
          <a:xfrm>
            <a:off x="1252045" y="932931"/>
            <a:ext cx="9687910" cy="6323269"/>
          </a:xfrm>
          <a:prstGeom prst="rect">
            <a:avLst/>
          </a:prstGeom>
          <a:noFill/>
          <a:ln>
            <a:solidFill>
              <a:schemeClr val="bg2"/>
            </a:solidFill>
          </a:ln>
        </p:spPr>
        <p:txBody>
          <a:bodyPr wrap="square" rtlCol="0">
            <a:spAutoFit/>
          </a:bodyPr>
          <a:lstStyle/>
          <a:p>
            <a:pPr algn="ctr">
              <a:lnSpc>
                <a:spcPct val="107000"/>
              </a:lnSpc>
              <a:spcAft>
                <a:spcPts val="800"/>
              </a:spcAft>
            </a:pPr>
            <a:r>
              <a:rPr lang="en-GB" sz="2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p>
          <a:p>
            <a:pPr>
              <a:lnSpc>
                <a:spcPct val="50000"/>
              </a:lnSpc>
              <a:spcAft>
                <a:spcPts val="800"/>
              </a:spcAft>
            </a:pPr>
            <a:endParaRPr lang="en-GB" sz="14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50000"/>
              </a:lnSpc>
              <a:spcAft>
                <a:spcPts val="8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Office for National Statistic (2022) </a:t>
            </a:r>
            <a:r>
              <a:rPr lang="en-GB" sz="1200" i="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How the population changed in Woking: Census 2021.</a:t>
            </a:r>
            <a:endPar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50000"/>
              </a:lnSpc>
              <a:spcAft>
                <a:spcPts val="8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https://www.ons.gov.uk/visualisations/censuspopulationchange/E07000217/</a:t>
            </a:r>
            <a:endPar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50000"/>
              </a:lnSpc>
              <a:spcAft>
                <a:spcPts val="8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(Accessed: 08 November 2022).</a:t>
            </a:r>
          </a:p>
          <a:p>
            <a:pPr algn="just">
              <a:lnSpc>
                <a:spcPct val="50000"/>
              </a:lnSpc>
              <a:spcAft>
                <a:spcPts val="800"/>
              </a:spcAft>
            </a:pPr>
            <a:endPar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800"/>
              </a:spcAft>
            </a:pPr>
            <a:r>
              <a:rPr lang="en-GB" sz="1200" dirty="0" err="1">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varbes</a:t>
            </a:r>
            <a:r>
              <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 (2021) </a:t>
            </a:r>
            <a:r>
              <a:rPr lang="en-GB" sz="1200" i="1"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Demographics of Woking.</a:t>
            </a:r>
            <a:endParaRPr lang="en-GB" sz="1200" i="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8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Available at: </a:t>
            </a:r>
            <a:r>
              <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https://www.varbes.com/demographics/woking-demographics</a:t>
            </a:r>
            <a:endPar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6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(Accessed: 08 November 2022).</a:t>
            </a:r>
          </a:p>
          <a:p>
            <a:pPr>
              <a:lnSpc>
                <a:spcPct val="50000"/>
              </a:lnSpc>
              <a:spcAft>
                <a:spcPts val="600"/>
              </a:spcAft>
            </a:pPr>
            <a:endPar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6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Woking Borough Council (2022b) </a:t>
            </a:r>
            <a:r>
              <a:rPr lang="en-GB" sz="1200" i="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Living Well in Woking- a Health and Wellbeing Strategy 2021-2023.</a:t>
            </a:r>
            <a:endParaRPr lang="en-GB" sz="1200" i="1"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6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Available at: </a:t>
            </a: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https://www.woking.gov.uk/sites/default/files/documents/living-well/Health%20%26%20Wellbeing%20Strategy%20-</a:t>
            </a:r>
            <a:endPar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6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%20Full%20version.pdf</a:t>
            </a:r>
          </a:p>
          <a:p>
            <a:pPr>
              <a:lnSpc>
                <a:spcPct val="50000"/>
              </a:lnSpc>
              <a:spcAft>
                <a:spcPts val="8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(Accessed: 08 November 2022).</a:t>
            </a:r>
          </a:p>
          <a:p>
            <a:pPr>
              <a:lnSpc>
                <a:spcPct val="50000"/>
              </a:lnSpc>
              <a:spcAft>
                <a:spcPts val="800"/>
              </a:spcAft>
            </a:pPr>
            <a:endPar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8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Woking Borough Council (2022a) </a:t>
            </a:r>
            <a:r>
              <a:rPr lang="en-GB" sz="1200" i="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Location. </a:t>
            </a:r>
            <a:endPar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50000"/>
              </a:lnSpc>
              <a:spcAft>
                <a:spcPts val="8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Available at: https://www.woking.gov.uk/council-and-democracy/about-woking/location</a:t>
            </a:r>
          </a:p>
          <a:p>
            <a:pPr>
              <a:lnSpc>
                <a:spcPct val="50000"/>
              </a:lnSpc>
              <a:spcAft>
                <a:spcPts val="800"/>
              </a:spcAft>
            </a:pP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(Accessed: 06 November 2022).</a:t>
            </a:r>
          </a:p>
          <a:p>
            <a:pPr>
              <a:lnSpc>
                <a:spcPct val="107000"/>
              </a:lnSpc>
              <a:spcAft>
                <a:spcPts val="800"/>
              </a:spcAft>
            </a:pPr>
            <a:r>
              <a:rPr lang="en-GB" sz="1200" b="0" i="0" dirty="0" err="1">
                <a:solidFill>
                  <a:schemeClr val="accent1">
                    <a:lumMod val="50000"/>
                  </a:schemeClr>
                </a:solidFill>
                <a:effectLst/>
                <a:latin typeface="Arial" panose="020B0604020202020204" pitchFamily="34" charset="0"/>
                <a:cs typeface="Arial" panose="020B0604020202020204" pitchFamily="34" charset="0"/>
              </a:rPr>
              <a:t>Marcano</a:t>
            </a:r>
            <a:r>
              <a:rPr lang="en-GB" sz="1200" b="0" i="0" dirty="0">
                <a:solidFill>
                  <a:schemeClr val="accent1">
                    <a:lumMod val="50000"/>
                  </a:schemeClr>
                </a:solidFill>
                <a:effectLst/>
                <a:latin typeface="Arial" panose="020B0604020202020204" pitchFamily="34" charset="0"/>
                <a:cs typeface="Arial" panose="020B0604020202020204" pitchFamily="34" charset="0"/>
              </a:rPr>
              <a:t>-Olivier, M. </a:t>
            </a:r>
            <a:r>
              <a:rPr lang="en-GB" sz="1200" dirty="0">
                <a:solidFill>
                  <a:schemeClr val="accent1">
                    <a:lumMod val="50000"/>
                  </a:schemeClr>
                </a:solidFill>
                <a:latin typeface="Arial" panose="020B0604020202020204" pitchFamily="34" charset="0"/>
                <a:cs typeface="Arial" panose="020B0604020202020204" pitchFamily="34" charset="0"/>
              </a:rPr>
              <a:t>e</a:t>
            </a:r>
            <a:r>
              <a:rPr lang="en-GB" sz="1200" b="0" i="0" dirty="0">
                <a:solidFill>
                  <a:schemeClr val="accent1">
                    <a:lumMod val="50000"/>
                  </a:schemeClr>
                </a:solidFill>
                <a:effectLst/>
                <a:latin typeface="Arial" panose="020B0604020202020204" pitchFamily="34" charset="0"/>
                <a:cs typeface="Arial" panose="020B0604020202020204" pitchFamily="34" charset="0"/>
              </a:rPr>
              <a:t>t al. (2021) `Changes in the nutritional content of children's lunches after the Food Dudes healthy eating programme`,  </a:t>
            </a:r>
            <a:r>
              <a:rPr lang="en-GB" sz="1200" b="0" i="1" dirty="0">
                <a:solidFill>
                  <a:schemeClr val="accent1">
                    <a:lumMod val="50000"/>
                  </a:schemeClr>
                </a:solidFill>
                <a:effectLst/>
                <a:latin typeface="Arial" panose="020B0604020202020204" pitchFamily="34" charset="0"/>
                <a:cs typeface="Arial" panose="020B0604020202020204" pitchFamily="34" charset="0"/>
              </a:rPr>
              <a:t>Journal of Nutritional Science,</a:t>
            </a:r>
            <a:r>
              <a:rPr lang="en-GB" sz="1200" b="0" i="0" dirty="0">
                <a:solidFill>
                  <a:schemeClr val="accent1">
                    <a:lumMod val="50000"/>
                  </a:schemeClr>
                </a:solidFill>
                <a:effectLst/>
                <a:latin typeface="Arial" panose="020B0604020202020204" pitchFamily="34" charset="0"/>
                <a:cs typeface="Arial" panose="020B0604020202020204" pitchFamily="34" charset="0"/>
              </a:rPr>
              <a:t> </a:t>
            </a:r>
            <a:r>
              <a:rPr lang="en-GB" sz="1200" b="0" i="1" dirty="0">
                <a:solidFill>
                  <a:schemeClr val="accent1">
                    <a:lumMod val="50000"/>
                  </a:schemeClr>
                </a:solidFill>
                <a:effectLst/>
                <a:latin typeface="Arial" panose="020B0604020202020204" pitchFamily="34" charset="0"/>
                <a:cs typeface="Arial" panose="020B0604020202020204" pitchFamily="34" charset="0"/>
              </a:rPr>
              <a:t>10</a:t>
            </a:r>
            <a:r>
              <a:rPr lang="en-GB" sz="1200" b="0" i="0" dirty="0">
                <a:solidFill>
                  <a:schemeClr val="accent1">
                    <a:lumMod val="50000"/>
                  </a:schemeClr>
                </a:solidFill>
                <a:effectLst/>
                <a:latin typeface="Arial" panose="020B0604020202020204" pitchFamily="34" charset="0"/>
                <a:cs typeface="Arial" panose="020B0604020202020204" pitchFamily="34" charset="0"/>
              </a:rPr>
              <a:t>, E40. doi:10.1017/jns.2021.31</a:t>
            </a:r>
          </a:p>
          <a:p>
            <a:pPr>
              <a:lnSpc>
                <a:spcPct val="107000"/>
              </a:lnSpc>
              <a:spcAft>
                <a:spcPts val="800"/>
              </a:spcAft>
            </a:pPr>
            <a:r>
              <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ROYAL SOCIETY FOR PUBLIC </a:t>
            </a:r>
            <a:r>
              <a:rPr lang="en-GB" sz="1200" i="1"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HEALTH </a:t>
            </a:r>
            <a:r>
              <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(2022) </a:t>
            </a:r>
            <a:r>
              <a:rPr lang="en-GB" sz="1200" i="1"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ROUTING OUT CHILDHOOD OBESITY. </a:t>
            </a:r>
            <a:r>
              <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Available at: </a:t>
            </a:r>
            <a:r>
              <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https://www.rsph.org.uk/our-work/policy/obesity/routing-out-childhood-obesity.html?gclid=EAIaIQobChMIhpT0lLXA-wIVSu7tCh1Saw3lEAAYAiAAEgKwzfD_BwE</a:t>
            </a:r>
            <a:r>
              <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rPr>
              <a:t> </a:t>
            </a:r>
            <a:r>
              <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(Accessed: 18 November 2022).</a:t>
            </a:r>
          </a:p>
          <a:p>
            <a:pPr algn="just"/>
            <a:r>
              <a:rPr lang="en-GB" sz="1200" dirty="0">
                <a:effectLst/>
                <a:latin typeface="Arial" panose="020B0604020202020204" pitchFamily="34" charset="0"/>
                <a:ea typeface="Calibri" panose="020F0502020204030204" pitchFamily="34" charset="0"/>
                <a:cs typeface="Arial" panose="020B0604020202020204" pitchFamily="34" charset="0"/>
              </a:rPr>
              <a:t>NHS- National Healthcare Service (2019) </a:t>
            </a:r>
            <a:r>
              <a:rPr lang="en-GB" sz="1200" i="1" dirty="0">
                <a:effectLst/>
                <a:latin typeface="Arial" panose="020B0604020202020204" pitchFamily="34" charset="0"/>
                <a:ea typeface="Calibri" panose="020F0502020204030204" pitchFamily="34" charset="0"/>
                <a:cs typeface="Arial" panose="020B0604020202020204" pitchFamily="34" charset="0"/>
              </a:rPr>
              <a:t>The NHS Long Term Plan.</a:t>
            </a:r>
            <a:r>
              <a:rPr lang="en-GB" sz="1200" dirty="0">
                <a:effectLst/>
                <a:latin typeface="Arial" panose="020B0604020202020204" pitchFamily="34" charset="0"/>
                <a:ea typeface="Calibri" panose="020F0502020204030204" pitchFamily="34" charset="0"/>
                <a:cs typeface="Arial" panose="020B0604020202020204" pitchFamily="34" charset="0"/>
              </a:rPr>
              <a:t> Available at: </a:t>
            </a:r>
          </a:p>
          <a:p>
            <a:pPr algn="just"/>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https://www.longtermplan.nhs.uk/wp-content/uploads/2019/08/nhs-long-term-plan-version-1.2.pdf</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r>
              <a:rPr lang="en-GB" sz="1200" dirty="0">
                <a:effectLst/>
                <a:latin typeface="Arial" panose="020B0604020202020204" pitchFamily="34" charset="0"/>
                <a:ea typeface="Calibri" panose="020F0502020204030204" pitchFamily="34" charset="0"/>
                <a:cs typeface="Arial" panose="020B0604020202020204" pitchFamily="34" charset="0"/>
              </a:rPr>
              <a:t>(Accessed: 08 November 2019).</a:t>
            </a:r>
            <a:endParaRPr lang="en-GB" sz="12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2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400"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17204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114CAF-7587-7582-3E4E-F9A85F2C50E9}"/>
              </a:ext>
            </a:extLst>
          </p:cNvPr>
          <p:cNvSpPr txBox="1"/>
          <p:nvPr/>
        </p:nvSpPr>
        <p:spPr>
          <a:xfrm>
            <a:off x="827314" y="1288869"/>
            <a:ext cx="10293532" cy="1683923"/>
          </a:xfrm>
          <a:prstGeom prst="rect">
            <a:avLst/>
          </a:prstGeom>
          <a:noFill/>
          <a:ln>
            <a:solidFill>
              <a:schemeClr val="bg2"/>
            </a:solidFill>
          </a:ln>
        </p:spPr>
        <p:txBody>
          <a:bodyPr wrap="square" rtlCol="0">
            <a:spAutoFit/>
          </a:bodyPr>
          <a:lstStyle/>
          <a:p>
            <a:pPr algn="ctr">
              <a:lnSpc>
                <a:spcPct val="107000"/>
              </a:lnSpc>
              <a:spcAft>
                <a:spcPts val="800"/>
              </a:spcAft>
            </a:pPr>
            <a:r>
              <a:rPr lang="en-GB" sz="2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p>
          <a:p>
            <a:pPr>
              <a:lnSpc>
                <a:spcPct val="107000"/>
              </a:lnSpc>
              <a:spcAft>
                <a:spcPts val="800"/>
              </a:spcAft>
            </a:pPr>
            <a:endParaRPr lang="en-GB" sz="1200" dirty="0">
              <a:effectLst/>
              <a:latin typeface="Arial "/>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
                <a:ea typeface="Calibri" panose="020F0502020204030204" pitchFamily="34" charset="0"/>
                <a:cs typeface="Times New Roman" panose="02020603050405020304" pitchFamily="18" charset="0"/>
              </a:rPr>
              <a:t>Equality Act 2010. Available at: </a:t>
            </a:r>
            <a:r>
              <a:rPr lang="en-GB" sz="1200" u="sng" dirty="0">
                <a:solidFill>
                  <a:srgbClr val="0000FF"/>
                </a:solidFill>
                <a:effectLst/>
                <a:latin typeface="Arial "/>
                <a:ea typeface="Calibri" panose="020F0502020204030204" pitchFamily="34" charset="0"/>
                <a:cs typeface="Times New Roman" panose="02020603050405020304" pitchFamily="18" charset="0"/>
                <a:hlinkClick r:id="rId2"/>
              </a:rPr>
              <a:t>https://www.legislation.gov.uk/ukpga/2010/15/contents</a:t>
            </a:r>
            <a:r>
              <a:rPr lang="en-GB" sz="1200" dirty="0">
                <a:effectLst/>
                <a:latin typeface="Arial "/>
                <a:ea typeface="Calibri" panose="020F0502020204030204" pitchFamily="34" charset="0"/>
                <a:cs typeface="Times New Roman" panose="02020603050405020304" pitchFamily="18" charset="0"/>
              </a:rPr>
              <a:t> (Accessed: 18 November 2022)</a:t>
            </a:r>
          </a:p>
          <a:p>
            <a:pPr algn="ctr">
              <a:lnSpc>
                <a:spcPct val="107000"/>
              </a:lnSpc>
              <a:spcAft>
                <a:spcPts val="800"/>
              </a:spcAft>
            </a:pPr>
            <a:endParaRPr lang="en-GB" sz="28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49026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2164</TotalTime>
  <Words>1126</Words>
  <Application>Microsoft Office PowerPoint</Application>
  <PresentationFormat>Widescreen</PresentationFormat>
  <Paragraphs>134</Paragraphs>
  <Slides>12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 </vt:lpstr>
      <vt:lpstr>Calibri</vt:lpstr>
      <vt:lpstr>Century Gothic</vt:lpstr>
      <vt:lpstr>Palatino Linotype</vt:lpstr>
      <vt:lpstr>Wingdings</vt:lpstr>
      <vt:lpstr>Wingdings 2</vt:lpstr>
      <vt:lpstr>Presentation on brainstorming</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Edit Tingyela (1917242)</dc:creator>
  <cp:lastModifiedBy>Edit Tingyela (1917242)</cp:lastModifiedBy>
  <cp:revision>33</cp:revision>
  <dcterms:created xsi:type="dcterms:W3CDTF">2022-11-21T00:15:39Z</dcterms:created>
  <dcterms:modified xsi:type="dcterms:W3CDTF">2022-11-22T12:22:20Z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