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4" r:id="rId5"/>
    <p:sldId id="265" r:id="rId6"/>
    <p:sldId id="266" r:id="rId7"/>
    <p:sldId id="267" r:id="rId8"/>
    <p:sldId id="268" r:id="rId9"/>
    <p:sldId id="258" r:id="rId10"/>
    <p:sldId id="263" r:id="rId11"/>
    <p:sldId id="261" r:id="rId12"/>
    <p:sldId id="259" r:id="rId13"/>
    <p:sldId id="26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6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27-06-2022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27-06-2022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F674CDD-AE5C-4E33-BECD-6871D8F3AE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91424"/>
              </p:ext>
            </p:extLst>
          </p:nvPr>
        </p:nvGraphicFramePr>
        <p:xfrm>
          <a:off x="0" y="1896035"/>
          <a:ext cx="12192001" cy="49619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92370">
                  <a:extLst>
                    <a:ext uri="{9D8B030D-6E8A-4147-A177-3AD203B41FA5}">
                      <a16:colId xmlns:a16="http://schemas.microsoft.com/office/drawing/2014/main" val="1375412358"/>
                    </a:ext>
                  </a:extLst>
                </a:gridCol>
                <a:gridCol w="4005840">
                  <a:extLst>
                    <a:ext uri="{9D8B030D-6E8A-4147-A177-3AD203B41FA5}">
                      <a16:colId xmlns:a16="http://schemas.microsoft.com/office/drawing/2014/main" val="3205331313"/>
                    </a:ext>
                  </a:extLst>
                </a:gridCol>
                <a:gridCol w="2738414">
                  <a:extLst>
                    <a:ext uri="{9D8B030D-6E8A-4147-A177-3AD203B41FA5}">
                      <a16:colId xmlns:a16="http://schemas.microsoft.com/office/drawing/2014/main" val="4096216473"/>
                    </a:ext>
                  </a:extLst>
                </a:gridCol>
                <a:gridCol w="2755377">
                  <a:extLst>
                    <a:ext uri="{9D8B030D-6E8A-4147-A177-3AD203B41FA5}">
                      <a16:colId xmlns:a16="http://schemas.microsoft.com/office/drawing/2014/main" val="596121459"/>
                    </a:ext>
                  </a:extLst>
                </a:gridCol>
              </a:tblGrid>
              <a:tr h="895726">
                <a:tc>
                  <a:txBody>
                    <a:bodyPr/>
                    <a:lstStyle/>
                    <a:p>
                      <a:pPr marL="6350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Student name: 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 anchor="ctr"/>
                </a:tc>
                <a:tc>
                  <a:txBody>
                    <a:bodyPr/>
                    <a:lstStyle/>
                    <a:p>
                      <a:pPr marL="7493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Md Mahbub Alom 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 anchor="ctr"/>
                </a:tc>
                <a:tc>
                  <a:txBody>
                    <a:bodyPr/>
                    <a:lstStyle/>
                    <a:p>
                      <a:pPr marL="67945" marR="0" indent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Student ID number: 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>
                  <a:txBody>
                    <a:bodyPr/>
                    <a:lstStyle/>
                    <a:p>
                      <a:pPr marL="635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90"/>
                        </a:spcAft>
                      </a:pPr>
                      <a:r>
                        <a:rPr lang="en-US" sz="1200">
                          <a:effectLst/>
                        </a:rPr>
                        <a:t> </a:t>
                      </a:r>
                      <a:r>
                        <a:rPr lang="en-US" sz="1100">
                          <a:effectLst/>
                        </a:rPr>
                        <a:t>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</a:p>
                    <a:p>
                      <a:pPr marL="7747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2121734 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extLst>
                  <a:ext uri="{0D108BD9-81ED-4DB2-BD59-A6C34878D82A}">
                    <a16:rowId xmlns:a16="http://schemas.microsoft.com/office/drawing/2014/main" val="3394017865"/>
                  </a:ext>
                </a:extLst>
              </a:tr>
              <a:tr h="951791">
                <a:tc>
                  <a:txBody>
                    <a:bodyPr/>
                    <a:lstStyle/>
                    <a:p>
                      <a:pPr marL="6350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Programme:</a:t>
                      </a:r>
                      <a:r>
                        <a:rPr lang="en-US" sz="2700">
                          <a:effectLst/>
                        </a:rPr>
                        <a:t> </a:t>
                      </a:r>
                      <a:r>
                        <a:rPr lang="en-US" sz="1100">
                          <a:effectLst/>
                        </a:rPr>
                        <a:t>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 anchor="ctr"/>
                </a:tc>
                <a:tc gridSpan="3">
                  <a:txBody>
                    <a:bodyPr/>
                    <a:lstStyle/>
                    <a:p>
                      <a:pPr marL="7493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Certificate of Higher Education Skills for the Workplace </a:t>
                      </a:r>
                      <a:r>
                        <a:rPr lang="en-US" sz="1100">
                          <a:effectLst/>
                        </a:rPr>
                        <a:t>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116135"/>
                  </a:ext>
                </a:extLst>
              </a:tr>
              <a:tr h="951791">
                <a:tc>
                  <a:txBody>
                    <a:bodyPr/>
                    <a:lstStyle/>
                    <a:p>
                      <a:pPr marL="6350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Module:</a:t>
                      </a:r>
                      <a:r>
                        <a:rPr lang="en-US" sz="2700" dirty="0">
                          <a:effectLst/>
                        </a:rPr>
                        <a:t> </a:t>
                      </a:r>
                      <a:r>
                        <a:rPr lang="en-US" sz="1100" dirty="0">
                          <a:effectLst/>
                        </a:rPr>
                        <a:t>     </a:t>
                      </a:r>
                      <a:r>
                        <a:rPr lang="en-US" sz="1200" dirty="0">
                          <a:effectLst/>
                        </a:rPr>
                        <a:t> 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 gridSpan="3">
                  <a:txBody>
                    <a:bodyPr/>
                    <a:lstStyle/>
                    <a:p>
                      <a:pPr marL="7493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   Problem solving and decision making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1608930"/>
                  </a:ext>
                </a:extLst>
              </a:tr>
              <a:tr h="1210868">
                <a:tc>
                  <a:txBody>
                    <a:bodyPr/>
                    <a:lstStyle/>
                    <a:p>
                      <a:pPr marL="6350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Module code:</a:t>
                      </a:r>
                      <a:r>
                        <a:rPr lang="en-US" sz="2700">
                          <a:effectLst/>
                        </a:rPr>
                        <a:t> </a:t>
                      </a:r>
                      <a:r>
                        <a:rPr lang="en-US" sz="1100">
                          <a:effectLst/>
                        </a:rPr>
                        <a:t>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>
                  <a:txBody>
                    <a:bodyPr/>
                    <a:lstStyle/>
                    <a:p>
                      <a:pPr marL="7493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BMSW4004_BIRM</a:t>
                      </a:r>
                      <a:r>
                        <a:rPr lang="en-US" sz="2700">
                          <a:effectLst/>
                        </a:rPr>
                        <a:t> </a:t>
                      </a:r>
                      <a:r>
                        <a:rPr lang="en-US" sz="1100">
                          <a:effectLst/>
                        </a:rPr>
                        <a:t>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 rowSpan="2" gridSpan="2">
                  <a:txBody>
                    <a:bodyPr/>
                    <a:lstStyle/>
                    <a:p>
                      <a:pPr marL="67945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8374625"/>
                  </a:ext>
                </a:extLst>
              </a:tr>
              <a:tr h="951791">
                <a:tc>
                  <a:txBody>
                    <a:bodyPr/>
                    <a:lstStyle/>
                    <a:p>
                      <a:pPr marL="6350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Lecturer:</a:t>
                      </a:r>
                      <a:r>
                        <a:rPr lang="en-US" sz="2700">
                          <a:effectLst/>
                        </a:rPr>
                        <a:t> </a:t>
                      </a:r>
                      <a:r>
                        <a:rPr lang="en-US" sz="1100">
                          <a:effectLst/>
                        </a:rPr>
                        <a:t>     </a:t>
                      </a:r>
                      <a:r>
                        <a:rPr lang="en-US" sz="1200">
                          <a:effectLst/>
                        </a:rPr>
                        <a:t> 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/>
                </a:tc>
                <a:tc>
                  <a:txBody>
                    <a:bodyPr/>
                    <a:lstStyle/>
                    <a:p>
                      <a:pPr marL="74930" marR="0" indent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Abdi Rahman     </a:t>
                      </a:r>
                      <a:r>
                        <a:rPr lang="en-US" sz="1200" dirty="0">
                          <a:effectLst/>
                        </a:rPr>
                        <a:t> 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6350" marT="0" marB="0" anchor="ctr"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302557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4A89CF92-69C9-4CAB-9667-233EBD997B4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048871" y="3683328"/>
            <a:ext cx="939211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kumimoji="0" lang="en-US" altLang="en-US" sz="1800" b="0" i="0" u="none" strike="noStrike" cap="none" normalizeH="0" baseline="-3000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r>
              <a:rPr kumimoji="0" lang="en-US" altLang="en-US" sz="1700" b="0" i="0" u="none" strike="noStrike" cap="none" normalizeH="0" baseline="-3000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000B79-504B-430A-8655-FC90A2905F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-1" y="416859"/>
            <a:ext cx="3186953" cy="1344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904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0D203-7E5B-4D75-9B18-2D4DA7A4D34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:which is sometimes REFERRED To as past analysis is a concept in marketing principles.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90602A0-711B-4624-B692-F981D313A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9071" y="3246406"/>
            <a:ext cx="7067833" cy="3275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971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CFA99-C537-4E7C-AC7F-FB4D4A77C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Political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75B52-ED12-4829-BDD1-E18C4508C13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These are all about how and to what degree a govt </a:t>
            </a:r>
            <a:r>
              <a:rPr lang="en-US" dirty="0" err="1"/>
              <a:t>intervenues</a:t>
            </a:r>
            <a:r>
              <a:rPr lang="en-US" dirty="0"/>
              <a:t> in the economy</a:t>
            </a:r>
          </a:p>
          <a:p>
            <a:r>
              <a:rPr lang="en-US" dirty="0"/>
              <a:t>Factors include-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govt policy,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 political stability,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foreign trade policy</a:t>
            </a:r>
          </a:p>
        </p:txBody>
      </p:sp>
    </p:spTree>
    <p:extLst>
      <p:ext uri="{BB962C8B-B14F-4D97-AF65-F5344CB8AC3E}">
        <p14:creationId xmlns:p14="http://schemas.microsoft.com/office/powerpoint/2010/main" val="971641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732AF-4D0D-4C24-8E13-D1EEDB1CC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384B9-1C09-44B2-A6C1-DE7F185DB3C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Economic factors relate to the broader economy and tend to be expressly financial in nature. They include:</a:t>
            </a:r>
          </a:p>
          <a:p>
            <a:r>
              <a:rPr lang="en-US" dirty="0"/>
              <a:t>Interest rates</a:t>
            </a:r>
          </a:p>
          <a:p>
            <a:r>
              <a:rPr lang="en-US" dirty="0"/>
              <a:t>Employment rates</a:t>
            </a:r>
          </a:p>
          <a:p>
            <a:r>
              <a:rPr lang="en-US" dirty="0"/>
              <a:t>Inflation</a:t>
            </a:r>
          </a:p>
          <a:p>
            <a:r>
              <a:rPr lang="en-US" dirty="0"/>
              <a:t>Exchange rates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129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9B4BF-B7CB-40AE-88C8-B74B4C191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EE96E-CC49-4AC8-ABC2-B825A7ED1D6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Social factors tend to be more difficult to quantify than economic ones. </a:t>
            </a:r>
          </a:p>
          <a:p>
            <a:r>
              <a:rPr lang="en-US" dirty="0"/>
              <a:t>social factors include-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Demographic considerations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Lifestyle trends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Consumer beliefs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Attitudes around working conditions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678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9BD1E-8050-428D-A1B5-69D0D2C0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	technological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8F5D0-5196-48E5-8891-4ECD3992C40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Management teams and analysts alike must understand how technological factors may impact an organization or an industry. They include, but are not limited to: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Automation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How research and development (R&amp;D) may impact both costs and competitive advantage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Technology infrastructure (like 5G, IoT, etc.)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Cyber security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274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9E497-D9BF-46C3-BF11-2D32E5DFD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99DB5-37F4-4C5A-9692-1183BE77ED6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environmental considerations are: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Carbon footprint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Climate change impacts, including physical and transition risks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Increased incidences of extreme weather events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Stewardship of natural resources (like fresh water)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042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F4AEB-0083-42CF-B158-BFC7D780F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Legal </a:t>
            </a:r>
            <a:r>
              <a:rPr lang="en-US" dirty="0" err="1"/>
              <a:t>FAtor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EE067-CE42-48DD-9BE2-A899D098E87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Legal factors are those that emerge from changes to the regulatory environment, which may affect the broader economy, certain industries, or even individual businesses within a specific sector. They include, but are not limited to: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Industry regulation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Licenses and permits required to operate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Employment and consumer protection laws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260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6C7F7-6474-4E10-AB24-4A49970881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0732" y="2205318"/>
            <a:ext cx="8986668" cy="2856153"/>
          </a:xfrm>
        </p:spPr>
        <p:txBody>
          <a:bodyPr>
            <a:normAutofit fontScale="90000"/>
          </a:bodyPr>
          <a:lstStyle/>
          <a:p>
            <a:pPr algn="l"/>
            <a:r>
              <a:rPr lang="en-US" sz="3200" b="1" u="sng" dirty="0"/>
              <a:t>To solve the complex problem though </a:t>
            </a:r>
            <a:r>
              <a:rPr lang="en-US" sz="3200" b="1" u="sng" dirty="0" err="1"/>
              <a:t>PESTEl</a:t>
            </a:r>
            <a:br>
              <a:rPr lang="en-US" sz="3200" b="1" u="sng" dirty="0"/>
            </a:br>
            <a:r>
              <a:rPr lang="en-US" sz="3600" dirty="0"/>
              <a:t>p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olitical</a:t>
            </a:r>
            <a:b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b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b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b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b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environment</a:t>
            </a:r>
            <a:br>
              <a:rPr lang="en-US" sz="3200" b="1" u="sng" dirty="0"/>
            </a:br>
            <a:endParaRPr lang="en-US" sz="3200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6F94F312-3950-4390-A4D5-309AD8422663}"/>
              </a:ext>
            </a:extLst>
          </p:cNvPr>
          <p:cNvSpPr/>
          <p:nvPr/>
        </p:nvSpPr>
        <p:spPr>
          <a:xfrm>
            <a:off x="1600200" y="3065929"/>
            <a:ext cx="45719" cy="4571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7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50F69-894A-4BFC-9370-E555FFEE641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>
                <a:solidFill>
                  <a:srgbClr val="002060"/>
                </a:solidFill>
              </a:rPr>
              <a:t>Thank you..</a:t>
            </a:r>
          </a:p>
        </p:txBody>
      </p:sp>
    </p:spTree>
    <p:extLst>
      <p:ext uri="{BB962C8B-B14F-4D97-AF65-F5344CB8AC3E}">
        <p14:creationId xmlns:p14="http://schemas.microsoft.com/office/powerpoint/2010/main" val="31519747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342A8-0DC2-45B1-B865-335051A56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4D15A-C42B-4C4F-9554-0F64C67A3FE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873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B1B60-CAE6-49EC-9E00-E6406C974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1605355"/>
          </a:xfrm>
        </p:spPr>
        <p:txBody>
          <a:bodyPr/>
          <a:lstStyle/>
          <a:p>
            <a:r>
              <a:rPr lang="en-US" sz="3200" b="1" u="sng" dirty="0"/>
              <a:t>Complex issues and how to solution this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1EC4D5-A267-4CD7-8CA4-45A346686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3774" y="2675965"/>
            <a:ext cx="10351752" cy="3353472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tx1"/>
                </a:solidFill>
              </a:rPr>
              <a:t>Turnover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tx1"/>
                </a:solidFill>
              </a:rPr>
              <a:t>Productivity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tx1"/>
                </a:solidFill>
              </a:rPr>
              <a:t>Project management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tx1"/>
                </a:solidFill>
              </a:rPr>
              <a:t>Role specification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chemeClr val="tx1"/>
                </a:solidFill>
              </a:rPr>
              <a:t>innovation</a:t>
            </a: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US" b="1" dirty="0">
              <a:solidFill>
                <a:schemeClr val="tx1"/>
              </a:solidFill>
            </a:endParaRPr>
          </a:p>
          <a:p>
            <a:pPr marL="342900" indent="-342900" algn="l">
              <a:buFont typeface="Wingdings" panose="05000000000000000000" pitchFamily="2" charset="2"/>
              <a:buChar char="q"/>
            </a:pP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971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FC186-4A81-4981-A3EF-0991DBCAB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Macro economic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D6482-7812-4EF2-A80C-B80B8FC832A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b="1" u="sng" dirty="0"/>
              <a:t>National output</a:t>
            </a:r>
            <a:r>
              <a:rPr lang="en-US" sz="2400" b="1" dirty="0"/>
              <a:t>: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total market value of all final goods and services produced and sold during a particular year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1" dirty="0"/>
              <a:t> </a:t>
            </a:r>
            <a:r>
              <a:rPr lang="en-US" sz="2400" b="1" u="sng" dirty="0"/>
              <a:t>unemployment </a:t>
            </a:r>
            <a:r>
              <a:rPr lang="en-US" b="1" dirty="0"/>
              <a:t>: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term referring to individuals who are employable and actively seeking a job but are unable to find a job</a:t>
            </a:r>
            <a:r>
              <a:rPr lang="en-US" dirty="0"/>
              <a:t>.</a:t>
            </a:r>
            <a:endParaRPr lang="en-US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400" b="1" u="sng" dirty="0"/>
              <a:t> inflation</a:t>
            </a:r>
            <a:r>
              <a:rPr lang="en-US" sz="2400" b="1" dirty="0"/>
              <a:t>: </a:t>
            </a: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rate of increase in prices over a given period of time. Inflation is typically a broad measure, such as the overall increase in prices or the increase in the cost of living in a country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9897529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80</TotalTime>
  <Words>323</Words>
  <Application>Microsoft Office PowerPoint</Application>
  <PresentationFormat>Widescreen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Times New Roman</vt:lpstr>
      <vt:lpstr>Tw Cen MT</vt:lpstr>
      <vt:lpstr>Wingdings</vt:lpstr>
      <vt:lpstr>Droplet</vt:lpstr>
      <vt:lpstr>       </vt:lpstr>
      <vt:lpstr>PowerPoint Presentation</vt:lpstr>
      <vt:lpstr>Political factor</vt:lpstr>
      <vt:lpstr>Economic factor</vt:lpstr>
      <vt:lpstr>Social factor</vt:lpstr>
      <vt:lpstr> technological factor</vt:lpstr>
      <vt:lpstr>Environmental factor</vt:lpstr>
      <vt:lpstr>Legal FAtor</vt:lpstr>
      <vt:lpstr>To solve the complex problem though PESTEl political Economic social technological legal environment </vt:lpstr>
      <vt:lpstr>PowerPoint Presentation</vt:lpstr>
      <vt:lpstr>PowerPoint Presentation</vt:lpstr>
      <vt:lpstr>Complex issues and how to solution this </vt:lpstr>
      <vt:lpstr>Macro economic factor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Md. Mahbub Alom Student Id: 2121734</dc:title>
  <dc:creator>HP</dc:creator>
  <cp:lastModifiedBy>HP</cp:lastModifiedBy>
  <cp:revision>9</cp:revision>
  <dcterms:created xsi:type="dcterms:W3CDTF">2022-06-20T21:58:47Z</dcterms:created>
  <dcterms:modified xsi:type="dcterms:W3CDTF">2022-06-27T16:23:34Z</dcterms:modified>
</cp:coreProperties>
</file>