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5"/>
  </p:notesMasterIdLst>
  <p:sldIdLst>
    <p:sldId id="256" r:id="rId2"/>
    <p:sldId id="282" r:id="rId3"/>
    <p:sldId id="257" r:id="rId4"/>
    <p:sldId id="284" r:id="rId5"/>
    <p:sldId id="258" r:id="rId6"/>
    <p:sldId id="259" r:id="rId7"/>
    <p:sldId id="287" r:id="rId8"/>
    <p:sldId id="286" r:id="rId9"/>
    <p:sldId id="288" r:id="rId10"/>
    <p:sldId id="290" r:id="rId11"/>
    <p:sldId id="260" r:id="rId12"/>
    <p:sldId id="261" r:id="rId13"/>
    <p:sldId id="262" r:id="rId14"/>
    <p:sldId id="267" r:id="rId15"/>
    <p:sldId id="263" r:id="rId16"/>
    <p:sldId id="264" r:id="rId17"/>
    <p:sldId id="265" r:id="rId18"/>
    <p:sldId id="266" r:id="rId19"/>
    <p:sldId id="269" r:id="rId20"/>
    <p:sldId id="268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3" r:id="rId34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ed P Williams" initials="APW" lastIdx="6" clrIdx="0">
    <p:extLst>
      <p:ext uri="{19B8F6BF-5375-455C-9EA6-DF929625EA0E}">
        <p15:presenceInfo xmlns:p15="http://schemas.microsoft.com/office/powerpoint/2012/main" userId="S-1-5-21-809251214-2178901256-4152538893-2529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9"/>
    <p:restoredTop sz="87985" autoAdjust="0"/>
  </p:normalViewPr>
  <p:slideViewPr>
    <p:cSldViewPr snapToGrid="0" snapToObjects="1">
      <p:cViewPr varScale="1">
        <p:scale>
          <a:sx n="80" d="100"/>
          <a:sy n="80" d="100"/>
        </p:scale>
        <p:origin x="110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E285A-1626-4BB0-A458-3E5589E2C09B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39825" y="1219200"/>
            <a:ext cx="4389438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C8073-CAD2-48BF-B8DB-FCAF7D6ED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trendsupdates.com/theories-of-development-and-what-you-could-do-to-raise-a-healthy-child/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126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are by</a:t>
            </a:r>
            <a:r>
              <a:rPr lang="en-GB" baseline="0" dirty="0"/>
              <a:t> now all aware that there is a diverse range of needs within our schools. We touched upon this in session 1, 2 &amp; 6 where we explored our own primary education, how schools are organised in Wales, and the inclusive nature of the Foundation Phase Framework.</a:t>
            </a:r>
          </a:p>
          <a:p>
            <a:endParaRPr lang="en-GB" baseline="0" dirty="0"/>
          </a:p>
          <a:p>
            <a:r>
              <a:rPr lang="en-GB" baseline="0" dirty="0"/>
              <a:t>What else – gender, ALN, culture…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373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Ffynhonell</a:t>
            </a:r>
            <a:r>
              <a:rPr lang="en-GB" baseline="0" dirty="0" smtClean="0"/>
              <a:t> data </a:t>
            </a:r>
            <a:r>
              <a:rPr lang="en-GB" baseline="0" dirty="0" err="1" smtClean="0"/>
              <a:t>defnyddiol</a:t>
            </a:r>
            <a:r>
              <a:rPr lang="en-GB" baseline="0" dirty="0" smtClean="0"/>
              <a:t> – </a:t>
            </a:r>
            <a:r>
              <a:rPr lang="en-GB" baseline="0" dirty="0" err="1" smtClean="0"/>
              <a:t>StatsWales</a:t>
            </a:r>
            <a:endParaRPr lang="en-GB" baseline="0" dirty="0" smtClean="0"/>
          </a:p>
          <a:p>
            <a:r>
              <a:rPr lang="en-GB" baseline="0" dirty="0" err="1" smtClean="0"/>
              <a:t>Ieithoedd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heblaw</a:t>
            </a:r>
            <a:r>
              <a:rPr lang="en-GB" baseline="0" dirty="0" smtClean="0"/>
              <a:t> Cy/Saes – </a:t>
            </a:r>
            <a:r>
              <a:rPr lang="en-GB" baseline="0" dirty="0" err="1" smtClean="0"/>
              <a:t>mewn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trefn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niferoedd</a:t>
            </a:r>
            <a:r>
              <a:rPr lang="en-GB" baseline="0" dirty="0" smtClean="0"/>
              <a:t> – </a:t>
            </a:r>
            <a:r>
              <a:rPr lang="en-GB" baseline="0" dirty="0" err="1" smtClean="0"/>
              <a:t>Pwyleg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Arabeg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Bengaleg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Tseineeg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Wrdw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Panjabeg</a:t>
            </a:r>
            <a:endParaRPr lang="cy-GB" dirty="0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3084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Taken</a:t>
            </a:r>
            <a:r>
              <a:rPr lang="en-GB" baseline="0" dirty="0"/>
              <a:t> from </a:t>
            </a:r>
            <a:r>
              <a:rPr lang="en-GB" dirty="0"/>
              <a:t>ECAD4005 (2019)</a:t>
            </a:r>
          </a:p>
          <a:p>
            <a:endParaRPr lang="en-GB" dirty="0"/>
          </a:p>
          <a:p>
            <a:r>
              <a:rPr lang="en-GB" dirty="0"/>
              <a:t>Explain that the meaning</a:t>
            </a:r>
            <a:r>
              <a:rPr lang="en-GB" baseline="0" dirty="0"/>
              <a:t> of the ‘learning environment’ will be looked at in more depth and practical terms during Friday’s session 12 and Bridging 5.</a:t>
            </a:r>
          </a:p>
          <a:p>
            <a:r>
              <a:rPr lang="en-GB" baseline="0" dirty="0"/>
              <a:t>The idea of the environment as the 3</a:t>
            </a:r>
            <a:r>
              <a:rPr lang="en-GB" baseline="30000" dirty="0"/>
              <a:t>rd</a:t>
            </a:r>
            <a:r>
              <a:rPr lang="en-GB" baseline="0" dirty="0"/>
              <a:t> teacher comes from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city of Reggio Emilia in Northern Italy (the Reggio influence) – </a:t>
            </a:r>
          </a:p>
          <a:p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https://eyts.wp.derby.ac.uk/2016/12/06/the-environment-as-the-third-teacher/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181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Information on next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496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Direct link here between this module and ECAD4007C ‘Who am I teaching?’ (Bridging 4 in particular). What do the students already know? APK. </a:t>
            </a:r>
            <a:r>
              <a:rPr lang="en-GB" b="1" dirty="0"/>
              <a:t>10 minutes in total.</a:t>
            </a:r>
          </a:p>
          <a:p>
            <a:endParaRPr lang="en-GB" dirty="0"/>
          </a:p>
          <a:p>
            <a:r>
              <a:rPr lang="en-GB" dirty="0"/>
              <a:t>Mae </a:t>
            </a:r>
            <a:r>
              <a:rPr lang="en-GB" dirty="0" err="1"/>
              <a:t>cyswllt</a:t>
            </a:r>
            <a:r>
              <a:rPr lang="en-GB" dirty="0"/>
              <a:t> </a:t>
            </a:r>
            <a:r>
              <a:rPr lang="en-GB" dirty="0" err="1"/>
              <a:t>uniongyrchol</a:t>
            </a:r>
            <a:r>
              <a:rPr lang="en-GB" dirty="0"/>
              <a:t> </a:t>
            </a:r>
            <a:r>
              <a:rPr lang="en-GB" dirty="0" err="1"/>
              <a:t>rhwng</a:t>
            </a:r>
            <a:r>
              <a:rPr lang="en-GB" dirty="0"/>
              <a:t> </a:t>
            </a:r>
            <a:r>
              <a:rPr lang="en-GB" dirty="0" err="1"/>
              <a:t>hwn</a:t>
            </a:r>
            <a:r>
              <a:rPr lang="en-GB" dirty="0"/>
              <a:t> a </a:t>
            </a:r>
            <a:r>
              <a:rPr lang="en-GB" dirty="0" err="1"/>
              <a:t>modiwl</a:t>
            </a:r>
            <a:r>
              <a:rPr lang="en-GB" dirty="0"/>
              <a:t> ECAD4007C ‘</a:t>
            </a:r>
            <a:r>
              <a:rPr lang="en-GB" dirty="0" err="1"/>
              <a:t>Pwy</a:t>
            </a:r>
            <a:r>
              <a:rPr lang="en-GB" dirty="0"/>
              <a:t> </a:t>
            </a:r>
            <a:r>
              <a:rPr lang="en-GB" dirty="0" err="1"/>
              <a:t>ydw</a:t>
            </a:r>
            <a:r>
              <a:rPr lang="en-GB" dirty="0"/>
              <a:t> </a:t>
            </a:r>
            <a:r>
              <a:rPr lang="en-GB" dirty="0" err="1"/>
              <a:t>I’n</a:t>
            </a:r>
            <a:r>
              <a:rPr lang="en-GB" dirty="0"/>
              <a:t> </a:t>
            </a:r>
            <a:r>
              <a:rPr lang="en-GB" dirty="0" err="1"/>
              <a:t>addysgu</a:t>
            </a:r>
            <a:r>
              <a:rPr lang="en-GB" dirty="0"/>
              <a:t>?’ (</a:t>
            </a:r>
            <a:r>
              <a:rPr lang="en-GB" dirty="0" err="1"/>
              <a:t>Pontio</a:t>
            </a:r>
            <a:r>
              <a:rPr lang="en-GB" dirty="0"/>
              <a:t> 4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benodol</a:t>
            </a:r>
            <a:r>
              <a:rPr lang="en-GB" dirty="0"/>
              <a:t>). Beth </a:t>
            </a:r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 err="1"/>
              <a:t>myfyrwyr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gwybod</a:t>
            </a:r>
            <a:r>
              <a:rPr lang="en-GB" dirty="0"/>
              <a:t>? </a:t>
            </a:r>
            <a:r>
              <a:rPr lang="en-GB" dirty="0" err="1"/>
              <a:t>Deffro</a:t>
            </a:r>
            <a:r>
              <a:rPr lang="en-GB" dirty="0"/>
              <a:t> </a:t>
            </a:r>
            <a:r>
              <a:rPr lang="en-GB" dirty="0" err="1"/>
              <a:t>Gwybodaeth</a:t>
            </a:r>
            <a:r>
              <a:rPr lang="en-GB" dirty="0"/>
              <a:t> </a:t>
            </a:r>
            <a:r>
              <a:rPr lang="en-GB" dirty="0" err="1"/>
              <a:t>Flaenorol</a:t>
            </a:r>
            <a:r>
              <a:rPr lang="en-GB" dirty="0"/>
              <a:t>. </a:t>
            </a:r>
            <a:r>
              <a:rPr lang="en-GB" b="1" dirty="0"/>
              <a:t>10 </a:t>
            </a:r>
            <a:r>
              <a:rPr lang="en-GB" b="1" dirty="0" err="1"/>
              <a:t>munud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unig</a:t>
            </a:r>
            <a:r>
              <a:rPr lang="en-GB" b="1" dirty="0"/>
              <a:t>.</a:t>
            </a:r>
          </a:p>
          <a:p>
            <a:endParaRPr lang="en-GB" dirty="0"/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mesosystem (y system </a:t>
            </a:r>
            <a:r>
              <a:rPr lang="en-GB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feso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refers to the point in which two social 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microsystems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merge. One example of a 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mesosystem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the combination of the home and school environments. These intersect and become a 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mesosystem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when events, situations, work and friendships cross back and forth between both environments. </a:t>
            </a:r>
          </a:p>
          <a:p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Exosystem (y system </a:t>
            </a:r>
            <a:r>
              <a:rPr lang="en-GB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ecso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en-GB" sz="1200" b="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Involves links between social settings that do not involve the child. For example, a child's experience at home may be influenced by their parent's experiences at work. A parent might receive a promotion that requires more travel, which in turn increases conflict with the other parent resulting in changes in their patterns of interaction with the child.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</a:t>
            </a:r>
            <a:r>
              <a:rPr lang="en-GB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macrosystem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(y system </a:t>
            </a:r>
            <a:r>
              <a:rPr lang="en-GB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facro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includes things such as the relative freedoms permitted by the national government, cultural values, the economy, wars, etc. These things can also affect a child either positively or negatively.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microsystem (y system </a:t>
            </a:r>
            <a:r>
              <a:rPr lang="en-GB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feicro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things that a child may encounter on a daily basis in an immediate surrounding.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Moreover, a child’s biological and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socially influenced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characteristics like habits, temperaments, physical characteristics and capabilities influence the child’s behaviour and also the people who are around the child.</a:t>
            </a: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7127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Activity:</a:t>
            </a:r>
            <a:r>
              <a:rPr lang="en-GB" dirty="0"/>
              <a:t> What do these</a:t>
            </a:r>
            <a:r>
              <a:rPr lang="en-GB" baseline="0" dirty="0"/>
              <a:t> theorists tell us about the learning environment? Complete the A5 fact file by using the websites on this slide as a starting point. </a:t>
            </a:r>
            <a:r>
              <a:rPr lang="en-GB" b="1" baseline="0" dirty="0"/>
              <a:t>15 minutes.</a:t>
            </a:r>
          </a:p>
          <a:p>
            <a:endParaRPr lang="en-GB" baseline="0" dirty="0"/>
          </a:p>
          <a:p>
            <a:r>
              <a:rPr lang="en-GB" b="1" baseline="0" dirty="0" err="1"/>
              <a:t>Gweithgaredd</a:t>
            </a:r>
            <a:r>
              <a:rPr lang="en-GB" b="1" baseline="0" dirty="0"/>
              <a:t>: </a:t>
            </a:r>
            <a:r>
              <a:rPr lang="en-GB" baseline="0" dirty="0"/>
              <a:t>Beth </a:t>
            </a:r>
            <a:r>
              <a:rPr lang="en-GB" baseline="0" dirty="0" err="1"/>
              <a:t>mae’r</a:t>
            </a:r>
            <a:r>
              <a:rPr lang="en-GB" baseline="0" dirty="0"/>
              <a:t> </a:t>
            </a:r>
            <a:r>
              <a:rPr lang="en-GB" baseline="0" dirty="0" err="1"/>
              <a:t>damcaniaethwyr</a:t>
            </a:r>
            <a:r>
              <a:rPr lang="en-GB" baseline="0" dirty="0"/>
              <a:t> </a:t>
            </a:r>
            <a:r>
              <a:rPr lang="en-GB" baseline="0" dirty="0" err="1"/>
              <a:t>hyn</a:t>
            </a:r>
            <a:r>
              <a:rPr lang="en-GB" baseline="0" dirty="0"/>
              <a:t> </a:t>
            </a:r>
            <a:r>
              <a:rPr lang="en-GB" baseline="0" dirty="0" err="1"/>
              <a:t>yn</a:t>
            </a:r>
            <a:r>
              <a:rPr lang="en-GB" baseline="0" dirty="0"/>
              <a:t> </a:t>
            </a:r>
            <a:r>
              <a:rPr lang="en-GB" baseline="0" dirty="0" err="1"/>
              <a:t>dweud</a:t>
            </a:r>
            <a:r>
              <a:rPr lang="en-GB" baseline="0" dirty="0"/>
              <a:t> </a:t>
            </a:r>
            <a:r>
              <a:rPr lang="en-GB" baseline="0" dirty="0" err="1"/>
              <a:t>wrthym</a:t>
            </a:r>
            <a:r>
              <a:rPr lang="en-GB" baseline="0" dirty="0"/>
              <a:t> am </a:t>
            </a:r>
            <a:r>
              <a:rPr lang="en-GB" baseline="0" dirty="0" err="1"/>
              <a:t>yr</a:t>
            </a:r>
            <a:r>
              <a:rPr lang="en-GB" baseline="0" dirty="0"/>
              <a:t> </a:t>
            </a:r>
            <a:r>
              <a:rPr lang="en-GB" baseline="0" dirty="0" err="1"/>
              <a:t>amgylchedd</a:t>
            </a:r>
            <a:r>
              <a:rPr lang="en-GB" baseline="0" dirty="0"/>
              <a:t> </a:t>
            </a:r>
            <a:r>
              <a:rPr lang="en-GB" baseline="0" dirty="0" err="1"/>
              <a:t>dysgu</a:t>
            </a:r>
            <a:r>
              <a:rPr lang="en-GB" baseline="0" dirty="0"/>
              <a:t>? </a:t>
            </a:r>
            <a:r>
              <a:rPr lang="en-GB" baseline="0" dirty="0" err="1"/>
              <a:t>Cwblhewch</a:t>
            </a:r>
            <a:r>
              <a:rPr lang="en-GB" baseline="0" dirty="0"/>
              <a:t> y </a:t>
            </a:r>
            <a:r>
              <a:rPr lang="en-GB" baseline="0" dirty="0" err="1"/>
              <a:t>ffeiloffaith</a:t>
            </a:r>
            <a:r>
              <a:rPr lang="en-GB" baseline="0" dirty="0"/>
              <a:t> A5 gan </a:t>
            </a:r>
            <a:r>
              <a:rPr lang="en-GB" baseline="0" dirty="0" err="1"/>
              <a:t>ddefnyddio’r</a:t>
            </a:r>
            <a:r>
              <a:rPr lang="en-GB" baseline="0" dirty="0"/>
              <a:t> </a:t>
            </a:r>
            <a:r>
              <a:rPr lang="en-GB" baseline="0" dirty="0" err="1"/>
              <a:t>gwefannau</a:t>
            </a:r>
            <a:r>
              <a:rPr lang="en-GB" baseline="0" dirty="0"/>
              <a:t> </a:t>
            </a:r>
            <a:r>
              <a:rPr lang="en-GB" baseline="0" dirty="0" err="1"/>
              <a:t>ar</a:t>
            </a:r>
            <a:r>
              <a:rPr lang="en-GB" baseline="0" dirty="0"/>
              <a:t> y </a:t>
            </a:r>
            <a:r>
              <a:rPr lang="en-GB" baseline="0" dirty="0" err="1"/>
              <a:t>sleid</a:t>
            </a:r>
            <a:r>
              <a:rPr lang="en-GB" baseline="0" dirty="0"/>
              <a:t> </a:t>
            </a:r>
            <a:r>
              <a:rPr lang="en-GB" baseline="0" dirty="0" err="1"/>
              <a:t>fel</a:t>
            </a:r>
            <a:r>
              <a:rPr lang="en-GB" baseline="0" dirty="0"/>
              <a:t> man </a:t>
            </a:r>
            <a:r>
              <a:rPr lang="en-GB" baseline="0" dirty="0" err="1"/>
              <a:t>cychwyn</a:t>
            </a:r>
            <a:r>
              <a:rPr lang="en-GB" baseline="0" dirty="0"/>
              <a:t>. </a:t>
            </a:r>
            <a:r>
              <a:rPr lang="en-GB" b="1" baseline="0" dirty="0"/>
              <a:t>15 </a:t>
            </a:r>
            <a:r>
              <a:rPr lang="en-GB" b="1" baseline="0" dirty="0" err="1"/>
              <a:t>munud</a:t>
            </a:r>
            <a:r>
              <a:rPr lang="en-GB" b="1" baseline="0" dirty="0"/>
              <a:t>.</a:t>
            </a:r>
          </a:p>
          <a:p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751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Quotes</a:t>
            </a:r>
            <a:r>
              <a:rPr lang="en-GB" baseline="0" dirty="0"/>
              <a:t> on the next slides.</a:t>
            </a:r>
          </a:p>
          <a:p>
            <a:endParaRPr lang="en-GB" baseline="0" dirty="0"/>
          </a:p>
          <a:p>
            <a:r>
              <a:rPr lang="en-GB" baseline="0" dirty="0" err="1"/>
              <a:t>Dyfyniadau</a:t>
            </a:r>
            <a:r>
              <a:rPr lang="en-GB" baseline="0" dirty="0"/>
              <a:t> </a:t>
            </a:r>
            <a:r>
              <a:rPr lang="en-GB" baseline="0" dirty="0" err="1"/>
              <a:t>ar</a:t>
            </a:r>
            <a:r>
              <a:rPr lang="en-GB" baseline="0" dirty="0"/>
              <a:t> y </a:t>
            </a:r>
            <a:r>
              <a:rPr lang="en-GB" baseline="0" dirty="0" err="1"/>
              <a:t>sleidiau</a:t>
            </a:r>
            <a:r>
              <a:rPr lang="en-GB" baseline="0" dirty="0"/>
              <a:t> </a:t>
            </a:r>
            <a:r>
              <a:rPr lang="en-GB" baseline="0" dirty="0" err="1"/>
              <a:t>nesaf</a:t>
            </a:r>
            <a:r>
              <a:rPr lang="en-GB" baseline="0" dirty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9466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ea typeface="ＭＳ Ｐゴシック" panose="020B0600070205080204" pitchFamily="34" charset="-128"/>
              </a:rPr>
              <a:t>Where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 there are opportunities to explore, play, collaborate and construct knowledge.</a:t>
            </a:r>
          </a:p>
          <a:p>
            <a:pPr eaLnBrk="1" hangingPunct="1">
              <a:spcBef>
                <a:spcPct val="0"/>
              </a:spcBef>
            </a:pPr>
            <a:endParaRPr lang="en-US" altLang="en-US" baseline="0" dirty="0">
              <a:ea typeface="ＭＳ Ｐゴシック" panose="020B0600070205080204" pitchFamily="34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baseline="0" dirty="0" err="1">
                <a:ea typeface="ＭＳ Ｐゴシック" panose="020B0600070205080204" pitchFamily="34" charset="-128"/>
              </a:rPr>
              <a:t>Lle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 </a:t>
            </a:r>
            <a:r>
              <a:rPr lang="en-US" altLang="en-US" baseline="0" dirty="0" err="1">
                <a:ea typeface="ＭＳ Ｐゴシック" panose="020B0600070205080204" pitchFamily="34" charset="-128"/>
              </a:rPr>
              <a:t>mae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 </a:t>
            </a:r>
            <a:r>
              <a:rPr lang="en-US" altLang="en-US" baseline="0" dirty="0" err="1">
                <a:ea typeface="ＭＳ Ｐゴシック" panose="020B0600070205080204" pitchFamily="34" charset="-128"/>
              </a:rPr>
              <a:t>yna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 </a:t>
            </a:r>
            <a:r>
              <a:rPr lang="en-US" altLang="en-US" baseline="0" dirty="0" err="1">
                <a:ea typeface="ＭＳ Ｐゴシック" panose="020B0600070205080204" pitchFamily="34" charset="-128"/>
              </a:rPr>
              <a:t>gyfleoedd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 </a:t>
            </a:r>
            <a:r>
              <a:rPr lang="en-US" altLang="en-US" baseline="0" dirty="0" err="1">
                <a:ea typeface="ＭＳ Ｐゴシック" panose="020B0600070205080204" pitchFamily="34" charset="-128"/>
              </a:rPr>
              <a:t>i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 </a:t>
            </a:r>
            <a:r>
              <a:rPr lang="en-US" altLang="en-US" baseline="0" dirty="0" err="1">
                <a:ea typeface="ＭＳ Ｐゴシック" panose="020B0600070205080204" pitchFamily="34" charset="-128"/>
              </a:rPr>
              <a:t>archwilio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, </a:t>
            </a:r>
            <a:r>
              <a:rPr lang="en-US" altLang="en-US" baseline="0" dirty="0" err="1">
                <a:ea typeface="ＭＳ Ｐゴシック" panose="020B0600070205080204" pitchFamily="34" charset="-128"/>
              </a:rPr>
              <a:t>chwarae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, </a:t>
            </a:r>
            <a:r>
              <a:rPr lang="en-US" altLang="en-US" baseline="0" dirty="0" err="1">
                <a:ea typeface="ＭＳ Ｐゴシック" panose="020B0600070205080204" pitchFamily="34" charset="-128"/>
              </a:rPr>
              <a:t>cydweithio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 ac </a:t>
            </a:r>
            <a:r>
              <a:rPr lang="en-US" altLang="en-US" baseline="0" dirty="0" err="1">
                <a:ea typeface="ＭＳ Ｐゴシック" panose="020B0600070205080204" pitchFamily="34" charset="-128"/>
              </a:rPr>
              <a:t>adeiladu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 </a:t>
            </a:r>
            <a:r>
              <a:rPr lang="en-US" altLang="en-US" baseline="0" dirty="0" err="1">
                <a:ea typeface="ＭＳ Ｐゴシック" panose="020B0600070205080204" pitchFamily="34" charset="-128"/>
              </a:rPr>
              <a:t>gwybodaeth</a:t>
            </a:r>
            <a:r>
              <a:rPr lang="en-US" altLang="en-US" baseline="0" dirty="0">
                <a:ea typeface="ＭＳ Ｐゴシック" panose="020B0600070205080204" pitchFamily="34" charset="-128"/>
              </a:rPr>
              <a:t>.</a:t>
            </a:r>
            <a:endParaRPr lang="en-US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D20C1D8-9C80-454F-A1EC-49D3D47DFAE1}" type="slidenum">
              <a:rPr lang="en-US" altLang="en-US" smtClean="0"/>
              <a:pPr/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6656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244338" indent="-367950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20775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570038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19300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4765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337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3909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481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9E8AB33-9C59-4E95-91E3-4CB97126A1E5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GB" alt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Edrychwch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ar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y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lluniau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. Beth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mae’r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offer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a’r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ardaloedd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yma’n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cynnig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i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blant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o ran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eu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galluogi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?</a:t>
            </a:r>
          </a:p>
          <a:p>
            <a:pPr eaLnBrk="1" hangingPunct="1"/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Silff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-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gwneud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penderfyniadau’n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annibynnol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   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       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dewis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/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tacluso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      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adnabod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gwrthrychau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amrywiol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Ci – I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ddatblygu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ymwybyddiaeth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o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anghenion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anifeiliaid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     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gofal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a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pharch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tuag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at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eraill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Byd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bach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-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creu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bydoedd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ffantasiol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               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cyd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chwarae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a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datblygu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syniadau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              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trosi’r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hyn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a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wydddant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/ a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ddysgant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i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sefyllfa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greadigol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Ewin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sebon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-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cyfathrebu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                 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rheoli’r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corff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                 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datblygu’r</a:t>
            </a:r>
            <a:r>
              <a:rPr lang="en-GB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ＭＳ Ｐゴシック" panose="020B0600070205080204" pitchFamily="34" charset="-128"/>
              </a:rPr>
              <a:t>synhwyrau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958200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Students can stay in the</a:t>
            </a:r>
            <a:r>
              <a:rPr lang="en-GB" baseline="0" dirty="0"/>
              <a:t> teaching room or go elsewhere to work. </a:t>
            </a:r>
            <a:r>
              <a:rPr lang="en-GB" b="1" baseline="0" dirty="0"/>
              <a:t>30 minutes for completion of the task, 20 minutes for feedback</a:t>
            </a:r>
            <a:r>
              <a:rPr lang="en-GB" baseline="0" dirty="0"/>
              <a:t>. All groups to come to the front of the class to present their work. Work can be completed on A3 sheets provided, or as a PowerPoint – the images are available on this PowerPoint on Moodle if students wish to use them electronically.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9693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244338" indent="-367950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20775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570038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19300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4765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337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3909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481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F1262F-5971-424F-A428-351A12AC1D9A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GB" alt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b="1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064110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244338" indent="-367950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20775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570038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19300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4765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337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3909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481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1BAE8F0-BFA3-415A-8055-F5B55637B9E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GB" alt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965364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28663" indent="-2794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20775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570038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19300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4765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337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3909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481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91C884-2799-4C35-A264-A3D707CF96F0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648086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28663" indent="-2794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20775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570038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19300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4765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337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3909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481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5D0A48-89BF-4CF2-83A9-596EAC76BF20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32572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28663" indent="-2794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20775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570038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19300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4765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337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3909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481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257BCF-AC73-45F1-BB3F-5F869462A156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394488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28663" indent="-2794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20775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570038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19300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4765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337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3909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481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FA06961-00BB-4E0C-A57B-E011C3DD33E7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365555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244338" indent="-367950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20775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570038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19300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4765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337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3909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48100" indent="-223838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4CE6C2-D456-4B60-B7C0-BD436F802379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GB" alt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459424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28663" indent="-2794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20775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570038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19300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4765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337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3909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481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8F11A9-15F1-44AB-B6ED-975ADE039A32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526768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28663" indent="-2794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20775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570038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19300" indent="-223838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4765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337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3909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48100" indent="-22383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5E397F-1063-4424-8795-25A1CBD901B6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88457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19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100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233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15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990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344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13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1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17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C5799-C209-45F6-8755-8F3703251AD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37858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788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47851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8B5D-2B71-F94E-8A2A-2F1F5E391DA3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53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statscymru.llyw.cymru/Catalogue/Education-and-Skills/Schools-and-Teachers/Schools-Census/Pupil-Level-Annual-School-Census" TargetMode="Externa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statscymru.llyw.cymru/Catalogue/Education-and-Skills/Schools-and-Teachers/Schools-Census/Pupil-Level-Annual-School-Census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Yx_aGs-DjU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1759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Heddiw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9-11am: </a:t>
            </a:r>
            <a:r>
              <a:rPr lang="en-GB" dirty="0" err="1"/>
              <a:t>Mewnbwn</a:t>
            </a:r>
            <a:r>
              <a:rPr lang="en-GB" dirty="0"/>
              <a:t> </a:t>
            </a:r>
            <a:r>
              <a:rPr lang="en-GB" dirty="0" err="1"/>
              <a:t>aseiniad</a:t>
            </a:r>
            <a:r>
              <a:rPr lang="en-GB" dirty="0"/>
              <a:t>.</a:t>
            </a:r>
          </a:p>
          <a:p>
            <a:r>
              <a:rPr lang="en-GB" dirty="0"/>
              <a:t>1-3pm: Amrywiaeth ac </a:t>
            </a:r>
            <a:r>
              <a:rPr lang="en-GB" dirty="0" err="1"/>
              <a:t>amgylchedd</a:t>
            </a:r>
            <a:r>
              <a:rPr lang="en-GB" dirty="0"/>
              <a:t>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galluogi</a:t>
            </a:r>
            <a:r>
              <a:rPr lang="en-GB" dirty="0"/>
              <a:t>.</a:t>
            </a:r>
          </a:p>
          <a:p>
            <a:r>
              <a:rPr lang="en-GB" dirty="0"/>
              <a:t>3-5pm: </a:t>
            </a:r>
            <a:r>
              <a:rPr lang="en-GB" dirty="0" err="1"/>
              <a:t>Arfer</a:t>
            </a:r>
            <a:r>
              <a:rPr lang="en-GB" dirty="0"/>
              <a:t> </a:t>
            </a:r>
            <a:r>
              <a:rPr lang="en-GB" dirty="0" err="1"/>
              <a:t>dda</a:t>
            </a:r>
            <a:r>
              <a:rPr lang="en-GB" dirty="0"/>
              <a:t> </a:t>
            </a:r>
            <a:r>
              <a:rPr lang="en-GB" dirty="0" err="1"/>
              <a:t>yng</a:t>
            </a:r>
            <a:r>
              <a:rPr lang="en-GB" dirty="0"/>
              <a:t> </a:t>
            </a:r>
            <a:r>
              <a:rPr lang="en-GB" dirty="0" err="1"/>
              <a:t>Nghymru</a:t>
            </a:r>
            <a:r>
              <a:rPr lang="en-GB" dirty="0"/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9-11am: Assignment input.</a:t>
            </a:r>
          </a:p>
          <a:p>
            <a:r>
              <a:rPr lang="en-GB" dirty="0"/>
              <a:t>1-3pm: Diversity and an enabling environment.</a:t>
            </a:r>
          </a:p>
          <a:p>
            <a:r>
              <a:rPr lang="en-GB" dirty="0"/>
              <a:t>3-5pm: Good practice in Wales.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3160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Amcan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Aim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677343" cy="4351338"/>
          </a:xfrm>
        </p:spPr>
        <p:txBody>
          <a:bodyPr/>
          <a:lstStyle/>
          <a:p>
            <a:r>
              <a:rPr lang="cy-GB" dirty="0"/>
              <a:t>Rhoi amrywiaeth o gyfleoedd i fyfyrwyr ddeall natur amrywiol y cyd-destunau y byddant yn addysgu ynddynt.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342900" lvl="0" indent="-342900" fontAlgn="base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To provide students with a range of opportunities to understand the varied nature of the contexts in which they will teach.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639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191" y="731520"/>
            <a:ext cx="7886700" cy="4272741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Amrywiaeth ac </a:t>
            </a:r>
            <a:r>
              <a:rPr lang="en-GB" b="1" dirty="0" err="1"/>
              <a:t>amgylcheddau</a:t>
            </a:r>
            <a:r>
              <a:rPr lang="en-GB" b="1" dirty="0"/>
              <a:t> </a:t>
            </a:r>
            <a:r>
              <a:rPr lang="en-GB" b="1" dirty="0" err="1"/>
              <a:t>sy’n</a:t>
            </a:r>
            <a:r>
              <a:rPr lang="en-GB" b="1" dirty="0"/>
              <a:t> </a:t>
            </a:r>
            <a:r>
              <a:rPr lang="en-GB" b="1" dirty="0" err="1"/>
              <a:t>galluogi</a:t>
            </a:r>
            <a:r>
              <a:rPr lang="en-GB" b="1" dirty="0"/>
              <a:t> </a:t>
            </a:r>
            <a:r>
              <a:rPr lang="en-GB" b="1" dirty="0" err="1"/>
              <a:t>dysgu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Diversity and environments that enable learning</a:t>
            </a:r>
          </a:p>
        </p:txBody>
      </p:sp>
    </p:spTree>
    <p:extLst>
      <p:ext uri="{BB962C8B-B14F-4D97-AF65-F5344CB8AC3E}">
        <p14:creationId xmlns:p14="http://schemas.microsoft.com/office/powerpoint/2010/main" val="1040128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err="1"/>
              <a:t>Deilliant</a:t>
            </a:r>
            <a:r>
              <a:rPr lang="en-GB" b="1" dirty="0"/>
              <a:t> </a:t>
            </a:r>
            <a:r>
              <a:rPr lang="en-GB" b="1" dirty="0" err="1"/>
              <a:t>dysgu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y-GB" sz="2400" dirty="0"/>
              <a:t>Dylai’r darpar athro allu dangos y gallu i wneud y canlynol: </a:t>
            </a:r>
            <a:r>
              <a:rPr lang="en-GB" sz="2400" dirty="0"/>
              <a:t> </a:t>
            </a:r>
          </a:p>
          <a:p>
            <a:r>
              <a:rPr lang="cy-GB" sz="2400" dirty="0"/>
              <a:t>dangos dealltwriaeth glir o’r ffyrdd y trefnir ysgolion a sut y cynllunnir y cwricwlwm i fodloni anghenion y dysgwyr.</a:t>
            </a:r>
            <a:r>
              <a:rPr lang="en-GB" sz="2400" dirty="0"/>
              <a:t> 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</a:rPr>
              <a:t>The student-teacher should be able to demonstrate the ability to: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evidence a clear understanding of the ways in which schools are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organised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and how the curriculum is designed to meet the needs of the learners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39264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Amrywiaeth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Diversity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GB" dirty="0" err="1"/>
              <a:t>Iaith</a:t>
            </a:r>
            <a:endParaRPr lang="en-GB" dirty="0"/>
          </a:p>
          <a:p>
            <a:pPr lvl="0"/>
            <a:r>
              <a:rPr lang="en-GB" dirty="0" err="1"/>
              <a:t>Ethnigrwydd</a:t>
            </a:r>
            <a:endParaRPr lang="en-GB" dirty="0"/>
          </a:p>
          <a:p>
            <a:pPr lvl="0"/>
            <a:r>
              <a:rPr lang="en-GB" dirty="0" err="1"/>
              <a:t>Crefydd</a:t>
            </a:r>
            <a:endParaRPr lang="en-GB" dirty="0"/>
          </a:p>
          <a:p>
            <a:pPr lvl="0"/>
            <a:r>
              <a:rPr lang="en-GB" dirty="0" err="1"/>
              <a:t>Cymdeithasol-economaidd</a:t>
            </a:r>
            <a:endParaRPr lang="en-GB" dirty="0"/>
          </a:p>
          <a:p>
            <a:pPr lvl="0"/>
            <a:endParaRPr lang="en-GB" dirty="0"/>
          </a:p>
          <a:p>
            <a:r>
              <a:rPr lang="en-GB" dirty="0"/>
              <a:t>Beth </a:t>
            </a:r>
            <a:r>
              <a:rPr lang="en-GB" dirty="0" err="1"/>
              <a:t>arall</a:t>
            </a:r>
            <a:r>
              <a:rPr lang="en-GB" dirty="0"/>
              <a:t>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GB" dirty="0"/>
              <a:t>Language</a:t>
            </a:r>
          </a:p>
          <a:p>
            <a:pPr lvl="0"/>
            <a:r>
              <a:rPr lang="en-GB" dirty="0"/>
              <a:t>Ethnicity</a:t>
            </a:r>
          </a:p>
          <a:p>
            <a:pPr lvl="0"/>
            <a:r>
              <a:rPr lang="en-GB" dirty="0"/>
              <a:t>Religion</a:t>
            </a:r>
          </a:p>
          <a:p>
            <a:pPr lvl="0"/>
            <a:r>
              <a:rPr lang="en-GB" dirty="0"/>
              <a:t>Socio-economic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sz="1800" dirty="0"/>
          </a:p>
          <a:p>
            <a:pPr lvl="0"/>
            <a:r>
              <a:rPr lang="en-GB" dirty="0"/>
              <a:t>What else?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292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6632"/>
            <a:ext cx="7886700" cy="994172"/>
          </a:xfrm>
        </p:spPr>
        <p:txBody>
          <a:bodyPr>
            <a:normAutofit/>
          </a:bodyPr>
          <a:lstStyle/>
          <a:p>
            <a:pPr algn="ctr"/>
            <a:r>
              <a:rPr lang="cy-GB" b="1" dirty="0"/>
              <a:t>Data – Ysgolion Cymru </a:t>
            </a:r>
            <a:r>
              <a:rPr lang="cy-GB" b="1" dirty="0" smtClean="0"/>
              <a:t>2018/19</a:t>
            </a:r>
            <a:endParaRPr lang="cy-GB" b="1" dirty="0"/>
          </a:p>
        </p:txBody>
      </p:sp>
      <p:graphicFrame>
        <p:nvGraphicFramePr>
          <p:cNvPr id="17" name="Content Placeholder 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3086046"/>
              </p:ext>
            </p:extLst>
          </p:nvPr>
        </p:nvGraphicFramePr>
        <p:xfrm>
          <a:off x="755576" y="1110805"/>
          <a:ext cx="7652905" cy="3254301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6120680">
                  <a:extLst>
                    <a:ext uri="{9D8B030D-6E8A-4147-A177-3AD203B41FA5}">
                      <a16:colId xmlns:a16="http://schemas.microsoft.com/office/drawing/2014/main" val="3324951910"/>
                    </a:ext>
                  </a:extLst>
                </a:gridCol>
                <a:gridCol w="1532225">
                  <a:extLst>
                    <a:ext uri="{9D8B030D-6E8A-4147-A177-3AD203B41FA5}">
                      <a16:colId xmlns:a16="http://schemas.microsoft.com/office/drawing/2014/main" val="950061598"/>
                    </a:ext>
                  </a:extLst>
                </a:gridCol>
              </a:tblGrid>
              <a:tr h="614607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>
                          <a:effectLst/>
                        </a:rPr>
                        <a:t>Nifer ysgolion </a:t>
                      </a:r>
                      <a:r>
                        <a:rPr lang="cy-GB" sz="2100" b="1" u="none" strike="noStrike" dirty="0" smtClean="0">
                          <a:effectLst/>
                        </a:rPr>
                        <a:t>Cynradd </a:t>
                      </a:r>
                      <a:r>
                        <a:rPr lang="cy-GB" sz="2100" b="1" u="none" strike="noStrike" dirty="0">
                          <a:effectLst/>
                        </a:rPr>
                        <a:t>yng Nghymru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2912181623"/>
                  </a:ext>
                </a:extLst>
              </a:tr>
              <a:tr h="705240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>
                          <a:effectLst/>
                        </a:rPr>
                        <a:t>Nifer </a:t>
                      </a:r>
                      <a:r>
                        <a:rPr lang="cy-GB" sz="2100" b="1" u="none" strike="noStrike" dirty="0" smtClean="0">
                          <a:effectLst/>
                        </a:rPr>
                        <a:t>sy’n siarad Cymraeg/Saesneg fel iaith gyntaf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cy-GB" sz="3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88543261"/>
                  </a:ext>
                </a:extLst>
              </a:tr>
              <a:tr h="705240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>
                          <a:effectLst/>
                        </a:rPr>
                        <a:t>Nifer ieithoedd heblaw Cymraeg/Saesneg sy'n iaith gyntaf i'r disgyblion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3024310755"/>
                  </a:ext>
                </a:extLst>
              </a:tr>
              <a:tr h="61460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100" b="1" u="none" strike="noStrike" dirty="0" smtClean="0">
                          <a:effectLst/>
                        </a:rPr>
                        <a:t>Nifer </a:t>
                      </a:r>
                      <a:r>
                        <a:rPr lang="cy-GB" sz="2100" b="1" u="none" strike="noStrike" dirty="0">
                          <a:effectLst/>
                        </a:rPr>
                        <a:t>disgyblion sydd â Pwyleg fel iaith gyntaf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798245319"/>
                  </a:ext>
                </a:extLst>
              </a:tr>
              <a:tr h="614607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>
                          <a:effectLst/>
                        </a:rPr>
                        <a:t>Nifer disgyblion sydd â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Arabeb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>
                          <a:effectLst/>
                        </a:rPr>
                        <a:t>fel iaith gyntaf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y-GB" sz="2400" b="1" u="none" strike="noStrike" dirty="0">
                          <a:effectLst/>
                        </a:rPr>
                        <a:t> </a:t>
                      </a:r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904485699"/>
                  </a:ext>
                </a:extLst>
              </a:tr>
            </a:tbl>
          </a:graphicData>
        </a:graphic>
      </p:graphicFrame>
      <p:sp>
        <p:nvSpPr>
          <p:cNvPr id="3" name="Blwch Testun 2"/>
          <p:cNvSpPr txBox="1"/>
          <p:nvPr/>
        </p:nvSpPr>
        <p:spPr>
          <a:xfrm>
            <a:off x="4150660" y="4560050"/>
            <a:ext cx="135665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1,238</a:t>
            </a:r>
            <a:endParaRPr lang="cy-GB" sz="3600" b="1" dirty="0"/>
          </a:p>
        </p:txBody>
      </p:sp>
      <p:sp>
        <p:nvSpPr>
          <p:cNvPr id="6" name="Blwch Testun 5"/>
          <p:cNvSpPr txBox="1"/>
          <p:nvPr/>
        </p:nvSpPr>
        <p:spPr>
          <a:xfrm>
            <a:off x="6021295" y="4814483"/>
            <a:ext cx="135665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4,855</a:t>
            </a:r>
            <a:endParaRPr lang="cy-GB" sz="3600" b="1" dirty="0"/>
          </a:p>
        </p:txBody>
      </p:sp>
      <p:sp>
        <p:nvSpPr>
          <p:cNvPr id="7" name="Blwch Testun 6"/>
          <p:cNvSpPr txBox="1"/>
          <p:nvPr/>
        </p:nvSpPr>
        <p:spPr>
          <a:xfrm>
            <a:off x="2392084" y="4814482"/>
            <a:ext cx="135665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3,206</a:t>
            </a:r>
            <a:endParaRPr lang="cy-GB" sz="3600" b="1" dirty="0"/>
          </a:p>
        </p:txBody>
      </p:sp>
      <p:sp>
        <p:nvSpPr>
          <p:cNvPr id="8" name="Blwch Testun 7"/>
          <p:cNvSpPr txBox="1"/>
          <p:nvPr/>
        </p:nvSpPr>
        <p:spPr>
          <a:xfrm>
            <a:off x="7891930" y="4503270"/>
            <a:ext cx="86359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99</a:t>
            </a:r>
            <a:endParaRPr lang="cy-GB" sz="3600" b="1" dirty="0"/>
          </a:p>
        </p:txBody>
      </p:sp>
      <p:sp>
        <p:nvSpPr>
          <p:cNvPr id="9" name="Blwch Testun 8"/>
          <p:cNvSpPr txBox="1"/>
          <p:nvPr/>
        </p:nvSpPr>
        <p:spPr>
          <a:xfrm>
            <a:off x="299944" y="4503271"/>
            <a:ext cx="180975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369,275</a:t>
            </a:r>
            <a:endParaRPr lang="cy-GB" sz="3600" b="1" dirty="0"/>
          </a:p>
        </p:txBody>
      </p:sp>
    </p:spTree>
    <p:extLst>
      <p:ext uri="{BB962C8B-B14F-4D97-AF65-F5344CB8AC3E}">
        <p14:creationId xmlns:p14="http://schemas.microsoft.com/office/powerpoint/2010/main" val="404351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6632"/>
            <a:ext cx="7886700" cy="994172"/>
          </a:xfrm>
        </p:spPr>
        <p:txBody>
          <a:bodyPr>
            <a:normAutofit/>
          </a:bodyPr>
          <a:lstStyle/>
          <a:p>
            <a:pPr algn="ctr"/>
            <a:r>
              <a:rPr lang="cy-GB" b="1" dirty="0"/>
              <a:t>Data – Ysgolion Cymru </a:t>
            </a:r>
            <a:r>
              <a:rPr lang="cy-GB" b="1" dirty="0" smtClean="0"/>
              <a:t>2018/19</a:t>
            </a:r>
            <a:endParaRPr lang="cy-GB" b="1" dirty="0"/>
          </a:p>
        </p:txBody>
      </p:sp>
      <p:graphicFrame>
        <p:nvGraphicFramePr>
          <p:cNvPr id="17" name="Content Placeholder 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3912109"/>
              </p:ext>
            </p:extLst>
          </p:nvPr>
        </p:nvGraphicFramePr>
        <p:xfrm>
          <a:off x="755576" y="1110805"/>
          <a:ext cx="7652905" cy="3254301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6120680">
                  <a:extLst>
                    <a:ext uri="{9D8B030D-6E8A-4147-A177-3AD203B41FA5}">
                      <a16:colId xmlns:a16="http://schemas.microsoft.com/office/drawing/2014/main" val="3324951910"/>
                    </a:ext>
                  </a:extLst>
                </a:gridCol>
                <a:gridCol w="1532225">
                  <a:extLst>
                    <a:ext uri="{9D8B030D-6E8A-4147-A177-3AD203B41FA5}">
                      <a16:colId xmlns:a16="http://schemas.microsoft.com/office/drawing/2014/main" val="950061598"/>
                    </a:ext>
                  </a:extLst>
                </a:gridCol>
              </a:tblGrid>
              <a:tr h="614607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>
                          <a:effectLst/>
                        </a:rPr>
                        <a:t>Nifer ysgolion </a:t>
                      </a:r>
                      <a:r>
                        <a:rPr lang="cy-GB" sz="2100" b="1" u="none" strike="noStrike" dirty="0" smtClean="0">
                          <a:effectLst/>
                        </a:rPr>
                        <a:t>Cynradd </a:t>
                      </a:r>
                      <a:r>
                        <a:rPr lang="cy-GB" sz="2100" b="1" u="none" strike="noStrike" dirty="0">
                          <a:effectLst/>
                        </a:rPr>
                        <a:t>yng Nghymru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y-GB" sz="2400" b="1" u="none" strike="noStrike" dirty="0">
                          <a:effectLst/>
                        </a:rPr>
                        <a:t> </a:t>
                      </a:r>
                      <a:r>
                        <a:rPr lang="cy-GB" sz="2400" b="1" u="none" strike="noStrike" dirty="0" smtClean="0">
                          <a:effectLst/>
                        </a:rPr>
                        <a:t>1,238</a:t>
                      </a:r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2912181623"/>
                  </a:ext>
                </a:extLst>
              </a:tr>
              <a:tr h="705240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>
                          <a:effectLst/>
                        </a:rPr>
                        <a:t>Nifer </a:t>
                      </a:r>
                      <a:r>
                        <a:rPr lang="cy-GB" sz="2100" b="1" u="none" strike="noStrike" dirty="0" smtClean="0">
                          <a:effectLst/>
                        </a:rPr>
                        <a:t>sy’n siarad Cymraeg/Saesneg fel iaith gyntaf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y-GB" sz="2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369,275</a:t>
                      </a:r>
                      <a:endParaRPr lang="cy-GB" sz="3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88543261"/>
                  </a:ext>
                </a:extLst>
              </a:tr>
              <a:tr h="705240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>
                          <a:effectLst/>
                        </a:rPr>
                        <a:t>Nifer ieithoedd heblaw Cymraeg/Saesneg sy'n iaith gyntaf i'r disgyblion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y-GB" sz="2400" b="1" u="none" strike="noStrike" dirty="0">
                          <a:effectLst/>
                        </a:rPr>
                        <a:t> 99</a:t>
                      </a:r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3024310755"/>
                  </a:ext>
                </a:extLst>
              </a:tr>
              <a:tr h="61460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100" b="1" u="none" strike="noStrike" dirty="0" smtClean="0">
                          <a:effectLst/>
                        </a:rPr>
                        <a:t>Nifer </a:t>
                      </a:r>
                      <a:r>
                        <a:rPr lang="cy-GB" sz="2100" b="1" u="none" strike="noStrike" dirty="0">
                          <a:effectLst/>
                        </a:rPr>
                        <a:t>disgyblion sydd â Pwyleg fel iaith gyntaf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y-GB" sz="2400" b="1" u="none" strike="noStrike" dirty="0">
                          <a:effectLst/>
                        </a:rPr>
                        <a:t> </a:t>
                      </a:r>
                      <a:r>
                        <a:rPr lang="cy-GB" sz="2400" b="1" u="none" strike="noStrike" dirty="0" smtClean="0">
                          <a:effectLst/>
                        </a:rPr>
                        <a:t>4,855</a:t>
                      </a:r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798245319"/>
                  </a:ext>
                </a:extLst>
              </a:tr>
              <a:tr h="614607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>
                          <a:effectLst/>
                        </a:rPr>
                        <a:t>Nifer disgyblion sydd â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Arabeb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>
                          <a:effectLst/>
                        </a:rPr>
                        <a:t>fel iaith gyntaf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y-GB" sz="2400" b="1" u="none" strike="noStrike" dirty="0">
                          <a:effectLst/>
                        </a:rPr>
                        <a:t> </a:t>
                      </a:r>
                      <a:r>
                        <a:rPr lang="cy-GB" sz="2400" b="1" u="none" strike="noStrike" dirty="0" smtClean="0">
                          <a:effectLst/>
                        </a:rPr>
                        <a:t>3,206</a:t>
                      </a:r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90448569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D5BE5E4-293E-4335-8EB0-2C8A0AC2F5DA}"/>
              </a:ext>
            </a:extLst>
          </p:cNvPr>
          <p:cNvSpPr txBox="1"/>
          <p:nvPr/>
        </p:nvSpPr>
        <p:spPr>
          <a:xfrm>
            <a:off x="1043608" y="4581128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b="1" dirty="0"/>
              <a:t>Ffynhonell</a:t>
            </a:r>
            <a:r>
              <a:rPr lang="cy-GB" dirty="0"/>
              <a:t>: </a:t>
            </a:r>
            <a:r>
              <a:rPr lang="cy-GB" dirty="0">
                <a:hlinkClick r:id="rId2"/>
              </a:rPr>
              <a:t>https://statscymru.llyw.cymru/Catalogue/Education-and-Skills/Schools-and-Teachers/Schools-Census/Pupil-Level-Annual-School-Census</a:t>
            </a:r>
            <a:r>
              <a:rPr lang="cy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4910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6632"/>
            <a:ext cx="7886700" cy="994172"/>
          </a:xfrm>
        </p:spPr>
        <p:txBody>
          <a:bodyPr>
            <a:normAutofit/>
          </a:bodyPr>
          <a:lstStyle/>
          <a:p>
            <a:pPr algn="ctr"/>
            <a:r>
              <a:rPr lang="cy-GB" b="1" dirty="0"/>
              <a:t>Data – </a:t>
            </a:r>
            <a:r>
              <a:rPr lang="cy-GB" b="1" dirty="0" err="1" smtClean="0"/>
              <a:t>School</a:t>
            </a:r>
            <a:r>
              <a:rPr lang="cy-GB" b="1" dirty="0" smtClean="0"/>
              <a:t> </a:t>
            </a:r>
            <a:r>
              <a:rPr lang="cy-GB" b="1" dirty="0" err="1" smtClean="0"/>
              <a:t>in</a:t>
            </a:r>
            <a:r>
              <a:rPr lang="cy-GB" b="1" dirty="0" smtClean="0"/>
              <a:t> Wales 2018/19</a:t>
            </a:r>
            <a:endParaRPr lang="cy-GB" b="1" dirty="0"/>
          </a:p>
        </p:txBody>
      </p:sp>
      <p:graphicFrame>
        <p:nvGraphicFramePr>
          <p:cNvPr id="17" name="Content Placeholder 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1402205"/>
              </p:ext>
            </p:extLst>
          </p:nvPr>
        </p:nvGraphicFramePr>
        <p:xfrm>
          <a:off x="755576" y="1110805"/>
          <a:ext cx="7652905" cy="3254301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6120680">
                  <a:extLst>
                    <a:ext uri="{9D8B030D-6E8A-4147-A177-3AD203B41FA5}">
                      <a16:colId xmlns:a16="http://schemas.microsoft.com/office/drawing/2014/main" val="3324951910"/>
                    </a:ext>
                  </a:extLst>
                </a:gridCol>
                <a:gridCol w="1532225">
                  <a:extLst>
                    <a:ext uri="{9D8B030D-6E8A-4147-A177-3AD203B41FA5}">
                      <a16:colId xmlns:a16="http://schemas.microsoft.com/office/drawing/2014/main" val="950061598"/>
                    </a:ext>
                  </a:extLst>
                </a:gridCol>
              </a:tblGrid>
              <a:tr h="614607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 err="1" smtClean="0">
                          <a:effectLst/>
                        </a:rPr>
                        <a:t>Number</a:t>
                      </a:r>
                      <a:r>
                        <a:rPr lang="cy-GB" sz="2100" b="1" u="none" strike="noStrike" dirty="0" smtClean="0">
                          <a:effectLst/>
                        </a:rPr>
                        <a:t> of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Primary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schools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in</a:t>
                      </a:r>
                      <a:r>
                        <a:rPr lang="cy-GB" sz="2100" b="1" u="none" strike="noStrike" dirty="0" smtClean="0">
                          <a:effectLst/>
                        </a:rPr>
                        <a:t> Wales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2912181623"/>
                  </a:ext>
                </a:extLst>
              </a:tr>
              <a:tr h="705240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 err="1" smtClean="0">
                          <a:effectLst/>
                        </a:rPr>
                        <a:t>Number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speaking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English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or Welsh as a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first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language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cy-GB" sz="3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88543261"/>
                  </a:ext>
                </a:extLst>
              </a:tr>
              <a:tr h="705240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 err="1" smtClean="0">
                          <a:effectLst/>
                        </a:rPr>
                        <a:t>Number</a:t>
                      </a:r>
                      <a:r>
                        <a:rPr lang="cy-GB" sz="2100" b="1" u="none" strike="noStrike" dirty="0" smtClean="0">
                          <a:effectLst/>
                        </a:rPr>
                        <a:t> of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languages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apart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from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English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/Welsh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that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are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first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lanuages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for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pupils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3024310755"/>
                  </a:ext>
                </a:extLst>
              </a:tr>
              <a:tr h="61460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100" b="1" u="none" strike="noStrike" dirty="0" err="1" smtClean="0">
                          <a:effectLst/>
                        </a:rPr>
                        <a:t>Number</a:t>
                      </a:r>
                      <a:r>
                        <a:rPr lang="cy-GB" sz="2100" b="1" u="none" strike="noStrike" dirty="0" smtClean="0">
                          <a:effectLst/>
                        </a:rPr>
                        <a:t> of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Polish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first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language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pupils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798245319"/>
                  </a:ext>
                </a:extLst>
              </a:tr>
              <a:tr h="614607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 err="1" smtClean="0">
                          <a:effectLst/>
                        </a:rPr>
                        <a:t>Number</a:t>
                      </a:r>
                      <a:r>
                        <a:rPr lang="cy-GB" sz="2100" b="1" u="none" strike="noStrike" dirty="0" smtClean="0">
                          <a:effectLst/>
                        </a:rPr>
                        <a:t> of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Arabic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first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language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pupils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y-GB" sz="2400" b="1" u="none" strike="noStrike" dirty="0">
                          <a:effectLst/>
                        </a:rPr>
                        <a:t> </a:t>
                      </a:r>
                      <a:endParaRPr lang="cy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904485699"/>
                  </a:ext>
                </a:extLst>
              </a:tr>
            </a:tbl>
          </a:graphicData>
        </a:graphic>
      </p:graphicFrame>
      <p:sp>
        <p:nvSpPr>
          <p:cNvPr id="3" name="Blwch Testun 2"/>
          <p:cNvSpPr txBox="1"/>
          <p:nvPr/>
        </p:nvSpPr>
        <p:spPr>
          <a:xfrm>
            <a:off x="4150660" y="4560050"/>
            <a:ext cx="135665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1,238</a:t>
            </a:r>
            <a:endParaRPr lang="cy-GB" sz="3600" b="1" dirty="0"/>
          </a:p>
        </p:txBody>
      </p:sp>
      <p:sp>
        <p:nvSpPr>
          <p:cNvPr id="6" name="Blwch Testun 5"/>
          <p:cNvSpPr txBox="1"/>
          <p:nvPr/>
        </p:nvSpPr>
        <p:spPr>
          <a:xfrm>
            <a:off x="6021295" y="4814483"/>
            <a:ext cx="135665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4,855</a:t>
            </a:r>
            <a:endParaRPr lang="cy-GB" sz="3600" b="1" dirty="0"/>
          </a:p>
        </p:txBody>
      </p:sp>
      <p:sp>
        <p:nvSpPr>
          <p:cNvPr id="7" name="Blwch Testun 6"/>
          <p:cNvSpPr txBox="1"/>
          <p:nvPr/>
        </p:nvSpPr>
        <p:spPr>
          <a:xfrm>
            <a:off x="2392084" y="4814482"/>
            <a:ext cx="135665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3,206</a:t>
            </a:r>
            <a:endParaRPr lang="cy-GB" sz="3600" b="1" dirty="0"/>
          </a:p>
        </p:txBody>
      </p:sp>
      <p:sp>
        <p:nvSpPr>
          <p:cNvPr id="8" name="Blwch Testun 7"/>
          <p:cNvSpPr txBox="1"/>
          <p:nvPr/>
        </p:nvSpPr>
        <p:spPr>
          <a:xfrm>
            <a:off x="7891930" y="4503270"/>
            <a:ext cx="86359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99</a:t>
            </a:r>
            <a:endParaRPr lang="cy-GB" sz="3600" b="1" dirty="0"/>
          </a:p>
        </p:txBody>
      </p:sp>
      <p:sp>
        <p:nvSpPr>
          <p:cNvPr id="9" name="Blwch Testun 8"/>
          <p:cNvSpPr txBox="1"/>
          <p:nvPr/>
        </p:nvSpPr>
        <p:spPr>
          <a:xfrm>
            <a:off x="299944" y="4503271"/>
            <a:ext cx="180975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369,275</a:t>
            </a:r>
            <a:endParaRPr lang="cy-GB" sz="3600" b="1" dirty="0"/>
          </a:p>
        </p:txBody>
      </p:sp>
    </p:spTree>
    <p:extLst>
      <p:ext uri="{BB962C8B-B14F-4D97-AF65-F5344CB8AC3E}">
        <p14:creationId xmlns:p14="http://schemas.microsoft.com/office/powerpoint/2010/main" val="245309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6632"/>
            <a:ext cx="7886700" cy="994172"/>
          </a:xfrm>
        </p:spPr>
        <p:txBody>
          <a:bodyPr>
            <a:normAutofit/>
          </a:bodyPr>
          <a:lstStyle/>
          <a:p>
            <a:pPr algn="ctr"/>
            <a:r>
              <a:rPr lang="cy-GB" b="1" dirty="0"/>
              <a:t>Data – </a:t>
            </a:r>
            <a:r>
              <a:rPr lang="cy-GB" b="1" dirty="0" err="1" smtClean="0"/>
              <a:t>School</a:t>
            </a:r>
            <a:r>
              <a:rPr lang="cy-GB" b="1" dirty="0" smtClean="0"/>
              <a:t> </a:t>
            </a:r>
            <a:r>
              <a:rPr lang="cy-GB" b="1" dirty="0" err="1" smtClean="0"/>
              <a:t>in</a:t>
            </a:r>
            <a:r>
              <a:rPr lang="cy-GB" b="1" dirty="0" smtClean="0"/>
              <a:t> Wales 2018/19</a:t>
            </a:r>
            <a:endParaRPr lang="cy-GB" b="1" dirty="0"/>
          </a:p>
        </p:txBody>
      </p:sp>
      <p:graphicFrame>
        <p:nvGraphicFramePr>
          <p:cNvPr id="17" name="Content Placeholder 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8895944"/>
              </p:ext>
            </p:extLst>
          </p:nvPr>
        </p:nvGraphicFramePr>
        <p:xfrm>
          <a:off x="755576" y="1110805"/>
          <a:ext cx="7652905" cy="3254301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6120680">
                  <a:extLst>
                    <a:ext uri="{9D8B030D-6E8A-4147-A177-3AD203B41FA5}">
                      <a16:colId xmlns:a16="http://schemas.microsoft.com/office/drawing/2014/main" val="3324951910"/>
                    </a:ext>
                  </a:extLst>
                </a:gridCol>
                <a:gridCol w="1532225">
                  <a:extLst>
                    <a:ext uri="{9D8B030D-6E8A-4147-A177-3AD203B41FA5}">
                      <a16:colId xmlns:a16="http://schemas.microsoft.com/office/drawing/2014/main" val="950061598"/>
                    </a:ext>
                  </a:extLst>
                </a:gridCol>
              </a:tblGrid>
              <a:tr h="614607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 err="1" smtClean="0">
                          <a:effectLst/>
                        </a:rPr>
                        <a:t>Number</a:t>
                      </a:r>
                      <a:r>
                        <a:rPr lang="cy-GB" sz="2100" b="1" u="none" strike="noStrike" dirty="0" smtClean="0">
                          <a:effectLst/>
                        </a:rPr>
                        <a:t> of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Primary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schools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in</a:t>
                      </a:r>
                      <a:r>
                        <a:rPr lang="cy-GB" sz="2100" b="1" u="none" strike="noStrike" dirty="0" smtClean="0">
                          <a:effectLst/>
                        </a:rPr>
                        <a:t> Wales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1,238</a:t>
                      </a:r>
                      <a:endParaRPr lang="cy-GB" sz="2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2912181623"/>
                  </a:ext>
                </a:extLst>
              </a:tr>
              <a:tr h="705240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 err="1" smtClean="0">
                          <a:effectLst/>
                        </a:rPr>
                        <a:t>Number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speaking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English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or Welsh as a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first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language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369,275</a:t>
                      </a:r>
                      <a:endParaRPr lang="cy-GB" sz="2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88543261"/>
                  </a:ext>
                </a:extLst>
              </a:tr>
              <a:tr h="705240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 err="1" smtClean="0">
                          <a:effectLst/>
                        </a:rPr>
                        <a:t>Number</a:t>
                      </a:r>
                      <a:r>
                        <a:rPr lang="cy-GB" sz="2100" b="1" u="none" strike="noStrike" dirty="0" smtClean="0">
                          <a:effectLst/>
                        </a:rPr>
                        <a:t> of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languages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apart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from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English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/Welsh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that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are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first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lanuages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for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baseline="0" dirty="0" err="1" smtClean="0">
                          <a:effectLst/>
                        </a:rPr>
                        <a:t>pupils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99</a:t>
                      </a:r>
                      <a:endParaRPr lang="cy-GB" sz="2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3024310755"/>
                  </a:ext>
                </a:extLst>
              </a:tr>
              <a:tr h="61460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100" b="1" u="none" strike="noStrike" dirty="0" err="1" smtClean="0">
                          <a:effectLst/>
                        </a:rPr>
                        <a:t>Number</a:t>
                      </a:r>
                      <a:r>
                        <a:rPr lang="cy-GB" sz="2100" b="1" u="none" strike="noStrike" dirty="0" smtClean="0">
                          <a:effectLst/>
                        </a:rPr>
                        <a:t> of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Polish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first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language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pupils</a:t>
                      </a:r>
                      <a:r>
                        <a:rPr lang="cy-GB" sz="2100" b="1" u="none" strike="noStrike" baseline="0" dirty="0" smtClean="0">
                          <a:effectLst/>
                        </a:rPr>
                        <a:t> 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4,855</a:t>
                      </a:r>
                      <a:endParaRPr lang="cy-GB" sz="2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798245319"/>
                  </a:ext>
                </a:extLst>
              </a:tr>
              <a:tr h="614607">
                <a:tc>
                  <a:txBody>
                    <a:bodyPr/>
                    <a:lstStyle/>
                    <a:p>
                      <a:pPr algn="l" fontAlgn="b"/>
                      <a:r>
                        <a:rPr lang="cy-GB" sz="2100" b="1" u="none" strike="noStrike" dirty="0" err="1" smtClean="0">
                          <a:effectLst/>
                        </a:rPr>
                        <a:t>Number</a:t>
                      </a:r>
                      <a:r>
                        <a:rPr lang="cy-GB" sz="2100" b="1" u="none" strike="noStrike" dirty="0" smtClean="0">
                          <a:effectLst/>
                        </a:rPr>
                        <a:t> of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Arabic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first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language</a:t>
                      </a:r>
                      <a:r>
                        <a:rPr lang="cy-GB" sz="2100" b="1" u="none" strike="noStrike" dirty="0" smtClean="0">
                          <a:effectLst/>
                        </a:rPr>
                        <a:t> </a:t>
                      </a:r>
                      <a:r>
                        <a:rPr lang="cy-GB" sz="2100" b="1" u="none" strike="noStrike" dirty="0" err="1" smtClean="0">
                          <a:effectLst/>
                        </a:rPr>
                        <a:t>pupils</a:t>
                      </a:r>
                      <a:endParaRPr lang="cy-GB" sz="2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y-GB" sz="2800" b="1" u="none" strike="noStrike" dirty="0">
                          <a:effectLst/>
                        </a:rPr>
                        <a:t> </a:t>
                      </a:r>
                      <a:r>
                        <a:rPr lang="cy-GB" sz="2800" b="1" u="none" strike="noStrike" dirty="0" smtClean="0">
                          <a:effectLst/>
                        </a:rPr>
                        <a:t>3,206</a:t>
                      </a:r>
                      <a:endParaRPr lang="cy-GB" sz="2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904485699"/>
                  </a:ext>
                </a:extLst>
              </a:tr>
            </a:tbl>
          </a:graphicData>
        </a:graphic>
      </p:graphicFrame>
      <p:sp>
        <p:nvSpPr>
          <p:cNvPr id="10" name="TextBox 3">
            <a:extLst>
              <a:ext uri="{FF2B5EF4-FFF2-40B4-BE49-F238E27FC236}">
                <a16:creationId xmlns:a16="http://schemas.microsoft.com/office/drawing/2014/main" id="{5D5BE5E4-293E-4335-8EB0-2C8A0AC2F5DA}"/>
              </a:ext>
            </a:extLst>
          </p:cNvPr>
          <p:cNvSpPr txBox="1"/>
          <p:nvPr/>
        </p:nvSpPr>
        <p:spPr>
          <a:xfrm>
            <a:off x="1043608" y="4581128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b="1" dirty="0" err="1" smtClean="0"/>
              <a:t>Source</a:t>
            </a:r>
            <a:r>
              <a:rPr lang="cy-GB" dirty="0" smtClean="0"/>
              <a:t>: </a:t>
            </a:r>
            <a:r>
              <a:rPr lang="cy-GB" dirty="0">
                <a:hlinkClick r:id="rId2"/>
              </a:rPr>
              <a:t>https://statscymru.llyw.cymru/Catalogue/Education-and-Skills/Schools-and-Teachers/Schools-Census/Pupil-Level-Annual-School-Census</a:t>
            </a:r>
            <a:r>
              <a:rPr lang="cy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557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54537"/>
            <a:ext cx="7886700" cy="1325563"/>
          </a:xfrm>
        </p:spPr>
        <p:txBody>
          <a:bodyPr/>
          <a:lstStyle/>
          <a:p>
            <a:r>
              <a:rPr lang="en-GB" b="1" dirty="0" err="1"/>
              <a:t>Amgylchedd</a:t>
            </a:r>
            <a:r>
              <a:rPr lang="en-GB" b="1" dirty="0"/>
              <a:t> </a:t>
            </a:r>
            <a:r>
              <a:rPr lang="en-GB" b="1" dirty="0" err="1"/>
              <a:t>sy’n</a:t>
            </a:r>
            <a:r>
              <a:rPr lang="en-GB" b="1" dirty="0"/>
              <a:t> </a:t>
            </a:r>
            <a:r>
              <a:rPr lang="en-GB" b="1" dirty="0" err="1"/>
              <a:t>galluogi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An enabling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690689"/>
            <a:ext cx="3886200" cy="4351338"/>
          </a:xfrm>
        </p:spPr>
        <p:txBody>
          <a:bodyPr/>
          <a:lstStyle/>
          <a:p>
            <a:r>
              <a:rPr lang="en-GB" altLang="en-US" dirty="0"/>
              <a:t>amrywiaeth </a:t>
            </a:r>
            <a:r>
              <a:rPr lang="en-GB" altLang="en-US" dirty="0" err="1"/>
              <a:t>yr</a:t>
            </a:r>
            <a:r>
              <a:rPr lang="en-GB" altLang="en-US" dirty="0"/>
              <a:t> </a:t>
            </a:r>
            <a:r>
              <a:rPr lang="en-GB" altLang="en-US" dirty="0" err="1"/>
              <a:t>ardaloedd</a:t>
            </a:r>
            <a:endParaRPr lang="en-GB" altLang="en-US" dirty="0"/>
          </a:p>
          <a:p>
            <a:r>
              <a:rPr lang="en-GB" altLang="en-US" dirty="0" err="1"/>
              <a:t>eu</a:t>
            </a:r>
            <a:r>
              <a:rPr lang="en-GB" altLang="en-US" dirty="0"/>
              <a:t> </a:t>
            </a:r>
            <a:r>
              <a:rPr lang="en-GB" altLang="en-US" dirty="0" err="1"/>
              <a:t>maint</a:t>
            </a:r>
            <a:r>
              <a:rPr lang="en-GB" altLang="en-US" dirty="0"/>
              <a:t> </a:t>
            </a:r>
            <a:r>
              <a:rPr lang="en-GB" altLang="en-US" dirty="0" err="1"/>
              <a:t>a’u</a:t>
            </a:r>
            <a:r>
              <a:rPr lang="en-GB" altLang="en-US" dirty="0"/>
              <a:t> </a:t>
            </a:r>
            <a:r>
              <a:rPr lang="en-GB" altLang="en-US" dirty="0" err="1"/>
              <a:t>lleoliad</a:t>
            </a:r>
            <a:endParaRPr lang="en-GB" altLang="en-US" dirty="0"/>
          </a:p>
          <a:p>
            <a:r>
              <a:rPr lang="en-GB" altLang="en-US" dirty="0" err="1"/>
              <a:t>yr</a:t>
            </a:r>
            <a:r>
              <a:rPr lang="en-GB" altLang="en-US" dirty="0"/>
              <a:t> </a:t>
            </a:r>
            <a:r>
              <a:rPr lang="en-GB" altLang="en-US" dirty="0" err="1"/>
              <a:t>adnoddau</a:t>
            </a:r>
            <a:endParaRPr lang="en-GB" altLang="en-US" dirty="0"/>
          </a:p>
          <a:p>
            <a:r>
              <a:rPr lang="en-GB" altLang="en-US" dirty="0" err="1"/>
              <a:t>defnydd</a:t>
            </a:r>
            <a:r>
              <a:rPr lang="en-GB" altLang="en-US" dirty="0"/>
              <a:t> o </a:t>
            </a:r>
            <a:r>
              <a:rPr lang="en-GB" altLang="en-US" dirty="0" err="1"/>
              <a:t>wagle</a:t>
            </a:r>
            <a:r>
              <a:rPr lang="en-GB" altLang="en-US" dirty="0"/>
              <a:t>   </a:t>
            </a:r>
          </a:p>
          <a:p>
            <a:r>
              <a:rPr lang="en-GB" altLang="en-US" dirty="0"/>
              <a:t>r</a:t>
            </a:r>
            <a:r>
              <a:rPr lang="en-US" altLang="en-US" dirty="0" err="1">
                <a:cs typeface="Times New Roman" panose="02020603050405020304" pitchFamily="18" charset="0"/>
              </a:rPr>
              <a:t>olau’r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oedolion</a:t>
            </a:r>
            <a:endParaRPr lang="en-US" altLang="en-US" dirty="0"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7800" y="1707749"/>
            <a:ext cx="3886200" cy="4351338"/>
          </a:xfrm>
        </p:spPr>
        <p:txBody>
          <a:bodyPr/>
          <a:lstStyle/>
          <a:p>
            <a:r>
              <a:rPr lang="en-US" altLang="en-US" dirty="0">
                <a:cs typeface="Times New Roman" panose="02020603050405020304" pitchFamily="18" charset="0"/>
              </a:rPr>
              <a:t>variety of areas</a:t>
            </a:r>
          </a:p>
          <a:p>
            <a:r>
              <a:rPr lang="en-US" altLang="en-US" dirty="0">
                <a:cs typeface="Times New Roman" panose="02020603050405020304" pitchFamily="18" charset="0"/>
              </a:rPr>
              <a:t>size and layout of spaces</a:t>
            </a:r>
          </a:p>
          <a:p>
            <a:r>
              <a:rPr lang="en-US" altLang="en-US" dirty="0">
                <a:cs typeface="Times New Roman" panose="02020603050405020304" pitchFamily="18" charset="0"/>
              </a:rPr>
              <a:t>the resources</a:t>
            </a:r>
          </a:p>
          <a:p>
            <a:r>
              <a:rPr lang="en-US" altLang="en-US" dirty="0">
                <a:cs typeface="Times New Roman" panose="02020603050405020304" pitchFamily="18" charset="0"/>
              </a:rPr>
              <a:t>use of space</a:t>
            </a:r>
          </a:p>
          <a:p>
            <a:r>
              <a:rPr lang="en-US" altLang="en-US" dirty="0">
                <a:cs typeface="Times New Roman" panose="02020603050405020304" pitchFamily="18" charset="0"/>
              </a:rPr>
              <a:t>adult roles</a:t>
            </a:r>
          </a:p>
          <a:p>
            <a:endParaRPr lang="en-GB" dirty="0"/>
          </a:p>
        </p:txBody>
      </p:sp>
      <p:sp>
        <p:nvSpPr>
          <p:cNvPr id="5" name="7-Point Star 4"/>
          <p:cNvSpPr/>
          <p:nvPr/>
        </p:nvSpPr>
        <p:spPr>
          <a:xfrm>
            <a:off x="584315" y="4290814"/>
            <a:ext cx="7492539" cy="196180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/>
              <a:t>Amgylchedd</a:t>
            </a:r>
            <a:r>
              <a:rPr lang="en-GB" sz="2400" dirty="0"/>
              <a:t> = ‘Y 3ydd </a:t>
            </a:r>
            <a:r>
              <a:rPr lang="en-GB" sz="2400" dirty="0" err="1"/>
              <a:t>athro</a:t>
            </a:r>
            <a:r>
              <a:rPr lang="en-GB" sz="2400" dirty="0"/>
              <a:t>’</a:t>
            </a:r>
          </a:p>
          <a:p>
            <a:pPr algn="ctr"/>
            <a:r>
              <a:rPr lang="en-GB" sz="2400" dirty="0"/>
              <a:t>Environment = ‘The 3</a:t>
            </a:r>
            <a:r>
              <a:rPr lang="en-GB" sz="2400" baseline="30000" dirty="0"/>
              <a:t>rd</a:t>
            </a:r>
            <a:r>
              <a:rPr lang="en-GB" sz="2400" dirty="0"/>
              <a:t> teacher’</a:t>
            </a:r>
          </a:p>
        </p:txBody>
      </p:sp>
      <p:sp>
        <p:nvSpPr>
          <p:cNvPr id="6" name="Blwch Testun 5">
            <a:hlinkClick r:id="rId3"/>
          </p:cNvPr>
          <p:cNvSpPr txBox="1"/>
          <p:nvPr/>
        </p:nvSpPr>
        <p:spPr>
          <a:xfrm>
            <a:off x="7897164" y="4554831"/>
            <a:ext cx="1236372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Reggio Emilia</a:t>
            </a:r>
            <a:endParaRPr lang="cy-GB" sz="2400" dirty="0"/>
          </a:p>
        </p:txBody>
      </p:sp>
    </p:spTree>
    <p:extLst>
      <p:ext uri="{BB962C8B-B14F-4D97-AF65-F5344CB8AC3E}">
        <p14:creationId xmlns:p14="http://schemas.microsoft.com/office/powerpoint/2010/main" val="159823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 le </a:t>
            </a:r>
            <a:r>
              <a:rPr lang="en-GB" b="1" dirty="0" err="1"/>
              <a:t>daw’r</a:t>
            </a:r>
            <a:r>
              <a:rPr lang="en-GB" b="1" dirty="0"/>
              <a:t> </a:t>
            </a:r>
            <a:r>
              <a:rPr lang="en-GB" b="1" dirty="0" err="1"/>
              <a:t>syniad</a:t>
            </a:r>
            <a:r>
              <a:rPr lang="en-GB" b="1" dirty="0"/>
              <a:t> </a:t>
            </a:r>
            <a:r>
              <a:rPr lang="en-GB" b="1" dirty="0" err="1"/>
              <a:t>hwn</a:t>
            </a:r>
            <a:r>
              <a:rPr lang="en-GB" b="1" dirty="0"/>
              <a:t>?</a:t>
            </a:r>
            <a:br>
              <a:rPr lang="en-GB" b="1" dirty="0"/>
            </a:br>
            <a:r>
              <a:rPr lang="en-GB" b="1" dirty="0"/>
              <a:t>Where does this idea come from?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Damcaniaeth</a:t>
            </a:r>
            <a:r>
              <a:rPr lang="en-GB" dirty="0"/>
              <a:t> </a:t>
            </a:r>
            <a:r>
              <a:rPr lang="en-GB" dirty="0" err="1"/>
              <a:t>Systemau</a:t>
            </a:r>
            <a:r>
              <a:rPr lang="en-GB" dirty="0"/>
              <a:t> </a:t>
            </a:r>
            <a:r>
              <a:rPr lang="en-GB" dirty="0" err="1"/>
              <a:t>Ecolegol</a:t>
            </a:r>
            <a:r>
              <a:rPr lang="en-GB" dirty="0"/>
              <a:t> am </a:t>
            </a:r>
            <a:r>
              <a:rPr lang="en-GB" dirty="0" err="1"/>
              <a:t>Ddatblygiad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Ecological Systems Theory of Development</a:t>
            </a:r>
          </a:p>
        </p:txBody>
      </p:sp>
      <p:sp>
        <p:nvSpPr>
          <p:cNvPr id="5" name="7-Point Star 4"/>
          <p:cNvSpPr/>
          <p:nvPr/>
        </p:nvSpPr>
        <p:spPr>
          <a:xfrm>
            <a:off x="964277" y="3114502"/>
            <a:ext cx="7215447" cy="2227811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err="1"/>
              <a:t>Urie</a:t>
            </a:r>
            <a:r>
              <a:rPr lang="en-GB" sz="3200" b="1" dirty="0"/>
              <a:t> Bronfenbrenner</a:t>
            </a:r>
          </a:p>
        </p:txBody>
      </p:sp>
    </p:spTree>
    <p:extLst>
      <p:ext uri="{BB962C8B-B14F-4D97-AF65-F5344CB8AC3E}">
        <p14:creationId xmlns:p14="http://schemas.microsoft.com/office/powerpoint/2010/main" val="183957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744" y="340028"/>
            <a:ext cx="2952750" cy="29813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4816" y="1753826"/>
            <a:ext cx="3886200" cy="43513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Cloud Callout 5"/>
          <p:cNvSpPr/>
          <p:nvPr/>
        </p:nvSpPr>
        <p:spPr>
          <a:xfrm>
            <a:off x="6445135" y="72044"/>
            <a:ext cx="2244436" cy="2765367"/>
          </a:xfrm>
          <a:prstGeom prst="cloudCallout">
            <a:avLst>
              <a:gd name="adj1" fmla="val -61080"/>
              <a:gd name="adj2" fmla="val 77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do you remember from ECAD4007?</a:t>
            </a:r>
          </a:p>
        </p:txBody>
      </p:sp>
      <p:sp>
        <p:nvSpPr>
          <p:cNvPr id="8" name="Cloud Callout 7"/>
          <p:cNvSpPr/>
          <p:nvPr/>
        </p:nvSpPr>
        <p:spPr>
          <a:xfrm>
            <a:off x="265835" y="72044"/>
            <a:ext cx="2244436" cy="2765367"/>
          </a:xfrm>
          <a:prstGeom prst="cloudCallout">
            <a:avLst>
              <a:gd name="adj1" fmla="val 62623"/>
              <a:gd name="adj2" fmla="val 771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Beth </a:t>
            </a:r>
            <a:r>
              <a:rPr lang="en-GB" dirty="0" err="1"/>
              <a:t>ydych</a:t>
            </a:r>
            <a:r>
              <a:rPr lang="en-GB" dirty="0"/>
              <a:t> </a:t>
            </a:r>
            <a:r>
              <a:rPr lang="en-GB" dirty="0" err="1"/>
              <a:t>chi’n</a:t>
            </a:r>
            <a:r>
              <a:rPr lang="en-GB" dirty="0"/>
              <a:t> </a:t>
            </a:r>
            <a:r>
              <a:rPr lang="en-GB" dirty="0" err="1"/>
              <a:t>cofio</a:t>
            </a:r>
            <a:r>
              <a:rPr lang="en-GB" dirty="0"/>
              <a:t> </a:t>
            </a:r>
          </a:p>
          <a:p>
            <a:pPr algn="ctr"/>
            <a:r>
              <a:rPr lang="en-GB" dirty="0"/>
              <a:t>o </a:t>
            </a:r>
          </a:p>
          <a:p>
            <a:pPr algn="ctr"/>
            <a:r>
              <a:rPr lang="en-GB" dirty="0"/>
              <a:t>ECAD4007?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3744" y="3287811"/>
            <a:ext cx="3066789" cy="217257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0285" y="3141577"/>
            <a:ext cx="2392767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/>
              <a:t>Tasg</a:t>
            </a:r>
            <a:r>
              <a:rPr lang="en-GB" sz="2800" b="1" dirty="0"/>
              <a:t>: </a:t>
            </a:r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/>
              <a:t>parau</a:t>
            </a:r>
            <a:r>
              <a:rPr lang="en-GB" sz="2000" dirty="0"/>
              <a:t>, </a:t>
            </a:r>
            <a:r>
              <a:rPr lang="en-GB" sz="2000" dirty="0" err="1"/>
              <a:t>cwblhewch</a:t>
            </a:r>
            <a:r>
              <a:rPr lang="en-GB" sz="2000" dirty="0"/>
              <a:t> y </a:t>
            </a:r>
            <a:r>
              <a:rPr lang="en-GB" sz="2000" dirty="0" err="1"/>
              <a:t>daflen</a:t>
            </a:r>
            <a:r>
              <a:rPr lang="en-GB" sz="2000" dirty="0"/>
              <a:t> A3 </a:t>
            </a:r>
            <a:r>
              <a:rPr lang="en-GB" sz="2000" dirty="0" err="1"/>
              <a:t>gyda’r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 </a:t>
            </a:r>
            <a:r>
              <a:rPr lang="en-GB" sz="2000" dirty="0" err="1"/>
              <a:t>rydych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ei</a:t>
            </a:r>
            <a:r>
              <a:rPr lang="en-GB" sz="2000" dirty="0"/>
              <a:t> gofio o ECAD4007, </a:t>
            </a:r>
            <a:r>
              <a:rPr lang="en-GB" sz="2000" dirty="0" err="1"/>
              <a:t>a’r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 </a:t>
            </a:r>
            <a:r>
              <a:rPr lang="en-GB" sz="2000" dirty="0" err="1"/>
              <a:t>rydych</a:t>
            </a:r>
            <a:r>
              <a:rPr lang="en-GB" sz="2000" dirty="0"/>
              <a:t> </a:t>
            </a:r>
            <a:r>
              <a:rPr lang="en-GB" sz="2000" dirty="0" err="1"/>
              <a:t>wedi’i</a:t>
            </a:r>
            <a:r>
              <a:rPr lang="en-GB" sz="2000" dirty="0"/>
              <a:t> </a:t>
            </a:r>
            <a:r>
              <a:rPr lang="en-GB" sz="2000" dirty="0" err="1"/>
              <a:t>ddysgu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y </a:t>
            </a:r>
            <a:r>
              <a:rPr lang="en-GB" sz="2000" dirty="0" err="1"/>
              <a:t>modiwl</a:t>
            </a:r>
            <a:r>
              <a:rPr lang="en-GB" sz="2000" dirty="0"/>
              <a:t> </a:t>
            </a:r>
            <a:r>
              <a:rPr lang="en-GB" sz="2000" dirty="0" err="1"/>
              <a:t>hwn</a:t>
            </a:r>
            <a:r>
              <a:rPr lang="en-GB" sz="2000" dirty="0"/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66468" y="3213620"/>
            <a:ext cx="2392767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Task:</a:t>
            </a:r>
            <a:r>
              <a:rPr lang="en-GB" sz="2000" dirty="0"/>
              <a:t> In pairs, complete the A3 sheet with what you remember from ECAD4007, and what you’ve learned in this module.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47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Beth am </a:t>
            </a:r>
            <a:r>
              <a:rPr lang="en-GB" b="1" dirty="0" err="1"/>
              <a:t>ddamcaniaethau</a:t>
            </a:r>
            <a:r>
              <a:rPr lang="en-GB" b="1" dirty="0"/>
              <a:t> </a:t>
            </a:r>
            <a:r>
              <a:rPr lang="en-GB" b="1" dirty="0" err="1"/>
              <a:t>eraill</a:t>
            </a:r>
            <a:r>
              <a:rPr lang="en-GB" b="1" dirty="0"/>
              <a:t>?</a:t>
            </a:r>
            <a:br>
              <a:rPr lang="en-GB" b="1" dirty="0"/>
            </a:br>
            <a:r>
              <a:rPr lang="en-GB" b="1" dirty="0"/>
              <a:t>What about other theories?</a:t>
            </a:r>
          </a:p>
        </p:txBody>
      </p:sp>
      <p:pic>
        <p:nvPicPr>
          <p:cNvPr id="5" name="Content Placeholder 4" descr="Free vector graphic: Check, Correct, Tick, Mark, Symbol ...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488" y="3589295"/>
            <a:ext cx="823998" cy="823998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8611" y="1825625"/>
            <a:ext cx="6084915" cy="4351338"/>
          </a:xfrm>
        </p:spPr>
        <p:txBody>
          <a:bodyPr>
            <a:normAutofit/>
          </a:bodyPr>
          <a:lstStyle/>
          <a:p>
            <a:pPr eaLnBrk="0" fontAlgn="base" hangingPunct="0"/>
            <a:r>
              <a:rPr lang="cy-GB" sz="3600" dirty="0"/>
              <a:t>Montessori</a:t>
            </a:r>
          </a:p>
          <a:p>
            <a:pPr marL="0" indent="0" algn="ctr" eaLnBrk="0" fontAlgn="base" hangingPunct="0">
              <a:buNone/>
            </a:pPr>
            <a:r>
              <a:rPr lang="en-GB" sz="1500" dirty="0"/>
              <a:t>https://www.learning-theories.com/montessori-method-montessori.html</a:t>
            </a:r>
          </a:p>
          <a:p>
            <a:pPr eaLnBrk="0" fontAlgn="base" hangingPunct="0"/>
            <a:r>
              <a:rPr lang="cy-GB" sz="3600" dirty="0" err="1"/>
              <a:t>Rousseau</a:t>
            </a:r>
            <a:endParaRPr lang="cy-GB" sz="3600" dirty="0"/>
          </a:p>
          <a:p>
            <a:pPr marL="0" indent="0" algn="ctr" eaLnBrk="0" fontAlgn="base" hangingPunct="0">
              <a:buNone/>
            </a:pPr>
            <a:r>
              <a:rPr lang="en-GB" sz="1400" dirty="0"/>
              <a:t>http://www.froebelweb.org/web7003.html</a:t>
            </a:r>
          </a:p>
          <a:p>
            <a:pPr eaLnBrk="0" fontAlgn="base" hangingPunct="0"/>
            <a:r>
              <a:rPr lang="cy-GB" sz="3600" dirty="0" err="1"/>
              <a:t>Bronfenbrenner</a:t>
            </a:r>
            <a:r>
              <a:rPr lang="cy-GB" sz="4000" dirty="0"/>
              <a:t> </a:t>
            </a:r>
            <a:endParaRPr lang="en-GB" sz="4000" dirty="0"/>
          </a:p>
          <a:p>
            <a:pPr eaLnBrk="0" fontAlgn="base" hangingPunct="0"/>
            <a:r>
              <a:rPr lang="cy-GB" sz="3600" dirty="0" err="1"/>
              <a:t>Jan</a:t>
            </a:r>
            <a:r>
              <a:rPr lang="cy-GB" sz="3600" dirty="0"/>
              <a:t> White</a:t>
            </a:r>
          </a:p>
          <a:p>
            <a:pPr algn="ctr" eaLnBrk="0" fontAlgn="base" hangingPunct="0"/>
            <a:r>
              <a:rPr lang="en-GB" sz="1500" dirty="0"/>
              <a:t>http://outdoormatters.co.uk/wp-content/uploads/2011/04/Article.-Creating-an-outdoor-learning-environment-for-the-early-years.pdf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7987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err="1"/>
              <a:t>Cysylltiadau</a:t>
            </a:r>
            <a:r>
              <a:rPr lang="en-GB" sz="3600" b="1" dirty="0"/>
              <a:t> </a:t>
            </a:r>
            <a:r>
              <a:rPr lang="en-GB" sz="3600" b="1" dirty="0" err="1"/>
              <a:t>gyda</a:t>
            </a:r>
            <a:r>
              <a:rPr lang="en-GB" sz="3600" b="1" dirty="0"/>
              <a:t> </a:t>
            </a:r>
            <a:r>
              <a:rPr lang="en-GB" sz="3600" b="1" dirty="0" err="1"/>
              <a:t>diwygio’r</a:t>
            </a:r>
            <a:r>
              <a:rPr lang="en-GB" sz="3600" b="1" dirty="0"/>
              <a:t> </a:t>
            </a:r>
            <a:r>
              <a:rPr lang="en-GB" sz="3600" b="1" dirty="0" err="1"/>
              <a:t>cwricwlwm</a:t>
            </a:r>
            <a:r>
              <a:rPr lang="en-GB" sz="3600" b="1" dirty="0"/>
              <a:t>…</a:t>
            </a:r>
            <a:br>
              <a:rPr lang="en-GB" sz="3600" b="1" dirty="0"/>
            </a:br>
            <a:r>
              <a:rPr lang="en-GB" sz="3600" b="1" dirty="0"/>
              <a:t>Links to curriculum reform…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111656" y="1825625"/>
            <a:ext cx="2706657" cy="36775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5503025" y="1825625"/>
            <a:ext cx="2618088" cy="367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245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744869"/>
            <a:ext cx="3886200" cy="4351338"/>
          </a:xfrm>
        </p:spPr>
        <p:txBody>
          <a:bodyPr>
            <a:normAutofit/>
          </a:bodyPr>
          <a:lstStyle/>
          <a:p>
            <a:r>
              <a:rPr lang="en-GB" sz="3200" dirty="0" err="1"/>
              <a:t>yn</a:t>
            </a:r>
            <a:r>
              <a:rPr lang="en-GB" sz="3200" dirty="0"/>
              <a:t> </a:t>
            </a:r>
            <a:r>
              <a:rPr lang="en-GB" sz="3200" dirty="0" err="1"/>
              <a:t>ymwneud</a:t>
            </a:r>
            <a:r>
              <a:rPr lang="en-GB" sz="3200" dirty="0"/>
              <a:t> </a:t>
            </a:r>
            <a:r>
              <a:rPr lang="en-GB" sz="3200" dirty="0" err="1"/>
              <a:t>â’r</a:t>
            </a:r>
            <a:r>
              <a:rPr lang="en-GB" sz="3200" dirty="0"/>
              <a:t> </a:t>
            </a:r>
            <a:r>
              <a:rPr lang="en-GB" sz="3200" dirty="0" err="1"/>
              <a:t>ffordd</a:t>
            </a:r>
            <a:r>
              <a:rPr lang="en-GB" sz="3200" dirty="0"/>
              <a:t> y </a:t>
            </a:r>
            <a:r>
              <a:rPr lang="en-GB" sz="3200" dirty="0" err="1"/>
              <a:t>mae</a:t>
            </a:r>
            <a:r>
              <a:rPr lang="en-GB" sz="3200" dirty="0"/>
              <a:t> </a:t>
            </a:r>
            <a:r>
              <a:rPr lang="en-GB" sz="3200" b="1" u="sng" dirty="0" err="1"/>
              <a:t>amgylchedd</a:t>
            </a:r>
            <a:r>
              <a:rPr lang="en-GB" sz="3200" b="1" u="sng" dirty="0"/>
              <a:t> </a:t>
            </a:r>
            <a:r>
              <a:rPr lang="en-GB" sz="3200" b="1" u="sng" dirty="0" err="1"/>
              <a:t>yr</a:t>
            </a:r>
            <a:r>
              <a:rPr lang="en-GB" sz="3200" b="1" u="sng" dirty="0"/>
              <a:t> </a:t>
            </a:r>
            <a:r>
              <a:rPr lang="en-GB" sz="3200" b="1" u="sng" dirty="0" err="1"/>
              <a:t>ysgol</a:t>
            </a:r>
            <a:r>
              <a:rPr lang="en-GB" sz="3200" b="1" u="sng" dirty="0"/>
              <a:t> </a:t>
            </a:r>
            <a:r>
              <a:rPr lang="en-GB" sz="3200" dirty="0" err="1"/>
              <a:t>yn</a:t>
            </a:r>
            <a:r>
              <a:rPr lang="en-GB" sz="3200" dirty="0"/>
              <a:t> </a:t>
            </a:r>
            <a:r>
              <a:rPr lang="en-GB" sz="3200" dirty="0" err="1"/>
              <a:t>hybu</a:t>
            </a:r>
            <a:r>
              <a:rPr lang="en-GB" sz="3200" dirty="0"/>
              <a:t> </a:t>
            </a:r>
            <a:r>
              <a:rPr lang="en-GB" sz="3200" dirty="0" err="1"/>
              <a:t>iechyd</a:t>
            </a:r>
            <a:r>
              <a:rPr lang="en-GB" sz="3200" dirty="0"/>
              <a:t> a </a:t>
            </a:r>
            <a:r>
              <a:rPr lang="en-GB" sz="3200" dirty="0" err="1"/>
              <a:t>lles</a:t>
            </a:r>
            <a:r>
              <a:rPr lang="en-GB" sz="3200" dirty="0"/>
              <a:t> plant a </a:t>
            </a:r>
            <a:r>
              <a:rPr lang="en-GB" sz="3200" dirty="0" err="1"/>
              <a:t>phobl</a:t>
            </a:r>
            <a:r>
              <a:rPr lang="en-GB" sz="3200" dirty="0"/>
              <a:t> </a:t>
            </a:r>
            <a:r>
              <a:rPr lang="en-GB" sz="3200" dirty="0" err="1"/>
              <a:t>ifanc</a:t>
            </a:r>
            <a:r>
              <a:rPr lang="en-GB" sz="3200" dirty="0"/>
              <a:t> o </a:t>
            </a:r>
            <a:r>
              <a:rPr lang="en-GB" sz="3200" dirty="0" err="1"/>
              <a:t>safbwynt</a:t>
            </a:r>
            <a:r>
              <a:rPr lang="en-GB" sz="3200" dirty="0"/>
              <a:t> </a:t>
            </a:r>
            <a:r>
              <a:rPr lang="en-GB" sz="3200" dirty="0" err="1"/>
              <a:t>cymdeithasol</a:t>
            </a:r>
            <a:r>
              <a:rPr lang="en-GB" sz="3200" dirty="0"/>
              <a:t>, </a:t>
            </a:r>
            <a:r>
              <a:rPr lang="en-GB" sz="3200" dirty="0" err="1"/>
              <a:t>emosiynol</a:t>
            </a:r>
            <a:r>
              <a:rPr lang="en-GB" sz="3200" dirty="0"/>
              <a:t>, </a:t>
            </a:r>
            <a:r>
              <a:rPr lang="en-GB" sz="3200" dirty="0" err="1"/>
              <a:t>ysbrydol</a:t>
            </a:r>
            <a:r>
              <a:rPr lang="en-GB" sz="3200" dirty="0"/>
              <a:t> a </a:t>
            </a:r>
            <a:r>
              <a:rPr lang="en-GB" sz="3200" dirty="0" err="1"/>
              <a:t>chorfforol</a:t>
            </a:r>
            <a:r>
              <a:rPr lang="en-GB" sz="3200" dirty="0"/>
              <a:t> (t.45)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7819" y="744869"/>
            <a:ext cx="3886200" cy="5142807"/>
          </a:xfrm>
        </p:spPr>
        <p:txBody>
          <a:bodyPr>
            <a:normAutofit/>
          </a:bodyPr>
          <a:lstStyle/>
          <a:p>
            <a:r>
              <a:rPr lang="en-GB" sz="3200" dirty="0"/>
              <a:t>…concerned with how the </a:t>
            </a:r>
            <a:r>
              <a:rPr lang="en-GB" sz="3200" b="1" u="sng" dirty="0"/>
              <a:t>school environment </a:t>
            </a:r>
            <a:r>
              <a:rPr lang="en-GB" sz="3200" dirty="0"/>
              <a:t>supports children and young people’s social, emotional, spiritual and physical health and well-being (p.45)</a:t>
            </a:r>
          </a:p>
        </p:txBody>
      </p:sp>
    </p:spTree>
    <p:extLst>
      <p:ext uri="{BB962C8B-B14F-4D97-AF65-F5344CB8AC3E}">
        <p14:creationId xmlns:p14="http://schemas.microsoft.com/office/powerpoint/2010/main" val="15578359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3356" y="456795"/>
            <a:ext cx="38862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3600" dirty="0" err="1"/>
              <a:t>astudio’r</a:t>
            </a:r>
            <a:r>
              <a:rPr lang="en-GB" sz="3600" dirty="0"/>
              <a:t> </a:t>
            </a:r>
            <a:r>
              <a:rPr lang="en-GB" sz="3600" b="1" u="sng" dirty="0" err="1"/>
              <a:t>amgylchedd</a:t>
            </a:r>
            <a:r>
              <a:rPr lang="en-GB" sz="3600" b="1" u="sng" dirty="0"/>
              <a:t> </a:t>
            </a:r>
            <a:r>
              <a:rPr lang="en-GB" sz="3600" b="1" u="sng" dirty="0" err="1"/>
              <a:t>lleol</a:t>
            </a:r>
            <a:r>
              <a:rPr lang="en-GB" sz="3600" b="1" u="sng" dirty="0"/>
              <a:t> </a:t>
            </a:r>
            <a:r>
              <a:rPr lang="en-GB" sz="3600" dirty="0"/>
              <a:t>a </a:t>
            </a:r>
            <a:r>
              <a:rPr lang="en-GB" sz="3600" dirty="0" err="1"/>
              <a:t>dysgu</a:t>
            </a:r>
            <a:r>
              <a:rPr lang="en-GB" sz="3600" dirty="0"/>
              <a:t> o </a:t>
            </a:r>
            <a:r>
              <a:rPr lang="en-GB" sz="3600" dirty="0" err="1"/>
              <a:t>brofiad</a:t>
            </a:r>
            <a:r>
              <a:rPr lang="en-GB" sz="3600" dirty="0"/>
              <a:t> </a:t>
            </a:r>
            <a:r>
              <a:rPr lang="en-GB" sz="3600" dirty="0" err="1"/>
              <a:t>pobl</a:t>
            </a:r>
            <a:r>
              <a:rPr lang="en-GB" sz="3600" dirty="0"/>
              <a:t>, </a:t>
            </a:r>
            <a:r>
              <a:rPr lang="en-GB" sz="3600" dirty="0" err="1"/>
              <a:t>sefydliadau</a:t>
            </a:r>
            <a:r>
              <a:rPr lang="en-GB" sz="3600" dirty="0"/>
              <a:t> a </a:t>
            </a:r>
            <a:r>
              <a:rPr lang="en-GB" sz="3600" dirty="0" err="1"/>
              <a:t>busnesau</a:t>
            </a:r>
            <a:r>
              <a:rPr lang="en-GB" sz="3600" dirty="0"/>
              <a:t> </a:t>
            </a:r>
            <a:r>
              <a:rPr lang="en-GB" sz="3600" b="1" u="sng" dirty="0" err="1"/>
              <a:t>yn</a:t>
            </a:r>
            <a:r>
              <a:rPr lang="en-GB" sz="3600" b="1" u="sng" dirty="0"/>
              <a:t> y </a:t>
            </a:r>
            <a:r>
              <a:rPr lang="en-GB" sz="3600" b="1" u="sng" dirty="0" err="1"/>
              <a:t>gymuned</a:t>
            </a:r>
            <a:r>
              <a:rPr lang="en-GB" sz="3600" dirty="0"/>
              <a:t> (t.46)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456795"/>
            <a:ext cx="3886200" cy="5001896"/>
          </a:xfrm>
        </p:spPr>
        <p:txBody>
          <a:bodyPr>
            <a:normAutofit/>
          </a:bodyPr>
          <a:lstStyle/>
          <a:p>
            <a:r>
              <a:rPr lang="en-GB" dirty="0"/>
              <a:t> </a:t>
            </a:r>
            <a:r>
              <a:rPr lang="en-GB" sz="3600" dirty="0"/>
              <a:t>exploring the </a:t>
            </a:r>
            <a:r>
              <a:rPr lang="en-GB" sz="3600" b="1" u="sng" dirty="0"/>
              <a:t>local environment </a:t>
            </a:r>
            <a:r>
              <a:rPr lang="en-GB" sz="3600" dirty="0"/>
              <a:t>and learning from the experience of people and organisations and businesses in </a:t>
            </a:r>
            <a:r>
              <a:rPr lang="en-GB" sz="3600" b="1" u="sng" dirty="0"/>
              <a:t>the community </a:t>
            </a:r>
            <a:r>
              <a:rPr lang="en-GB" sz="3600" dirty="0"/>
              <a:t>(p.46)</a:t>
            </a:r>
          </a:p>
        </p:txBody>
      </p:sp>
    </p:spTree>
    <p:extLst>
      <p:ext uri="{BB962C8B-B14F-4D97-AF65-F5344CB8AC3E}">
        <p14:creationId xmlns:p14="http://schemas.microsoft.com/office/powerpoint/2010/main" val="17749610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23231"/>
            <a:ext cx="3886200" cy="5301962"/>
          </a:xfrm>
        </p:spPr>
        <p:txBody>
          <a:bodyPr>
            <a:normAutofit/>
          </a:bodyPr>
          <a:lstStyle/>
          <a:p>
            <a:r>
              <a:rPr lang="en-GB" dirty="0" err="1"/>
              <a:t>Er</a:t>
            </a:r>
            <a:r>
              <a:rPr lang="en-GB" dirty="0"/>
              <a:t> </a:t>
            </a:r>
            <a:r>
              <a:rPr lang="en-GB" dirty="0" err="1"/>
              <a:t>mwyn</a:t>
            </a:r>
            <a:r>
              <a:rPr lang="en-GB" dirty="0"/>
              <a:t> </a:t>
            </a:r>
            <a:r>
              <a:rPr lang="en-GB" dirty="0" err="1"/>
              <a:t>iddynt</a:t>
            </a:r>
            <a:r>
              <a:rPr lang="en-GB" dirty="0"/>
              <a:t> </a:t>
            </a:r>
            <a:r>
              <a:rPr lang="en-GB" dirty="0" err="1"/>
              <a:t>ymroddi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ddysgu</a:t>
            </a:r>
            <a:r>
              <a:rPr lang="en-GB" dirty="0"/>
              <a:t>,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b="1" u="sng" dirty="0" err="1"/>
              <a:t>amgylcheddau</a:t>
            </a:r>
            <a:r>
              <a:rPr lang="en-GB" b="1" u="sng" dirty="0"/>
              <a:t> </a:t>
            </a:r>
            <a:r>
              <a:rPr lang="en-GB" b="1" u="sng" dirty="0" err="1"/>
              <a:t>cyfoethog</a:t>
            </a:r>
            <a:r>
              <a:rPr lang="en-GB" dirty="0"/>
              <a:t>, </a:t>
            </a:r>
            <a:r>
              <a:rPr lang="en-GB" dirty="0" err="1"/>
              <a:t>symbylol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blant</a:t>
            </a:r>
            <a:r>
              <a:rPr lang="en-GB" dirty="0"/>
              <a:t> a </a:t>
            </a:r>
            <a:r>
              <a:rPr lang="en-GB" dirty="0" err="1"/>
              <a:t>phobl</a:t>
            </a:r>
            <a:r>
              <a:rPr lang="en-GB" dirty="0"/>
              <a:t> </a:t>
            </a:r>
            <a:r>
              <a:rPr lang="en-GB" dirty="0" err="1"/>
              <a:t>ifanc</a:t>
            </a:r>
            <a:r>
              <a:rPr lang="en-GB" dirty="0"/>
              <a:t> </a:t>
            </a:r>
            <a:r>
              <a:rPr lang="en-GB" dirty="0" err="1"/>
              <a:t>lle</a:t>
            </a:r>
            <a:r>
              <a:rPr lang="en-GB" dirty="0"/>
              <a:t> y gallant </a:t>
            </a:r>
            <a:r>
              <a:rPr lang="en-GB" dirty="0" err="1"/>
              <a:t>ymchwilio</a:t>
            </a:r>
            <a:r>
              <a:rPr lang="en-GB" dirty="0"/>
              <a:t> ac </a:t>
            </a:r>
            <a:r>
              <a:rPr lang="en-GB" dirty="0" err="1"/>
              <a:t>arbrofi</a:t>
            </a:r>
            <a:r>
              <a:rPr lang="en-GB" dirty="0"/>
              <a:t> â </a:t>
            </a:r>
            <a:r>
              <a:rPr lang="en-GB" dirty="0" err="1"/>
              <a:t>syniadau</a:t>
            </a:r>
            <a:r>
              <a:rPr lang="en-GB" dirty="0"/>
              <a:t> ac </a:t>
            </a:r>
            <a:r>
              <a:rPr lang="en-GB" dirty="0" err="1"/>
              <a:t>adnoddau</a:t>
            </a:r>
            <a:r>
              <a:rPr lang="en-GB" dirty="0"/>
              <a:t>, </a:t>
            </a:r>
            <a:r>
              <a:rPr lang="en-GB" dirty="0" err="1"/>
              <a:t>cydweithio</a:t>
            </a:r>
            <a:r>
              <a:rPr lang="en-GB" dirty="0"/>
              <a:t> </a:t>
            </a:r>
            <a:r>
              <a:rPr lang="en-GB" dirty="0" err="1"/>
              <a:t>â’u</a:t>
            </a:r>
            <a:r>
              <a:rPr lang="en-GB" dirty="0"/>
              <a:t> </a:t>
            </a:r>
            <a:r>
              <a:rPr lang="en-GB" dirty="0" err="1"/>
              <a:t>cyfoedion</a:t>
            </a:r>
            <a:r>
              <a:rPr lang="en-GB" dirty="0"/>
              <a:t> a </a:t>
            </a:r>
            <a:r>
              <a:rPr lang="en-GB" dirty="0" err="1"/>
              <a:t>chreu</a:t>
            </a:r>
            <a:r>
              <a:rPr lang="en-GB" dirty="0"/>
              <a:t> </a:t>
            </a:r>
            <a:r>
              <a:rPr lang="en-GB" dirty="0" err="1"/>
              <a:t>cysylltiadau</a:t>
            </a:r>
            <a:r>
              <a:rPr lang="en-GB" dirty="0"/>
              <a:t> </a:t>
            </a:r>
            <a:r>
              <a:rPr lang="en-GB" dirty="0" err="1"/>
              <a:t>dynamig</a:t>
            </a:r>
            <a:r>
              <a:rPr lang="en-GB" dirty="0"/>
              <a:t> gan </a:t>
            </a:r>
            <a:r>
              <a:rPr lang="en-GB" dirty="0" err="1"/>
              <a:t>deimlo</a:t>
            </a:r>
            <a:r>
              <a:rPr lang="en-GB" dirty="0"/>
              <a:t> bod </a:t>
            </a:r>
            <a:r>
              <a:rPr lang="en-GB" dirty="0" err="1"/>
              <a:t>diben</a:t>
            </a:r>
            <a:r>
              <a:rPr lang="en-GB" dirty="0"/>
              <a:t> </a:t>
            </a:r>
            <a:r>
              <a:rPr lang="en-GB" dirty="0" err="1"/>
              <a:t>clir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hynny</a:t>
            </a:r>
            <a:r>
              <a:rPr lang="en-GB" dirty="0"/>
              <a:t> </a:t>
            </a:r>
            <a:r>
              <a:rPr lang="en-GB" dirty="0" err="1"/>
              <a:t>er</a:t>
            </a:r>
            <a:r>
              <a:rPr lang="en-GB" dirty="0"/>
              <a:t> </a:t>
            </a:r>
            <a:r>
              <a:rPr lang="en-GB" dirty="0" err="1"/>
              <a:t>mwyn</a:t>
            </a:r>
            <a:r>
              <a:rPr lang="en-GB" dirty="0"/>
              <a:t> </a:t>
            </a:r>
            <a:r>
              <a:rPr lang="en-GB" dirty="0" err="1"/>
              <a:t>llunio</a:t>
            </a:r>
            <a:r>
              <a:rPr lang="en-GB" dirty="0"/>
              <a:t> </a:t>
            </a:r>
            <a:r>
              <a:rPr lang="en-GB" dirty="0" err="1"/>
              <a:t>ystyr</a:t>
            </a:r>
            <a:r>
              <a:rPr lang="en-GB" dirty="0"/>
              <a:t> (t.66)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4567" y="218498"/>
            <a:ext cx="4237759" cy="5212484"/>
          </a:xfrm>
        </p:spPr>
        <p:txBody>
          <a:bodyPr>
            <a:normAutofit/>
          </a:bodyPr>
          <a:lstStyle/>
          <a:p>
            <a:r>
              <a:rPr lang="en-GB" dirty="0"/>
              <a:t>In order to fully engage with learning, children and young people require rich, </a:t>
            </a:r>
            <a:r>
              <a:rPr lang="en-GB" b="1" u="sng" dirty="0"/>
              <a:t>stimulating environments </a:t>
            </a:r>
            <a:r>
              <a:rPr lang="en-GB" dirty="0"/>
              <a:t>where they can explore and experiment with ideas and resources, collaborate actively with their peers and make dynamic connections with a clear sense of purpose to construct meaning (p.66)</a:t>
            </a:r>
          </a:p>
        </p:txBody>
      </p:sp>
    </p:spTree>
    <p:extLst>
      <p:ext uri="{BB962C8B-B14F-4D97-AF65-F5344CB8AC3E}">
        <p14:creationId xmlns:p14="http://schemas.microsoft.com/office/powerpoint/2010/main" val="26716637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b="1" dirty="0" err="1">
                <a:ea typeface="+mj-ea"/>
              </a:rPr>
              <a:t>Ble</a:t>
            </a:r>
            <a:r>
              <a:rPr lang="en-GB" altLang="en-US" b="1" dirty="0">
                <a:ea typeface="+mj-ea"/>
              </a:rPr>
              <a:t> </a:t>
            </a:r>
            <a:r>
              <a:rPr lang="en-GB" altLang="en-US" b="1" dirty="0" err="1">
                <a:ea typeface="+mj-ea"/>
              </a:rPr>
              <a:t>mae</a:t>
            </a:r>
            <a:r>
              <a:rPr lang="en-GB" altLang="en-US" b="1" dirty="0">
                <a:ea typeface="+mj-ea"/>
              </a:rPr>
              <a:t> plant </a:t>
            </a:r>
            <a:r>
              <a:rPr lang="en-GB" altLang="en-US" b="1" dirty="0" err="1">
                <a:ea typeface="+mj-ea"/>
              </a:rPr>
              <a:t>yn</a:t>
            </a:r>
            <a:r>
              <a:rPr lang="en-GB" altLang="en-US" b="1" dirty="0">
                <a:ea typeface="+mj-ea"/>
              </a:rPr>
              <a:t> </a:t>
            </a:r>
            <a:r>
              <a:rPr lang="en-GB" altLang="en-US" b="1" dirty="0" err="1">
                <a:ea typeface="+mj-ea"/>
              </a:rPr>
              <a:t>dysgu</a:t>
            </a:r>
            <a:r>
              <a:rPr lang="en-GB" altLang="en-US" b="1" dirty="0">
                <a:ea typeface="+mj-ea"/>
              </a:rPr>
              <a:t>?</a:t>
            </a:r>
            <a:br>
              <a:rPr lang="en-GB" altLang="en-US" b="1" dirty="0">
                <a:ea typeface="+mj-ea"/>
              </a:rPr>
            </a:br>
            <a:r>
              <a:rPr lang="en-GB" altLang="en-US" b="1" dirty="0">
                <a:ea typeface="+mj-ea"/>
              </a:rPr>
              <a:t>Where do children learn?</a:t>
            </a:r>
          </a:p>
        </p:txBody>
      </p:sp>
      <p:pic>
        <p:nvPicPr>
          <p:cNvPr id="19459" name="Picture 7" descr="ANd9GcQx08LaS60qdfADrV7FQlQpRvlzMCjZ543XIEUGa-SI2qIUVWFRyQ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61523" y="1700213"/>
            <a:ext cx="3220543" cy="2143125"/>
          </a:xfrm>
          <a:noFill/>
        </p:spPr>
      </p:pic>
      <p:pic>
        <p:nvPicPr>
          <p:cNvPr id="19460" name="Picture 10" descr="ANd9GcTfkv_UfEu5XY5BktCEmlKgC67zdbe0TvkImfI6e5i-DRhGVShz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95801" y="1700213"/>
            <a:ext cx="3122119" cy="2190143"/>
          </a:xfrm>
          <a:noFill/>
        </p:spPr>
      </p:pic>
      <p:pic>
        <p:nvPicPr>
          <p:cNvPr id="19461" name="Picture 13" descr="ANd9GcTHuAM_6mmzWZfj0FhyYA3ViAImK-tfvFLQdnxMxsVYGCzc1Kkq-w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8919" y="4026130"/>
            <a:ext cx="2190750" cy="2384146"/>
          </a:xfrm>
          <a:noFill/>
        </p:spPr>
      </p:pic>
      <p:pic>
        <p:nvPicPr>
          <p:cNvPr id="19462" name="Picture 20" descr="petting_zoo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04655" y="4097338"/>
            <a:ext cx="3083358" cy="2312938"/>
          </a:xfrm>
          <a:noFill/>
        </p:spPr>
      </p:pic>
      <p:pic>
        <p:nvPicPr>
          <p:cNvPr id="19463" name="Picture 5" descr="ANd9GcTIRVuUyIH8RYgkVrQ1vjVw37qvILycz1oywjpD6h_HgwBehZrbkQ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00213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4" name="AutoShape 16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465" name="AutoShape 18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9466" name="Picture 23" descr="ANd9GcQ0FBCws0HnI75waR0c6Mkj9NarRQMprpbs4jXCjmdLXRUkpFF-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801" y="4097337"/>
            <a:ext cx="3076574" cy="2304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9000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cont prov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5" r="15247"/>
          <a:stretch>
            <a:fillRect/>
          </a:stretch>
        </p:blipFill>
        <p:spPr bwMode="auto">
          <a:xfrm>
            <a:off x="240953" y="188913"/>
            <a:ext cx="3744913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5" descr="DSCF1643"/>
          <p:cNvPicPr>
            <a:picLocks noChangeAspect="1" noChangeArrowheads="1"/>
          </p:cNvPicPr>
          <p:nvPr/>
        </p:nvPicPr>
        <p:blipFill>
          <a:blip r:embed="rId4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0" t="13187" r="5179" b="7529"/>
          <a:stretch>
            <a:fillRect/>
          </a:stretch>
        </p:blipFill>
        <p:spPr bwMode="auto">
          <a:xfrm>
            <a:off x="4859338" y="188913"/>
            <a:ext cx="4105275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 descr="DSCF099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91" t="9848" r="15994" b="6483"/>
          <a:stretch>
            <a:fillRect/>
          </a:stretch>
        </p:blipFill>
        <p:spPr bwMode="auto">
          <a:xfrm>
            <a:off x="240953" y="3446375"/>
            <a:ext cx="3744913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7" descr="/files/This is our school photos/school 01 08 00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446376"/>
            <a:ext cx="4105276" cy="269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48164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6951"/>
            <a:ext cx="7886700" cy="1325563"/>
          </a:xfrm>
        </p:spPr>
        <p:txBody>
          <a:bodyPr/>
          <a:lstStyle/>
          <a:p>
            <a:r>
              <a:rPr lang="en-GB" b="1" dirty="0" err="1"/>
              <a:t>Gweithgaredd</a:t>
            </a:r>
            <a:r>
              <a:rPr lang="en-GB" b="1" dirty="0"/>
              <a:t> grŵp</a:t>
            </a:r>
            <a:br>
              <a:rPr lang="en-GB" b="1" dirty="0"/>
            </a:br>
            <a:r>
              <a:rPr lang="en-GB" b="1" dirty="0"/>
              <a:t>Group 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6967" y="1402514"/>
            <a:ext cx="4187883" cy="4351338"/>
          </a:xfrm>
        </p:spPr>
        <p:txBody>
          <a:bodyPr>
            <a:normAutofit fontScale="77500" lnSpcReduction="20000"/>
          </a:bodyPr>
          <a:lstStyle/>
          <a:p>
            <a:r>
              <a:rPr lang="en-GB" dirty="0" err="1"/>
              <a:t>Grwpiau</a:t>
            </a:r>
            <a:r>
              <a:rPr lang="en-GB" dirty="0"/>
              <a:t> o 3-5.</a:t>
            </a:r>
          </a:p>
          <a:p>
            <a:r>
              <a:rPr lang="en-GB" dirty="0" err="1"/>
              <a:t>Dewiswch</a:t>
            </a:r>
            <a:r>
              <a:rPr lang="en-GB" dirty="0"/>
              <a:t> UN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lluniau</a:t>
            </a:r>
            <a:r>
              <a:rPr lang="en-GB" dirty="0"/>
              <a:t> o </a:t>
            </a:r>
            <a:r>
              <a:rPr lang="en-GB" dirty="0" err="1"/>
              <a:t>flaen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ystafell</a:t>
            </a:r>
            <a:r>
              <a:rPr lang="en-GB" dirty="0"/>
              <a:t>.</a:t>
            </a:r>
          </a:p>
          <a:p>
            <a:r>
              <a:rPr lang="en-GB" dirty="0" err="1"/>
              <a:t>Fel</a:t>
            </a:r>
            <a:r>
              <a:rPr lang="en-GB" dirty="0"/>
              <a:t> grŵp, </a:t>
            </a:r>
            <a:r>
              <a:rPr lang="en-GB" dirty="0" err="1"/>
              <a:t>anodwch</a:t>
            </a:r>
            <a:r>
              <a:rPr lang="en-GB" dirty="0"/>
              <a:t> y </a:t>
            </a:r>
            <a:r>
              <a:rPr lang="en-GB" dirty="0" err="1"/>
              <a:t>llun</a:t>
            </a:r>
            <a:r>
              <a:rPr lang="en-GB" dirty="0"/>
              <a:t> </a:t>
            </a:r>
            <a:r>
              <a:rPr lang="en-GB" dirty="0" err="1"/>
              <a:t>gyda’r</a:t>
            </a:r>
            <a:r>
              <a:rPr lang="en-GB" dirty="0"/>
              <a:t> </a:t>
            </a:r>
            <a:r>
              <a:rPr lang="en-GB" dirty="0" err="1"/>
              <a:t>wybodaeth</a:t>
            </a:r>
            <a:r>
              <a:rPr lang="en-GB" dirty="0"/>
              <a:t> </a:t>
            </a:r>
            <a:r>
              <a:rPr lang="en-GB" dirty="0" err="1"/>
              <a:t>ganlynol</a:t>
            </a:r>
            <a:r>
              <a:rPr lang="en-GB" dirty="0"/>
              <a:t>:</a:t>
            </a:r>
          </a:p>
          <a:p>
            <a:pPr marL="514350" indent="-514350">
              <a:buAutoNum type="arabicPeriod"/>
            </a:pPr>
            <a:r>
              <a:rPr lang="en-GB" dirty="0" err="1"/>
              <a:t>Sut</a:t>
            </a:r>
            <a:r>
              <a:rPr lang="en-GB" dirty="0"/>
              <a:t> y </a:t>
            </a:r>
            <a:r>
              <a:rPr lang="en-GB" dirty="0" err="1"/>
              <a:t>byddech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defnyddio’r</a:t>
            </a:r>
            <a:r>
              <a:rPr lang="en-GB" dirty="0"/>
              <a:t> </a:t>
            </a:r>
            <a:r>
              <a:rPr lang="en-GB" dirty="0" err="1"/>
              <a:t>amgylchedd</a:t>
            </a:r>
            <a:r>
              <a:rPr lang="en-GB" dirty="0"/>
              <a:t> hon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alluogi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.</a:t>
            </a:r>
          </a:p>
          <a:p>
            <a:pPr marL="514350" indent="-514350">
              <a:buAutoNum type="arabicPeriod"/>
            </a:pPr>
            <a:r>
              <a:rPr lang="en-GB" dirty="0" err="1"/>
              <a:t>Rhannau’r</a:t>
            </a:r>
            <a:r>
              <a:rPr lang="en-GB" dirty="0"/>
              <a:t> </a:t>
            </a:r>
            <a:r>
              <a:rPr lang="en-GB" dirty="0" err="1"/>
              <a:t>FfCS</a:t>
            </a:r>
            <a:r>
              <a:rPr lang="en-GB" dirty="0"/>
              <a:t> </a:t>
            </a:r>
            <a:r>
              <a:rPr lang="en-GB" dirty="0" err="1"/>
              <a:t>byddech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ffocysu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ddatblygu</a:t>
            </a:r>
            <a:r>
              <a:rPr lang="en-GB" dirty="0"/>
              <a:t>.</a:t>
            </a:r>
          </a:p>
          <a:p>
            <a:pPr marL="514350" indent="-514350">
              <a:buAutoNum type="arabicPeriod"/>
            </a:pP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defnydd</a:t>
            </a:r>
            <a:r>
              <a:rPr lang="en-GB" dirty="0"/>
              <a:t> </a:t>
            </a:r>
            <a:r>
              <a:rPr lang="en-GB" dirty="0" err="1"/>
              <a:t>ohono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gynhwysiol</a:t>
            </a:r>
            <a:r>
              <a:rPr lang="en-GB" dirty="0"/>
              <a:t>.</a:t>
            </a:r>
          </a:p>
          <a:p>
            <a:pPr marL="514350" indent="-514350">
              <a:buAutoNum type="arabicPeriod"/>
            </a:pPr>
            <a:r>
              <a:rPr lang="en-GB" dirty="0"/>
              <a:t>Y </a:t>
            </a:r>
            <a:r>
              <a:rPr lang="en-GB" dirty="0" err="1"/>
              <a:t>damcaniaethau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dylanwadu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dewisiadau</a:t>
            </a:r>
            <a:r>
              <a:rPr lang="en-GB" dirty="0"/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6533" y="1402514"/>
            <a:ext cx="3955126" cy="4351338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Groups of 3-5.</a:t>
            </a:r>
          </a:p>
          <a:p>
            <a:r>
              <a:rPr lang="en-GB" dirty="0"/>
              <a:t>Select ONE of the images from the front of the room.</a:t>
            </a:r>
          </a:p>
          <a:p>
            <a:r>
              <a:rPr lang="en-GB" dirty="0"/>
              <a:t>As a group, annotate the image with the following information:</a:t>
            </a:r>
          </a:p>
          <a:p>
            <a:pPr marL="0" indent="0">
              <a:buNone/>
            </a:pPr>
            <a:r>
              <a:rPr lang="en-GB" dirty="0"/>
              <a:t>1. How you would use this environment to enable learning.</a:t>
            </a:r>
          </a:p>
          <a:p>
            <a:pPr marL="0" indent="0">
              <a:buNone/>
            </a:pPr>
            <a:r>
              <a:rPr lang="en-GB" dirty="0"/>
              <a:t>2. Which part(s) of the FPF you would focus on developing.</a:t>
            </a:r>
          </a:p>
          <a:p>
            <a:pPr marL="0" indent="0">
              <a:buNone/>
            </a:pPr>
            <a:r>
              <a:rPr lang="en-GB" dirty="0"/>
              <a:t>3. How you would use it in an inclusive way.</a:t>
            </a:r>
          </a:p>
          <a:p>
            <a:pPr marL="0" indent="0">
              <a:buNone/>
            </a:pPr>
            <a:r>
              <a:rPr lang="en-GB" dirty="0"/>
              <a:t>4. Which theories have influenced your choices.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45050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InfantB%20m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68" y="185651"/>
            <a:ext cx="8316421" cy="6237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00810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Twos%20Ro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07" y="253885"/>
            <a:ext cx="8121996" cy="6091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45960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39" y="171796"/>
            <a:ext cx="8460716" cy="625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10312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69" y="156470"/>
            <a:ext cx="8252661" cy="6188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73910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064" y="83193"/>
            <a:ext cx="8630371" cy="6472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9914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GEDC02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15" y="154929"/>
            <a:ext cx="8503891" cy="638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47356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5" descr="school_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5" y="231371"/>
            <a:ext cx="8345977" cy="6259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29230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GEDC02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73089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GEDC02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35" y="379413"/>
            <a:ext cx="8542453" cy="6404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52606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Amcan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Aim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677343" cy="4351338"/>
          </a:xfrm>
        </p:spPr>
        <p:txBody>
          <a:bodyPr/>
          <a:lstStyle/>
          <a:p>
            <a:r>
              <a:rPr lang="cy-GB" dirty="0"/>
              <a:t>Rhoi amrywiaeth o gyfleoedd i fyfyrwyr ddeall natur amrywiol y cyd-destunau y byddant yn addysgu ynddynt.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342900" lvl="0" indent="-342900" fontAlgn="base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To provide students with a range of opportunities to understand the varied nature of the contexts in which they will teach.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40407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err="1"/>
              <a:t>Deilliant</a:t>
            </a:r>
            <a:r>
              <a:rPr lang="en-GB" b="1" dirty="0"/>
              <a:t> </a:t>
            </a:r>
            <a:r>
              <a:rPr lang="en-GB" b="1" dirty="0" err="1"/>
              <a:t>dysgu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y-GB" sz="2400" dirty="0"/>
              <a:t>dylai’r darpar athro allu dangos y gallu i wneud y canlynol: </a:t>
            </a:r>
            <a:r>
              <a:rPr lang="en-GB" sz="2400" dirty="0"/>
              <a:t> </a:t>
            </a:r>
          </a:p>
          <a:p>
            <a:r>
              <a:rPr lang="cy-GB" sz="2400" dirty="0"/>
              <a:t>dangos dealltwriaeth glir o’r ffyrdd y trefnir ysgolion a sut y cynllunnir y cwricwlwm i fodloni anghenion y dysgwyr.</a:t>
            </a:r>
            <a:r>
              <a:rPr lang="en-GB" sz="2400" dirty="0"/>
              <a:t> 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</a:rPr>
              <a:t>the student-teacher should be able to demonstrate the ability to: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evidence a clear understanding of the ways in which schools are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organised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and how the curriculum is designed to meet the needs of the learners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483830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6952"/>
            <a:ext cx="7886700" cy="1325563"/>
          </a:xfrm>
        </p:spPr>
        <p:txBody>
          <a:bodyPr/>
          <a:lstStyle/>
          <a:p>
            <a:r>
              <a:rPr lang="en-GB" b="1" dirty="0" err="1"/>
              <a:t>Tasg</a:t>
            </a:r>
            <a:r>
              <a:rPr lang="en-GB" b="1" dirty="0"/>
              <a:t> </a:t>
            </a:r>
            <a:r>
              <a:rPr lang="en-GB" b="1" dirty="0" err="1"/>
              <a:t>gyfeiriol</a:t>
            </a:r>
            <a:r>
              <a:rPr lang="en-GB" b="1" dirty="0"/>
              <a:t> – </a:t>
            </a:r>
            <a:r>
              <a:rPr lang="en-GB" b="1" dirty="0" err="1"/>
              <a:t>erbyn</a:t>
            </a:r>
            <a:r>
              <a:rPr lang="en-GB" b="1" dirty="0"/>
              <a:t> 17/01/20</a:t>
            </a:r>
            <a:br>
              <a:rPr lang="en-GB" b="1" dirty="0"/>
            </a:br>
            <a:r>
              <a:rPr lang="en-GB" b="1" dirty="0"/>
              <a:t>Directed task – by 17/01/20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8774" y="1517649"/>
            <a:ext cx="3886200" cy="4351338"/>
          </a:xfrm>
        </p:spPr>
        <p:txBody>
          <a:bodyPr>
            <a:normAutofit/>
          </a:bodyPr>
          <a:lstStyle/>
          <a:p>
            <a:r>
              <a:rPr lang="en-GB" sz="2200" dirty="0" err="1"/>
              <a:t>Ffeindiwch</a:t>
            </a:r>
            <a:r>
              <a:rPr lang="en-GB" sz="2200" dirty="0"/>
              <a:t> mas am y </a:t>
            </a:r>
            <a:r>
              <a:rPr lang="en-GB" sz="2200" dirty="0" err="1"/>
              <a:t>damcaniaethwyr</a:t>
            </a:r>
            <a:r>
              <a:rPr lang="en-GB" sz="2200" dirty="0"/>
              <a:t> </a:t>
            </a:r>
            <a:r>
              <a:rPr lang="en-GB" sz="2200" dirty="0" err="1"/>
              <a:t>canlynol</a:t>
            </a:r>
            <a:r>
              <a:rPr lang="en-GB" sz="2200" dirty="0"/>
              <a:t> </a:t>
            </a:r>
            <a:r>
              <a:rPr lang="en-GB" sz="2200" dirty="0" err="1"/>
              <a:t>a’u</a:t>
            </a:r>
            <a:r>
              <a:rPr lang="en-GB" sz="2200" dirty="0"/>
              <a:t> </a:t>
            </a:r>
            <a:r>
              <a:rPr lang="en-GB" sz="2200" dirty="0" err="1"/>
              <a:t>cyfraniadau</a:t>
            </a:r>
            <a:r>
              <a:rPr lang="en-GB" sz="2200" dirty="0"/>
              <a:t> </a:t>
            </a:r>
            <a:r>
              <a:rPr lang="en-GB" sz="2200" dirty="0" err="1"/>
              <a:t>i’n</a:t>
            </a:r>
            <a:r>
              <a:rPr lang="en-GB" sz="2200" dirty="0"/>
              <a:t> </a:t>
            </a:r>
            <a:r>
              <a:rPr lang="en-GB" sz="2200" dirty="0" err="1"/>
              <a:t>dealltwriaeth</a:t>
            </a:r>
            <a:r>
              <a:rPr lang="en-GB" sz="2200" dirty="0"/>
              <a:t> </a:t>
            </a:r>
            <a:r>
              <a:rPr lang="en-GB" sz="2200" dirty="0" err="1"/>
              <a:t>ni</a:t>
            </a:r>
            <a:r>
              <a:rPr lang="en-GB" sz="2200" dirty="0"/>
              <a:t> o </a:t>
            </a:r>
            <a:r>
              <a:rPr lang="en-GB" sz="2200" dirty="0" err="1"/>
              <a:t>amgylcheddau</a:t>
            </a:r>
            <a:r>
              <a:rPr lang="en-GB" sz="2200" dirty="0"/>
              <a:t> </a:t>
            </a:r>
            <a:r>
              <a:rPr lang="en-GB" sz="2200" dirty="0" err="1"/>
              <a:t>sy’n</a:t>
            </a:r>
            <a:r>
              <a:rPr lang="en-GB" sz="2200" dirty="0"/>
              <a:t> </a:t>
            </a:r>
            <a:r>
              <a:rPr lang="en-GB" sz="2200" dirty="0" err="1"/>
              <a:t>galluogi</a:t>
            </a:r>
            <a:r>
              <a:rPr lang="en-GB" sz="2200" dirty="0"/>
              <a:t> </a:t>
            </a:r>
            <a:r>
              <a:rPr lang="en-GB" sz="2200" dirty="0" err="1"/>
              <a:t>dysgu</a:t>
            </a:r>
            <a:r>
              <a:rPr lang="en-GB" sz="2200" dirty="0"/>
              <a:t>:</a:t>
            </a:r>
          </a:p>
          <a:p>
            <a:r>
              <a:rPr lang="en-GB" sz="2200" dirty="0"/>
              <a:t>Fredrich Froebel</a:t>
            </a:r>
          </a:p>
          <a:p>
            <a:r>
              <a:rPr lang="en-GB" sz="2200" dirty="0" err="1"/>
              <a:t>Prof.</a:t>
            </a:r>
            <a:r>
              <a:rPr lang="en-GB" sz="2200" dirty="0"/>
              <a:t> Tina Bruce</a:t>
            </a:r>
          </a:p>
          <a:p>
            <a:r>
              <a:rPr lang="en-GB" sz="2200" dirty="0"/>
              <a:t>Rudolf Steiner</a:t>
            </a:r>
          </a:p>
          <a:p>
            <a:r>
              <a:rPr lang="en-GB" sz="2200" dirty="0"/>
              <a:t>Lilian Katz</a:t>
            </a:r>
          </a:p>
          <a:p>
            <a:r>
              <a:rPr lang="en-GB" sz="2200" dirty="0"/>
              <a:t>Janet </a:t>
            </a:r>
            <a:r>
              <a:rPr lang="en-GB" sz="2200" dirty="0" err="1"/>
              <a:t>Moyles</a:t>
            </a:r>
            <a:endParaRPr lang="en-GB" sz="2200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487574"/>
            <a:ext cx="4032712" cy="4351338"/>
          </a:xfrm>
        </p:spPr>
        <p:txBody>
          <a:bodyPr>
            <a:normAutofit/>
          </a:bodyPr>
          <a:lstStyle/>
          <a:p>
            <a:r>
              <a:rPr lang="en-GB" sz="2200" dirty="0"/>
              <a:t>Find out about the following theorists and their contributions to our understanding of environments that enable learning:</a:t>
            </a:r>
          </a:p>
          <a:p>
            <a:r>
              <a:rPr lang="en-GB" sz="2200" dirty="0"/>
              <a:t>Fredrich Froebel</a:t>
            </a:r>
          </a:p>
          <a:p>
            <a:r>
              <a:rPr lang="en-GB" sz="2200" dirty="0" err="1"/>
              <a:t>Prof.</a:t>
            </a:r>
            <a:r>
              <a:rPr lang="en-GB" sz="2200" dirty="0"/>
              <a:t> Tina Bruce</a:t>
            </a:r>
          </a:p>
          <a:p>
            <a:r>
              <a:rPr lang="en-GB" sz="2200" dirty="0"/>
              <a:t>Rudolf Steiner</a:t>
            </a:r>
          </a:p>
          <a:p>
            <a:r>
              <a:rPr lang="en-GB" sz="2200" dirty="0"/>
              <a:t>Lilian Katz</a:t>
            </a:r>
          </a:p>
          <a:p>
            <a:r>
              <a:rPr lang="en-GB" sz="2200" dirty="0"/>
              <a:t>Janet </a:t>
            </a:r>
            <a:r>
              <a:rPr lang="en-GB" sz="2200" dirty="0" err="1"/>
              <a:t>Moyles</a:t>
            </a:r>
            <a:endParaRPr lang="en-GB" sz="22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altLang="en-US" sz="1800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altLang="en-US" sz="18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0541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2397</TotalTime>
  <Words>1716</Words>
  <Application>Microsoft Office PowerPoint</Application>
  <PresentationFormat>Sioe Ar-sgrin (4:3)</PresentationFormat>
  <Paragraphs>227</Paragraphs>
  <Slides>33</Slides>
  <Notes>20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6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33</vt:i4>
      </vt:variant>
    </vt:vector>
  </HeadingPairs>
  <TitlesOfParts>
    <vt:vector size="40" baseType="lpstr">
      <vt:lpstr>ＭＳ Ｐゴシック</vt:lpstr>
      <vt:lpstr>Arial</vt:lpstr>
      <vt:lpstr>Calibri</vt:lpstr>
      <vt:lpstr>Calibri Light</vt:lpstr>
      <vt:lpstr>Symbol</vt:lpstr>
      <vt:lpstr>Times New Roman</vt:lpstr>
      <vt:lpstr>Office Theme</vt:lpstr>
      <vt:lpstr>Cyflwyniad PowerPoint</vt:lpstr>
      <vt:lpstr>Heddiw Today</vt:lpstr>
      <vt:lpstr>Amcan Aim</vt:lpstr>
      <vt:lpstr>Amrywiaeth ac amgylcheddau sy’n galluogi dysgu  Diversity and environments that enable learning</vt:lpstr>
      <vt:lpstr>Deilliant dysgu Learning outcome</vt:lpstr>
      <vt:lpstr>Amrywiaeth Diversity</vt:lpstr>
      <vt:lpstr>Data – Ysgolion Cymru 2018/19</vt:lpstr>
      <vt:lpstr>Data – Ysgolion Cymru 2018/19</vt:lpstr>
      <vt:lpstr>Data – School in Wales 2018/19</vt:lpstr>
      <vt:lpstr>Data – School in Wales 2018/19</vt:lpstr>
      <vt:lpstr>Amgylchedd sy’n galluogi An enabling environment</vt:lpstr>
      <vt:lpstr>O le daw’r syniad hwn? Where does this idea come from?</vt:lpstr>
      <vt:lpstr>Cyflwyniad PowerPoint</vt:lpstr>
      <vt:lpstr>Beth am ddamcaniaethau eraill? What about other theories?</vt:lpstr>
      <vt:lpstr>Cysylltiadau gyda diwygio’r cwricwlwm… Links to curriculum reform…</vt:lpstr>
      <vt:lpstr>Cyflwyniad PowerPoint</vt:lpstr>
      <vt:lpstr>Cyflwyniad PowerPoint</vt:lpstr>
      <vt:lpstr>Cyflwyniad PowerPoint</vt:lpstr>
      <vt:lpstr>Ble mae plant yn dysgu? Where do children learn?</vt:lpstr>
      <vt:lpstr>Cyflwyniad PowerPoint</vt:lpstr>
      <vt:lpstr>Gweithgaredd grŵp Group activity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Amcan Aim</vt:lpstr>
      <vt:lpstr>Deilliant dysgu Learning outcome</vt:lpstr>
      <vt:lpstr>Tasg gyfeiriol – erbyn 17/01/20 Directed task – by 17/01/20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Aled P Williams</cp:lastModifiedBy>
  <cp:revision>50</cp:revision>
  <cp:lastPrinted>2020-01-13T11:46:21Z</cp:lastPrinted>
  <dcterms:created xsi:type="dcterms:W3CDTF">2017-02-08T11:33:06Z</dcterms:created>
  <dcterms:modified xsi:type="dcterms:W3CDTF">2020-01-13T12:09:09Z</dcterms:modified>
</cp:coreProperties>
</file>