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7" r:id="rId10"/>
    <p:sldId id="266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9349" autoAdjust="0"/>
    <p:restoredTop sz="94660"/>
  </p:normalViewPr>
  <p:slideViewPr>
    <p:cSldViewPr snapToGrid="0">
      <p:cViewPr varScale="1">
        <p:scale>
          <a:sx n="64" d="100"/>
          <a:sy n="64" d="100"/>
        </p:scale>
        <p:origin x="102" y="1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77F6A3BA-0C12-4B6E-A49F-764E0A06B82B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042E-0B65-4E87-8186-DDE68C3942BF}" type="slidenum">
              <a:rPr lang="en-GB" smtClean="0"/>
              <a:t>‹#›</a:t>
            </a:fld>
            <a:endParaRPr lang="en-GB"/>
          </a:p>
        </p:txBody>
      </p:sp>
      <p:cxnSp>
        <p:nvCxnSpPr>
          <p:cNvPr id="13" name="Straight Connector 12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51265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6A3BA-0C12-4B6E-A49F-764E0A06B82B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042E-0B65-4E87-8186-DDE68C394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55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6A3BA-0C12-4B6E-A49F-764E0A06B82B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042E-0B65-4E87-8186-DDE68C3942BF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912123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6A3BA-0C12-4B6E-A49F-764E0A06B82B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042E-0B65-4E87-8186-DDE68C394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1766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6A3BA-0C12-4B6E-A49F-764E0A06B82B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042E-0B65-4E87-8186-DDE68C394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46859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6A3BA-0C12-4B6E-A49F-764E0A06B82B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042E-0B65-4E87-8186-DDE68C394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7881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6A3BA-0C12-4B6E-A49F-764E0A06B82B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042E-0B65-4E87-8186-DDE68C394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408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6A3BA-0C12-4B6E-A49F-764E0A06B82B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042E-0B65-4E87-8186-DDE68C394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870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6A3BA-0C12-4B6E-A49F-764E0A06B82B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042E-0B65-4E87-8186-DDE68C3942BF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1407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6A3BA-0C12-4B6E-A49F-764E0A06B82B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042E-0B65-4E87-8186-DDE68C3942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331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6A3BA-0C12-4B6E-A49F-764E0A06B82B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32042E-0B65-4E87-8186-DDE68C3942BF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49175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77F6A3BA-0C12-4B6E-A49F-764E0A06B82B}" type="datetimeFigureOut">
              <a:rPr lang="en-GB" smtClean="0"/>
              <a:t>18/11/2020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0A32042E-0B65-4E87-8186-DDE68C3942BF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187772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Individuals and History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The rise of the autobiography?</a:t>
            </a:r>
          </a:p>
        </p:txBody>
      </p:sp>
    </p:spTree>
    <p:extLst>
      <p:ext uri="{BB962C8B-B14F-4D97-AF65-F5344CB8AC3E}">
        <p14:creationId xmlns:p14="http://schemas.microsoft.com/office/powerpoint/2010/main" val="40604456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was educated in the Middle Ages?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305050" y="1690688"/>
            <a:ext cx="2152650" cy="3785652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Churchmen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Monks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Nuns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Aristocrats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The poor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4662" y="1690688"/>
            <a:ext cx="4867275" cy="487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4469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2F46358-0DB7-443D-99CD-E17948D19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Rectangle 10">
            <a:extLst>
              <a:ext uri="{FF2B5EF4-FFF2-40B4-BE49-F238E27FC236}">
                <a16:creationId xmlns:a16="http://schemas.microsoft.com/office/drawing/2014/main" id="{D44CAEE8-6F39-4158-9264-B49B515AE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0"/>
            <a:ext cx="7385853" cy="2286000"/>
          </a:xfrm>
          <a:prstGeom prst="rect">
            <a:avLst/>
          </a:prstGeom>
          <a:solidFill>
            <a:srgbClr val="5C5C3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Where did people learn?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15862" b="43510"/>
          <a:stretch/>
        </p:blipFill>
        <p:spPr>
          <a:xfrm>
            <a:off x="20" y="10"/>
            <a:ext cx="7385833" cy="4429115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0"/>
            <a:ext cx="4657345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8029319" y="917725"/>
            <a:ext cx="3424739" cy="4852362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/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Monasteries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Cathedrals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At home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>
                <a:solidFill>
                  <a:srgbClr val="FFFFFF"/>
                </a:solidFill>
              </a:rPr>
              <a:t>Universities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>
              <a:solidFill>
                <a:srgbClr val="FFFFFF"/>
              </a:solidFill>
            </a:endParaRP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3993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181100" y="733424"/>
            <a:ext cx="34099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Trivium:</a:t>
            </a:r>
            <a:br>
              <a:rPr lang="en-GB" sz="3600" dirty="0"/>
            </a:br>
            <a:r>
              <a:rPr lang="en-GB" sz="3600" dirty="0"/>
              <a:t>	Grammar</a:t>
            </a:r>
            <a:br>
              <a:rPr lang="en-GB" sz="3600" dirty="0"/>
            </a:br>
            <a:r>
              <a:rPr lang="en-GB" sz="3600" dirty="0"/>
              <a:t>	Rhetoric</a:t>
            </a:r>
            <a:br>
              <a:rPr lang="en-GB" sz="3600" dirty="0"/>
            </a:br>
            <a:r>
              <a:rPr lang="en-GB" sz="3600" dirty="0"/>
              <a:t>	Dialectic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369175" y="3352800"/>
            <a:ext cx="468947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Quadrivium</a:t>
            </a: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br>
              <a:rPr lang="en-GB" sz="3600" dirty="0"/>
            </a:br>
            <a:r>
              <a:rPr lang="en-GB" sz="3600" dirty="0"/>
              <a:t>	Arithmetic</a:t>
            </a:r>
            <a:br>
              <a:rPr lang="en-GB" sz="3600" dirty="0"/>
            </a:br>
            <a:r>
              <a:rPr lang="en-GB" sz="3600" dirty="0"/>
              <a:t>	Geometry</a:t>
            </a:r>
            <a:br>
              <a:rPr lang="en-GB" sz="3600" dirty="0"/>
            </a:br>
            <a:r>
              <a:rPr lang="en-GB" sz="3600" dirty="0"/>
              <a:t>	Astronomy</a:t>
            </a:r>
            <a:br>
              <a:rPr lang="en-GB" sz="3600" dirty="0"/>
            </a:br>
            <a:r>
              <a:rPr lang="en-GB" sz="3600" dirty="0"/>
              <a:t>	Musical Theory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7676" y="11162"/>
            <a:ext cx="2624299" cy="6683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71219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D6C8E7F-6C76-4953-BAE4-12BB009F0E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3133581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Bologna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3F407EB-DEE0-45A7-8D9C-905C9E848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E4C1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1024128" y="2286000"/>
            <a:ext cx="3133580" cy="393192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400" dirty="0"/>
              <a:t>Roman Law</a:t>
            </a:r>
          </a:p>
          <a:p>
            <a:pPr marL="742950" lvl="1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400" dirty="0" err="1"/>
              <a:t>Inerius</a:t>
            </a:r>
            <a:endParaRPr lang="en-US" sz="2400" dirty="0"/>
          </a:p>
          <a:p>
            <a:pPr marL="742950" lvl="1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400" dirty="0"/>
              <a:t>Gratian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400" dirty="0"/>
              <a:t>Emperor Barbarossa’s support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400" dirty="0"/>
              <a:t>Local Support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400" dirty="0"/>
              <a:t>University Statutes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1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3360" y="640080"/>
            <a:ext cx="6907541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47149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" name="Straight Connector 70">
            <a:extLst>
              <a:ext uri="{FF2B5EF4-FFF2-40B4-BE49-F238E27FC236}">
                <a16:creationId xmlns:a16="http://schemas.microsoft.com/office/drawing/2014/main" id="{4FB0692E-F7D6-4394-A8AA-F98A98D6A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5673" y="585216"/>
            <a:ext cx="4866794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Paris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6677" r="-4" b="9163"/>
          <a:stretch/>
        </p:blipFill>
        <p:spPr>
          <a:xfrm>
            <a:off x="1" y="10"/>
            <a:ext cx="2934472" cy="3315748"/>
          </a:xfrm>
          <a:prstGeom prst="rect">
            <a:avLst/>
          </a:prstGeom>
        </p:spPr>
      </p:pic>
      <p:pic>
        <p:nvPicPr>
          <p:cNvPr id="4098" name="Picture 2" descr="http://cache4.asset-cache.net/xt/142456001.jpg?v=1&amp;g=fs1%7C0%7CDEA%7C56%7C001&amp;s=1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57" r="12178" b="-2"/>
          <a:stretch/>
        </p:blipFill>
        <p:spPr bwMode="auto">
          <a:xfrm>
            <a:off x="3095339" y="10"/>
            <a:ext cx="2999073" cy="3315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09674FBC-86EE-494A-AED0-4CD231EABE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6631711" y="826324"/>
            <a:ext cx="0" cy="914400"/>
          </a:xfrm>
          <a:prstGeom prst="line">
            <a:avLst/>
          </a:prstGeom>
          <a:ln w="19050">
            <a:solidFill>
              <a:srgbClr val="A1865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/>
          <p:cNvSpPr txBox="1"/>
          <p:nvPr/>
        </p:nvSpPr>
        <p:spPr>
          <a:xfrm>
            <a:off x="6825673" y="2286000"/>
            <a:ext cx="4866794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dirty="0"/>
              <a:t>Who’s in charge?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</a:pPr>
            <a:endParaRPr lang="en-US" sz="2000" dirty="0"/>
          </a:p>
          <a:p>
            <a:pPr marL="742950" lvl="1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dirty="0"/>
              <a:t>Chancellor</a:t>
            </a:r>
          </a:p>
          <a:p>
            <a:pPr marL="742950" lvl="1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dirty="0"/>
              <a:t>Provost</a:t>
            </a:r>
          </a:p>
          <a:p>
            <a:pPr marL="742950" lvl="1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dirty="0"/>
              <a:t>Archbishop</a:t>
            </a:r>
          </a:p>
          <a:p>
            <a:pPr lvl="1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</a:pPr>
            <a:endParaRPr lang="en-US" sz="2000" dirty="0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dirty="0"/>
              <a:t>Left Bank Location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/>
          <a:srcRect r="3576" b="1"/>
          <a:stretch/>
        </p:blipFill>
        <p:spPr>
          <a:xfrm>
            <a:off x="20" y="3476625"/>
            <a:ext cx="6094392" cy="3381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981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794766"/>
            <a:ext cx="4481322" cy="1499616"/>
          </a:xfrm>
        </p:spPr>
        <p:txBody>
          <a:bodyPr/>
          <a:lstStyle/>
          <a:p>
            <a:r>
              <a:rPr lang="en-GB" dirty="0"/>
              <a:t>Left Bank Location</a:t>
            </a:r>
            <a:br>
              <a:rPr lang="en-GB" dirty="0"/>
            </a:br>
            <a:endParaRPr lang="en-GB" dirty="0"/>
          </a:p>
        </p:txBody>
      </p:sp>
      <p:pic>
        <p:nvPicPr>
          <p:cNvPr id="1026" name="Picture 2" descr="https://upload.wikimedia.org/wikipedia/commons/thumb/2/26/Plan_restitu%C3%A9_de_Paris_en_1380_-_ALPAGE.svg/957px-Plan_restitu%C3%A9_de_Paris_en_1380_-_ALPAGE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1200" y="89917"/>
            <a:ext cx="5994400" cy="6414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57200" y="2514600"/>
            <a:ext cx="4267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Key:</a:t>
            </a:r>
          </a:p>
          <a:p>
            <a:r>
              <a:rPr lang="en-GB" sz="3200" dirty="0"/>
              <a:t>Red = Religious Buildings</a:t>
            </a:r>
          </a:p>
          <a:p>
            <a:r>
              <a:rPr lang="en-GB" sz="3200" dirty="0"/>
              <a:t>Green = Colleges</a:t>
            </a:r>
          </a:p>
        </p:txBody>
      </p:sp>
    </p:spTree>
    <p:extLst>
      <p:ext uri="{BB962C8B-B14F-4D97-AF65-F5344CB8AC3E}">
        <p14:creationId xmlns:p14="http://schemas.microsoft.com/office/powerpoint/2010/main" val="10514632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Birth of the ‘</a:t>
            </a:r>
            <a:r>
              <a:rPr lang="en-GB" dirty="0" err="1"/>
              <a:t>Universitas</a:t>
            </a:r>
            <a:r>
              <a:rPr lang="en-GB" dirty="0"/>
              <a:t>’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38200" y="1690688"/>
            <a:ext cx="7353300" cy="43131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Growth was organic</a:t>
            </a:r>
          </a:p>
          <a:p>
            <a:pPr marL="742950" lvl="1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Began with interest groups</a:t>
            </a:r>
          </a:p>
          <a:p>
            <a:pPr marL="742950" lvl="1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Responded to developing needs in society</a:t>
            </a:r>
          </a:p>
          <a:p>
            <a:pPr marL="1200150" lvl="2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Heresy</a:t>
            </a:r>
          </a:p>
          <a:p>
            <a:pPr marL="1200150" lvl="2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Law and Government</a:t>
            </a:r>
          </a:p>
          <a:p>
            <a:pPr marL="1200150" lvl="2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Increasing population – especially in urban areas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Reflection of wider changes in society – more questioning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51554" y="1732722"/>
            <a:ext cx="4619595" cy="42711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38" t="27679" r="54714" b="35235"/>
          <a:stretch/>
        </p:blipFill>
        <p:spPr>
          <a:xfrm>
            <a:off x="8021305" y="2431097"/>
            <a:ext cx="1378275" cy="1518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6298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2F46358-0DB7-443D-99CD-E17948D19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Rectangle 22">
            <a:extLst>
              <a:ext uri="{FF2B5EF4-FFF2-40B4-BE49-F238E27FC236}">
                <a16:creationId xmlns:a16="http://schemas.microsoft.com/office/drawing/2014/main" id="{692E850C-0DAE-4D82-9EB1-7F00EDFB4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8" cy="6858000"/>
          </a:xfrm>
          <a:prstGeom prst="rect">
            <a:avLst/>
          </a:prstGeom>
          <a:solidFill>
            <a:srgbClr val="973A2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EBED42-1AD7-44E8-9618-E80BE7F82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459317"/>
            <a:ext cx="4389120" cy="174955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400"/>
              <a:t>Abelard and Heloise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01F47C22-6C5D-4B68-8FCE-3F612A659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BF8F4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D14CF007-BB67-438A-B0EC-317C4984DB7F}"/>
              </a:ext>
            </a:extLst>
          </p:cNvPr>
          <p:cNvSpPr txBox="1"/>
          <p:nvPr/>
        </p:nvSpPr>
        <p:spPr>
          <a:xfrm>
            <a:off x="1024129" y="2286000"/>
            <a:ext cx="4389120" cy="393192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/>
              <a:t>Abelard: d.1142, medieval French scholar, philosopher, theologian and logician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/>
              <a:t>From noble family in Brittany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/>
              <a:t>Became a wandering scholar – as was normal at the time – and was a quick and controversial student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/>
              <a:t>Heloise: Parisian, living with her uncle </a:t>
            </a:r>
            <a:r>
              <a:rPr lang="en-US"/>
              <a:t>Fulbert</a:t>
            </a:r>
            <a:endParaRPr lang="en-US" dirty="0"/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/>
              <a:t>Very </a:t>
            </a:r>
            <a:r>
              <a:rPr lang="en-US"/>
              <a:t>weel</a:t>
            </a:r>
            <a:r>
              <a:rPr lang="en-US" dirty="0"/>
              <a:t> educated, tutored for a time by Abelard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dirty="0"/>
              <a:t>Both ended up living monastic lives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91E9925-2882-42F4-BC7B-38170C86D9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11159"/>
          <a:stretch/>
        </p:blipFill>
        <p:spPr>
          <a:xfrm>
            <a:off x="7056116" y="960120"/>
            <a:ext cx="4175762" cy="49408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0975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37961"/>
            <a:ext cx="10134600" cy="6895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24468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Straight Connector 10">
            <a:extLst>
              <a:ext uri="{FF2B5EF4-FFF2-40B4-BE49-F238E27FC236}">
                <a16:creationId xmlns:a16="http://schemas.microsoft.com/office/drawing/2014/main" id="{82F46358-0DB7-443D-99CD-E17948D19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2">
            <a:extLst>
              <a:ext uri="{FF2B5EF4-FFF2-40B4-BE49-F238E27FC236}">
                <a16:creationId xmlns:a16="http://schemas.microsoft.com/office/drawing/2014/main" id="{E1063F05-99EF-4DA3-B595-4E26670F29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468548" cy="6858000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1BBF83-DAE2-44B4-A344-EB9FF684E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585216"/>
            <a:ext cx="3779085" cy="1499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Guibert of Nogent</a:t>
            </a:r>
          </a:p>
        </p:txBody>
      </p:sp>
      <p:cxnSp>
        <p:nvCxnSpPr>
          <p:cNvPr id="19" name="Straight Connector 14">
            <a:extLst>
              <a:ext uri="{FF2B5EF4-FFF2-40B4-BE49-F238E27FC236}">
                <a16:creationId xmlns:a16="http://schemas.microsoft.com/office/drawing/2014/main" id="{E0A835C2-2B9B-4174-AA2C-60A4F1311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A0AFCE-6E1E-4923-80FB-CC483C6069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4129" y="2286000"/>
            <a:ext cx="3791711" cy="3931920"/>
          </a:xfrm>
        </p:spPr>
        <p:txBody>
          <a:bodyPr vert="horz" lIns="45720" tIns="45720" rIns="4572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Wrote the ‘Deeds of God through the Franks’</a:t>
            </a:r>
          </a:p>
          <a:p>
            <a:r>
              <a:rPr lang="en-US">
                <a:solidFill>
                  <a:srgbClr val="FFFFFF"/>
                </a:solidFill>
              </a:rPr>
              <a:t>Also wrote his memoirs (1115) modelled on Augustine’s ‘Confessions’</a:t>
            </a:r>
          </a:p>
          <a:p>
            <a:r>
              <a:rPr lang="en-US">
                <a:solidFill>
                  <a:srgbClr val="FFFFFF"/>
                </a:solidFill>
              </a:rPr>
              <a:t>Parents, family and childhood all addressed</a:t>
            </a:r>
          </a:p>
          <a:p>
            <a:r>
              <a:rPr lang="en-US">
                <a:solidFill>
                  <a:srgbClr val="FFFFFF"/>
                </a:solidFill>
              </a:rPr>
              <a:t>Entered a monastic house at 12 and began learning classical literature and theology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9863CC9-737B-40A8-A914-2BE026A4729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r="-1" b="9219"/>
          <a:stretch/>
        </p:blipFill>
        <p:spPr>
          <a:xfrm>
            <a:off x="5468548" y="10"/>
            <a:ext cx="672345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36902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248</Words>
  <Application>Microsoft Office PowerPoint</Application>
  <PresentationFormat>Widescreen</PresentationFormat>
  <Paragraphs>57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Tw Cen MT</vt:lpstr>
      <vt:lpstr>Tw Cen MT Condensed</vt:lpstr>
      <vt:lpstr>Wingdings 3</vt:lpstr>
      <vt:lpstr>Integral</vt:lpstr>
      <vt:lpstr>Individuals and History</vt:lpstr>
      <vt:lpstr>Who was educated in the Middle Ages?</vt:lpstr>
      <vt:lpstr>Where did people learn?</vt:lpstr>
      <vt:lpstr>PowerPoint Presentation</vt:lpstr>
      <vt:lpstr>Bologna</vt:lpstr>
      <vt:lpstr>Paris</vt:lpstr>
      <vt:lpstr>Left Bank Location </vt:lpstr>
      <vt:lpstr>The Birth of the ‘Universitas’</vt:lpstr>
      <vt:lpstr>Abelard and Heloise</vt:lpstr>
      <vt:lpstr>PowerPoint Presentation</vt:lpstr>
      <vt:lpstr>Guibert of Nogent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Individuals and History</dc:title>
  <dc:creator>Harriet Webster</dc:creator>
  <cp:lastModifiedBy>Harriet Webster</cp:lastModifiedBy>
  <cp:revision>1</cp:revision>
  <dcterms:created xsi:type="dcterms:W3CDTF">2020-11-18T17:49:36Z</dcterms:created>
  <dcterms:modified xsi:type="dcterms:W3CDTF">2020-11-18T17:52:11Z</dcterms:modified>
</cp:coreProperties>
</file>