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36.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29.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49.xml" ContentType="application/vnd.openxmlformats-officedocument.presentationml.slide+xml"/>
  <Override PartName="/ppt/slides/slide48.xml" ContentType="application/vnd.openxmlformats-officedocument.presentationml.slide+xml"/>
  <Override PartName="/ppt/slides/slide47.xml" ContentType="application/vnd.openxmlformats-officedocument.presentationml.slide+xml"/>
  <Override PartName="/ppt/slides/slide46.xml" ContentType="application/vnd.openxmlformats-officedocument.presentationml.slide+xml"/>
  <Override PartName="/ppt/slides/slide45.xml" ContentType="application/vnd.openxmlformats-officedocument.presentationml.slide+xml"/>
  <Override PartName="/ppt/slides/slide44.xml" ContentType="application/vnd.openxmlformats-officedocument.presentationml.slide+xml"/>
  <Override PartName="/ppt/slides/slide28.xml" ContentType="application/vnd.openxmlformats-officedocument.presentationml.slide+xml"/>
  <Override PartName="/ppt/slides/slide30.xml" ContentType="application/vnd.openxmlformats-officedocument.presentationml.slide+xml"/>
  <Override PartName="/ppt/slides/slide26.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7.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5.xml" ContentType="application/vnd.openxmlformats-officedocument.presentationml.slide+xml"/>
  <Override PartName="/ppt/slides/slide22.xml" ContentType="application/vnd.openxmlformats-officedocument.presentationml.slide+xml"/>
  <Override PartName="/ppt/slides/slide14.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1.xml" ContentType="application/vnd.openxmlformats-officedocument.presentationml.slide+xml"/>
  <Override PartName="/ppt/slides/slide23.xml" ContentType="application/vnd.openxmlformats-officedocument.presentationml.slide+xml"/>
  <Override PartName="/ppt/slides/slide19.xml" ContentType="application/vnd.openxmlformats-officedocument.presentationml.slide+xml"/>
  <Override PartName="/ppt/slides/slide16.xml" ContentType="application/vnd.openxmlformats-officedocument.presentationml.slide+xml"/>
  <Override PartName="/ppt/slides/slide20.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11.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4" r:id="rId3"/>
    <p:sldId id="257" r:id="rId4"/>
    <p:sldId id="258" r:id="rId5"/>
    <p:sldId id="259" r:id="rId6"/>
    <p:sldId id="304" r:id="rId7"/>
    <p:sldId id="260" r:id="rId8"/>
    <p:sldId id="303" r:id="rId9"/>
    <p:sldId id="261" r:id="rId10"/>
    <p:sldId id="266" r:id="rId11"/>
    <p:sldId id="267" r:id="rId12"/>
    <p:sldId id="265" r:id="rId13"/>
    <p:sldId id="263" r:id="rId14"/>
    <p:sldId id="264" r:id="rId15"/>
    <p:sldId id="311" r:id="rId16"/>
    <p:sldId id="273" r:id="rId17"/>
    <p:sldId id="271" r:id="rId18"/>
    <p:sldId id="295" r:id="rId19"/>
    <p:sldId id="272" r:id="rId20"/>
    <p:sldId id="274" r:id="rId21"/>
    <p:sldId id="275" r:id="rId22"/>
    <p:sldId id="281" r:id="rId23"/>
    <p:sldId id="276" r:id="rId24"/>
    <p:sldId id="312" r:id="rId25"/>
    <p:sldId id="277" r:id="rId26"/>
    <p:sldId id="278" r:id="rId27"/>
    <p:sldId id="279" r:id="rId28"/>
    <p:sldId id="280" r:id="rId29"/>
    <p:sldId id="282" r:id="rId30"/>
    <p:sldId id="283" r:id="rId31"/>
    <p:sldId id="289" r:id="rId32"/>
    <p:sldId id="284" r:id="rId33"/>
    <p:sldId id="286" r:id="rId34"/>
    <p:sldId id="308" r:id="rId35"/>
    <p:sldId id="285" r:id="rId36"/>
    <p:sldId id="287" r:id="rId37"/>
    <p:sldId id="288" r:id="rId38"/>
    <p:sldId id="290" r:id="rId39"/>
    <p:sldId id="291" r:id="rId40"/>
    <p:sldId id="292" r:id="rId41"/>
    <p:sldId id="293" r:id="rId42"/>
    <p:sldId id="296" r:id="rId43"/>
    <p:sldId id="297" r:id="rId44"/>
    <p:sldId id="307" r:id="rId45"/>
    <p:sldId id="299" r:id="rId46"/>
    <p:sldId id="298" r:id="rId47"/>
    <p:sldId id="300" r:id="rId48"/>
    <p:sldId id="301" r:id="rId49"/>
    <p:sldId id="302" r:id="rId50"/>
    <p:sldId id="310" r:id="rId51"/>
    <p:sldId id="309" r:id="rId52"/>
    <p:sldId id="305" r:id="rId53"/>
    <p:sldId id="306"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569" autoAdjust="0"/>
  </p:normalViewPr>
  <p:slideViewPr>
    <p:cSldViewPr>
      <p:cViewPr>
        <p:scale>
          <a:sx n="66" d="100"/>
          <a:sy n="66" d="100"/>
        </p:scale>
        <p:origin x="-1506" y="-96"/>
      </p:cViewPr>
      <p:guideLst>
        <p:guide orient="horz" pos="2160"/>
        <p:guide pos="2880"/>
      </p:guideLst>
    </p:cSldViewPr>
  </p:slideViewPr>
  <p:outlineViewPr>
    <p:cViewPr>
      <p:scale>
        <a:sx n="33" d="100"/>
        <a:sy n="33" d="100"/>
      </p:scale>
      <p:origin x="0" y="15036"/>
    </p:cViewPr>
  </p:outlin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customXml" Target="../customXml/item3.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customXml" Target="../customXml/item2.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49F83F2-1482-4421-9D25-94D362A369D9}" type="datetimeFigureOut">
              <a:rPr lang="en-US" smtClean="0"/>
              <a:pPr/>
              <a:t>29-Nov-23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9F83F2-1482-4421-9D25-94D362A369D9}" type="datetimeFigureOut">
              <a:rPr lang="en-US" smtClean="0"/>
              <a:pPr/>
              <a:t>29-Nov-23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49F83F2-1482-4421-9D25-94D362A369D9}" type="datetimeFigureOut">
              <a:rPr lang="en-US" smtClean="0"/>
              <a:pPr/>
              <a:t>29-Nov-23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49F83F2-1482-4421-9D25-94D362A369D9}" type="datetimeFigureOut">
              <a:rPr lang="en-US" smtClean="0"/>
              <a:pPr/>
              <a:t>29-Nov-23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49F83F2-1482-4421-9D25-94D362A369D9}" type="datetimeFigureOut">
              <a:rPr lang="en-US" smtClean="0"/>
              <a:pPr/>
              <a:t>29-Nov-23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49F83F2-1482-4421-9D25-94D362A369D9}" type="datetimeFigureOut">
              <a:rPr lang="en-US" smtClean="0"/>
              <a:pPr/>
              <a:t>29-Nov-23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9F83F2-1482-4421-9D25-94D362A369D9}" type="datetimeFigureOut">
              <a:rPr lang="en-US" smtClean="0"/>
              <a:pPr/>
              <a:t>29-Nov-23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F83F2-1482-4421-9D25-94D362A369D9}" type="datetimeFigureOut">
              <a:rPr lang="en-US" smtClean="0"/>
              <a:pPr/>
              <a:t>29-Nov-23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9F83F2-1482-4421-9D25-94D362A369D9}" type="datetimeFigureOut">
              <a:rPr lang="en-US" smtClean="0"/>
              <a:pPr/>
              <a:t>29-Nov-23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9F83F2-1482-4421-9D25-94D362A369D9}" type="datetimeFigureOut">
              <a:rPr lang="en-US" smtClean="0"/>
              <a:pPr/>
              <a:t>29-Nov-23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49F83F2-1482-4421-9D25-94D362A369D9}" type="datetimeFigureOut">
              <a:rPr lang="en-US" smtClean="0"/>
              <a:pPr/>
              <a:t>29-Nov-23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68EF147-AAF9-44EF-A83F-B47CFCF7FCB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9F83F2-1482-4421-9D25-94D362A369D9}" type="datetimeFigureOut">
              <a:rPr lang="en-US" smtClean="0"/>
              <a:pPr/>
              <a:t>29-Nov-23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8EF147-AAF9-44EF-A83F-B47CFCF7FCB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s://www.youtube.com/watch?v=z4RW9nHaEfU" TargetMode="Externa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JXweT1BgQM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4: Drama, innovation, or documentary?</a:t>
            </a:r>
            <a:endParaRPr lang="en-US" dirty="0"/>
          </a:p>
        </p:txBody>
      </p:sp>
      <p:sp>
        <p:nvSpPr>
          <p:cNvPr id="3" name="Subtitle 2"/>
          <p:cNvSpPr>
            <a:spLocks noGrp="1"/>
          </p:cNvSpPr>
          <p:nvPr>
            <p:ph type="subTitle" idx="1"/>
          </p:nvPr>
        </p:nvSpPr>
        <p:spPr>
          <a:xfrm>
            <a:off x="1371600" y="4724400"/>
            <a:ext cx="6400800" cy="914400"/>
          </a:xfrm>
        </p:spPr>
        <p:txBody>
          <a:bodyPr/>
          <a:lstStyle/>
          <a:p>
            <a:r>
              <a:rPr lang="en-US" dirty="0" smtClean="0"/>
              <a:t>HPHI5903: War and Cinema</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US" b="1" dirty="0" smtClean="0">
                <a:solidFill>
                  <a:schemeClr val="bg1"/>
                </a:solidFill>
              </a:rPr>
              <a:t>MAINSTREAM DRAMA</a:t>
            </a:r>
            <a:endParaRPr lang="en-US" b="1" dirty="0">
              <a:solidFill>
                <a:schemeClr val="bg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Joaquin Phoenix Updates on X: &quot;New poster for 'NAPOLEON' starring Joaquin  Phoenix. ⚔️ https://t.co/AquZX6kyej&quot; / X"/>
          <p:cNvPicPr>
            <a:picLocks noChangeAspect="1" noChangeArrowheads="1"/>
          </p:cNvPicPr>
          <p:nvPr/>
        </p:nvPicPr>
        <p:blipFill>
          <a:blip r:embed="rId2" cstate="print"/>
          <a:srcRect/>
          <a:stretch>
            <a:fillRect/>
          </a:stretch>
        </p:blipFill>
        <p:spPr bwMode="auto">
          <a:xfrm>
            <a:off x="3810000" y="304800"/>
            <a:ext cx="4953000" cy="6191250"/>
          </a:xfrm>
          <a:prstGeom prst="rect">
            <a:avLst/>
          </a:prstGeom>
          <a:noFill/>
        </p:spPr>
      </p:pic>
      <p:sp>
        <p:nvSpPr>
          <p:cNvPr id="3" name="Rectangle 2"/>
          <p:cNvSpPr/>
          <p:nvPr/>
        </p:nvSpPr>
        <p:spPr>
          <a:xfrm>
            <a:off x="533400" y="1371600"/>
            <a:ext cx="2895600" cy="4647426"/>
          </a:xfrm>
          <a:prstGeom prst="rect">
            <a:avLst/>
          </a:prstGeom>
        </p:spPr>
        <p:txBody>
          <a:bodyPr wrap="square">
            <a:spAutoFit/>
          </a:bodyPr>
          <a:lstStyle/>
          <a:p>
            <a:pPr fontAlgn="base"/>
            <a:r>
              <a:rPr lang="en-US" sz="3200" b="1" dirty="0" smtClean="0">
                <a:latin typeface="Bahnschrift" pitchFamily="34" charset="0"/>
              </a:rPr>
              <a:t>“There is nothing duller on the screen than being accurate but not dramatic.”</a:t>
            </a:r>
          </a:p>
          <a:p>
            <a:pPr fontAlgn="base"/>
            <a:endParaRPr lang="en-US" sz="3200" dirty="0" smtClean="0"/>
          </a:p>
          <a:p>
            <a:pPr fontAlgn="base"/>
            <a:r>
              <a:rPr lang="en-US" sz="3200" dirty="0" smtClean="0"/>
              <a:t>Daryl F. Zanuck</a:t>
            </a:r>
          </a:p>
          <a:p>
            <a:pPr fontAlgn="base"/>
            <a:r>
              <a:rPr lang="en-US" sz="2000" dirty="0" smtClean="0"/>
              <a:t>(20</a:t>
            </a:r>
            <a:r>
              <a:rPr lang="en-US" sz="2000" baseline="30000" dirty="0" smtClean="0"/>
              <a:t>th</a:t>
            </a:r>
            <a:r>
              <a:rPr lang="en-US" sz="2000" dirty="0" smtClean="0"/>
              <a:t> Century Fox Studio head.)</a:t>
            </a:r>
            <a:endParaRPr lang="en-US" sz="2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a:p>
        </p:txBody>
      </p:sp>
      <p:pic>
        <p:nvPicPr>
          <p:cNvPr id="2049" name="Picture 1"/>
          <p:cNvPicPr>
            <a:picLocks noChangeAspect="1" noChangeArrowheads="1"/>
          </p:cNvPicPr>
          <p:nvPr/>
        </p:nvPicPr>
        <p:blipFill>
          <a:blip r:embed="rId2" cstate="print"/>
          <a:srcRect t="16667" r="9224" b="6250"/>
          <a:stretch>
            <a:fillRect/>
          </a:stretch>
        </p:blipFill>
        <p:spPr bwMode="auto">
          <a:xfrm>
            <a:off x="0" y="457200"/>
            <a:ext cx="9144000" cy="4365523"/>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5" name="Picture 1"/>
          <p:cNvPicPr>
            <a:picLocks noChangeAspect="1" noChangeArrowheads="1"/>
          </p:cNvPicPr>
          <p:nvPr/>
        </p:nvPicPr>
        <p:blipFill>
          <a:blip r:embed="rId2" cstate="print"/>
          <a:srcRect l="18741" t="15625" r="39678" b="6250"/>
          <a:stretch>
            <a:fillRect/>
          </a:stretch>
        </p:blipFill>
        <p:spPr bwMode="auto">
          <a:xfrm>
            <a:off x="838200" y="0"/>
            <a:ext cx="6492240" cy="685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86400" y="304800"/>
            <a:ext cx="3657600" cy="6858000"/>
          </a:xfrm>
        </p:spPr>
        <p:txBody>
          <a:bodyPr>
            <a:normAutofit fontScale="77500" lnSpcReduction="20000"/>
          </a:bodyPr>
          <a:lstStyle/>
          <a:p>
            <a:pPr>
              <a:buNone/>
            </a:pPr>
            <a:r>
              <a:rPr lang="en-US" dirty="0" smtClean="0"/>
              <a:t>French GQ, for example, called it “</a:t>
            </a:r>
            <a:r>
              <a:rPr lang="en-US" b="1" dirty="0" smtClean="0"/>
              <a:t>deeply clumsy, unnatural and unintentionally funny</a:t>
            </a:r>
            <a:r>
              <a:rPr lang="en-US" dirty="0" smtClean="0"/>
              <a:t>” for the showcase to have French characters speaking in American accents. In the same vein, the daily morning newspaper Le Figaro suggested the film should instead be titled “Barbie and Ken Under the Empire.” And Napoleon biographer Patrice </a:t>
            </a:r>
            <a:r>
              <a:rPr lang="en-US" dirty="0" err="1" smtClean="0"/>
              <a:t>Gueniffey</a:t>
            </a:r>
            <a:r>
              <a:rPr lang="en-US" dirty="0" smtClean="0"/>
              <a:t> told Le Point magazine that Scott made a </a:t>
            </a:r>
            <a:r>
              <a:rPr lang="en-US" b="1" dirty="0" smtClean="0"/>
              <a:t>“very anti-French and very pro-British” rewrite of history</a:t>
            </a:r>
            <a:r>
              <a:rPr lang="en-US" dirty="0" smtClean="0"/>
              <a:t>.</a:t>
            </a:r>
            <a:endParaRPr lang="en-US" dirty="0"/>
          </a:p>
        </p:txBody>
      </p:sp>
      <p:pic>
        <p:nvPicPr>
          <p:cNvPr id="1026" name="Picture 2"/>
          <p:cNvPicPr>
            <a:picLocks noChangeAspect="1" noChangeArrowheads="1"/>
          </p:cNvPicPr>
          <p:nvPr/>
        </p:nvPicPr>
        <p:blipFill>
          <a:blip r:embed="rId2" cstate="print"/>
          <a:srcRect l="26940" t="13542" r="29722" b="26042"/>
          <a:stretch>
            <a:fillRect/>
          </a:stretch>
        </p:blipFill>
        <p:spPr bwMode="auto">
          <a:xfrm>
            <a:off x="0" y="1371600"/>
            <a:ext cx="5638800" cy="44196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Dan Snow on </a:t>
            </a:r>
            <a:r>
              <a:rPr lang="en-US" dirty="0" err="1" smtClean="0"/>
              <a:t>Napolean</a:t>
            </a:r>
            <a:endParaRPr lang="en-US" dirty="0"/>
          </a:p>
        </p:txBody>
      </p:sp>
      <p:sp>
        <p:nvSpPr>
          <p:cNvPr id="3" name="Content Placeholder 2"/>
          <p:cNvSpPr>
            <a:spLocks noGrp="1"/>
          </p:cNvSpPr>
          <p:nvPr>
            <p:ph idx="1"/>
          </p:nvPr>
        </p:nvSpPr>
        <p:spPr/>
        <p:txBody>
          <a:bodyPr/>
          <a:lstStyle/>
          <a:p>
            <a:endParaRPr lang="en-US"/>
          </a:p>
        </p:txBody>
      </p:sp>
      <p:pic>
        <p:nvPicPr>
          <p:cNvPr id="8194" name="Picture 2"/>
          <p:cNvPicPr>
            <a:picLocks noChangeAspect="1" noChangeArrowheads="1"/>
          </p:cNvPicPr>
          <p:nvPr/>
        </p:nvPicPr>
        <p:blipFill>
          <a:blip r:embed="rId2" cstate="print"/>
          <a:srcRect t="13542" r="21523" b="6250"/>
          <a:stretch>
            <a:fillRect/>
          </a:stretch>
        </p:blipFill>
        <p:spPr bwMode="auto">
          <a:xfrm>
            <a:off x="-138545" y="1524000"/>
            <a:ext cx="9282545" cy="5334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Rosenstone</a:t>
            </a:r>
            <a:r>
              <a:rPr lang="en-US" dirty="0" smtClean="0"/>
              <a:t>. Chp.3, p37-55</a:t>
            </a:r>
            <a:endParaRPr lang="en-US" dirty="0"/>
          </a:p>
        </p:txBody>
      </p:sp>
      <p:sp>
        <p:nvSpPr>
          <p:cNvPr id="3" name="Content Placeholder 2"/>
          <p:cNvSpPr>
            <a:spLocks noGrp="1"/>
          </p:cNvSpPr>
          <p:nvPr>
            <p:ph idx="1"/>
          </p:nvPr>
        </p:nvSpPr>
        <p:spPr>
          <a:xfrm>
            <a:off x="457200" y="1981200"/>
            <a:ext cx="8229600" cy="4144963"/>
          </a:xfrm>
        </p:spPr>
        <p:txBody>
          <a:bodyPr/>
          <a:lstStyle/>
          <a:p>
            <a:r>
              <a:rPr lang="en-US" dirty="0" smtClean="0"/>
              <a:t>Historians/academics are increasingly fans of historical epics</a:t>
            </a:r>
          </a:p>
          <a:p>
            <a:r>
              <a:rPr lang="en-US" dirty="0" smtClean="0"/>
              <a:t>They ‘judge’ historical veracity by;</a:t>
            </a:r>
          </a:p>
          <a:p>
            <a:pPr lvl="1">
              <a:buNone/>
            </a:pPr>
            <a:r>
              <a:rPr lang="en-US" b="1" i="1" dirty="0" smtClean="0"/>
              <a:t>Events retold</a:t>
            </a:r>
          </a:p>
          <a:p>
            <a:pPr lvl="1">
              <a:buNone/>
            </a:pPr>
            <a:r>
              <a:rPr lang="en-US" b="1" i="1" dirty="0" smtClean="0"/>
              <a:t>Costumes and props</a:t>
            </a:r>
          </a:p>
          <a:p>
            <a:pPr lvl="1">
              <a:buNone/>
            </a:pPr>
            <a:r>
              <a:rPr lang="en-US" b="1" i="1" dirty="0" smtClean="0"/>
              <a:t>Acting portrayals</a:t>
            </a:r>
          </a:p>
          <a:p>
            <a:pPr lvl="1">
              <a:buNone/>
            </a:pPr>
            <a:r>
              <a:rPr lang="en-US" b="1" i="1" dirty="0" smtClean="0"/>
              <a:t>Suitability of the actor</a:t>
            </a:r>
          </a:p>
          <a:p>
            <a:pPr>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Remarque_Im_Westen_nichts_Neues_1929.jpg"/>
          <p:cNvPicPr>
            <a:picLocks noChangeAspect="1"/>
          </p:cNvPicPr>
          <p:nvPr/>
        </p:nvPicPr>
        <p:blipFill>
          <a:blip r:embed="rId2" cstate="print"/>
          <a:stretch>
            <a:fillRect/>
          </a:stretch>
        </p:blipFill>
        <p:spPr>
          <a:xfrm>
            <a:off x="2362200" y="494588"/>
            <a:ext cx="4800600" cy="636341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381000"/>
            <a:ext cx="8077200" cy="6063198"/>
          </a:xfrm>
          <a:prstGeom prst="rect">
            <a:avLst/>
          </a:prstGeom>
        </p:spPr>
        <p:txBody>
          <a:bodyPr wrap="square">
            <a:spAutoFit/>
          </a:bodyPr>
          <a:lstStyle/>
          <a:p>
            <a:r>
              <a:rPr lang="en-US" sz="4000" i="1" dirty="0">
                <a:latin typeface="Candara" pitchFamily="34" charset="0"/>
              </a:rPr>
              <a:t>"This book is to be neither an accusation nor a confession, and least of all an adventure, for death is not an adventure to those who stand face to face with it. It will try simply to </a:t>
            </a:r>
            <a:r>
              <a:rPr lang="en-US" sz="4000" b="1" i="1" dirty="0">
                <a:latin typeface="Candara" pitchFamily="34" charset="0"/>
              </a:rPr>
              <a:t>tell of a generation of men</a:t>
            </a:r>
            <a:r>
              <a:rPr lang="en-US" sz="4000" i="1" dirty="0">
                <a:latin typeface="Candara" pitchFamily="34" charset="0"/>
              </a:rPr>
              <a:t> who, even though they may have escaped (its) shells, were destroyed by the war</a:t>
            </a:r>
            <a:r>
              <a:rPr lang="en-US" sz="4000" i="1" dirty="0" smtClean="0">
                <a:latin typeface="Candara" pitchFamily="34" charset="0"/>
              </a:rPr>
              <a:t>.“</a:t>
            </a:r>
          </a:p>
          <a:p>
            <a:endParaRPr lang="en-US" sz="4000" i="1" dirty="0">
              <a:latin typeface="Candara" pitchFamily="34" charset="0"/>
            </a:endParaRPr>
          </a:p>
          <a:p>
            <a:r>
              <a:rPr lang="en-US" sz="2800" i="1" dirty="0" smtClean="0">
                <a:latin typeface="Candara" pitchFamily="34" charset="0"/>
              </a:rPr>
              <a:t>Remarque, Erich.</a:t>
            </a:r>
            <a:r>
              <a:rPr lang="en-US" sz="2800" b="1" i="1" dirty="0" smtClean="0">
                <a:latin typeface="Candara" pitchFamily="34" charset="0"/>
              </a:rPr>
              <a:t> Nothing New in the West . </a:t>
            </a:r>
            <a:r>
              <a:rPr lang="en-US" sz="2800" dirty="0" smtClean="0">
                <a:latin typeface="Candara" pitchFamily="34" charset="0"/>
              </a:rPr>
              <a:t>1929</a:t>
            </a:r>
            <a:endParaRPr lang="en-US" sz="2800" b="1" i="1" dirty="0">
              <a:latin typeface="Candara"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cstate="print"/>
          <a:srcRect l="23291" t="21314" r="53193" b="17388"/>
          <a:stretch>
            <a:fillRect/>
          </a:stretch>
        </p:blipFill>
        <p:spPr bwMode="auto">
          <a:xfrm>
            <a:off x="2133600" y="228600"/>
            <a:ext cx="4419600" cy="6477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11266" name="Picture 2" descr="ALL QUIET ON THE WESTERN FRONT 1979 Richard Thomas, Ernest Borgnine QUAD  POSTER"/>
          <p:cNvPicPr>
            <a:picLocks noChangeAspect="1" noChangeArrowheads="1"/>
          </p:cNvPicPr>
          <p:nvPr/>
        </p:nvPicPr>
        <p:blipFill>
          <a:blip r:embed="rId2" cstate="print"/>
          <a:srcRect/>
          <a:stretch>
            <a:fillRect/>
          </a:stretch>
        </p:blipFill>
        <p:spPr bwMode="auto">
          <a:xfrm>
            <a:off x="0" y="0"/>
            <a:ext cx="9128784" cy="6858000"/>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onesheet.jpg"/>
          <p:cNvPicPr>
            <a:picLocks noChangeAspect="1"/>
          </p:cNvPicPr>
          <p:nvPr/>
        </p:nvPicPr>
        <p:blipFill>
          <a:blip r:embed="rId2" cstate="print"/>
          <a:stretch>
            <a:fillRect/>
          </a:stretch>
        </p:blipFill>
        <p:spPr>
          <a:xfrm>
            <a:off x="2250626" y="0"/>
            <a:ext cx="4642747" cy="685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smtClean="0"/>
              <a:t>Natalie Davis (2000) </a:t>
            </a:r>
            <a:r>
              <a:rPr lang="en-US" sz="3100" i="1" dirty="0" smtClean="0"/>
              <a:t>The Return of Martin Guerre</a:t>
            </a:r>
            <a:r>
              <a:rPr lang="en-US" dirty="0" smtClean="0"/>
              <a:t/>
            </a:r>
            <a:br>
              <a:rPr lang="en-US" dirty="0" smtClean="0"/>
            </a:br>
            <a:r>
              <a:rPr lang="en-US" dirty="0" smtClean="0"/>
              <a:t> ‘telling the truth’?</a:t>
            </a:r>
            <a:endParaRPr lang="en-US" dirty="0"/>
          </a:p>
        </p:txBody>
      </p:sp>
      <p:sp>
        <p:nvSpPr>
          <p:cNvPr id="3" name="Content Placeholder 2"/>
          <p:cNvSpPr>
            <a:spLocks noGrp="1"/>
          </p:cNvSpPr>
          <p:nvPr>
            <p:ph idx="1"/>
          </p:nvPr>
        </p:nvSpPr>
        <p:spPr>
          <a:xfrm>
            <a:off x="457200" y="1600200"/>
            <a:ext cx="4419600" cy="4953000"/>
          </a:xfrm>
        </p:spPr>
        <p:txBody>
          <a:bodyPr>
            <a:normAutofit/>
          </a:bodyPr>
          <a:lstStyle/>
          <a:p>
            <a:pPr>
              <a:buNone/>
            </a:pPr>
            <a:r>
              <a:rPr lang="en-US" dirty="0" smtClean="0"/>
              <a:t>But what of truth?</a:t>
            </a:r>
          </a:p>
          <a:p>
            <a:r>
              <a:rPr lang="en-US" dirty="0" smtClean="0"/>
              <a:t>Factual truth?</a:t>
            </a:r>
          </a:p>
          <a:p>
            <a:r>
              <a:rPr lang="en-US" dirty="0" smtClean="0"/>
              <a:t>Narrative truth?</a:t>
            </a:r>
          </a:p>
          <a:p>
            <a:r>
              <a:rPr lang="en-US" dirty="0" smtClean="0"/>
              <a:t>Emotional truth?</a:t>
            </a:r>
          </a:p>
          <a:p>
            <a:r>
              <a:rPr lang="en-US" dirty="0" smtClean="0"/>
              <a:t>Psychological truth?</a:t>
            </a:r>
          </a:p>
          <a:p>
            <a:pPr>
              <a:buNone/>
            </a:pPr>
            <a:endParaRPr lang="en-US" dirty="0" smtClean="0"/>
          </a:p>
          <a:p>
            <a:pPr>
              <a:buNone/>
            </a:pPr>
            <a:r>
              <a:rPr lang="en-US" dirty="0" smtClean="0"/>
              <a:t>There is NOT a single historical </a:t>
            </a:r>
            <a:r>
              <a:rPr lang="en-US" dirty="0" smtClean="0"/>
              <a:t>truth !!</a:t>
            </a:r>
            <a:endParaRPr lang="en-US" dirty="0"/>
          </a:p>
        </p:txBody>
      </p:sp>
      <p:pic>
        <p:nvPicPr>
          <p:cNvPr id="1026" name="Picture 2" descr="https://pictures.abebooks.com/inventory/md/md30567102881.jpg"/>
          <p:cNvPicPr>
            <a:picLocks noChangeAspect="1" noChangeArrowheads="1"/>
          </p:cNvPicPr>
          <p:nvPr/>
        </p:nvPicPr>
        <p:blipFill>
          <a:blip r:embed="rId2" cstate="print"/>
          <a:srcRect/>
          <a:stretch>
            <a:fillRect/>
          </a:stretch>
        </p:blipFill>
        <p:spPr bwMode="auto">
          <a:xfrm>
            <a:off x="6019800" y="1905000"/>
            <a:ext cx="2857500" cy="4286250"/>
          </a:xfrm>
          <a:prstGeom prst="rect">
            <a:avLst/>
          </a:prstGeom>
          <a:noFill/>
        </p:spPr>
      </p:pic>
      <p:pic>
        <p:nvPicPr>
          <p:cNvPr id="5" name="Picture 4" descr="onesheet.jpg"/>
          <p:cNvPicPr>
            <a:picLocks noChangeAspect="1"/>
          </p:cNvPicPr>
          <p:nvPr/>
        </p:nvPicPr>
        <p:blipFill>
          <a:blip r:embed="rId3" cstate="print"/>
          <a:stretch>
            <a:fillRect/>
          </a:stretch>
        </p:blipFill>
        <p:spPr>
          <a:xfrm>
            <a:off x="4343400" y="1828800"/>
            <a:ext cx="1787973" cy="2641091"/>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228600" y="838201"/>
            <a:ext cx="6400800" cy="4114800"/>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Historians/academics are increasingly fans of historical epics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They ‘judge’ historical veracity by;</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1" u="none" strike="noStrike" kern="1200" cap="none" spc="0" normalizeH="0" baseline="0" noProof="0" dirty="0" smtClean="0">
                <a:ln>
                  <a:noFill/>
                </a:ln>
                <a:solidFill>
                  <a:schemeClr val="tx1"/>
                </a:solidFill>
                <a:effectLst/>
                <a:uLnTx/>
                <a:uFillTx/>
                <a:latin typeface="+mn-lt"/>
                <a:ea typeface="+mn-ea"/>
                <a:cs typeface="+mn-cs"/>
              </a:rPr>
              <a:t>Events retold</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1" u="none" strike="noStrike" kern="1200" cap="none" spc="0" normalizeH="0" baseline="0" noProof="0" dirty="0" smtClean="0">
                <a:ln>
                  <a:noFill/>
                </a:ln>
                <a:solidFill>
                  <a:schemeClr val="tx1"/>
                </a:solidFill>
                <a:effectLst/>
                <a:uLnTx/>
                <a:uFillTx/>
                <a:latin typeface="+mn-lt"/>
                <a:ea typeface="+mn-ea"/>
                <a:cs typeface="+mn-cs"/>
              </a:rPr>
              <a:t>Costumes and props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1" u="none" strike="noStrike" kern="1200" cap="none" spc="0" normalizeH="0" baseline="0" noProof="0" dirty="0" smtClean="0">
                <a:ln>
                  <a:noFill/>
                </a:ln>
                <a:solidFill>
                  <a:schemeClr val="tx1"/>
                </a:solidFill>
                <a:effectLst/>
                <a:uLnTx/>
                <a:uFillTx/>
                <a:latin typeface="+mn-lt"/>
                <a:ea typeface="+mn-ea"/>
                <a:cs typeface="+mn-cs"/>
              </a:rPr>
              <a:t>Acting portrayals</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1" i="1" u="none" strike="noStrike" kern="1200" cap="none" spc="0" normalizeH="0" baseline="0" noProof="0" dirty="0" smtClean="0">
                <a:ln>
                  <a:noFill/>
                </a:ln>
                <a:solidFill>
                  <a:schemeClr val="tx1"/>
                </a:solidFill>
                <a:effectLst/>
                <a:uLnTx/>
                <a:uFillTx/>
                <a:latin typeface="+mn-lt"/>
                <a:ea typeface="+mn-ea"/>
                <a:cs typeface="+mn-cs"/>
              </a:rPr>
              <a:t>Suitability of the actor</a:t>
            </a:r>
          </a:p>
          <a:p>
            <a:pPr marL="742950" marR="0" lvl="1" indent="-285750" algn="l" defTabSz="914400" rtl="0" eaLnBrk="1" fontAlgn="auto" latinLnBrk="0" hangingPunct="1">
              <a:lnSpc>
                <a:spcPct val="100000"/>
              </a:lnSpc>
              <a:spcBef>
                <a:spcPct val="20000"/>
              </a:spcBef>
              <a:spcAft>
                <a:spcPts val="0"/>
              </a:spcAft>
              <a:buClrTx/>
              <a:buSzTx/>
              <a:buFont typeface="Arial" pitchFamily="34" charset="0"/>
              <a:buNone/>
              <a:tabLst/>
              <a:defRPr/>
            </a:pPr>
            <a:endParaRPr lang="en-US" sz="2800" b="1" i="1" dirty="0"/>
          </a:p>
        </p:txBody>
      </p:sp>
      <p:pic>
        <p:nvPicPr>
          <p:cNvPr id="3" name="Picture 2" descr="onesheet.jpg"/>
          <p:cNvPicPr>
            <a:picLocks noChangeAspect="1"/>
          </p:cNvPicPr>
          <p:nvPr/>
        </p:nvPicPr>
        <p:blipFill>
          <a:blip r:embed="rId2" cstate="print"/>
          <a:stretch>
            <a:fillRect/>
          </a:stretch>
        </p:blipFill>
        <p:spPr>
          <a:xfrm>
            <a:off x="6400800" y="2819400"/>
            <a:ext cx="2549973" cy="3766674"/>
          </a:xfrm>
          <a:prstGeom prst="rect">
            <a:avLst/>
          </a:prstGeom>
          <a:ln>
            <a:noFill/>
          </a:ln>
          <a:effectLst>
            <a:outerShdw blurRad="292100" dist="139700" dir="2700000" algn="tl" rotWithShape="0">
              <a:srgbClr val="333333">
                <a:alpha val="65000"/>
              </a:srgbClr>
            </a:outerShdw>
          </a:effectLst>
        </p:spPr>
      </p:pic>
      <p:sp>
        <p:nvSpPr>
          <p:cNvPr id="4" name="Rectangle 3"/>
          <p:cNvSpPr/>
          <p:nvPr/>
        </p:nvSpPr>
        <p:spPr>
          <a:xfrm>
            <a:off x="304800" y="5257800"/>
            <a:ext cx="5410200" cy="954107"/>
          </a:xfrm>
          <a:prstGeom prst="rect">
            <a:avLst/>
          </a:prstGeom>
        </p:spPr>
        <p:txBody>
          <a:bodyPr wrap="square">
            <a:spAutoFit/>
          </a:bodyPr>
          <a:lstStyle/>
          <a:p>
            <a:pPr marL="742950" lvl="1" indent="-285750">
              <a:spcBef>
                <a:spcPct val="20000"/>
              </a:spcBef>
              <a:defRPr/>
            </a:pPr>
            <a:r>
              <a:rPr lang="en-US" sz="2800" b="1" dirty="0">
                <a:solidFill>
                  <a:srgbClr val="FF0000"/>
                </a:solidFill>
              </a:rPr>
              <a:t>Special effects</a:t>
            </a:r>
            <a:r>
              <a:rPr lang="en-US" sz="2800" b="1" dirty="0" smtClean="0">
                <a:solidFill>
                  <a:srgbClr val="FF0000"/>
                </a:solidFill>
              </a:rPr>
              <a:t>? The ability to SHOW in graphic detail</a:t>
            </a:r>
            <a:endParaRPr lang="en-US" sz="2800" b="1"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4">
                                            <p:txEl>
                                              <p:pRg st="0" end="0"/>
                                            </p:txEl>
                                          </p:spTgt>
                                        </p:tgtEl>
                                        <p:attrNameLst>
                                          <p:attrName>style.visibility</p:attrName>
                                        </p:attrNameLst>
                                      </p:cBhvr>
                                      <p:to>
                                        <p:strVal val="visible"/>
                                      </p:to>
                                    </p:set>
                                    <p:animEffect transition="in" filter="fade">
                                      <p:cBhvr>
                                        <p:cTn id="29"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Gerda</a:t>
            </a:r>
            <a:r>
              <a:rPr lang="en-US" dirty="0" smtClean="0"/>
              <a:t> Lerner (1995)</a:t>
            </a:r>
            <a:endParaRPr lang="en-US" dirty="0"/>
          </a:p>
        </p:txBody>
      </p:sp>
      <p:sp>
        <p:nvSpPr>
          <p:cNvPr id="3" name="Content Placeholder 2"/>
          <p:cNvSpPr>
            <a:spLocks noGrp="1"/>
          </p:cNvSpPr>
          <p:nvPr>
            <p:ph idx="1"/>
          </p:nvPr>
        </p:nvSpPr>
        <p:spPr>
          <a:xfrm>
            <a:off x="457200" y="1600201"/>
            <a:ext cx="8077200" cy="1600200"/>
          </a:xfrm>
        </p:spPr>
        <p:txBody>
          <a:bodyPr/>
          <a:lstStyle/>
          <a:p>
            <a:pPr>
              <a:buNone/>
            </a:pPr>
            <a:r>
              <a:rPr lang="en-US" dirty="0" smtClean="0"/>
              <a:t>‘Joan of Arc: Three Films’ in Carnes (Ed.) </a:t>
            </a:r>
            <a:r>
              <a:rPr lang="en-US" b="1" i="1" dirty="0" smtClean="0"/>
              <a:t>Past Imperfect: History According to The Movies. </a:t>
            </a:r>
            <a:r>
              <a:rPr lang="en-US" dirty="0" smtClean="0"/>
              <a:t>NY. Henry Holt, 54-59</a:t>
            </a: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descr="Past Imperfect: History according to the Movies (Henry Holt Reference Book)"/>
          <p:cNvPicPr>
            <a:picLocks noChangeAspect="1" noChangeArrowheads="1"/>
          </p:cNvPicPr>
          <p:nvPr/>
        </p:nvPicPr>
        <p:blipFill>
          <a:blip r:embed="rId2" cstate="print"/>
          <a:srcRect/>
          <a:stretch>
            <a:fillRect/>
          </a:stretch>
        </p:blipFill>
        <p:spPr bwMode="auto">
          <a:xfrm>
            <a:off x="2362200" y="609600"/>
            <a:ext cx="4572000" cy="580029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passion-of-joan-of-arc-movie-promotional-ad-2G27M88.jpg"/>
          <p:cNvPicPr>
            <a:picLocks noChangeAspect="1"/>
          </p:cNvPicPr>
          <p:nvPr/>
        </p:nvPicPr>
        <p:blipFill>
          <a:blip r:embed="rId2" cstate="print"/>
          <a:srcRect r="3283" b="8273"/>
          <a:stretch>
            <a:fillRect/>
          </a:stretch>
        </p:blipFill>
        <p:spPr>
          <a:xfrm>
            <a:off x="0" y="0"/>
            <a:ext cx="2711824" cy="4191000"/>
          </a:xfrm>
          <a:prstGeom prst="rect">
            <a:avLst/>
          </a:prstGeom>
          <a:ln>
            <a:noFill/>
          </a:ln>
          <a:effectLst>
            <a:outerShdw blurRad="292100" dist="139700" dir="2700000" algn="tl" rotWithShape="0">
              <a:srgbClr val="333333">
                <a:alpha val="65000"/>
              </a:srgbClr>
            </a:outerShdw>
          </a:effectLst>
        </p:spPr>
      </p:pic>
      <p:pic>
        <p:nvPicPr>
          <p:cNvPr id="5" name="Picture 4" descr="fleming.jpg"/>
          <p:cNvPicPr>
            <a:picLocks noChangeAspect="1"/>
          </p:cNvPicPr>
          <p:nvPr/>
        </p:nvPicPr>
        <p:blipFill>
          <a:blip r:embed="rId3" cstate="print"/>
          <a:stretch>
            <a:fillRect/>
          </a:stretch>
        </p:blipFill>
        <p:spPr>
          <a:xfrm>
            <a:off x="2971800" y="1371600"/>
            <a:ext cx="2928938" cy="4417415"/>
          </a:xfrm>
          <a:prstGeom prst="rect">
            <a:avLst/>
          </a:prstGeom>
        </p:spPr>
      </p:pic>
      <p:pic>
        <p:nvPicPr>
          <p:cNvPr id="6" name="Picture 5" descr="sebergbox.jpg"/>
          <p:cNvPicPr>
            <a:picLocks noChangeAspect="1"/>
          </p:cNvPicPr>
          <p:nvPr/>
        </p:nvPicPr>
        <p:blipFill>
          <a:blip r:embed="rId4" cstate="print"/>
          <a:stretch>
            <a:fillRect/>
          </a:stretch>
        </p:blipFill>
        <p:spPr>
          <a:xfrm>
            <a:off x="6301522" y="1981200"/>
            <a:ext cx="2842478" cy="4876800"/>
          </a:xfrm>
          <a:prstGeom prst="rect">
            <a:avLst/>
          </a:prstGeom>
        </p:spPr>
      </p:pic>
      <p:sp>
        <p:nvSpPr>
          <p:cNvPr id="7" name="Title 1"/>
          <p:cNvSpPr>
            <a:spLocks noGrp="1"/>
          </p:cNvSpPr>
          <p:nvPr>
            <p:ph type="title"/>
          </p:nvPr>
        </p:nvSpPr>
        <p:spPr>
          <a:xfrm>
            <a:off x="-228600" y="4114800"/>
            <a:ext cx="3048000" cy="1143000"/>
          </a:xfrm>
        </p:spPr>
        <p:txBody>
          <a:bodyPr>
            <a:normAutofit/>
          </a:bodyPr>
          <a:lstStyle/>
          <a:p>
            <a:r>
              <a:rPr lang="en-US" sz="3200" dirty="0" smtClean="0"/>
              <a:t>Dreyer, (1928)</a:t>
            </a:r>
            <a:endParaRPr lang="en-US" sz="3200" dirty="0"/>
          </a:p>
        </p:txBody>
      </p:sp>
      <p:sp>
        <p:nvSpPr>
          <p:cNvPr id="8" name="Title 1"/>
          <p:cNvSpPr txBox="1">
            <a:spLocks/>
          </p:cNvSpPr>
          <p:nvPr/>
        </p:nvSpPr>
        <p:spPr>
          <a:xfrm>
            <a:off x="2895600" y="5486400"/>
            <a:ext cx="30480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Fleming (1948)</a:t>
            </a:r>
          </a:p>
        </p:txBody>
      </p:sp>
      <p:sp>
        <p:nvSpPr>
          <p:cNvPr id="9" name="Title 1"/>
          <p:cNvSpPr txBox="1">
            <a:spLocks/>
          </p:cNvSpPr>
          <p:nvPr/>
        </p:nvSpPr>
        <p:spPr>
          <a:xfrm>
            <a:off x="5943600" y="838200"/>
            <a:ext cx="35814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Preminger (1957)</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leming.jpg"/>
          <p:cNvPicPr>
            <a:picLocks noChangeAspect="1"/>
          </p:cNvPicPr>
          <p:nvPr/>
        </p:nvPicPr>
        <p:blipFill>
          <a:blip r:embed="rId2" cstate="print"/>
          <a:stretch>
            <a:fillRect/>
          </a:stretch>
        </p:blipFill>
        <p:spPr>
          <a:xfrm>
            <a:off x="0" y="0"/>
            <a:ext cx="2019508" cy="3045815"/>
          </a:xfrm>
          <a:prstGeom prst="rect">
            <a:avLst/>
          </a:prstGeom>
        </p:spPr>
      </p:pic>
      <p:pic>
        <p:nvPicPr>
          <p:cNvPr id="5" name="Picture 4" descr="sebergbox.jpg"/>
          <p:cNvPicPr>
            <a:picLocks noChangeAspect="1"/>
          </p:cNvPicPr>
          <p:nvPr/>
        </p:nvPicPr>
        <p:blipFill>
          <a:blip r:embed="rId3" cstate="print"/>
          <a:stretch>
            <a:fillRect/>
          </a:stretch>
        </p:blipFill>
        <p:spPr>
          <a:xfrm>
            <a:off x="0" y="3886200"/>
            <a:ext cx="1959893" cy="3362562"/>
          </a:xfrm>
          <a:prstGeom prst="rect">
            <a:avLst/>
          </a:prstGeom>
        </p:spPr>
      </p:pic>
      <p:sp>
        <p:nvSpPr>
          <p:cNvPr id="6" name="Title 1"/>
          <p:cNvSpPr txBox="1">
            <a:spLocks/>
          </p:cNvSpPr>
          <p:nvPr/>
        </p:nvSpPr>
        <p:spPr>
          <a:xfrm>
            <a:off x="45238" y="3098100"/>
            <a:ext cx="2017132" cy="788100"/>
          </a:xfrm>
          <a:prstGeom prst="rect">
            <a:avLst/>
          </a:prstGeom>
        </p:spPr>
        <p:txBody>
          <a:bodyPr vert="horz" lIns="91440" tIns="45720" rIns="91440" bIns="45720" rtlCol="0" anchor="ctr">
            <a:normAutofit fontScale="8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Fleming (1948)</a:t>
            </a:r>
          </a:p>
        </p:txBody>
      </p:sp>
      <p:sp>
        <p:nvSpPr>
          <p:cNvPr id="7" name="Title 1"/>
          <p:cNvSpPr txBox="1">
            <a:spLocks/>
          </p:cNvSpPr>
          <p:nvPr/>
        </p:nvSpPr>
        <p:spPr>
          <a:xfrm>
            <a:off x="533400" y="6069900"/>
            <a:ext cx="2370130" cy="788100"/>
          </a:xfrm>
          <a:prstGeom prst="rect">
            <a:avLst/>
          </a:prstGeom>
          <a:solidFill>
            <a:schemeClr val="bg1"/>
          </a:solidFill>
          <a:ln>
            <a:solidFill>
              <a:schemeClr val="tx1"/>
            </a:solidFill>
          </a:ln>
        </p:spPr>
        <p:txBody>
          <a:bodyPr vert="horz" lIns="91440" tIns="45720" rIns="91440" bIns="45720" rtlCol="0" anchor="ctr">
            <a:normAutofit fontScale="85000" lnSpcReduction="2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Preminger (1957)</a:t>
            </a:r>
          </a:p>
        </p:txBody>
      </p:sp>
      <p:sp>
        <p:nvSpPr>
          <p:cNvPr id="8" name="Title 1"/>
          <p:cNvSpPr>
            <a:spLocks noGrp="1"/>
          </p:cNvSpPr>
          <p:nvPr>
            <p:ph type="title"/>
          </p:nvPr>
        </p:nvSpPr>
        <p:spPr>
          <a:xfrm>
            <a:off x="914400" y="0"/>
            <a:ext cx="8229600" cy="1143000"/>
          </a:xfrm>
        </p:spPr>
        <p:txBody>
          <a:bodyPr/>
          <a:lstStyle/>
          <a:p>
            <a:r>
              <a:rPr lang="en-US" dirty="0" err="1" smtClean="0"/>
              <a:t>Gerda</a:t>
            </a:r>
            <a:r>
              <a:rPr lang="en-US" dirty="0" smtClean="0"/>
              <a:t> Lerner (1995)</a:t>
            </a:r>
            <a:endParaRPr lang="en-US" dirty="0"/>
          </a:p>
        </p:txBody>
      </p:sp>
      <p:sp>
        <p:nvSpPr>
          <p:cNvPr id="9" name="Content Placeholder 2"/>
          <p:cNvSpPr>
            <a:spLocks noGrp="1"/>
          </p:cNvSpPr>
          <p:nvPr>
            <p:ph idx="1"/>
          </p:nvPr>
        </p:nvSpPr>
        <p:spPr>
          <a:xfrm>
            <a:off x="2895600" y="1295400"/>
            <a:ext cx="5562600" cy="4525963"/>
          </a:xfrm>
        </p:spPr>
        <p:txBody>
          <a:bodyPr/>
          <a:lstStyle/>
          <a:p>
            <a:pPr>
              <a:buNone/>
            </a:pPr>
            <a:r>
              <a:rPr lang="en-US" dirty="0" smtClean="0"/>
              <a:t>‘both are close to historical facts… </a:t>
            </a:r>
          </a:p>
          <a:p>
            <a:pPr>
              <a:buNone/>
            </a:pPr>
            <a:endParaRPr lang="en-US" dirty="0" smtClean="0"/>
          </a:p>
          <a:p>
            <a:pPr>
              <a:buNone/>
            </a:pPr>
            <a:r>
              <a:rPr lang="en-US" dirty="0" smtClean="0"/>
              <a:t>Joan of Arc Hollywood ending</a:t>
            </a:r>
          </a:p>
          <a:p>
            <a:pPr>
              <a:buNone/>
            </a:pPr>
            <a:endParaRPr lang="en-US" dirty="0" smtClean="0"/>
          </a:p>
          <a:p>
            <a:pPr>
              <a:buNone/>
            </a:pPr>
            <a:r>
              <a:rPr lang="en-US" dirty="0" smtClean="0"/>
              <a:t>Saint Joan full of </a:t>
            </a:r>
            <a:r>
              <a:rPr lang="en-US" dirty="0" err="1" smtClean="0"/>
              <a:t>ahistorical</a:t>
            </a:r>
            <a:r>
              <a:rPr lang="en-US" dirty="0" smtClean="0"/>
              <a:t> speeches’</a:t>
            </a:r>
            <a:endParaRPr lang="en-US"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0" y="1447800"/>
            <a:ext cx="5257800" cy="4678363"/>
          </a:xfrm>
        </p:spPr>
        <p:txBody>
          <a:bodyPr>
            <a:normAutofit lnSpcReduction="10000"/>
          </a:bodyPr>
          <a:lstStyle/>
          <a:p>
            <a:r>
              <a:rPr lang="en-US" dirty="0" smtClean="0"/>
              <a:t>Uses record of Joan’s interrogation… sets the medieval tone</a:t>
            </a:r>
          </a:p>
          <a:p>
            <a:r>
              <a:rPr lang="en-US" dirty="0" smtClean="0"/>
              <a:t>Closest to conveying the historical truth</a:t>
            </a:r>
          </a:p>
          <a:p>
            <a:r>
              <a:rPr lang="en-US" dirty="0" smtClean="0"/>
              <a:t>Poetic and metaphorically makes the audience</a:t>
            </a:r>
            <a:r>
              <a:rPr lang="en-US" b="1" i="1" dirty="0" smtClean="0"/>
              <a:t> feel </a:t>
            </a:r>
          </a:p>
          <a:p>
            <a:r>
              <a:rPr lang="en-US" dirty="0" smtClean="0"/>
              <a:t>Lots of close-ups of </a:t>
            </a:r>
            <a:r>
              <a:rPr lang="en-US" dirty="0" err="1" smtClean="0"/>
              <a:t>agonised</a:t>
            </a:r>
            <a:r>
              <a:rPr lang="en-US" dirty="0" smtClean="0"/>
              <a:t> Joan</a:t>
            </a:r>
          </a:p>
        </p:txBody>
      </p:sp>
      <p:pic>
        <p:nvPicPr>
          <p:cNvPr id="4" name="Picture 3" descr="the-passion-of-joan-of-arc-movie-promotional-ad-2G27M88.jpg"/>
          <p:cNvPicPr>
            <a:picLocks noChangeAspect="1"/>
          </p:cNvPicPr>
          <p:nvPr/>
        </p:nvPicPr>
        <p:blipFill>
          <a:blip r:embed="rId2" cstate="print"/>
          <a:srcRect r="3283" b="8273"/>
          <a:stretch>
            <a:fillRect/>
          </a:stretch>
        </p:blipFill>
        <p:spPr>
          <a:xfrm>
            <a:off x="0" y="0"/>
            <a:ext cx="3200400" cy="4946072"/>
          </a:xfrm>
          <a:prstGeom prst="rect">
            <a:avLst/>
          </a:prstGeom>
          <a:ln>
            <a:noFill/>
          </a:ln>
          <a:effectLst>
            <a:outerShdw blurRad="292100" dist="139700" dir="2700000" algn="tl" rotWithShape="0">
              <a:srgbClr val="333333">
                <a:alpha val="65000"/>
              </a:srgbClr>
            </a:outerShdw>
          </a:effectLst>
        </p:spPr>
      </p:pic>
      <p:sp>
        <p:nvSpPr>
          <p:cNvPr id="5" name="Title 1"/>
          <p:cNvSpPr txBox="1">
            <a:spLocks/>
          </p:cNvSpPr>
          <p:nvPr/>
        </p:nvSpPr>
        <p:spPr>
          <a:xfrm>
            <a:off x="0" y="5105400"/>
            <a:ext cx="30480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200" b="0" i="0" u="none" strike="noStrike" kern="1200" cap="none" spc="0" normalizeH="0" baseline="0" noProof="0" dirty="0" smtClean="0">
                <a:ln>
                  <a:noFill/>
                </a:ln>
                <a:solidFill>
                  <a:schemeClr val="tx1"/>
                </a:solidFill>
                <a:effectLst/>
                <a:uLnTx/>
                <a:uFillTx/>
                <a:latin typeface="+mj-lt"/>
                <a:ea typeface="+mj-ea"/>
                <a:cs typeface="+mj-cs"/>
              </a:rPr>
              <a:t>Dreyer, (1928)</a:t>
            </a:r>
            <a:endParaRPr kumimoji="0" lang="en-US" sz="3200" b="0" i="0" u="none" strike="noStrike" kern="1200" cap="none" spc="0" normalizeH="0" baseline="0" noProof="0" dirty="0">
              <a:ln>
                <a:noFill/>
              </a:ln>
              <a:solidFill>
                <a:schemeClr val="tx1"/>
              </a:solidFill>
              <a:effectLst/>
              <a:uLnTx/>
              <a:uFillTx/>
              <a:latin typeface="+mj-lt"/>
              <a:ea typeface="+mj-ea"/>
              <a:cs typeface="+mj-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he-passion-of-joan-of-arc-movie-promotional-ad-2G27M88.jpg"/>
          <p:cNvPicPr>
            <a:picLocks noChangeAspect="1"/>
          </p:cNvPicPr>
          <p:nvPr/>
        </p:nvPicPr>
        <p:blipFill>
          <a:blip r:embed="rId2" cstate="print"/>
          <a:srcRect r="3283" b="8273"/>
          <a:stretch>
            <a:fillRect/>
          </a:stretch>
        </p:blipFill>
        <p:spPr>
          <a:xfrm>
            <a:off x="0" y="304800"/>
            <a:ext cx="3200400" cy="4946072"/>
          </a:xfrm>
          <a:prstGeom prst="rect">
            <a:avLst/>
          </a:prstGeom>
          <a:ln>
            <a:noFill/>
          </a:ln>
          <a:effectLst>
            <a:outerShdw blurRad="292100" dist="139700" dir="2700000" algn="tl" rotWithShape="0">
              <a:srgbClr val="333333">
                <a:alpha val="65000"/>
              </a:srgbClr>
            </a:outerShdw>
          </a:effectLst>
        </p:spPr>
      </p:pic>
      <p:sp>
        <p:nvSpPr>
          <p:cNvPr id="5" name="Content Placeholder 2"/>
          <p:cNvSpPr>
            <a:spLocks noGrp="1"/>
          </p:cNvSpPr>
          <p:nvPr>
            <p:ph idx="1"/>
          </p:nvPr>
        </p:nvSpPr>
        <p:spPr>
          <a:xfrm>
            <a:off x="3276600" y="762000"/>
            <a:ext cx="5562600" cy="4525963"/>
          </a:xfrm>
        </p:spPr>
        <p:txBody>
          <a:bodyPr/>
          <a:lstStyle/>
          <a:p>
            <a:pPr>
              <a:buNone/>
            </a:pPr>
            <a:r>
              <a:rPr lang="en-US" dirty="0" smtClean="0"/>
              <a:t>   “</a:t>
            </a:r>
            <a:r>
              <a:rPr lang="en-US" i="1" dirty="0" smtClean="0"/>
              <a:t>He</a:t>
            </a:r>
            <a:r>
              <a:rPr lang="en-US" dirty="0" smtClean="0"/>
              <a:t> [Dreyer] </a:t>
            </a:r>
            <a:r>
              <a:rPr lang="en-US" i="1" dirty="0" smtClean="0"/>
              <a:t>has achieved a masterpiece of filmmaking, justly recognized as one of the great classics in film history, </a:t>
            </a:r>
            <a:r>
              <a:rPr lang="en-US" b="1" i="1" dirty="0" smtClean="0"/>
              <a:t>but also shown us how film can speak truth to history </a:t>
            </a:r>
            <a:r>
              <a:rPr lang="en-US" i="1" dirty="0" smtClean="0"/>
              <a:t>without a cast of thousands or a budget of millions</a:t>
            </a:r>
            <a:r>
              <a:rPr lang="en-US" dirty="0" smtClean="0"/>
              <a:t>.”</a:t>
            </a:r>
            <a:endParaRPr lang="en-US" dirty="0"/>
          </a:p>
        </p:txBody>
      </p:sp>
      <p:sp>
        <p:nvSpPr>
          <p:cNvPr id="6" name="Content Placeholder 2"/>
          <p:cNvSpPr txBox="1">
            <a:spLocks/>
          </p:cNvSpPr>
          <p:nvPr/>
        </p:nvSpPr>
        <p:spPr>
          <a:xfrm>
            <a:off x="228600" y="5562600"/>
            <a:ext cx="8077200" cy="914400"/>
          </a:xfrm>
          <a:prstGeom prst="rect">
            <a:avLst/>
          </a:prstGeom>
        </p:spPr>
        <p:txBody>
          <a:bodyPr vert="horz" lIns="91440" tIns="45720" rIns="91440" bIns="45720" rtlCol="0">
            <a:normAutofit fontScale="925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400" b="0" i="0" u="none" strike="noStrike" kern="1200" cap="none" spc="0" normalizeH="0" baseline="0" noProof="0" dirty="0" smtClean="0">
                <a:ln>
                  <a:noFill/>
                </a:ln>
                <a:solidFill>
                  <a:schemeClr val="tx1"/>
                </a:solidFill>
                <a:effectLst/>
                <a:uLnTx/>
                <a:uFillTx/>
                <a:latin typeface="+mn-lt"/>
                <a:ea typeface="+mn-ea"/>
                <a:cs typeface="+mn-cs"/>
              </a:rPr>
              <a:t>Lerner, </a:t>
            </a:r>
            <a:r>
              <a:rPr lang="en-US" sz="2400" dirty="0" err="1" smtClean="0"/>
              <a:t>Gerda</a:t>
            </a:r>
            <a:r>
              <a:rPr lang="en-US" sz="2400" dirty="0" smtClean="0"/>
              <a:t>. </a:t>
            </a:r>
            <a:r>
              <a:rPr kumimoji="0" lang="en-US" sz="2400" b="0" i="0" u="none" strike="noStrike" kern="1200" cap="none" spc="0" normalizeH="0" baseline="0" noProof="0" dirty="0" smtClean="0">
                <a:ln>
                  <a:noFill/>
                </a:ln>
                <a:solidFill>
                  <a:schemeClr val="tx1"/>
                </a:solidFill>
                <a:effectLst/>
                <a:uLnTx/>
                <a:uFillTx/>
                <a:latin typeface="+mn-lt"/>
                <a:ea typeface="+mn-ea"/>
                <a:cs typeface="+mn-cs"/>
              </a:rPr>
              <a:t>‘Joan of Arc: Three Films’ in Carnes (Ed.) </a:t>
            </a:r>
            <a:r>
              <a:rPr kumimoji="0" lang="en-US" sz="2400" b="1" i="1" u="none" strike="noStrike" kern="1200" cap="none" spc="0" normalizeH="0" baseline="0" noProof="0" dirty="0" smtClean="0">
                <a:ln>
                  <a:noFill/>
                </a:ln>
                <a:solidFill>
                  <a:schemeClr val="tx1"/>
                </a:solidFill>
                <a:effectLst/>
                <a:uLnTx/>
                <a:uFillTx/>
                <a:latin typeface="+mn-lt"/>
                <a:ea typeface="+mn-ea"/>
                <a:cs typeface="+mn-cs"/>
              </a:rPr>
              <a:t>Past Imperfect: History According to The Movies. </a:t>
            </a:r>
            <a:r>
              <a:rPr kumimoji="0" lang="en-US" sz="2400" b="0" i="0" u="none" strike="noStrike" kern="1200" cap="none" spc="0" normalizeH="0" baseline="0" noProof="0" dirty="0" smtClean="0">
                <a:ln>
                  <a:noFill/>
                </a:ln>
                <a:solidFill>
                  <a:schemeClr val="tx1"/>
                </a:solidFill>
                <a:effectLst/>
                <a:uLnTx/>
                <a:uFillTx/>
                <a:latin typeface="+mn-lt"/>
                <a:ea typeface="+mn-ea"/>
                <a:cs typeface="+mn-cs"/>
              </a:rPr>
              <a:t>NY. Henry Holt, pp.59</a:t>
            </a:r>
            <a:endParaRPr kumimoji="0" lang="en-US" sz="24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Adhering to facts helps but not everything</a:t>
            </a:r>
          </a:p>
          <a:p>
            <a:r>
              <a:rPr lang="en-US" dirty="0" smtClean="0"/>
              <a:t>Believability of performance (subjective?)</a:t>
            </a:r>
          </a:p>
          <a:p>
            <a:r>
              <a:rPr lang="en-US" dirty="0" err="1" smtClean="0"/>
              <a:t>Mise</a:t>
            </a:r>
            <a:r>
              <a:rPr lang="en-US" dirty="0" smtClean="0"/>
              <a:t>-en-scene </a:t>
            </a:r>
          </a:p>
          <a:p>
            <a:r>
              <a:rPr lang="en-US" dirty="0" smtClean="0"/>
              <a:t>The language of film e.g. montage, paralanguage </a:t>
            </a:r>
          </a:p>
          <a:p>
            <a:r>
              <a:rPr lang="en-US" dirty="0" smtClean="0"/>
              <a:t>Context of production </a:t>
            </a:r>
            <a:r>
              <a:rPr lang="en-US" dirty="0" smtClean="0"/>
              <a:t>[where, when, by whom, for whom, historical/social/political times]</a:t>
            </a:r>
            <a:endParaRPr lang="en-US" dirty="0" smtClean="0"/>
          </a:p>
        </p:txBody>
      </p:sp>
      <p:sp>
        <p:nvSpPr>
          <p:cNvPr id="4" name="Title 1"/>
          <p:cNvSpPr>
            <a:spLocks noGrp="1"/>
          </p:cNvSpPr>
          <p:nvPr>
            <p:ph type="title"/>
          </p:nvPr>
        </p:nvSpPr>
        <p:spPr/>
        <p:txBody>
          <a:bodyPr/>
          <a:lstStyle/>
          <a:p>
            <a:r>
              <a:rPr lang="en-US" dirty="0" err="1" smtClean="0"/>
              <a:t>Gerda</a:t>
            </a:r>
            <a:r>
              <a:rPr lang="en-US" dirty="0" smtClean="0"/>
              <a:t> Lerner (1995)</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Film as allegory</a:t>
            </a:r>
            <a:endParaRPr lang="en-US" dirty="0"/>
          </a:p>
        </p:txBody>
      </p:sp>
      <p:pic>
        <p:nvPicPr>
          <p:cNvPr id="1026" name="Picture 2"/>
          <p:cNvPicPr>
            <a:picLocks noChangeAspect="1" noChangeArrowheads="1"/>
          </p:cNvPicPr>
          <p:nvPr/>
        </p:nvPicPr>
        <p:blipFill>
          <a:blip r:embed="rId2" cstate="print">
            <a:lum bright="-20000" contrast="30000"/>
          </a:blip>
          <a:srcRect l="9996" t="25748" r="40849" b="16667"/>
          <a:stretch>
            <a:fillRect/>
          </a:stretch>
        </p:blipFill>
        <p:spPr bwMode="auto">
          <a:xfrm>
            <a:off x="4863403" y="4038600"/>
            <a:ext cx="4280597" cy="2819400"/>
          </a:xfrm>
          <a:prstGeom prst="rect">
            <a:avLst/>
          </a:prstGeom>
          <a:ln>
            <a:noFill/>
          </a:ln>
          <a:effectLst>
            <a:outerShdw blurRad="292100" dist="139700" dir="2700000" algn="tl" rotWithShape="0">
              <a:srgbClr val="333333">
                <a:alpha val="65000"/>
              </a:srgbClr>
            </a:outerShdw>
          </a:effectLst>
        </p:spPr>
      </p:pic>
      <p:pic>
        <p:nvPicPr>
          <p:cNvPr id="1027" name="Picture 3"/>
          <p:cNvPicPr>
            <a:picLocks noChangeAspect="1" noChangeArrowheads="1"/>
          </p:cNvPicPr>
          <p:nvPr/>
        </p:nvPicPr>
        <p:blipFill>
          <a:blip r:embed="rId3" cstate="print"/>
          <a:srcRect l="21303" t="17708" r="19546" b="13542"/>
          <a:stretch>
            <a:fillRect/>
          </a:stretch>
        </p:blipFill>
        <p:spPr bwMode="auto">
          <a:xfrm>
            <a:off x="0" y="1143000"/>
            <a:ext cx="4664364" cy="3048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r>
              <a:rPr lang="en-US" dirty="0" smtClean="0"/>
              <a:t>Note: Academia and history</a:t>
            </a:r>
            <a:endParaRPr lang="en-US" dirty="0"/>
          </a:p>
        </p:txBody>
      </p:sp>
      <p:sp>
        <p:nvSpPr>
          <p:cNvPr id="3" name="Content Placeholder 2"/>
          <p:cNvSpPr>
            <a:spLocks noGrp="1"/>
          </p:cNvSpPr>
          <p:nvPr>
            <p:ph idx="1"/>
          </p:nvPr>
        </p:nvSpPr>
        <p:spPr>
          <a:xfrm>
            <a:off x="0" y="1219200"/>
            <a:ext cx="4572000" cy="4525963"/>
          </a:xfrm>
        </p:spPr>
        <p:txBody>
          <a:bodyPr/>
          <a:lstStyle/>
          <a:p>
            <a:r>
              <a:rPr lang="en-US" dirty="0" smtClean="0"/>
              <a:t>Consider post war UK and history</a:t>
            </a:r>
          </a:p>
          <a:p>
            <a:r>
              <a:rPr lang="en-US" dirty="0" smtClean="0"/>
              <a:t>Historians in Oxford / Cambridge and the ‘definitive’ nature of history</a:t>
            </a:r>
          </a:p>
          <a:p>
            <a:r>
              <a:rPr lang="en-US" dirty="0" smtClean="0"/>
              <a:t> A few academics in very small circles</a:t>
            </a:r>
            <a:endParaRPr lang="en-US" dirty="0"/>
          </a:p>
        </p:txBody>
      </p:sp>
      <p:pic>
        <p:nvPicPr>
          <p:cNvPr id="1026" name="Picture 2"/>
          <p:cNvPicPr>
            <a:picLocks noChangeAspect="1" noChangeArrowheads="1"/>
          </p:cNvPicPr>
          <p:nvPr/>
        </p:nvPicPr>
        <p:blipFill>
          <a:blip r:embed="rId2" cstate="print">
            <a:lum contrast="10000"/>
          </a:blip>
          <a:srcRect l="67350" t="18750" r="13991" b="24740"/>
          <a:stretch>
            <a:fillRect/>
          </a:stretch>
        </p:blipFill>
        <p:spPr bwMode="auto">
          <a:xfrm>
            <a:off x="6324600" y="1066800"/>
            <a:ext cx="2819400" cy="4800600"/>
          </a:xfrm>
          <a:prstGeom prst="rect">
            <a:avLst/>
          </a:prstGeom>
          <a:ln>
            <a:solidFill>
              <a:schemeClr val="tx1"/>
            </a:solidFill>
          </a:ln>
          <a:effectLst>
            <a:outerShdw blurRad="292100" dist="139700" dir="2700000" algn="tl" rotWithShape="0">
              <a:srgbClr val="333333">
                <a:alpha val="65000"/>
              </a:srgbClr>
            </a:outerShdw>
          </a:effectLst>
        </p:spPr>
      </p:pic>
      <p:pic>
        <p:nvPicPr>
          <p:cNvPr id="4098" name="Picture 2" descr="https://pictures.abebooks.com/isbn/9780140227383-uk.jpg"/>
          <p:cNvPicPr>
            <a:picLocks noChangeAspect="1" noChangeArrowheads="1"/>
          </p:cNvPicPr>
          <p:nvPr/>
        </p:nvPicPr>
        <p:blipFill>
          <a:blip r:embed="rId3" cstate="print"/>
          <a:srcRect/>
          <a:stretch>
            <a:fillRect/>
          </a:stretch>
        </p:blipFill>
        <p:spPr bwMode="auto">
          <a:xfrm>
            <a:off x="4267200" y="1066800"/>
            <a:ext cx="2162175" cy="318904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Postmodernism and revisionist history</a:t>
            </a:r>
            <a:endParaRPr lang="en-US" dirty="0"/>
          </a:p>
        </p:txBody>
      </p:sp>
      <p:sp>
        <p:nvSpPr>
          <p:cNvPr id="3" name="Content Placeholder 2"/>
          <p:cNvSpPr>
            <a:spLocks noGrp="1"/>
          </p:cNvSpPr>
          <p:nvPr>
            <p:ph idx="1"/>
          </p:nvPr>
        </p:nvSpPr>
        <p:spPr>
          <a:xfrm>
            <a:off x="457200" y="1600200"/>
            <a:ext cx="6019800" cy="4724400"/>
          </a:xfrm>
        </p:spPr>
        <p:txBody>
          <a:bodyPr>
            <a:normAutofit lnSpcReduction="10000"/>
          </a:bodyPr>
          <a:lstStyle/>
          <a:p>
            <a:r>
              <a:rPr lang="en-US" dirty="0" smtClean="0"/>
              <a:t>Late 60’s onwards</a:t>
            </a:r>
          </a:p>
          <a:p>
            <a:r>
              <a:rPr lang="en-US" dirty="0" smtClean="0"/>
              <a:t>Post-structuralism contests ‘grand narratives’ [a singular truth] of history</a:t>
            </a:r>
          </a:p>
          <a:p>
            <a:r>
              <a:rPr lang="en-US" i="1" dirty="0" err="1" smtClean="0"/>
              <a:t>Lyotard</a:t>
            </a:r>
            <a:r>
              <a:rPr lang="en-US" i="1" dirty="0" smtClean="0"/>
              <a:t>, Jameson, </a:t>
            </a:r>
            <a:r>
              <a:rPr lang="en-US" i="1" dirty="0" err="1" smtClean="0"/>
              <a:t>Baudrillard</a:t>
            </a:r>
            <a:r>
              <a:rPr lang="en-US" i="1" dirty="0" smtClean="0"/>
              <a:t>, </a:t>
            </a:r>
            <a:r>
              <a:rPr lang="en-US" i="1" dirty="0" err="1" smtClean="0"/>
              <a:t>Focault</a:t>
            </a:r>
            <a:r>
              <a:rPr lang="en-US" i="1" dirty="0" smtClean="0"/>
              <a:t>, Derrida, </a:t>
            </a:r>
            <a:r>
              <a:rPr lang="en-US" dirty="0" smtClean="0"/>
              <a:t>et.al.</a:t>
            </a:r>
          </a:p>
          <a:p>
            <a:r>
              <a:rPr lang="en-US" b="1" dirty="0" smtClean="0"/>
              <a:t>HAYDEN WHITE</a:t>
            </a:r>
            <a:r>
              <a:rPr lang="en-US" dirty="0" smtClean="0"/>
              <a:t> – contests surface nature of historical investigations</a:t>
            </a:r>
          </a:p>
          <a:p>
            <a:pPr algn="ctr"/>
            <a:endParaRPr lang="en-US" dirty="0" smtClean="0"/>
          </a:p>
          <a:p>
            <a:pPr>
              <a:buNone/>
            </a:pPr>
            <a:endParaRPr lang="en-US" dirty="0"/>
          </a:p>
        </p:txBody>
      </p:sp>
      <p:pic>
        <p:nvPicPr>
          <p:cNvPr id="3074" name="Picture 2" descr="https://pictures.abebooks.com/isbn/9780801817618-uk.jpg"/>
          <p:cNvPicPr>
            <a:picLocks noChangeAspect="1" noChangeArrowheads="1"/>
          </p:cNvPicPr>
          <p:nvPr/>
        </p:nvPicPr>
        <p:blipFill>
          <a:blip r:embed="rId2" cstate="print"/>
          <a:srcRect/>
          <a:stretch>
            <a:fillRect/>
          </a:stretch>
        </p:blipFill>
        <p:spPr bwMode="auto">
          <a:xfrm>
            <a:off x="6095999" y="1828800"/>
            <a:ext cx="2838811" cy="42672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04800" y="304800"/>
            <a:ext cx="8229600" cy="3970318"/>
          </a:xfrm>
          <a:prstGeom prst="rect">
            <a:avLst/>
          </a:prstGeom>
        </p:spPr>
        <p:txBody>
          <a:bodyPr wrap="square">
            <a:spAutoFit/>
          </a:bodyPr>
          <a:lstStyle/>
          <a:p>
            <a:pPr fontAlgn="base"/>
            <a:r>
              <a:rPr lang="en-US" sz="2800" dirty="0" smtClean="0"/>
              <a:t>This is a daring, ingenious... </a:t>
            </a:r>
            <a:r>
              <a:rPr lang="en-US" sz="2800" i="1" dirty="0" smtClean="0"/>
              <a:t>tour de force.</a:t>
            </a:r>
            <a:r>
              <a:rPr lang="en-US" sz="2800" dirty="0" smtClean="0"/>
              <a:t> White has produced a profoundly original 'critique of historical reason.'.</a:t>
            </a:r>
          </a:p>
          <a:p>
            <a:pPr fontAlgn="base"/>
            <a:r>
              <a:rPr lang="en-US" sz="2800" dirty="0" smtClean="0"/>
              <a:t> (</a:t>
            </a:r>
            <a:r>
              <a:rPr lang="en-US" sz="2800" i="1" dirty="0" smtClean="0"/>
              <a:t>American Historical Review</a:t>
            </a:r>
            <a:r>
              <a:rPr lang="en-US" sz="2800" dirty="0" smtClean="0"/>
              <a:t>)</a:t>
            </a:r>
            <a:br>
              <a:rPr lang="en-US" sz="2800" dirty="0" smtClean="0"/>
            </a:br>
            <a:r>
              <a:rPr lang="en-US" sz="2800" dirty="0" smtClean="0"/>
              <a:t/>
            </a:r>
            <a:br>
              <a:rPr lang="en-US" sz="2800" dirty="0" smtClean="0"/>
            </a:br>
            <a:r>
              <a:rPr lang="en-US" sz="2800" dirty="0" smtClean="0"/>
              <a:t>A book that will simply have to be reckoned with by all historians who have the slightest interest in the genesis and forms of historical narrative.</a:t>
            </a:r>
          </a:p>
          <a:p>
            <a:r>
              <a:rPr lang="en-US" sz="2800" dirty="0" smtClean="0"/>
              <a:t> (</a:t>
            </a:r>
            <a:r>
              <a:rPr lang="en-US" sz="2800" i="1" dirty="0" smtClean="0"/>
              <a:t>Journal of Modern History</a:t>
            </a:r>
            <a:r>
              <a:rPr lang="en-US" sz="2800" dirty="0" smtClean="0"/>
              <a:t>)</a:t>
            </a:r>
            <a:endParaRPr lang="en-US" sz="2800" dirty="0"/>
          </a:p>
        </p:txBody>
      </p:sp>
      <p:pic>
        <p:nvPicPr>
          <p:cNvPr id="7" name="Picture 2" descr="https://pictures.abebooks.com/isbn/9780801817618-uk.jpg"/>
          <p:cNvPicPr>
            <a:picLocks noChangeAspect="1" noChangeArrowheads="1"/>
          </p:cNvPicPr>
          <p:nvPr/>
        </p:nvPicPr>
        <p:blipFill>
          <a:blip r:embed="rId2" cstate="print"/>
          <a:srcRect r="-5541" b="57447"/>
          <a:stretch>
            <a:fillRect/>
          </a:stretch>
        </p:blipFill>
        <p:spPr bwMode="auto">
          <a:xfrm>
            <a:off x="5181600" y="4267200"/>
            <a:ext cx="4274820" cy="2590800"/>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457200" y="5257800"/>
            <a:ext cx="4572000" cy="1015663"/>
          </a:xfrm>
          <a:prstGeom prst="rect">
            <a:avLst/>
          </a:prstGeom>
        </p:spPr>
        <p:txBody>
          <a:bodyPr>
            <a:spAutoFit/>
          </a:bodyPr>
          <a:lstStyle/>
          <a:p>
            <a:pPr fontAlgn="base"/>
            <a:r>
              <a:rPr lang="en-US" sz="2000" b="1" i="1" dirty="0" err="1" smtClean="0"/>
              <a:t>Metahistory</a:t>
            </a:r>
            <a:r>
              <a:rPr lang="en-US" sz="2000" dirty="0" smtClean="0"/>
              <a:t>: </a:t>
            </a:r>
            <a:r>
              <a:rPr lang="en-US" sz="2000" b="1" i="1" dirty="0" smtClean="0"/>
              <a:t>The Historical Imagination in  19</a:t>
            </a:r>
            <a:r>
              <a:rPr lang="en-US" sz="2000" b="1" i="1" baseline="30000" dirty="0" smtClean="0"/>
              <a:t>th</a:t>
            </a:r>
            <a:r>
              <a:rPr lang="en-US" sz="2000" b="1" i="1" dirty="0" smtClean="0"/>
              <a:t> Century Europe</a:t>
            </a:r>
            <a:r>
              <a:rPr lang="en-US" sz="2000" dirty="0" smtClean="0"/>
              <a:t>. Johns Hopkins University Press. 1975</a:t>
            </a:r>
            <a:endParaRPr 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Where does this leave us?</a:t>
            </a:r>
            <a:endParaRPr lang="en-US" dirty="0"/>
          </a:p>
        </p:txBody>
      </p:sp>
      <p:sp>
        <p:nvSpPr>
          <p:cNvPr id="3" name="Content Placeholder 2"/>
          <p:cNvSpPr>
            <a:spLocks noGrp="1"/>
          </p:cNvSpPr>
          <p:nvPr>
            <p:ph idx="1"/>
          </p:nvPr>
        </p:nvSpPr>
        <p:spPr/>
        <p:txBody>
          <a:bodyPr/>
          <a:lstStyle/>
          <a:p>
            <a:r>
              <a:rPr lang="en-US" dirty="0" smtClean="0"/>
              <a:t>Sensational </a:t>
            </a:r>
            <a:r>
              <a:rPr lang="en-US" dirty="0" err="1" smtClean="0"/>
              <a:t>dramatisation</a:t>
            </a:r>
            <a:r>
              <a:rPr lang="en-US" dirty="0" smtClean="0"/>
              <a:t> with poetic </a:t>
            </a:r>
            <a:r>
              <a:rPr lang="en-US" dirty="0" err="1" smtClean="0"/>
              <a:t>licence</a:t>
            </a:r>
            <a:r>
              <a:rPr lang="en-US" dirty="0" smtClean="0"/>
              <a:t>? (invented events / dialogue / characters  etc.)</a:t>
            </a:r>
          </a:p>
          <a:p>
            <a:r>
              <a:rPr lang="en-US" dirty="0" smtClean="0"/>
              <a:t>Mere factual re-creation?</a:t>
            </a:r>
          </a:p>
          <a:p>
            <a:endParaRPr lang="en-US" dirty="0" smtClean="0"/>
          </a:p>
          <a:p>
            <a:r>
              <a:rPr lang="en-US" dirty="0" smtClean="0"/>
              <a:t>Documentary of facts?</a:t>
            </a:r>
          </a:p>
          <a:p>
            <a:endParaRPr lang="en-US" dirty="0" smtClean="0"/>
          </a:p>
          <a:p>
            <a:r>
              <a:rPr lang="en-US" dirty="0" smtClean="0"/>
              <a:t>Innovative / radical re-</a:t>
            </a:r>
            <a:r>
              <a:rPr lang="en-US" dirty="0" err="1" smtClean="0"/>
              <a:t>tellings</a:t>
            </a:r>
            <a:r>
              <a:rPr lang="en-US" dirty="0" smtClean="0"/>
              <a:t>?</a:t>
            </a:r>
          </a:p>
          <a:p>
            <a:endParaRPr lang="en-US" dirty="0" smtClean="0"/>
          </a:p>
          <a:p>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discourse of History</a:t>
            </a:r>
            <a:endParaRPr lang="en-US" dirty="0"/>
          </a:p>
        </p:txBody>
      </p:sp>
      <p:sp>
        <p:nvSpPr>
          <p:cNvPr id="3" name="Content Placeholder 2"/>
          <p:cNvSpPr>
            <a:spLocks noGrp="1"/>
          </p:cNvSpPr>
          <p:nvPr>
            <p:ph idx="1"/>
          </p:nvPr>
        </p:nvSpPr>
        <p:spPr/>
        <p:txBody>
          <a:bodyPr/>
          <a:lstStyle/>
          <a:p>
            <a:pPr>
              <a:buNone/>
            </a:pPr>
            <a:r>
              <a:rPr lang="en-US" dirty="0" smtClean="0"/>
              <a:t> “The discourse of history helps us to judge the value of the inventions [of poetic </a:t>
            </a:r>
            <a:r>
              <a:rPr lang="en-US" dirty="0" err="1" smtClean="0"/>
              <a:t>licence</a:t>
            </a:r>
            <a:r>
              <a:rPr lang="en-US" dirty="0" smtClean="0"/>
              <a:t>]. To promote the truth they must be apposite; that is, within the possibilities and probabilities of the given period.”</a:t>
            </a:r>
          </a:p>
          <a:p>
            <a:pPr>
              <a:buNone/>
            </a:pPr>
            <a:endParaRPr lang="en-US" dirty="0" smtClean="0"/>
          </a:p>
          <a:p>
            <a:pPr>
              <a:buNone/>
            </a:pPr>
            <a:r>
              <a:rPr lang="en-US" dirty="0" err="1" smtClean="0"/>
              <a:t>Rosenstone</a:t>
            </a:r>
            <a:r>
              <a:rPr lang="en-US" dirty="0" smtClean="0"/>
              <a:t>. 2006. Pp.52</a:t>
            </a:r>
            <a:endParaRPr 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Aristotle</a:t>
            </a:r>
            <a:endParaRPr lang="en-US" dirty="0"/>
          </a:p>
        </p:txBody>
      </p:sp>
      <p:sp>
        <p:nvSpPr>
          <p:cNvPr id="3" name="Content Placeholder 2"/>
          <p:cNvSpPr>
            <a:spLocks noGrp="1"/>
          </p:cNvSpPr>
          <p:nvPr>
            <p:ph idx="1"/>
          </p:nvPr>
        </p:nvSpPr>
        <p:spPr>
          <a:xfrm>
            <a:off x="2667000" y="1371600"/>
            <a:ext cx="6019800" cy="5486400"/>
          </a:xfrm>
        </p:spPr>
        <p:txBody>
          <a:bodyPr>
            <a:normAutofit/>
          </a:bodyPr>
          <a:lstStyle/>
          <a:p>
            <a:pPr>
              <a:buNone/>
            </a:pPr>
            <a:r>
              <a:rPr lang="en-US" dirty="0" smtClean="0"/>
              <a:t>	</a:t>
            </a:r>
            <a:r>
              <a:rPr lang="en-US" sz="3600" dirty="0" smtClean="0">
                <a:latin typeface="Franklin Gothic Book" pitchFamily="34" charset="0"/>
              </a:rPr>
              <a:t>‘</a:t>
            </a:r>
            <a:r>
              <a:rPr lang="en-US" sz="3600" i="1" dirty="0" smtClean="0">
                <a:latin typeface="Franklin Gothic Book" pitchFamily="34" charset="0"/>
              </a:rPr>
              <a:t>So poetry is something more philosophical and more worthy of serious attention than history, for while </a:t>
            </a:r>
            <a:r>
              <a:rPr lang="en-US" sz="3600" b="1" i="1" dirty="0" smtClean="0">
                <a:latin typeface="Franklin Gothic Book" pitchFamily="34" charset="0"/>
              </a:rPr>
              <a:t>poetry is concerned with universal truth</a:t>
            </a:r>
            <a:r>
              <a:rPr lang="en-US" sz="3600" i="1" dirty="0" smtClean="0">
                <a:latin typeface="Franklin Gothic Book" pitchFamily="34" charset="0"/>
              </a:rPr>
              <a:t>, history treats of particular facts</a:t>
            </a:r>
            <a:r>
              <a:rPr lang="en-US" sz="3600" dirty="0" smtClean="0">
                <a:latin typeface="Franklin Gothic Book" pitchFamily="34" charset="0"/>
              </a:rPr>
              <a:t>.’</a:t>
            </a:r>
            <a:endParaRPr lang="en-US" dirty="0" smtClean="0">
              <a:latin typeface="Franklin Gothic Book" pitchFamily="34" charset="0"/>
            </a:endParaRPr>
          </a:p>
          <a:p>
            <a:endParaRPr lang="en-US" i="1" dirty="0" smtClean="0"/>
          </a:p>
          <a:p>
            <a:pPr>
              <a:buNone/>
            </a:pPr>
            <a:r>
              <a:rPr lang="en-US" i="1" dirty="0" smtClean="0"/>
              <a:t>Poetics</a:t>
            </a:r>
            <a:r>
              <a:rPr lang="en-US" dirty="0" smtClean="0"/>
              <a:t> chapter 9</a:t>
            </a:r>
          </a:p>
          <a:p>
            <a:pPr>
              <a:buNone/>
            </a:pPr>
            <a:endParaRPr lang="en-US" dirty="0"/>
          </a:p>
        </p:txBody>
      </p:sp>
      <p:pic>
        <p:nvPicPr>
          <p:cNvPr id="36866" name="Picture 2" descr="What did Plato and Aristotle Have to Say Anyway? | The Trickle-Down"/>
          <p:cNvPicPr>
            <a:picLocks noChangeAspect="1" noChangeArrowheads="1"/>
          </p:cNvPicPr>
          <p:nvPr/>
        </p:nvPicPr>
        <p:blipFill>
          <a:blip r:embed="rId2" cstate="print"/>
          <a:srcRect l="25656"/>
          <a:stretch>
            <a:fillRect/>
          </a:stretch>
        </p:blipFill>
        <p:spPr bwMode="auto">
          <a:xfrm>
            <a:off x="0" y="1600200"/>
            <a:ext cx="2428875" cy="441960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err="1" smtClean="0"/>
              <a:t>Rosenstone</a:t>
            </a:r>
            <a:r>
              <a:rPr lang="en-US" dirty="0" smtClean="0"/>
              <a:t> (pp. 53) </a:t>
            </a:r>
          </a:p>
          <a:p>
            <a:endParaRPr lang="en-US" dirty="0" smtClean="0"/>
          </a:p>
          <a:p>
            <a:pPr>
              <a:buNone/>
            </a:pPr>
            <a:r>
              <a:rPr lang="en-US" dirty="0" smtClean="0"/>
              <a:t>    …suggest[s] we need to consider the following six elements when looking at mainstream drama and historical films</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a:t>
            </a:r>
            <a:r>
              <a:rPr lang="en-US" dirty="0" err="1" smtClean="0"/>
              <a:t>Narrativisation</a:t>
            </a:r>
            <a:endParaRPr lang="en-US" dirty="0"/>
          </a:p>
        </p:txBody>
      </p:sp>
      <p:sp>
        <p:nvSpPr>
          <p:cNvPr id="3" name="Content Placeholder 2"/>
          <p:cNvSpPr>
            <a:spLocks noGrp="1"/>
          </p:cNvSpPr>
          <p:nvPr>
            <p:ph idx="1"/>
          </p:nvPr>
        </p:nvSpPr>
        <p:spPr>
          <a:xfrm>
            <a:off x="457200" y="1600200"/>
            <a:ext cx="5486400" cy="4525963"/>
          </a:xfrm>
        </p:spPr>
        <p:txBody>
          <a:bodyPr>
            <a:normAutofit/>
          </a:bodyPr>
          <a:lstStyle/>
          <a:p>
            <a:r>
              <a:rPr lang="en-US" sz="3600" dirty="0" err="1" smtClean="0"/>
              <a:t>Narrativises</a:t>
            </a:r>
            <a:r>
              <a:rPr lang="en-US" sz="3600" dirty="0" smtClean="0"/>
              <a:t> history (beginning, middle, end)</a:t>
            </a:r>
          </a:p>
          <a:p>
            <a:r>
              <a:rPr lang="en-US" sz="3600" dirty="0" smtClean="0"/>
              <a:t>Moralizes</a:t>
            </a:r>
          </a:p>
          <a:p>
            <a:r>
              <a:rPr lang="en-US" sz="3600" dirty="0" smtClean="0"/>
              <a:t>Uplifts</a:t>
            </a:r>
          </a:p>
        </p:txBody>
      </p:sp>
      <p:pic>
        <p:nvPicPr>
          <p:cNvPr id="6146" name="Picture 2" descr="Dunkirk (2017) - IMDb"/>
          <p:cNvPicPr>
            <a:picLocks noChangeAspect="1" noChangeArrowheads="1"/>
          </p:cNvPicPr>
          <p:nvPr/>
        </p:nvPicPr>
        <p:blipFill>
          <a:blip r:embed="rId2" cstate="print">
            <a:lum contrast="-10000"/>
          </a:blip>
          <a:srcRect/>
          <a:stretch>
            <a:fillRect/>
          </a:stretch>
        </p:blipFill>
        <p:spPr bwMode="auto">
          <a:xfrm>
            <a:off x="5791200" y="1600199"/>
            <a:ext cx="3114978" cy="461611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Unified past</a:t>
            </a:r>
            <a:endParaRPr lang="en-US" dirty="0"/>
          </a:p>
        </p:txBody>
      </p:sp>
      <p:sp>
        <p:nvSpPr>
          <p:cNvPr id="3" name="Content Placeholder 2"/>
          <p:cNvSpPr>
            <a:spLocks noGrp="1"/>
          </p:cNvSpPr>
          <p:nvPr>
            <p:ph idx="1"/>
          </p:nvPr>
        </p:nvSpPr>
        <p:spPr>
          <a:xfrm>
            <a:off x="457200" y="1600200"/>
            <a:ext cx="5791200" cy="4525963"/>
          </a:xfrm>
        </p:spPr>
        <p:txBody>
          <a:bodyPr/>
          <a:lstStyle/>
          <a:p>
            <a:r>
              <a:rPr lang="en-US" dirty="0" smtClean="0"/>
              <a:t>Film offers history as a unitary, closed, and completed past</a:t>
            </a:r>
          </a:p>
          <a:p>
            <a:r>
              <a:rPr lang="en-US" dirty="0" smtClean="0"/>
              <a:t>Offers no alternatives or interpretation of events</a:t>
            </a:r>
            <a:endParaRPr lang="en-US" dirty="0"/>
          </a:p>
        </p:txBody>
      </p:sp>
      <p:pic>
        <p:nvPicPr>
          <p:cNvPr id="18434" name="Picture 2" descr="Fake History By Otto English"/>
          <p:cNvPicPr>
            <a:picLocks noChangeAspect="1" noChangeArrowheads="1"/>
          </p:cNvPicPr>
          <p:nvPr/>
        </p:nvPicPr>
        <p:blipFill>
          <a:blip r:embed="rId2" cstate="print"/>
          <a:srcRect/>
          <a:stretch>
            <a:fillRect/>
          </a:stretch>
        </p:blipFill>
        <p:spPr bwMode="auto">
          <a:xfrm>
            <a:off x="6096000" y="2286000"/>
            <a:ext cx="2807056" cy="43053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8434"/>
                                        </p:tgtEl>
                                        <p:attrNameLst>
                                          <p:attrName>style.visibility</p:attrName>
                                        </p:attrNameLst>
                                      </p:cBhvr>
                                      <p:to>
                                        <p:strVal val="visible"/>
                                      </p:to>
                                    </p:set>
                                    <p:anim calcmode="lin" valueType="num">
                                      <p:cBhvr additive="base">
                                        <p:cTn id="17" dur="500" fill="hold"/>
                                        <p:tgtEl>
                                          <p:spTgt spid="18434"/>
                                        </p:tgtEl>
                                        <p:attrNameLst>
                                          <p:attrName>ppt_x</p:attrName>
                                        </p:attrNameLst>
                                      </p:cBhvr>
                                      <p:tavLst>
                                        <p:tav tm="0">
                                          <p:val>
                                            <p:strVal val="#ppt_x"/>
                                          </p:val>
                                        </p:tav>
                                        <p:tav tm="100000">
                                          <p:val>
                                            <p:strVal val="#ppt_x"/>
                                          </p:val>
                                        </p:tav>
                                      </p:tavLst>
                                    </p:anim>
                                    <p:anim calcmode="lin" valueType="num">
                                      <p:cBhvr additive="base">
                                        <p:cTn id="18" dur="500" fill="hold"/>
                                        <p:tgtEl>
                                          <p:spTgt spid="1843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505200" y="609600"/>
            <a:ext cx="5181600" cy="6248400"/>
          </a:xfrm>
        </p:spPr>
        <p:txBody>
          <a:bodyPr>
            <a:normAutofit fontScale="85000" lnSpcReduction="10000"/>
          </a:bodyPr>
          <a:lstStyle/>
          <a:p>
            <a:pPr algn="just"/>
            <a:r>
              <a:rPr lang="en-US" i="1" dirty="0" smtClean="0">
                <a:solidFill>
                  <a:schemeClr val="tx1"/>
                </a:solidFill>
                <a:latin typeface="Bahnschrift SemiLight" pitchFamily="34" charset="0"/>
              </a:rPr>
              <a:t>“…he [Churchill] has essentially become a religious figure. And you cannot bring logic or reason to bear on religious icons</a:t>
            </a:r>
            <a:r>
              <a:rPr lang="en-US" dirty="0" smtClean="0"/>
              <a:t>” </a:t>
            </a:r>
          </a:p>
          <a:p>
            <a:pPr algn="just"/>
            <a:endParaRPr lang="en-US" dirty="0" smtClean="0"/>
          </a:p>
          <a:p>
            <a:pPr algn="just"/>
            <a:r>
              <a:rPr lang="en-US" dirty="0" smtClean="0">
                <a:solidFill>
                  <a:schemeClr val="tx1"/>
                </a:solidFill>
                <a:latin typeface="Bahnschrift SemiLight SemiConde" pitchFamily="34" charset="0"/>
              </a:rPr>
              <a:t>“When evidence is not critically evaluated, but instead used to shore up an existing theory or discarded because it disproves the original assumption or belief, confirmation bias has occurred. Or “lying” as we call It in the ordinary world”</a:t>
            </a:r>
          </a:p>
          <a:p>
            <a:pPr algn="just"/>
            <a:endParaRPr lang="en-US" i="1" dirty="0" smtClean="0"/>
          </a:p>
          <a:p>
            <a:pPr algn="just"/>
            <a:endParaRPr lang="en-US" sz="1900" i="1" dirty="0" smtClean="0"/>
          </a:p>
          <a:p>
            <a:pPr algn="just"/>
            <a:r>
              <a:rPr lang="en-US" sz="2400" dirty="0" smtClean="0">
                <a:solidFill>
                  <a:schemeClr val="tx1"/>
                </a:solidFill>
              </a:rPr>
              <a:t>English, Otto. </a:t>
            </a:r>
            <a:r>
              <a:rPr lang="en-US" sz="2400" b="1" i="1" dirty="0" smtClean="0">
                <a:solidFill>
                  <a:schemeClr val="tx1"/>
                </a:solidFill>
              </a:rPr>
              <a:t>Fake History</a:t>
            </a:r>
            <a:r>
              <a:rPr lang="en-US" sz="2400" dirty="0" smtClean="0">
                <a:solidFill>
                  <a:schemeClr val="tx1"/>
                </a:solidFill>
              </a:rPr>
              <a:t>. </a:t>
            </a:r>
            <a:r>
              <a:rPr lang="en-US" sz="2400" dirty="0" err="1" smtClean="0">
                <a:solidFill>
                  <a:schemeClr val="tx1"/>
                </a:solidFill>
              </a:rPr>
              <a:t>Welbeck</a:t>
            </a:r>
            <a:r>
              <a:rPr lang="en-US" sz="2400" dirty="0" smtClean="0">
                <a:solidFill>
                  <a:schemeClr val="tx1"/>
                </a:solidFill>
              </a:rPr>
              <a:t>, London. 2021. Pg.42-43</a:t>
            </a:r>
            <a:endParaRPr lang="en-US" sz="2400" dirty="0">
              <a:solidFill>
                <a:schemeClr val="tx1"/>
              </a:solidFill>
            </a:endParaRPr>
          </a:p>
        </p:txBody>
      </p:sp>
      <p:pic>
        <p:nvPicPr>
          <p:cNvPr id="62466" name="Picture 2" descr="The Churchill Factor: How One Man Made History"/>
          <p:cNvPicPr>
            <a:picLocks noChangeAspect="1" noChangeArrowheads="1"/>
          </p:cNvPicPr>
          <p:nvPr/>
        </p:nvPicPr>
        <p:blipFill>
          <a:blip r:embed="rId2" cstate="print"/>
          <a:srcRect/>
          <a:stretch>
            <a:fillRect/>
          </a:stretch>
        </p:blipFill>
        <p:spPr bwMode="auto">
          <a:xfrm>
            <a:off x="381000" y="304800"/>
            <a:ext cx="2085654" cy="3200400"/>
          </a:xfrm>
          <a:prstGeom prst="rect">
            <a:avLst/>
          </a:prstGeom>
          <a:ln>
            <a:noFill/>
          </a:ln>
          <a:effectLst>
            <a:outerShdw blurRad="292100" dist="139700" dir="2700000" algn="tl" rotWithShape="0">
              <a:srgbClr val="333333">
                <a:alpha val="65000"/>
              </a:srgbClr>
            </a:outerShdw>
          </a:effectLst>
        </p:spPr>
      </p:pic>
      <p:pic>
        <p:nvPicPr>
          <p:cNvPr id="5" name="Picture 2" descr="Fake History By Otto English"/>
          <p:cNvPicPr>
            <a:picLocks noChangeAspect="1" noChangeArrowheads="1"/>
          </p:cNvPicPr>
          <p:nvPr/>
        </p:nvPicPr>
        <p:blipFill>
          <a:blip r:embed="rId3" cstate="print"/>
          <a:srcRect/>
          <a:stretch>
            <a:fillRect/>
          </a:stretch>
        </p:blipFill>
        <p:spPr bwMode="auto">
          <a:xfrm>
            <a:off x="381000" y="3733800"/>
            <a:ext cx="1905000" cy="292177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a:t>
            </a:r>
            <a:r>
              <a:rPr lang="en-US" dirty="0" err="1" smtClean="0"/>
              <a:t>Personalisation</a:t>
            </a:r>
            <a:endParaRPr lang="en-US" dirty="0"/>
          </a:p>
        </p:txBody>
      </p:sp>
      <p:sp>
        <p:nvSpPr>
          <p:cNvPr id="3" name="Content Placeholder 2"/>
          <p:cNvSpPr>
            <a:spLocks noGrp="1"/>
          </p:cNvSpPr>
          <p:nvPr>
            <p:ph idx="1"/>
          </p:nvPr>
        </p:nvSpPr>
        <p:spPr>
          <a:xfrm>
            <a:off x="457200" y="1600200"/>
            <a:ext cx="5334000" cy="4525963"/>
          </a:xfrm>
        </p:spPr>
        <p:txBody>
          <a:bodyPr/>
          <a:lstStyle/>
          <a:p>
            <a:r>
              <a:rPr lang="en-US" dirty="0" smtClean="0"/>
              <a:t>Individuals rather than collective</a:t>
            </a:r>
          </a:p>
          <a:p>
            <a:r>
              <a:rPr lang="en-US" dirty="0" smtClean="0"/>
              <a:t>Special people of renown…</a:t>
            </a:r>
          </a:p>
          <a:p>
            <a:r>
              <a:rPr lang="en-US" dirty="0" smtClean="0"/>
              <a:t>…or Ordinary people ‘revealed’ as heroic</a:t>
            </a:r>
            <a:endParaRPr lang="en-US" dirty="0"/>
          </a:p>
        </p:txBody>
      </p:sp>
      <p:pic>
        <p:nvPicPr>
          <p:cNvPr id="4" name="Picture 2" descr="Dunkirk (2017) - IMDb"/>
          <p:cNvPicPr>
            <a:picLocks noChangeAspect="1" noChangeArrowheads="1"/>
          </p:cNvPicPr>
          <p:nvPr/>
        </p:nvPicPr>
        <p:blipFill>
          <a:blip r:embed="rId2" cstate="print">
            <a:lum contrast="-10000"/>
          </a:blip>
          <a:srcRect/>
          <a:stretch>
            <a:fillRect/>
          </a:stretch>
        </p:blipFill>
        <p:spPr bwMode="auto">
          <a:xfrm>
            <a:off x="6400800" y="2438400"/>
            <a:ext cx="2581578" cy="382566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Emotion through drama</a:t>
            </a:r>
            <a:endParaRPr lang="en-US" dirty="0"/>
          </a:p>
        </p:txBody>
      </p:sp>
      <p:sp>
        <p:nvSpPr>
          <p:cNvPr id="3" name="Content Placeholder 2"/>
          <p:cNvSpPr>
            <a:spLocks noGrp="1"/>
          </p:cNvSpPr>
          <p:nvPr>
            <p:ph idx="1"/>
          </p:nvPr>
        </p:nvSpPr>
        <p:spPr>
          <a:xfrm>
            <a:off x="457200" y="1600200"/>
            <a:ext cx="8305800" cy="4525963"/>
          </a:xfrm>
        </p:spPr>
        <p:txBody>
          <a:bodyPr/>
          <a:lstStyle/>
          <a:p>
            <a:r>
              <a:rPr lang="en-US" dirty="0" smtClean="0"/>
              <a:t>Through individuals and dramatic events (narrative), film emotionalizes the past; joy, pain, loss, victory, fear, etc.</a:t>
            </a:r>
          </a:p>
          <a:p>
            <a:r>
              <a:rPr lang="en-US" dirty="0" smtClean="0"/>
              <a:t>Made possible through film techniques: acting, close-ups, </a:t>
            </a:r>
            <a:r>
              <a:rPr lang="en-US" dirty="0" err="1" smtClean="0"/>
              <a:t>colour</a:t>
            </a:r>
            <a:r>
              <a:rPr lang="en-US" dirty="0" smtClean="0"/>
              <a:t>, </a:t>
            </a:r>
            <a:r>
              <a:rPr lang="en-US" dirty="0" err="1" smtClean="0"/>
              <a:t>sfx</a:t>
            </a:r>
            <a:r>
              <a:rPr lang="en-US" dirty="0" smtClean="0"/>
              <a:t>, etc.</a:t>
            </a:r>
          </a:p>
          <a:p>
            <a:r>
              <a:rPr lang="en-US" dirty="0" smtClean="0"/>
              <a:t>Invisible editing ‘hides’ the artificiality of film, creating a believable internal world (</a:t>
            </a:r>
            <a:r>
              <a:rPr lang="en-US" b="1" dirty="0" smtClean="0"/>
              <a:t>DIEGESIS</a:t>
            </a:r>
            <a:r>
              <a:rPr lang="en-US" dirty="0" smtClean="0"/>
              <a:t>)</a:t>
            </a:r>
          </a:p>
          <a:p>
            <a:endParaRPr lang="en-US" dirty="0"/>
          </a:p>
        </p:txBody>
      </p:sp>
      <p:pic>
        <p:nvPicPr>
          <p:cNvPr id="4" name="Picture 3" descr="onesheet.jpg"/>
          <p:cNvPicPr>
            <a:picLocks noChangeAspect="1"/>
          </p:cNvPicPr>
          <p:nvPr/>
        </p:nvPicPr>
        <p:blipFill>
          <a:blip r:embed="rId2" cstate="print"/>
          <a:srcRect t="28889" r="762" b="46667"/>
          <a:stretch>
            <a:fillRect/>
          </a:stretch>
        </p:blipFill>
        <p:spPr>
          <a:xfrm>
            <a:off x="2133600" y="5222196"/>
            <a:ext cx="4495800" cy="16358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ipe(down)">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 The look of the past</a:t>
            </a:r>
            <a:endParaRPr lang="en-US" dirty="0"/>
          </a:p>
        </p:txBody>
      </p:sp>
      <p:sp>
        <p:nvSpPr>
          <p:cNvPr id="3" name="Content Placeholder 2"/>
          <p:cNvSpPr>
            <a:spLocks noGrp="1"/>
          </p:cNvSpPr>
          <p:nvPr>
            <p:ph idx="1"/>
          </p:nvPr>
        </p:nvSpPr>
        <p:spPr/>
        <p:txBody>
          <a:bodyPr/>
          <a:lstStyle/>
          <a:p>
            <a:r>
              <a:rPr lang="en-US" dirty="0" smtClean="0"/>
              <a:t>Settings, costumes, props, landscapes, all create a sense of the past</a:t>
            </a:r>
          </a:p>
          <a:p>
            <a:r>
              <a:rPr lang="en-US" dirty="0" smtClean="0"/>
              <a:t>The ‘feel’ of the past can also be portrayed by characters </a:t>
            </a:r>
            <a:r>
              <a:rPr lang="en-US" i="1" dirty="0" smtClean="0"/>
              <a:t>using</a:t>
            </a:r>
            <a:r>
              <a:rPr lang="en-US" dirty="0" smtClean="0"/>
              <a:t> props [swords, spinning wheels, ploughs, etc.]</a:t>
            </a:r>
            <a:endParaRPr lang="en-US" dirty="0"/>
          </a:p>
        </p:txBody>
      </p:sp>
      <p:pic>
        <p:nvPicPr>
          <p:cNvPr id="4" name="Picture 3" descr="codes.png"/>
          <p:cNvPicPr>
            <a:picLocks noChangeAspect="1"/>
          </p:cNvPicPr>
          <p:nvPr/>
        </p:nvPicPr>
        <p:blipFill>
          <a:blip r:embed="rId2" cstate="print"/>
          <a:stretch>
            <a:fillRect/>
          </a:stretch>
        </p:blipFill>
        <p:spPr>
          <a:xfrm>
            <a:off x="5029200" y="3886200"/>
            <a:ext cx="4038600" cy="2856392"/>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6: Film shows history as a process</a:t>
            </a:r>
            <a:endParaRPr lang="en-US" dirty="0"/>
          </a:p>
        </p:txBody>
      </p:sp>
      <p:sp>
        <p:nvSpPr>
          <p:cNvPr id="3" name="Content Placeholder 2"/>
          <p:cNvSpPr>
            <a:spLocks noGrp="1"/>
          </p:cNvSpPr>
          <p:nvPr>
            <p:ph idx="1"/>
          </p:nvPr>
        </p:nvSpPr>
        <p:spPr>
          <a:xfrm>
            <a:off x="457200" y="1600200"/>
            <a:ext cx="5105400" cy="4525963"/>
          </a:xfrm>
        </p:spPr>
        <p:txBody>
          <a:bodyPr/>
          <a:lstStyle/>
          <a:p>
            <a:r>
              <a:rPr lang="en-US" dirty="0" smtClean="0"/>
              <a:t>Reveals the differences of politics, economics, gender, race, class, etc </a:t>
            </a:r>
          </a:p>
          <a:p>
            <a:r>
              <a:rPr lang="en-US" dirty="0" smtClean="0"/>
              <a:t>Shows how different individuals and groups make history by coming together and/or clashing.</a:t>
            </a:r>
            <a:endParaRPr lang="en-US" dirty="0"/>
          </a:p>
        </p:txBody>
      </p:sp>
      <p:pic>
        <p:nvPicPr>
          <p:cNvPr id="4" name="Picture 3" descr="Hacksaw_Ridge_poster.png"/>
          <p:cNvPicPr>
            <a:picLocks noChangeAspect="1"/>
          </p:cNvPicPr>
          <p:nvPr/>
        </p:nvPicPr>
        <p:blipFill>
          <a:blip r:embed="rId2" cstate="print"/>
          <a:stretch>
            <a:fillRect/>
          </a:stretch>
        </p:blipFill>
        <p:spPr>
          <a:xfrm>
            <a:off x="6096000" y="1981200"/>
            <a:ext cx="2880418" cy="4451556"/>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62" name="Picture 6"/>
          <p:cNvPicPr>
            <a:picLocks noChangeAspect="1" noChangeArrowheads="1"/>
          </p:cNvPicPr>
          <p:nvPr/>
        </p:nvPicPr>
        <p:blipFill>
          <a:blip r:embed="rId2" cstate="print">
            <a:duotone>
              <a:prstClr val="black"/>
              <a:schemeClr val="accent1">
                <a:tint val="45000"/>
                <a:satMod val="400000"/>
              </a:schemeClr>
            </a:duotone>
            <a:lum contrast="40000"/>
          </a:blip>
          <a:srcRect l="20717" t="15625" r="35359" b="33333"/>
          <a:stretch>
            <a:fillRect/>
          </a:stretch>
        </p:blipFill>
        <p:spPr bwMode="auto">
          <a:xfrm>
            <a:off x="228600" y="2133600"/>
            <a:ext cx="6648061" cy="4343400"/>
          </a:xfrm>
          <a:prstGeom prst="rect">
            <a:avLst/>
          </a:prstGeom>
          <a:ln>
            <a:noFill/>
          </a:ln>
          <a:effectLst>
            <a:outerShdw blurRad="292100" dist="139700" dir="2700000" algn="tl" rotWithShape="0">
              <a:srgbClr val="333333">
                <a:alpha val="65000"/>
              </a:srgbClr>
            </a:outerShdw>
          </a:effectLst>
        </p:spPr>
      </p:pic>
      <p:pic>
        <p:nvPicPr>
          <p:cNvPr id="45064" name="Picture 8" descr="undefined"/>
          <p:cNvPicPr>
            <a:picLocks noChangeAspect="1" noChangeArrowheads="1"/>
          </p:cNvPicPr>
          <p:nvPr/>
        </p:nvPicPr>
        <p:blipFill>
          <a:blip r:embed="rId3" cstate="print"/>
          <a:srcRect/>
          <a:stretch>
            <a:fillRect/>
          </a:stretch>
        </p:blipFill>
        <p:spPr bwMode="auto">
          <a:xfrm>
            <a:off x="5791200" y="685800"/>
            <a:ext cx="3048000" cy="5181601"/>
          </a:xfrm>
          <a:prstGeom prst="rect">
            <a:avLst/>
          </a:prstGeom>
          <a:noFill/>
        </p:spPr>
      </p:pic>
      <p:sp>
        <p:nvSpPr>
          <p:cNvPr id="10" name="Title 1"/>
          <p:cNvSpPr>
            <a:spLocks noGrp="1"/>
          </p:cNvSpPr>
          <p:nvPr>
            <p:ph type="title"/>
          </p:nvPr>
        </p:nvSpPr>
        <p:spPr>
          <a:xfrm>
            <a:off x="457200" y="274638"/>
            <a:ext cx="8229600" cy="1143000"/>
          </a:xfrm>
        </p:spPr>
        <p:txBody>
          <a:bodyPr>
            <a:normAutofit/>
          </a:bodyPr>
          <a:lstStyle/>
          <a:p>
            <a:pPr algn="l"/>
            <a:r>
              <a:rPr lang="en-US" sz="3600" i="1" dirty="0" smtClean="0"/>
              <a:t>The Four Feathers </a:t>
            </a:r>
            <a:r>
              <a:rPr lang="en-US" sz="3600" dirty="0" smtClean="0"/>
              <a:t>(1902)</a:t>
            </a:r>
            <a:endParaRPr lang="en-US" sz="3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lstStyle/>
          <a:p>
            <a:r>
              <a:rPr lang="en-US" b="1" dirty="0" smtClean="0">
                <a:solidFill>
                  <a:schemeClr val="bg1"/>
                </a:solidFill>
              </a:rPr>
              <a:t>INNOVATIVE DRAMA</a:t>
            </a:r>
            <a:endParaRPr lang="en-US" b="1" dirty="0">
              <a:solidFill>
                <a:schemeClr val="bg1"/>
              </a:solidFill>
            </a:endParaRPr>
          </a:p>
        </p:txBody>
      </p:sp>
      <p:sp>
        <p:nvSpPr>
          <p:cNvPr id="3" name="Content Placeholder 2"/>
          <p:cNvSpPr>
            <a:spLocks noGrp="1"/>
          </p:cNvSpPr>
          <p:nvPr>
            <p:ph idx="1"/>
          </p:nvPr>
        </p:nvSpPr>
        <p:spPr>
          <a:xfrm>
            <a:off x="457200" y="1600201"/>
            <a:ext cx="8229600" cy="2209800"/>
          </a:xfrm>
        </p:spPr>
        <p:txBody>
          <a:bodyPr/>
          <a:lstStyle/>
          <a:p>
            <a:r>
              <a:rPr lang="en-US" dirty="0" smtClean="0"/>
              <a:t>When discussing ‘cinema’, we invariably think of Hollywood</a:t>
            </a:r>
          </a:p>
          <a:p>
            <a:r>
              <a:rPr lang="en-US" dirty="0" smtClean="0"/>
              <a:t>Dominated since 1920s (untouched by WWI)</a:t>
            </a:r>
          </a:p>
        </p:txBody>
      </p:sp>
      <p:pic>
        <p:nvPicPr>
          <p:cNvPr id="49154" name="Picture 2" descr="Lissie Allsopp | Hooray For Hollywood!"/>
          <p:cNvPicPr>
            <a:picLocks noChangeAspect="1" noChangeArrowheads="1"/>
          </p:cNvPicPr>
          <p:nvPr/>
        </p:nvPicPr>
        <p:blipFill>
          <a:blip r:embed="rId2" cstate="print"/>
          <a:srcRect/>
          <a:stretch>
            <a:fillRect/>
          </a:stretch>
        </p:blipFill>
        <p:spPr bwMode="auto">
          <a:xfrm>
            <a:off x="2209800" y="3886200"/>
            <a:ext cx="4667250" cy="18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additive="base">
                                        <p:cTn id="7" dur="500" fill="hold"/>
                                        <p:tgtEl>
                                          <p:spTgt spid="49154"/>
                                        </p:tgtEl>
                                        <p:attrNameLst>
                                          <p:attrName>ppt_x</p:attrName>
                                        </p:attrNameLst>
                                      </p:cBhvr>
                                      <p:tavLst>
                                        <p:tav tm="0">
                                          <p:val>
                                            <p:strVal val="#ppt_x"/>
                                          </p:val>
                                        </p:tav>
                                        <p:tav tm="100000">
                                          <p:val>
                                            <p:strVal val="#ppt_x"/>
                                          </p:val>
                                        </p:tav>
                                      </p:tavLst>
                                    </p:anim>
                                    <p:anim calcmode="lin" valueType="num">
                                      <p:cBhvr additive="base">
                                        <p:cTn id="8" dur="500" fill="hold"/>
                                        <p:tgtEl>
                                          <p:spTgt spid="4915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nodeType="clickEffect">
                                  <p:stCondLst>
                                    <p:cond delay="0"/>
                                  </p:stCondLst>
                                  <p:childTnLst>
                                    <p:animEffect transition="out" filter="fade">
                                      <p:cBhvr>
                                        <p:cTn id="12" dur="500" tmFilter="0, 0; .2, .5; .8, .5; 1, 0"/>
                                        <p:tgtEl>
                                          <p:spTgt spid="49154"/>
                                        </p:tgtEl>
                                      </p:cBhvr>
                                    </p:animEffect>
                                    <p:animScale>
                                      <p:cBhvr>
                                        <p:cTn id="13" dur="250" autoRev="1" fill="hold"/>
                                        <p:tgtEl>
                                          <p:spTgt spid="49154"/>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Hollywood</a:t>
            </a:r>
            <a:endParaRPr lang="en-US" dirty="0"/>
          </a:p>
        </p:txBody>
      </p:sp>
      <p:sp>
        <p:nvSpPr>
          <p:cNvPr id="3" name="Content Placeholder 2"/>
          <p:cNvSpPr>
            <a:spLocks noGrp="1"/>
          </p:cNvSpPr>
          <p:nvPr>
            <p:ph idx="1"/>
          </p:nvPr>
        </p:nvSpPr>
        <p:spPr/>
        <p:txBody>
          <a:bodyPr/>
          <a:lstStyle/>
          <a:p>
            <a:r>
              <a:rPr lang="en-US" dirty="0" smtClean="0"/>
              <a:t>Subservient to narrative (invisible editing)</a:t>
            </a:r>
          </a:p>
          <a:p>
            <a:r>
              <a:rPr lang="en-US" dirty="0" smtClean="0"/>
              <a:t>Profit motive of business</a:t>
            </a:r>
          </a:p>
          <a:p>
            <a:r>
              <a:rPr lang="en-US" dirty="0" smtClean="0"/>
              <a:t>Reflects / reinforces US interests at home and abroad (very little interest in abroad)</a:t>
            </a:r>
          </a:p>
          <a:p>
            <a:r>
              <a:rPr lang="en-US" dirty="0" smtClean="0"/>
              <a:t>Mythologizes US history</a:t>
            </a:r>
          </a:p>
          <a:p>
            <a:r>
              <a:rPr lang="en-US" dirty="0" smtClean="0"/>
              <a:t>Culturally Imperialistic [part of dominance of global US culture – film / food / sport / TV / music, etc.] </a:t>
            </a:r>
          </a:p>
          <a:p>
            <a:endParaRPr lang="en-US"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Innovation usually non-Hollywood</a:t>
            </a:r>
            <a:endParaRPr lang="en-US" dirty="0"/>
          </a:p>
        </p:txBody>
      </p:sp>
      <p:sp>
        <p:nvSpPr>
          <p:cNvPr id="3" name="Content Placeholder 2"/>
          <p:cNvSpPr>
            <a:spLocks noGrp="1"/>
          </p:cNvSpPr>
          <p:nvPr>
            <p:ph idx="1"/>
          </p:nvPr>
        </p:nvSpPr>
        <p:spPr>
          <a:xfrm>
            <a:off x="457200" y="1600201"/>
            <a:ext cx="8229600" cy="2667000"/>
          </a:xfrm>
        </p:spPr>
        <p:txBody>
          <a:bodyPr/>
          <a:lstStyle/>
          <a:p>
            <a:r>
              <a:rPr lang="en-US" dirty="0" smtClean="0"/>
              <a:t>European (France 1950s)</a:t>
            </a:r>
          </a:p>
          <a:p>
            <a:r>
              <a:rPr lang="en-US" dirty="0" smtClean="0"/>
              <a:t>Russian (1920s)</a:t>
            </a:r>
          </a:p>
          <a:p>
            <a:r>
              <a:rPr lang="en-US" dirty="0" smtClean="0"/>
              <a:t>African (1970s)</a:t>
            </a:r>
          </a:p>
          <a:p>
            <a:r>
              <a:rPr lang="en-US" dirty="0" smtClean="0"/>
              <a:t>South American (1960’s)</a:t>
            </a:r>
            <a:endParaRPr lang="en-US" dirty="0"/>
          </a:p>
        </p:txBody>
      </p:sp>
      <p:pic>
        <p:nvPicPr>
          <p:cNvPr id="51202" name="Picture 2"/>
          <p:cNvPicPr>
            <a:picLocks noChangeAspect="1" noChangeArrowheads="1"/>
          </p:cNvPicPr>
          <p:nvPr/>
        </p:nvPicPr>
        <p:blipFill>
          <a:blip r:embed="rId2" cstate="print"/>
          <a:srcRect t="14583" r="23280" b="16667"/>
          <a:stretch>
            <a:fillRect/>
          </a:stretch>
        </p:blipFill>
        <p:spPr bwMode="auto">
          <a:xfrm>
            <a:off x="0" y="4038600"/>
            <a:ext cx="9144000" cy="349356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srcRect l="3197" t="19082" r="82738" b="29934"/>
          <a:stretch>
            <a:fillRect/>
          </a:stretch>
        </p:blipFill>
        <p:spPr bwMode="auto">
          <a:xfrm>
            <a:off x="6705600" y="0"/>
            <a:ext cx="2438400" cy="3768436"/>
          </a:xfrm>
          <a:prstGeom prst="rect">
            <a:avLst/>
          </a:prstGeom>
          <a:noFill/>
          <a:ln w="9525">
            <a:noFill/>
            <a:miter lim="800000"/>
            <a:headEnd/>
            <a:tailEnd/>
          </a:ln>
        </p:spPr>
      </p:pic>
      <p:sp>
        <p:nvSpPr>
          <p:cNvPr id="5" name="Content Placeholder 2"/>
          <p:cNvSpPr>
            <a:spLocks noGrp="1"/>
          </p:cNvSpPr>
          <p:nvPr>
            <p:ph idx="1"/>
          </p:nvPr>
        </p:nvSpPr>
        <p:spPr>
          <a:xfrm>
            <a:off x="0" y="457200"/>
            <a:ext cx="6477000" cy="5638800"/>
          </a:xfrm>
        </p:spPr>
        <p:txBody>
          <a:bodyPr>
            <a:normAutofit fontScale="92500" lnSpcReduction="10000"/>
          </a:bodyPr>
          <a:lstStyle/>
          <a:p>
            <a:pPr>
              <a:buNone/>
            </a:pPr>
            <a:r>
              <a:rPr lang="en-US" dirty="0" smtClean="0">
                <a:latin typeface="Bahnschrift SemiBold" pitchFamily="34" charset="0"/>
              </a:rPr>
              <a:t>	“</a:t>
            </a:r>
            <a:r>
              <a:rPr lang="en-US" sz="3600" dirty="0" smtClean="0">
                <a:latin typeface="Bahnschrift SemiBold" pitchFamily="34" charset="0"/>
              </a:rPr>
              <a:t>The man of the 3</a:t>
            </a:r>
            <a:r>
              <a:rPr lang="en-US" sz="3600" baseline="30000" dirty="0" smtClean="0">
                <a:latin typeface="Bahnschrift SemiBold" pitchFamily="34" charset="0"/>
              </a:rPr>
              <a:t>rd</a:t>
            </a:r>
            <a:r>
              <a:rPr lang="en-US" sz="3600" dirty="0" smtClean="0">
                <a:latin typeface="Bahnschrift SemiBold" pitchFamily="34" charset="0"/>
              </a:rPr>
              <a:t> cinema …above all counters the film industry of characters with one of themes, that of individuals with that of masses, that of the author with that of the operative group, one of neo-colonial misinformation with of information, one of escape with one that recaptures the truth, that of passivity with that of progression”</a:t>
            </a:r>
            <a:endParaRPr lang="en-US" dirty="0" smtClean="0">
              <a:latin typeface="Bahnschrift SemiBold" pitchFamily="34" charset="0"/>
            </a:endParaRPr>
          </a:p>
          <a:p>
            <a:pPr>
              <a:buNone/>
            </a:pPr>
            <a:endParaRPr lang="en-US" dirty="0"/>
          </a:p>
        </p:txBody>
      </p:sp>
      <p:sp>
        <p:nvSpPr>
          <p:cNvPr id="6" name="Title 1"/>
          <p:cNvSpPr>
            <a:spLocks noGrp="1"/>
          </p:cNvSpPr>
          <p:nvPr>
            <p:ph type="title"/>
          </p:nvPr>
        </p:nvSpPr>
        <p:spPr>
          <a:xfrm>
            <a:off x="3886200" y="5715000"/>
            <a:ext cx="4953000" cy="1143000"/>
          </a:xfrm>
        </p:spPr>
        <p:txBody>
          <a:bodyPr>
            <a:noAutofit/>
          </a:bodyPr>
          <a:lstStyle/>
          <a:p>
            <a:pPr algn="r"/>
            <a:r>
              <a:rPr lang="en-US" sz="2800" dirty="0" err="1" smtClean="0"/>
              <a:t>Solanas</a:t>
            </a:r>
            <a:r>
              <a:rPr lang="en-US" sz="2800" dirty="0" smtClean="0"/>
              <a:t> &amp; </a:t>
            </a:r>
            <a:r>
              <a:rPr lang="en-US" sz="2800" dirty="0" err="1" smtClean="0"/>
              <a:t>Getino</a:t>
            </a:r>
            <a:r>
              <a:rPr lang="en-US" sz="2800" dirty="0" smtClean="0"/>
              <a:t> </a:t>
            </a:r>
            <a:r>
              <a:rPr lang="en-US" sz="2800" b="1" i="1" dirty="0" smtClean="0"/>
              <a:t>Towards a Third Cinema</a:t>
            </a:r>
            <a:r>
              <a:rPr lang="en-US" sz="2800" b="1" dirty="0" smtClean="0"/>
              <a:t>. </a:t>
            </a:r>
            <a:r>
              <a:rPr lang="en-US" sz="2800" dirty="0" smtClean="0"/>
              <a:t>1969 (manifesto)</a:t>
            </a:r>
            <a:endParaRPr lang="en-US" sz="28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txBox="1">
            <a:spLocks/>
          </p:cNvSpPr>
          <p:nvPr/>
        </p:nvSpPr>
        <p:spPr>
          <a:xfrm>
            <a:off x="2590800" y="990600"/>
            <a:ext cx="3810000" cy="5867400"/>
          </a:xfrm>
          <a:prstGeom prst="rect">
            <a:avLst/>
          </a:prstGeom>
        </p:spPr>
        <p:txBody>
          <a:bodyPr vert="horz" lIns="91440" tIns="45720" rIns="91440" bIns="45720" rtlCol="0" anchor="ctr">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US" sz="34400" b="1" i="0" u="none" strike="noStrike" kern="1200" cap="none" spc="0" normalizeH="0" baseline="0" noProof="0" dirty="0" smtClean="0">
                <a:ln>
                  <a:noFill/>
                </a:ln>
                <a:solidFill>
                  <a:schemeClr val="accent6">
                    <a:lumMod val="40000"/>
                    <a:lumOff val="60000"/>
                  </a:schemeClr>
                </a:solidFill>
                <a:effectLst/>
                <a:uLnTx/>
                <a:uFillTx/>
                <a:latin typeface="+mj-lt"/>
                <a:ea typeface="+mj-ea"/>
                <a:cs typeface="+mj-cs"/>
              </a:rPr>
              <a:t>V</a:t>
            </a:r>
            <a:endParaRPr kumimoji="0" lang="en-US" sz="34400" b="1" i="0" u="none" strike="noStrike" kern="1200" cap="none" spc="0" normalizeH="0" baseline="0" noProof="0" dirty="0">
              <a:ln>
                <a:noFill/>
              </a:ln>
              <a:solidFill>
                <a:schemeClr val="accent6">
                  <a:lumMod val="40000"/>
                  <a:lumOff val="60000"/>
                </a:schemeClr>
              </a:solidFill>
              <a:effectLst/>
              <a:uLnTx/>
              <a:uFillTx/>
              <a:latin typeface="+mj-lt"/>
              <a:ea typeface="+mj-ea"/>
              <a:cs typeface="+mj-cs"/>
            </a:endParaRPr>
          </a:p>
        </p:txBody>
      </p:sp>
      <p:sp>
        <p:nvSpPr>
          <p:cNvPr id="2" name="Title 1"/>
          <p:cNvSpPr>
            <a:spLocks noGrp="1"/>
          </p:cNvSpPr>
          <p:nvPr>
            <p:ph type="title"/>
          </p:nvPr>
        </p:nvSpPr>
        <p:spPr>
          <a:xfrm>
            <a:off x="304800" y="304800"/>
            <a:ext cx="8229600" cy="1143000"/>
          </a:xfrm>
        </p:spPr>
        <p:txBody>
          <a:bodyPr/>
          <a:lstStyle/>
          <a:p>
            <a:r>
              <a:rPr lang="en-US" b="1" i="1" dirty="0" smtClean="0"/>
              <a:t>Battleship Potemkin </a:t>
            </a:r>
            <a:r>
              <a:rPr lang="en-US" dirty="0" smtClean="0"/>
              <a:t>v Hollywood</a:t>
            </a:r>
            <a:endParaRPr lang="en-US" dirty="0"/>
          </a:p>
        </p:txBody>
      </p:sp>
      <p:sp>
        <p:nvSpPr>
          <p:cNvPr id="3" name="Content Placeholder 2"/>
          <p:cNvSpPr>
            <a:spLocks noGrp="1"/>
          </p:cNvSpPr>
          <p:nvPr>
            <p:ph idx="1"/>
          </p:nvPr>
        </p:nvSpPr>
        <p:spPr>
          <a:xfrm>
            <a:off x="0" y="1600200"/>
            <a:ext cx="4114800" cy="4525963"/>
          </a:xfrm>
        </p:spPr>
        <p:txBody>
          <a:bodyPr/>
          <a:lstStyle/>
          <a:p>
            <a:pPr>
              <a:buNone/>
            </a:pPr>
            <a:r>
              <a:rPr lang="en-US" dirty="0" smtClean="0"/>
              <a:t>Collective protagonist</a:t>
            </a:r>
          </a:p>
          <a:p>
            <a:pPr>
              <a:buNone/>
            </a:pPr>
            <a:r>
              <a:rPr lang="en-US" dirty="0" smtClean="0"/>
              <a:t>Communist uprising</a:t>
            </a:r>
          </a:p>
          <a:p>
            <a:endParaRPr lang="en-US" dirty="0" smtClean="0"/>
          </a:p>
          <a:p>
            <a:pPr>
              <a:buNone/>
            </a:pPr>
            <a:endParaRPr lang="en-US" sz="2800" dirty="0" smtClean="0"/>
          </a:p>
          <a:p>
            <a:pPr>
              <a:buNone/>
            </a:pPr>
            <a:r>
              <a:rPr lang="en-US" sz="2800" b="1" dirty="0" smtClean="0"/>
              <a:t>Revolutionary</a:t>
            </a:r>
            <a:r>
              <a:rPr lang="en-US" sz="2800" dirty="0" smtClean="0"/>
              <a:t> MONTAGE techniques </a:t>
            </a:r>
          </a:p>
          <a:p>
            <a:pPr>
              <a:buNone/>
            </a:pPr>
            <a:endParaRPr lang="en-US" sz="2800" dirty="0" smtClean="0"/>
          </a:p>
          <a:p>
            <a:pPr>
              <a:buNone/>
            </a:pPr>
            <a:r>
              <a:rPr lang="en-US" sz="2800" b="1" dirty="0" smtClean="0"/>
              <a:t>Art</a:t>
            </a:r>
            <a:r>
              <a:rPr lang="en-US" sz="2800" dirty="0" smtClean="0"/>
              <a:t>istic</a:t>
            </a:r>
            <a:endParaRPr lang="en-US" sz="2800" dirty="0"/>
          </a:p>
        </p:txBody>
      </p:sp>
      <p:sp>
        <p:nvSpPr>
          <p:cNvPr id="4" name="Content Placeholder 2"/>
          <p:cNvSpPr txBox="1">
            <a:spLocks/>
          </p:cNvSpPr>
          <p:nvPr/>
        </p:nvSpPr>
        <p:spPr>
          <a:xfrm>
            <a:off x="5181600" y="1676400"/>
            <a:ext cx="3962400" cy="4724400"/>
          </a:xfrm>
          <a:prstGeom prst="rect">
            <a:avLst/>
          </a:prstGeom>
        </p:spPr>
        <p:txBody>
          <a:bodyPr vert="horz" lIns="91440" tIns="45720" rIns="91440" bIns="45720" rtlCol="0">
            <a:normAutofit fontScale="92500" lnSpcReduction="10000"/>
          </a:bodyPr>
          <a:lstStyle/>
          <a:p>
            <a:pPr marL="342900" marR="0" lvl="0" indent="-342900" algn="l" defTabSz="914400" rtl="0" eaLnBrk="1" fontAlgn="auto" latinLnBrk="0" hangingPunct="1">
              <a:lnSpc>
                <a:spcPct val="100000"/>
              </a:lnSpc>
              <a:spcBef>
                <a:spcPct val="20000"/>
              </a:spcBef>
              <a:spcAft>
                <a:spcPts val="0"/>
              </a:spcAft>
              <a:buClrTx/>
              <a:buSzTx/>
              <a:tabLst/>
              <a:defRPr/>
            </a:pPr>
            <a:r>
              <a:rPr lang="en-US" sz="3200" dirty="0" smtClean="0"/>
              <a:t>Singular</a:t>
            </a:r>
            <a:r>
              <a:rPr kumimoji="0" lang="en-US" sz="3200" b="0" i="0" u="none" strike="noStrike" kern="1200" cap="none" spc="0" normalizeH="0" noProof="0" dirty="0" smtClean="0">
                <a:ln>
                  <a:noFill/>
                </a:ln>
                <a:solidFill>
                  <a:schemeClr val="tx1"/>
                </a:solidFill>
                <a:effectLst/>
                <a:uLnTx/>
                <a:uFillTx/>
                <a:latin typeface="+mn-lt"/>
                <a:ea typeface="+mn-ea"/>
                <a:cs typeface="+mn-cs"/>
              </a:rPr>
              <a:t> protagonist</a:t>
            </a:r>
          </a:p>
          <a:p>
            <a:pPr marL="342900" marR="0" lvl="0" indent="-342900" algn="l" defTabSz="914400" rtl="0" eaLnBrk="1" fontAlgn="auto" latinLnBrk="0" hangingPunct="1">
              <a:lnSpc>
                <a:spcPct val="100000"/>
              </a:lnSpc>
              <a:spcBef>
                <a:spcPct val="20000"/>
              </a:spcBef>
              <a:spcAft>
                <a:spcPts val="0"/>
              </a:spcAft>
              <a:buClrTx/>
              <a:buSzTx/>
              <a:tabLst/>
              <a:defRPr/>
            </a:pPr>
            <a:r>
              <a:rPr lang="en-US" sz="3200" baseline="0" dirty="0" smtClean="0"/>
              <a:t>Pro Capitalism</a:t>
            </a:r>
            <a:r>
              <a:rPr lang="en-US" sz="3200" dirty="0" smtClean="0"/>
              <a:t> </a:t>
            </a:r>
            <a:r>
              <a:rPr lang="en-US" sz="3200" baseline="0" dirty="0" smtClean="0"/>
              <a:t>(</a:t>
            </a:r>
            <a:r>
              <a:rPr lang="en-US" sz="2000" baseline="0" dirty="0" smtClean="0"/>
              <a:t>entertainment</a:t>
            </a:r>
            <a:r>
              <a:rPr lang="en-US" sz="2000" dirty="0" smtClean="0"/>
              <a:t> suppresses revolutionary zeal</a:t>
            </a:r>
            <a:r>
              <a:rPr lang="en-US" sz="3200" dirty="0" smtClean="0"/>
              <a:t>)</a:t>
            </a:r>
            <a:endParaRPr lang="en-US" sz="2200" dirty="0" smtClean="0"/>
          </a:p>
          <a:p>
            <a:pPr marL="342900" marR="0" lvl="0" indent="-342900" algn="l" defTabSz="914400" rtl="0" eaLnBrk="1" fontAlgn="auto" latinLnBrk="0" hangingPunct="1">
              <a:lnSpc>
                <a:spcPct val="100000"/>
              </a:lnSpc>
              <a:spcBef>
                <a:spcPct val="20000"/>
              </a:spcBef>
              <a:spcAft>
                <a:spcPts val="0"/>
              </a:spcAft>
              <a:buClrTx/>
              <a:buSzTx/>
              <a:tabLst/>
              <a:defRPr/>
            </a:pPr>
            <a:endParaRPr lang="en-US" sz="1500" dirty="0" smtClean="0"/>
          </a:p>
          <a:p>
            <a:pPr marL="342900" marR="0" lvl="0" indent="-342900" algn="l" defTabSz="914400" rtl="0" eaLnBrk="1" fontAlgn="auto" latinLnBrk="0" hangingPunct="1">
              <a:lnSpc>
                <a:spcPct val="100000"/>
              </a:lnSpc>
              <a:spcBef>
                <a:spcPct val="20000"/>
              </a:spcBef>
              <a:spcAft>
                <a:spcPts val="0"/>
              </a:spcAft>
              <a:buClrTx/>
              <a:buSzTx/>
              <a:tabLst/>
              <a:defRPr/>
            </a:pPr>
            <a:endParaRPr lang="en-US" sz="1050" dirty="0" smtClean="0"/>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3200" b="0" i="0" u="none" strike="noStrike" kern="1200" cap="none" spc="0" normalizeH="0" baseline="0" noProof="0" dirty="0" smtClean="0">
                <a:ln>
                  <a:noFill/>
                </a:ln>
                <a:solidFill>
                  <a:schemeClr val="tx1"/>
                </a:solidFill>
                <a:effectLst/>
                <a:uLnTx/>
                <a:uFillTx/>
                <a:latin typeface="+mn-lt"/>
                <a:ea typeface="+mn-ea"/>
                <a:cs typeface="+mn-cs"/>
              </a:rPr>
              <a:t>Invisible editing subservient to narrative</a:t>
            </a:r>
          </a:p>
          <a:p>
            <a:pPr marL="342900" marR="0" lvl="0" indent="-342900" algn="l" defTabSz="914400" rtl="0" eaLnBrk="1" fontAlgn="auto" latinLnBrk="0" hangingPunct="1">
              <a:lnSpc>
                <a:spcPct val="100000"/>
              </a:lnSpc>
              <a:spcBef>
                <a:spcPct val="20000"/>
              </a:spcBef>
              <a:spcAft>
                <a:spcPts val="0"/>
              </a:spcAft>
              <a:buClrTx/>
              <a:buSzTx/>
              <a:tabLst/>
              <a:defRPr/>
            </a:pPr>
            <a:endParaRPr lang="en-US" sz="3200" dirty="0" smtClean="0"/>
          </a:p>
          <a:p>
            <a:pPr marL="342900" marR="0" lvl="0" indent="-342900" algn="l" defTabSz="914400" rtl="0" eaLnBrk="1" fontAlgn="auto" latinLnBrk="0" hangingPunct="1">
              <a:lnSpc>
                <a:spcPct val="100000"/>
              </a:lnSpc>
              <a:spcBef>
                <a:spcPct val="20000"/>
              </a:spcBef>
              <a:spcAft>
                <a:spcPts val="0"/>
              </a:spcAft>
              <a:buClrTx/>
              <a:buSzTx/>
              <a:tabLst/>
              <a:defRPr/>
            </a:pPr>
            <a:r>
              <a:rPr kumimoji="0" lang="en-US" sz="3200" b="1" i="0" u="none" strike="noStrike" kern="1200" cap="none" spc="0" normalizeH="0" baseline="0" noProof="0" dirty="0" smtClean="0">
                <a:ln>
                  <a:noFill/>
                </a:ln>
                <a:solidFill>
                  <a:schemeClr val="tx1"/>
                </a:solidFill>
                <a:effectLst/>
                <a:uLnTx/>
                <a:uFillTx/>
                <a:latin typeface="+mn-lt"/>
                <a:ea typeface="+mn-ea"/>
                <a:cs typeface="+mn-cs"/>
              </a:rPr>
              <a:t>Profit</a:t>
            </a:r>
            <a:r>
              <a:rPr kumimoji="0" lang="en-US" sz="3200" b="0" i="0" u="none" strike="noStrike" kern="1200" cap="none" spc="0" normalizeH="0" noProof="0" dirty="0" smtClean="0">
                <a:ln>
                  <a:noFill/>
                </a:ln>
                <a:solidFill>
                  <a:schemeClr val="tx1"/>
                </a:solidFill>
                <a:effectLst/>
                <a:uLnTx/>
                <a:uFillTx/>
                <a:latin typeface="+mn-lt"/>
                <a:ea typeface="+mn-ea"/>
                <a:cs typeface="+mn-cs"/>
              </a:rPr>
              <a:t> trumps art</a:t>
            </a:r>
            <a:endParaRPr kumimoji="0" lang="en-US" sz="32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440363"/>
          </a:xfrm>
        </p:spPr>
        <p:txBody>
          <a:bodyPr/>
          <a:lstStyle/>
          <a:p>
            <a:r>
              <a:rPr lang="en-US" dirty="0" smtClean="0"/>
              <a:t>Denmark (1990’s)</a:t>
            </a:r>
            <a:endParaRPr lang="en-US" dirty="0"/>
          </a:p>
        </p:txBody>
      </p:sp>
      <p:pic>
        <p:nvPicPr>
          <p:cNvPr id="52226" name="Picture 2" descr="The Dogme 95 Film Movement, and What Christian Filmmakers Can Learn From  It. - The Ministry of Motion Pictures"/>
          <p:cNvPicPr>
            <a:picLocks noChangeAspect="1" noChangeArrowheads="1"/>
          </p:cNvPicPr>
          <p:nvPr/>
        </p:nvPicPr>
        <p:blipFill>
          <a:blip r:embed="rId2" cstate="print"/>
          <a:srcRect/>
          <a:stretch>
            <a:fillRect/>
          </a:stretch>
        </p:blipFill>
        <p:spPr bwMode="auto">
          <a:xfrm>
            <a:off x="152400" y="1600199"/>
            <a:ext cx="8763000" cy="4929189"/>
          </a:xfrm>
          <a:prstGeom prst="rect">
            <a:avLst/>
          </a:prstGeom>
          <a:noFill/>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4274" name="Picture 2" descr="Dogma 95 – Vikipedija"/>
          <p:cNvPicPr>
            <a:picLocks noChangeAspect="1" noChangeArrowheads="1"/>
          </p:cNvPicPr>
          <p:nvPr/>
        </p:nvPicPr>
        <p:blipFill>
          <a:blip r:embed="rId2" cstate="print"/>
          <a:srcRect/>
          <a:stretch>
            <a:fillRect/>
          </a:stretch>
        </p:blipFill>
        <p:spPr bwMode="auto">
          <a:xfrm>
            <a:off x="0" y="0"/>
            <a:ext cx="9166055" cy="6858000"/>
          </a:xfrm>
          <a:prstGeom prst="rect">
            <a:avLst/>
          </a:prstGeom>
          <a:noFill/>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56322" name="Picture 2" descr="A Guide to Danish Film: 12 Films to Watch"/>
          <p:cNvPicPr>
            <a:picLocks noChangeAspect="1" noChangeArrowheads="1"/>
          </p:cNvPicPr>
          <p:nvPr/>
        </p:nvPicPr>
        <p:blipFill>
          <a:blip r:embed="rId2" cstate="print">
            <a:lum bright="-20000" contrast="30000"/>
          </a:blip>
          <a:srcRect r="-2000" b="36066"/>
          <a:stretch>
            <a:fillRect/>
          </a:stretch>
        </p:blipFill>
        <p:spPr bwMode="auto">
          <a:xfrm>
            <a:off x="0" y="0"/>
            <a:ext cx="8968154" cy="6858000"/>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 Guide to Danish Film: 12 Films to Watch"/>
          <p:cNvPicPr>
            <a:picLocks noChangeAspect="1" noChangeArrowheads="1"/>
          </p:cNvPicPr>
          <p:nvPr/>
        </p:nvPicPr>
        <p:blipFill>
          <a:blip r:embed="rId2" cstate="print">
            <a:lum bright="-20000" contrast="30000"/>
          </a:blip>
          <a:srcRect t="58961" r="-4000" b="-4427"/>
          <a:stretch>
            <a:fillRect/>
          </a:stretch>
        </p:blipFill>
        <p:spPr bwMode="auto">
          <a:xfrm>
            <a:off x="0" y="304800"/>
            <a:ext cx="9144000" cy="5105400"/>
          </a:xfrm>
          <a:prstGeom prst="rect">
            <a:avLst/>
          </a:prstGeom>
          <a:noFill/>
          <a:ln>
            <a:solidFill>
              <a:schemeClr val="tx1"/>
            </a:solidFill>
          </a:ln>
        </p:spPr>
      </p:pic>
      <p:pic>
        <p:nvPicPr>
          <p:cNvPr id="57346" name="Picture 2" descr="DOGME UNCUT : Lars Von Trier, Thomas Vinterberg, and the Gang that Took on  Hollywood - Jack Stevenson: 9781891661358 - AbeBooks"/>
          <p:cNvPicPr>
            <a:picLocks noChangeAspect="1" noChangeArrowheads="1"/>
          </p:cNvPicPr>
          <p:nvPr/>
        </p:nvPicPr>
        <p:blipFill>
          <a:blip r:embed="rId3" cstate="print"/>
          <a:srcRect/>
          <a:stretch>
            <a:fillRect/>
          </a:stretch>
        </p:blipFill>
        <p:spPr bwMode="auto">
          <a:xfrm>
            <a:off x="6553201" y="2967910"/>
            <a:ext cx="2590800" cy="3890090"/>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381000"/>
            <a:ext cx="4038600" cy="1143000"/>
          </a:xfrm>
        </p:spPr>
        <p:txBody>
          <a:bodyPr>
            <a:noAutofit/>
          </a:bodyPr>
          <a:lstStyle/>
          <a:p>
            <a:pPr algn="l"/>
            <a:r>
              <a:rPr lang="en-US" sz="2800" b="1" i="1" dirty="0" err="1" smtClean="0"/>
              <a:t>Festen</a:t>
            </a:r>
            <a:r>
              <a:rPr lang="en-US" sz="2800" dirty="0" smtClean="0"/>
              <a:t> (The Celebration). (</a:t>
            </a:r>
            <a:r>
              <a:rPr lang="en-US" sz="2800" dirty="0" err="1" smtClean="0"/>
              <a:t>Vinterberg</a:t>
            </a:r>
            <a:r>
              <a:rPr lang="en-US" sz="2800" dirty="0" smtClean="0"/>
              <a:t>, 1998)</a:t>
            </a:r>
            <a:endParaRPr lang="en-US" sz="2800" dirty="0"/>
          </a:p>
        </p:txBody>
      </p:sp>
      <p:sp>
        <p:nvSpPr>
          <p:cNvPr id="4" name="Rectangle 3"/>
          <p:cNvSpPr/>
          <p:nvPr/>
        </p:nvSpPr>
        <p:spPr>
          <a:xfrm>
            <a:off x="0" y="5657671"/>
            <a:ext cx="7772400" cy="1200329"/>
          </a:xfrm>
          <a:prstGeom prst="rect">
            <a:avLst/>
          </a:prstGeom>
        </p:spPr>
        <p:txBody>
          <a:bodyPr wrap="square">
            <a:spAutoFit/>
          </a:bodyPr>
          <a:lstStyle/>
          <a:p>
            <a:r>
              <a:rPr lang="en-US" dirty="0" smtClean="0">
                <a:hlinkClick r:id="rId2"/>
              </a:rPr>
              <a:t>https://www.youtube.com/watch?v=z4RW9nHaEfU</a:t>
            </a:r>
            <a:endParaRPr lang="en-US" dirty="0" smtClean="0"/>
          </a:p>
          <a:p>
            <a:endParaRPr lang="en-US" dirty="0" smtClean="0"/>
          </a:p>
          <a:p>
            <a:endParaRPr lang="en-US" dirty="0" smtClean="0"/>
          </a:p>
          <a:p>
            <a:endParaRPr lang="en-US" dirty="0"/>
          </a:p>
        </p:txBody>
      </p:sp>
      <p:pic>
        <p:nvPicPr>
          <p:cNvPr id="63490" name="Picture 2" descr="The Celebration - Wikipedia"/>
          <p:cNvPicPr>
            <a:picLocks noChangeAspect="1" noChangeArrowheads="1"/>
          </p:cNvPicPr>
          <p:nvPr/>
        </p:nvPicPr>
        <p:blipFill>
          <a:blip r:embed="rId3" cstate="print"/>
          <a:srcRect/>
          <a:stretch>
            <a:fillRect/>
          </a:stretch>
        </p:blipFill>
        <p:spPr bwMode="auto">
          <a:xfrm>
            <a:off x="4886478" y="381000"/>
            <a:ext cx="4257522" cy="609600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solidFill>
            <a:srgbClr val="002060"/>
          </a:solidFill>
        </p:spPr>
        <p:txBody>
          <a:bodyPr/>
          <a:lstStyle/>
          <a:p>
            <a:r>
              <a:rPr lang="en-US" b="1" dirty="0" smtClean="0">
                <a:solidFill>
                  <a:schemeClr val="bg1"/>
                </a:solidFill>
              </a:rPr>
              <a:t>DOCUMENTARY</a:t>
            </a:r>
            <a:endParaRPr lang="en-US" b="1" dirty="0">
              <a:solidFill>
                <a:schemeClr val="bg1"/>
              </a:solidFill>
            </a:endParaRPr>
          </a:p>
        </p:txBody>
      </p:sp>
      <p:pic>
        <p:nvPicPr>
          <p:cNvPr id="3074" name="Picture 2" descr="undefined"/>
          <p:cNvPicPr>
            <a:picLocks noChangeAspect="1" noChangeArrowheads="1"/>
          </p:cNvPicPr>
          <p:nvPr/>
        </p:nvPicPr>
        <p:blipFill>
          <a:blip r:embed="rId2" cstate="print"/>
          <a:srcRect/>
          <a:stretch>
            <a:fillRect/>
          </a:stretch>
        </p:blipFill>
        <p:spPr bwMode="auto">
          <a:xfrm>
            <a:off x="2971800" y="1524000"/>
            <a:ext cx="3317413" cy="5029200"/>
          </a:xfrm>
          <a:prstGeom prst="rect">
            <a:avLst/>
          </a:prstGeom>
          <a:noFill/>
          <a:ln>
            <a:solidFill>
              <a:schemeClr val="tx1"/>
            </a:solidFill>
          </a:ln>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715000"/>
            <a:ext cx="8229600" cy="762000"/>
          </a:xfrm>
        </p:spPr>
        <p:txBody>
          <a:bodyPr>
            <a:normAutofit fontScale="90000"/>
          </a:bodyPr>
          <a:lstStyle/>
          <a:p>
            <a:r>
              <a:rPr lang="en-US" sz="3100" dirty="0" smtClean="0">
                <a:hlinkClick r:id="rId2"/>
              </a:rPr>
              <a:t>https://www.youtube.com/watch?v=JXweT1BgQMk</a:t>
            </a:r>
            <a:r>
              <a:rPr lang="en-US" dirty="0" smtClean="0"/>
              <a:t/>
            </a:r>
            <a:br>
              <a:rPr lang="en-US" dirty="0" smtClean="0"/>
            </a:br>
            <a:endParaRPr lang="en-US" dirty="0"/>
          </a:p>
        </p:txBody>
      </p:sp>
      <p:sp>
        <p:nvSpPr>
          <p:cNvPr id="5" name="Title 1"/>
          <p:cNvSpPr txBox="1">
            <a:spLocks/>
          </p:cNvSpPr>
          <p:nvPr/>
        </p:nvSpPr>
        <p:spPr>
          <a:xfrm>
            <a:off x="457200" y="274638"/>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sz="4400" b="1" i="1" dirty="0" err="1" smtClean="0">
                <a:latin typeface="+mj-lt"/>
                <a:ea typeface="+mj-ea"/>
                <a:cs typeface="+mj-cs"/>
              </a:rPr>
              <a:t>Shoah</a:t>
            </a:r>
            <a:r>
              <a:rPr lang="en-US" sz="4400" dirty="0" smtClean="0">
                <a:latin typeface="+mj-lt"/>
                <a:ea typeface="+mj-ea"/>
                <a:cs typeface="+mj-cs"/>
              </a:rPr>
              <a:t> (</a:t>
            </a:r>
            <a:r>
              <a:rPr lang="en-US" sz="4400" dirty="0" err="1" smtClean="0">
                <a:latin typeface="+mj-lt"/>
                <a:ea typeface="+mj-ea"/>
                <a:cs typeface="+mj-cs"/>
              </a:rPr>
              <a:t>Lanzmann</a:t>
            </a:r>
            <a:r>
              <a:rPr lang="en-US" sz="4400" dirty="0" smtClean="0">
                <a:latin typeface="+mj-lt"/>
                <a:ea typeface="+mj-ea"/>
                <a:cs typeface="+mj-cs"/>
              </a:rPr>
              <a:t>, 1985)</a:t>
            </a:r>
            <a:endParaRPr kumimoji="0" lang="en-US"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6" name="Rectangle 5"/>
          <p:cNvSpPr/>
          <p:nvPr/>
        </p:nvSpPr>
        <p:spPr>
          <a:xfrm>
            <a:off x="533400" y="1447800"/>
            <a:ext cx="7848600" cy="3970318"/>
          </a:xfrm>
          <a:prstGeom prst="rect">
            <a:avLst/>
          </a:prstGeom>
        </p:spPr>
        <p:txBody>
          <a:bodyPr wrap="square">
            <a:spAutoFit/>
          </a:bodyPr>
          <a:lstStyle/>
          <a:p>
            <a:r>
              <a:rPr lang="en-US" sz="2800" dirty="0" smtClean="0">
                <a:latin typeface="Bahnschrift Light" pitchFamily="34" charset="0"/>
              </a:rPr>
              <a:t>Over nine hours long and 11 years in the making, the film presents </a:t>
            </a:r>
            <a:r>
              <a:rPr lang="en-US" sz="2800" dirty="0" err="1" smtClean="0">
                <a:latin typeface="Bahnschrift Light" pitchFamily="34" charset="0"/>
              </a:rPr>
              <a:t>Lanzmann's</a:t>
            </a:r>
            <a:r>
              <a:rPr lang="en-US" sz="2800" dirty="0" smtClean="0">
                <a:latin typeface="Bahnschrift Light" pitchFamily="34" charset="0"/>
              </a:rPr>
              <a:t> interviews with survivors, witnesses and perpetrators during visits to German Holocaust sites across Poland, including extermination camps.</a:t>
            </a:r>
          </a:p>
          <a:p>
            <a:endParaRPr lang="en-US" sz="2800" dirty="0" smtClean="0">
              <a:latin typeface="Bahnschrift Light" pitchFamily="34" charset="0"/>
            </a:endParaRPr>
          </a:p>
          <a:p>
            <a:r>
              <a:rPr lang="en-US" sz="2800" dirty="0" smtClean="0">
                <a:latin typeface="Bahnschrift Light" pitchFamily="34" charset="0"/>
              </a:rPr>
              <a:t>(if you have nine hours, PLEASE watch it all!! If not, here’s a not-great-quality clip from the second part)</a:t>
            </a:r>
            <a:endParaRPr lang="en-US" sz="2800" dirty="0">
              <a:latin typeface="Bahnschrift Light"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18F85083B777F458A54213D5C8FDE06" ma:contentTypeVersion="15" ma:contentTypeDescription="Create a new document." ma:contentTypeScope="" ma:versionID="da6a5c2080428226193fcd84733d263e">
  <xsd:schema xmlns:xsd="http://www.w3.org/2001/XMLSchema" xmlns:xs="http://www.w3.org/2001/XMLSchema" xmlns:p="http://schemas.microsoft.com/office/2006/metadata/properties" xmlns:ns2="b7074b49-8b0d-4127-989a-a0eda5d3108e" xmlns:ns3="bf532ac1-74fd-4be7-90b3-209c7df2d5f8" targetNamespace="http://schemas.microsoft.com/office/2006/metadata/properties" ma:root="true" ma:fieldsID="cb96e298e2bde10ce166a16c6ac470cd" ns2:_="" ns3:_="">
    <xsd:import namespace="b7074b49-8b0d-4127-989a-a0eda5d3108e"/>
    <xsd:import namespace="bf532ac1-74fd-4be7-90b3-209c7df2d5f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7074b49-8b0d-4127-989a-a0eda5d310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f532ac1-74fd-4be7-90b3-209c7df2d5f8"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ae6a6413-f847-4fc9-af44-a78fa62c5261}" ma:internalName="TaxCatchAll" ma:showField="CatchAllData" ma:web="bf532ac1-74fd-4be7-90b3-209c7df2d5f8">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b7074b49-8b0d-4127-989a-a0eda5d3108e">
      <Terms xmlns="http://schemas.microsoft.com/office/infopath/2007/PartnerControls"/>
    </lcf76f155ced4ddcb4097134ff3c332f>
    <TaxCatchAll xmlns="bf532ac1-74fd-4be7-90b3-209c7df2d5f8" xsi:nil="true"/>
  </documentManagement>
</p:properties>
</file>

<file path=customXml/itemProps1.xml><?xml version="1.0" encoding="utf-8"?>
<ds:datastoreItem xmlns:ds="http://schemas.openxmlformats.org/officeDocument/2006/customXml" ds:itemID="{30B4D679-3C3D-4A1A-A1E8-3A1BA68C2D25}"/>
</file>

<file path=customXml/itemProps2.xml><?xml version="1.0" encoding="utf-8"?>
<ds:datastoreItem xmlns:ds="http://schemas.openxmlformats.org/officeDocument/2006/customXml" ds:itemID="{22513912-4538-4268-B9E3-4597FD75A96B}"/>
</file>

<file path=customXml/itemProps3.xml><?xml version="1.0" encoding="utf-8"?>
<ds:datastoreItem xmlns:ds="http://schemas.openxmlformats.org/officeDocument/2006/customXml" ds:itemID="{FF8DE250-B8DC-4FAE-B5A5-1A3B4FCA3663}"/>
</file>

<file path=docProps/app.xml><?xml version="1.0" encoding="utf-8"?>
<Properties xmlns="http://schemas.openxmlformats.org/officeDocument/2006/extended-properties" xmlns:vt="http://schemas.openxmlformats.org/officeDocument/2006/docPropsVTypes">
  <TotalTime>700</TotalTime>
  <Words>1199</Words>
  <Application>Microsoft Office PowerPoint</Application>
  <PresentationFormat>On-screen Show (4:3)</PresentationFormat>
  <Paragraphs>162</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Office Theme</vt:lpstr>
      <vt:lpstr>4: Drama, innovation, or documentary?</vt:lpstr>
      <vt:lpstr>MAINSTREAM DRAMA</vt:lpstr>
      <vt:lpstr>Slide 3</vt:lpstr>
      <vt:lpstr>Slide 4</vt:lpstr>
      <vt:lpstr>Slide 5</vt:lpstr>
      <vt:lpstr>Slide 6</vt:lpstr>
      <vt:lpstr>Dan Snow on Napolean</vt:lpstr>
      <vt:lpstr>Slide 8</vt:lpstr>
      <vt:lpstr>Rosenstone. Chp.3, p37-55</vt:lpstr>
      <vt:lpstr>Slide 10</vt:lpstr>
      <vt:lpstr>Slide 11</vt:lpstr>
      <vt:lpstr>Slide 12</vt:lpstr>
      <vt:lpstr>Slide 13</vt:lpstr>
      <vt:lpstr>Slide 14</vt:lpstr>
      <vt:lpstr>Natalie Davis (2000) The Return of Martin Guerre  ‘telling the truth’?</vt:lpstr>
      <vt:lpstr>Slide 16</vt:lpstr>
      <vt:lpstr>Gerda Lerner (1995)</vt:lpstr>
      <vt:lpstr>Slide 18</vt:lpstr>
      <vt:lpstr>Dreyer, (1928)</vt:lpstr>
      <vt:lpstr>Gerda Lerner (1995)</vt:lpstr>
      <vt:lpstr>Slide 21</vt:lpstr>
      <vt:lpstr>Slide 22</vt:lpstr>
      <vt:lpstr>Gerda Lerner (1995)</vt:lpstr>
      <vt:lpstr>Film as allegory</vt:lpstr>
      <vt:lpstr>Note: Academia and history</vt:lpstr>
      <vt:lpstr>Postmodernism and revisionist history</vt:lpstr>
      <vt:lpstr>Slide 27</vt:lpstr>
      <vt:lpstr>Where does this leave us?</vt:lpstr>
      <vt:lpstr>The discourse of History</vt:lpstr>
      <vt:lpstr>Aristotle</vt:lpstr>
      <vt:lpstr>Slide 31</vt:lpstr>
      <vt:lpstr>1: Narrativisation</vt:lpstr>
      <vt:lpstr>3: Unified past</vt:lpstr>
      <vt:lpstr>Slide 34</vt:lpstr>
      <vt:lpstr>2: Personalisation</vt:lpstr>
      <vt:lpstr>4: Emotion through drama</vt:lpstr>
      <vt:lpstr>5: The look of the past</vt:lpstr>
      <vt:lpstr>6: Film shows history as a process</vt:lpstr>
      <vt:lpstr>The Four Feathers (1902)</vt:lpstr>
      <vt:lpstr>Slide 40</vt:lpstr>
      <vt:lpstr>INNOVATIVE DRAMA</vt:lpstr>
      <vt:lpstr>Hollywood</vt:lpstr>
      <vt:lpstr>Innovation usually non-Hollywood</vt:lpstr>
      <vt:lpstr>Solanas &amp; Getino Towards a Third Cinema. 1969 (manifesto)</vt:lpstr>
      <vt:lpstr>Battleship Potemkin v Hollywood</vt:lpstr>
      <vt:lpstr>Slide 46</vt:lpstr>
      <vt:lpstr>Slide 47</vt:lpstr>
      <vt:lpstr>Slide 48</vt:lpstr>
      <vt:lpstr>Slide 49</vt:lpstr>
      <vt:lpstr>Slide 50</vt:lpstr>
      <vt:lpstr>Festen (The Celebration). (Vinterberg, 1998)</vt:lpstr>
      <vt:lpstr>DOCUMENTARY</vt:lpstr>
      <vt:lpstr>https://www.youtube.com/watch?v=JXweT1BgQMk </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Drama, innovation, or documentary?</dc:title>
  <dc:creator>Robert George Long</dc:creator>
  <cp:lastModifiedBy>Robert George Long</cp:lastModifiedBy>
  <cp:revision>30</cp:revision>
  <dcterms:created xsi:type="dcterms:W3CDTF">2023-11-14T14:27:55Z</dcterms:created>
  <dcterms:modified xsi:type="dcterms:W3CDTF">2023-11-29T13:16:33Z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0x010100918F85083B777F458A54213D5C8FDE06</vt:lpwstr>
  </property>
</Properties>
</file>