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modernComment_220_BA21B7C4.xml" ContentType="application/vnd.ms-powerpoint.comments+xml"/>
  <Override PartName="/ppt/notesSlides/notesSlide3.xml" ContentType="application/vnd.openxmlformats-officedocument.presentationml.notesSlide+xml"/>
  <Override PartName="/ppt/comments/modernComment_23B_5996AF4A.xml" ContentType="application/vnd.ms-powerpoint.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omments/modernComment_208_7B8628E.xml" ContentType="application/vnd.ms-powerpoint.comments+xml"/>
  <Override PartName="/ppt/notesSlides/notesSlide12.xml" ContentType="application/vnd.openxmlformats-officedocument.presentationml.notesSlide+xml"/>
  <Override PartName="/ppt/comments/modernComment_209_EA30A0B.xml" ContentType="application/vnd.ms-powerpoint.comments+xml"/>
  <Override PartName="/ppt/notesSlides/notesSlide13.xml" ContentType="application/vnd.openxmlformats-officedocument.presentationml.notesSlide+xml"/>
  <Override PartName="/ppt/comments/modernComment_244_82FBD8B6.xml" ContentType="application/vnd.ms-powerpoint.comment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omments/modernComment_2C7_64029FB4.xml" ContentType="application/vnd.ms-powerpoint.comments+xml"/>
  <Override PartName="/ppt/notesSlides/notesSlide2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16"/>
  </p:notesMasterIdLst>
  <p:sldIdLst>
    <p:sldId id="256" r:id="rId5"/>
    <p:sldId id="567" r:id="rId6"/>
    <p:sldId id="257" r:id="rId7"/>
    <p:sldId id="568" r:id="rId8"/>
    <p:sldId id="259" r:id="rId9"/>
    <p:sldId id="554" r:id="rId10"/>
    <p:sldId id="731" r:id="rId11"/>
    <p:sldId id="569" r:id="rId12"/>
    <p:sldId id="544" r:id="rId13"/>
    <p:sldId id="574" r:id="rId14"/>
    <p:sldId id="551" r:id="rId15"/>
    <p:sldId id="571" r:id="rId16"/>
    <p:sldId id="570" r:id="rId17"/>
    <p:sldId id="552" r:id="rId18"/>
    <p:sldId id="261" r:id="rId19"/>
    <p:sldId id="575" r:id="rId20"/>
    <p:sldId id="550" r:id="rId21"/>
    <p:sldId id="576" r:id="rId22"/>
    <p:sldId id="515" r:id="rId23"/>
    <p:sldId id="517" r:id="rId24"/>
    <p:sldId id="577" r:id="rId25"/>
    <p:sldId id="578" r:id="rId26"/>
    <p:sldId id="518" r:id="rId27"/>
    <p:sldId id="579" r:id="rId28"/>
    <p:sldId id="520" r:id="rId29"/>
    <p:sldId id="521" r:id="rId30"/>
    <p:sldId id="580" r:id="rId31"/>
    <p:sldId id="522" r:id="rId32"/>
    <p:sldId id="581" r:id="rId33"/>
    <p:sldId id="523" r:id="rId34"/>
    <p:sldId id="582" r:id="rId35"/>
    <p:sldId id="526" r:id="rId36"/>
    <p:sldId id="606" r:id="rId37"/>
    <p:sldId id="583" r:id="rId38"/>
    <p:sldId id="727" r:id="rId39"/>
    <p:sldId id="728" r:id="rId40"/>
    <p:sldId id="729" r:id="rId41"/>
    <p:sldId id="730" r:id="rId42"/>
    <p:sldId id="272" r:id="rId43"/>
    <p:sldId id="613" r:id="rId44"/>
    <p:sldId id="711" r:id="rId45"/>
    <p:sldId id="712" r:id="rId46"/>
    <p:sldId id="703" r:id="rId47"/>
    <p:sldId id="713" r:id="rId48"/>
    <p:sldId id="704" r:id="rId49"/>
    <p:sldId id="714" r:id="rId50"/>
    <p:sldId id="705" r:id="rId51"/>
    <p:sldId id="715" r:id="rId52"/>
    <p:sldId id="707" r:id="rId53"/>
    <p:sldId id="732" r:id="rId54"/>
    <p:sldId id="716" r:id="rId55"/>
    <p:sldId id="708" r:id="rId56"/>
    <p:sldId id="709" r:id="rId57"/>
    <p:sldId id="301" r:id="rId58"/>
    <p:sldId id="718" r:id="rId59"/>
    <p:sldId id="592" r:id="rId60"/>
    <p:sldId id="630" r:id="rId61"/>
    <p:sldId id="303" r:id="rId62"/>
    <p:sldId id="563" r:id="rId63"/>
    <p:sldId id="594" r:id="rId64"/>
    <p:sldId id="295" r:id="rId65"/>
    <p:sldId id="595" r:id="rId66"/>
    <p:sldId id="564" r:id="rId67"/>
    <p:sldId id="542" r:id="rId68"/>
    <p:sldId id="264" r:id="rId69"/>
    <p:sldId id="292" r:id="rId70"/>
    <p:sldId id="690" r:id="rId71"/>
    <p:sldId id="655" r:id="rId72"/>
    <p:sldId id="663" r:id="rId73"/>
    <p:sldId id="639" r:id="rId74"/>
    <p:sldId id="658" r:id="rId75"/>
    <p:sldId id="656" r:id="rId76"/>
    <p:sldId id="654" r:id="rId77"/>
    <p:sldId id="682" r:id="rId78"/>
    <p:sldId id="695" r:id="rId79"/>
    <p:sldId id="678" r:id="rId80"/>
    <p:sldId id="719" r:id="rId81"/>
    <p:sldId id="671" r:id="rId82"/>
    <p:sldId id="693" r:id="rId83"/>
    <p:sldId id="676" r:id="rId84"/>
    <p:sldId id="694" r:id="rId85"/>
    <p:sldId id="679" r:id="rId86"/>
    <p:sldId id="687" r:id="rId87"/>
    <p:sldId id="680" r:id="rId88"/>
    <p:sldId id="664" r:id="rId89"/>
    <p:sldId id="642" r:id="rId90"/>
    <p:sldId id="720" r:id="rId91"/>
    <p:sldId id="665" r:id="rId92"/>
    <p:sldId id="686" r:id="rId93"/>
    <p:sldId id="666" r:id="rId94"/>
    <p:sldId id="672" r:id="rId95"/>
    <p:sldId id="681" r:id="rId96"/>
    <p:sldId id="721" r:id="rId97"/>
    <p:sldId id="683" r:id="rId98"/>
    <p:sldId id="722" r:id="rId99"/>
    <p:sldId id="669" r:id="rId100"/>
    <p:sldId id="723" r:id="rId101"/>
    <p:sldId id="675" r:id="rId102"/>
    <p:sldId id="724" r:id="rId103"/>
    <p:sldId id="670" r:id="rId104"/>
    <p:sldId id="726" r:id="rId105"/>
    <p:sldId id="684" r:id="rId106"/>
    <p:sldId id="603" r:id="rId107"/>
    <p:sldId id="279" r:id="rId108"/>
    <p:sldId id="667" r:id="rId109"/>
    <p:sldId id="548" r:id="rId110"/>
    <p:sldId id="275" r:id="rId111"/>
    <p:sldId id="605" r:id="rId112"/>
    <p:sldId id="604" r:id="rId113"/>
    <p:sldId id="557" r:id="rId114"/>
    <p:sldId id="276" r:id="rId115"/>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3F74301-EE06-0E2A-618D-EBFD035B4FE0}" name="Rhiannon Pugsley" initials="RP" userId="S::r.h.pugsley_swansea.ac.uk#ext#@uowtsd.onmicrosoft.com::4778f229-e6f1-41c5-b412-e085724b560d" providerId="AD"/>
  <p188:author id="{20A19B13-7E86-3721-B787-D8E73E9FE716}" name="Yasmeen Multani" initials="YM" userId="S::yasmeen.multani_southwales.ac.uk#ext#@uowtsd.onmicrosoft.com::5f774e26-e3e1-4c25-a4ad-69a34f5c31d7" providerId="AD"/>
  <p188:author id="{1202A51B-D8C4-25EF-CB48-83B9D8833A87}" name="Newton, Nigel" initials="NN" userId="S::nnewton_cardiffmet.ac.uk#ext#@uowtsd.onmicrosoft.com::8648adc4-0c67-4469-92cb-39ceb8316e77" providerId="AD"/>
  <p188:author id="{C4CC991D-A544-63C3-DA0D-BD359B13AD19}" name="k.r.jones" initials="k." userId="S::k.r.jones_glyndwr.ac.uk#ext#@uowtsd.onmicrosoft.com::8755c5eb-7f86-455f-a5da-018675fe0e2f" providerId="AD"/>
  <p188:author id="{CF05B54A-0CB9-3F65-A84D-027BA130C5F5}" name="Rhiannon Pugsley" initials="RP" userId="S::r.h.pugsley@Swansea.ac.uk::06e6038a-0709-48f5-98be-e66244ee51f6" providerId="AD"/>
  <p188:author id="{8D78E3D5-E131-B803-8747-9E1FB04E87AD}" name="Jessica Pitman" initials="JP" userId="S::j.pitman@uwtsd.ac.uk::32810b54-0e4c-4b23-98da-f3c8604117a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CFAF96-65C2-4B53-841A-526AEBBF15BA}" v="164" dt="2024-06-22T07:40:57.449"/>
    <p1510:client id="{82628574-149E-4E74-2DB2-DA027AE8A60C}" v="44" dt="2024-06-21T06:42:09.338"/>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presProps" Target="presProp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viewProps" Target="view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theme" Target="theme/theme1.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microsoft.com/office/2015/10/relationships/revisionInfo" Target="revisionInfo.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omments/modernComment_2C7_64029FB4.xml><?xml version="1.0" encoding="utf-8"?>
<p188:cmLst xmlns:a="http://schemas.openxmlformats.org/drawingml/2006/main" xmlns:r="http://schemas.openxmlformats.org/officeDocument/2006/relationships" xmlns:p188="http://schemas.microsoft.com/office/powerpoint/2018/8/main">
  <p188:cm id="{75EFAB42-5894-42E7-A335-10B6C33C34E8}" authorId="{8D78E3D5-E131-B803-8747-9E1FB04E87AD}" created="2024-06-12T10:16:34.188">
    <ac:deMkLst xmlns:ac="http://schemas.microsoft.com/office/drawing/2013/main/command">
      <pc:docMk xmlns:pc="http://schemas.microsoft.com/office/powerpoint/2013/main/command"/>
      <pc:sldMk xmlns:pc="http://schemas.microsoft.com/office/powerpoint/2013/main/command" cId="1677893556" sldId="711"/>
      <ac:spMk id="2" creationId="{80B84B7B-0287-7D77-D60D-7AB51F5560CA}"/>
    </ac:deMkLst>
    <p188:txBody>
      <a:bodyPr/>
      <a:lstStyle/>
      <a:p>
        <a:r>
          <a:rPr lang="en-US"/>
          <a:t>? this slide as it is relevant to Covid rather than poverty. Do you want to keep it in or take it out?&gt;</a:t>
        </a:r>
      </a:p>
    </p188:txBody>
  </p188:cm>
</p188:cmLst>
</file>

<file path=ppt/comments/modernComment_23B_5996AF4A.xml><?xml version="1.0" encoding="utf-8"?>
<p188:cmLst xmlns:a="http://schemas.openxmlformats.org/drawingml/2006/main" xmlns:r="http://schemas.openxmlformats.org/officeDocument/2006/relationships" xmlns:p188="http://schemas.microsoft.com/office/powerpoint/2018/8/main">
  <p188:cm id="{A823CE3D-BAA3-4E2E-809A-1D4BA15B3C31}" authorId="{20A19B13-7E86-3721-B787-D8E73E9FE716}" status="resolved" created="2024-06-07T16:08:42.136" complete="100000">
    <ac:txMkLst xmlns:ac="http://schemas.microsoft.com/office/drawing/2013/main/command">
      <pc:docMk xmlns:pc="http://schemas.microsoft.com/office/powerpoint/2013/main/command"/>
      <pc:sldMk xmlns:pc="http://schemas.microsoft.com/office/powerpoint/2013/main/command" cId="1503047498" sldId="571"/>
      <ac:spMk id="4" creationId="{23DC9E84-4F11-8B45-B2BA-B4751E86F3ED}"/>
      <ac:txMk cp="195" len="1">
        <ac:context len="202" hash="156535003"/>
      </ac:txMk>
    </ac:txMkLst>
    <p188:pos x="4525536" y="1031487"/>
    <p188:replyLst>
      <p188:reply id="{99866A6A-052F-4780-8BE5-FFA5E62700D4}" authorId="{8D78E3D5-E131-B803-8747-9E1FB04E87AD}" created="2024-06-11T21:41:14.447">
        <p188:txBody>
          <a:bodyPr/>
          <a:lstStyle/>
          <a:p>
            <a:r>
              <a:rPr lang="en-US"/>
              <a:t>Amazing thanks Yasmeen!</a:t>
            </a:r>
          </a:p>
        </p188:txBody>
      </p188:reply>
    </p188:replyLst>
    <p188:txBody>
      <a:bodyPr/>
      <a:lstStyle/>
      <a:p>
        <a:r>
          <a:rPr lang="en-US"/>
          <a:t>The return time for assignments on this programme is 14:00 across all 7 HEIs.</a:t>
        </a:r>
      </a:p>
    </p188:txBody>
    <p188:extLst>
      <p:ext xmlns:p="http://schemas.openxmlformats.org/presentationml/2006/main" uri="{57CB4572-C831-44C2-8A1C-0ADB6CCDFE69}">
        <p223:reactions xmlns:p223="http://schemas.microsoft.com/office/powerpoint/2022/03/main">
          <p223:rxn type="👍">
            <p223:instance time="2024-06-12T09:43:59.176" authorId="{8D78E3D5-E131-B803-8747-9E1FB04E87AD}"/>
          </p223:rxn>
        </p223:reactions>
      </p:ext>
    </p188:extLst>
  </p188:cm>
</p188:cmLst>
</file>

<file path=ppt/comments/modernComment_208_7B8628E.xml><?xml version="1.0" encoding="utf-8"?>
<p188:cmLst xmlns:a="http://schemas.openxmlformats.org/drawingml/2006/main" xmlns:r="http://schemas.openxmlformats.org/officeDocument/2006/relationships" xmlns:p188="http://schemas.microsoft.com/office/powerpoint/2018/8/main">
  <p188:cm id="{7EB1CA4A-F02C-47A6-8F73-47CFC26C012D}" authorId="{8D78E3D5-E131-B803-8747-9E1FB04E87AD}" created="2024-06-12T09:59:01.851">
    <ac:deMkLst xmlns:ac="http://schemas.microsoft.com/office/drawing/2013/main/command">
      <pc:docMk xmlns:pc="http://schemas.microsoft.com/office/powerpoint/2013/main/command"/>
      <pc:sldMk xmlns:pc="http://schemas.microsoft.com/office/powerpoint/2013/main/command" cId="129524366" sldId="520"/>
      <ac:spMk id="4" creationId="{3C79A4A3-64F3-4FD9-DD22-CD18171DE2C5}"/>
    </ac:deMkLst>
    <p188:txBody>
      <a:bodyPr/>
      <a:lstStyle/>
      <a:p>
        <a:r>
          <a:rPr lang="en-US"/>
          <a:t>should we add about families and migration / refugee status?</a:t>
        </a:r>
      </a:p>
    </p188:txBody>
  </p188:cm>
</p188:cmLst>
</file>

<file path=ppt/comments/modernComment_209_EA30A0B.xml><?xml version="1.0" encoding="utf-8"?>
<p188:cmLst xmlns:a="http://schemas.openxmlformats.org/drawingml/2006/main" xmlns:r="http://schemas.openxmlformats.org/officeDocument/2006/relationships" xmlns:p188="http://schemas.microsoft.com/office/powerpoint/2018/8/main">
  <p188:cm id="{138D109C-41C3-4E14-92DF-145EF5EDFF42}" authorId="{CF05B54A-0CB9-3F65-A84D-027BA130C5F5}" created="2024-06-13T13:10:47.651">
    <ac:txMkLst xmlns:ac="http://schemas.microsoft.com/office/drawing/2013/main/command">
      <pc:docMk xmlns:pc="http://schemas.microsoft.com/office/powerpoint/2013/main/command"/>
      <pc:sldMk xmlns:pc="http://schemas.microsoft.com/office/powerpoint/2013/main/command" cId="245565963" sldId="521"/>
      <ac:spMk id="4" creationId="{6181DDBD-FF1B-2974-2BF0-2494F6016BF0}"/>
      <ac:txMk cp="487">
        <ac:context len="490" hash="2068675466"/>
      </ac:txMk>
    </ac:txMkLst>
    <p188:pos x="7688122" y="2952949"/>
    <p188:txBody>
      <a:bodyPr/>
      <a:lstStyle/>
      <a:p>
        <a:r>
          <a:rPr lang="cy-GB"/>
          <a:t>Are these figures accurate?</a:t>
        </a:r>
      </a:p>
    </p188:txBody>
  </p188:cm>
</p188:cmLst>
</file>

<file path=ppt/comments/modernComment_220_BA21B7C4.xml><?xml version="1.0" encoding="utf-8"?>
<p188:cmLst xmlns:a="http://schemas.openxmlformats.org/drawingml/2006/main" xmlns:r="http://schemas.openxmlformats.org/officeDocument/2006/relationships" xmlns:p188="http://schemas.microsoft.com/office/powerpoint/2018/8/main">
  <p188:cm id="{D839240F-C1C2-4AD9-A5CB-E48A5204CB5A}" authorId="{8D78E3D5-E131-B803-8747-9E1FB04E87AD}" created="2024-06-12T09:55:10.560">
    <ac:txMkLst xmlns:ac="http://schemas.microsoft.com/office/drawing/2013/main/command">
      <pc:docMk xmlns:pc="http://schemas.microsoft.com/office/powerpoint/2013/main/command"/>
      <pc:sldMk xmlns:pc="http://schemas.microsoft.com/office/powerpoint/2013/main/command" cId="3122771908" sldId="544"/>
      <ac:spMk id="2" creationId="{097F6410-779F-244B-AC8B-19BB4120D6C2}"/>
      <ac:txMk cp="40">
        <ac:context len="41" hash="3148760111"/>
      </ac:txMk>
    </ac:txMkLst>
    <p188:pos x="9225642" y="553357"/>
    <p188:replyLst>
      <p188:reply id="{53EF9E22-2EE6-4AAF-83D6-0F8BD5EB11AF}" authorId="{C4CC991D-A544-63C3-DA0D-BD359B13AD19}" created="2024-06-21T06:39:33.067">
        <p188:txBody>
          <a:bodyPr/>
          <a:lstStyle/>
          <a:p>
            <a:r>
              <a:rPr lang="en-US"/>
              <a:t>done</a:t>
            </a:r>
          </a:p>
        </p188:txBody>
      </p188:reply>
    </p188:replyLst>
    <p188:txBody>
      <a:bodyPr/>
      <a:lstStyle/>
      <a:p>
        <a:r>
          <a:rPr lang="en-US"/>
          <a:t>Add QR code for mentimeter or something</a:t>
        </a:r>
      </a:p>
    </p188:txBody>
  </p188:cm>
</p188:cmLst>
</file>

<file path=ppt/comments/modernComment_244_82FBD8B6.xml><?xml version="1.0" encoding="utf-8"?>
<p188:cmLst xmlns:a="http://schemas.openxmlformats.org/drawingml/2006/main" xmlns:r="http://schemas.openxmlformats.org/officeDocument/2006/relationships" xmlns:p188="http://schemas.microsoft.com/office/powerpoint/2018/8/main">
  <p188:cm id="{00FCF8E3-5D88-4495-8A6D-A32271AFB5A7}" authorId="{8D78E3D5-E131-B803-8747-9E1FB04E87AD}" created="2024-06-14T12:41:42.831">
    <ac:txMkLst xmlns:ac="http://schemas.microsoft.com/office/drawing/2013/main/command">
      <pc:docMk xmlns:pc="http://schemas.microsoft.com/office/powerpoint/2013/main/command"/>
      <pc:sldMk xmlns:pc="http://schemas.microsoft.com/office/powerpoint/2013/main/command" cId="2197543094" sldId="580"/>
      <ac:spMk id="4" creationId="{6181DDBD-FF1B-2974-2BF0-2494F6016BF0}"/>
      <ac:txMk cp="404" len="23">
        <ac:context len="428" hash="3135709986"/>
      </ac:txMk>
    </ac:txMkLst>
    <p188:pos x="7827614" y="3746456"/>
    <p188:txBody>
      <a:bodyPr/>
      <a:lstStyle/>
      <a:p>
        <a:r>
          <a:rPr lang="en-GB"/>
          <a:t>Do you want to add in stats from Wales? 
 https://statswales.gov.wales/Catalogue/Education-and-Skills/Schools-and-Teachers/Schools-Census/Pupil-Level-Annual-School-Census/Provision-of-Meals-and-Milk/pupilseligibleforfreeschoolmeals-by-localauthorityregion-year</a:t>
        </a:r>
      </a:p>
    </p188:txBody>
  </p188:cm>
</p188:cmLst>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3FEA7A-4A00-4B08-97BF-895B404D84B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F026D50-9F00-475E-AEDB-1EC7894F7F32}">
      <dgm:prSet/>
      <dgm:spPr/>
      <dgm:t>
        <a:bodyPr/>
        <a:lstStyle/>
        <a:p>
          <a:pPr>
            <a:lnSpc>
              <a:spcPct val="100000"/>
            </a:lnSpc>
          </a:pPr>
          <a:r>
            <a:rPr lang="cy-GB" i="1"/>
            <a:t>Diffinnir y llinell dlodi gan y Swyddfa Ystadegau Gwladol fel 60% o ganolrif cyfwerth incwm gwario (sy’n cyfrif am gostau tai mewn perthynas â maint y teulu) (tua £20,400)</a:t>
          </a:r>
          <a:endParaRPr lang="en-US" i="1"/>
        </a:p>
      </dgm:t>
    </dgm:pt>
    <dgm:pt modelId="{8DB18286-B59F-4D38-A49B-10777A2589A5}" type="parTrans" cxnId="{B450A7CF-F1A5-4461-BCBD-712F3C16AFAB}">
      <dgm:prSet/>
      <dgm:spPr/>
      <dgm:t>
        <a:bodyPr/>
        <a:lstStyle/>
        <a:p>
          <a:endParaRPr lang="en-US"/>
        </a:p>
      </dgm:t>
    </dgm:pt>
    <dgm:pt modelId="{8C2F8A89-C133-410E-A145-5D24DD2BFF0C}" type="sibTrans" cxnId="{B450A7CF-F1A5-4461-BCBD-712F3C16AFAB}">
      <dgm:prSet/>
      <dgm:spPr/>
      <dgm:t>
        <a:bodyPr/>
        <a:lstStyle/>
        <a:p>
          <a:endParaRPr lang="en-US"/>
        </a:p>
      </dgm:t>
    </dgm:pt>
    <dgm:pt modelId="{97EA4AB5-E7E5-4320-A06E-EDBDB8AA919F}">
      <dgm:prSet/>
      <dgm:spPr/>
      <dgm:t>
        <a:bodyPr/>
        <a:lstStyle/>
        <a:p>
          <a:pPr>
            <a:lnSpc>
              <a:spcPct val="100000"/>
            </a:lnSpc>
          </a:pPr>
          <a:r>
            <a:rPr lang="cy-GB"/>
            <a:t>Incwm cartref ar ôl costau tai sydd o dan </a:t>
          </a:r>
          <a:r>
            <a:rPr lang="cy-GB" i="1">
              <a:solidFill>
                <a:srgbClr val="FF0000"/>
              </a:solidFill>
            </a:rPr>
            <a:t>50% o'r cyfartaledd = tlodi dwfn.</a:t>
          </a:r>
          <a:endParaRPr lang="en-US" i="1">
            <a:solidFill>
              <a:srgbClr val="FF0000"/>
            </a:solidFill>
          </a:endParaRPr>
        </a:p>
      </dgm:t>
    </dgm:pt>
    <dgm:pt modelId="{43B0C956-EF87-4F37-9DD0-33B947A24383}" type="parTrans" cxnId="{BCD8B1F2-D35E-48B2-A0BD-B97383F9F1CA}">
      <dgm:prSet/>
      <dgm:spPr/>
      <dgm:t>
        <a:bodyPr/>
        <a:lstStyle/>
        <a:p>
          <a:endParaRPr lang="en-US"/>
        </a:p>
      </dgm:t>
    </dgm:pt>
    <dgm:pt modelId="{6DBA7B79-79D6-44A7-9510-925762DF9A17}" type="sibTrans" cxnId="{BCD8B1F2-D35E-48B2-A0BD-B97383F9F1CA}">
      <dgm:prSet/>
      <dgm:spPr/>
      <dgm:t>
        <a:bodyPr/>
        <a:lstStyle/>
        <a:p>
          <a:endParaRPr lang="en-US"/>
        </a:p>
      </dgm:t>
    </dgm:pt>
    <dgm:pt modelId="{8E3A90E1-1A9F-4762-BCB6-25A292E7F75E}">
      <dgm:prSet/>
      <dgm:spPr/>
      <dgm:t>
        <a:bodyPr/>
        <a:lstStyle/>
        <a:p>
          <a:pPr>
            <a:lnSpc>
              <a:spcPct val="100000"/>
            </a:lnSpc>
          </a:pPr>
          <a:r>
            <a:rPr lang="cy-GB"/>
            <a:t>Incwm cartref o dan </a:t>
          </a:r>
          <a:r>
            <a:rPr lang="cy-GB" i="1">
              <a:solidFill>
                <a:srgbClr val="FF0000"/>
              </a:solidFill>
            </a:rPr>
            <a:t>40% o’r cyfartaledd = tlodi dwfn iawn (tua £13,600)</a:t>
          </a:r>
          <a:endParaRPr lang="en-US" i="1">
            <a:solidFill>
              <a:srgbClr val="FF0000"/>
            </a:solidFill>
          </a:endParaRPr>
        </a:p>
      </dgm:t>
    </dgm:pt>
    <dgm:pt modelId="{6DABE6AC-DEC4-4D27-9562-6D4E1036B968}" type="parTrans" cxnId="{7902F4E1-C278-4E78-9534-8525BAF41115}">
      <dgm:prSet/>
      <dgm:spPr/>
      <dgm:t>
        <a:bodyPr/>
        <a:lstStyle/>
        <a:p>
          <a:endParaRPr lang="en-US"/>
        </a:p>
      </dgm:t>
    </dgm:pt>
    <dgm:pt modelId="{CBCB4A87-FF55-4270-A33A-49D7833AE12C}" type="sibTrans" cxnId="{7902F4E1-C278-4E78-9534-8525BAF41115}">
      <dgm:prSet/>
      <dgm:spPr/>
      <dgm:t>
        <a:bodyPr/>
        <a:lstStyle/>
        <a:p>
          <a:endParaRPr lang="en-US"/>
        </a:p>
      </dgm:t>
    </dgm:pt>
    <dgm:pt modelId="{C167E1AF-D20F-4F43-8510-5C0F8131ED75}">
      <dgm:prSet/>
      <dgm:spPr/>
      <dgm:t>
        <a:bodyPr/>
        <a:lstStyle/>
        <a:p>
          <a:pPr>
            <a:lnSpc>
              <a:spcPct val="100000"/>
            </a:lnSpc>
          </a:pPr>
          <a:r>
            <a:rPr lang="en-GB" b="0" i="1"/>
            <a:t>Beth </a:t>
          </a:r>
          <a:r>
            <a:rPr lang="en-GB" b="0" i="1" err="1"/>
            <a:t>yw</a:t>
          </a:r>
          <a:r>
            <a:rPr lang="en-GB" b="0" i="1"/>
            <a:t> </a:t>
          </a:r>
          <a:r>
            <a:rPr lang="en-GB" b="0" i="1" err="1"/>
            <a:t>canolrif</a:t>
          </a:r>
          <a:r>
            <a:rPr lang="en-GB" b="0" i="1"/>
            <a:t> </a:t>
          </a:r>
          <a:r>
            <a:rPr lang="en-GB" b="0" i="1" err="1"/>
            <a:t>cyfredol</a:t>
          </a:r>
          <a:r>
            <a:rPr lang="en-GB" b="0" i="1"/>
            <a:t> </a:t>
          </a:r>
          <a:r>
            <a:rPr lang="en-GB" b="0" i="1" err="1"/>
            <a:t>incwm</a:t>
          </a:r>
          <a:r>
            <a:rPr lang="en-GB" b="0" i="1"/>
            <a:t> </a:t>
          </a:r>
          <a:r>
            <a:rPr lang="en-GB" b="0" i="1" err="1"/>
            <a:t>gwario</a:t>
          </a:r>
          <a:r>
            <a:rPr lang="en-GB" b="0" i="1"/>
            <a:t> y </a:t>
          </a:r>
          <a:r>
            <a:rPr lang="en-GB" b="0" i="1" err="1"/>
            <a:t>cartref</a:t>
          </a:r>
          <a:r>
            <a:rPr lang="en-GB" b="0" i="1"/>
            <a:t>? </a:t>
          </a:r>
          <a:r>
            <a:rPr lang="en-GB" b="0" i="1" err="1"/>
            <a:t>Amcangyfrifir</a:t>
          </a:r>
          <a:r>
            <a:rPr lang="en-GB" b="0" i="1"/>
            <a:t> </a:t>
          </a:r>
          <a:r>
            <a:rPr lang="en-GB" b="0" i="1" err="1"/>
            <a:t>ei</a:t>
          </a:r>
          <a:r>
            <a:rPr lang="en-GB" b="0" i="1"/>
            <a:t> </a:t>
          </a:r>
          <a:r>
            <a:rPr lang="en-GB" b="0" i="1" err="1"/>
            <a:t>fod</a:t>
          </a:r>
          <a:r>
            <a:rPr lang="en-GB" b="0" i="1"/>
            <a:t> </a:t>
          </a:r>
          <a:r>
            <a:rPr lang="en-GB" b="0" i="1" err="1"/>
            <a:t>oddeutu</a:t>
          </a:r>
          <a:r>
            <a:rPr lang="en-GB" b="0" i="1"/>
            <a:t> £34,000. </a:t>
          </a:r>
          <a:r>
            <a:rPr lang="en-GB" b="0" i="1" err="1"/>
            <a:t>Oddeutu</a:t>
          </a:r>
          <a:r>
            <a:rPr lang="en-GB" b="0" i="1"/>
            <a:t> </a:t>
          </a:r>
          <a:r>
            <a:rPr lang="en-GB" b="0" i="1" err="1"/>
            <a:t>cyflog</a:t>
          </a:r>
          <a:r>
            <a:rPr lang="en-GB" b="0" i="1"/>
            <a:t> </a:t>
          </a:r>
          <a:r>
            <a:rPr lang="en-GB" b="0" i="1" err="1"/>
            <a:t>cyn</a:t>
          </a:r>
          <a:r>
            <a:rPr lang="en-GB" b="0" i="1"/>
            <a:t> </a:t>
          </a:r>
          <a:r>
            <a:rPr lang="en-GB" b="0" i="1" err="1"/>
            <a:t>treth</a:t>
          </a:r>
          <a:r>
            <a:rPr lang="en-GB" b="0" i="1"/>
            <a:t> </a:t>
          </a:r>
          <a:r>
            <a:rPr lang="en-GB" b="0" i="1" err="1"/>
            <a:t>blynyddol</a:t>
          </a:r>
          <a:r>
            <a:rPr lang="en-GB" b="0" i="1"/>
            <a:t> o £28,000.</a:t>
          </a:r>
          <a:endParaRPr lang="en-US" i="1"/>
        </a:p>
      </dgm:t>
    </dgm:pt>
    <dgm:pt modelId="{A054FF8B-EB39-4DB6-8A44-B16F04696090}" type="parTrans" cxnId="{00FA0234-A56F-4593-B7A3-E0C85DA37D69}">
      <dgm:prSet/>
      <dgm:spPr/>
      <dgm:t>
        <a:bodyPr/>
        <a:lstStyle/>
        <a:p>
          <a:endParaRPr lang="en-US"/>
        </a:p>
      </dgm:t>
    </dgm:pt>
    <dgm:pt modelId="{FE309185-A61F-452A-9EC3-1478F0D53296}" type="sibTrans" cxnId="{00FA0234-A56F-4593-B7A3-E0C85DA37D69}">
      <dgm:prSet/>
      <dgm:spPr/>
      <dgm:t>
        <a:bodyPr/>
        <a:lstStyle/>
        <a:p>
          <a:endParaRPr lang="en-US"/>
        </a:p>
      </dgm:t>
    </dgm:pt>
    <dgm:pt modelId="{F34DFE42-57ED-49E4-A7D7-5AEC714EF175}" type="pres">
      <dgm:prSet presAssocID="{F33FEA7A-4A00-4B08-97BF-895B404D84BB}" presName="root" presStyleCnt="0">
        <dgm:presLayoutVars>
          <dgm:dir/>
          <dgm:resizeHandles val="exact"/>
        </dgm:presLayoutVars>
      </dgm:prSet>
      <dgm:spPr/>
    </dgm:pt>
    <dgm:pt modelId="{BD88A8CF-6E24-4664-8C11-452A6DB8EE98}" type="pres">
      <dgm:prSet presAssocID="{4F026D50-9F00-475E-AEDB-1EC7894F7F32}" presName="compNode" presStyleCnt="0"/>
      <dgm:spPr/>
    </dgm:pt>
    <dgm:pt modelId="{DC44824D-A015-4837-8531-8EAAA509683D}" type="pres">
      <dgm:prSet presAssocID="{4F026D50-9F00-475E-AEDB-1EC7894F7F32}" presName="bgRect" presStyleLbl="bgShp" presStyleIdx="0" presStyleCnt="4"/>
      <dgm:spPr/>
    </dgm:pt>
    <dgm:pt modelId="{883B1CA6-9DAA-419C-B813-15A0453C7A1C}" type="pres">
      <dgm:prSet presAssocID="{4F026D50-9F00-475E-AEDB-1EC7894F7F3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uburban scene"/>
        </a:ext>
      </dgm:extLst>
    </dgm:pt>
    <dgm:pt modelId="{8B50F484-4459-4135-8CAA-944DCF1341CC}" type="pres">
      <dgm:prSet presAssocID="{4F026D50-9F00-475E-AEDB-1EC7894F7F32}" presName="spaceRect" presStyleCnt="0"/>
      <dgm:spPr/>
    </dgm:pt>
    <dgm:pt modelId="{8B0600AD-23F9-4D3F-826B-5A2BC558E9FC}" type="pres">
      <dgm:prSet presAssocID="{4F026D50-9F00-475E-AEDB-1EC7894F7F32}" presName="parTx" presStyleLbl="revTx" presStyleIdx="0" presStyleCnt="4">
        <dgm:presLayoutVars>
          <dgm:chMax val="0"/>
          <dgm:chPref val="0"/>
        </dgm:presLayoutVars>
      </dgm:prSet>
      <dgm:spPr/>
    </dgm:pt>
    <dgm:pt modelId="{2AC1B4D9-AF52-4439-907E-CC8174AE4A71}" type="pres">
      <dgm:prSet presAssocID="{8C2F8A89-C133-410E-A145-5D24DD2BFF0C}" presName="sibTrans" presStyleCnt="0"/>
      <dgm:spPr/>
    </dgm:pt>
    <dgm:pt modelId="{98691CF1-4B25-44C8-9936-30828EE11E17}" type="pres">
      <dgm:prSet presAssocID="{97EA4AB5-E7E5-4320-A06E-EDBDB8AA919F}" presName="compNode" presStyleCnt="0"/>
      <dgm:spPr/>
    </dgm:pt>
    <dgm:pt modelId="{677584B5-2CAD-4940-9BD6-46EBAFB9EF2E}" type="pres">
      <dgm:prSet presAssocID="{97EA4AB5-E7E5-4320-A06E-EDBDB8AA919F}" presName="bgRect" presStyleLbl="bgShp" presStyleIdx="1" presStyleCnt="4" custLinFactNeighborX="1140" custLinFactNeighborY="-1305"/>
      <dgm:spPr/>
    </dgm:pt>
    <dgm:pt modelId="{C99B5934-637E-48FD-A2E2-779F7FA08581}" type="pres">
      <dgm:prSet presAssocID="{97EA4AB5-E7E5-4320-A06E-EDBDB8AA919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llar"/>
        </a:ext>
      </dgm:extLst>
    </dgm:pt>
    <dgm:pt modelId="{EC3A452F-C81E-4EED-98C4-491E9FB9B929}" type="pres">
      <dgm:prSet presAssocID="{97EA4AB5-E7E5-4320-A06E-EDBDB8AA919F}" presName="spaceRect" presStyleCnt="0"/>
      <dgm:spPr/>
    </dgm:pt>
    <dgm:pt modelId="{C02B5549-649F-43A6-AA10-44465778CD6E}" type="pres">
      <dgm:prSet presAssocID="{97EA4AB5-E7E5-4320-A06E-EDBDB8AA919F}" presName="parTx" presStyleLbl="revTx" presStyleIdx="1" presStyleCnt="4">
        <dgm:presLayoutVars>
          <dgm:chMax val="0"/>
          <dgm:chPref val="0"/>
        </dgm:presLayoutVars>
      </dgm:prSet>
      <dgm:spPr/>
    </dgm:pt>
    <dgm:pt modelId="{52F74286-2DA2-46D3-B14C-F4112EF2E49B}" type="pres">
      <dgm:prSet presAssocID="{6DBA7B79-79D6-44A7-9510-925762DF9A17}" presName="sibTrans" presStyleCnt="0"/>
      <dgm:spPr/>
    </dgm:pt>
    <dgm:pt modelId="{3CA8D119-8FB4-493D-B7B6-3D7586F5A059}" type="pres">
      <dgm:prSet presAssocID="{8E3A90E1-1A9F-4762-BCB6-25A292E7F75E}" presName="compNode" presStyleCnt="0"/>
      <dgm:spPr/>
    </dgm:pt>
    <dgm:pt modelId="{ADBCEC3D-51A0-4A46-B533-9C29FF35A006}" type="pres">
      <dgm:prSet presAssocID="{8E3A90E1-1A9F-4762-BCB6-25A292E7F75E}" presName="bgRect" presStyleLbl="bgShp" presStyleIdx="2" presStyleCnt="4" custLinFactNeighborX="1881" custLinFactNeighborY="-4915"/>
      <dgm:spPr/>
    </dgm:pt>
    <dgm:pt modelId="{BE4D9F0C-3700-4CBA-BFEE-4011A73A54C2}" type="pres">
      <dgm:prSet presAssocID="{8E3A90E1-1A9F-4762-BCB6-25A292E7F75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oney"/>
        </a:ext>
      </dgm:extLst>
    </dgm:pt>
    <dgm:pt modelId="{545C48A1-A18A-410D-9D07-B4AA540F2A53}" type="pres">
      <dgm:prSet presAssocID="{8E3A90E1-1A9F-4762-BCB6-25A292E7F75E}" presName="spaceRect" presStyleCnt="0"/>
      <dgm:spPr/>
    </dgm:pt>
    <dgm:pt modelId="{3411D3BE-B844-4C2A-953D-E6C9030F8F93}" type="pres">
      <dgm:prSet presAssocID="{8E3A90E1-1A9F-4762-BCB6-25A292E7F75E}" presName="parTx" presStyleLbl="revTx" presStyleIdx="2" presStyleCnt="4" custScaleX="100808">
        <dgm:presLayoutVars>
          <dgm:chMax val="0"/>
          <dgm:chPref val="0"/>
        </dgm:presLayoutVars>
      </dgm:prSet>
      <dgm:spPr/>
    </dgm:pt>
    <dgm:pt modelId="{F5109A54-05E0-43B3-9C9A-BF059F8ED8D9}" type="pres">
      <dgm:prSet presAssocID="{CBCB4A87-FF55-4270-A33A-49D7833AE12C}" presName="sibTrans" presStyleCnt="0"/>
      <dgm:spPr/>
    </dgm:pt>
    <dgm:pt modelId="{15959982-BDE5-4577-9935-E07882A5F4E3}" type="pres">
      <dgm:prSet presAssocID="{C167E1AF-D20F-4F43-8510-5C0F8131ED75}" presName="compNode" presStyleCnt="0"/>
      <dgm:spPr/>
    </dgm:pt>
    <dgm:pt modelId="{DD60AE5D-4850-49DC-8709-F77D1A8E126C}" type="pres">
      <dgm:prSet presAssocID="{C167E1AF-D20F-4F43-8510-5C0F8131ED75}" presName="bgRect" presStyleLbl="bgShp" presStyleIdx="3" presStyleCnt="4"/>
      <dgm:spPr/>
    </dgm:pt>
    <dgm:pt modelId="{24CCCEF0-BEC6-4CD0-8EA6-4BF344C00407}" type="pres">
      <dgm:prSet presAssocID="{C167E1AF-D20F-4F43-8510-5C0F8131ED7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House"/>
        </a:ext>
      </dgm:extLst>
    </dgm:pt>
    <dgm:pt modelId="{802D1519-E791-4EC3-8EA7-78883B8D79CC}" type="pres">
      <dgm:prSet presAssocID="{C167E1AF-D20F-4F43-8510-5C0F8131ED75}" presName="spaceRect" presStyleCnt="0"/>
      <dgm:spPr/>
    </dgm:pt>
    <dgm:pt modelId="{3DC3D5C6-A333-4ABE-AF22-E95BDF4783ED}" type="pres">
      <dgm:prSet presAssocID="{C167E1AF-D20F-4F43-8510-5C0F8131ED75}" presName="parTx" presStyleLbl="revTx" presStyleIdx="3" presStyleCnt="4">
        <dgm:presLayoutVars>
          <dgm:chMax val="0"/>
          <dgm:chPref val="0"/>
        </dgm:presLayoutVars>
      </dgm:prSet>
      <dgm:spPr/>
    </dgm:pt>
  </dgm:ptLst>
  <dgm:cxnLst>
    <dgm:cxn modelId="{62D08123-4CD7-411B-BB75-A30A659DCD28}" type="presOf" srcId="{97EA4AB5-E7E5-4320-A06E-EDBDB8AA919F}" destId="{C02B5549-649F-43A6-AA10-44465778CD6E}" srcOrd="0" destOrd="0" presId="urn:microsoft.com/office/officeart/2018/2/layout/IconVerticalSolidList"/>
    <dgm:cxn modelId="{FC159923-17BD-4223-B5D8-2C6CB681E71E}" type="presOf" srcId="{8E3A90E1-1A9F-4762-BCB6-25A292E7F75E}" destId="{3411D3BE-B844-4C2A-953D-E6C9030F8F93}" srcOrd="0" destOrd="0" presId="urn:microsoft.com/office/officeart/2018/2/layout/IconVerticalSolidList"/>
    <dgm:cxn modelId="{00FA0234-A56F-4593-B7A3-E0C85DA37D69}" srcId="{F33FEA7A-4A00-4B08-97BF-895B404D84BB}" destId="{C167E1AF-D20F-4F43-8510-5C0F8131ED75}" srcOrd="3" destOrd="0" parTransId="{A054FF8B-EB39-4DB6-8A44-B16F04696090}" sibTransId="{FE309185-A61F-452A-9EC3-1478F0D53296}"/>
    <dgm:cxn modelId="{0BADFD7C-9C99-498D-9467-0686EC29C180}" type="presOf" srcId="{C167E1AF-D20F-4F43-8510-5C0F8131ED75}" destId="{3DC3D5C6-A333-4ABE-AF22-E95BDF4783ED}" srcOrd="0" destOrd="0" presId="urn:microsoft.com/office/officeart/2018/2/layout/IconVerticalSolidList"/>
    <dgm:cxn modelId="{B5F1DCA6-58C2-4AB6-9023-B5C5DB7A5E52}" type="presOf" srcId="{F33FEA7A-4A00-4B08-97BF-895B404D84BB}" destId="{F34DFE42-57ED-49E4-A7D7-5AEC714EF175}" srcOrd="0" destOrd="0" presId="urn:microsoft.com/office/officeart/2018/2/layout/IconVerticalSolidList"/>
    <dgm:cxn modelId="{B450A7CF-F1A5-4461-BCBD-712F3C16AFAB}" srcId="{F33FEA7A-4A00-4B08-97BF-895B404D84BB}" destId="{4F026D50-9F00-475E-AEDB-1EC7894F7F32}" srcOrd="0" destOrd="0" parTransId="{8DB18286-B59F-4D38-A49B-10777A2589A5}" sibTransId="{8C2F8A89-C133-410E-A145-5D24DD2BFF0C}"/>
    <dgm:cxn modelId="{7902F4E1-C278-4E78-9534-8525BAF41115}" srcId="{F33FEA7A-4A00-4B08-97BF-895B404D84BB}" destId="{8E3A90E1-1A9F-4762-BCB6-25A292E7F75E}" srcOrd="2" destOrd="0" parTransId="{6DABE6AC-DEC4-4D27-9562-6D4E1036B968}" sibTransId="{CBCB4A87-FF55-4270-A33A-49D7833AE12C}"/>
    <dgm:cxn modelId="{23A9C1E8-FAE3-4186-A2EF-DC0F651ED46E}" type="presOf" srcId="{4F026D50-9F00-475E-AEDB-1EC7894F7F32}" destId="{8B0600AD-23F9-4D3F-826B-5A2BC558E9FC}" srcOrd="0" destOrd="0" presId="urn:microsoft.com/office/officeart/2018/2/layout/IconVerticalSolidList"/>
    <dgm:cxn modelId="{BCD8B1F2-D35E-48B2-A0BD-B97383F9F1CA}" srcId="{F33FEA7A-4A00-4B08-97BF-895B404D84BB}" destId="{97EA4AB5-E7E5-4320-A06E-EDBDB8AA919F}" srcOrd="1" destOrd="0" parTransId="{43B0C956-EF87-4F37-9DD0-33B947A24383}" sibTransId="{6DBA7B79-79D6-44A7-9510-925762DF9A17}"/>
    <dgm:cxn modelId="{A0B84987-1B2E-46F4-95DA-9311151E10F6}" type="presParOf" srcId="{F34DFE42-57ED-49E4-A7D7-5AEC714EF175}" destId="{BD88A8CF-6E24-4664-8C11-452A6DB8EE98}" srcOrd="0" destOrd="0" presId="urn:microsoft.com/office/officeart/2018/2/layout/IconVerticalSolidList"/>
    <dgm:cxn modelId="{AE89390F-EA72-41DC-9A00-210A514FC977}" type="presParOf" srcId="{BD88A8CF-6E24-4664-8C11-452A6DB8EE98}" destId="{DC44824D-A015-4837-8531-8EAAA509683D}" srcOrd="0" destOrd="0" presId="urn:microsoft.com/office/officeart/2018/2/layout/IconVerticalSolidList"/>
    <dgm:cxn modelId="{0EFDF1F2-4DCC-4383-86BC-2CF37FAB7D76}" type="presParOf" srcId="{BD88A8CF-6E24-4664-8C11-452A6DB8EE98}" destId="{883B1CA6-9DAA-419C-B813-15A0453C7A1C}" srcOrd="1" destOrd="0" presId="urn:microsoft.com/office/officeart/2018/2/layout/IconVerticalSolidList"/>
    <dgm:cxn modelId="{F7B05304-9CC7-4788-872B-C1D494A0F05A}" type="presParOf" srcId="{BD88A8CF-6E24-4664-8C11-452A6DB8EE98}" destId="{8B50F484-4459-4135-8CAA-944DCF1341CC}" srcOrd="2" destOrd="0" presId="urn:microsoft.com/office/officeart/2018/2/layout/IconVerticalSolidList"/>
    <dgm:cxn modelId="{F908CFA7-249C-4724-9094-38B03A2B73B2}" type="presParOf" srcId="{BD88A8CF-6E24-4664-8C11-452A6DB8EE98}" destId="{8B0600AD-23F9-4D3F-826B-5A2BC558E9FC}" srcOrd="3" destOrd="0" presId="urn:microsoft.com/office/officeart/2018/2/layout/IconVerticalSolidList"/>
    <dgm:cxn modelId="{B9CF7016-9D5F-4A2A-B3A3-A82E17146DB9}" type="presParOf" srcId="{F34DFE42-57ED-49E4-A7D7-5AEC714EF175}" destId="{2AC1B4D9-AF52-4439-907E-CC8174AE4A71}" srcOrd="1" destOrd="0" presId="urn:microsoft.com/office/officeart/2018/2/layout/IconVerticalSolidList"/>
    <dgm:cxn modelId="{60710F6C-0673-41BE-9DC4-A90A6D100D29}" type="presParOf" srcId="{F34DFE42-57ED-49E4-A7D7-5AEC714EF175}" destId="{98691CF1-4B25-44C8-9936-30828EE11E17}" srcOrd="2" destOrd="0" presId="urn:microsoft.com/office/officeart/2018/2/layout/IconVerticalSolidList"/>
    <dgm:cxn modelId="{60BEF46D-9312-481A-9F66-A8979BE2ECD9}" type="presParOf" srcId="{98691CF1-4B25-44C8-9936-30828EE11E17}" destId="{677584B5-2CAD-4940-9BD6-46EBAFB9EF2E}" srcOrd="0" destOrd="0" presId="urn:microsoft.com/office/officeart/2018/2/layout/IconVerticalSolidList"/>
    <dgm:cxn modelId="{7D5C24CA-59A0-4154-9DBD-E4782909CD43}" type="presParOf" srcId="{98691CF1-4B25-44C8-9936-30828EE11E17}" destId="{C99B5934-637E-48FD-A2E2-779F7FA08581}" srcOrd="1" destOrd="0" presId="urn:microsoft.com/office/officeart/2018/2/layout/IconVerticalSolidList"/>
    <dgm:cxn modelId="{C13B54C8-CCBD-4D69-8513-F7CD4F2D907C}" type="presParOf" srcId="{98691CF1-4B25-44C8-9936-30828EE11E17}" destId="{EC3A452F-C81E-4EED-98C4-491E9FB9B929}" srcOrd="2" destOrd="0" presId="urn:microsoft.com/office/officeart/2018/2/layout/IconVerticalSolidList"/>
    <dgm:cxn modelId="{CF9A615C-E4B4-498C-8654-199749DC8061}" type="presParOf" srcId="{98691CF1-4B25-44C8-9936-30828EE11E17}" destId="{C02B5549-649F-43A6-AA10-44465778CD6E}" srcOrd="3" destOrd="0" presId="urn:microsoft.com/office/officeart/2018/2/layout/IconVerticalSolidList"/>
    <dgm:cxn modelId="{0ABEE0B9-6024-41A5-AC79-60ADCD2E5E91}" type="presParOf" srcId="{F34DFE42-57ED-49E4-A7D7-5AEC714EF175}" destId="{52F74286-2DA2-46D3-B14C-F4112EF2E49B}" srcOrd="3" destOrd="0" presId="urn:microsoft.com/office/officeart/2018/2/layout/IconVerticalSolidList"/>
    <dgm:cxn modelId="{BD3040F1-811D-45D4-8478-A457A5BE85EB}" type="presParOf" srcId="{F34DFE42-57ED-49E4-A7D7-5AEC714EF175}" destId="{3CA8D119-8FB4-493D-B7B6-3D7586F5A059}" srcOrd="4" destOrd="0" presId="urn:microsoft.com/office/officeart/2018/2/layout/IconVerticalSolidList"/>
    <dgm:cxn modelId="{54CA29E2-E56D-4D70-8C94-B3661B5D53BD}" type="presParOf" srcId="{3CA8D119-8FB4-493D-B7B6-3D7586F5A059}" destId="{ADBCEC3D-51A0-4A46-B533-9C29FF35A006}" srcOrd="0" destOrd="0" presId="urn:microsoft.com/office/officeart/2018/2/layout/IconVerticalSolidList"/>
    <dgm:cxn modelId="{5057799E-9E31-4AA1-8424-F753E292CAE9}" type="presParOf" srcId="{3CA8D119-8FB4-493D-B7B6-3D7586F5A059}" destId="{BE4D9F0C-3700-4CBA-BFEE-4011A73A54C2}" srcOrd="1" destOrd="0" presId="urn:microsoft.com/office/officeart/2018/2/layout/IconVerticalSolidList"/>
    <dgm:cxn modelId="{8C53AEB4-567C-4E7F-8597-490FE0EBCC8B}" type="presParOf" srcId="{3CA8D119-8FB4-493D-B7B6-3D7586F5A059}" destId="{545C48A1-A18A-410D-9D07-B4AA540F2A53}" srcOrd="2" destOrd="0" presId="urn:microsoft.com/office/officeart/2018/2/layout/IconVerticalSolidList"/>
    <dgm:cxn modelId="{46E32421-5788-4EE2-A92D-AA3EF8B22C7B}" type="presParOf" srcId="{3CA8D119-8FB4-493D-B7B6-3D7586F5A059}" destId="{3411D3BE-B844-4C2A-953D-E6C9030F8F93}" srcOrd="3" destOrd="0" presId="urn:microsoft.com/office/officeart/2018/2/layout/IconVerticalSolidList"/>
    <dgm:cxn modelId="{FFFFEEA8-EB72-48DA-9F8C-E6CDFF82BE83}" type="presParOf" srcId="{F34DFE42-57ED-49E4-A7D7-5AEC714EF175}" destId="{F5109A54-05E0-43B3-9C9A-BF059F8ED8D9}" srcOrd="5" destOrd="0" presId="urn:microsoft.com/office/officeart/2018/2/layout/IconVerticalSolidList"/>
    <dgm:cxn modelId="{514A4E13-C765-4F16-9D1A-E6776E0052EB}" type="presParOf" srcId="{F34DFE42-57ED-49E4-A7D7-5AEC714EF175}" destId="{15959982-BDE5-4577-9935-E07882A5F4E3}" srcOrd="6" destOrd="0" presId="urn:microsoft.com/office/officeart/2018/2/layout/IconVerticalSolidList"/>
    <dgm:cxn modelId="{4931E08F-36ED-49CA-AEE2-404AC6FD3653}" type="presParOf" srcId="{15959982-BDE5-4577-9935-E07882A5F4E3}" destId="{DD60AE5D-4850-49DC-8709-F77D1A8E126C}" srcOrd="0" destOrd="0" presId="urn:microsoft.com/office/officeart/2018/2/layout/IconVerticalSolidList"/>
    <dgm:cxn modelId="{3FEA9CB6-DD2D-47E8-B9F2-06199915740F}" type="presParOf" srcId="{15959982-BDE5-4577-9935-E07882A5F4E3}" destId="{24CCCEF0-BEC6-4CD0-8EA6-4BF344C00407}" srcOrd="1" destOrd="0" presId="urn:microsoft.com/office/officeart/2018/2/layout/IconVerticalSolidList"/>
    <dgm:cxn modelId="{D8FE716D-0F96-4296-B3B1-A85B2A72934D}" type="presParOf" srcId="{15959982-BDE5-4577-9935-E07882A5F4E3}" destId="{802D1519-E791-4EC3-8EA7-78883B8D79CC}" srcOrd="2" destOrd="0" presId="urn:microsoft.com/office/officeart/2018/2/layout/IconVerticalSolidList"/>
    <dgm:cxn modelId="{4B700575-A9E5-46EC-8A85-89467A199464}" type="presParOf" srcId="{15959982-BDE5-4577-9935-E07882A5F4E3}" destId="{3DC3D5C6-A333-4ABE-AF22-E95BDF4783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3FEA7A-4A00-4B08-97BF-895B404D84B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F026D50-9F00-475E-AEDB-1EC7894F7F32}">
      <dgm:prSet/>
      <dgm:spPr/>
      <dgm:t>
        <a:bodyPr/>
        <a:lstStyle/>
        <a:p>
          <a:pPr>
            <a:lnSpc>
              <a:spcPct val="100000"/>
            </a:lnSpc>
          </a:pPr>
          <a:r>
            <a:rPr lang="en-GB" i="1"/>
            <a:t>The poverty line is defined by the ONS as 60% of the median equivalised disposable income (accounting for housing costs in relation to size of family) (approx. £20,400)</a:t>
          </a:r>
          <a:endParaRPr lang="en-US"/>
        </a:p>
      </dgm:t>
    </dgm:pt>
    <dgm:pt modelId="{8DB18286-B59F-4D38-A49B-10777A2589A5}" type="parTrans" cxnId="{B450A7CF-F1A5-4461-BCBD-712F3C16AFAB}">
      <dgm:prSet/>
      <dgm:spPr/>
      <dgm:t>
        <a:bodyPr/>
        <a:lstStyle/>
        <a:p>
          <a:endParaRPr lang="en-US"/>
        </a:p>
      </dgm:t>
    </dgm:pt>
    <dgm:pt modelId="{8C2F8A89-C133-410E-A145-5D24DD2BFF0C}" type="sibTrans" cxnId="{B450A7CF-F1A5-4461-BCBD-712F3C16AFAB}">
      <dgm:prSet/>
      <dgm:spPr/>
      <dgm:t>
        <a:bodyPr/>
        <a:lstStyle/>
        <a:p>
          <a:endParaRPr lang="en-US"/>
        </a:p>
      </dgm:t>
    </dgm:pt>
    <dgm:pt modelId="{97EA4AB5-E7E5-4320-A06E-EDBDB8AA919F}">
      <dgm:prSet/>
      <dgm:spPr/>
      <dgm:t>
        <a:bodyPr/>
        <a:lstStyle/>
        <a:p>
          <a:pPr>
            <a:lnSpc>
              <a:spcPct val="100000"/>
            </a:lnSpc>
          </a:pPr>
          <a:r>
            <a:rPr lang="en-GB"/>
            <a:t>Household income after housing costs that are </a:t>
          </a:r>
          <a:r>
            <a:rPr lang="en-GB" i="1">
              <a:solidFill>
                <a:srgbClr val="FF0000"/>
              </a:solidFill>
            </a:rPr>
            <a:t>below 50% of the average = deep poverty. </a:t>
          </a:r>
          <a:endParaRPr lang="en-US" i="1">
            <a:solidFill>
              <a:srgbClr val="FF0000"/>
            </a:solidFill>
          </a:endParaRPr>
        </a:p>
      </dgm:t>
    </dgm:pt>
    <dgm:pt modelId="{43B0C956-EF87-4F37-9DD0-33B947A24383}" type="parTrans" cxnId="{BCD8B1F2-D35E-48B2-A0BD-B97383F9F1CA}">
      <dgm:prSet/>
      <dgm:spPr/>
      <dgm:t>
        <a:bodyPr/>
        <a:lstStyle/>
        <a:p>
          <a:endParaRPr lang="en-US"/>
        </a:p>
      </dgm:t>
    </dgm:pt>
    <dgm:pt modelId="{6DBA7B79-79D6-44A7-9510-925762DF9A17}" type="sibTrans" cxnId="{BCD8B1F2-D35E-48B2-A0BD-B97383F9F1CA}">
      <dgm:prSet/>
      <dgm:spPr/>
      <dgm:t>
        <a:bodyPr/>
        <a:lstStyle/>
        <a:p>
          <a:endParaRPr lang="en-US"/>
        </a:p>
      </dgm:t>
    </dgm:pt>
    <dgm:pt modelId="{8E3A90E1-1A9F-4762-BCB6-25A292E7F75E}">
      <dgm:prSet/>
      <dgm:spPr/>
      <dgm:t>
        <a:bodyPr/>
        <a:lstStyle/>
        <a:p>
          <a:pPr>
            <a:lnSpc>
              <a:spcPct val="100000"/>
            </a:lnSpc>
          </a:pPr>
          <a:r>
            <a:rPr lang="en-GB"/>
            <a:t>Household income </a:t>
          </a:r>
          <a:r>
            <a:rPr lang="en-GB" i="1">
              <a:solidFill>
                <a:srgbClr val="FF0000"/>
              </a:solidFill>
            </a:rPr>
            <a:t>under 40% of the average = very deep poverty (approx. £13,600)</a:t>
          </a:r>
          <a:endParaRPr lang="en-US" i="1">
            <a:solidFill>
              <a:srgbClr val="FF0000"/>
            </a:solidFill>
          </a:endParaRPr>
        </a:p>
      </dgm:t>
    </dgm:pt>
    <dgm:pt modelId="{6DABE6AC-DEC4-4D27-9562-6D4E1036B968}" type="parTrans" cxnId="{7902F4E1-C278-4E78-9534-8525BAF41115}">
      <dgm:prSet/>
      <dgm:spPr/>
      <dgm:t>
        <a:bodyPr/>
        <a:lstStyle/>
        <a:p>
          <a:endParaRPr lang="en-US"/>
        </a:p>
      </dgm:t>
    </dgm:pt>
    <dgm:pt modelId="{CBCB4A87-FF55-4270-A33A-49D7833AE12C}" type="sibTrans" cxnId="{7902F4E1-C278-4E78-9534-8525BAF41115}">
      <dgm:prSet/>
      <dgm:spPr/>
      <dgm:t>
        <a:bodyPr/>
        <a:lstStyle/>
        <a:p>
          <a:endParaRPr lang="en-US"/>
        </a:p>
      </dgm:t>
    </dgm:pt>
    <dgm:pt modelId="{C167E1AF-D20F-4F43-8510-5C0F8131ED75}">
      <dgm:prSet/>
      <dgm:spPr/>
      <dgm:t>
        <a:bodyPr/>
        <a:lstStyle/>
        <a:p>
          <a:pPr>
            <a:lnSpc>
              <a:spcPct val="100000"/>
            </a:lnSpc>
          </a:pPr>
          <a:r>
            <a:rPr lang="en-GB" i="1"/>
            <a:t>What is the current median equivalised disposable household income? Estimated at approximately </a:t>
          </a:r>
          <a:r>
            <a:rPr lang="en-GB" b="0" i="0">
              <a:solidFill>
                <a:srgbClr val="323132"/>
              </a:solidFill>
              <a:effectLst/>
              <a:latin typeface="open sans" panose="020B0606030504020204" pitchFamily="34" charset="0"/>
            </a:rPr>
            <a:t>£34,000. Annual pre-tax salary is approx. £28,000.</a:t>
          </a:r>
          <a:endParaRPr lang="en-US"/>
        </a:p>
      </dgm:t>
    </dgm:pt>
    <dgm:pt modelId="{A054FF8B-EB39-4DB6-8A44-B16F04696090}" type="parTrans" cxnId="{00FA0234-A56F-4593-B7A3-E0C85DA37D69}">
      <dgm:prSet/>
      <dgm:spPr/>
      <dgm:t>
        <a:bodyPr/>
        <a:lstStyle/>
        <a:p>
          <a:endParaRPr lang="en-US"/>
        </a:p>
      </dgm:t>
    </dgm:pt>
    <dgm:pt modelId="{FE309185-A61F-452A-9EC3-1478F0D53296}" type="sibTrans" cxnId="{00FA0234-A56F-4593-B7A3-E0C85DA37D69}">
      <dgm:prSet/>
      <dgm:spPr/>
      <dgm:t>
        <a:bodyPr/>
        <a:lstStyle/>
        <a:p>
          <a:endParaRPr lang="en-US"/>
        </a:p>
      </dgm:t>
    </dgm:pt>
    <dgm:pt modelId="{F34DFE42-57ED-49E4-A7D7-5AEC714EF175}" type="pres">
      <dgm:prSet presAssocID="{F33FEA7A-4A00-4B08-97BF-895B404D84BB}" presName="root" presStyleCnt="0">
        <dgm:presLayoutVars>
          <dgm:dir/>
          <dgm:resizeHandles val="exact"/>
        </dgm:presLayoutVars>
      </dgm:prSet>
      <dgm:spPr/>
    </dgm:pt>
    <dgm:pt modelId="{BD88A8CF-6E24-4664-8C11-452A6DB8EE98}" type="pres">
      <dgm:prSet presAssocID="{4F026D50-9F00-475E-AEDB-1EC7894F7F32}" presName="compNode" presStyleCnt="0"/>
      <dgm:spPr/>
    </dgm:pt>
    <dgm:pt modelId="{DC44824D-A015-4837-8531-8EAAA509683D}" type="pres">
      <dgm:prSet presAssocID="{4F026D50-9F00-475E-AEDB-1EC7894F7F32}" presName="bgRect" presStyleLbl="bgShp" presStyleIdx="0" presStyleCnt="4"/>
      <dgm:spPr/>
    </dgm:pt>
    <dgm:pt modelId="{883B1CA6-9DAA-419C-B813-15A0453C7A1C}" type="pres">
      <dgm:prSet presAssocID="{4F026D50-9F00-475E-AEDB-1EC7894F7F3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uburban scene"/>
        </a:ext>
      </dgm:extLst>
    </dgm:pt>
    <dgm:pt modelId="{8B50F484-4459-4135-8CAA-944DCF1341CC}" type="pres">
      <dgm:prSet presAssocID="{4F026D50-9F00-475E-AEDB-1EC7894F7F32}" presName="spaceRect" presStyleCnt="0"/>
      <dgm:spPr/>
    </dgm:pt>
    <dgm:pt modelId="{8B0600AD-23F9-4D3F-826B-5A2BC558E9FC}" type="pres">
      <dgm:prSet presAssocID="{4F026D50-9F00-475E-AEDB-1EC7894F7F32}" presName="parTx" presStyleLbl="revTx" presStyleIdx="0" presStyleCnt="4">
        <dgm:presLayoutVars>
          <dgm:chMax val="0"/>
          <dgm:chPref val="0"/>
        </dgm:presLayoutVars>
      </dgm:prSet>
      <dgm:spPr/>
    </dgm:pt>
    <dgm:pt modelId="{2AC1B4D9-AF52-4439-907E-CC8174AE4A71}" type="pres">
      <dgm:prSet presAssocID="{8C2F8A89-C133-410E-A145-5D24DD2BFF0C}" presName="sibTrans" presStyleCnt="0"/>
      <dgm:spPr/>
    </dgm:pt>
    <dgm:pt modelId="{98691CF1-4B25-44C8-9936-30828EE11E17}" type="pres">
      <dgm:prSet presAssocID="{97EA4AB5-E7E5-4320-A06E-EDBDB8AA919F}" presName="compNode" presStyleCnt="0"/>
      <dgm:spPr/>
    </dgm:pt>
    <dgm:pt modelId="{677584B5-2CAD-4940-9BD6-46EBAFB9EF2E}" type="pres">
      <dgm:prSet presAssocID="{97EA4AB5-E7E5-4320-A06E-EDBDB8AA919F}" presName="bgRect" presStyleLbl="bgShp" presStyleIdx="1" presStyleCnt="4"/>
      <dgm:spPr/>
    </dgm:pt>
    <dgm:pt modelId="{C99B5934-637E-48FD-A2E2-779F7FA08581}" type="pres">
      <dgm:prSet presAssocID="{97EA4AB5-E7E5-4320-A06E-EDBDB8AA919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llar"/>
        </a:ext>
      </dgm:extLst>
    </dgm:pt>
    <dgm:pt modelId="{EC3A452F-C81E-4EED-98C4-491E9FB9B929}" type="pres">
      <dgm:prSet presAssocID="{97EA4AB5-E7E5-4320-A06E-EDBDB8AA919F}" presName="spaceRect" presStyleCnt="0"/>
      <dgm:spPr/>
    </dgm:pt>
    <dgm:pt modelId="{C02B5549-649F-43A6-AA10-44465778CD6E}" type="pres">
      <dgm:prSet presAssocID="{97EA4AB5-E7E5-4320-A06E-EDBDB8AA919F}" presName="parTx" presStyleLbl="revTx" presStyleIdx="1" presStyleCnt="4">
        <dgm:presLayoutVars>
          <dgm:chMax val="0"/>
          <dgm:chPref val="0"/>
        </dgm:presLayoutVars>
      </dgm:prSet>
      <dgm:spPr/>
    </dgm:pt>
    <dgm:pt modelId="{52F74286-2DA2-46D3-B14C-F4112EF2E49B}" type="pres">
      <dgm:prSet presAssocID="{6DBA7B79-79D6-44A7-9510-925762DF9A17}" presName="sibTrans" presStyleCnt="0"/>
      <dgm:spPr/>
    </dgm:pt>
    <dgm:pt modelId="{3CA8D119-8FB4-493D-B7B6-3D7586F5A059}" type="pres">
      <dgm:prSet presAssocID="{8E3A90E1-1A9F-4762-BCB6-25A292E7F75E}" presName="compNode" presStyleCnt="0"/>
      <dgm:spPr/>
    </dgm:pt>
    <dgm:pt modelId="{ADBCEC3D-51A0-4A46-B533-9C29FF35A006}" type="pres">
      <dgm:prSet presAssocID="{8E3A90E1-1A9F-4762-BCB6-25A292E7F75E}" presName="bgRect" presStyleLbl="bgShp" presStyleIdx="2" presStyleCnt="4"/>
      <dgm:spPr/>
    </dgm:pt>
    <dgm:pt modelId="{BE4D9F0C-3700-4CBA-BFEE-4011A73A54C2}" type="pres">
      <dgm:prSet presAssocID="{8E3A90E1-1A9F-4762-BCB6-25A292E7F75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oney"/>
        </a:ext>
      </dgm:extLst>
    </dgm:pt>
    <dgm:pt modelId="{545C48A1-A18A-410D-9D07-B4AA540F2A53}" type="pres">
      <dgm:prSet presAssocID="{8E3A90E1-1A9F-4762-BCB6-25A292E7F75E}" presName="spaceRect" presStyleCnt="0"/>
      <dgm:spPr/>
    </dgm:pt>
    <dgm:pt modelId="{3411D3BE-B844-4C2A-953D-E6C9030F8F93}" type="pres">
      <dgm:prSet presAssocID="{8E3A90E1-1A9F-4762-BCB6-25A292E7F75E}" presName="parTx" presStyleLbl="revTx" presStyleIdx="2" presStyleCnt="4" custScaleX="100808">
        <dgm:presLayoutVars>
          <dgm:chMax val="0"/>
          <dgm:chPref val="0"/>
        </dgm:presLayoutVars>
      </dgm:prSet>
      <dgm:spPr/>
    </dgm:pt>
    <dgm:pt modelId="{F5109A54-05E0-43B3-9C9A-BF059F8ED8D9}" type="pres">
      <dgm:prSet presAssocID="{CBCB4A87-FF55-4270-A33A-49D7833AE12C}" presName="sibTrans" presStyleCnt="0"/>
      <dgm:spPr/>
    </dgm:pt>
    <dgm:pt modelId="{15959982-BDE5-4577-9935-E07882A5F4E3}" type="pres">
      <dgm:prSet presAssocID="{C167E1AF-D20F-4F43-8510-5C0F8131ED75}" presName="compNode" presStyleCnt="0"/>
      <dgm:spPr/>
    </dgm:pt>
    <dgm:pt modelId="{DD60AE5D-4850-49DC-8709-F77D1A8E126C}" type="pres">
      <dgm:prSet presAssocID="{C167E1AF-D20F-4F43-8510-5C0F8131ED75}" presName="bgRect" presStyleLbl="bgShp" presStyleIdx="3" presStyleCnt="4"/>
      <dgm:spPr/>
    </dgm:pt>
    <dgm:pt modelId="{24CCCEF0-BEC6-4CD0-8EA6-4BF344C00407}" type="pres">
      <dgm:prSet presAssocID="{C167E1AF-D20F-4F43-8510-5C0F8131ED7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House"/>
        </a:ext>
      </dgm:extLst>
    </dgm:pt>
    <dgm:pt modelId="{802D1519-E791-4EC3-8EA7-78883B8D79CC}" type="pres">
      <dgm:prSet presAssocID="{C167E1AF-D20F-4F43-8510-5C0F8131ED75}" presName="spaceRect" presStyleCnt="0"/>
      <dgm:spPr/>
    </dgm:pt>
    <dgm:pt modelId="{3DC3D5C6-A333-4ABE-AF22-E95BDF4783ED}" type="pres">
      <dgm:prSet presAssocID="{C167E1AF-D20F-4F43-8510-5C0F8131ED75}" presName="parTx" presStyleLbl="revTx" presStyleIdx="3" presStyleCnt="4">
        <dgm:presLayoutVars>
          <dgm:chMax val="0"/>
          <dgm:chPref val="0"/>
        </dgm:presLayoutVars>
      </dgm:prSet>
      <dgm:spPr/>
    </dgm:pt>
  </dgm:ptLst>
  <dgm:cxnLst>
    <dgm:cxn modelId="{62D08123-4CD7-411B-BB75-A30A659DCD28}" type="presOf" srcId="{97EA4AB5-E7E5-4320-A06E-EDBDB8AA919F}" destId="{C02B5549-649F-43A6-AA10-44465778CD6E}" srcOrd="0" destOrd="0" presId="urn:microsoft.com/office/officeart/2018/2/layout/IconVerticalSolidList"/>
    <dgm:cxn modelId="{FC159923-17BD-4223-B5D8-2C6CB681E71E}" type="presOf" srcId="{8E3A90E1-1A9F-4762-BCB6-25A292E7F75E}" destId="{3411D3BE-B844-4C2A-953D-E6C9030F8F93}" srcOrd="0" destOrd="0" presId="urn:microsoft.com/office/officeart/2018/2/layout/IconVerticalSolidList"/>
    <dgm:cxn modelId="{00FA0234-A56F-4593-B7A3-E0C85DA37D69}" srcId="{F33FEA7A-4A00-4B08-97BF-895B404D84BB}" destId="{C167E1AF-D20F-4F43-8510-5C0F8131ED75}" srcOrd="3" destOrd="0" parTransId="{A054FF8B-EB39-4DB6-8A44-B16F04696090}" sibTransId="{FE309185-A61F-452A-9EC3-1478F0D53296}"/>
    <dgm:cxn modelId="{0BADFD7C-9C99-498D-9467-0686EC29C180}" type="presOf" srcId="{C167E1AF-D20F-4F43-8510-5C0F8131ED75}" destId="{3DC3D5C6-A333-4ABE-AF22-E95BDF4783ED}" srcOrd="0" destOrd="0" presId="urn:microsoft.com/office/officeart/2018/2/layout/IconVerticalSolidList"/>
    <dgm:cxn modelId="{B5F1DCA6-58C2-4AB6-9023-B5C5DB7A5E52}" type="presOf" srcId="{F33FEA7A-4A00-4B08-97BF-895B404D84BB}" destId="{F34DFE42-57ED-49E4-A7D7-5AEC714EF175}" srcOrd="0" destOrd="0" presId="urn:microsoft.com/office/officeart/2018/2/layout/IconVerticalSolidList"/>
    <dgm:cxn modelId="{B450A7CF-F1A5-4461-BCBD-712F3C16AFAB}" srcId="{F33FEA7A-4A00-4B08-97BF-895B404D84BB}" destId="{4F026D50-9F00-475E-AEDB-1EC7894F7F32}" srcOrd="0" destOrd="0" parTransId="{8DB18286-B59F-4D38-A49B-10777A2589A5}" sibTransId="{8C2F8A89-C133-410E-A145-5D24DD2BFF0C}"/>
    <dgm:cxn modelId="{7902F4E1-C278-4E78-9534-8525BAF41115}" srcId="{F33FEA7A-4A00-4B08-97BF-895B404D84BB}" destId="{8E3A90E1-1A9F-4762-BCB6-25A292E7F75E}" srcOrd="2" destOrd="0" parTransId="{6DABE6AC-DEC4-4D27-9562-6D4E1036B968}" sibTransId="{CBCB4A87-FF55-4270-A33A-49D7833AE12C}"/>
    <dgm:cxn modelId="{23A9C1E8-FAE3-4186-A2EF-DC0F651ED46E}" type="presOf" srcId="{4F026D50-9F00-475E-AEDB-1EC7894F7F32}" destId="{8B0600AD-23F9-4D3F-826B-5A2BC558E9FC}" srcOrd="0" destOrd="0" presId="urn:microsoft.com/office/officeart/2018/2/layout/IconVerticalSolidList"/>
    <dgm:cxn modelId="{BCD8B1F2-D35E-48B2-A0BD-B97383F9F1CA}" srcId="{F33FEA7A-4A00-4B08-97BF-895B404D84BB}" destId="{97EA4AB5-E7E5-4320-A06E-EDBDB8AA919F}" srcOrd="1" destOrd="0" parTransId="{43B0C956-EF87-4F37-9DD0-33B947A24383}" sibTransId="{6DBA7B79-79D6-44A7-9510-925762DF9A17}"/>
    <dgm:cxn modelId="{A0B84987-1B2E-46F4-95DA-9311151E10F6}" type="presParOf" srcId="{F34DFE42-57ED-49E4-A7D7-5AEC714EF175}" destId="{BD88A8CF-6E24-4664-8C11-452A6DB8EE98}" srcOrd="0" destOrd="0" presId="urn:microsoft.com/office/officeart/2018/2/layout/IconVerticalSolidList"/>
    <dgm:cxn modelId="{AE89390F-EA72-41DC-9A00-210A514FC977}" type="presParOf" srcId="{BD88A8CF-6E24-4664-8C11-452A6DB8EE98}" destId="{DC44824D-A015-4837-8531-8EAAA509683D}" srcOrd="0" destOrd="0" presId="urn:microsoft.com/office/officeart/2018/2/layout/IconVerticalSolidList"/>
    <dgm:cxn modelId="{0EFDF1F2-4DCC-4383-86BC-2CF37FAB7D76}" type="presParOf" srcId="{BD88A8CF-6E24-4664-8C11-452A6DB8EE98}" destId="{883B1CA6-9DAA-419C-B813-15A0453C7A1C}" srcOrd="1" destOrd="0" presId="urn:microsoft.com/office/officeart/2018/2/layout/IconVerticalSolidList"/>
    <dgm:cxn modelId="{F7B05304-9CC7-4788-872B-C1D494A0F05A}" type="presParOf" srcId="{BD88A8CF-6E24-4664-8C11-452A6DB8EE98}" destId="{8B50F484-4459-4135-8CAA-944DCF1341CC}" srcOrd="2" destOrd="0" presId="urn:microsoft.com/office/officeart/2018/2/layout/IconVerticalSolidList"/>
    <dgm:cxn modelId="{F908CFA7-249C-4724-9094-38B03A2B73B2}" type="presParOf" srcId="{BD88A8CF-6E24-4664-8C11-452A6DB8EE98}" destId="{8B0600AD-23F9-4D3F-826B-5A2BC558E9FC}" srcOrd="3" destOrd="0" presId="urn:microsoft.com/office/officeart/2018/2/layout/IconVerticalSolidList"/>
    <dgm:cxn modelId="{B9CF7016-9D5F-4A2A-B3A3-A82E17146DB9}" type="presParOf" srcId="{F34DFE42-57ED-49E4-A7D7-5AEC714EF175}" destId="{2AC1B4D9-AF52-4439-907E-CC8174AE4A71}" srcOrd="1" destOrd="0" presId="urn:microsoft.com/office/officeart/2018/2/layout/IconVerticalSolidList"/>
    <dgm:cxn modelId="{60710F6C-0673-41BE-9DC4-A90A6D100D29}" type="presParOf" srcId="{F34DFE42-57ED-49E4-A7D7-5AEC714EF175}" destId="{98691CF1-4B25-44C8-9936-30828EE11E17}" srcOrd="2" destOrd="0" presId="urn:microsoft.com/office/officeart/2018/2/layout/IconVerticalSolidList"/>
    <dgm:cxn modelId="{60BEF46D-9312-481A-9F66-A8979BE2ECD9}" type="presParOf" srcId="{98691CF1-4B25-44C8-9936-30828EE11E17}" destId="{677584B5-2CAD-4940-9BD6-46EBAFB9EF2E}" srcOrd="0" destOrd="0" presId="urn:microsoft.com/office/officeart/2018/2/layout/IconVerticalSolidList"/>
    <dgm:cxn modelId="{7D5C24CA-59A0-4154-9DBD-E4782909CD43}" type="presParOf" srcId="{98691CF1-4B25-44C8-9936-30828EE11E17}" destId="{C99B5934-637E-48FD-A2E2-779F7FA08581}" srcOrd="1" destOrd="0" presId="urn:microsoft.com/office/officeart/2018/2/layout/IconVerticalSolidList"/>
    <dgm:cxn modelId="{C13B54C8-CCBD-4D69-8513-F7CD4F2D907C}" type="presParOf" srcId="{98691CF1-4B25-44C8-9936-30828EE11E17}" destId="{EC3A452F-C81E-4EED-98C4-491E9FB9B929}" srcOrd="2" destOrd="0" presId="urn:microsoft.com/office/officeart/2018/2/layout/IconVerticalSolidList"/>
    <dgm:cxn modelId="{CF9A615C-E4B4-498C-8654-199749DC8061}" type="presParOf" srcId="{98691CF1-4B25-44C8-9936-30828EE11E17}" destId="{C02B5549-649F-43A6-AA10-44465778CD6E}" srcOrd="3" destOrd="0" presId="urn:microsoft.com/office/officeart/2018/2/layout/IconVerticalSolidList"/>
    <dgm:cxn modelId="{0ABEE0B9-6024-41A5-AC79-60ADCD2E5E91}" type="presParOf" srcId="{F34DFE42-57ED-49E4-A7D7-5AEC714EF175}" destId="{52F74286-2DA2-46D3-B14C-F4112EF2E49B}" srcOrd="3" destOrd="0" presId="urn:microsoft.com/office/officeart/2018/2/layout/IconVerticalSolidList"/>
    <dgm:cxn modelId="{BD3040F1-811D-45D4-8478-A457A5BE85EB}" type="presParOf" srcId="{F34DFE42-57ED-49E4-A7D7-5AEC714EF175}" destId="{3CA8D119-8FB4-493D-B7B6-3D7586F5A059}" srcOrd="4" destOrd="0" presId="urn:microsoft.com/office/officeart/2018/2/layout/IconVerticalSolidList"/>
    <dgm:cxn modelId="{54CA29E2-E56D-4D70-8C94-B3661B5D53BD}" type="presParOf" srcId="{3CA8D119-8FB4-493D-B7B6-3D7586F5A059}" destId="{ADBCEC3D-51A0-4A46-B533-9C29FF35A006}" srcOrd="0" destOrd="0" presId="urn:microsoft.com/office/officeart/2018/2/layout/IconVerticalSolidList"/>
    <dgm:cxn modelId="{5057799E-9E31-4AA1-8424-F753E292CAE9}" type="presParOf" srcId="{3CA8D119-8FB4-493D-B7B6-3D7586F5A059}" destId="{BE4D9F0C-3700-4CBA-BFEE-4011A73A54C2}" srcOrd="1" destOrd="0" presId="urn:microsoft.com/office/officeart/2018/2/layout/IconVerticalSolidList"/>
    <dgm:cxn modelId="{8C53AEB4-567C-4E7F-8597-490FE0EBCC8B}" type="presParOf" srcId="{3CA8D119-8FB4-493D-B7B6-3D7586F5A059}" destId="{545C48A1-A18A-410D-9D07-B4AA540F2A53}" srcOrd="2" destOrd="0" presId="urn:microsoft.com/office/officeart/2018/2/layout/IconVerticalSolidList"/>
    <dgm:cxn modelId="{46E32421-5788-4EE2-A92D-AA3EF8B22C7B}" type="presParOf" srcId="{3CA8D119-8FB4-493D-B7B6-3D7586F5A059}" destId="{3411D3BE-B844-4C2A-953D-E6C9030F8F93}" srcOrd="3" destOrd="0" presId="urn:microsoft.com/office/officeart/2018/2/layout/IconVerticalSolidList"/>
    <dgm:cxn modelId="{FFFFEEA8-EB72-48DA-9F8C-E6CDFF82BE83}" type="presParOf" srcId="{F34DFE42-57ED-49E4-A7D7-5AEC714EF175}" destId="{F5109A54-05E0-43B3-9C9A-BF059F8ED8D9}" srcOrd="5" destOrd="0" presId="urn:microsoft.com/office/officeart/2018/2/layout/IconVerticalSolidList"/>
    <dgm:cxn modelId="{514A4E13-C765-4F16-9D1A-E6776E0052EB}" type="presParOf" srcId="{F34DFE42-57ED-49E4-A7D7-5AEC714EF175}" destId="{15959982-BDE5-4577-9935-E07882A5F4E3}" srcOrd="6" destOrd="0" presId="urn:microsoft.com/office/officeart/2018/2/layout/IconVerticalSolidList"/>
    <dgm:cxn modelId="{4931E08F-36ED-49CA-AEE2-404AC6FD3653}" type="presParOf" srcId="{15959982-BDE5-4577-9935-E07882A5F4E3}" destId="{DD60AE5D-4850-49DC-8709-F77D1A8E126C}" srcOrd="0" destOrd="0" presId="urn:microsoft.com/office/officeart/2018/2/layout/IconVerticalSolidList"/>
    <dgm:cxn modelId="{3FEA9CB6-DD2D-47E8-B9F2-06199915740F}" type="presParOf" srcId="{15959982-BDE5-4577-9935-E07882A5F4E3}" destId="{24CCCEF0-BEC6-4CD0-8EA6-4BF344C00407}" srcOrd="1" destOrd="0" presId="urn:microsoft.com/office/officeart/2018/2/layout/IconVerticalSolidList"/>
    <dgm:cxn modelId="{D8FE716D-0F96-4296-B3B1-A85B2A72934D}" type="presParOf" srcId="{15959982-BDE5-4577-9935-E07882A5F4E3}" destId="{802D1519-E791-4EC3-8EA7-78883B8D79CC}" srcOrd="2" destOrd="0" presId="urn:microsoft.com/office/officeart/2018/2/layout/IconVerticalSolidList"/>
    <dgm:cxn modelId="{4B700575-A9E5-46EC-8A85-89467A199464}" type="presParOf" srcId="{15959982-BDE5-4577-9935-E07882A5F4E3}" destId="{3DC3D5C6-A333-4ABE-AF22-E95BDF4783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23DF5CB-975B-4004-9B95-794DE1FFE327}"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3D14E2BC-E308-4B31-ABA1-F74EF2D194B0}">
      <dgm:prSet/>
      <dgm:spPr/>
      <dgm:t>
        <a:bodyPr/>
        <a:lstStyle/>
        <a:p>
          <a:r>
            <a:rPr lang="en-GB"/>
            <a:t>Is it the responsibility of schools and teachers to tackle social injustices and to cope with  growing ethnic diversity?</a:t>
          </a:r>
          <a:endParaRPr lang="en-US"/>
        </a:p>
      </dgm:t>
    </dgm:pt>
    <dgm:pt modelId="{AF6C0C1D-168D-44E4-97D7-0CE101F98921}" type="parTrans" cxnId="{D700EAB3-D1B7-4C74-89AF-6E757E07A5F5}">
      <dgm:prSet/>
      <dgm:spPr/>
      <dgm:t>
        <a:bodyPr/>
        <a:lstStyle/>
        <a:p>
          <a:endParaRPr lang="en-US"/>
        </a:p>
      </dgm:t>
    </dgm:pt>
    <dgm:pt modelId="{D7C9379F-589A-4954-A6C6-E66DF268641E}" type="sibTrans" cxnId="{D700EAB3-D1B7-4C74-89AF-6E757E07A5F5}">
      <dgm:prSet/>
      <dgm:spPr/>
      <dgm:t>
        <a:bodyPr/>
        <a:lstStyle/>
        <a:p>
          <a:endParaRPr lang="en-US"/>
        </a:p>
      </dgm:t>
    </dgm:pt>
    <dgm:pt modelId="{E4E9C468-9BC0-410B-A941-6C2256BDE9D1}">
      <dgm:prSet/>
      <dgm:spPr/>
      <dgm:t>
        <a:bodyPr/>
        <a:lstStyle/>
        <a:p>
          <a:r>
            <a:rPr lang="en-GB"/>
            <a:t>Some schools have limited experience of responding to refugees, and restricted resources.</a:t>
          </a:r>
          <a:endParaRPr lang="en-US"/>
        </a:p>
      </dgm:t>
    </dgm:pt>
    <dgm:pt modelId="{D9C1A076-EFB5-47BB-A6CA-747FABC8726A}" type="parTrans" cxnId="{BA7B17E7-C523-4A4A-A8FB-5AB39491C00A}">
      <dgm:prSet/>
      <dgm:spPr/>
      <dgm:t>
        <a:bodyPr/>
        <a:lstStyle/>
        <a:p>
          <a:endParaRPr lang="en-US"/>
        </a:p>
      </dgm:t>
    </dgm:pt>
    <dgm:pt modelId="{CCA84B5E-B9A8-4970-A786-666453D445ED}" type="sibTrans" cxnId="{BA7B17E7-C523-4A4A-A8FB-5AB39491C00A}">
      <dgm:prSet/>
      <dgm:spPr/>
      <dgm:t>
        <a:bodyPr/>
        <a:lstStyle/>
        <a:p>
          <a:endParaRPr lang="en-US"/>
        </a:p>
      </dgm:t>
    </dgm:pt>
    <dgm:pt modelId="{A2964639-7C90-43FC-AE5B-6E8C2F696543}">
      <dgm:prSet/>
      <dgm:spPr/>
      <dgm:t>
        <a:bodyPr/>
        <a:lstStyle/>
        <a:p>
          <a:r>
            <a:rPr lang="en-GB"/>
            <a:t>Others have more experience but are not experts</a:t>
          </a:r>
          <a:endParaRPr lang="en-US"/>
        </a:p>
      </dgm:t>
    </dgm:pt>
    <dgm:pt modelId="{26F8F6BB-2412-4C12-8C7B-B82548B2F923}" type="parTrans" cxnId="{F6DCCD7D-0D28-4FDF-8526-2F3FAA478FE8}">
      <dgm:prSet/>
      <dgm:spPr/>
      <dgm:t>
        <a:bodyPr/>
        <a:lstStyle/>
        <a:p>
          <a:endParaRPr lang="en-US"/>
        </a:p>
      </dgm:t>
    </dgm:pt>
    <dgm:pt modelId="{016AD39D-66B9-48C1-B520-037D1E79AFBB}" type="sibTrans" cxnId="{F6DCCD7D-0D28-4FDF-8526-2F3FAA478FE8}">
      <dgm:prSet/>
      <dgm:spPr/>
      <dgm:t>
        <a:bodyPr/>
        <a:lstStyle/>
        <a:p>
          <a:endParaRPr lang="en-US"/>
        </a:p>
      </dgm:t>
    </dgm:pt>
    <dgm:pt modelId="{2F30BBDB-9647-43F4-8458-702B7079A6A5}">
      <dgm:prSet/>
      <dgm:spPr/>
      <dgm:t>
        <a:bodyPr/>
        <a:lstStyle/>
        <a:p>
          <a:r>
            <a:rPr lang="en-US"/>
            <a:t>Schools have some autonomy to design their curricula, integrating cultural, faith and ethnic diversity, and to allow different dress codes and faith holidays.  </a:t>
          </a:r>
        </a:p>
      </dgm:t>
    </dgm:pt>
    <dgm:pt modelId="{85C3E0F9-9F3D-40AE-9EB4-750ED449B5FA}" type="parTrans" cxnId="{8471168A-E45E-4663-BADA-15FE17A9D35E}">
      <dgm:prSet/>
      <dgm:spPr/>
      <dgm:t>
        <a:bodyPr/>
        <a:lstStyle/>
        <a:p>
          <a:endParaRPr lang="en-GB"/>
        </a:p>
      </dgm:t>
    </dgm:pt>
    <dgm:pt modelId="{0765AE66-B521-48EA-B43C-F91D5C5B059D}" type="sibTrans" cxnId="{8471168A-E45E-4663-BADA-15FE17A9D35E}">
      <dgm:prSet/>
      <dgm:spPr/>
      <dgm:t>
        <a:bodyPr/>
        <a:lstStyle/>
        <a:p>
          <a:endParaRPr lang="en-GB"/>
        </a:p>
      </dgm:t>
    </dgm:pt>
    <dgm:pt modelId="{FE0D8E7A-047C-4C4D-8A6B-F15F1422FF22}">
      <dgm:prSet/>
      <dgm:spPr/>
      <dgm:t>
        <a:bodyPr/>
        <a:lstStyle/>
        <a:p>
          <a:r>
            <a:rPr lang="en-US"/>
            <a:t>They can provide a welcoming, inclusive environment. </a:t>
          </a:r>
        </a:p>
      </dgm:t>
    </dgm:pt>
    <dgm:pt modelId="{6A385D28-C413-484E-A197-FEBA11D656E8}" type="parTrans" cxnId="{33CA85FF-F963-440B-B015-5BA3BC7F5507}">
      <dgm:prSet/>
      <dgm:spPr/>
      <dgm:t>
        <a:bodyPr/>
        <a:lstStyle/>
        <a:p>
          <a:endParaRPr lang="en-GB"/>
        </a:p>
      </dgm:t>
    </dgm:pt>
    <dgm:pt modelId="{5CB2B7DE-789E-4829-82B2-A58A387E9B81}" type="sibTrans" cxnId="{33CA85FF-F963-440B-B015-5BA3BC7F5507}">
      <dgm:prSet/>
      <dgm:spPr/>
      <dgm:t>
        <a:bodyPr/>
        <a:lstStyle/>
        <a:p>
          <a:endParaRPr lang="en-GB"/>
        </a:p>
      </dgm:t>
    </dgm:pt>
    <dgm:pt modelId="{F541BBC6-8675-46EE-9AEC-A9354092955C}">
      <dgm:prSet/>
      <dgm:spPr/>
      <dgm:t>
        <a:bodyPr/>
        <a:lstStyle/>
        <a:p>
          <a:r>
            <a:rPr lang="en-US"/>
            <a:t>Academic and linguistic support is provided for all EAL pupils. </a:t>
          </a:r>
        </a:p>
      </dgm:t>
    </dgm:pt>
    <dgm:pt modelId="{627AA4F8-1CC4-4528-80F1-50FEF0E71B04}" type="parTrans" cxnId="{822FC9CF-B10E-4089-AEB1-8BF86EA652B3}">
      <dgm:prSet/>
      <dgm:spPr/>
      <dgm:t>
        <a:bodyPr/>
        <a:lstStyle/>
        <a:p>
          <a:endParaRPr lang="en-GB"/>
        </a:p>
      </dgm:t>
    </dgm:pt>
    <dgm:pt modelId="{D9ACA7EC-14D8-411E-A4A1-770AAC279EC6}" type="sibTrans" cxnId="{822FC9CF-B10E-4089-AEB1-8BF86EA652B3}">
      <dgm:prSet/>
      <dgm:spPr/>
      <dgm:t>
        <a:bodyPr/>
        <a:lstStyle/>
        <a:p>
          <a:endParaRPr lang="en-GB"/>
        </a:p>
      </dgm:t>
    </dgm:pt>
    <dgm:pt modelId="{F7F17706-F5B5-4997-BFBA-AEC29A2DEE66}" type="pres">
      <dgm:prSet presAssocID="{223DF5CB-975B-4004-9B95-794DE1FFE327}" presName="vert0" presStyleCnt="0">
        <dgm:presLayoutVars>
          <dgm:dir/>
          <dgm:animOne val="branch"/>
          <dgm:animLvl val="lvl"/>
        </dgm:presLayoutVars>
      </dgm:prSet>
      <dgm:spPr/>
    </dgm:pt>
    <dgm:pt modelId="{78B88241-A2AB-4D23-904F-DAFE36463B4A}" type="pres">
      <dgm:prSet presAssocID="{2F30BBDB-9647-43F4-8458-702B7079A6A5}" presName="thickLine" presStyleLbl="alignNode1" presStyleIdx="0" presStyleCnt="6"/>
      <dgm:spPr/>
    </dgm:pt>
    <dgm:pt modelId="{0CD126C1-7B3C-4D2A-98FB-DA332FF56F0C}" type="pres">
      <dgm:prSet presAssocID="{2F30BBDB-9647-43F4-8458-702B7079A6A5}" presName="horz1" presStyleCnt="0"/>
      <dgm:spPr/>
    </dgm:pt>
    <dgm:pt modelId="{4664614A-0C64-45BD-A408-BC81A4E5DD48}" type="pres">
      <dgm:prSet presAssocID="{2F30BBDB-9647-43F4-8458-702B7079A6A5}" presName="tx1" presStyleLbl="revTx" presStyleIdx="0" presStyleCnt="6"/>
      <dgm:spPr/>
    </dgm:pt>
    <dgm:pt modelId="{7D1210DE-5DDB-4A71-A89D-82CEA30D8A06}" type="pres">
      <dgm:prSet presAssocID="{2F30BBDB-9647-43F4-8458-702B7079A6A5}" presName="vert1" presStyleCnt="0"/>
      <dgm:spPr/>
    </dgm:pt>
    <dgm:pt modelId="{46603161-526B-41B0-92DD-CC2FB535FC68}" type="pres">
      <dgm:prSet presAssocID="{FE0D8E7A-047C-4C4D-8A6B-F15F1422FF22}" presName="thickLine" presStyleLbl="alignNode1" presStyleIdx="1" presStyleCnt="6"/>
      <dgm:spPr/>
    </dgm:pt>
    <dgm:pt modelId="{E6B350E1-816C-4E4B-A4EE-95B1C7C51139}" type="pres">
      <dgm:prSet presAssocID="{FE0D8E7A-047C-4C4D-8A6B-F15F1422FF22}" presName="horz1" presStyleCnt="0"/>
      <dgm:spPr/>
    </dgm:pt>
    <dgm:pt modelId="{108AB62D-458E-4683-A82D-299631AD19D1}" type="pres">
      <dgm:prSet presAssocID="{FE0D8E7A-047C-4C4D-8A6B-F15F1422FF22}" presName="tx1" presStyleLbl="revTx" presStyleIdx="1" presStyleCnt="6"/>
      <dgm:spPr/>
    </dgm:pt>
    <dgm:pt modelId="{C98FDF8B-E291-4BDA-B4C6-B34ECAE9F807}" type="pres">
      <dgm:prSet presAssocID="{FE0D8E7A-047C-4C4D-8A6B-F15F1422FF22}" presName="vert1" presStyleCnt="0"/>
      <dgm:spPr/>
    </dgm:pt>
    <dgm:pt modelId="{36AB7893-0A41-4462-89CD-B2235037249E}" type="pres">
      <dgm:prSet presAssocID="{F541BBC6-8675-46EE-9AEC-A9354092955C}" presName="thickLine" presStyleLbl="alignNode1" presStyleIdx="2" presStyleCnt="6"/>
      <dgm:spPr/>
    </dgm:pt>
    <dgm:pt modelId="{85F36555-0A1F-4B48-8CCF-211CD64D4BFB}" type="pres">
      <dgm:prSet presAssocID="{F541BBC6-8675-46EE-9AEC-A9354092955C}" presName="horz1" presStyleCnt="0"/>
      <dgm:spPr/>
    </dgm:pt>
    <dgm:pt modelId="{64631472-482B-4D9E-A6A1-B22380EEA3B2}" type="pres">
      <dgm:prSet presAssocID="{F541BBC6-8675-46EE-9AEC-A9354092955C}" presName="tx1" presStyleLbl="revTx" presStyleIdx="2" presStyleCnt="6"/>
      <dgm:spPr/>
    </dgm:pt>
    <dgm:pt modelId="{B800FE4E-9647-4795-BC26-A9C7BCECA839}" type="pres">
      <dgm:prSet presAssocID="{F541BBC6-8675-46EE-9AEC-A9354092955C}" presName="vert1" presStyleCnt="0"/>
      <dgm:spPr/>
    </dgm:pt>
    <dgm:pt modelId="{9E79DD48-43DE-4809-96A5-9A42182EFDC8}" type="pres">
      <dgm:prSet presAssocID="{3D14E2BC-E308-4B31-ABA1-F74EF2D194B0}" presName="thickLine" presStyleLbl="alignNode1" presStyleIdx="3" presStyleCnt="6"/>
      <dgm:spPr/>
    </dgm:pt>
    <dgm:pt modelId="{1F0AF6C3-3AD2-4C5C-A1ED-2A27847D9043}" type="pres">
      <dgm:prSet presAssocID="{3D14E2BC-E308-4B31-ABA1-F74EF2D194B0}" presName="horz1" presStyleCnt="0"/>
      <dgm:spPr/>
    </dgm:pt>
    <dgm:pt modelId="{06741709-5A72-4211-86C5-960FB1096A9C}" type="pres">
      <dgm:prSet presAssocID="{3D14E2BC-E308-4B31-ABA1-F74EF2D194B0}" presName="tx1" presStyleLbl="revTx" presStyleIdx="3" presStyleCnt="6"/>
      <dgm:spPr/>
    </dgm:pt>
    <dgm:pt modelId="{D07C5D4B-9DD9-4119-8908-D7C6CE33EF6B}" type="pres">
      <dgm:prSet presAssocID="{3D14E2BC-E308-4B31-ABA1-F74EF2D194B0}" presName="vert1" presStyleCnt="0"/>
      <dgm:spPr/>
    </dgm:pt>
    <dgm:pt modelId="{10A51CE6-5503-4D98-9809-3342464385DD}" type="pres">
      <dgm:prSet presAssocID="{E4E9C468-9BC0-410B-A941-6C2256BDE9D1}" presName="thickLine" presStyleLbl="alignNode1" presStyleIdx="4" presStyleCnt="6"/>
      <dgm:spPr/>
    </dgm:pt>
    <dgm:pt modelId="{60D385E5-11D4-4DC0-8962-54AE843AA2FF}" type="pres">
      <dgm:prSet presAssocID="{E4E9C468-9BC0-410B-A941-6C2256BDE9D1}" presName="horz1" presStyleCnt="0"/>
      <dgm:spPr/>
    </dgm:pt>
    <dgm:pt modelId="{A0B570BF-FA93-461B-AF05-4A3447FD076A}" type="pres">
      <dgm:prSet presAssocID="{E4E9C468-9BC0-410B-A941-6C2256BDE9D1}" presName="tx1" presStyleLbl="revTx" presStyleIdx="4" presStyleCnt="6"/>
      <dgm:spPr/>
    </dgm:pt>
    <dgm:pt modelId="{FDFEEF05-D2C3-4F65-B290-C88DAFF87789}" type="pres">
      <dgm:prSet presAssocID="{E4E9C468-9BC0-410B-A941-6C2256BDE9D1}" presName="vert1" presStyleCnt="0"/>
      <dgm:spPr/>
    </dgm:pt>
    <dgm:pt modelId="{93CAFFAE-301F-4FEE-9666-7135D4F35847}" type="pres">
      <dgm:prSet presAssocID="{A2964639-7C90-43FC-AE5B-6E8C2F696543}" presName="thickLine" presStyleLbl="alignNode1" presStyleIdx="5" presStyleCnt="6"/>
      <dgm:spPr/>
    </dgm:pt>
    <dgm:pt modelId="{12F3D74B-9E8E-474B-8378-D97AE13AA980}" type="pres">
      <dgm:prSet presAssocID="{A2964639-7C90-43FC-AE5B-6E8C2F696543}" presName="horz1" presStyleCnt="0"/>
      <dgm:spPr/>
    </dgm:pt>
    <dgm:pt modelId="{0F497588-8624-43A9-B7E4-1F18471A36A7}" type="pres">
      <dgm:prSet presAssocID="{A2964639-7C90-43FC-AE5B-6E8C2F696543}" presName="tx1" presStyleLbl="revTx" presStyleIdx="5" presStyleCnt="6"/>
      <dgm:spPr/>
    </dgm:pt>
    <dgm:pt modelId="{E97EC2ED-A882-48F5-9E51-4DB2670E2B51}" type="pres">
      <dgm:prSet presAssocID="{A2964639-7C90-43FC-AE5B-6E8C2F696543}" presName="vert1" presStyleCnt="0"/>
      <dgm:spPr/>
    </dgm:pt>
  </dgm:ptLst>
  <dgm:cxnLst>
    <dgm:cxn modelId="{07847C07-25A6-4F81-B317-DA24BACA5292}" type="presOf" srcId="{FE0D8E7A-047C-4C4D-8A6B-F15F1422FF22}" destId="{108AB62D-458E-4683-A82D-299631AD19D1}" srcOrd="0" destOrd="0" presId="urn:microsoft.com/office/officeart/2008/layout/LinedList"/>
    <dgm:cxn modelId="{2FA38D24-934D-4BD2-9194-3CF27C9207FA}" type="presOf" srcId="{3D14E2BC-E308-4B31-ABA1-F74EF2D194B0}" destId="{06741709-5A72-4211-86C5-960FB1096A9C}" srcOrd="0" destOrd="0" presId="urn:microsoft.com/office/officeart/2008/layout/LinedList"/>
    <dgm:cxn modelId="{7690E337-406A-41F3-8CD8-00C1EDBD28A7}" type="presOf" srcId="{223DF5CB-975B-4004-9B95-794DE1FFE327}" destId="{F7F17706-F5B5-4997-BFBA-AEC29A2DEE66}" srcOrd="0" destOrd="0" presId="urn:microsoft.com/office/officeart/2008/layout/LinedList"/>
    <dgm:cxn modelId="{14E5835D-30D4-4F1D-9803-25ADA8B8CD84}" type="presOf" srcId="{A2964639-7C90-43FC-AE5B-6E8C2F696543}" destId="{0F497588-8624-43A9-B7E4-1F18471A36A7}" srcOrd="0" destOrd="0" presId="urn:microsoft.com/office/officeart/2008/layout/LinedList"/>
    <dgm:cxn modelId="{F6DCCD7D-0D28-4FDF-8526-2F3FAA478FE8}" srcId="{223DF5CB-975B-4004-9B95-794DE1FFE327}" destId="{A2964639-7C90-43FC-AE5B-6E8C2F696543}" srcOrd="5" destOrd="0" parTransId="{26F8F6BB-2412-4C12-8C7B-B82548B2F923}" sibTransId="{016AD39D-66B9-48C1-B520-037D1E79AFBB}"/>
    <dgm:cxn modelId="{8471168A-E45E-4663-BADA-15FE17A9D35E}" srcId="{223DF5CB-975B-4004-9B95-794DE1FFE327}" destId="{2F30BBDB-9647-43F4-8458-702B7079A6A5}" srcOrd="0" destOrd="0" parTransId="{85C3E0F9-9F3D-40AE-9EB4-750ED449B5FA}" sibTransId="{0765AE66-B521-48EA-B43C-F91D5C5B059D}"/>
    <dgm:cxn modelId="{D700EAB3-D1B7-4C74-89AF-6E757E07A5F5}" srcId="{223DF5CB-975B-4004-9B95-794DE1FFE327}" destId="{3D14E2BC-E308-4B31-ABA1-F74EF2D194B0}" srcOrd="3" destOrd="0" parTransId="{AF6C0C1D-168D-44E4-97D7-0CE101F98921}" sibTransId="{D7C9379F-589A-4954-A6C6-E66DF268641E}"/>
    <dgm:cxn modelId="{AEC6E2BF-E5FE-4211-92AC-DCF17AF77E92}" type="presOf" srcId="{E4E9C468-9BC0-410B-A941-6C2256BDE9D1}" destId="{A0B570BF-FA93-461B-AF05-4A3447FD076A}" srcOrd="0" destOrd="0" presId="urn:microsoft.com/office/officeart/2008/layout/LinedList"/>
    <dgm:cxn modelId="{822FC9CF-B10E-4089-AEB1-8BF86EA652B3}" srcId="{223DF5CB-975B-4004-9B95-794DE1FFE327}" destId="{F541BBC6-8675-46EE-9AEC-A9354092955C}" srcOrd="2" destOrd="0" parTransId="{627AA4F8-1CC4-4528-80F1-50FEF0E71B04}" sibTransId="{D9ACA7EC-14D8-411E-A4A1-770AAC279EC6}"/>
    <dgm:cxn modelId="{44C8A8D4-4438-410C-9CC8-34114FFE6F7E}" type="presOf" srcId="{2F30BBDB-9647-43F4-8458-702B7079A6A5}" destId="{4664614A-0C64-45BD-A408-BC81A4E5DD48}" srcOrd="0" destOrd="0" presId="urn:microsoft.com/office/officeart/2008/layout/LinedList"/>
    <dgm:cxn modelId="{D03F17E1-8D93-4EB8-A660-CB6F4A80A839}" type="presOf" srcId="{F541BBC6-8675-46EE-9AEC-A9354092955C}" destId="{64631472-482B-4D9E-A6A1-B22380EEA3B2}" srcOrd="0" destOrd="0" presId="urn:microsoft.com/office/officeart/2008/layout/LinedList"/>
    <dgm:cxn modelId="{BA7B17E7-C523-4A4A-A8FB-5AB39491C00A}" srcId="{223DF5CB-975B-4004-9B95-794DE1FFE327}" destId="{E4E9C468-9BC0-410B-A941-6C2256BDE9D1}" srcOrd="4" destOrd="0" parTransId="{D9C1A076-EFB5-47BB-A6CA-747FABC8726A}" sibTransId="{CCA84B5E-B9A8-4970-A786-666453D445ED}"/>
    <dgm:cxn modelId="{33CA85FF-F963-440B-B015-5BA3BC7F5507}" srcId="{223DF5CB-975B-4004-9B95-794DE1FFE327}" destId="{FE0D8E7A-047C-4C4D-8A6B-F15F1422FF22}" srcOrd="1" destOrd="0" parTransId="{6A385D28-C413-484E-A197-FEBA11D656E8}" sibTransId="{5CB2B7DE-789E-4829-82B2-A58A387E9B81}"/>
    <dgm:cxn modelId="{58D233FF-A5A5-4601-A098-53BE081FC7B5}" type="presParOf" srcId="{F7F17706-F5B5-4997-BFBA-AEC29A2DEE66}" destId="{78B88241-A2AB-4D23-904F-DAFE36463B4A}" srcOrd="0" destOrd="0" presId="urn:microsoft.com/office/officeart/2008/layout/LinedList"/>
    <dgm:cxn modelId="{90AD22AA-6C29-4F95-B6FB-2182481CC699}" type="presParOf" srcId="{F7F17706-F5B5-4997-BFBA-AEC29A2DEE66}" destId="{0CD126C1-7B3C-4D2A-98FB-DA332FF56F0C}" srcOrd="1" destOrd="0" presId="urn:microsoft.com/office/officeart/2008/layout/LinedList"/>
    <dgm:cxn modelId="{C9D0980A-7EB6-4035-8F39-66E7533EF020}" type="presParOf" srcId="{0CD126C1-7B3C-4D2A-98FB-DA332FF56F0C}" destId="{4664614A-0C64-45BD-A408-BC81A4E5DD48}" srcOrd="0" destOrd="0" presId="urn:microsoft.com/office/officeart/2008/layout/LinedList"/>
    <dgm:cxn modelId="{36784018-768C-48DB-BF6B-996417AC67FC}" type="presParOf" srcId="{0CD126C1-7B3C-4D2A-98FB-DA332FF56F0C}" destId="{7D1210DE-5DDB-4A71-A89D-82CEA30D8A06}" srcOrd="1" destOrd="0" presId="urn:microsoft.com/office/officeart/2008/layout/LinedList"/>
    <dgm:cxn modelId="{C74C7E6D-8022-4F3B-B71D-6DEF414AEC62}" type="presParOf" srcId="{F7F17706-F5B5-4997-BFBA-AEC29A2DEE66}" destId="{46603161-526B-41B0-92DD-CC2FB535FC68}" srcOrd="2" destOrd="0" presId="urn:microsoft.com/office/officeart/2008/layout/LinedList"/>
    <dgm:cxn modelId="{7B792D73-F452-4158-8B1F-C695433CFA55}" type="presParOf" srcId="{F7F17706-F5B5-4997-BFBA-AEC29A2DEE66}" destId="{E6B350E1-816C-4E4B-A4EE-95B1C7C51139}" srcOrd="3" destOrd="0" presId="urn:microsoft.com/office/officeart/2008/layout/LinedList"/>
    <dgm:cxn modelId="{A9A0E8E6-2FF7-4C40-9192-24BAD83858F1}" type="presParOf" srcId="{E6B350E1-816C-4E4B-A4EE-95B1C7C51139}" destId="{108AB62D-458E-4683-A82D-299631AD19D1}" srcOrd="0" destOrd="0" presId="urn:microsoft.com/office/officeart/2008/layout/LinedList"/>
    <dgm:cxn modelId="{99FFB765-CC55-40F9-898E-8D022C444DE4}" type="presParOf" srcId="{E6B350E1-816C-4E4B-A4EE-95B1C7C51139}" destId="{C98FDF8B-E291-4BDA-B4C6-B34ECAE9F807}" srcOrd="1" destOrd="0" presId="urn:microsoft.com/office/officeart/2008/layout/LinedList"/>
    <dgm:cxn modelId="{8C95B4E5-6083-4FD8-862F-E505A8598A82}" type="presParOf" srcId="{F7F17706-F5B5-4997-BFBA-AEC29A2DEE66}" destId="{36AB7893-0A41-4462-89CD-B2235037249E}" srcOrd="4" destOrd="0" presId="urn:microsoft.com/office/officeart/2008/layout/LinedList"/>
    <dgm:cxn modelId="{60912E7D-9908-4733-9976-8B41A53C96E6}" type="presParOf" srcId="{F7F17706-F5B5-4997-BFBA-AEC29A2DEE66}" destId="{85F36555-0A1F-4B48-8CCF-211CD64D4BFB}" srcOrd="5" destOrd="0" presId="urn:microsoft.com/office/officeart/2008/layout/LinedList"/>
    <dgm:cxn modelId="{3A037C34-B40F-4A25-9838-B9DC9F564937}" type="presParOf" srcId="{85F36555-0A1F-4B48-8CCF-211CD64D4BFB}" destId="{64631472-482B-4D9E-A6A1-B22380EEA3B2}" srcOrd="0" destOrd="0" presId="urn:microsoft.com/office/officeart/2008/layout/LinedList"/>
    <dgm:cxn modelId="{661FDAB4-C8D9-441B-8F24-1376E4CA5710}" type="presParOf" srcId="{85F36555-0A1F-4B48-8CCF-211CD64D4BFB}" destId="{B800FE4E-9647-4795-BC26-A9C7BCECA839}" srcOrd="1" destOrd="0" presId="urn:microsoft.com/office/officeart/2008/layout/LinedList"/>
    <dgm:cxn modelId="{4B7FB726-0F41-4D34-971E-1DB3AA0FB34F}" type="presParOf" srcId="{F7F17706-F5B5-4997-BFBA-AEC29A2DEE66}" destId="{9E79DD48-43DE-4809-96A5-9A42182EFDC8}" srcOrd="6" destOrd="0" presId="urn:microsoft.com/office/officeart/2008/layout/LinedList"/>
    <dgm:cxn modelId="{A6B56527-7C46-4CFC-A2ED-C65B4941858D}" type="presParOf" srcId="{F7F17706-F5B5-4997-BFBA-AEC29A2DEE66}" destId="{1F0AF6C3-3AD2-4C5C-A1ED-2A27847D9043}" srcOrd="7" destOrd="0" presId="urn:microsoft.com/office/officeart/2008/layout/LinedList"/>
    <dgm:cxn modelId="{84CCB63E-0152-43DA-8823-0B4ACF2AB61B}" type="presParOf" srcId="{1F0AF6C3-3AD2-4C5C-A1ED-2A27847D9043}" destId="{06741709-5A72-4211-86C5-960FB1096A9C}" srcOrd="0" destOrd="0" presId="urn:microsoft.com/office/officeart/2008/layout/LinedList"/>
    <dgm:cxn modelId="{799A180B-D074-469D-9ADE-BB53C248754F}" type="presParOf" srcId="{1F0AF6C3-3AD2-4C5C-A1ED-2A27847D9043}" destId="{D07C5D4B-9DD9-4119-8908-D7C6CE33EF6B}" srcOrd="1" destOrd="0" presId="urn:microsoft.com/office/officeart/2008/layout/LinedList"/>
    <dgm:cxn modelId="{3EABC13E-019B-4BC1-A381-EC0D77363617}" type="presParOf" srcId="{F7F17706-F5B5-4997-BFBA-AEC29A2DEE66}" destId="{10A51CE6-5503-4D98-9809-3342464385DD}" srcOrd="8" destOrd="0" presId="urn:microsoft.com/office/officeart/2008/layout/LinedList"/>
    <dgm:cxn modelId="{3436C0FE-6FC1-4250-9FF8-8A90E35E1B2B}" type="presParOf" srcId="{F7F17706-F5B5-4997-BFBA-AEC29A2DEE66}" destId="{60D385E5-11D4-4DC0-8962-54AE843AA2FF}" srcOrd="9" destOrd="0" presId="urn:microsoft.com/office/officeart/2008/layout/LinedList"/>
    <dgm:cxn modelId="{CED7E070-DC1D-41BF-9979-2A901FCE9FD0}" type="presParOf" srcId="{60D385E5-11D4-4DC0-8962-54AE843AA2FF}" destId="{A0B570BF-FA93-461B-AF05-4A3447FD076A}" srcOrd="0" destOrd="0" presId="urn:microsoft.com/office/officeart/2008/layout/LinedList"/>
    <dgm:cxn modelId="{6B30BD63-63A4-40D6-B4CA-1F4F496DD36C}" type="presParOf" srcId="{60D385E5-11D4-4DC0-8962-54AE843AA2FF}" destId="{FDFEEF05-D2C3-4F65-B290-C88DAFF87789}" srcOrd="1" destOrd="0" presId="urn:microsoft.com/office/officeart/2008/layout/LinedList"/>
    <dgm:cxn modelId="{26B09073-A22E-48FB-AC34-64D7AF778DBD}" type="presParOf" srcId="{F7F17706-F5B5-4997-BFBA-AEC29A2DEE66}" destId="{93CAFFAE-301F-4FEE-9666-7135D4F35847}" srcOrd="10" destOrd="0" presId="urn:microsoft.com/office/officeart/2008/layout/LinedList"/>
    <dgm:cxn modelId="{C8FF5094-C171-443B-80F3-B2114496A4EE}" type="presParOf" srcId="{F7F17706-F5B5-4997-BFBA-AEC29A2DEE66}" destId="{12F3D74B-9E8E-474B-8378-D97AE13AA980}" srcOrd="11" destOrd="0" presId="urn:microsoft.com/office/officeart/2008/layout/LinedList"/>
    <dgm:cxn modelId="{F7657417-9A59-4CD5-9CF5-CDD0B066541F}" type="presParOf" srcId="{12F3D74B-9E8E-474B-8378-D97AE13AA980}" destId="{0F497588-8624-43A9-B7E4-1F18471A36A7}" srcOrd="0" destOrd="0" presId="urn:microsoft.com/office/officeart/2008/layout/LinedList"/>
    <dgm:cxn modelId="{334FEBA5-2E60-4700-A239-DDE78B5A9F78}" type="presParOf" srcId="{12F3D74B-9E8E-474B-8378-D97AE13AA980}" destId="{E97EC2ED-A882-48F5-9E51-4DB2670E2B5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44824D-A015-4837-8531-8EAAA509683D}">
      <dsp:nvSpPr>
        <dsp:cNvPr id="0" name=""/>
        <dsp:cNvSpPr/>
      </dsp:nvSpPr>
      <dsp:spPr>
        <a:xfrm>
          <a:off x="-17324" y="7239"/>
          <a:ext cx="9964782" cy="8088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3B1CA6-9DAA-419C-B813-15A0453C7A1C}">
      <dsp:nvSpPr>
        <dsp:cNvPr id="0" name=""/>
        <dsp:cNvSpPr/>
      </dsp:nvSpPr>
      <dsp:spPr>
        <a:xfrm>
          <a:off x="227365" y="189240"/>
          <a:ext cx="444890" cy="44489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0600AD-23F9-4D3F-826B-5A2BC558E9FC}">
      <dsp:nvSpPr>
        <dsp:cNvPr id="0" name=""/>
        <dsp:cNvSpPr/>
      </dsp:nvSpPr>
      <dsp:spPr>
        <a:xfrm>
          <a:off x="916946" y="7239"/>
          <a:ext cx="9028684" cy="808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608" tIns="85608" rIns="85608" bIns="85608" numCol="1" spcCol="1270" anchor="ctr" anchorCtr="0">
          <a:noAutofit/>
        </a:bodyPr>
        <a:lstStyle/>
        <a:p>
          <a:pPr marL="0" lvl="0" indent="0" algn="l" defTabSz="844550">
            <a:lnSpc>
              <a:spcPct val="100000"/>
            </a:lnSpc>
            <a:spcBef>
              <a:spcPct val="0"/>
            </a:spcBef>
            <a:spcAft>
              <a:spcPct val="35000"/>
            </a:spcAft>
            <a:buNone/>
          </a:pPr>
          <a:r>
            <a:rPr lang="cy-GB" sz="1900" i="1" kern="1200"/>
            <a:t>Diffinnir y llinell dlodi gan y Swyddfa Ystadegau Gwladol fel 60% o ganolrif cyfwerth incwm gwario (sy’n cyfrif am gostau tai mewn perthynas â maint y teulu) (tua £20,400)</a:t>
          </a:r>
          <a:endParaRPr lang="en-US" sz="1900" i="1" kern="1200"/>
        </a:p>
      </dsp:txBody>
      <dsp:txXfrm>
        <a:off x="916946" y="7239"/>
        <a:ext cx="9028684" cy="808892"/>
      </dsp:txXfrm>
    </dsp:sp>
    <dsp:sp modelId="{677584B5-2CAD-4940-9BD6-46EBAFB9EF2E}">
      <dsp:nvSpPr>
        <dsp:cNvPr id="0" name=""/>
        <dsp:cNvSpPr/>
      </dsp:nvSpPr>
      <dsp:spPr>
        <a:xfrm>
          <a:off x="0" y="1007799"/>
          <a:ext cx="9964782" cy="8088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9B5934-637E-48FD-A2E2-779F7FA08581}">
      <dsp:nvSpPr>
        <dsp:cNvPr id="0" name=""/>
        <dsp:cNvSpPr/>
      </dsp:nvSpPr>
      <dsp:spPr>
        <a:xfrm>
          <a:off x="227365" y="1200356"/>
          <a:ext cx="444890" cy="44489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2B5549-649F-43A6-AA10-44465778CD6E}">
      <dsp:nvSpPr>
        <dsp:cNvPr id="0" name=""/>
        <dsp:cNvSpPr/>
      </dsp:nvSpPr>
      <dsp:spPr>
        <a:xfrm>
          <a:off x="916946" y="1018355"/>
          <a:ext cx="9028684" cy="808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608" tIns="85608" rIns="85608" bIns="85608" numCol="1" spcCol="1270" anchor="ctr" anchorCtr="0">
          <a:noAutofit/>
        </a:bodyPr>
        <a:lstStyle/>
        <a:p>
          <a:pPr marL="0" lvl="0" indent="0" algn="l" defTabSz="844550">
            <a:lnSpc>
              <a:spcPct val="100000"/>
            </a:lnSpc>
            <a:spcBef>
              <a:spcPct val="0"/>
            </a:spcBef>
            <a:spcAft>
              <a:spcPct val="35000"/>
            </a:spcAft>
            <a:buNone/>
          </a:pPr>
          <a:r>
            <a:rPr lang="cy-GB" sz="1900" kern="1200"/>
            <a:t>Incwm cartref ar ôl costau tai sydd o dan </a:t>
          </a:r>
          <a:r>
            <a:rPr lang="cy-GB" sz="1900" i="1" kern="1200">
              <a:solidFill>
                <a:srgbClr val="FF0000"/>
              </a:solidFill>
            </a:rPr>
            <a:t>50% o'r cyfartaledd = tlodi dwfn.</a:t>
          </a:r>
          <a:endParaRPr lang="en-US" sz="1900" i="1" kern="1200">
            <a:solidFill>
              <a:srgbClr val="FF0000"/>
            </a:solidFill>
          </a:endParaRPr>
        </a:p>
      </dsp:txBody>
      <dsp:txXfrm>
        <a:off x="916946" y="1018355"/>
        <a:ext cx="9028684" cy="808892"/>
      </dsp:txXfrm>
    </dsp:sp>
    <dsp:sp modelId="{ADBCEC3D-51A0-4A46-B533-9C29FF35A006}">
      <dsp:nvSpPr>
        <dsp:cNvPr id="0" name=""/>
        <dsp:cNvSpPr/>
      </dsp:nvSpPr>
      <dsp:spPr>
        <a:xfrm>
          <a:off x="0" y="1989713"/>
          <a:ext cx="9964782" cy="8088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4D9F0C-3700-4CBA-BFEE-4011A73A54C2}">
      <dsp:nvSpPr>
        <dsp:cNvPr id="0" name=""/>
        <dsp:cNvSpPr/>
      </dsp:nvSpPr>
      <dsp:spPr>
        <a:xfrm>
          <a:off x="227365" y="2211471"/>
          <a:ext cx="444890" cy="44489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11D3BE-B844-4C2A-953D-E6C9030F8F93}">
      <dsp:nvSpPr>
        <dsp:cNvPr id="0" name=""/>
        <dsp:cNvSpPr/>
      </dsp:nvSpPr>
      <dsp:spPr>
        <a:xfrm>
          <a:off x="880470" y="2029470"/>
          <a:ext cx="9101635" cy="808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608" tIns="85608" rIns="85608" bIns="85608" numCol="1" spcCol="1270" anchor="ctr" anchorCtr="0">
          <a:noAutofit/>
        </a:bodyPr>
        <a:lstStyle/>
        <a:p>
          <a:pPr marL="0" lvl="0" indent="0" algn="l" defTabSz="844550">
            <a:lnSpc>
              <a:spcPct val="100000"/>
            </a:lnSpc>
            <a:spcBef>
              <a:spcPct val="0"/>
            </a:spcBef>
            <a:spcAft>
              <a:spcPct val="35000"/>
            </a:spcAft>
            <a:buNone/>
          </a:pPr>
          <a:r>
            <a:rPr lang="cy-GB" sz="1900" kern="1200"/>
            <a:t>Incwm cartref o dan </a:t>
          </a:r>
          <a:r>
            <a:rPr lang="cy-GB" sz="1900" i="1" kern="1200">
              <a:solidFill>
                <a:srgbClr val="FF0000"/>
              </a:solidFill>
            </a:rPr>
            <a:t>40% o’r cyfartaledd = tlodi dwfn iawn (tua £13,600)</a:t>
          </a:r>
          <a:endParaRPr lang="en-US" sz="1900" i="1" kern="1200">
            <a:solidFill>
              <a:srgbClr val="FF0000"/>
            </a:solidFill>
          </a:endParaRPr>
        </a:p>
      </dsp:txBody>
      <dsp:txXfrm>
        <a:off x="880470" y="2029470"/>
        <a:ext cx="9101635" cy="808892"/>
      </dsp:txXfrm>
    </dsp:sp>
    <dsp:sp modelId="{DD60AE5D-4850-49DC-8709-F77D1A8E126C}">
      <dsp:nvSpPr>
        <dsp:cNvPr id="0" name=""/>
        <dsp:cNvSpPr/>
      </dsp:nvSpPr>
      <dsp:spPr>
        <a:xfrm>
          <a:off x="-17324" y="3040585"/>
          <a:ext cx="9964782" cy="8088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CCCEF0-BEC6-4CD0-8EA6-4BF344C00407}">
      <dsp:nvSpPr>
        <dsp:cNvPr id="0" name=""/>
        <dsp:cNvSpPr/>
      </dsp:nvSpPr>
      <dsp:spPr>
        <a:xfrm>
          <a:off x="227365" y="3222586"/>
          <a:ext cx="444890" cy="44489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C3D5C6-A333-4ABE-AF22-E95BDF4783ED}">
      <dsp:nvSpPr>
        <dsp:cNvPr id="0" name=""/>
        <dsp:cNvSpPr/>
      </dsp:nvSpPr>
      <dsp:spPr>
        <a:xfrm>
          <a:off x="916946" y="3040585"/>
          <a:ext cx="9028684" cy="808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608" tIns="85608" rIns="85608" bIns="85608" numCol="1" spcCol="1270" anchor="ctr" anchorCtr="0">
          <a:noAutofit/>
        </a:bodyPr>
        <a:lstStyle/>
        <a:p>
          <a:pPr marL="0" lvl="0" indent="0" algn="l" defTabSz="844550">
            <a:lnSpc>
              <a:spcPct val="100000"/>
            </a:lnSpc>
            <a:spcBef>
              <a:spcPct val="0"/>
            </a:spcBef>
            <a:spcAft>
              <a:spcPct val="35000"/>
            </a:spcAft>
            <a:buNone/>
          </a:pPr>
          <a:r>
            <a:rPr lang="en-GB" sz="1900" b="0" i="1" kern="1200"/>
            <a:t>Beth </a:t>
          </a:r>
          <a:r>
            <a:rPr lang="en-GB" sz="1900" b="0" i="1" kern="1200" err="1"/>
            <a:t>yw</a:t>
          </a:r>
          <a:r>
            <a:rPr lang="en-GB" sz="1900" b="0" i="1" kern="1200"/>
            <a:t> </a:t>
          </a:r>
          <a:r>
            <a:rPr lang="en-GB" sz="1900" b="0" i="1" kern="1200" err="1"/>
            <a:t>canolrif</a:t>
          </a:r>
          <a:r>
            <a:rPr lang="en-GB" sz="1900" b="0" i="1" kern="1200"/>
            <a:t> </a:t>
          </a:r>
          <a:r>
            <a:rPr lang="en-GB" sz="1900" b="0" i="1" kern="1200" err="1"/>
            <a:t>cyfredol</a:t>
          </a:r>
          <a:r>
            <a:rPr lang="en-GB" sz="1900" b="0" i="1" kern="1200"/>
            <a:t> </a:t>
          </a:r>
          <a:r>
            <a:rPr lang="en-GB" sz="1900" b="0" i="1" kern="1200" err="1"/>
            <a:t>incwm</a:t>
          </a:r>
          <a:r>
            <a:rPr lang="en-GB" sz="1900" b="0" i="1" kern="1200"/>
            <a:t> </a:t>
          </a:r>
          <a:r>
            <a:rPr lang="en-GB" sz="1900" b="0" i="1" kern="1200" err="1"/>
            <a:t>gwario</a:t>
          </a:r>
          <a:r>
            <a:rPr lang="en-GB" sz="1900" b="0" i="1" kern="1200"/>
            <a:t> y </a:t>
          </a:r>
          <a:r>
            <a:rPr lang="en-GB" sz="1900" b="0" i="1" kern="1200" err="1"/>
            <a:t>cartref</a:t>
          </a:r>
          <a:r>
            <a:rPr lang="en-GB" sz="1900" b="0" i="1" kern="1200"/>
            <a:t>? </a:t>
          </a:r>
          <a:r>
            <a:rPr lang="en-GB" sz="1900" b="0" i="1" kern="1200" err="1"/>
            <a:t>Amcangyfrifir</a:t>
          </a:r>
          <a:r>
            <a:rPr lang="en-GB" sz="1900" b="0" i="1" kern="1200"/>
            <a:t> </a:t>
          </a:r>
          <a:r>
            <a:rPr lang="en-GB" sz="1900" b="0" i="1" kern="1200" err="1"/>
            <a:t>ei</a:t>
          </a:r>
          <a:r>
            <a:rPr lang="en-GB" sz="1900" b="0" i="1" kern="1200"/>
            <a:t> </a:t>
          </a:r>
          <a:r>
            <a:rPr lang="en-GB" sz="1900" b="0" i="1" kern="1200" err="1"/>
            <a:t>fod</a:t>
          </a:r>
          <a:r>
            <a:rPr lang="en-GB" sz="1900" b="0" i="1" kern="1200"/>
            <a:t> </a:t>
          </a:r>
          <a:r>
            <a:rPr lang="en-GB" sz="1900" b="0" i="1" kern="1200" err="1"/>
            <a:t>oddeutu</a:t>
          </a:r>
          <a:r>
            <a:rPr lang="en-GB" sz="1900" b="0" i="1" kern="1200"/>
            <a:t> £34,000. </a:t>
          </a:r>
          <a:r>
            <a:rPr lang="en-GB" sz="1900" b="0" i="1" kern="1200" err="1"/>
            <a:t>Oddeutu</a:t>
          </a:r>
          <a:r>
            <a:rPr lang="en-GB" sz="1900" b="0" i="1" kern="1200"/>
            <a:t> </a:t>
          </a:r>
          <a:r>
            <a:rPr lang="en-GB" sz="1900" b="0" i="1" kern="1200" err="1"/>
            <a:t>cyflog</a:t>
          </a:r>
          <a:r>
            <a:rPr lang="en-GB" sz="1900" b="0" i="1" kern="1200"/>
            <a:t> </a:t>
          </a:r>
          <a:r>
            <a:rPr lang="en-GB" sz="1900" b="0" i="1" kern="1200" err="1"/>
            <a:t>cyn</a:t>
          </a:r>
          <a:r>
            <a:rPr lang="en-GB" sz="1900" b="0" i="1" kern="1200"/>
            <a:t> </a:t>
          </a:r>
          <a:r>
            <a:rPr lang="en-GB" sz="1900" b="0" i="1" kern="1200" err="1"/>
            <a:t>treth</a:t>
          </a:r>
          <a:r>
            <a:rPr lang="en-GB" sz="1900" b="0" i="1" kern="1200"/>
            <a:t> </a:t>
          </a:r>
          <a:r>
            <a:rPr lang="en-GB" sz="1900" b="0" i="1" kern="1200" err="1"/>
            <a:t>blynyddol</a:t>
          </a:r>
          <a:r>
            <a:rPr lang="en-GB" sz="1900" b="0" i="1" kern="1200"/>
            <a:t> o £28,000.</a:t>
          </a:r>
          <a:endParaRPr lang="en-US" sz="1900" i="1" kern="1200"/>
        </a:p>
      </dsp:txBody>
      <dsp:txXfrm>
        <a:off x="916946" y="3040585"/>
        <a:ext cx="9028684" cy="8088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44824D-A015-4837-8531-8EAAA509683D}">
      <dsp:nvSpPr>
        <dsp:cNvPr id="0" name=""/>
        <dsp:cNvSpPr/>
      </dsp:nvSpPr>
      <dsp:spPr>
        <a:xfrm>
          <a:off x="-17324" y="7239"/>
          <a:ext cx="9964782" cy="8088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3B1CA6-9DAA-419C-B813-15A0453C7A1C}">
      <dsp:nvSpPr>
        <dsp:cNvPr id="0" name=""/>
        <dsp:cNvSpPr/>
      </dsp:nvSpPr>
      <dsp:spPr>
        <a:xfrm>
          <a:off x="227365" y="189240"/>
          <a:ext cx="444890" cy="44489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0600AD-23F9-4D3F-826B-5A2BC558E9FC}">
      <dsp:nvSpPr>
        <dsp:cNvPr id="0" name=""/>
        <dsp:cNvSpPr/>
      </dsp:nvSpPr>
      <dsp:spPr>
        <a:xfrm>
          <a:off x="916946" y="7239"/>
          <a:ext cx="9028684" cy="808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608" tIns="85608" rIns="85608" bIns="85608" numCol="1" spcCol="1270" anchor="ctr" anchorCtr="0">
          <a:noAutofit/>
        </a:bodyPr>
        <a:lstStyle/>
        <a:p>
          <a:pPr marL="0" lvl="0" indent="0" algn="l" defTabSz="844550">
            <a:lnSpc>
              <a:spcPct val="100000"/>
            </a:lnSpc>
            <a:spcBef>
              <a:spcPct val="0"/>
            </a:spcBef>
            <a:spcAft>
              <a:spcPct val="35000"/>
            </a:spcAft>
            <a:buNone/>
          </a:pPr>
          <a:r>
            <a:rPr lang="en-GB" sz="1900" i="1" kern="1200"/>
            <a:t>The poverty line is defined by the ONS as 60% of the median equivalised disposable income (accounting for housing costs in relation to size of family) (approx. £20,400)</a:t>
          </a:r>
          <a:endParaRPr lang="en-US" sz="1900" kern="1200"/>
        </a:p>
      </dsp:txBody>
      <dsp:txXfrm>
        <a:off x="916946" y="7239"/>
        <a:ext cx="9028684" cy="808892"/>
      </dsp:txXfrm>
    </dsp:sp>
    <dsp:sp modelId="{677584B5-2CAD-4940-9BD6-46EBAFB9EF2E}">
      <dsp:nvSpPr>
        <dsp:cNvPr id="0" name=""/>
        <dsp:cNvSpPr/>
      </dsp:nvSpPr>
      <dsp:spPr>
        <a:xfrm>
          <a:off x="-17324" y="1018355"/>
          <a:ext cx="9964782" cy="8088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9B5934-637E-48FD-A2E2-779F7FA08581}">
      <dsp:nvSpPr>
        <dsp:cNvPr id="0" name=""/>
        <dsp:cNvSpPr/>
      </dsp:nvSpPr>
      <dsp:spPr>
        <a:xfrm>
          <a:off x="227365" y="1200356"/>
          <a:ext cx="444890" cy="44489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2B5549-649F-43A6-AA10-44465778CD6E}">
      <dsp:nvSpPr>
        <dsp:cNvPr id="0" name=""/>
        <dsp:cNvSpPr/>
      </dsp:nvSpPr>
      <dsp:spPr>
        <a:xfrm>
          <a:off x="916946" y="1018355"/>
          <a:ext cx="9028684" cy="808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608" tIns="85608" rIns="85608" bIns="85608" numCol="1" spcCol="1270" anchor="ctr" anchorCtr="0">
          <a:noAutofit/>
        </a:bodyPr>
        <a:lstStyle/>
        <a:p>
          <a:pPr marL="0" lvl="0" indent="0" algn="l" defTabSz="844550">
            <a:lnSpc>
              <a:spcPct val="100000"/>
            </a:lnSpc>
            <a:spcBef>
              <a:spcPct val="0"/>
            </a:spcBef>
            <a:spcAft>
              <a:spcPct val="35000"/>
            </a:spcAft>
            <a:buNone/>
          </a:pPr>
          <a:r>
            <a:rPr lang="en-GB" sz="1900" kern="1200"/>
            <a:t>Household income after housing costs that are </a:t>
          </a:r>
          <a:r>
            <a:rPr lang="en-GB" sz="1900" i="1" kern="1200">
              <a:solidFill>
                <a:srgbClr val="FF0000"/>
              </a:solidFill>
            </a:rPr>
            <a:t>below 50% of the average = deep poverty. </a:t>
          </a:r>
          <a:endParaRPr lang="en-US" sz="1900" i="1" kern="1200">
            <a:solidFill>
              <a:srgbClr val="FF0000"/>
            </a:solidFill>
          </a:endParaRPr>
        </a:p>
      </dsp:txBody>
      <dsp:txXfrm>
        <a:off x="916946" y="1018355"/>
        <a:ext cx="9028684" cy="808892"/>
      </dsp:txXfrm>
    </dsp:sp>
    <dsp:sp modelId="{ADBCEC3D-51A0-4A46-B533-9C29FF35A006}">
      <dsp:nvSpPr>
        <dsp:cNvPr id="0" name=""/>
        <dsp:cNvSpPr/>
      </dsp:nvSpPr>
      <dsp:spPr>
        <a:xfrm>
          <a:off x="-17324" y="2029470"/>
          <a:ext cx="9964782" cy="8088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4D9F0C-3700-4CBA-BFEE-4011A73A54C2}">
      <dsp:nvSpPr>
        <dsp:cNvPr id="0" name=""/>
        <dsp:cNvSpPr/>
      </dsp:nvSpPr>
      <dsp:spPr>
        <a:xfrm>
          <a:off x="227365" y="2211471"/>
          <a:ext cx="444890" cy="44489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11D3BE-B844-4C2A-953D-E6C9030F8F93}">
      <dsp:nvSpPr>
        <dsp:cNvPr id="0" name=""/>
        <dsp:cNvSpPr/>
      </dsp:nvSpPr>
      <dsp:spPr>
        <a:xfrm>
          <a:off x="880470" y="2029470"/>
          <a:ext cx="9101635" cy="808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608" tIns="85608" rIns="85608" bIns="85608" numCol="1" spcCol="1270" anchor="ctr" anchorCtr="0">
          <a:noAutofit/>
        </a:bodyPr>
        <a:lstStyle/>
        <a:p>
          <a:pPr marL="0" lvl="0" indent="0" algn="l" defTabSz="844550">
            <a:lnSpc>
              <a:spcPct val="100000"/>
            </a:lnSpc>
            <a:spcBef>
              <a:spcPct val="0"/>
            </a:spcBef>
            <a:spcAft>
              <a:spcPct val="35000"/>
            </a:spcAft>
            <a:buNone/>
          </a:pPr>
          <a:r>
            <a:rPr lang="en-GB" sz="1900" kern="1200"/>
            <a:t>Household income </a:t>
          </a:r>
          <a:r>
            <a:rPr lang="en-GB" sz="1900" i="1" kern="1200">
              <a:solidFill>
                <a:srgbClr val="FF0000"/>
              </a:solidFill>
            </a:rPr>
            <a:t>under 40% of the average = very deep poverty (approx. £13,600)</a:t>
          </a:r>
          <a:endParaRPr lang="en-US" sz="1900" i="1" kern="1200">
            <a:solidFill>
              <a:srgbClr val="FF0000"/>
            </a:solidFill>
          </a:endParaRPr>
        </a:p>
      </dsp:txBody>
      <dsp:txXfrm>
        <a:off x="880470" y="2029470"/>
        <a:ext cx="9101635" cy="808892"/>
      </dsp:txXfrm>
    </dsp:sp>
    <dsp:sp modelId="{DD60AE5D-4850-49DC-8709-F77D1A8E126C}">
      <dsp:nvSpPr>
        <dsp:cNvPr id="0" name=""/>
        <dsp:cNvSpPr/>
      </dsp:nvSpPr>
      <dsp:spPr>
        <a:xfrm>
          <a:off x="-17324" y="3040585"/>
          <a:ext cx="9964782" cy="8088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CCCEF0-BEC6-4CD0-8EA6-4BF344C00407}">
      <dsp:nvSpPr>
        <dsp:cNvPr id="0" name=""/>
        <dsp:cNvSpPr/>
      </dsp:nvSpPr>
      <dsp:spPr>
        <a:xfrm>
          <a:off x="227365" y="3222586"/>
          <a:ext cx="444890" cy="44489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C3D5C6-A333-4ABE-AF22-E95BDF4783ED}">
      <dsp:nvSpPr>
        <dsp:cNvPr id="0" name=""/>
        <dsp:cNvSpPr/>
      </dsp:nvSpPr>
      <dsp:spPr>
        <a:xfrm>
          <a:off x="916946" y="3040585"/>
          <a:ext cx="9028684" cy="808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608" tIns="85608" rIns="85608" bIns="85608" numCol="1" spcCol="1270" anchor="ctr" anchorCtr="0">
          <a:noAutofit/>
        </a:bodyPr>
        <a:lstStyle/>
        <a:p>
          <a:pPr marL="0" lvl="0" indent="0" algn="l" defTabSz="844550">
            <a:lnSpc>
              <a:spcPct val="100000"/>
            </a:lnSpc>
            <a:spcBef>
              <a:spcPct val="0"/>
            </a:spcBef>
            <a:spcAft>
              <a:spcPct val="35000"/>
            </a:spcAft>
            <a:buNone/>
          </a:pPr>
          <a:r>
            <a:rPr lang="en-GB" sz="1900" i="1" kern="1200"/>
            <a:t>What is the current median equivalised disposable household income? Estimated at approximately </a:t>
          </a:r>
          <a:r>
            <a:rPr lang="en-GB" sz="1900" b="0" i="0" kern="1200">
              <a:solidFill>
                <a:srgbClr val="323132"/>
              </a:solidFill>
              <a:effectLst/>
              <a:latin typeface="open sans" panose="020B0606030504020204" pitchFamily="34" charset="0"/>
            </a:rPr>
            <a:t>£34,000. Annual pre-tax salary is approx. £28,000.</a:t>
          </a:r>
          <a:endParaRPr lang="en-US" sz="1900" kern="1200"/>
        </a:p>
      </dsp:txBody>
      <dsp:txXfrm>
        <a:off x="916946" y="3040585"/>
        <a:ext cx="9028684" cy="8088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B88241-A2AB-4D23-904F-DAFE36463B4A}">
      <dsp:nvSpPr>
        <dsp:cNvPr id="0" name=""/>
        <dsp:cNvSpPr/>
      </dsp:nvSpPr>
      <dsp:spPr>
        <a:xfrm>
          <a:off x="0" y="2125"/>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64614A-0C64-45BD-A408-BC81A4E5DD48}">
      <dsp:nvSpPr>
        <dsp:cNvPr id="0" name=""/>
        <dsp:cNvSpPr/>
      </dsp:nvSpPr>
      <dsp:spPr>
        <a:xfrm>
          <a:off x="0" y="2125"/>
          <a:ext cx="10515600" cy="7247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Schools have some autonomy to design their curricula, integrating cultural, faith and ethnic diversity, and to allow different dress codes and faith holidays.  </a:t>
          </a:r>
        </a:p>
      </dsp:txBody>
      <dsp:txXfrm>
        <a:off x="0" y="2125"/>
        <a:ext cx="10515600" cy="724715"/>
      </dsp:txXfrm>
    </dsp:sp>
    <dsp:sp modelId="{46603161-526B-41B0-92DD-CC2FB535FC68}">
      <dsp:nvSpPr>
        <dsp:cNvPr id="0" name=""/>
        <dsp:cNvSpPr/>
      </dsp:nvSpPr>
      <dsp:spPr>
        <a:xfrm>
          <a:off x="0" y="726840"/>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8AB62D-458E-4683-A82D-299631AD19D1}">
      <dsp:nvSpPr>
        <dsp:cNvPr id="0" name=""/>
        <dsp:cNvSpPr/>
      </dsp:nvSpPr>
      <dsp:spPr>
        <a:xfrm>
          <a:off x="0" y="726840"/>
          <a:ext cx="10515600" cy="7247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They can provide a welcoming, inclusive environment. </a:t>
          </a:r>
        </a:p>
      </dsp:txBody>
      <dsp:txXfrm>
        <a:off x="0" y="726840"/>
        <a:ext cx="10515600" cy="724715"/>
      </dsp:txXfrm>
    </dsp:sp>
    <dsp:sp modelId="{36AB7893-0A41-4462-89CD-B2235037249E}">
      <dsp:nvSpPr>
        <dsp:cNvPr id="0" name=""/>
        <dsp:cNvSpPr/>
      </dsp:nvSpPr>
      <dsp:spPr>
        <a:xfrm>
          <a:off x="0" y="1451556"/>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631472-482B-4D9E-A6A1-B22380EEA3B2}">
      <dsp:nvSpPr>
        <dsp:cNvPr id="0" name=""/>
        <dsp:cNvSpPr/>
      </dsp:nvSpPr>
      <dsp:spPr>
        <a:xfrm>
          <a:off x="0" y="1451556"/>
          <a:ext cx="10515600" cy="7247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Academic and linguistic support is provided for all EAL pupils. </a:t>
          </a:r>
        </a:p>
      </dsp:txBody>
      <dsp:txXfrm>
        <a:off x="0" y="1451556"/>
        <a:ext cx="10515600" cy="724715"/>
      </dsp:txXfrm>
    </dsp:sp>
    <dsp:sp modelId="{9E79DD48-43DE-4809-96A5-9A42182EFDC8}">
      <dsp:nvSpPr>
        <dsp:cNvPr id="0" name=""/>
        <dsp:cNvSpPr/>
      </dsp:nvSpPr>
      <dsp:spPr>
        <a:xfrm>
          <a:off x="0" y="2176271"/>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741709-5A72-4211-86C5-960FB1096A9C}">
      <dsp:nvSpPr>
        <dsp:cNvPr id="0" name=""/>
        <dsp:cNvSpPr/>
      </dsp:nvSpPr>
      <dsp:spPr>
        <a:xfrm>
          <a:off x="0" y="2176271"/>
          <a:ext cx="10515600" cy="7247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Is it the responsibility of schools and teachers to tackle social injustices and to cope with  growing ethnic diversity?</a:t>
          </a:r>
          <a:endParaRPr lang="en-US" sz="2000" kern="1200"/>
        </a:p>
      </dsp:txBody>
      <dsp:txXfrm>
        <a:off x="0" y="2176271"/>
        <a:ext cx="10515600" cy="724715"/>
      </dsp:txXfrm>
    </dsp:sp>
    <dsp:sp modelId="{10A51CE6-5503-4D98-9809-3342464385DD}">
      <dsp:nvSpPr>
        <dsp:cNvPr id="0" name=""/>
        <dsp:cNvSpPr/>
      </dsp:nvSpPr>
      <dsp:spPr>
        <a:xfrm>
          <a:off x="0" y="2900987"/>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B570BF-FA93-461B-AF05-4A3447FD076A}">
      <dsp:nvSpPr>
        <dsp:cNvPr id="0" name=""/>
        <dsp:cNvSpPr/>
      </dsp:nvSpPr>
      <dsp:spPr>
        <a:xfrm>
          <a:off x="0" y="2900987"/>
          <a:ext cx="10515600" cy="7247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Some schools have limited experience of responding to refugees, and restricted resources.</a:t>
          </a:r>
          <a:endParaRPr lang="en-US" sz="2000" kern="1200"/>
        </a:p>
      </dsp:txBody>
      <dsp:txXfrm>
        <a:off x="0" y="2900987"/>
        <a:ext cx="10515600" cy="724715"/>
      </dsp:txXfrm>
    </dsp:sp>
    <dsp:sp modelId="{93CAFFAE-301F-4FEE-9666-7135D4F35847}">
      <dsp:nvSpPr>
        <dsp:cNvPr id="0" name=""/>
        <dsp:cNvSpPr/>
      </dsp:nvSpPr>
      <dsp:spPr>
        <a:xfrm>
          <a:off x="0" y="3625703"/>
          <a:ext cx="10515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497588-8624-43A9-B7E4-1F18471A36A7}">
      <dsp:nvSpPr>
        <dsp:cNvPr id="0" name=""/>
        <dsp:cNvSpPr/>
      </dsp:nvSpPr>
      <dsp:spPr>
        <a:xfrm>
          <a:off x="0" y="3625703"/>
          <a:ext cx="10515600" cy="7247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Others have more experience but are not experts</a:t>
          </a:r>
          <a:endParaRPr lang="en-US" sz="2000" kern="1200"/>
        </a:p>
      </dsp:txBody>
      <dsp:txXfrm>
        <a:off x="0" y="3625703"/>
        <a:ext cx="10515600" cy="72471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1" name="Shape 101"/>
          <p:cNvSpPr>
            <a:spLocks noGrp="1" noRot="1" noChangeAspect="1"/>
          </p:cNvSpPr>
          <p:nvPr>
            <p:ph type="sldImg"/>
          </p:nvPr>
        </p:nvSpPr>
        <p:spPr>
          <a:xfrm>
            <a:off x="1143000" y="685800"/>
            <a:ext cx="4572000" cy="3429000"/>
          </a:xfrm>
          <a:prstGeom prst="rect">
            <a:avLst/>
          </a:prstGeom>
        </p:spPr>
        <p:txBody>
          <a:bodyPr/>
          <a:lstStyle/>
          <a:p>
            <a:endParaRPr/>
          </a:p>
        </p:txBody>
      </p:sp>
      <p:sp>
        <p:nvSpPr>
          <p:cNvPr id="102" name="Shape 10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gov.wales/relative-income-poverty-april-2021-march-2022" TargetMode="External"/><Relationship Id="rId2" Type="http://schemas.openxmlformats.org/officeDocument/2006/relationships/slide" Target="../slides/slide23.xml"/><Relationship Id="rId1" Type="http://schemas.openxmlformats.org/officeDocument/2006/relationships/notesMaster" Target="../notesMasters/notesMaster1.xml"/><Relationship Id="rId5" Type="http://schemas.openxmlformats.org/officeDocument/2006/relationships/hyperlink" Target="https://research.senedd.wales/research-articles/the-biggest-issue-affecting-children-in-wales-tackling-child-poverty/#:~:text=The%20latest%20figures%20show%20that,have%20been%20taken%20into%20account." TargetMode="External"/><Relationship Id="rId4" Type="http://schemas.openxmlformats.org/officeDocument/2006/relationships/hyperlink" Target="https://phwwhocc.co.uk/wp-content/uploads/2023/10/PHW-Cost-of-Living-report-Eng-04_10_23.pdf"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llyw.cymru/prydau-ysgol-am-ddim-i-holl-blant-ysgolion-cynradd-upfsm"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research.senedd.wales/research-articles/personalised-assessments-assessment-for-learning-not-accountability/" TargetMode="External"/><Relationship Id="rId2" Type="http://schemas.openxmlformats.org/officeDocument/2006/relationships/slide" Target="../slides/slide75.xml"/><Relationship Id="rId1" Type="http://schemas.openxmlformats.org/officeDocument/2006/relationships/notesMaster" Target="../notesMasters/notesMaster1.xml"/><Relationship Id="rId6" Type="http://schemas.openxmlformats.org/officeDocument/2006/relationships/hyperlink" Target="https://hwb.gov.wales/personalised-assessments-supporting-learner-progression/" TargetMode="External"/><Relationship Id="rId5" Type="http://schemas.openxmlformats.org/officeDocument/2006/relationships/hyperlink" Target="https://hwb.gov.wales/personalised-assessments-information-for-schools/" TargetMode="External"/><Relationship Id="rId4" Type="http://schemas.openxmlformats.org/officeDocument/2006/relationships/hyperlink" Target="https://hwb.gov.wales/personalised-assessments-information-for-parents-and-carers/" TargetMode="Externa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research.senedd.wales/research-articles/personalised-assessments-assessment-for-learning-not-accountability/" TargetMode="External"/><Relationship Id="rId2" Type="http://schemas.openxmlformats.org/officeDocument/2006/relationships/slide" Target="../slides/slide76.xml"/><Relationship Id="rId1" Type="http://schemas.openxmlformats.org/officeDocument/2006/relationships/notesMaster" Target="../notesMasters/notesMaster1.xml"/><Relationship Id="rId6" Type="http://schemas.openxmlformats.org/officeDocument/2006/relationships/hyperlink" Target="https://hwb.gov.wales/personalised-assessments-supporting-learner-progression/" TargetMode="External"/><Relationship Id="rId5" Type="http://schemas.openxmlformats.org/officeDocument/2006/relationships/hyperlink" Target="https://hwb.gov.wales/personalised-assessments-information-for-schools/" TargetMode="External"/><Relationship Id="rId4" Type="http://schemas.openxmlformats.org/officeDocument/2006/relationships/hyperlink" Target="https://hwb.gov.wales/personalised-assessments-information-for-parents-and-carers/" TargetMode="Externa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8" Type="http://schemas.openxmlformats.org/officeDocument/2006/relationships/hyperlink" Target="https://www.llyw.cymru/codi-uchelgais-chyrhaeddiad-addysgol-plant-syn-derbyn-gofal" TargetMode="External"/><Relationship Id="rId3" Type="http://schemas.openxmlformats.org/officeDocument/2006/relationships/hyperlink" Target="https://www.llyw.cymru/cenhadaeth-ein-cenedl-safonau-dyheadau-uchel-i-bawb-html" TargetMode="External"/><Relationship Id="rId7" Type="http://schemas.openxmlformats.org/officeDocument/2006/relationships/hyperlink" Target="https://www.llyw.cymru/grant-datblygu-disgyblion-grant-datblygu-disgyblion-blynyddoedd-cynnar-dyraniadau" TargetMode="External"/><Relationship Id="rId2" Type="http://schemas.openxmlformats.org/officeDocument/2006/relationships/slide" Target="../slides/slide85.xml"/><Relationship Id="rId1" Type="http://schemas.openxmlformats.org/officeDocument/2006/relationships/notesMaster" Target="../notesMasters/notesMaster1.xml"/><Relationship Id="rId6" Type="http://schemas.openxmlformats.org/officeDocument/2006/relationships/hyperlink" Target="https://hwb.gov.wales/cwricwlwm-i-gymru/cynllunio-eich-cwricwlwm/galluogi-dysgu/" TargetMode="External"/><Relationship Id="rId5" Type="http://schemas.openxmlformats.org/officeDocument/2006/relationships/hyperlink" Target="https://www.llyw.cymru/ysgolion-bro" TargetMode="External"/><Relationship Id="rId4" Type="http://schemas.openxmlformats.org/officeDocument/2006/relationships/hyperlink" Target="https://www.llyw.cymru/grant-datblygu-disgyblion-canllawiau" TargetMode="External"/></Relationships>
</file>

<file path=ppt/notesSlides/_rels/notesSlide42.xml.rels><?xml version="1.0" encoding="UTF-8" standalone="yes"?>
<Relationships xmlns="http://schemas.openxmlformats.org/package/2006/relationships"><Relationship Id="rId8" Type="http://schemas.openxmlformats.org/officeDocument/2006/relationships/hyperlink" Target="https://www.gov.wales/raising-ambitions-and-educational-attainment-children-who-are-looked-after" TargetMode="External"/><Relationship Id="rId3" Type="http://schemas.openxmlformats.org/officeDocument/2006/relationships/hyperlink" Target="https://www.gov.wales/our-national-mission-high-standards-and-aspirations-all-html" TargetMode="External"/><Relationship Id="rId7" Type="http://schemas.openxmlformats.org/officeDocument/2006/relationships/hyperlink" Target="https://www.gov.wales/pupil-development-grant-and-early-years-pupil-development-grant-allocations" TargetMode="External"/><Relationship Id="rId2" Type="http://schemas.openxmlformats.org/officeDocument/2006/relationships/slide" Target="../slides/slide86.xml"/><Relationship Id="rId1" Type="http://schemas.openxmlformats.org/officeDocument/2006/relationships/notesMaster" Target="../notesMasters/notesMaster1.xml"/><Relationship Id="rId6" Type="http://schemas.openxmlformats.org/officeDocument/2006/relationships/hyperlink" Target="https://hwb.gov.wales/curriculum-for-wales/designing-your-curriculum/enabling-learning/" TargetMode="External"/><Relationship Id="rId5" Type="http://schemas.openxmlformats.org/officeDocument/2006/relationships/hyperlink" Target="https://www.gov.wales/community-focused-schools" TargetMode="External"/><Relationship Id="rId4" Type="http://schemas.openxmlformats.org/officeDocument/2006/relationships/hyperlink" Target="https://www.gov.wales/pupil-development-grant-guidance" TargetMode="External"/><Relationship Id="rId9" Type="http://schemas.openxmlformats.org/officeDocument/2006/relationships/hyperlink" Target="https://www.gov.wales/guide-pupil-development-grant-html" TargetMode="Externa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680807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915191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5821496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2737834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In this first session, we’re going to review and consider in more depth some of definitions and information presented in the Core Strand 1 materials on </a:t>
            </a:r>
            <a:r>
              <a:rPr lang="en-GB" err="1"/>
              <a:t>Pebblepad</a:t>
            </a:r>
            <a:r>
              <a:rPr lang="en-GB"/>
              <a:t> relating to definitions of poverty and measurements of it. </a:t>
            </a:r>
          </a:p>
        </p:txBody>
      </p:sp>
    </p:spTree>
    <p:extLst>
      <p:ext uri="{BB962C8B-B14F-4D97-AF65-F5344CB8AC3E}">
        <p14:creationId xmlns:p14="http://schemas.microsoft.com/office/powerpoint/2010/main" val="1663108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sz="1200"/>
              <a:t>Joseph Rowntree Foundation Report 2023 &amp; </a:t>
            </a:r>
            <a:r>
              <a:rPr lang="en-GB" sz="1200" i="1"/>
              <a:t>Destitution in the UK</a:t>
            </a:r>
            <a:r>
              <a:rPr lang="en-GB" sz="1200"/>
              <a:t> report </a:t>
            </a:r>
          </a:p>
          <a:p>
            <a:r>
              <a:rPr lang="en-GB" b="0" i="0">
                <a:solidFill>
                  <a:srgbClr val="222222"/>
                </a:solidFill>
                <a:effectLst/>
                <a:latin typeface="Arial" panose="020B0604020202020204" pitchFamily="34" charset="0"/>
              </a:rPr>
              <a:t>Fitzpatrick, S., Bramley, G., Treanor, M., Blenkinsopp, J., McIntyre, J., Johnsen, S., &amp; </a:t>
            </a:r>
            <a:r>
              <a:rPr lang="en-GB" b="0" i="0" err="1">
                <a:solidFill>
                  <a:srgbClr val="222222"/>
                </a:solidFill>
                <a:effectLst/>
                <a:latin typeface="Arial" panose="020B0604020202020204" pitchFamily="34" charset="0"/>
              </a:rPr>
              <a:t>McMordie</a:t>
            </a:r>
            <a:r>
              <a:rPr lang="en-GB" b="0" i="0">
                <a:solidFill>
                  <a:srgbClr val="222222"/>
                </a:solidFill>
                <a:effectLst/>
                <a:latin typeface="Arial" panose="020B0604020202020204" pitchFamily="34" charset="0"/>
              </a:rPr>
              <a:t>, L. (2023). Destitution in the UK 2023 [full report].</a:t>
            </a:r>
            <a:endParaRPr lang="en-GB"/>
          </a:p>
          <a:p>
            <a:r>
              <a:rPr lang="en-GB"/>
              <a:t>The median equivalised disposable income represents the income level at which half of the population has higher income and half has lower income, after adjusting for household size and composition. Equivalisation is used to account for differences in household needs based on factors such as the number of adults and children in the household. Disposable income refers to the income remaining after taxes and other mandatory deductions have been subtracted.</a:t>
            </a:r>
          </a:p>
        </p:txBody>
      </p:sp>
    </p:spTree>
    <p:extLst>
      <p:ext uri="{BB962C8B-B14F-4D97-AF65-F5344CB8AC3E}">
        <p14:creationId xmlns:p14="http://schemas.microsoft.com/office/powerpoint/2010/main" val="10174359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sz="1200"/>
              <a:t>Joseph Rowntree Foundation Report 2023 &amp; </a:t>
            </a:r>
            <a:r>
              <a:rPr lang="en-GB" sz="1200" i="1"/>
              <a:t>Destitution in the UK</a:t>
            </a:r>
            <a:r>
              <a:rPr lang="en-GB" sz="1200"/>
              <a:t> report </a:t>
            </a:r>
          </a:p>
          <a:p>
            <a:r>
              <a:rPr lang="en-GB" b="0" i="0">
                <a:solidFill>
                  <a:srgbClr val="222222"/>
                </a:solidFill>
                <a:effectLst/>
                <a:latin typeface="Arial" panose="020B0604020202020204" pitchFamily="34" charset="0"/>
              </a:rPr>
              <a:t>Fitzpatrick, S., Bramley, G., Treanor, M., Blenkinsopp, J., McIntyre, J., Johnsen, S., &amp; </a:t>
            </a:r>
            <a:r>
              <a:rPr lang="en-GB" b="0" i="0" err="1">
                <a:solidFill>
                  <a:srgbClr val="222222"/>
                </a:solidFill>
                <a:effectLst/>
                <a:latin typeface="Arial" panose="020B0604020202020204" pitchFamily="34" charset="0"/>
              </a:rPr>
              <a:t>McMordie</a:t>
            </a:r>
            <a:r>
              <a:rPr lang="en-GB" b="0" i="0">
                <a:solidFill>
                  <a:srgbClr val="222222"/>
                </a:solidFill>
                <a:effectLst/>
                <a:latin typeface="Arial" panose="020B0604020202020204" pitchFamily="34" charset="0"/>
              </a:rPr>
              <a:t>, L. (2023). Destitution in the UK 2023 [full report].</a:t>
            </a:r>
            <a:endParaRPr lang="en-GB"/>
          </a:p>
          <a:p>
            <a:r>
              <a:rPr lang="en-GB"/>
              <a:t>The median equivalised disposable income represents the income level at which half of the population has higher income and half has lower income, after adjusting for household size and composition. Equivalisation is used to account for differences in household needs based on factors such as the number of adults and children in the household. Disposable income refers to the income remaining after taxes and other mandatory deductions have been subtracted.</a:t>
            </a:r>
          </a:p>
        </p:txBody>
      </p:sp>
    </p:spTree>
    <p:extLst>
      <p:ext uri="{BB962C8B-B14F-4D97-AF65-F5344CB8AC3E}">
        <p14:creationId xmlns:p14="http://schemas.microsoft.com/office/powerpoint/2010/main" val="37450899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1" indent="228600" defTabSz="914400" eaLnBrk="1" fontAlgn="auto" latinLnBrk="0" hangingPunct="1">
              <a:lnSpc>
                <a:spcPct val="100000"/>
              </a:lnSpc>
              <a:spcBef>
                <a:spcPts val="0"/>
              </a:spcBef>
              <a:spcAft>
                <a:spcPts val="0"/>
              </a:spcAft>
              <a:buClrTx/>
              <a:buSzTx/>
              <a:buFontTx/>
              <a:buNone/>
              <a:tabLst/>
              <a:defRPr/>
            </a:pPr>
            <a:r>
              <a:rPr lang="en-GB"/>
              <a:t>If you work 40 hours per week on the minimum wage, before tax, your annual income will be just over £21,000</a:t>
            </a:r>
          </a:p>
          <a:p>
            <a:pPr lvl="1"/>
            <a:endParaRPr lang="en-GB"/>
          </a:p>
          <a:p>
            <a:pPr lvl="1"/>
            <a:r>
              <a:rPr lang="en-GB"/>
              <a:t>Housing costs</a:t>
            </a:r>
          </a:p>
          <a:p>
            <a:pPr lvl="1"/>
            <a:r>
              <a:rPr lang="en-GB"/>
              <a:t>Wages </a:t>
            </a:r>
          </a:p>
          <a:p>
            <a:pPr lvl="1"/>
            <a:r>
              <a:rPr lang="en-GB"/>
              <a:t>Caring responsibilities </a:t>
            </a:r>
          </a:p>
          <a:p>
            <a:pPr lvl="1"/>
            <a:r>
              <a:rPr lang="en-GB"/>
              <a:t>Inflation </a:t>
            </a:r>
          </a:p>
          <a:p>
            <a:endParaRPr lang="en-GB"/>
          </a:p>
        </p:txBody>
      </p:sp>
    </p:spTree>
    <p:extLst>
      <p:ext uri="{BB962C8B-B14F-4D97-AF65-F5344CB8AC3E}">
        <p14:creationId xmlns:p14="http://schemas.microsoft.com/office/powerpoint/2010/main" val="39087915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1" indent="228600" defTabSz="914400" eaLnBrk="1" fontAlgn="auto" latinLnBrk="0" hangingPunct="1">
              <a:lnSpc>
                <a:spcPct val="100000"/>
              </a:lnSpc>
              <a:spcBef>
                <a:spcPts val="0"/>
              </a:spcBef>
              <a:spcAft>
                <a:spcPts val="0"/>
              </a:spcAft>
              <a:buClrTx/>
              <a:buSzTx/>
              <a:buFontTx/>
              <a:buNone/>
              <a:tabLst/>
              <a:defRPr/>
            </a:pPr>
            <a:r>
              <a:rPr lang="en-GB"/>
              <a:t>If you work 40 hours per week on the minimum wage, before tax, your annual income will be just over £21,000</a:t>
            </a:r>
          </a:p>
          <a:p>
            <a:pPr lvl="1"/>
            <a:endParaRPr lang="en-GB"/>
          </a:p>
          <a:p>
            <a:pPr lvl="1"/>
            <a:r>
              <a:rPr lang="en-GB"/>
              <a:t>Housing costs</a:t>
            </a:r>
          </a:p>
          <a:p>
            <a:pPr lvl="1"/>
            <a:r>
              <a:rPr lang="en-GB"/>
              <a:t>Wages </a:t>
            </a:r>
          </a:p>
          <a:p>
            <a:pPr lvl="1"/>
            <a:r>
              <a:rPr lang="en-GB"/>
              <a:t>Caring responsibilities </a:t>
            </a:r>
          </a:p>
          <a:p>
            <a:pPr lvl="1"/>
            <a:r>
              <a:rPr lang="en-GB"/>
              <a:t>Inflation </a:t>
            </a:r>
          </a:p>
          <a:p>
            <a:endParaRPr lang="en-GB"/>
          </a:p>
        </p:txBody>
      </p:sp>
    </p:spTree>
    <p:extLst>
      <p:ext uri="{BB962C8B-B14F-4D97-AF65-F5344CB8AC3E}">
        <p14:creationId xmlns:p14="http://schemas.microsoft.com/office/powerpoint/2010/main" val="16001774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hlinkClick r:id="rId3"/>
              </a:rPr>
              <a:t>Relative income poverty: April 2021 to March 2022 | GOV.WALES</a:t>
            </a:r>
            <a:r>
              <a:rPr lang="en-GB"/>
              <a:t> (latest, published March 2023)</a:t>
            </a:r>
          </a:p>
          <a:p>
            <a:r>
              <a:rPr lang="en-GB"/>
              <a:t>Also see </a:t>
            </a:r>
            <a:r>
              <a:rPr lang="en-GB">
                <a:hlinkClick r:id="rId4"/>
              </a:rPr>
              <a:t>PHW-Cost-of-Living-report-Eng-04_10_23.pdf (phwwhocc.co.uk)</a:t>
            </a:r>
            <a:r>
              <a:rPr lang="en-GB"/>
              <a:t> </a:t>
            </a:r>
          </a:p>
          <a:p>
            <a:pPr marL="0" marR="0" lvl="0" indent="0" defTabSz="914400" eaLnBrk="1" fontAlgn="auto" latinLnBrk="0" hangingPunct="1">
              <a:lnSpc>
                <a:spcPct val="100000"/>
              </a:lnSpc>
              <a:spcBef>
                <a:spcPts val="0"/>
              </a:spcBef>
              <a:spcAft>
                <a:spcPts val="0"/>
              </a:spcAft>
              <a:buClrTx/>
              <a:buSzTx/>
              <a:buFontTx/>
              <a:buNone/>
              <a:tabLst/>
              <a:defRPr/>
            </a:pPr>
            <a:endParaRPr lang="en-GB">
              <a:hlinkClick r:id="rId5"/>
            </a:endParaRPr>
          </a:p>
          <a:p>
            <a:pPr marL="0" marR="0" lvl="0" indent="0" defTabSz="914400" eaLnBrk="1" fontAlgn="auto" latinLnBrk="0" hangingPunct="1">
              <a:lnSpc>
                <a:spcPct val="100000"/>
              </a:lnSpc>
              <a:spcBef>
                <a:spcPts val="0"/>
              </a:spcBef>
              <a:spcAft>
                <a:spcPts val="0"/>
              </a:spcAft>
              <a:buClrTx/>
              <a:buSzTx/>
              <a:buFontTx/>
              <a:buNone/>
              <a:tabLst/>
              <a:defRPr/>
            </a:pPr>
            <a:r>
              <a:rPr lang="en-GB">
                <a:hlinkClick r:id="rId5"/>
              </a:rPr>
              <a:t>“The biggest issue affecting children in Wales” – tackling child poverty (</a:t>
            </a:r>
            <a:r>
              <a:rPr lang="en-GB" err="1">
                <a:hlinkClick r:id="rId5"/>
              </a:rPr>
              <a:t>senedd.wales</a:t>
            </a:r>
            <a:r>
              <a:rPr lang="en-GB">
                <a:hlinkClick r:id="rId5"/>
              </a:rPr>
              <a:t>)</a:t>
            </a:r>
            <a:endParaRPr lang="en-GB" sz="1200"/>
          </a:p>
          <a:p>
            <a:pPr marL="0" marR="0" lvl="0" indent="0" defTabSz="914400" eaLnBrk="1" fontAlgn="auto" latinLnBrk="0" hangingPunct="1">
              <a:lnSpc>
                <a:spcPct val="100000"/>
              </a:lnSpc>
              <a:spcBef>
                <a:spcPts val="0"/>
              </a:spcBef>
              <a:spcAft>
                <a:spcPts val="0"/>
              </a:spcAft>
              <a:buClrTx/>
              <a:buSzTx/>
              <a:buFontTx/>
              <a:buNone/>
              <a:tabLst/>
              <a:defRPr/>
            </a:pPr>
            <a:r>
              <a:rPr lang="en-GB" sz="1200"/>
              <a:t>Consultation on the draft Child Poverty Strategy for Wales 2023</a:t>
            </a:r>
            <a:endParaRPr lang="en-GB" altLang="en-US"/>
          </a:p>
          <a:p>
            <a:endParaRPr lang="en-GB" b="0"/>
          </a:p>
        </p:txBody>
      </p:sp>
    </p:spTree>
    <p:extLst>
      <p:ext uri="{BB962C8B-B14F-4D97-AF65-F5344CB8AC3E}">
        <p14:creationId xmlns:p14="http://schemas.microsoft.com/office/powerpoint/2010/main" val="37694605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In Equity and Diversity module we discussed intersectionality, the ways that individuals or groups experience various forms of discrimination, disadvantage, or privilege that result from the intersection of multiple social identities, such as race, gender, class, sexuality, ability, and others. It emphasises that these identities are interconnected and cannot be understood or addressed in isolation. Essentially, intersectionality prompts us to consider how different aspects of a person's identity and social position intersect and interact to shape their experiences and opportunities in education. </a:t>
            </a:r>
          </a:p>
        </p:txBody>
      </p:sp>
    </p:spTree>
    <p:extLst>
      <p:ext uri="{BB962C8B-B14F-4D97-AF65-F5344CB8AC3E}">
        <p14:creationId xmlns:p14="http://schemas.microsoft.com/office/powerpoint/2010/main" val="22922730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GB" b="0" i="0">
                <a:solidFill>
                  <a:srgbClr val="1F1F1F"/>
                </a:solidFill>
                <a:effectLst/>
                <a:latin typeface="Arial" panose="020B0604020202020204" pitchFamily="34" charset="0"/>
              </a:rPr>
              <a:t>Mae </a:t>
            </a:r>
            <a:r>
              <a:rPr lang="en-GB" b="0" i="0" err="1">
                <a:solidFill>
                  <a:srgbClr val="1F1F1F"/>
                </a:solidFill>
                <a:effectLst/>
                <a:latin typeface="Arial" panose="020B0604020202020204" pitchFamily="34" charset="0"/>
              </a:rPr>
              <a:t>prydau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am ddim ar gael i blant </a:t>
            </a:r>
            <a:r>
              <a:rPr lang="en-GB" b="0" i="0" err="1">
                <a:solidFill>
                  <a:srgbClr val="1F1F1F"/>
                </a:solidFill>
                <a:effectLst/>
                <a:latin typeface="Arial" panose="020B0604020202020204" pitchFamily="34" charset="0"/>
              </a:rPr>
              <a:t>cymwys</a:t>
            </a:r>
            <a:r>
              <a:rPr lang="en-GB" b="0" i="0">
                <a:solidFill>
                  <a:srgbClr val="1F1F1F"/>
                </a:solidFill>
                <a:effectLst/>
                <a:latin typeface="Arial" panose="020B0604020202020204" pitchFamily="34" charset="0"/>
              </a:rPr>
              <a:t> sy’n </a:t>
            </a:r>
            <a:r>
              <a:rPr lang="en-GB" b="0" i="0" err="1">
                <a:solidFill>
                  <a:srgbClr val="1F1F1F"/>
                </a:solidFill>
                <a:effectLst/>
                <a:latin typeface="Arial" panose="020B0604020202020204" pitchFamily="34" charset="0"/>
              </a:rPr>
              <a:t>mynychu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gynhelir</a:t>
            </a:r>
            <a:r>
              <a:rPr lang="en-GB" b="0" i="0">
                <a:solidFill>
                  <a:srgbClr val="1F1F1F"/>
                </a:solidFill>
                <a:effectLst/>
                <a:latin typeface="Arial" panose="020B0604020202020204" pitchFamily="34" charset="0"/>
              </a:rPr>
              <a:t> yng </a:t>
            </a:r>
            <a:r>
              <a:rPr lang="en-GB" b="0" i="0" err="1">
                <a:solidFill>
                  <a:srgbClr val="1F1F1F"/>
                </a:solidFill>
                <a:effectLst/>
                <a:latin typeface="Arial" panose="020B0604020202020204" pitchFamily="34" charset="0"/>
              </a:rPr>
              <a:t>Nghymru</a:t>
            </a:r>
            <a:r>
              <a:rPr lang="en-GB" b="0" i="0">
                <a:solidFill>
                  <a:srgbClr val="1F1F1F"/>
                </a:solidFill>
                <a:effectLst/>
                <a:latin typeface="Arial" panose="020B0604020202020204" pitchFamily="34" charset="0"/>
              </a:rPr>
              <a:t>. Mae’r </a:t>
            </a:r>
            <a:r>
              <a:rPr lang="en-GB" b="0" i="0" err="1">
                <a:solidFill>
                  <a:srgbClr val="1F1F1F"/>
                </a:solidFill>
                <a:effectLst/>
                <a:latin typeface="Arial" panose="020B0604020202020204" pitchFamily="34" charset="0"/>
              </a:rPr>
              <a:t>cynllun</a:t>
            </a:r>
            <a:r>
              <a:rPr lang="en-GB" b="0" i="0">
                <a:solidFill>
                  <a:srgbClr val="1F1F1F"/>
                </a:solidFill>
                <a:effectLst/>
                <a:latin typeface="Arial" panose="020B0604020202020204" pitchFamily="34" charset="0"/>
              </a:rPr>
              <a:t> </a:t>
            </a:r>
            <a:r>
              <a:rPr lang="en-GB" b="1" i="0" u="none" strike="noStrike" err="1">
                <a:solidFill>
                  <a:srgbClr val="0360A6"/>
                </a:solidFill>
                <a:effectLst/>
                <a:latin typeface="Arial" panose="020B0604020202020204" pitchFamily="34" charset="0"/>
                <a:hlinkClick r:id="rId3"/>
              </a:rPr>
              <a:t>prydau</a:t>
            </a:r>
            <a:r>
              <a:rPr lang="en-GB" b="1" i="0" u="none" strike="noStrike">
                <a:solidFill>
                  <a:srgbClr val="0360A6"/>
                </a:solidFill>
                <a:effectLst/>
                <a:latin typeface="Arial" panose="020B0604020202020204" pitchFamily="34" charset="0"/>
                <a:hlinkClick r:id="rId3"/>
              </a:rPr>
              <a:t> </a:t>
            </a:r>
            <a:r>
              <a:rPr lang="en-GB" b="1" i="0" u="none" strike="noStrike" err="1">
                <a:solidFill>
                  <a:srgbClr val="0360A6"/>
                </a:solidFill>
                <a:effectLst/>
                <a:latin typeface="Arial" panose="020B0604020202020204" pitchFamily="34" charset="0"/>
                <a:hlinkClick r:id="rId3"/>
              </a:rPr>
              <a:t>ysgol</a:t>
            </a:r>
            <a:r>
              <a:rPr lang="en-GB" b="1" i="0" u="none" strike="noStrike">
                <a:solidFill>
                  <a:srgbClr val="0360A6"/>
                </a:solidFill>
                <a:effectLst/>
                <a:latin typeface="Arial" panose="020B0604020202020204" pitchFamily="34" charset="0"/>
                <a:hlinkClick r:id="rId3"/>
              </a:rPr>
              <a:t> am ddim i holl blant </a:t>
            </a:r>
            <a:r>
              <a:rPr lang="en-GB" b="1" i="0" u="none" strike="noStrike" err="1">
                <a:solidFill>
                  <a:srgbClr val="0360A6"/>
                </a:solidFill>
                <a:effectLst/>
                <a:latin typeface="Arial" panose="020B0604020202020204" pitchFamily="34" charset="0"/>
                <a:hlinkClick r:id="rId3"/>
              </a:rPr>
              <a:t>ysgolion</a:t>
            </a:r>
            <a:r>
              <a:rPr lang="en-GB" b="1" i="0" u="none" strike="noStrike">
                <a:solidFill>
                  <a:srgbClr val="0360A6"/>
                </a:solidFill>
                <a:effectLst/>
                <a:latin typeface="Arial" panose="020B0604020202020204" pitchFamily="34" charset="0"/>
                <a:hlinkClick r:id="rId3"/>
              </a:rPr>
              <a:t> </a:t>
            </a:r>
            <a:r>
              <a:rPr lang="en-GB" b="1" i="0" u="none" strike="noStrike" err="1">
                <a:solidFill>
                  <a:srgbClr val="0360A6"/>
                </a:solidFill>
                <a:effectLst/>
                <a:latin typeface="Arial" panose="020B0604020202020204" pitchFamily="34" charset="0"/>
                <a:hlinkClick r:id="rId3"/>
              </a:rPr>
              <a:t>cynradd</a:t>
            </a:r>
            <a:r>
              <a:rPr lang="en-GB" b="0" i="0">
                <a:solidFill>
                  <a:srgbClr val="1F1F1F"/>
                </a:solidFill>
                <a:effectLst/>
                <a:latin typeface="Arial" panose="020B0604020202020204" pitchFamily="34" charset="0"/>
              </a:rPr>
              <a:t> yn cael ei </a:t>
            </a:r>
            <a:r>
              <a:rPr lang="en-GB" b="0" i="0" err="1">
                <a:solidFill>
                  <a:srgbClr val="1F1F1F"/>
                </a:solidFill>
                <a:effectLst/>
                <a:latin typeface="Arial" panose="020B0604020202020204" pitchFamily="34" charset="0"/>
              </a:rPr>
              <a:t>gyflwyno</a:t>
            </a:r>
            <a:r>
              <a:rPr lang="en-GB" b="0" i="0">
                <a:solidFill>
                  <a:srgbClr val="1F1F1F"/>
                </a:solidFill>
                <a:effectLst/>
                <a:latin typeface="Arial" panose="020B0604020202020204" pitchFamily="34" charset="0"/>
              </a:rPr>
              <a:t> ar hyn o </a:t>
            </a:r>
            <a:r>
              <a:rPr lang="en-GB" b="0" i="0" err="1">
                <a:solidFill>
                  <a:srgbClr val="1F1F1F"/>
                </a:solidFill>
                <a:effectLst/>
                <a:latin typeface="Arial" panose="020B0604020202020204" pitchFamily="34" charset="0"/>
              </a:rPr>
              <a:t>bryd</a:t>
            </a:r>
            <a:r>
              <a:rPr lang="en-GB" b="0" i="0">
                <a:solidFill>
                  <a:srgbClr val="1F1F1F"/>
                </a:solidFill>
                <a:effectLst/>
                <a:latin typeface="Arial" panose="020B0604020202020204" pitchFamily="34" charset="0"/>
              </a:rPr>
              <a:t> ar draws Cymru, gan </a:t>
            </a:r>
            <a:r>
              <a:rPr lang="en-GB" b="0" i="0" err="1">
                <a:solidFill>
                  <a:srgbClr val="1F1F1F"/>
                </a:solidFill>
                <a:effectLst/>
                <a:latin typeface="Arial" panose="020B0604020202020204" pitchFamily="34" charset="0"/>
              </a:rPr>
              <a:t>ddechrau</a:t>
            </a:r>
            <a:r>
              <a:rPr lang="en-GB" b="0" i="0">
                <a:solidFill>
                  <a:srgbClr val="1F1F1F"/>
                </a:solidFill>
                <a:effectLst/>
                <a:latin typeface="Arial" panose="020B0604020202020204" pitchFamily="34" charset="0"/>
              </a:rPr>
              <a:t> gyda’r </a:t>
            </a:r>
            <a:r>
              <a:rPr lang="en-GB" b="0" i="0" err="1">
                <a:solidFill>
                  <a:srgbClr val="1F1F1F"/>
                </a:solidFill>
                <a:effectLst/>
                <a:latin typeface="Arial" panose="020B0604020202020204" pitchFamily="34" charset="0"/>
              </a:rPr>
              <a:t>dysgwyr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ieuengaf</a:t>
            </a:r>
            <a:r>
              <a:rPr lang="en-GB" b="0" i="0">
                <a:solidFill>
                  <a:srgbClr val="1F1F1F"/>
                </a:solidFill>
                <a:effectLst/>
                <a:latin typeface="Arial" panose="020B0604020202020204" pitchFamily="34" charset="0"/>
              </a:rPr>
              <a:t> yn ein </a:t>
            </a:r>
            <a:r>
              <a:rPr lang="en-GB" b="0" i="0" err="1">
                <a:solidFill>
                  <a:srgbClr val="1F1F1F"/>
                </a:solidFill>
                <a:effectLst/>
                <a:latin typeface="Arial" panose="020B0604020202020204" pitchFamily="34" charset="0"/>
              </a:rPr>
              <a:t>hysgolion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cynradd</a:t>
            </a:r>
            <a:r>
              <a:rPr lang="en-GB" b="0" i="0">
                <a:solidFill>
                  <a:srgbClr val="1F1F1F"/>
                </a:solidFill>
                <a:effectLst/>
                <a:latin typeface="Arial" panose="020B0604020202020204" pitchFamily="34" charset="0"/>
              </a:rPr>
              <a:t>.</a:t>
            </a:r>
          </a:p>
          <a:p>
            <a:pPr algn="l"/>
            <a:r>
              <a:rPr lang="en-GB" b="1" i="0">
                <a:solidFill>
                  <a:srgbClr val="1F1F1F"/>
                </a:solidFill>
                <a:effectLst/>
                <a:latin typeface="Arial" panose="020B0604020202020204" pitchFamily="34" charset="0"/>
              </a:rPr>
              <a:t>Pwy sy'n gymwys</a:t>
            </a:r>
          </a:p>
          <a:p>
            <a:pPr algn="l"/>
            <a:r>
              <a:rPr lang="en-GB" b="0" i="0">
                <a:solidFill>
                  <a:srgbClr val="1F1F1F"/>
                </a:solidFill>
                <a:effectLst/>
                <a:latin typeface="Arial" panose="020B0604020202020204" pitchFamily="34" charset="0"/>
              </a:rPr>
              <a:t>Mae'n </a:t>
            </a:r>
            <a:r>
              <a:rPr lang="en-GB" b="0" i="0" err="1">
                <a:solidFill>
                  <a:srgbClr val="1F1F1F"/>
                </a:solidFill>
                <a:effectLst/>
                <a:latin typeface="Arial" panose="020B0604020202020204" pitchFamily="34" charset="0"/>
              </a:rPr>
              <a:t>bosibl</a:t>
            </a:r>
            <a:r>
              <a:rPr lang="en-GB" b="0" i="0">
                <a:solidFill>
                  <a:srgbClr val="1F1F1F"/>
                </a:solidFill>
                <a:effectLst/>
                <a:latin typeface="Arial" panose="020B0604020202020204" pitchFamily="34" charset="0"/>
              </a:rPr>
              <a:t> y gall eich plentyn gael </a:t>
            </a:r>
            <a:r>
              <a:rPr lang="en-GB" b="0" i="0" err="1">
                <a:solidFill>
                  <a:srgbClr val="1F1F1F"/>
                </a:solidFill>
                <a:effectLst/>
                <a:latin typeface="Arial" panose="020B0604020202020204" pitchFamily="34" charset="0"/>
              </a:rPr>
              <a:t>prydau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am ddim </a:t>
            </a:r>
            <a:r>
              <a:rPr lang="en-GB" b="0" i="0" err="1">
                <a:solidFill>
                  <a:srgbClr val="1F1F1F"/>
                </a:solidFill>
                <a:effectLst/>
                <a:latin typeface="Arial" panose="020B0604020202020204" pitchFamily="34" charset="0"/>
              </a:rPr>
              <a:t>os</a:t>
            </a:r>
            <a:r>
              <a:rPr lang="en-GB" b="0" i="0">
                <a:solidFill>
                  <a:srgbClr val="1F1F1F"/>
                </a:solidFill>
                <a:effectLst/>
                <a:latin typeface="Arial" panose="020B0604020202020204" pitchFamily="34" charset="0"/>
              </a:rPr>
              <a:t> ydych yn cael </a:t>
            </a:r>
            <a:r>
              <a:rPr lang="en-GB" b="0" i="0" err="1">
                <a:solidFill>
                  <a:srgbClr val="1F1F1F"/>
                </a:solidFill>
                <a:effectLst/>
                <a:latin typeface="Arial" panose="020B0604020202020204" pitchFamily="34" charset="0"/>
              </a:rPr>
              <a:t>unrhyw</a:t>
            </a:r>
            <a:r>
              <a:rPr lang="en-GB" b="0" i="0">
                <a:solidFill>
                  <a:srgbClr val="1F1F1F"/>
                </a:solidFill>
                <a:effectLst/>
                <a:latin typeface="Arial" panose="020B0604020202020204" pitchFamily="34" charset="0"/>
              </a:rPr>
              <a:t> un o'r </a:t>
            </a:r>
            <a:r>
              <a:rPr lang="en-GB" b="0" i="0" err="1">
                <a:solidFill>
                  <a:srgbClr val="1F1F1F"/>
                </a:solidFill>
                <a:effectLst/>
                <a:latin typeface="Arial" panose="020B0604020202020204" pitchFamily="34" charset="0"/>
              </a:rPr>
              <a:t>canlynol</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err="1">
                <a:solidFill>
                  <a:srgbClr val="1F1F1F"/>
                </a:solidFill>
                <a:effectLst/>
                <a:latin typeface="Arial" panose="020B0604020202020204" pitchFamily="34" charset="0"/>
              </a:rPr>
              <a:t>Cymhorthdal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Incwm</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err="1">
                <a:solidFill>
                  <a:srgbClr val="1F1F1F"/>
                </a:solidFill>
                <a:effectLst/>
                <a:latin typeface="Arial" panose="020B0604020202020204" pitchFamily="34" charset="0"/>
              </a:rPr>
              <a:t>Lwfans</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Ceisio</a:t>
            </a:r>
            <a:r>
              <a:rPr lang="en-GB" b="0" i="0">
                <a:solidFill>
                  <a:srgbClr val="1F1F1F"/>
                </a:solidFill>
                <a:effectLst/>
                <a:latin typeface="Arial" panose="020B0604020202020204" pitchFamily="34" charset="0"/>
              </a:rPr>
              <a:t> Gwaith yn seiliedig ar </a:t>
            </a:r>
            <a:r>
              <a:rPr lang="en-GB" b="0" i="0" err="1">
                <a:solidFill>
                  <a:srgbClr val="1F1F1F"/>
                </a:solidFill>
                <a:effectLst/>
                <a:latin typeface="Arial" panose="020B0604020202020204" pitchFamily="34" charset="0"/>
              </a:rPr>
              <a:t>Incwm</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err="1">
                <a:solidFill>
                  <a:srgbClr val="1F1F1F"/>
                </a:solidFill>
                <a:effectLst/>
                <a:latin typeface="Arial" panose="020B0604020202020204" pitchFamily="34" charset="0"/>
              </a:rPr>
              <a:t>Lwfans</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Cyflogaeth</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Chymorth</a:t>
            </a:r>
            <a:r>
              <a:rPr lang="en-GB" b="0" i="0">
                <a:solidFill>
                  <a:srgbClr val="1F1F1F"/>
                </a:solidFill>
                <a:effectLst/>
                <a:latin typeface="Arial" panose="020B0604020202020204" pitchFamily="34" charset="0"/>
              </a:rPr>
              <a:t> yn </a:t>
            </a:r>
            <a:r>
              <a:rPr lang="en-GB" b="0" i="0" err="1">
                <a:solidFill>
                  <a:srgbClr val="1F1F1F"/>
                </a:solidFill>
                <a:effectLst/>
                <a:latin typeface="Arial" panose="020B0604020202020204" pitchFamily="34" charset="0"/>
              </a:rPr>
              <a:t>gysylltiedig</a:t>
            </a:r>
            <a:r>
              <a:rPr lang="en-GB" b="0" i="0">
                <a:solidFill>
                  <a:srgbClr val="1F1F1F"/>
                </a:solidFill>
                <a:effectLst/>
                <a:latin typeface="Arial" panose="020B0604020202020204" pitchFamily="34" charset="0"/>
              </a:rPr>
              <a:t> ag </a:t>
            </a:r>
            <a:r>
              <a:rPr lang="en-GB" b="0" i="0" err="1">
                <a:solidFill>
                  <a:srgbClr val="1F1F1F"/>
                </a:solidFill>
                <a:effectLst/>
                <a:latin typeface="Arial" panose="020B0604020202020204" pitchFamily="34" charset="0"/>
              </a:rPr>
              <a:t>Incwm</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err="1">
                <a:solidFill>
                  <a:srgbClr val="1F1F1F"/>
                </a:solidFill>
                <a:effectLst/>
                <a:latin typeface="Arial" panose="020B0604020202020204" pitchFamily="34" charset="0"/>
              </a:rPr>
              <a:t>Cymorth</a:t>
            </a:r>
            <a:r>
              <a:rPr lang="en-GB" b="0" i="0">
                <a:solidFill>
                  <a:srgbClr val="1F1F1F"/>
                </a:solidFill>
                <a:effectLst/>
                <a:latin typeface="Arial" panose="020B0604020202020204" pitchFamily="34" charset="0"/>
              </a:rPr>
              <a:t> o dan Ran VI o </a:t>
            </a:r>
            <a:r>
              <a:rPr lang="en-GB" b="0" i="0" err="1">
                <a:solidFill>
                  <a:srgbClr val="1F1F1F"/>
                </a:solidFill>
                <a:effectLst/>
                <a:latin typeface="Arial" panose="020B0604020202020204" pitchFamily="34" charset="0"/>
              </a:rPr>
              <a:t>Ddeddf</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Mewnfudo</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Lloches</a:t>
            </a:r>
            <a:r>
              <a:rPr lang="en-GB" b="0" i="0">
                <a:solidFill>
                  <a:srgbClr val="1F1F1F"/>
                </a:solidFill>
                <a:effectLst/>
                <a:latin typeface="Arial" panose="020B0604020202020204" pitchFamily="34" charset="0"/>
              </a:rPr>
              <a:t> 1999</a:t>
            </a:r>
          </a:p>
          <a:p>
            <a:pPr algn="l">
              <a:buFont typeface="Arial" panose="020B0604020202020204" pitchFamily="34" charset="0"/>
              <a:buChar char="•"/>
            </a:pPr>
            <a:r>
              <a:rPr lang="en-GB" b="0" i="0" err="1">
                <a:solidFill>
                  <a:srgbClr val="1F1F1F"/>
                </a:solidFill>
                <a:effectLst/>
                <a:latin typeface="Arial" panose="020B0604020202020204" pitchFamily="34" charset="0"/>
              </a:rPr>
              <a:t>Elfen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gwarant</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Credyd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Pensiwn</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err="1">
                <a:solidFill>
                  <a:srgbClr val="1F1F1F"/>
                </a:solidFill>
                <a:effectLst/>
                <a:latin typeface="Arial" panose="020B0604020202020204" pitchFamily="34" charset="0"/>
              </a:rPr>
              <a:t>Credyd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Treth</a:t>
            </a:r>
            <a:r>
              <a:rPr lang="en-GB" b="0" i="0">
                <a:solidFill>
                  <a:srgbClr val="1F1F1F"/>
                </a:solidFill>
                <a:effectLst/>
                <a:latin typeface="Arial" panose="020B0604020202020204" pitchFamily="34" charset="0"/>
              </a:rPr>
              <a:t> Plant (ar yr </a:t>
            </a:r>
            <a:r>
              <a:rPr lang="en-GB" b="0" i="0" err="1">
                <a:solidFill>
                  <a:srgbClr val="1F1F1F"/>
                </a:solidFill>
                <a:effectLst/>
                <a:latin typeface="Arial" panose="020B0604020202020204" pitchFamily="34" charset="0"/>
              </a:rPr>
              <a:t>amod</a:t>
            </a:r>
            <a:r>
              <a:rPr lang="en-GB" b="0" i="0">
                <a:solidFill>
                  <a:srgbClr val="1F1F1F"/>
                </a:solidFill>
                <a:effectLst/>
                <a:latin typeface="Arial" panose="020B0604020202020204" pitchFamily="34" charset="0"/>
              </a:rPr>
              <a:t> nad oes </a:t>
            </a:r>
            <a:r>
              <a:rPr lang="en-GB" b="0" i="0" err="1">
                <a:solidFill>
                  <a:srgbClr val="1F1F1F"/>
                </a:solidFill>
                <a:effectLst/>
                <a:latin typeface="Arial" panose="020B0604020202020204" pitchFamily="34" charset="0"/>
              </a:rPr>
              <a:t>gennych</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hawl</a:t>
            </a:r>
            <a:r>
              <a:rPr lang="en-GB" b="0" i="0">
                <a:solidFill>
                  <a:srgbClr val="1F1F1F"/>
                </a:solidFill>
                <a:effectLst/>
                <a:latin typeface="Arial" panose="020B0604020202020204" pitchFamily="34" charset="0"/>
              </a:rPr>
              <a:t> i gael </a:t>
            </a:r>
            <a:r>
              <a:rPr lang="en-GB" b="0" i="0" err="1">
                <a:solidFill>
                  <a:srgbClr val="1F1F1F"/>
                </a:solidFill>
                <a:effectLst/>
                <a:latin typeface="Arial" panose="020B0604020202020204" pitchFamily="34" charset="0"/>
              </a:rPr>
              <a:t>Credyd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Treth</a:t>
            </a:r>
            <a:r>
              <a:rPr lang="en-GB" b="0" i="0">
                <a:solidFill>
                  <a:srgbClr val="1F1F1F"/>
                </a:solidFill>
                <a:effectLst/>
                <a:latin typeface="Arial" panose="020B0604020202020204" pitchFamily="34" charset="0"/>
              </a:rPr>
              <a:t> Gwaith hefyd ac nad </a:t>
            </a:r>
            <a:r>
              <a:rPr lang="en-GB" b="0" i="0" err="1">
                <a:solidFill>
                  <a:srgbClr val="1F1F1F"/>
                </a:solidFill>
                <a:effectLst/>
                <a:latin typeface="Arial" panose="020B0604020202020204" pitchFamily="34" charset="0"/>
              </a:rPr>
              <a:t>yw</a:t>
            </a:r>
            <a:r>
              <a:rPr lang="en-GB" b="0" i="0">
                <a:solidFill>
                  <a:srgbClr val="1F1F1F"/>
                </a:solidFill>
                <a:effectLst/>
                <a:latin typeface="Arial" panose="020B0604020202020204" pitchFamily="34" charset="0"/>
              </a:rPr>
              <a:t> eich </a:t>
            </a:r>
            <a:r>
              <a:rPr lang="en-GB" b="0" i="0" err="1">
                <a:solidFill>
                  <a:srgbClr val="1F1F1F"/>
                </a:solidFill>
                <a:effectLst/>
                <a:latin typeface="Arial" panose="020B0604020202020204" pitchFamily="34" charset="0"/>
              </a:rPr>
              <a:t>incwm</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blynyddol</a:t>
            </a:r>
            <a:r>
              <a:rPr lang="en-GB" b="0" i="0">
                <a:solidFill>
                  <a:srgbClr val="1F1F1F"/>
                </a:solidFill>
                <a:effectLst/>
                <a:latin typeface="Arial" panose="020B0604020202020204" pitchFamily="34" charset="0"/>
              </a:rPr>
              <a:t> yn fwy nag £16,190 </a:t>
            </a:r>
            <a:r>
              <a:rPr lang="en-GB" b="0" i="0" err="1">
                <a:solidFill>
                  <a:srgbClr val="1F1F1F"/>
                </a:solidFill>
                <a:effectLst/>
                <a:latin typeface="Arial" panose="020B0604020202020204" pitchFamily="34" charset="0"/>
              </a:rPr>
              <a:t>cyn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treth</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err="1">
                <a:solidFill>
                  <a:srgbClr val="1F1F1F"/>
                </a:solidFill>
                <a:effectLst/>
                <a:latin typeface="Arial" panose="020B0604020202020204" pitchFamily="34" charset="0"/>
              </a:rPr>
              <a:t>Credyd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Treth</a:t>
            </a:r>
            <a:r>
              <a:rPr lang="en-GB" b="0" i="0">
                <a:solidFill>
                  <a:srgbClr val="1F1F1F"/>
                </a:solidFill>
                <a:effectLst/>
                <a:latin typeface="Arial" panose="020B0604020202020204" pitchFamily="34" charset="0"/>
              </a:rPr>
              <a:t> Gwaith am </a:t>
            </a:r>
            <a:r>
              <a:rPr lang="en-GB" b="0" i="0" err="1">
                <a:solidFill>
                  <a:srgbClr val="1F1F1F"/>
                </a:solidFill>
                <a:effectLst/>
                <a:latin typeface="Arial" panose="020B0604020202020204" pitchFamily="34" charset="0"/>
              </a:rPr>
              <a:t>gyfnod</a:t>
            </a:r>
            <a:r>
              <a:rPr lang="en-GB" b="0" i="0">
                <a:solidFill>
                  <a:srgbClr val="1F1F1F"/>
                </a:solidFill>
                <a:effectLst/>
                <a:latin typeface="Arial" panose="020B0604020202020204" pitchFamily="34" charset="0"/>
              </a:rPr>
              <a:t> ychwanegol – a </a:t>
            </a:r>
            <a:r>
              <a:rPr lang="en-GB" b="0" i="0" err="1">
                <a:solidFill>
                  <a:srgbClr val="1F1F1F"/>
                </a:solidFill>
                <a:effectLst/>
                <a:latin typeface="Arial" panose="020B0604020202020204" pitchFamily="34" charset="0"/>
              </a:rPr>
              <a:t>delir</a:t>
            </a:r>
            <a:r>
              <a:rPr lang="en-GB" b="0" i="0">
                <a:solidFill>
                  <a:srgbClr val="1F1F1F"/>
                </a:solidFill>
                <a:effectLst/>
                <a:latin typeface="Arial" panose="020B0604020202020204" pitchFamily="34" charset="0"/>
              </a:rPr>
              <a:t> am </a:t>
            </a:r>
            <a:r>
              <a:rPr lang="en-GB" b="0" i="0" err="1">
                <a:solidFill>
                  <a:srgbClr val="1F1F1F"/>
                </a:solidFill>
                <a:effectLst/>
                <a:latin typeface="Arial" panose="020B0604020202020204" pitchFamily="34" charset="0"/>
              </a:rPr>
              <a:t>bedair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wythnos</a:t>
            </a:r>
            <a:r>
              <a:rPr lang="en-GB" b="0" i="0">
                <a:solidFill>
                  <a:srgbClr val="1F1F1F"/>
                </a:solidFill>
                <a:effectLst/>
                <a:latin typeface="Arial" panose="020B0604020202020204" pitchFamily="34" charset="0"/>
              </a:rPr>
              <a:t> pan nad ydych yn gymwys i gael </a:t>
            </a:r>
            <a:r>
              <a:rPr lang="en-GB" b="0" i="0" err="1">
                <a:solidFill>
                  <a:srgbClr val="1F1F1F"/>
                </a:solidFill>
                <a:effectLst/>
                <a:latin typeface="Arial" panose="020B0604020202020204" pitchFamily="34" charset="0"/>
              </a:rPr>
              <a:t>Credyd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Treth</a:t>
            </a:r>
            <a:r>
              <a:rPr lang="en-GB" b="0" i="0">
                <a:solidFill>
                  <a:srgbClr val="1F1F1F"/>
                </a:solidFill>
                <a:effectLst/>
                <a:latin typeface="Arial" panose="020B0604020202020204" pitchFamily="34" charset="0"/>
              </a:rPr>
              <a:t> Gwaith </a:t>
            </a:r>
            <a:r>
              <a:rPr lang="en-GB" b="0" i="0" err="1">
                <a:solidFill>
                  <a:srgbClr val="1F1F1F"/>
                </a:solidFill>
                <a:effectLst/>
                <a:latin typeface="Arial" panose="020B0604020202020204" pitchFamily="34" charset="0"/>
              </a:rPr>
              <a:t>mwyach</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err="1">
                <a:solidFill>
                  <a:srgbClr val="1F1F1F"/>
                </a:solidFill>
                <a:effectLst/>
                <a:latin typeface="Arial" panose="020B0604020202020204" pitchFamily="34" charset="0"/>
              </a:rPr>
              <a:t>Credyd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Cynhwysol</a:t>
            </a:r>
            <a:r>
              <a:rPr lang="en-GB" b="0" i="0">
                <a:solidFill>
                  <a:srgbClr val="1F1F1F"/>
                </a:solidFill>
                <a:effectLst/>
                <a:latin typeface="Arial" panose="020B0604020202020204" pitchFamily="34" charset="0"/>
              </a:rPr>
              <a:t> – rhaid i </a:t>
            </a:r>
            <a:r>
              <a:rPr lang="en-GB" b="0" i="0" err="1">
                <a:solidFill>
                  <a:srgbClr val="1F1F1F"/>
                </a:solidFill>
                <a:effectLst/>
                <a:latin typeface="Arial" panose="020B0604020202020204" pitchFamily="34" charset="0"/>
              </a:rPr>
              <a:t>enillion</a:t>
            </a:r>
            <a:r>
              <a:rPr lang="en-GB" b="0" i="0">
                <a:solidFill>
                  <a:srgbClr val="1F1F1F"/>
                </a:solidFill>
                <a:effectLst/>
                <a:latin typeface="Arial" panose="020B0604020202020204" pitchFamily="34" charset="0"/>
              </a:rPr>
              <a:t> eich </a:t>
            </a:r>
            <a:r>
              <a:rPr lang="en-GB" b="0" i="0" err="1">
                <a:solidFill>
                  <a:srgbClr val="1F1F1F"/>
                </a:solidFill>
                <a:effectLst/>
                <a:latin typeface="Arial" panose="020B0604020202020204" pitchFamily="34" charset="0"/>
              </a:rPr>
              <a:t>aelwyd</a:t>
            </a:r>
            <a:r>
              <a:rPr lang="en-GB" b="0" i="0">
                <a:solidFill>
                  <a:srgbClr val="1F1F1F"/>
                </a:solidFill>
                <a:effectLst/>
                <a:latin typeface="Arial" panose="020B0604020202020204" pitchFamily="34" charset="0"/>
              </a:rPr>
              <a:t> fod yn </a:t>
            </a:r>
            <a:r>
              <a:rPr lang="en-GB" b="0" i="0" err="1">
                <a:solidFill>
                  <a:srgbClr val="1F1F1F"/>
                </a:solidFill>
                <a:effectLst/>
                <a:latin typeface="Arial" panose="020B0604020202020204" pitchFamily="34" charset="0"/>
              </a:rPr>
              <a:t>llai</a:t>
            </a:r>
            <a:r>
              <a:rPr lang="en-GB" b="0" i="0">
                <a:solidFill>
                  <a:srgbClr val="1F1F1F"/>
                </a:solidFill>
                <a:effectLst/>
                <a:latin typeface="Arial" panose="020B0604020202020204" pitchFamily="34" charset="0"/>
              </a:rPr>
              <a:t> na £7,400 y </a:t>
            </a:r>
            <a:r>
              <a:rPr lang="en-GB" b="0" i="0" err="1">
                <a:solidFill>
                  <a:srgbClr val="1F1F1F"/>
                </a:solidFill>
                <a:effectLst/>
                <a:latin typeface="Arial" panose="020B0604020202020204" pitchFamily="34" charset="0"/>
              </a:rPr>
              <a:t>flwyddyn</a:t>
            </a:r>
            <a:r>
              <a:rPr lang="en-GB" b="0" i="0">
                <a:solidFill>
                  <a:srgbClr val="1F1F1F"/>
                </a:solidFill>
                <a:effectLst/>
                <a:latin typeface="Arial" panose="020B0604020202020204" pitchFamily="34" charset="0"/>
              </a:rPr>
              <a:t> ar ôl </a:t>
            </a:r>
            <a:r>
              <a:rPr lang="en-GB" b="0" i="0" err="1">
                <a:solidFill>
                  <a:srgbClr val="1F1F1F"/>
                </a:solidFill>
                <a:effectLst/>
                <a:latin typeface="Arial" panose="020B0604020202020204" pitchFamily="34" charset="0"/>
              </a:rPr>
              <a:t>treth</a:t>
            </a:r>
            <a:r>
              <a:rPr lang="en-GB" b="0" i="0">
                <a:solidFill>
                  <a:srgbClr val="1F1F1F"/>
                </a:solidFill>
                <a:effectLst/>
                <a:latin typeface="Arial" panose="020B0604020202020204" pitchFamily="34" charset="0"/>
              </a:rPr>
              <a:t>. Nid </a:t>
            </a:r>
            <a:r>
              <a:rPr lang="en-GB" b="0" i="0" err="1">
                <a:solidFill>
                  <a:srgbClr val="1F1F1F"/>
                </a:solidFill>
                <a:effectLst/>
                <a:latin typeface="Arial" panose="020B0604020202020204" pitchFamily="34" charset="0"/>
              </a:rPr>
              <a:t>yw</a:t>
            </a:r>
            <a:r>
              <a:rPr lang="en-GB" b="0" i="0">
                <a:solidFill>
                  <a:srgbClr val="1F1F1F"/>
                </a:solidFill>
                <a:effectLst/>
                <a:latin typeface="Arial" panose="020B0604020202020204" pitchFamily="34" charset="0"/>
              </a:rPr>
              <a:t> hyn yn cynnwys </a:t>
            </a:r>
            <a:r>
              <a:rPr lang="en-GB" b="0" i="0" err="1">
                <a:solidFill>
                  <a:srgbClr val="1F1F1F"/>
                </a:solidFill>
                <a:effectLst/>
                <a:latin typeface="Arial" panose="020B0604020202020204" pitchFamily="34" charset="0"/>
              </a:rPr>
              <a:t>incwm</a:t>
            </a:r>
            <a:r>
              <a:rPr lang="en-GB" b="0" i="0">
                <a:solidFill>
                  <a:srgbClr val="1F1F1F"/>
                </a:solidFill>
                <a:effectLst/>
                <a:latin typeface="Arial" panose="020B0604020202020204" pitchFamily="34" charset="0"/>
              </a:rPr>
              <a:t> o fudd-daliadau.</a:t>
            </a:r>
          </a:p>
          <a:p>
            <a:pPr algn="l"/>
            <a:r>
              <a:rPr lang="en-GB" b="0" i="0">
                <a:solidFill>
                  <a:srgbClr val="1F1F1F"/>
                </a:solidFill>
                <a:effectLst/>
                <a:latin typeface="Arial" panose="020B0604020202020204" pitchFamily="34" charset="0"/>
              </a:rPr>
              <a:t>Mae’r </a:t>
            </a:r>
            <a:r>
              <a:rPr lang="en-GB" b="0" i="0" err="1">
                <a:solidFill>
                  <a:srgbClr val="1F1F1F"/>
                </a:solidFill>
                <a:effectLst/>
                <a:latin typeface="Arial" panose="020B0604020202020204" pitchFamily="34" charset="0"/>
              </a:rPr>
              <a:t>awdurdod</a:t>
            </a:r>
            <a:r>
              <a:rPr lang="en-GB" b="0" i="0">
                <a:solidFill>
                  <a:srgbClr val="1F1F1F"/>
                </a:solidFill>
                <a:effectLst/>
                <a:latin typeface="Arial" panose="020B0604020202020204" pitchFamily="34" charset="0"/>
              </a:rPr>
              <a:t> lleol lle mae’r </a:t>
            </a:r>
            <a:r>
              <a:rPr lang="en-GB" b="0" i="0" err="1">
                <a:solidFill>
                  <a:srgbClr val="1F1F1F"/>
                </a:solidFill>
                <a:effectLst/>
                <a:latin typeface="Arial" panose="020B0604020202020204" pitchFamily="34" charset="0"/>
              </a:rPr>
              <a:t>dysgwr</a:t>
            </a:r>
            <a:r>
              <a:rPr lang="en-GB" b="0" i="0">
                <a:solidFill>
                  <a:srgbClr val="1F1F1F"/>
                </a:solidFill>
                <a:effectLst/>
                <a:latin typeface="Arial" panose="020B0604020202020204" pitchFamily="34" charset="0"/>
              </a:rPr>
              <a:t> yn mynd i’r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(nid lle mae’n byw) yn </a:t>
            </a:r>
            <a:r>
              <a:rPr lang="en-GB" b="0" i="0" err="1">
                <a:solidFill>
                  <a:srgbClr val="1F1F1F"/>
                </a:solidFill>
                <a:effectLst/>
                <a:latin typeface="Arial" panose="020B0604020202020204" pitchFamily="34" charset="0"/>
              </a:rPr>
              <a:t>gyfrifol</a:t>
            </a:r>
            <a:r>
              <a:rPr lang="en-GB" b="0" i="0">
                <a:solidFill>
                  <a:srgbClr val="1F1F1F"/>
                </a:solidFill>
                <a:effectLst/>
                <a:latin typeface="Arial" panose="020B0604020202020204" pitchFamily="34" charset="0"/>
              </a:rPr>
              <a:t> am y </a:t>
            </a:r>
            <a:r>
              <a:rPr lang="en-GB" b="0" i="0" err="1">
                <a:solidFill>
                  <a:srgbClr val="1F1F1F"/>
                </a:solidFill>
                <a:effectLst/>
                <a:latin typeface="Arial" panose="020B0604020202020204" pitchFamily="34" charset="0"/>
              </a:rPr>
              <a:t>canlynol</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err="1">
                <a:solidFill>
                  <a:srgbClr val="1F1F1F"/>
                </a:solidFill>
                <a:effectLst/>
                <a:latin typeface="Arial" panose="020B0604020202020204" pitchFamily="34" charset="0"/>
              </a:rPr>
              <a:t>darparu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pryd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am ddim</a:t>
            </a:r>
          </a:p>
          <a:p>
            <a:pPr algn="l">
              <a:buFont typeface="Arial" panose="020B0604020202020204" pitchFamily="34" charset="0"/>
              <a:buChar char="•"/>
            </a:pPr>
            <a:r>
              <a:rPr lang="en-GB" b="0" i="0">
                <a:solidFill>
                  <a:srgbClr val="1F1F1F"/>
                </a:solidFill>
                <a:effectLst/>
                <a:latin typeface="Arial" panose="020B0604020202020204" pitchFamily="34" charset="0"/>
              </a:rPr>
              <a:t>asesu </a:t>
            </a:r>
            <a:r>
              <a:rPr lang="en-GB" b="0" i="0" err="1">
                <a:solidFill>
                  <a:srgbClr val="1F1F1F"/>
                </a:solidFill>
                <a:effectLst/>
                <a:latin typeface="Arial" panose="020B0604020202020204" pitchFamily="34" charset="0"/>
              </a:rPr>
              <a:t>cymhwysedd</a:t>
            </a:r>
            <a:endParaRPr lang="en-GB" b="0" i="0">
              <a:solidFill>
                <a:srgbClr val="1F1F1F"/>
              </a:solidFill>
              <a:effectLst/>
              <a:latin typeface="Arial" panose="020B0604020202020204" pitchFamily="34" charset="0"/>
            </a:endParaRPr>
          </a:p>
          <a:p>
            <a:pPr algn="l"/>
            <a:r>
              <a:rPr lang="en-GB" b="0" i="0">
                <a:solidFill>
                  <a:srgbClr val="1F1F1F"/>
                </a:solidFill>
                <a:effectLst/>
                <a:latin typeface="Arial" panose="020B0604020202020204" pitchFamily="34" charset="0"/>
              </a:rPr>
              <a:t>Mae </a:t>
            </a:r>
            <a:r>
              <a:rPr lang="en-GB" b="0" i="0" err="1">
                <a:solidFill>
                  <a:srgbClr val="1F1F1F"/>
                </a:solidFill>
                <a:effectLst/>
                <a:latin typeface="Arial" panose="020B0604020202020204" pitchFamily="34" charset="0"/>
              </a:rPr>
              <a:t>deddfwriaeth</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prydau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am ddim yn galluogi rhieni </a:t>
            </a:r>
            <a:r>
              <a:rPr lang="en-GB" b="0" i="0" err="1">
                <a:solidFill>
                  <a:srgbClr val="1F1F1F"/>
                </a:solidFill>
                <a:effectLst/>
                <a:latin typeface="Arial" panose="020B0604020202020204" pitchFamily="34" charset="0"/>
              </a:rPr>
              <a:t>maeth</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hawlio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prydau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am ddim. </a:t>
            </a:r>
            <a:r>
              <a:rPr lang="en-GB" b="0" i="0" err="1">
                <a:solidFill>
                  <a:srgbClr val="1F1F1F"/>
                </a:solidFill>
                <a:effectLst/>
                <a:latin typeface="Arial" panose="020B0604020202020204" pitchFamily="34" charset="0"/>
              </a:rPr>
              <a:t>Cyn</a:t>
            </a:r>
            <a:r>
              <a:rPr lang="en-GB" b="0" i="0">
                <a:solidFill>
                  <a:srgbClr val="1F1F1F"/>
                </a:solidFill>
                <a:effectLst/>
                <a:latin typeface="Arial" panose="020B0604020202020204" pitchFamily="34" charset="0"/>
              </a:rPr>
              <a:t> belled â bod </a:t>
            </a:r>
            <a:r>
              <a:rPr lang="en-GB" b="0" i="0" err="1">
                <a:solidFill>
                  <a:srgbClr val="1F1F1F"/>
                </a:solidFill>
                <a:effectLst/>
                <a:latin typeface="Arial" panose="020B0604020202020204" pitchFamily="34" charset="0"/>
              </a:rPr>
              <a:t>rhiant</a:t>
            </a:r>
            <a:r>
              <a:rPr lang="en-GB" b="0" i="0">
                <a:solidFill>
                  <a:srgbClr val="1F1F1F"/>
                </a:solidFill>
                <a:effectLst/>
                <a:latin typeface="Arial" panose="020B0604020202020204" pitchFamily="34" charset="0"/>
              </a:rPr>
              <a:t> yn gymwys i </a:t>
            </a:r>
            <a:r>
              <a:rPr lang="en-GB" b="0" i="0" err="1">
                <a:solidFill>
                  <a:srgbClr val="1F1F1F"/>
                </a:solidFill>
                <a:effectLst/>
                <a:latin typeface="Arial" panose="020B0604020202020204" pitchFamily="34" charset="0"/>
              </a:rPr>
              <a:t>hawlio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prydau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am ddim, gall y plentyn eu cael. Mae'n </a:t>
            </a:r>
            <a:r>
              <a:rPr lang="en-GB" b="0" i="0" err="1">
                <a:solidFill>
                  <a:srgbClr val="1F1F1F"/>
                </a:solidFill>
                <a:effectLst/>
                <a:latin typeface="Arial" panose="020B0604020202020204" pitchFamily="34" charset="0"/>
              </a:rPr>
              <a:t>bosibl</a:t>
            </a:r>
            <a:r>
              <a:rPr lang="en-GB" b="0" i="0">
                <a:solidFill>
                  <a:srgbClr val="1F1F1F"/>
                </a:solidFill>
                <a:effectLst/>
                <a:latin typeface="Arial" panose="020B0604020202020204" pitchFamily="34" charset="0"/>
              </a:rPr>
              <a:t> y gall fod gan blentyn </a:t>
            </a:r>
            <a:r>
              <a:rPr lang="en-GB" b="0" i="0" err="1">
                <a:solidFill>
                  <a:srgbClr val="1F1F1F"/>
                </a:solidFill>
                <a:effectLst/>
                <a:latin typeface="Arial" panose="020B0604020202020204" pitchFamily="34" charset="0"/>
              </a:rPr>
              <a:t>bedwar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rhiant</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dau</a:t>
            </a:r>
            <a:r>
              <a:rPr lang="en-GB" b="0" i="0">
                <a:solidFill>
                  <a:srgbClr val="1F1F1F"/>
                </a:solidFill>
                <a:effectLst/>
                <a:latin typeface="Arial" panose="020B0604020202020204" pitchFamily="34" charset="0"/>
              </a:rPr>
              <a:t> riant </a:t>
            </a:r>
            <a:r>
              <a:rPr lang="en-GB" b="0" i="0" err="1">
                <a:solidFill>
                  <a:srgbClr val="1F1F1F"/>
                </a:solidFill>
                <a:effectLst/>
                <a:latin typeface="Arial" panose="020B0604020202020204" pitchFamily="34" charset="0"/>
              </a:rPr>
              <a:t>maeth</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dau</a:t>
            </a:r>
            <a:r>
              <a:rPr lang="en-GB" b="0" i="0">
                <a:solidFill>
                  <a:srgbClr val="1F1F1F"/>
                </a:solidFill>
                <a:effectLst/>
                <a:latin typeface="Arial" panose="020B0604020202020204" pitchFamily="34" charset="0"/>
              </a:rPr>
              <a:t> riant </a:t>
            </a:r>
            <a:r>
              <a:rPr lang="en-GB" b="0" i="0" err="1">
                <a:solidFill>
                  <a:srgbClr val="1F1F1F"/>
                </a:solidFill>
                <a:effectLst/>
                <a:latin typeface="Arial" panose="020B0604020202020204" pitchFamily="34" charset="0"/>
              </a:rPr>
              <a:t>naturiol</a:t>
            </a:r>
            <a:r>
              <a:rPr lang="en-GB" b="0" i="0">
                <a:solidFill>
                  <a:srgbClr val="1F1F1F"/>
                </a:solidFill>
                <a:effectLst/>
                <a:latin typeface="Arial" panose="020B0604020202020204" pitchFamily="34" charset="0"/>
              </a:rPr>
              <a:t>.</a:t>
            </a:r>
          </a:p>
          <a:p>
            <a:endParaRPr lang="en-GB"/>
          </a:p>
        </p:txBody>
      </p:sp>
    </p:spTree>
    <p:extLst>
      <p:ext uri="{BB962C8B-B14F-4D97-AF65-F5344CB8AC3E}">
        <p14:creationId xmlns:p14="http://schemas.microsoft.com/office/powerpoint/2010/main" val="39912775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GB" b="0" i="0">
                <a:solidFill>
                  <a:srgbClr val="1F1F1F"/>
                </a:solidFill>
                <a:effectLst/>
                <a:latin typeface="Arial" panose="020B0604020202020204" pitchFamily="34" charset="0"/>
              </a:rPr>
              <a:t>Your child may be able to get free school meals if you get any of the following:</a:t>
            </a:r>
          </a:p>
          <a:p>
            <a:pPr algn="l">
              <a:buFont typeface="Arial" panose="020B0604020202020204" pitchFamily="34" charset="0"/>
              <a:buChar char="•"/>
            </a:pPr>
            <a:r>
              <a:rPr lang="en-GB" b="0" i="0">
                <a:solidFill>
                  <a:srgbClr val="1F1F1F"/>
                </a:solidFill>
                <a:effectLst/>
                <a:latin typeface="Arial" panose="020B0604020202020204" pitchFamily="34" charset="0"/>
              </a:rPr>
              <a:t>Income Support</a:t>
            </a:r>
          </a:p>
          <a:p>
            <a:pPr algn="l">
              <a:buFont typeface="Arial" panose="020B0604020202020204" pitchFamily="34" charset="0"/>
              <a:buChar char="•"/>
            </a:pPr>
            <a:r>
              <a:rPr lang="en-GB" b="0" i="0">
                <a:solidFill>
                  <a:srgbClr val="1F1F1F"/>
                </a:solidFill>
                <a:effectLst/>
                <a:latin typeface="Arial" panose="020B0604020202020204" pitchFamily="34" charset="0"/>
              </a:rPr>
              <a:t>income-based Jobseeker’s Allowance</a:t>
            </a:r>
          </a:p>
          <a:p>
            <a:pPr algn="l">
              <a:buFont typeface="Arial" panose="020B0604020202020204" pitchFamily="34" charset="0"/>
              <a:buChar char="•"/>
            </a:pPr>
            <a:r>
              <a:rPr lang="en-GB" b="0" i="0">
                <a:solidFill>
                  <a:srgbClr val="1F1F1F"/>
                </a:solidFill>
                <a:effectLst/>
                <a:latin typeface="Arial" panose="020B0604020202020204" pitchFamily="34" charset="0"/>
              </a:rPr>
              <a:t>income-related Employment and Support Allowance</a:t>
            </a:r>
          </a:p>
          <a:p>
            <a:pPr algn="l">
              <a:buFont typeface="Arial" panose="020B0604020202020204" pitchFamily="34" charset="0"/>
              <a:buChar char="•"/>
            </a:pPr>
            <a:r>
              <a:rPr lang="en-GB" b="0" i="0">
                <a:solidFill>
                  <a:srgbClr val="1F1F1F"/>
                </a:solidFill>
                <a:effectLst/>
                <a:latin typeface="Arial" panose="020B0604020202020204" pitchFamily="34" charset="0"/>
              </a:rPr>
              <a:t>support under Part VI of the Immigration and Asylum Act 1999</a:t>
            </a:r>
          </a:p>
          <a:p>
            <a:pPr algn="l">
              <a:buFont typeface="Arial" panose="020B0604020202020204" pitchFamily="34" charset="0"/>
              <a:buChar char="•"/>
            </a:pPr>
            <a:r>
              <a:rPr lang="en-GB" b="0" i="0">
                <a:solidFill>
                  <a:srgbClr val="1F1F1F"/>
                </a:solidFill>
                <a:effectLst/>
                <a:latin typeface="Arial" panose="020B0604020202020204" pitchFamily="34" charset="0"/>
              </a:rPr>
              <a:t>Child Tax Credit (as long as you don't also get Working Tax Credit and your annual income is £16,190 or less before tax)</a:t>
            </a:r>
          </a:p>
          <a:p>
            <a:pPr algn="l">
              <a:buFont typeface="Arial" panose="020B0604020202020204" pitchFamily="34" charset="0"/>
              <a:buChar char="•"/>
            </a:pPr>
            <a:r>
              <a:rPr lang="en-GB" b="0" i="0">
                <a:solidFill>
                  <a:srgbClr val="1F1F1F"/>
                </a:solidFill>
                <a:effectLst/>
                <a:latin typeface="Arial" panose="020B0604020202020204" pitchFamily="34" charset="0"/>
              </a:rPr>
              <a:t>the guaranteed element of Pension Credit</a:t>
            </a:r>
          </a:p>
          <a:p>
            <a:pPr algn="l">
              <a:buFont typeface="Arial" panose="020B0604020202020204" pitchFamily="34" charset="0"/>
              <a:buChar char="•"/>
            </a:pPr>
            <a:r>
              <a:rPr lang="en-GB" b="0" i="0">
                <a:solidFill>
                  <a:srgbClr val="1F1F1F"/>
                </a:solidFill>
                <a:effectLst/>
                <a:latin typeface="Arial" panose="020B0604020202020204" pitchFamily="34" charset="0"/>
              </a:rPr>
              <a:t>Working Tax Credit run-on - paid for 4 weeks after you stop qualifying for Working Tax Credit</a:t>
            </a:r>
          </a:p>
          <a:p>
            <a:pPr algn="l">
              <a:buFont typeface="Arial" panose="020B0604020202020204" pitchFamily="34" charset="0"/>
              <a:buChar char="•"/>
            </a:pPr>
            <a:r>
              <a:rPr lang="en-GB" b="0" i="0">
                <a:solidFill>
                  <a:srgbClr val="1F1F1F"/>
                </a:solidFill>
                <a:effectLst/>
                <a:latin typeface="Arial" panose="020B0604020202020204" pitchFamily="34" charset="0"/>
              </a:rPr>
              <a:t>Universal Credit - your household earnings must be less than £7,400 a year after tax. This does not include any income from benefits.</a:t>
            </a:r>
          </a:p>
          <a:p>
            <a:endParaRPr lang="en-GB"/>
          </a:p>
        </p:txBody>
      </p:sp>
    </p:spTree>
    <p:extLst>
      <p:ext uri="{BB962C8B-B14F-4D97-AF65-F5344CB8AC3E}">
        <p14:creationId xmlns:p14="http://schemas.microsoft.com/office/powerpoint/2010/main" val="42385149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b="0" i="0">
                <a:solidFill>
                  <a:srgbClr val="202124"/>
                </a:solidFill>
                <a:effectLst/>
                <a:latin typeface="Google Sans"/>
              </a:rPr>
              <a:t>Welsh Government has said: </a:t>
            </a:r>
            <a:r>
              <a:rPr lang="en-GB" b="0" i="1">
                <a:solidFill>
                  <a:srgbClr val="FF0000"/>
                </a:solidFill>
                <a:effectLst/>
                <a:latin typeface="Google Sans"/>
              </a:rPr>
              <a:t>“All primary school children in Wales will get free school meals by 2024”.</a:t>
            </a:r>
          </a:p>
          <a:p>
            <a:r>
              <a:rPr lang="en-GB">
                <a:latin typeface="Google Sans"/>
              </a:rPr>
              <a:t>This policy is already being rolled out and is now being implemented in many primary school year groups. </a:t>
            </a:r>
          </a:p>
          <a:p>
            <a:r>
              <a:rPr lang="en-GB"/>
              <a:t>However, the threshold is very low, meaning families may still be experiencing considerable financial hardship yet not eligible for FSM at secondary level. </a:t>
            </a:r>
          </a:p>
        </p:txBody>
      </p:sp>
    </p:spTree>
    <p:extLst>
      <p:ext uri="{BB962C8B-B14F-4D97-AF65-F5344CB8AC3E}">
        <p14:creationId xmlns:p14="http://schemas.microsoft.com/office/powerpoint/2010/main" val="33023352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b="0" i="0">
                <a:solidFill>
                  <a:srgbClr val="222222"/>
                </a:solidFill>
                <a:effectLst/>
                <a:latin typeface="Arial" panose="020B0604020202020204" pitchFamily="34" charset="0"/>
              </a:rPr>
              <a:t>Not all families eligible for Free School Meals apply for it and even of those who do might not then take it up. The reasons for these are complex but include issues around the process of applying and stigma associated with being on FSM. </a:t>
            </a:r>
          </a:p>
          <a:p>
            <a:endParaRPr lang="en-GB" b="0" i="0">
              <a:solidFill>
                <a:srgbClr val="222222"/>
              </a:solidFill>
              <a:effectLst/>
              <a:latin typeface="Arial" panose="020B0604020202020204" pitchFamily="34" charset="0"/>
            </a:endParaRPr>
          </a:p>
          <a:p>
            <a:r>
              <a:rPr lang="en-GB" b="0" i="0">
                <a:solidFill>
                  <a:srgbClr val="222222"/>
                </a:solidFill>
                <a:effectLst/>
                <a:latin typeface="Arial" panose="020B0604020202020204" pitchFamily="34" charset="0"/>
              </a:rPr>
              <a:t>Addis, S., &amp; Murphy, S. (2018). Free school meals: socio-ecological influences on school level take up of entitlement. </a:t>
            </a:r>
            <a:r>
              <a:rPr lang="en-GB" b="0" i="1">
                <a:solidFill>
                  <a:srgbClr val="222222"/>
                </a:solidFill>
                <a:effectLst/>
                <a:latin typeface="Arial" panose="020B0604020202020204" pitchFamily="34" charset="0"/>
              </a:rPr>
              <a:t>British Journal of School Nursing</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13</a:t>
            </a:r>
            <a:r>
              <a:rPr lang="en-GB" b="0" i="0">
                <a:solidFill>
                  <a:srgbClr val="222222"/>
                </a:solidFill>
                <a:effectLst/>
                <a:latin typeface="Arial" panose="020B0604020202020204" pitchFamily="34" charset="0"/>
              </a:rPr>
              <a:t>(8), 394-402.</a:t>
            </a:r>
          </a:p>
          <a:p>
            <a:r>
              <a:rPr lang="en-GB" b="0" i="0" err="1">
                <a:solidFill>
                  <a:srgbClr val="222222"/>
                </a:solidFill>
                <a:effectLst/>
                <a:latin typeface="Arial" panose="020B0604020202020204" pitchFamily="34" charset="0"/>
              </a:rPr>
              <a:t>Montemaggi</a:t>
            </a:r>
            <a:r>
              <a:rPr lang="en-GB" b="0" i="0">
                <a:solidFill>
                  <a:srgbClr val="222222"/>
                </a:solidFill>
                <a:effectLst/>
                <a:latin typeface="Arial" panose="020B0604020202020204" pitchFamily="34" charset="0"/>
              </a:rPr>
              <a:t>, F., </a:t>
            </a:r>
            <a:r>
              <a:rPr lang="en-GB" b="0" i="0" err="1">
                <a:solidFill>
                  <a:srgbClr val="222222"/>
                </a:solidFill>
                <a:effectLst/>
                <a:latin typeface="Arial" panose="020B0604020202020204" pitchFamily="34" charset="0"/>
              </a:rPr>
              <a:t>Bullivant</a:t>
            </a:r>
            <a:r>
              <a:rPr lang="en-GB" b="0" i="0">
                <a:solidFill>
                  <a:srgbClr val="222222"/>
                </a:solidFill>
                <a:effectLst/>
                <a:latin typeface="Arial" panose="020B0604020202020204" pitchFamily="34" charset="0"/>
              </a:rPr>
              <a:t>, S., &amp; </a:t>
            </a:r>
            <a:r>
              <a:rPr lang="en-GB" b="0" i="0" err="1">
                <a:solidFill>
                  <a:srgbClr val="222222"/>
                </a:solidFill>
                <a:effectLst/>
                <a:latin typeface="Arial" panose="020B0604020202020204" pitchFamily="34" charset="0"/>
              </a:rPr>
              <a:t>Glackin</a:t>
            </a:r>
            <a:r>
              <a:rPr lang="en-GB" b="0" i="0">
                <a:solidFill>
                  <a:srgbClr val="222222"/>
                </a:solidFill>
                <a:effectLst/>
                <a:latin typeface="Arial" panose="020B0604020202020204" pitchFamily="34" charset="0"/>
              </a:rPr>
              <a:t>, M. (2017). The take-up of free school meals in Catholic schools in England and Wales.</a:t>
            </a:r>
            <a:endParaRPr lang="en-GB" b="1"/>
          </a:p>
        </p:txBody>
      </p:sp>
    </p:spTree>
    <p:extLst>
      <p:ext uri="{BB962C8B-B14F-4D97-AF65-F5344CB8AC3E}">
        <p14:creationId xmlns:p14="http://schemas.microsoft.com/office/powerpoint/2010/main" val="16352724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GB" b="0" i="0">
                <a:solidFill>
                  <a:srgbClr val="222222"/>
                </a:solidFill>
                <a:effectLst/>
                <a:latin typeface="Arial" panose="020B0604020202020204" pitchFamily="34" charset="0"/>
              </a:rPr>
              <a:t>Taylor, C. (2018). The reliability of free school meal eligibility as a measure of socio-economic disadvantage: Evidence from the millennium cohort study in Wales. </a:t>
            </a:r>
            <a:r>
              <a:rPr lang="en-GB" b="0" i="1">
                <a:solidFill>
                  <a:srgbClr val="222222"/>
                </a:solidFill>
                <a:effectLst/>
                <a:latin typeface="Arial" panose="020B0604020202020204" pitchFamily="34" charset="0"/>
              </a:rPr>
              <a:t>British journal of educational studies</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66</a:t>
            </a:r>
            <a:r>
              <a:rPr lang="en-GB" b="0" i="0">
                <a:solidFill>
                  <a:srgbClr val="222222"/>
                </a:solidFill>
                <a:effectLst/>
                <a:latin typeface="Arial" panose="020B0604020202020204" pitchFamily="34" charset="0"/>
              </a:rPr>
              <a:t>(1), 29-51.</a:t>
            </a:r>
          </a:p>
          <a:p>
            <a:pPr marL="0" marR="0" lvl="0" indent="0" defTabSz="914400" eaLnBrk="1" fontAlgn="auto" latinLnBrk="0" hangingPunct="1">
              <a:lnSpc>
                <a:spcPct val="100000"/>
              </a:lnSpc>
              <a:spcBef>
                <a:spcPts val="0"/>
              </a:spcBef>
              <a:spcAft>
                <a:spcPts val="0"/>
              </a:spcAft>
              <a:buClrTx/>
              <a:buSzTx/>
              <a:buFontTx/>
              <a:buNone/>
              <a:tabLst/>
              <a:defRPr/>
            </a:pPr>
            <a:r>
              <a:rPr lang="en-GB" b="0" i="0" err="1">
                <a:solidFill>
                  <a:srgbClr val="222222"/>
                </a:solidFill>
                <a:effectLst/>
                <a:latin typeface="Arial" panose="020B0604020202020204" pitchFamily="34" charset="0"/>
              </a:rPr>
              <a:t>Ilie</a:t>
            </a:r>
            <a:r>
              <a:rPr lang="en-GB" b="0" i="0">
                <a:solidFill>
                  <a:srgbClr val="222222"/>
                </a:solidFill>
                <a:effectLst/>
                <a:latin typeface="Arial" panose="020B0604020202020204" pitchFamily="34" charset="0"/>
              </a:rPr>
              <a:t>, S., Sutherland, A., &amp; Vignoles, A. (2017). Revisiting free school meal eligibility as a proxy for pupil socio‐economic deprivation. </a:t>
            </a:r>
            <a:r>
              <a:rPr lang="en-GB" b="0" i="1">
                <a:solidFill>
                  <a:srgbClr val="222222"/>
                </a:solidFill>
                <a:effectLst/>
                <a:latin typeface="Arial" panose="020B0604020202020204" pitchFamily="34" charset="0"/>
              </a:rPr>
              <a:t>British Educational Research Journal</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43</a:t>
            </a:r>
            <a:r>
              <a:rPr lang="en-GB" b="0" i="0">
                <a:solidFill>
                  <a:srgbClr val="222222"/>
                </a:solidFill>
                <a:effectLst/>
                <a:latin typeface="Arial" panose="020B0604020202020204" pitchFamily="34" charset="0"/>
              </a:rPr>
              <a:t>(2), 253-274.</a:t>
            </a:r>
          </a:p>
          <a:p>
            <a:pPr marL="0" marR="0" lvl="0" indent="0" defTabSz="914400" eaLnBrk="1" fontAlgn="auto" latinLnBrk="0" hangingPunct="1">
              <a:lnSpc>
                <a:spcPct val="100000"/>
              </a:lnSpc>
              <a:spcBef>
                <a:spcPts val="0"/>
              </a:spcBef>
              <a:spcAft>
                <a:spcPts val="0"/>
              </a:spcAft>
              <a:buClrTx/>
              <a:buSzTx/>
              <a:buFontTx/>
              <a:buNone/>
              <a:tabLst/>
              <a:defRPr/>
            </a:pPr>
            <a:r>
              <a:rPr lang="en-GB" b="0" i="0" err="1">
                <a:solidFill>
                  <a:srgbClr val="222222"/>
                </a:solidFill>
                <a:effectLst/>
                <a:latin typeface="Arial" panose="020B0604020202020204" pitchFamily="34" charset="0"/>
              </a:rPr>
              <a:t>Engzell</a:t>
            </a:r>
            <a:r>
              <a:rPr lang="en-GB" b="0" i="0">
                <a:solidFill>
                  <a:srgbClr val="222222"/>
                </a:solidFill>
                <a:effectLst/>
                <a:latin typeface="Arial" panose="020B0604020202020204" pitchFamily="34" charset="0"/>
              </a:rPr>
              <a:t>, P. (2021). What do books in the home proxy for? A cautionary tale. </a:t>
            </a:r>
            <a:r>
              <a:rPr lang="en-GB" b="0" i="1">
                <a:solidFill>
                  <a:srgbClr val="222222"/>
                </a:solidFill>
                <a:effectLst/>
                <a:latin typeface="Arial" panose="020B0604020202020204" pitchFamily="34" charset="0"/>
              </a:rPr>
              <a:t>Sociological Methods &amp; Research</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50</a:t>
            </a:r>
            <a:r>
              <a:rPr lang="en-GB" b="0" i="0">
                <a:solidFill>
                  <a:srgbClr val="222222"/>
                </a:solidFill>
                <a:effectLst/>
                <a:latin typeface="Arial" panose="020B0604020202020204" pitchFamily="34" charset="0"/>
              </a:rPr>
              <a:t>(4), 1487-1514.</a:t>
            </a:r>
            <a:endParaRPr lang="en-GB"/>
          </a:p>
          <a:p>
            <a:endParaRPr lang="en-GB"/>
          </a:p>
        </p:txBody>
      </p:sp>
    </p:spTree>
    <p:extLst>
      <p:ext uri="{BB962C8B-B14F-4D97-AF65-F5344CB8AC3E}">
        <p14:creationId xmlns:p14="http://schemas.microsoft.com/office/powerpoint/2010/main" val="39967855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GB" b="0" i="0">
                <a:solidFill>
                  <a:srgbClr val="222222"/>
                </a:solidFill>
                <a:effectLst/>
                <a:latin typeface="Arial" panose="020B0604020202020204" pitchFamily="34" charset="0"/>
              </a:rPr>
              <a:t>Taylor, C. (2018). The reliability of free school meal eligibility as a measure of socio-economic disadvantage: Evidence from the millennium cohort study in Wales. </a:t>
            </a:r>
            <a:r>
              <a:rPr lang="en-GB" b="0" i="1">
                <a:solidFill>
                  <a:srgbClr val="222222"/>
                </a:solidFill>
                <a:effectLst/>
                <a:latin typeface="Arial" panose="020B0604020202020204" pitchFamily="34" charset="0"/>
              </a:rPr>
              <a:t>British journal of educational studies</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66</a:t>
            </a:r>
            <a:r>
              <a:rPr lang="en-GB" b="0" i="0">
                <a:solidFill>
                  <a:srgbClr val="222222"/>
                </a:solidFill>
                <a:effectLst/>
                <a:latin typeface="Arial" panose="020B0604020202020204" pitchFamily="34" charset="0"/>
              </a:rPr>
              <a:t>(1), 29-51.</a:t>
            </a:r>
          </a:p>
          <a:p>
            <a:pPr marL="0" marR="0" lvl="0" indent="0" defTabSz="914400" eaLnBrk="1" fontAlgn="auto" latinLnBrk="0" hangingPunct="1">
              <a:lnSpc>
                <a:spcPct val="100000"/>
              </a:lnSpc>
              <a:spcBef>
                <a:spcPts val="0"/>
              </a:spcBef>
              <a:spcAft>
                <a:spcPts val="0"/>
              </a:spcAft>
              <a:buClrTx/>
              <a:buSzTx/>
              <a:buFontTx/>
              <a:buNone/>
              <a:tabLst/>
              <a:defRPr/>
            </a:pPr>
            <a:r>
              <a:rPr lang="en-GB" b="0" i="0" err="1">
                <a:solidFill>
                  <a:srgbClr val="222222"/>
                </a:solidFill>
                <a:effectLst/>
                <a:latin typeface="Arial" panose="020B0604020202020204" pitchFamily="34" charset="0"/>
              </a:rPr>
              <a:t>Ilie</a:t>
            </a:r>
            <a:r>
              <a:rPr lang="en-GB" b="0" i="0">
                <a:solidFill>
                  <a:srgbClr val="222222"/>
                </a:solidFill>
                <a:effectLst/>
                <a:latin typeface="Arial" panose="020B0604020202020204" pitchFamily="34" charset="0"/>
              </a:rPr>
              <a:t>, S., Sutherland, A., &amp; Vignoles, A. (2017). Revisiting free school meal eligibility as a proxy for pupil socio‐economic deprivation. </a:t>
            </a:r>
            <a:r>
              <a:rPr lang="en-GB" b="0" i="1">
                <a:solidFill>
                  <a:srgbClr val="222222"/>
                </a:solidFill>
                <a:effectLst/>
                <a:latin typeface="Arial" panose="020B0604020202020204" pitchFamily="34" charset="0"/>
              </a:rPr>
              <a:t>British Educational Research Journal</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43</a:t>
            </a:r>
            <a:r>
              <a:rPr lang="en-GB" b="0" i="0">
                <a:solidFill>
                  <a:srgbClr val="222222"/>
                </a:solidFill>
                <a:effectLst/>
                <a:latin typeface="Arial" panose="020B0604020202020204" pitchFamily="34" charset="0"/>
              </a:rPr>
              <a:t>(2), 253-274.</a:t>
            </a:r>
          </a:p>
          <a:p>
            <a:pPr marL="0" marR="0" lvl="0" indent="0" defTabSz="914400" eaLnBrk="1" fontAlgn="auto" latinLnBrk="0" hangingPunct="1">
              <a:lnSpc>
                <a:spcPct val="100000"/>
              </a:lnSpc>
              <a:spcBef>
                <a:spcPts val="0"/>
              </a:spcBef>
              <a:spcAft>
                <a:spcPts val="0"/>
              </a:spcAft>
              <a:buClrTx/>
              <a:buSzTx/>
              <a:buFontTx/>
              <a:buNone/>
              <a:tabLst/>
              <a:defRPr/>
            </a:pPr>
            <a:r>
              <a:rPr lang="en-GB" b="0" i="0" err="1">
                <a:solidFill>
                  <a:srgbClr val="222222"/>
                </a:solidFill>
                <a:effectLst/>
                <a:latin typeface="Arial" panose="020B0604020202020204" pitchFamily="34" charset="0"/>
              </a:rPr>
              <a:t>Engzell</a:t>
            </a:r>
            <a:r>
              <a:rPr lang="en-GB" b="0" i="0">
                <a:solidFill>
                  <a:srgbClr val="222222"/>
                </a:solidFill>
                <a:effectLst/>
                <a:latin typeface="Arial" panose="020B0604020202020204" pitchFamily="34" charset="0"/>
              </a:rPr>
              <a:t>, P. (2021). What do books in the home proxy for? A cautionary tale. </a:t>
            </a:r>
            <a:r>
              <a:rPr lang="en-GB" b="0" i="1">
                <a:solidFill>
                  <a:srgbClr val="222222"/>
                </a:solidFill>
                <a:effectLst/>
                <a:latin typeface="Arial" panose="020B0604020202020204" pitchFamily="34" charset="0"/>
              </a:rPr>
              <a:t>Sociological Methods &amp; Research</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50</a:t>
            </a:r>
            <a:r>
              <a:rPr lang="en-GB" b="0" i="0">
                <a:solidFill>
                  <a:srgbClr val="222222"/>
                </a:solidFill>
                <a:effectLst/>
                <a:latin typeface="Arial" panose="020B0604020202020204" pitchFamily="34" charset="0"/>
              </a:rPr>
              <a:t>(4), 1487-1514.</a:t>
            </a:r>
            <a:endParaRPr lang="en-GB"/>
          </a:p>
          <a:p>
            <a:endParaRPr lang="en-GB"/>
          </a:p>
        </p:txBody>
      </p:sp>
    </p:spTree>
    <p:extLst>
      <p:ext uri="{BB962C8B-B14F-4D97-AF65-F5344CB8AC3E}">
        <p14:creationId xmlns:p14="http://schemas.microsoft.com/office/powerpoint/2010/main" val="40086379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a:p>
            <a:r>
              <a:rPr lang="en-GB" b="0" i="0">
                <a:solidFill>
                  <a:srgbClr val="222222"/>
                </a:solidFill>
                <a:effectLst/>
                <a:latin typeface="Arial" panose="020B0604020202020204" pitchFamily="34" charset="0"/>
              </a:rPr>
              <a:t>Teachers’ perceptions of poverty</a:t>
            </a:r>
          </a:p>
          <a:p>
            <a:r>
              <a:rPr lang="en-GB" b="0" i="0">
                <a:solidFill>
                  <a:srgbClr val="222222"/>
                </a:solidFill>
                <a:effectLst/>
                <a:latin typeface="Arial" panose="020B0604020202020204" pitchFamily="34" charset="0"/>
              </a:rPr>
              <a:t>Doyle, L., &amp; Easterbrook, M. J. (2023). Biased career choices? It depends what you believe: Trainee teachers' aversions to working in low-income schools are moderated by beliefs about inequality, meritocracy, and growth mindsets. </a:t>
            </a:r>
            <a:r>
              <a:rPr lang="en-GB" b="0" i="1">
                <a:solidFill>
                  <a:srgbClr val="222222"/>
                </a:solidFill>
                <a:effectLst/>
                <a:latin typeface="Arial" panose="020B0604020202020204" pitchFamily="34" charset="0"/>
              </a:rPr>
              <a:t>Preprint retrieved from </a:t>
            </a:r>
            <a:r>
              <a:rPr lang="en-GB" b="0" i="1" err="1">
                <a:solidFill>
                  <a:srgbClr val="222222"/>
                </a:solidFill>
                <a:effectLst/>
                <a:latin typeface="Arial" panose="020B0604020202020204" pitchFamily="34" charset="0"/>
              </a:rPr>
              <a:t>PsyArXiv</a:t>
            </a:r>
            <a:endParaRPr lang="en-GB" b="0" i="0">
              <a:solidFill>
                <a:srgbClr val="222222"/>
              </a:solidFill>
              <a:effectLst/>
              <a:latin typeface="Arial" panose="020B0604020202020204" pitchFamily="34" charset="0"/>
            </a:endParaRPr>
          </a:p>
          <a:p>
            <a:r>
              <a:rPr lang="en-GB" b="0" i="0">
                <a:solidFill>
                  <a:srgbClr val="222222"/>
                </a:solidFill>
                <a:effectLst/>
                <a:latin typeface="Arial" panose="020B0604020202020204" pitchFamily="34" charset="0"/>
              </a:rPr>
              <a:t>Ellis, S., Thompson, I., </a:t>
            </a:r>
            <a:r>
              <a:rPr lang="en-GB" b="0" i="0" err="1">
                <a:solidFill>
                  <a:srgbClr val="222222"/>
                </a:solidFill>
                <a:effectLst/>
                <a:latin typeface="Arial" panose="020B0604020202020204" pitchFamily="34" charset="0"/>
              </a:rPr>
              <a:t>McNicholl</a:t>
            </a:r>
            <a:r>
              <a:rPr lang="en-GB" b="0" i="0">
                <a:solidFill>
                  <a:srgbClr val="222222"/>
                </a:solidFill>
                <a:effectLst/>
                <a:latin typeface="Arial" panose="020B0604020202020204" pitchFamily="34" charset="0"/>
              </a:rPr>
              <a:t>, J., &amp; Thomson, J. (2019). Student teachers’ perceptions of the effects of poverty on learners’ educational attainment and well-being: perspectives from England and Scotland. In </a:t>
            </a:r>
            <a:r>
              <a:rPr lang="en-GB" b="0" i="1">
                <a:solidFill>
                  <a:srgbClr val="222222"/>
                </a:solidFill>
                <a:effectLst/>
                <a:latin typeface="Arial" panose="020B0604020202020204" pitchFamily="34" charset="0"/>
              </a:rPr>
              <a:t>Poverty Discourses in Teacher Education</a:t>
            </a:r>
            <a:r>
              <a:rPr lang="en-GB" b="0" i="0">
                <a:solidFill>
                  <a:srgbClr val="222222"/>
                </a:solidFill>
                <a:effectLst/>
                <a:latin typeface="Arial" panose="020B0604020202020204" pitchFamily="34" charset="0"/>
              </a:rPr>
              <a:t> (pp. 110-126). Routledge.</a:t>
            </a:r>
          </a:p>
          <a:p>
            <a:r>
              <a:rPr lang="en-GB" b="0" i="0">
                <a:solidFill>
                  <a:srgbClr val="222222"/>
                </a:solidFill>
                <a:effectLst/>
                <a:latin typeface="Arial" panose="020B0604020202020204" pitchFamily="34" charset="0"/>
              </a:rPr>
              <a:t>Robson, D., </a:t>
            </a:r>
            <a:r>
              <a:rPr lang="en-GB" b="0" i="0" err="1">
                <a:solidFill>
                  <a:srgbClr val="222222"/>
                </a:solidFill>
                <a:effectLst/>
                <a:latin typeface="Arial" panose="020B0604020202020204" pitchFamily="34" charset="0"/>
              </a:rPr>
              <a:t>Mtika</a:t>
            </a:r>
            <a:r>
              <a:rPr lang="en-GB" b="0" i="0">
                <a:solidFill>
                  <a:srgbClr val="222222"/>
                </a:solidFill>
                <a:effectLst/>
                <a:latin typeface="Arial" panose="020B0604020202020204" pitchFamily="34" charset="0"/>
              </a:rPr>
              <a:t>, P., Graham, A., &amp; MacDougall, L. (2021). Student teachers’ understandings of poverty: insights for initial teacher education. </a:t>
            </a:r>
            <a:r>
              <a:rPr lang="en-GB" b="0" i="1">
                <a:solidFill>
                  <a:srgbClr val="222222"/>
                </a:solidFill>
                <a:effectLst/>
                <a:latin typeface="Arial" panose="020B0604020202020204" pitchFamily="34" charset="0"/>
              </a:rPr>
              <a:t>Journal of Education for Teaching</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47</a:t>
            </a:r>
            <a:r>
              <a:rPr lang="en-GB" b="0" i="0">
                <a:solidFill>
                  <a:srgbClr val="222222"/>
                </a:solidFill>
                <a:effectLst/>
                <a:latin typeface="Arial" panose="020B0604020202020204" pitchFamily="34" charset="0"/>
              </a:rPr>
              <a:t>(1), 104-117. (factors that influencing negative feelings towards teaching in below medium income schools; mitigations through training input on poverty)</a:t>
            </a:r>
            <a:endParaRPr lang="en-GB"/>
          </a:p>
          <a:p>
            <a:endParaRPr lang="en-GB"/>
          </a:p>
        </p:txBody>
      </p:sp>
    </p:spTree>
    <p:extLst>
      <p:ext uri="{BB962C8B-B14F-4D97-AF65-F5344CB8AC3E}">
        <p14:creationId xmlns:p14="http://schemas.microsoft.com/office/powerpoint/2010/main" val="23111411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b="0" i="0">
                <a:solidFill>
                  <a:srgbClr val="222222"/>
                </a:solidFill>
                <a:effectLst/>
                <a:latin typeface="Arial" panose="020B0604020202020204" pitchFamily="34" charset="0"/>
              </a:rPr>
              <a:t>Teachers’ perceptions of poverty</a:t>
            </a:r>
          </a:p>
          <a:p>
            <a:r>
              <a:rPr lang="en-GB" b="0" i="0">
                <a:solidFill>
                  <a:srgbClr val="222222"/>
                </a:solidFill>
                <a:effectLst/>
                <a:latin typeface="Arial" panose="020B0604020202020204" pitchFamily="34" charset="0"/>
              </a:rPr>
              <a:t>Doyle, L., &amp; Easterbrook, M. J. (2023). Biased career choices? It depends what you believe: Trainee teachers' aversions to working in low-income schools are moderated by beliefs about inequality, meritocracy, and growth mindsets. </a:t>
            </a:r>
            <a:r>
              <a:rPr lang="en-GB" b="0" i="1">
                <a:solidFill>
                  <a:srgbClr val="222222"/>
                </a:solidFill>
                <a:effectLst/>
                <a:latin typeface="Arial" panose="020B0604020202020204" pitchFamily="34" charset="0"/>
              </a:rPr>
              <a:t>Preprint retrieved from </a:t>
            </a:r>
            <a:r>
              <a:rPr lang="en-GB" b="0" i="1" err="1">
                <a:solidFill>
                  <a:srgbClr val="222222"/>
                </a:solidFill>
                <a:effectLst/>
                <a:latin typeface="Arial" panose="020B0604020202020204" pitchFamily="34" charset="0"/>
              </a:rPr>
              <a:t>PsyArXiv</a:t>
            </a:r>
            <a:endParaRPr lang="en-GB" b="0" i="0">
              <a:solidFill>
                <a:srgbClr val="222222"/>
              </a:solidFill>
              <a:effectLst/>
              <a:latin typeface="Arial" panose="020B0604020202020204" pitchFamily="34" charset="0"/>
            </a:endParaRPr>
          </a:p>
          <a:p>
            <a:r>
              <a:rPr lang="en-GB" b="0" i="0">
                <a:solidFill>
                  <a:srgbClr val="222222"/>
                </a:solidFill>
                <a:effectLst/>
                <a:latin typeface="Arial" panose="020B0604020202020204" pitchFamily="34" charset="0"/>
              </a:rPr>
              <a:t>Ellis, S., Thompson, I., </a:t>
            </a:r>
            <a:r>
              <a:rPr lang="en-GB" b="0" i="0" err="1">
                <a:solidFill>
                  <a:srgbClr val="222222"/>
                </a:solidFill>
                <a:effectLst/>
                <a:latin typeface="Arial" panose="020B0604020202020204" pitchFamily="34" charset="0"/>
              </a:rPr>
              <a:t>McNicholl</a:t>
            </a:r>
            <a:r>
              <a:rPr lang="en-GB" b="0" i="0">
                <a:solidFill>
                  <a:srgbClr val="222222"/>
                </a:solidFill>
                <a:effectLst/>
                <a:latin typeface="Arial" panose="020B0604020202020204" pitchFamily="34" charset="0"/>
              </a:rPr>
              <a:t>, J., &amp; Thomson, J. (2019). Student teachers’ perceptions of the effects of poverty on learners’ educational attainment and well-being: perspectives from England and Scotland. In </a:t>
            </a:r>
            <a:r>
              <a:rPr lang="en-GB" b="0" i="1">
                <a:solidFill>
                  <a:srgbClr val="222222"/>
                </a:solidFill>
                <a:effectLst/>
                <a:latin typeface="Arial" panose="020B0604020202020204" pitchFamily="34" charset="0"/>
              </a:rPr>
              <a:t>Poverty Discourses in Teacher Education</a:t>
            </a:r>
            <a:r>
              <a:rPr lang="en-GB" b="0" i="0">
                <a:solidFill>
                  <a:srgbClr val="222222"/>
                </a:solidFill>
                <a:effectLst/>
                <a:latin typeface="Arial" panose="020B0604020202020204" pitchFamily="34" charset="0"/>
              </a:rPr>
              <a:t> (pp. 110-126). Routledge.</a:t>
            </a:r>
          </a:p>
          <a:p>
            <a:r>
              <a:rPr lang="en-GB" b="0" i="0">
                <a:solidFill>
                  <a:srgbClr val="222222"/>
                </a:solidFill>
                <a:effectLst/>
                <a:latin typeface="Arial" panose="020B0604020202020204" pitchFamily="34" charset="0"/>
              </a:rPr>
              <a:t>Robson, D., </a:t>
            </a:r>
            <a:r>
              <a:rPr lang="en-GB" b="0" i="0" err="1">
                <a:solidFill>
                  <a:srgbClr val="222222"/>
                </a:solidFill>
                <a:effectLst/>
                <a:latin typeface="Arial" panose="020B0604020202020204" pitchFamily="34" charset="0"/>
              </a:rPr>
              <a:t>Mtika</a:t>
            </a:r>
            <a:r>
              <a:rPr lang="en-GB" b="0" i="0">
                <a:solidFill>
                  <a:srgbClr val="222222"/>
                </a:solidFill>
                <a:effectLst/>
                <a:latin typeface="Arial" panose="020B0604020202020204" pitchFamily="34" charset="0"/>
              </a:rPr>
              <a:t>, P., Graham, A., &amp; MacDougall, L. (2021). Student teachers’ understandings of poverty: insights for initial teacher education. </a:t>
            </a:r>
            <a:r>
              <a:rPr lang="en-GB" b="0" i="1">
                <a:solidFill>
                  <a:srgbClr val="222222"/>
                </a:solidFill>
                <a:effectLst/>
                <a:latin typeface="Arial" panose="020B0604020202020204" pitchFamily="34" charset="0"/>
              </a:rPr>
              <a:t>Journal of Education for Teaching</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47</a:t>
            </a:r>
            <a:r>
              <a:rPr lang="en-GB" b="0" i="0">
                <a:solidFill>
                  <a:srgbClr val="222222"/>
                </a:solidFill>
                <a:effectLst/>
                <a:latin typeface="Arial" panose="020B0604020202020204" pitchFamily="34" charset="0"/>
              </a:rPr>
              <a:t>(1), 104-117. (factors that influencing negative feelings towards teaching in below medium income schools; mitigations through training input on poverty)</a:t>
            </a:r>
            <a:endParaRPr lang="en-GB"/>
          </a:p>
          <a:p>
            <a:endParaRPr lang="en-GB" altLang="en-US"/>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7AF5822-C999-4B83-94C6-41C0FFBC6642}" type="slidenum">
              <a:rPr lang="en-GB" altLang="en-US" smtClean="0"/>
              <a:pPr/>
              <a:t>34</a:t>
            </a:fld>
            <a:endParaRPr lang="en-GB" altLang="en-US"/>
          </a:p>
        </p:txBody>
      </p:sp>
    </p:spTree>
    <p:extLst>
      <p:ext uri="{BB962C8B-B14F-4D97-AF65-F5344CB8AC3E}">
        <p14:creationId xmlns:p14="http://schemas.microsoft.com/office/powerpoint/2010/main" val="26897980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Ridge, T. (2011). The everyday costs of poverty in childhood: A review of qualitative research exploring the lives and experiences of low‐income children in the UK. </a:t>
            </a:r>
            <a:r>
              <a:rPr lang="en-GB" i="1"/>
              <a:t>Children &amp; society</a:t>
            </a:r>
            <a:r>
              <a:rPr lang="en-GB"/>
              <a:t>, </a:t>
            </a:r>
            <a:r>
              <a:rPr lang="en-GB" i="1"/>
              <a:t>25</a:t>
            </a:r>
            <a:r>
              <a:rPr lang="en-GB"/>
              <a:t>(1), 73-84.</a:t>
            </a:r>
          </a:p>
          <a:p>
            <a:r>
              <a:rPr lang="en-GB" b="0" i="0">
                <a:solidFill>
                  <a:srgbClr val="222222"/>
                </a:solidFill>
                <a:effectLst/>
                <a:latin typeface="Arial" panose="020B0604020202020204" pitchFamily="34" charset="0"/>
              </a:rPr>
              <a:t>Pollack, T. M. (2012). The miseducation of a beginning teacher: One educator's critical reflections on the functions and power of deficit narratives. </a:t>
            </a:r>
            <a:r>
              <a:rPr lang="en-GB" b="0" i="1">
                <a:solidFill>
                  <a:srgbClr val="222222"/>
                </a:solidFill>
                <a:effectLst/>
                <a:latin typeface="Arial" panose="020B0604020202020204" pitchFamily="34" charset="0"/>
              </a:rPr>
              <a:t>Multicultural Perspectives</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14</a:t>
            </a:r>
            <a:r>
              <a:rPr lang="en-GB" b="0" i="0">
                <a:solidFill>
                  <a:srgbClr val="222222"/>
                </a:solidFill>
                <a:effectLst/>
                <a:latin typeface="Arial" panose="020B0604020202020204" pitchFamily="34" charset="0"/>
              </a:rPr>
              <a:t>(2), 93-98.</a:t>
            </a:r>
          </a:p>
          <a:p>
            <a:r>
              <a:rPr lang="en-GB" b="0" i="0">
                <a:solidFill>
                  <a:srgbClr val="222222"/>
                </a:solidFill>
                <a:effectLst/>
                <a:latin typeface="Arial" panose="020B0604020202020204" pitchFamily="34" charset="0"/>
              </a:rPr>
              <a:t>White, M. L., &amp; Murray, J. (2019). Seeing disadvantage in schools: Exploring student teachers’ perceptions of poverty and disadvantage using visual pedagogy. In </a:t>
            </a:r>
            <a:r>
              <a:rPr lang="en-GB" b="0" i="1">
                <a:solidFill>
                  <a:srgbClr val="222222"/>
                </a:solidFill>
                <a:effectLst/>
                <a:latin typeface="Arial" panose="020B0604020202020204" pitchFamily="34" charset="0"/>
              </a:rPr>
              <a:t>Poverty Discourses in Teacher Education</a:t>
            </a:r>
            <a:r>
              <a:rPr lang="en-GB" b="0" i="0">
                <a:solidFill>
                  <a:srgbClr val="222222"/>
                </a:solidFill>
                <a:effectLst/>
                <a:latin typeface="Arial" panose="020B0604020202020204" pitchFamily="34" charset="0"/>
              </a:rPr>
              <a:t> (pp. 127-142). Routledge.</a:t>
            </a:r>
          </a:p>
          <a:p>
            <a:r>
              <a:rPr lang="en-GB" b="0" i="0">
                <a:solidFill>
                  <a:srgbClr val="222222"/>
                </a:solidFill>
                <a:effectLst/>
                <a:latin typeface="Arial" panose="020B0604020202020204" pitchFamily="34" charset="0"/>
              </a:rPr>
              <a:t>Goodall, J. (2021). Parental engagement and deficit discourses: Absolving the system and solving parents. </a:t>
            </a:r>
            <a:r>
              <a:rPr lang="en-GB" b="0" i="1">
                <a:solidFill>
                  <a:srgbClr val="222222"/>
                </a:solidFill>
                <a:effectLst/>
                <a:latin typeface="Arial" panose="020B0604020202020204" pitchFamily="34" charset="0"/>
              </a:rPr>
              <a:t>Educational Review</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73</a:t>
            </a:r>
            <a:r>
              <a:rPr lang="en-GB" b="0" i="0">
                <a:solidFill>
                  <a:srgbClr val="222222"/>
                </a:solidFill>
                <a:effectLst/>
                <a:latin typeface="Arial" panose="020B0604020202020204" pitchFamily="34" charset="0"/>
              </a:rPr>
              <a:t>(1), 98-110.</a:t>
            </a:r>
            <a:endParaRPr lang="en-GB"/>
          </a:p>
        </p:txBody>
      </p:sp>
      <p:sp>
        <p:nvSpPr>
          <p:cNvPr id="4" name="Slide Number Placeholder 3"/>
          <p:cNvSpPr>
            <a:spLocks noGrp="1"/>
          </p:cNvSpPr>
          <p:nvPr>
            <p:ph type="sldNum" sz="quarter" idx="5"/>
          </p:nvPr>
        </p:nvSpPr>
        <p:spPr/>
        <p:txBody>
          <a:bodyPr/>
          <a:lstStyle/>
          <a:p>
            <a:fld id="{C90752E0-195C-464E-ACDC-4153D763CA42}" type="slidenum">
              <a:rPr lang="en-GB" smtClean="0"/>
              <a:t>35</a:t>
            </a:fld>
            <a:endParaRPr lang="en-GB"/>
          </a:p>
        </p:txBody>
      </p:sp>
    </p:spTree>
    <p:extLst>
      <p:ext uri="{BB962C8B-B14F-4D97-AF65-F5344CB8AC3E}">
        <p14:creationId xmlns:p14="http://schemas.microsoft.com/office/powerpoint/2010/main" val="41942163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Ridge, T. (2011). The everyday costs of poverty in childhood: A review of qualitative research exploring the lives and experiences of low‐income children in the UK. </a:t>
            </a:r>
            <a:r>
              <a:rPr lang="en-GB" i="1"/>
              <a:t>Children &amp; society</a:t>
            </a:r>
            <a:r>
              <a:rPr lang="en-GB"/>
              <a:t>, </a:t>
            </a:r>
            <a:r>
              <a:rPr lang="en-GB" i="1"/>
              <a:t>25</a:t>
            </a:r>
            <a:r>
              <a:rPr lang="en-GB"/>
              <a:t>(1), 73-84.</a:t>
            </a:r>
          </a:p>
          <a:p>
            <a:r>
              <a:rPr lang="en-GB" b="0" i="0">
                <a:solidFill>
                  <a:srgbClr val="222222"/>
                </a:solidFill>
                <a:effectLst/>
                <a:latin typeface="Arial" panose="020B0604020202020204" pitchFamily="34" charset="0"/>
              </a:rPr>
              <a:t>Pollack, T. M. (2012). The miseducation of a beginning teacher: One educator's critical reflections on the functions and power of deficit narratives. </a:t>
            </a:r>
            <a:r>
              <a:rPr lang="en-GB" b="0" i="1">
                <a:solidFill>
                  <a:srgbClr val="222222"/>
                </a:solidFill>
                <a:effectLst/>
                <a:latin typeface="Arial" panose="020B0604020202020204" pitchFamily="34" charset="0"/>
              </a:rPr>
              <a:t>Multicultural Perspectives</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14</a:t>
            </a:r>
            <a:r>
              <a:rPr lang="en-GB" b="0" i="0">
                <a:solidFill>
                  <a:srgbClr val="222222"/>
                </a:solidFill>
                <a:effectLst/>
                <a:latin typeface="Arial" panose="020B0604020202020204" pitchFamily="34" charset="0"/>
              </a:rPr>
              <a:t>(2), 93-98.</a:t>
            </a:r>
          </a:p>
          <a:p>
            <a:r>
              <a:rPr lang="en-GB" b="0" i="0">
                <a:solidFill>
                  <a:srgbClr val="222222"/>
                </a:solidFill>
                <a:effectLst/>
                <a:latin typeface="Arial" panose="020B0604020202020204" pitchFamily="34" charset="0"/>
              </a:rPr>
              <a:t>White, M. L., &amp; Murray, J. (2019). Seeing disadvantage in schools: Exploring student teachers’ perceptions of poverty and disadvantage using visual pedagogy. In </a:t>
            </a:r>
            <a:r>
              <a:rPr lang="en-GB" b="0" i="1">
                <a:solidFill>
                  <a:srgbClr val="222222"/>
                </a:solidFill>
                <a:effectLst/>
                <a:latin typeface="Arial" panose="020B0604020202020204" pitchFamily="34" charset="0"/>
              </a:rPr>
              <a:t>Poverty Discourses in Teacher Education</a:t>
            </a:r>
            <a:r>
              <a:rPr lang="en-GB" b="0" i="0">
                <a:solidFill>
                  <a:srgbClr val="222222"/>
                </a:solidFill>
                <a:effectLst/>
                <a:latin typeface="Arial" panose="020B0604020202020204" pitchFamily="34" charset="0"/>
              </a:rPr>
              <a:t> (pp. 127-142). Routledge.</a:t>
            </a:r>
          </a:p>
          <a:p>
            <a:r>
              <a:rPr lang="en-GB" b="0" i="0">
                <a:solidFill>
                  <a:srgbClr val="222222"/>
                </a:solidFill>
                <a:effectLst/>
                <a:latin typeface="Arial" panose="020B0604020202020204" pitchFamily="34" charset="0"/>
              </a:rPr>
              <a:t>Goodall, J. (2021). Parental engagement and deficit discourses: Absolving the system and solving parents. </a:t>
            </a:r>
            <a:r>
              <a:rPr lang="en-GB" b="0" i="1">
                <a:solidFill>
                  <a:srgbClr val="222222"/>
                </a:solidFill>
                <a:effectLst/>
                <a:latin typeface="Arial" panose="020B0604020202020204" pitchFamily="34" charset="0"/>
              </a:rPr>
              <a:t>Educational Review</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73</a:t>
            </a:r>
            <a:r>
              <a:rPr lang="en-GB" b="0" i="0">
                <a:solidFill>
                  <a:srgbClr val="222222"/>
                </a:solidFill>
                <a:effectLst/>
                <a:latin typeface="Arial" panose="020B0604020202020204" pitchFamily="34" charset="0"/>
              </a:rPr>
              <a:t>(1), 98-110.</a:t>
            </a:r>
            <a:endParaRPr lang="en-GB"/>
          </a:p>
        </p:txBody>
      </p:sp>
      <p:sp>
        <p:nvSpPr>
          <p:cNvPr id="4" name="Slide Number Placeholder 3"/>
          <p:cNvSpPr>
            <a:spLocks noGrp="1"/>
          </p:cNvSpPr>
          <p:nvPr>
            <p:ph type="sldNum" sz="quarter" idx="5"/>
          </p:nvPr>
        </p:nvSpPr>
        <p:spPr/>
        <p:txBody>
          <a:bodyPr/>
          <a:lstStyle/>
          <a:p>
            <a:fld id="{C90752E0-195C-464E-ACDC-4153D763CA42}" type="slidenum">
              <a:rPr lang="en-GB" smtClean="0"/>
              <a:t>36</a:t>
            </a:fld>
            <a:endParaRPr lang="en-GB"/>
          </a:p>
        </p:txBody>
      </p:sp>
    </p:spTree>
    <p:extLst>
      <p:ext uri="{BB962C8B-B14F-4D97-AF65-F5344CB8AC3E}">
        <p14:creationId xmlns:p14="http://schemas.microsoft.com/office/powerpoint/2010/main" val="3473990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7882362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As well as children living in poverty, there are many other conditions and factors that can make children vulnerable which with poverty may mean that this is an issue for some children and families. We’re going to explore one of these groups of vulnerable learners, those who are refugees and asylum seekers, to illustrate some of the issues facing supporting them within the education system</a:t>
            </a:r>
          </a:p>
          <a:p>
            <a:r>
              <a:rPr lang="en-GB"/>
              <a:t>This document was released during the pandemic but can show some of the intersections that may place stress on those who live in poverty or disadvantage. </a:t>
            </a:r>
          </a:p>
        </p:txBody>
      </p:sp>
    </p:spTree>
    <p:extLst>
      <p:ext uri="{BB962C8B-B14F-4D97-AF65-F5344CB8AC3E}">
        <p14:creationId xmlns:p14="http://schemas.microsoft.com/office/powerpoint/2010/main" val="32730540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https://www.menti.com/alugx8hn88y1</a:t>
            </a:r>
          </a:p>
        </p:txBody>
      </p:sp>
    </p:spTree>
    <p:extLst>
      <p:ext uri="{BB962C8B-B14F-4D97-AF65-F5344CB8AC3E}">
        <p14:creationId xmlns:p14="http://schemas.microsoft.com/office/powerpoint/2010/main" val="42629010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cy-GB"/>
              <a:t>Roedd </a:t>
            </a:r>
            <a:r>
              <a:rPr lang="cy-GB" err="1"/>
              <a:t>Terzi</a:t>
            </a:r>
            <a:r>
              <a:rPr lang="cy-GB"/>
              <a:t> </a:t>
            </a:r>
            <a:r>
              <a:rPr lang="cy-GB" err="1"/>
              <a:t>et</a:t>
            </a:r>
            <a:r>
              <a:rPr lang="cy-GB"/>
              <a:t> </a:t>
            </a:r>
            <a:r>
              <a:rPr lang="cy-GB" err="1"/>
              <a:t>al</a:t>
            </a:r>
            <a:r>
              <a:rPr lang="cy-GB"/>
              <a:t>. (2023) yn ddiweddar wedi crynhoi'r tensiynau y mae'r persbectif </a:t>
            </a:r>
            <a:r>
              <a:rPr lang="cy-GB" err="1"/>
              <a:t>neoryddfrydol</a:t>
            </a:r>
            <a:r>
              <a:rPr lang="cy-GB"/>
              <a:t> yn eu creu fel hyn: mae cyrhaeddiad addysgol yn llwybr allan o dlodi; ond mae llunio polisi addysg yn tueddu i beidio â mynd i'r afael â'r anfanteision sydd wedi hen ennill eu plwyf sy'n gysylltiedig â thlodi sy'n effeithio ar gyrhaeddiad (anghydraddoldebau strwythurol). Maen nhw'n dadlau bod dadansoddiad cymdeithasegol yn amlygu'r anfanteision hyn ond anaml y mae'n rhoi disgrifiad o sut y gall addysg fod yn drawsnewidiol wrth atal anghydraddoldeb rhag atgynhyrchu. Gallem ddweud yma fod y tensiynau hyn wedi’u cydnabod a’u trafod yn helaeth yn nhestun arloesol y diweddar </a:t>
            </a:r>
            <a:r>
              <a:rPr lang="cy-GB" err="1"/>
              <a:t>Geoff</a:t>
            </a:r>
            <a:r>
              <a:rPr lang="cy-GB"/>
              <a:t> </a:t>
            </a:r>
            <a:r>
              <a:rPr lang="cy-GB" err="1"/>
              <a:t>Whitty</a:t>
            </a:r>
            <a:r>
              <a:rPr lang="cy-GB"/>
              <a:t>.</a:t>
            </a:r>
          </a:p>
          <a:p>
            <a:endParaRPr lang="cy-GB"/>
          </a:p>
          <a:p>
            <a:pPr marL="0" marR="0" lvl="0" indent="0" algn="just" defTabSz="914400" eaLnBrk="1" fontAlgn="auto" latinLnBrk="0" hangingPunct="1">
              <a:lnSpc>
                <a:spcPct val="100000"/>
              </a:lnSpc>
              <a:spcBef>
                <a:spcPts val="0"/>
              </a:spcBef>
              <a:spcAft>
                <a:spcPts val="0"/>
              </a:spcAft>
              <a:buClrTx/>
              <a:buSzTx/>
              <a:buFontTx/>
              <a:buNone/>
              <a:tabLst/>
              <a:defRPr/>
            </a:pPr>
            <a:r>
              <a:rPr lang="en-GB" sz="1200" i="1">
                <a:solidFill>
                  <a:srgbClr val="222222"/>
                </a:solidFill>
                <a:effectLst/>
                <a:latin typeface="Abadi Extra Light" panose="020B0204020104020204" pitchFamily="34" charset="0"/>
                <a:ea typeface="Calibri" panose="020F0502020204030204" pitchFamily="34" charset="0"/>
                <a:cs typeface="Arial" panose="020B0604020202020204" pitchFamily="34" charset="0"/>
              </a:rPr>
              <a:t>Sociology and school knowledge: Curriculum theory, research and politics</a:t>
            </a:r>
            <a:r>
              <a:rPr lang="en-GB" sz="1200">
                <a:solidFill>
                  <a:srgbClr val="222222"/>
                </a:solidFill>
                <a:effectLst/>
                <a:latin typeface="Abadi Extra Light" panose="020B0204020104020204" pitchFamily="34" charset="0"/>
                <a:ea typeface="Calibri" panose="020F0502020204030204" pitchFamily="34" charset="0"/>
                <a:cs typeface="Arial" panose="020B0604020202020204" pitchFamily="34" charset="0"/>
              </a:rPr>
              <a:t>. (1985/2017)</a:t>
            </a:r>
          </a:p>
          <a:p>
            <a:pPr marL="0" marR="0" lvl="0" indent="0" algn="just" defTabSz="914400" eaLnBrk="1" fontAlgn="auto" latinLnBrk="0" hangingPunct="1">
              <a:lnSpc>
                <a:spcPct val="100000"/>
              </a:lnSpc>
              <a:spcBef>
                <a:spcPts val="0"/>
              </a:spcBef>
              <a:spcAft>
                <a:spcPts val="0"/>
              </a:spcAft>
              <a:buClrTx/>
              <a:buSzTx/>
              <a:buFontTx/>
              <a:buNone/>
              <a:tabLst/>
              <a:defRPr/>
            </a:pPr>
            <a:r>
              <a:rPr lang="cy-GB"/>
              <a:t>Mae eu papur yn datblygu beirniadaeth o’r sefyllfa hon gan ddefnyddio gallu cysyniadol, sy’n deillio o </a:t>
            </a:r>
            <a:r>
              <a:rPr lang="cy-GB" err="1"/>
              <a:t>Robeyns</a:t>
            </a:r>
            <a:r>
              <a:rPr lang="cy-GB"/>
              <a:t> (2017). Mae hyn yn canolbwyntio ar les mewn perthynas â’r cyfleoedd gwirioneddol sydd gan bobl mewn cymdeithas sy’n mynd â ni yn ôl at syniadau a ddatblygwyd gan Sen – beth yw’r ffactorau ymarferol a seicolegol sy’n caniatáu i unigolyn wneud y mwyaf o’r cyfleoedd sydd ar gael iddynt. Gellir uniaethu’r hyn yr wyf yn ei ddisgrifio yma hefyd â’r hyn, mewn termau Marcsaidd, a elwir yn ddirgelwch ideolegol. Nod 5: Sefydliadau dominyddol yn lluosogi </a:t>
            </a:r>
            <a:r>
              <a:rPr lang="cy-GB" err="1"/>
              <a:t>disgyrsiau</a:t>
            </a:r>
            <a:r>
              <a:rPr lang="cy-GB"/>
              <a:t> sy’n cuddio’r wybodaeth sydd ei hangen ar y gorthrymedig i weld y cyflwr y maent ynddo gan yr union sefydliadau (cyfunol) sy’n dweud wrthynt eu bod yn cael eu cefnogi. (</a:t>
            </a:r>
            <a:r>
              <a:rPr lang="cy-GB" err="1"/>
              <a:t>Beck</a:t>
            </a:r>
            <a:r>
              <a:rPr lang="cy-GB"/>
              <a:t>, 2013</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endParaRPr lang="cy-GB"/>
          </a:p>
          <a:p>
            <a:endParaRPr lang="cy-GB"/>
          </a:p>
          <a:p>
            <a:endParaRPr lang="en-GB"/>
          </a:p>
        </p:txBody>
      </p:sp>
    </p:spTree>
    <p:extLst>
      <p:ext uri="{BB962C8B-B14F-4D97-AF65-F5344CB8AC3E}">
        <p14:creationId xmlns:p14="http://schemas.microsoft.com/office/powerpoint/2010/main" val="30729991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lnSpc>
                <a:spcPct val="107000"/>
              </a:lnSpc>
              <a:spcAft>
                <a:spcPts val="800"/>
              </a:spcAft>
            </a:pPr>
            <a:r>
              <a:rPr lang="en-GB" sz="1200">
                <a:effectLst/>
                <a:latin typeface="Abadi Extra Light" panose="020B0204020104020204" pitchFamily="34" charset="0"/>
                <a:ea typeface="Calibri" panose="020F0502020204030204" pitchFamily="34" charset="0"/>
                <a:cs typeface="Times New Roman" panose="02020603050405020304" pitchFamily="18" charset="0"/>
              </a:rPr>
              <a:t>Terzi et al. (2023) have recently summarised the tensions the neoliberal perspective creates thus: education attainment is a route out of poverty; but education policy making tends not to address the entrenched disadvantages associated with poverty that impact attainment (structural inequalities). They argue that sociological analysis highlights these disadvantages but rarely offers an account of how education can be transformative in stopping the reproduction of inequality.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pPr>
            <a:r>
              <a:rPr lang="en-GB" sz="1200">
                <a:solidFill>
                  <a:srgbClr val="222222"/>
                </a:solidFill>
                <a:effectLst/>
                <a:latin typeface="Abadi Extra Light" panose="020B0204020104020204" pitchFamily="34" charset="0"/>
                <a:ea typeface="Calibri" panose="020F0502020204030204" pitchFamily="34" charset="0"/>
                <a:cs typeface="Arial" panose="020B0604020202020204" pitchFamily="34" charset="0"/>
              </a:rPr>
              <a:t>We could say here that these tensions have long been recognised and discussed at length in the late Geoff Whitty’s seminal text: </a:t>
            </a:r>
            <a:r>
              <a:rPr lang="en-GB" sz="1200" i="1">
                <a:solidFill>
                  <a:srgbClr val="222222"/>
                </a:solidFill>
                <a:effectLst/>
                <a:latin typeface="Abadi Extra Light" panose="020B0204020104020204" pitchFamily="34" charset="0"/>
                <a:ea typeface="Calibri" panose="020F0502020204030204" pitchFamily="34" charset="0"/>
                <a:cs typeface="Arial" panose="020B0604020202020204" pitchFamily="34" charset="0"/>
              </a:rPr>
              <a:t>Sociology and school knowledge: Curriculum theory, research and politics</a:t>
            </a:r>
            <a:r>
              <a:rPr lang="en-GB" sz="1200">
                <a:solidFill>
                  <a:srgbClr val="222222"/>
                </a:solidFill>
                <a:effectLst/>
                <a:latin typeface="Abadi Extra Light" panose="020B0204020104020204" pitchFamily="34" charset="0"/>
                <a:ea typeface="Calibri" panose="020F0502020204030204" pitchFamily="34" charset="0"/>
                <a:cs typeface="Arial" panose="020B0604020202020204" pitchFamily="34" charset="0"/>
              </a:rPr>
              <a:t>. (1985/2017)</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7000"/>
              </a:lnSpc>
              <a:spcAft>
                <a:spcPts val="800"/>
              </a:spcAft>
            </a:pPr>
            <a:r>
              <a:rPr lang="en-GB" sz="1200">
                <a:solidFill>
                  <a:srgbClr val="222222"/>
                </a:solidFill>
                <a:effectLst/>
                <a:latin typeface="Abadi Extra Light" panose="020B0204020104020204" pitchFamily="34" charset="0"/>
                <a:ea typeface="Calibri" panose="020F0502020204030204" pitchFamily="34" charset="0"/>
                <a:cs typeface="Arial" panose="020B0604020202020204" pitchFamily="34" charset="0"/>
              </a:rPr>
              <a:t>Structure and agency/personal and public spheres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200">
                <a:solidFill>
                  <a:srgbClr val="222222"/>
                </a:solidFill>
                <a:effectLst/>
                <a:latin typeface="Abadi Extra Light" panose="020B0204020104020204" pitchFamily="34" charset="0"/>
                <a:ea typeface="Calibri" panose="020F0502020204030204" pitchFamily="34" charset="0"/>
                <a:cs typeface="Arial" panose="020B0604020202020204" pitchFamily="34" charset="0"/>
              </a:rPr>
              <a:t>Their paper develops a critique of this situation drawing on conceptualising capability, derived from </a:t>
            </a:r>
            <a:r>
              <a:rPr lang="en-GB" sz="1200" err="1">
                <a:solidFill>
                  <a:srgbClr val="222222"/>
                </a:solidFill>
                <a:effectLst/>
                <a:latin typeface="Abadi Extra Light" panose="020B0204020104020204" pitchFamily="34" charset="0"/>
                <a:ea typeface="Calibri" panose="020F0502020204030204" pitchFamily="34" charset="0"/>
                <a:cs typeface="Arial" panose="020B0604020202020204" pitchFamily="34" charset="0"/>
              </a:rPr>
              <a:t>Robeyns</a:t>
            </a:r>
            <a:r>
              <a:rPr lang="en-GB" sz="1200">
                <a:solidFill>
                  <a:srgbClr val="222222"/>
                </a:solidFill>
                <a:effectLst/>
                <a:latin typeface="Abadi Extra Light" panose="020B0204020104020204" pitchFamily="34" charset="0"/>
                <a:ea typeface="Calibri" panose="020F0502020204030204" pitchFamily="34" charset="0"/>
                <a:cs typeface="Arial" panose="020B0604020202020204" pitchFamily="34" charset="0"/>
              </a:rPr>
              <a:t> (2017). This focuses on wellbeing in relation to the real opportunities people have in society which takes us back to ideas developed by Sen – what are the factors both practical and psychological that allow an individual to make the most of the opportunities available to them.</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200">
                <a:solidFill>
                  <a:srgbClr val="222222"/>
                </a:solidFill>
                <a:effectLst/>
                <a:latin typeface="Abadi Extra Light" panose="020B0204020104020204" pitchFamily="34" charset="0"/>
                <a:ea typeface="Calibri" panose="020F0502020204030204" pitchFamily="34" charset="0"/>
                <a:cs typeface="Arial" panose="020B0604020202020204" pitchFamily="34" charset="0"/>
              </a:rPr>
              <a:t>What I am describing here can also be identified with what, in Marxist terms, is called ideological mystification. Node 5: Dominant institutions propagating discourses that obfuscate the knowledge required by the oppressed to see the state they are in by the very (combined) institutions which are telling them they are being supported. (Beck, 2013) </a:t>
            </a:r>
          </a:p>
          <a:p>
            <a:endParaRPr lang="en-GB"/>
          </a:p>
        </p:txBody>
      </p:sp>
      <p:sp>
        <p:nvSpPr>
          <p:cNvPr id="4" name="Slide Number Placeholder 3"/>
          <p:cNvSpPr>
            <a:spLocks noGrp="1"/>
          </p:cNvSpPr>
          <p:nvPr>
            <p:ph type="sldNum" sz="quarter" idx="5"/>
          </p:nvPr>
        </p:nvSpPr>
        <p:spPr/>
        <p:txBody>
          <a:bodyPr/>
          <a:lstStyle/>
          <a:p>
            <a:fld id="{C90752E0-195C-464E-ACDC-4153D763CA42}" type="slidenum">
              <a:rPr lang="en-GB" smtClean="0"/>
              <a:t>58</a:t>
            </a:fld>
            <a:endParaRPr lang="en-GB"/>
          </a:p>
        </p:txBody>
      </p:sp>
    </p:spTree>
    <p:extLst>
      <p:ext uri="{BB962C8B-B14F-4D97-AF65-F5344CB8AC3E}">
        <p14:creationId xmlns:p14="http://schemas.microsoft.com/office/powerpoint/2010/main" val="40634979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lnSpc>
                <a:spcPct val="107000"/>
              </a:lnSpc>
              <a:spcAft>
                <a:spcPts val="800"/>
              </a:spcAft>
            </a:pPr>
            <a:r>
              <a:rPr lang="en-GB" sz="1050">
                <a:effectLst/>
                <a:latin typeface="Abadi Extra Light" panose="020B0204020104020204" pitchFamily="34" charset="0"/>
                <a:ea typeface="Calibri" panose="020F0502020204030204" pitchFamily="34" charset="0"/>
                <a:cs typeface="Times New Roman" panose="02020603050405020304" pitchFamily="18" charset="0"/>
              </a:rPr>
              <a:t>We come back to a conundrum well-rehearsed in relation to social mobility (</a:t>
            </a:r>
            <a:r>
              <a:rPr lang="en-GB" sz="1050">
                <a:solidFill>
                  <a:srgbClr val="222222"/>
                </a:solidFill>
                <a:effectLst/>
                <a:latin typeface="Abadi Extra Light" panose="020B0204020104020204" pitchFamily="34" charset="0"/>
                <a:ea typeface="Calibri" panose="020F0502020204030204" pitchFamily="34" charset="0"/>
                <a:cs typeface="Arial" panose="020B0604020202020204" pitchFamily="34" charset="0"/>
              </a:rPr>
              <a:t>Reay, 2017; Jin &amp; Ball, 2020 (China)). For some to move upwards, others need to go down, (but those who are already up are very tenacious is maintaining their family’s positional advantages; plus, the few who do go up, token examples to maintain meritocratic myths, feel detached, alienated from their communities, reducing the long-term benefits their position may have achieved to the wider landscape of equality. These themes have been summarised by Diane Reay, whose comments also touch on the issue of how we conceive curriculum content: Quote)</a:t>
            </a:r>
          </a:p>
          <a:p>
            <a:pPr algn="just">
              <a:lnSpc>
                <a:spcPct val="107000"/>
              </a:lnSpc>
              <a:spcAft>
                <a:spcPts val="800"/>
              </a:spcAft>
            </a:pP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cy-GB" sz="1400"/>
              <a:t>Rydyn ni'n dod yn ôl at benbleth sydd wedi'i ymarfer yn dda mewn perthynas â symudedd cymdeithasol (</a:t>
            </a:r>
            <a:r>
              <a:rPr lang="cy-GB" sz="1400" err="1"/>
              <a:t>Reay</a:t>
            </a:r>
            <a:r>
              <a:rPr lang="cy-GB" sz="1400"/>
              <a:t>, 2017; Jin &amp; Ball, 2020 (Tsieina)). Er mwyn i rai symud i fyny, mae angen i eraill fynd i lawr, (ond mae'r rhai sydd eisoes i fyny yn ddygn iawn yn cynnal manteision lleoliadol eu teulu; yn ogystal, mae'r ychydig sy'n mynd i fyny, yn enghreifftiau amlwg i gynnal mythau teilyngdod, yn teimlo'n ddatgysylltiedig, wedi'u dieithrio rhag eu cymunedau, gan leihau'r manteision hirdymor y gallai eu sefyllfa fod wedi'u cyflawni i'r dirwedd ehangach o gydraddoldeb.</a:t>
            </a: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3D49061A-3FBC-462C-B7DF-8E55CD8017D8}" type="slidenum">
              <a:rPr lang="en-GB" smtClean="0"/>
              <a:t>59</a:t>
            </a:fld>
            <a:endParaRPr lang="en-GB"/>
          </a:p>
        </p:txBody>
      </p:sp>
    </p:spTree>
    <p:extLst>
      <p:ext uri="{BB962C8B-B14F-4D97-AF65-F5344CB8AC3E}">
        <p14:creationId xmlns:p14="http://schemas.microsoft.com/office/powerpoint/2010/main" val="8162139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lnSpc>
                <a:spcPct val="107000"/>
              </a:lnSpc>
              <a:spcAft>
                <a:spcPts val="800"/>
              </a:spcAft>
            </a:pPr>
            <a:r>
              <a:rPr lang="en-GB" sz="1050">
                <a:effectLst/>
                <a:latin typeface="Abadi Extra Light" panose="020B0204020104020204" pitchFamily="34" charset="0"/>
                <a:ea typeface="Calibri" panose="020F0502020204030204" pitchFamily="34" charset="0"/>
                <a:cs typeface="Times New Roman" panose="02020603050405020304" pitchFamily="18" charset="0"/>
              </a:rPr>
              <a:t>We come back to a conundrum well-rehearsed in relation to social mobility (</a:t>
            </a:r>
            <a:r>
              <a:rPr lang="en-GB" sz="1050">
                <a:solidFill>
                  <a:srgbClr val="222222"/>
                </a:solidFill>
                <a:effectLst/>
                <a:latin typeface="Abadi Extra Light" panose="020B0204020104020204" pitchFamily="34" charset="0"/>
                <a:ea typeface="Calibri" panose="020F0502020204030204" pitchFamily="34" charset="0"/>
                <a:cs typeface="Arial" panose="020B0604020202020204" pitchFamily="34" charset="0"/>
              </a:rPr>
              <a:t>Reay, 2017; Jin &amp; Ball, 2020 (China)). For some to move upwards, others need to go down, (but those who are already up are very tenacious is maintaining their family’s positional advantages; plus, the few who do go up, token examples to maintain meritocratic myths, feel detached, alienated from their communities, reducing the long-term benefits their position may have achieved to the wider landscape of equality. These themes have been summarised by Diane Reay, whose comments also touch on the issue of how we conceive curriculum content: Quote)</a:t>
            </a:r>
          </a:p>
          <a:p>
            <a:pPr algn="just">
              <a:lnSpc>
                <a:spcPct val="107000"/>
              </a:lnSpc>
              <a:spcAft>
                <a:spcPts val="800"/>
              </a:spcAft>
            </a:pPr>
            <a:endParaRPr lang="en-GB" sz="1050">
              <a:effectLst/>
              <a:latin typeface="Calibri" panose="020F0502020204030204" pitchFamily="34" charset="0"/>
              <a:ea typeface="Calibri" panose="020F0502020204030204" pitchFamily="34" charset="0"/>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3D49061A-3FBC-462C-B7DF-8E55CD8017D8}" type="slidenum">
              <a:rPr lang="en-GB" smtClean="0"/>
              <a:t>60</a:t>
            </a:fld>
            <a:endParaRPr lang="en-GB"/>
          </a:p>
        </p:txBody>
      </p:sp>
    </p:spTree>
    <p:extLst>
      <p:ext uri="{BB962C8B-B14F-4D97-AF65-F5344CB8AC3E}">
        <p14:creationId xmlns:p14="http://schemas.microsoft.com/office/powerpoint/2010/main" val="39664813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EEC2477-61D7-F946-B35A-3E65E0D777E7}" type="slidenum">
              <a:rPr lang="en-US" smtClean="0"/>
              <a:t>66</a:t>
            </a:fld>
            <a:endParaRPr lang="en-US"/>
          </a:p>
        </p:txBody>
      </p:sp>
    </p:spTree>
    <p:extLst>
      <p:ext uri="{BB962C8B-B14F-4D97-AF65-F5344CB8AC3E}">
        <p14:creationId xmlns:p14="http://schemas.microsoft.com/office/powerpoint/2010/main" val="16400975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In handbook looed at ways across the world for measuring learning and development in learners impacted by poverty and disadvantage. There are many ways in which this can be done but it focusses on different ways of looking at </a:t>
            </a:r>
          </a:p>
        </p:txBody>
      </p:sp>
    </p:spTree>
    <p:extLst>
      <p:ext uri="{BB962C8B-B14F-4D97-AF65-F5344CB8AC3E}">
        <p14:creationId xmlns:p14="http://schemas.microsoft.com/office/powerpoint/2010/main" val="21743013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Gall profiadau </a:t>
            </a:r>
            <a:r>
              <a:rPr lang="en-GB" err="1"/>
              <a:t>dysgwyr</a:t>
            </a:r>
            <a:r>
              <a:rPr lang="en-GB"/>
              <a:t> o dlodi yn yr </a:t>
            </a:r>
            <a:r>
              <a:rPr lang="en-GB" err="1"/>
              <a:t>ysgol</a:t>
            </a:r>
            <a:r>
              <a:rPr lang="en-GB"/>
              <a:t> gael eu </a:t>
            </a:r>
            <a:r>
              <a:rPr lang="en-GB" err="1"/>
              <a:t>heffeithio</a:t>
            </a:r>
            <a:r>
              <a:rPr lang="en-GB"/>
              <a:t> gan </a:t>
            </a:r>
            <a:r>
              <a:rPr lang="en-GB" err="1"/>
              <a:t>bolisïau</a:t>
            </a:r>
            <a:r>
              <a:rPr lang="en-GB"/>
              <a:t> </a:t>
            </a:r>
            <a:r>
              <a:rPr lang="en-GB" err="1"/>
              <a:t>ysgol</a:t>
            </a:r>
            <a:r>
              <a:rPr lang="en-GB"/>
              <a:t>, a allai yn </a:t>
            </a:r>
            <a:r>
              <a:rPr lang="en-GB" err="1"/>
              <a:t>anfwriadol</a:t>
            </a:r>
            <a:r>
              <a:rPr lang="en-GB"/>
              <a:t> </a:t>
            </a:r>
            <a:r>
              <a:rPr lang="en-GB" err="1"/>
              <a:t>stigmateiddio</a:t>
            </a:r>
            <a:r>
              <a:rPr lang="en-GB"/>
              <a:t> plant o </a:t>
            </a:r>
            <a:r>
              <a:rPr lang="en-GB" err="1"/>
              <a:t>deuluoedd</a:t>
            </a:r>
            <a:r>
              <a:rPr lang="en-GB"/>
              <a:t> </a:t>
            </a:r>
            <a:r>
              <a:rPr lang="en-GB" err="1"/>
              <a:t>incwm</a:t>
            </a:r>
            <a:r>
              <a:rPr lang="en-GB"/>
              <a:t> </a:t>
            </a:r>
            <a:r>
              <a:rPr lang="en-GB" err="1"/>
              <a:t>isel</a:t>
            </a:r>
            <a:r>
              <a:rPr lang="en-GB"/>
              <a:t> neu </a:t>
            </a:r>
            <a:r>
              <a:rPr lang="en-GB" err="1"/>
              <a:t>deuluoedd</a:t>
            </a:r>
            <a:r>
              <a:rPr lang="en-GB"/>
              <a:t> </a:t>
            </a:r>
            <a:r>
              <a:rPr lang="en-GB" err="1"/>
              <a:t>difreintiedig</a:t>
            </a:r>
            <a:r>
              <a:rPr lang="en-GB"/>
              <a:t>. Enghreifftiau o’r </a:t>
            </a:r>
            <a:r>
              <a:rPr lang="en-GB" err="1"/>
              <a:t>polisïau</a:t>
            </a:r>
            <a:r>
              <a:rPr lang="en-GB"/>
              <a:t> hyn </a:t>
            </a:r>
            <a:r>
              <a:rPr lang="en-GB" err="1"/>
              <a:t>yw</a:t>
            </a:r>
            <a:r>
              <a:rPr lang="en-GB"/>
              <a:t> </a:t>
            </a:r>
            <a:r>
              <a:rPr lang="en-GB" err="1"/>
              <a:t>gwisg</a:t>
            </a:r>
            <a:r>
              <a:rPr lang="en-GB"/>
              <a:t> </a:t>
            </a:r>
            <a:r>
              <a:rPr lang="en-GB" err="1"/>
              <a:t>ysgol</a:t>
            </a:r>
            <a:r>
              <a:rPr lang="en-GB"/>
              <a:t> a dillad, </a:t>
            </a:r>
            <a:r>
              <a:rPr lang="en-GB" err="1"/>
              <a:t>prydau</a:t>
            </a:r>
            <a:r>
              <a:rPr lang="en-GB"/>
              <a:t> </a:t>
            </a:r>
            <a:r>
              <a:rPr lang="en-GB" err="1"/>
              <a:t>ysgol</a:t>
            </a:r>
            <a:r>
              <a:rPr lang="en-GB"/>
              <a:t>, ymddygiad, cynhwysiant, iechyd a </a:t>
            </a:r>
            <a:r>
              <a:rPr lang="en-GB" err="1"/>
              <a:t>lles</a:t>
            </a:r>
            <a:r>
              <a:rPr lang="en-GB"/>
              <a:t> </a:t>
            </a:r>
            <a:r>
              <a:rPr lang="en-GB" err="1"/>
              <a:t>emosiynol</a:t>
            </a:r>
            <a:r>
              <a:rPr lang="en-GB"/>
              <a:t>, parch ar gyfer </a:t>
            </a:r>
            <a:r>
              <a:rPr lang="en-GB" err="1"/>
              <a:t>cydraddoldeb</a:t>
            </a:r>
            <a:r>
              <a:rPr lang="en-GB"/>
              <a:t> ac </a:t>
            </a:r>
            <a:r>
              <a:rPr lang="en-GB" err="1"/>
              <a:t>amrywiaeth</a:t>
            </a:r>
            <a:r>
              <a:rPr lang="en-GB"/>
              <a:t>, </a:t>
            </a:r>
            <a:r>
              <a:rPr lang="en-GB" err="1"/>
              <a:t>bwlio</a:t>
            </a:r>
            <a:r>
              <a:rPr lang="en-GB"/>
              <a:t> a diogelu. Yn </a:t>
            </a:r>
            <a:r>
              <a:rPr lang="en-GB" err="1"/>
              <a:t>aml</a:t>
            </a:r>
            <a:r>
              <a:rPr lang="en-GB"/>
              <a:t> gall </a:t>
            </a:r>
            <a:r>
              <a:rPr lang="en-GB" err="1"/>
              <a:t>ysgolion</a:t>
            </a:r>
            <a:r>
              <a:rPr lang="en-GB"/>
              <a:t> </a:t>
            </a:r>
            <a:r>
              <a:rPr lang="en-GB" err="1"/>
              <a:t>wahaniaethu</a:t>
            </a:r>
            <a:r>
              <a:rPr lang="en-GB"/>
              <a:t> rhwng plant y mae eu rhieni’n ei </a:t>
            </a:r>
            <a:r>
              <a:rPr lang="en-GB" err="1"/>
              <a:t>chael</a:t>
            </a:r>
            <a:r>
              <a:rPr lang="en-GB"/>
              <a:t> </a:t>
            </a:r>
            <a:r>
              <a:rPr lang="en-GB" err="1"/>
              <a:t>hi’n</a:t>
            </a:r>
            <a:r>
              <a:rPr lang="en-GB"/>
              <a:t> anodd yn ariannol a’r rhai hynny y mae eu rhieni/</a:t>
            </a:r>
            <a:r>
              <a:rPr lang="en-GB" err="1"/>
              <a:t>gofalwyr</a:t>
            </a:r>
            <a:r>
              <a:rPr lang="en-GB"/>
              <a:t> yn gwneud yr hyn a </a:t>
            </a:r>
            <a:r>
              <a:rPr lang="en-GB" err="1"/>
              <a:t>ystyrir</a:t>
            </a:r>
            <a:r>
              <a:rPr lang="en-GB"/>
              <a:t> yn </a:t>
            </a:r>
            <a:r>
              <a:rPr lang="en-GB" err="1"/>
              <a:t>ddewisiadau</a:t>
            </a:r>
            <a:r>
              <a:rPr lang="en-GB"/>
              <a:t> ariannol neu </a:t>
            </a:r>
            <a:r>
              <a:rPr lang="en-GB" err="1"/>
              <a:t>ddewisiadau</a:t>
            </a:r>
            <a:r>
              <a:rPr lang="en-GB"/>
              <a:t> </a:t>
            </a:r>
            <a:r>
              <a:rPr lang="en-GB" err="1"/>
              <a:t>bywyd</a:t>
            </a:r>
            <a:r>
              <a:rPr lang="en-GB"/>
              <a:t> </a:t>
            </a:r>
            <a:r>
              <a:rPr lang="en-GB" err="1"/>
              <a:t>gwael</a:t>
            </a:r>
            <a:r>
              <a:rPr lang="en-GB"/>
              <a:t>. Gall hyn arwain at staff yn </a:t>
            </a:r>
            <a:r>
              <a:rPr lang="en-GB" err="1"/>
              <a:t>teimlo’n</a:t>
            </a:r>
            <a:r>
              <a:rPr lang="en-GB"/>
              <a:t> </a:t>
            </a:r>
            <a:r>
              <a:rPr lang="en-GB" err="1"/>
              <a:t>rhwystredig</a:t>
            </a:r>
            <a:r>
              <a:rPr lang="en-GB"/>
              <a:t> oherwydd </a:t>
            </a:r>
            <a:r>
              <a:rPr lang="en-GB" err="1"/>
              <a:t>beth</a:t>
            </a:r>
            <a:r>
              <a:rPr lang="en-GB"/>
              <a:t> bynnag fo’r camau </a:t>
            </a:r>
            <a:r>
              <a:rPr lang="en-GB" err="1"/>
              <a:t>maen</a:t>
            </a:r>
            <a:r>
              <a:rPr lang="en-GB"/>
              <a:t> nhw’n eu cymryd yn yr </a:t>
            </a:r>
            <a:r>
              <a:rPr lang="en-GB" err="1"/>
              <a:t>ysgol</a:t>
            </a:r>
            <a:r>
              <a:rPr lang="en-GB"/>
              <a:t> i helpu, </a:t>
            </a:r>
            <a:r>
              <a:rPr lang="en-GB" err="1"/>
              <a:t>ni</a:t>
            </a:r>
            <a:r>
              <a:rPr lang="en-GB"/>
              <a:t> </a:t>
            </a:r>
            <a:r>
              <a:rPr lang="en-GB" err="1"/>
              <a:t>allant</a:t>
            </a:r>
            <a:r>
              <a:rPr lang="en-GB"/>
              <a:t> newid y sefyllfa yn y </a:t>
            </a:r>
            <a:r>
              <a:rPr lang="en-GB" err="1"/>
              <a:t>cartref</a:t>
            </a:r>
            <a:r>
              <a:rPr lang="en-GB"/>
              <a:t> yn </a:t>
            </a:r>
            <a:r>
              <a:rPr lang="en-GB" err="1"/>
              <a:t>sylweddol</a:t>
            </a:r>
            <a:r>
              <a:rPr lang="en-GB"/>
              <a:t>. </a:t>
            </a:r>
            <a:r>
              <a:rPr lang="en-GB" err="1"/>
              <a:t>Fodd</a:t>
            </a:r>
            <a:r>
              <a:rPr lang="en-GB"/>
              <a:t> bynnag, mae llawer </a:t>
            </a:r>
            <a:r>
              <a:rPr lang="en-GB" err="1"/>
              <a:t>iawn</a:t>
            </a:r>
            <a:r>
              <a:rPr lang="en-GB"/>
              <a:t> y gall </a:t>
            </a:r>
            <a:r>
              <a:rPr lang="en-GB" err="1"/>
              <a:t>ysgolion</a:t>
            </a:r>
            <a:r>
              <a:rPr lang="en-GB"/>
              <a:t> ei wneud i </a:t>
            </a:r>
            <a:r>
              <a:rPr lang="en-GB" err="1"/>
              <a:t>liniaru</a:t>
            </a:r>
            <a:r>
              <a:rPr lang="en-GB"/>
              <a:t> </a:t>
            </a:r>
            <a:r>
              <a:rPr lang="en-GB" err="1"/>
              <a:t>effaith</a:t>
            </a:r>
            <a:r>
              <a:rPr lang="en-GB"/>
              <a:t> </a:t>
            </a:r>
            <a:r>
              <a:rPr lang="en-GB" err="1"/>
              <a:t>tlodi</a:t>
            </a:r>
            <a:r>
              <a:rPr lang="en-GB"/>
              <a:t> a </a:t>
            </a:r>
            <a:r>
              <a:rPr lang="en-GB" err="1"/>
              <a:t>gwella</a:t>
            </a:r>
            <a:r>
              <a:rPr lang="en-GB"/>
              <a:t> </a:t>
            </a:r>
            <a:r>
              <a:rPr lang="en-GB" err="1"/>
              <a:t>lles</a:t>
            </a:r>
            <a:r>
              <a:rPr lang="en-GB"/>
              <a:t> a </a:t>
            </a:r>
            <a:r>
              <a:rPr lang="en-GB" err="1"/>
              <a:t>phrofiad</a:t>
            </a:r>
            <a:r>
              <a:rPr lang="en-GB"/>
              <a:t> plant mewn </a:t>
            </a:r>
            <a:r>
              <a:rPr lang="en-GB" err="1"/>
              <a:t>ysgolion</a:t>
            </a:r>
            <a:endParaRPr lang="en-GB"/>
          </a:p>
        </p:txBody>
      </p:sp>
    </p:spTree>
    <p:extLst>
      <p:ext uri="{BB962C8B-B14F-4D97-AF65-F5344CB8AC3E}">
        <p14:creationId xmlns:p14="http://schemas.microsoft.com/office/powerpoint/2010/main" val="31355263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Learners’ experiences of poverty in school can be affected by school policies, which may unintentionally stigmatise children from low income or disadvantaged families. Examples of these policies are uniform and dress, school meals, trips, behaviour, inclusion, emotional health and wellbeing, respect for equality and diversity, bullying and safeguarding. Schools can often make a distinction between children whose parents are struggling financially and those whose parents/carers make what are seen as poor lifestyle or financial choices. This can lead to staff feeling frustrated because whatever actions they take in school to help, they cannot substantially change the situation at home. However, there is a great deal that schools can do to help mitigate the impact of poverty and enhance children’s wellbeing and experience in schools.</a:t>
            </a:r>
          </a:p>
        </p:txBody>
      </p:sp>
    </p:spTree>
    <p:extLst>
      <p:ext uri="{BB962C8B-B14F-4D97-AF65-F5344CB8AC3E}">
        <p14:creationId xmlns:p14="http://schemas.microsoft.com/office/powerpoint/2010/main" val="17052559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Gall y </a:t>
            </a:r>
            <a:r>
              <a:rPr lang="en-GB" err="1"/>
              <a:t>pynciau</a:t>
            </a:r>
            <a:r>
              <a:rPr lang="en-GB"/>
              <a:t> y mae </a:t>
            </a:r>
            <a:r>
              <a:rPr lang="en-GB" err="1"/>
              <a:t>dysgwyr</a:t>
            </a:r>
            <a:r>
              <a:rPr lang="en-GB"/>
              <a:t> yn </a:t>
            </a:r>
            <a:r>
              <a:rPr lang="en-GB" err="1"/>
              <a:t>dewis</a:t>
            </a:r>
            <a:r>
              <a:rPr lang="en-GB"/>
              <a:t> eu gwneud ar lefel </a:t>
            </a:r>
            <a:r>
              <a:rPr lang="en-GB" err="1"/>
              <a:t>TGAU</a:t>
            </a:r>
            <a:r>
              <a:rPr lang="en-GB"/>
              <a:t> neu ‘</a:t>
            </a:r>
            <a:r>
              <a:rPr lang="en-GB" err="1"/>
              <a:t>safon</a:t>
            </a:r>
            <a:r>
              <a:rPr lang="en-GB"/>
              <a:t> uwch’ fod yn </a:t>
            </a:r>
            <a:r>
              <a:rPr lang="en-GB" err="1"/>
              <a:t>ddibynnol</a:t>
            </a:r>
            <a:r>
              <a:rPr lang="en-GB"/>
              <a:t> </a:t>
            </a:r>
            <a:r>
              <a:rPr lang="en-GB" err="1"/>
              <a:t>iawn</a:t>
            </a:r>
            <a:r>
              <a:rPr lang="en-GB"/>
              <a:t> ar </a:t>
            </a:r>
            <a:r>
              <a:rPr lang="en-GB" err="1"/>
              <a:t>gostau</a:t>
            </a:r>
            <a:r>
              <a:rPr lang="en-GB"/>
              <a:t> </a:t>
            </a:r>
            <a:r>
              <a:rPr lang="en-GB" err="1"/>
              <a:t>ategol</a:t>
            </a:r>
            <a:r>
              <a:rPr lang="en-GB"/>
              <a:t> cymryd y </a:t>
            </a:r>
            <a:r>
              <a:rPr lang="en-GB" err="1"/>
              <a:t>pwnc</a:t>
            </a:r>
            <a:r>
              <a:rPr lang="en-GB"/>
              <a:t> </a:t>
            </a:r>
            <a:r>
              <a:rPr lang="en-GB" err="1"/>
              <a:t>hwnnw</a:t>
            </a:r>
            <a:r>
              <a:rPr lang="en-GB"/>
              <a:t>. Er enghraifft, </a:t>
            </a:r>
            <a:r>
              <a:rPr lang="en-GB" err="1"/>
              <a:t>efallai</a:t>
            </a:r>
            <a:r>
              <a:rPr lang="en-GB"/>
              <a:t> na fydd plentyn sy’n </a:t>
            </a:r>
            <a:r>
              <a:rPr lang="en-GB" err="1"/>
              <a:t>dalentog</a:t>
            </a:r>
            <a:r>
              <a:rPr lang="en-GB"/>
              <a:t> mewn </a:t>
            </a:r>
            <a:r>
              <a:rPr lang="en-GB" err="1"/>
              <a:t>celf</a:t>
            </a:r>
            <a:r>
              <a:rPr lang="en-GB"/>
              <a:t>, </a:t>
            </a:r>
            <a:r>
              <a:rPr lang="en-GB" err="1"/>
              <a:t>dylunio</a:t>
            </a:r>
            <a:r>
              <a:rPr lang="en-GB"/>
              <a:t> a </a:t>
            </a:r>
            <a:r>
              <a:rPr lang="en-GB" err="1"/>
              <a:t>thechnoleg</a:t>
            </a:r>
            <a:r>
              <a:rPr lang="en-GB"/>
              <a:t>, neu </a:t>
            </a:r>
            <a:r>
              <a:rPr lang="en-GB" err="1"/>
              <a:t>gerddoriaeth</a:t>
            </a:r>
            <a:r>
              <a:rPr lang="en-GB"/>
              <a:t> a drama yn gallu cymryd y </a:t>
            </a:r>
            <a:r>
              <a:rPr lang="en-GB" err="1"/>
              <a:t>pwnc</a:t>
            </a:r>
            <a:r>
              <a:rPr lang="en-GB"/>
              <a:t> oherwydd </a:t>
            </a:r>
            <a:r>
              <a:rPr lang="en-GB" err="1"/>
              <a:t>costau</a:t>
            </a:r>
            <a:r>
              <a:rPr lang="en-GB"/>
              <a:t> ychwanegol adnoddau a </a:t>
            </a:r>
            <a:r>
              <a:rPr lang="en-GB" err="1"/>
              <a:t>deunyddiau</a:t>
            </a:r>
            <a:r>
              <a:rPr lang="en-GB"/>
              <a:t>, na all eu teulu eu </a:t>
            </a:r>
            <a:r>
              <a:rPr lang="en-GB" err="1"/>
              <a:t>fforddio</a:t>
            </a:r>
            <a:r>
              <a:rPr lang="en-GB"/>
              <a:t>. Mae </a:t>
            </a:r>
            <a:r>
              <a:rPr lang="en-GB" err="1"/>
              <a:t>tua</a:t>
            </a:r>
            <a:r>
              <a:rPr lang="en-GB"/>
              <a:t> 30% o blant o </a:t>
            </a:r>
            <a:r>
              <a:rPr lang="en-GB" err="1"/>
              <a:t>deuluoedd</a:t>
            </a:r>
            <a:r>
              <a:rPr lang="en-GB"/>
              <a:t> </a:t>
            </a:r>
            <a:r>
              <a:rPr lang="en-GB" err="1"/>
              <a:t>incwm</a:t>
            </a:r>
            <a:r>
              <a:rPr lang="en-GB"/>
              <a:t> </a:t>
            </a:r>
            <a:r>
              <a:rPr lang="en-GB" err="1"/>
              <a:t>isel</a:t>
            </a:r>
            <a:r>
              <a:rPr lang="en-GB"/>
              <a:t> wedi </a:t>
            </a:r>
            <a:r>
              <a:rPr lang="en-GB" err="1"/>
              <a:t>syrthio</a:t>
            </a:r>
            <a:r>
              <a:rPr lang="en-GB"/>
              <a:t> ar ei </a:t>
            </a:r>
            <a:r>
              <a:rPr lang="en-GB" err="1"/>
              <a:t>hôl</a:t>
            </a:r>
            <a:r>
              <a:rPr lang="en-GB"/>
              <a:t> hi yn y </a:t>
            </a:r>
            <a:r>
              <a:rPr lang="en-GB" err="1"/>
              <a:t>pynciau</a:t>
            </a:r>
            <a:r>
              <a:rPr lang="en-GB"/>
              <a:t> </a:t>
            </a:r>
            <a:r>
              <a:rPr lang="en-GB" err="1"/>
              <a:t>craidd</a:t>
            </a:r>
            <a:r>
              <a:rPr lang="en-GB"/>
              <a:t> am na allai eu teulu </a:t>
            </a:r>
            <a:r>
              <a:rPr lang="en-GB" err="1"/>
              <a:t>fforddio’r</a:t>
            </a:r>
            <a:r>
              <a:rPr lang="en-GB"/>
              <a:t> </a:t>
            </a:r>
            <a:r>
              <a:rPr lang="en-GB" err="1"/>
              <a:t>llyfrau</a:t>
            </a:r>
            <a:r>
              <a:rPr lang="en-GB"/>
              <a:t> neu’r </a:t>
            </a:r>
            <a:r>
              <a:rPr lang="en-GB" err="1"/>
              <a:t>deunyddiau</a:t>
            </a:r>
            <a:r>
              <a:rPr lang="en-GB"/>
              <a:t> </a:t>
            </a:r>
            <a:r>
              <a:rPr lang="en-GB" err="1"/>
              <a:t>angenrheidiol</a:t>
            </a:r>
            <a:r>
              <a:rPr lang="en-GB"/>
              <a:t>.</a:t>
            </a:r>
          </a:p>
        </p:txBody>
      </p:sp>
    </p:spTree>
    <p:extLst>
      <p:ext uri="{BB962C8B-B14F-4D97-AF65-F5344CB8AC3E}">
        <p14:creationId xmlns:p14="http://schemas.microsoft.com/office/powerpoint/2010/main" val="10348594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The subjects that learners choose to do at GCSE or ‘A’ level can be hugely dependent on the ancillary costs of taking that subject. For example, a child who is talented in art, design and technology, or music and drama may be unable to take up the subject because of the extra costs of resources and materials, which their family cannot afford. Around 30% of children from low income families have fallen behind in core subjects because their family could not afford the necessary books or materials</a:t>
            </a:r>
          </a:p>
          <a:p>
            <a:endParaRPr lang="en-GB"/>
          </a:p>
          <a:p>
            <a:r>
              <a:rPr lang="en-GB"/>
              <a:t>Pupils have reported feeling embarrassed by having to ask teachers for help with paying for the costs of a school trip, and the ‘additional extras’ often associated with residential trips, such as appropriate clothing, equipment and sleeping bags. Even where schools are able to subsidise or pay in full for excursions, there are typically the extra costs of spending money required for extra activities, food and snacks. It is not unknown for parents to go into debt and take out high interest loans to enable their children to attend. Some funding for school trips has been made available through the Welsh Government’s </a:t>
            </a:r>
            <a:r>
              <a:rPr lang="en-GB" err="1"/>
              <a:t>PDG</a:t>
            </a:r>
            <a:r>
              <a:rPr lang="en-GB"/>
              <a:t>-Access to help cover additional equipment for such trips</a:t>
            </a:r>
          </a:p>
        </p:txBody>
      </p:sp>
    </p:spTree>
    <p:extLst>
      <p:ext uri="{BB962C8B-B14F-4D97-AF65-F5344CB8AC3E}">
        <p14:creationId xmlns:p14="http://schemas.microsoft.com/office/powerpoint/2010/main" val="30909118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This slide contextualises the Personalised Assessment system in Wales, which measures learning and development for all students, including those affected by poverty and disadvantage.</a:t>
            </a:r>
            <a:endParaRPr lang="en-US"/>
          </a:p>
          <a:p>
            <a:pPr algn="l"/>
            <a:r>
              <a:rPr lang="en-GB"/>
              <a:t>It is important to note that empirical evidence specifically evaluating the impact of Personalised Assessments on learning outcomes for disadvantaged students is still emerging as of 2024. Ongoing evaluation and refinement of the system will be crucial to ensure it effectively fulfils its intended purpose of promoting educational equity.</a:t>
            </a:r>
          </a:p>
          <a:p>
            <a:pPr algn="l"/>
            <a:endParaRPr lang="en-GB">
              <a:solidFill>
                <a:srgbClr val="000000"/>
              </a:solidFill>
              <a:latin typeface="Calibri"/>
              <a:cs typeface="Calibri"/>
            </a:endParaRPr>
          </a:p>
          <a:p>
            <a:pPr algn="l"/>
            <a:r>
              <a:rPr lang="en-GB">
                <a:solidFill>
                  <a:srgbClr val="000000"/>
                </a:solidFill>
                <a:latin typeface="Calibri"/>
                <a:cs typeface="Calibri"/>
                <a:hlinkClick r:id="rId3"/>
              </a:rPr>
              <a:t>Click here for further context</a:t>
            </a:r>
            <a:endParaRPr lang="en-GB">
              <a:solidFill>
                <a:srgbClr val="000000"/>
              </a:solidFill>
              <a:latin typeface="Calibri"/>
              <a:cs typeface="Calibri"/>
            </a:endParaRPr>
          </a:p>
          <a:p>
            <a:pPr algn="l"/>
            <a:endParaRPr lang="en-GB">
              <a:solidFill>
                <a:srgbClr val="000000"/>
              </a:solidFill>
              <a:latin typeface="Calibri"/>
              <a:cs typeface="Calibri"/>
            </a:endParaRPr>
          </a:p>
          <a:p>
            <a:pPr algn="l"/>
            <a:r>
              <a:rPr lang="en-GB">
                <a:solidFill>
                  <a:srgbClr val="000000"/>
                </a:solidFill>
                <a:latin typeface="Calibri"/>
                <a:cs typeface="Calibri"/>
              </a:rPr>
              <a:t>Active learning task possible answers:  </a:t>
            </a:r>
            <a:endParaRPr lang="en-GB">
              <a:solidFill>
                <a:srgbClr val="000000"/>
              </a:solidFill>
            </a:endParaRPr>
          </a:p>
          <a:p>
            <a:pPr algn="l"/>
            <a:r>
              <a:rPr lang="en-GB">
                <a:solidFill>
                  <a:srgbClr val="000000"/>
                </a:solidFill>
              </a:rPr>
              <a:t>1. Limited empirical evidence on the specific impact on disadvantaged students' outcomes, as the system is relatively new.</a:t>
            </a:r>
            <a:endParaRPr lang="en-GB">
              <a:solidFill>
                <a:srgbClr val="000000"/>
              </a:solidFill>
              <a:latin typeface="Calibri"/>
              <a:cs typeface="Calibri"/>
            </a:endParaRPr>
          </a:p>
          <a:p>
            <a:pPr algn="l"/>
            <a:r>
              <a:rPr lang="en-GB">
                <a:solidFill>
                  <a:srgbClr val="000000"/>
                </a:solidFill>
              </a:rPr>
              <a:t>2. Specific to Reading and Numeracy only.</a:t>
            </a:r>
          </a:p>
          <a:p>
            <a:pPr algn="l"/>
            <a:r>
              <a:rPr lang="en-GB">
                <a:solidFill>
                  <a:srgbClr val="000000"/>
                </a:solidFill>
              </a:rPr>
              <a:t>3. Challenges in ensuring all schools, particularly those in disadvantaged areas, have the necessary resources and training to effectively implement the system.</a:t>
            </a:r>
            <a:endParaRPr lang="en-GB"/>
          </a:p>
          <a:p>
            <a:pPr algn="l"/>
            <a:r>
              <a:rPr lang="en-GB">
                <a:solidFill>
                  <a:srgbClr val="000000"/>
                </a:solidFill>
              </a:rPr>
              <a:t>4. Potential digital divide affecting students' access to online assessments, especially those from low-income backgrounds.</a:t>
            </a:r>
            <a:endParaRPr lang="en-GB"/>
          </a:p>
          <a:p>
            <a:pPr algn="l"/>
            <a:r>
              <a:rPr lang="en-GB">
                <a:solidFill>
                  <a:srgbClr val="000000"/>
                </a:solidFill>
              </a:rPr>
              <a:t>5. Difficulty in isolating the influence of poverty from other factors when measuring learning and development.</a:t>
            </a:r>
            <a:endParaRPr lang="en-GB"/>
          </a:p>
          <a:p>
            <a:pPr algn="l"/>
            <a:r>
              <a:rPr lang="en-GB">
                <a:solidFill>
                  <a:srgbClr val="000000"/>
                </a:solidFill>
              </a:rPr>
              <a:t>6. Need for ongoing evaluation and refinement to maximise the system's benefits for educational equity.</a:t>
            </a:r>
            <a:endParaRPr lang="en-GB"/>
          </a:p>
          <a:p>
            <a:pPr algn="l"/>
            <a:endParaRPr lang="en-GB">
              <a:solidFill>
                <a:srgbClr val="000000"/>
              </a:solidFill>
              <a:latin typeface="Calibri"/>
              <a:cs typeface="Calibri"/>
            </a:endParaRPr>
          </a:p>
          <a:p>
            <a:pPr algn="l"/>
            <a:r>
              <a:rPr lang="en-GB" b="1">
                <a:solidFill>
                  <a:srgbClr val="000000"/>
                </a:solidFill>
              </a:rPr>
              <a:t>References: </a:t>
            </a:r>
            <a:endParaRPr lang="en-GB"/>
          </a:p>
          <a:p>
            <a:pPr algn="l"/>
            <a:r>
              <a:rPr lang="en-GB">
                <a:solidFill>
                  <a:srgbClr val="000000"/>
                </a:solidFill>
              </a:rPr>
              <a:t>Welsh Government. (2021a). Personalised assessments: information for parents and carers. </a:t>
            </a:r>
            <a:r>
              <a:rPr lang="en-GB">
                <a:solidFill>
                  <a:srgbClr val="000000"/>
                </a:solidFill>
                <a:hlinkClick r:id="rId4"/>
              </a:rPr>
              <a:t>https://hwb.gov.wales/personalised-assessments-information-for-parents-and-carers/</a:t>
            </a:r>
            <a:endParaRPr lang="en-GB"/>
          </a:p>
          <a:p>
            <a:pPr algn="l"/>
            <a:r>
              <a:rPr lang="en-GB">
                <a:solidFill>
                  <a:srgbClr val="000000"/>
                </a:solidFill>
              </a:rPr>
              <a:t>Welsh Government. (2021b). Personalised assessments: information for schools. </a:t>
            </a:r>
            <a:r>
              <a:rPr lang="en-GB">
                <a:solidFill>
                  <a:srgbClr val="000000"/>
                </a:solidFill>
                <a:hlinkClick r:id="rId5"/>
              </a:rPr>
              <a:t>https://hwb.gov.wales/personalised-assessments-information-for-schools/</a:t>
            </a:r>
            <a:r>
              <a:rPr lang="en-GB">
                <a:solidFill>
                  <a:srgbClr val="000000"/>
                </a:solidFill>
              </a:rPr>
              <a:t> </a:t>
            </a:r>
            <a:endParaRPr lang="en-GB"/>
          </a:p>
          <a:p>
            <a:pPr algn="l"/>
            <a:r>
              <a:rPr lang="en-GB">
                <a:solidFill>
                  <a:srgbClr val="000000"/>
                </a:solidFill>
              </a:rPr>
              <a:t>Welsh Government. (2021c). Personalised assessments: supporting learner progression. </a:t>
            </a:r>
            <a:r>
              <a:rPr lang="en-GB">
                <a:solidFill>
                  <a:srgbClr val="000000"/>
                </a:solidFill>
                <a:hlinkClick r:id="rId6"/>
              </a:rPr>
              <a:t>https://hwb.gov.wales/personalised-assessments-supporting-learner-progression/</a:t>
            </a:r>
            <a:endParaRPr lang="en-GB"/>
          </a:p>
          <a:p>
            <a:pPr algn="l"/>
            <a:endParaRPr lang="en-GB">
              <a:solidFill>
                <a:srgbClr val="000000"/>
              </a:solidFill>
              <a:latin typeface="Calibri"/>
              <a:cs typeface="Calibri"/>
            </a:endParaRPr>
          </a:p>
          <a:p>
            <a:pPr algn="l"/>
            <a:endParaRPr lang="en-GB">
              <a:solidFill>
                <a:srgbClr val="000000"/>
              </a:solidFill>
              <a:latin typeface="Calibri"/>
              <a:cs typeface="Calibri"/>
            </a:endParaRPr>
          </a:p>
          <a:p>
            <a:pPr algn="l"/>
            <a:endParaRPr lang="en-GB">
              <a:solidFill>
                <a:srgbClr val="000000"/>
              </a:solidFill>
              <a:latin typeface="Calibri"/>
              <a:cs typeface="Calibri"/>
            </a:endParaRPr>
          </a:p>
          <a:p>
            <a:pPr algn="l"/>
            <a:endParaRPr lang="en-GB">
              <a:solidFill>
                <a:srgbClr val="000000"/>
              </a:solidFill>
              <a:latin typeface="Calibri"/>
              <a:cs typeface="Calibri"/>
            </a:endParaRPr>
          </a:p>
          <a:p>
            <a:endParaRPr lang="en-GB">
              <a:solidFill>
                <a:srgbClr val="000000"/>
              </a:solidFill>
              <a:latin typeface="Calibri"/>
              <a:cs typeface="Calibri"/>
            </a:endParaRPr>
          </a:p>
        </p:txBody>
      </p:sp>
    </p:spTree>
    <p:extLst>
      <p:ext uri="{BB962C8B-B14F-4D97-AF65-F5344CB8AC3E}">
        <p14:creationId xmlns:p14="http://schemas.microsoft.com/office/powerpoint/2010/main" val="11205794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This slide contextualises the Personalised Assessment system in Wales, which measures learning and development for all students, including those affected by poverty and disadvantage.</a:t>
            </a:r>
            <a:endParaRPr lang="en-US"/>
          </a:p>
          <a:p>
            <a:pPr algn="l"/>
            <a:r>
              <a:rPr lang="en-GB"/>
              <a:t>It is important to note that empirical evidence specifically evaluating the impact of Personalised Assessments on learning outcomes for disadvantaged students is still emerging as of 2024. Ongoing evaluation and refinement of the system will be crucial to ensure it effectively fulfils its intended purpose of promoting educational equity.</a:t>
            </a:r>
          </a:p>
          <a:p>
            <a:pPr algn="l"/>
            <a:endParaRPr lang="en-GB">
              <a:solidFill>
                <a:srgbClr val="000000"/>
              </a:solidFill>
              <a:latin typeface="Calibri"/>
              <a:cs typeface="Calibri"/>
            </a:endParaRPr>
          </a:p>
          <a:p>
            <a:pPr algn="l"/>
            <a:r>
              <a:rPr lang="en-GB">
                <a:solidFill>
                  <a:srgbClr val="000000"/>
                </a:solidFill>
                <a:latin typeface="Calibri"/>
                <a:cs typeface="Calibri"/>
                <a:hlinkClick r:id="rId3"/>
              </a:rPr>
              <a:t>Click here for further context</a:t>
            </a:r>
            <a:endParaRPr lang="en-GB">
              <a:solidFill>
                <a:srgbClr val="000000"/>
              </a:solidFill>
              <a:latin typeface="Calibri"/>
              <a:cs typeface="Calibri"/>
            </a:endParaRPr>
          </a:p>
          <a:p>
            <a:pPr algn="l"/>
            <a:endParaRPr lang="en-GB">
              <a:solidFill>
                <a:srgbClr val="000000"/>
              </a:solidFill>
              <a:latin typeface="Calibri"/>
              <a:cs typeface="Calibri"/>
            </a:endParaRPr>
          </a:p>
          <a:p>
            <a:pPr algn="l"/>
            <a:r>
              <a:rPr lang="en-GB">
                <a:solidFill>
                  <a:srgbClr val="000000"/>
                </a:solidFill>
                <a:latin typeface="Calibri"/>
                <a:cs typeface="Calibri"/>
              </a:rPr>
              <a:t>Active learning task possible answers:  </a:t>
            </a:r>
            <a:endParaRPr lang="en-GB">
              <a:solidFill>
                <a:srgbClr val="000000"/>
              </a:solidFill>
            </a:endParaRPr>
          </a:p>
          <a:p>
            <a:pPr algn="l"/>
            <a:r>
              <a:rPr lang="en-GB">
                <a:solidFill>
                  <a:srgbClr val="000000"/>
                </a:solidFill>
              </a:rPr>
              <a:t>1. Limited empirical evidence on the specific impact on disadvantaged students' outcomes, as the system is relatively new.</a:t>
            </a:r>
            <a:endParaRPr lang="en-GB">
              <a:solidFill>
                <a:srgbClr val="000000"/>
              </a:solidFill>
              <a:latin typeface="Calibri"/>
              <a:cs typeface="Calibri"/>
            </a:endParaRPr>
          </a:p>
          <a:p>
            <a:pPr algn="l"/>
            <a:r>
              <a:rPr lang="en-GB">
                <a:solidFill>
                  <a:srgbClr val="000000"/>
                </a:solidFill>
              </a:rPr>
              <a:t>2. Specific to Reading and Numeracy only.</a:t>
            </a:r>
          </a:p>
          <a:p>
            <a:pPr algn="l"/>
            <a:r>
              <a:rPr lang="en-GB">
                <a:solidFill>
                  <a:srgbClr val="000000"/>
                </a:solidFill>
              </a:rPr>
              <a:t>3. Challenges in ensuring all schools, particularly those in disadvantaged areas, have the necessary resources and training to effectively implement the system.</a:t>
            </a:r>
            <a:endParaRPr lang="en-GB"/>
          </a:p>
          <a:p>
            <a:pPr algn="l"/>
            <a:r>
              <a:rPr lang="en-GB">
                <a:solidFill>
                  <a:srgbClr val="000000"/>
                </a:solidFill>
              </a:rPr>
              <a:t>4. Potential digital divide affecting students' access to online assessments, especially those from low-income backgrounds.</a:t>
            </a:r>
            <a:endParaRPr lang="en-GB"/>
          </a:p>
          <a:p>
            <a:pPr algn="l"/>
            <a:r>
              <a:rPr lang="en-GB">
                <a:solidFill>
                  <a:srgbClr val="000000"/>
                </a:solidFill>
              </a:rPr>
              <a:t>5. Difficulty in isolating the influence of poverty from other factors when measuring learning and development.</a:t>
            </a:r>
            <a:endParaRPr lang="en-GB"/>
          </a:p>
          <a:p>
            <a:pPr algn="l"/>
            <a:r>
              <a:rPr lang="en-GB">
                <a:solidFill>
                  <a:srgbClr val="000000"/>
                </a:solidFill>
              </a:rPr>
              <a:t>6. Need for ongoing evaluation and refinement to maximise the system's benefits for educational equity.</a:t>
            </a:r>
            <a:endParaRPr lang="en-GB"/>
          </a:p>
          <a:p>
            <a:pPr algn="l"/>
            <a:endParaRPr lang="en-GB">
              <a:solidFill>
                <a:srgbClr val="000000"/>
              </a:solidFill>
              <a:latin typeface="Calibri"/>
              <a:cs typeface="Calibri"/>
            </a:endParaRPr>
          </a:p>
          <a:p>
            <a:pPr algn="l"/>
            <a:r>
              <a:rPr lang="en-GB" b="1">
                <a:solidFill>
                  <a:srgbClr val="000000"/>
                </a:solidFill>
              </a:rPr>
              <a:t>References: </a:t>
            </a:r>
            <a:endParaRPr lang="en-GB"/>
          </a:p>
          <a:p>
            <a:pPr algn="l"/>
            <a:r>
              <a:rPr lang="en-GB">
                <a:solidFill>
                  <a:srgbClr val="000000"/>
                </a:solidFill>
              </a:rPr>
              <a:t>Welsh Government. (2021a). Personalised assessments: information for parents and carers. </a:t>
            </a:r>
            <a:r>
              <a:rPr lang="en-GB">
                <a:solidFill>
                  <a:srgbClr val="000000"/>
                </a:solidFill>
                <a:hlinkClick r:id="rId4"/>
              </a:rPr>
              <a:t>https://hwb.gov.wales/personalised-assessments-information-for-parents-and-carers/</a:t>
            </a:r>
            <a:endParaRPr lang="en-GB"/>
          </a:p>
          <a:p>
            <a:pPr algn="l"/>
            <a:r>
              <a:rPr lang="en-GB">
                <a:solidFill>
                  <a:srgbClr val="000000"/>
                </a:solidFill>
              </a:rPr>
              <a:t>Welsh Government. (2021b). Personalised assessments: information for schools. </a:t>
            </a:r>
            <a:r>
              <a:rPr lang="en-GB">
                <a:solidFill>
                  <a:srgbClr val="000000"/>
                </a:solidFill>
                <a:hlinkClick r:id="rId5"/>
              </a:rPr>
              <a:t>https://hwb.gov.wales/personalised-assessments-information-for-schools/</a:t>
            </a:r>
            <a:r>
              <a:rPr lang="en-GB">
                <a:solidFill>
                  <a:srgbClr val="000000"/>
                </a:solidFill>
              </a:rPr>
              <a:t> </a:t>
            </a:r>
            <a:endParaRPr lang="en-GB"/>
          </a:p>
          <a:p>
            <a:pPr algn="l"/>
            <a:r>
              <a:rPr lang="en-GB">
                <a:solidFill>
                  <a:srgbClr val="000000"/>
                </a:solidFill>
              </a:rPr>
              <a:t>Welsh Government. (2021c). Personalised assessments: supporting learner progression. </a:t>
            </a:r>
            <a:r>
              <a:rPr lang="en-GB">
                <a:solidFill>
                  <a:srgbClr val="000000"/>
                </a:solidFill>
                <a:hlinkClick r:id="rId6"/>
              </a:rPr>
              <a:t>https://hwb.gov.wales/personalised-assessments-supporting-learner-progression/</a:t>
            </a:r>
            <a:endParaRPr lang="en-GB"/>
          </a:p>
          <a:p>
            <a:pPr algn="l"/>
            <a:endParaRPr lang="en-GB">
              <a:solidFill>
                <a:srgbClr val="000000"/>
              </a:solidFill>
              <a:latin typeface="Calibri"/>
              <a:cs typeface="Calibri"/>
            </a:endParaRPr>
          </a:p>
          <a:p>
            <a:pPr algn="l"/>
            <a:endParaRPr lang="en-GB">
              <a:solidFill>
                <a:srgbClr val="000000"/>
              </a:solidFill>
              <a:latin typeface="Calibri"/>
              <a:cs typeface="Calibri"/>
            </a:endParaRPr>
          </a:p>
          <a:p>
            <a:pPr algn="l"/>
            <a:endParaRPr lang="en-GB">
              <a:solidFill>
                <a:srgbClr val="000000"/>
              </a:solidFill>
              <a:latin typeface="Calibri"/>
              <a:cs typeface="Calibri"/>
            </a:endParaRPr>
          </a:p>
          <a:p>
            <a:pPr algn="l"/>
            <a:endParaRPr lang="en-GB">
              <a:solidFill>
                <a:srgbClr val="000000"/>
              </a:solidFill>
              <a:latin typeface="Calibri"/>
              <a:cs typeface="Calibri"/>
            </a:endParaRPr>
          </a:p>
          <a:p>
            <a:endParaRPr lang="en-GB">
              <a:solidFill>
                <a:srgbClr val="000000"/>
              </a:solidFill>
              <a:latin typeface="Calibri"/>
              <a:cs typeface="Calibri"/>
            </a:endParaRPr>
          </a:p>
        </p:txBody>
      </p:sp>
    </p:spTree>
    <p:extLst>
      <p:ext uri="{BB962C8B-B14F-4D97-AF65-F5344CB8AC3E}">
        <p14:creationId xmlns:p14="http://schemas.microsoft.com/office/powerpoint/2010/main" val="38214060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a:solidFill>
                  <a:srgbClr val="000000"/>
                </a:solidFill>
              </a:rPr>
              <a:t>The activity in breakout rooms allows students to engage critically with </a:t>
            </a:r>
            <a:r>
              <a:rPr lang="en-US" err="1">
                <a:solidFill>
                  <a:srgbClr val="000000"/>
                </a:solidFill>
              </a:rPr>
              <a:t>Personalised</a:t>
            </a:r>
            <a:r>
              <a:rPr lang="en-US">
                <a:solidFill>
                  <a:srgbClr val="000000"/>
                </a:solidFill>
              </a:rPr>
              <a:t> Assessments and reflect on its effectiveness for learners impacted by poverty and disadvantage.  This activity promotes autonomy, self-directed learning, critical thinking, and peer interaction which are Level 7 skills and relevant to the assignment for this module.   </a:t>
            </a:r>
            <a:endParaRPr lang="en-US"/>
          </a:p>
          <a:p>
            <a:pPr algn="l"/>
            <a:endParaRPr lang="en-US">
              <a:solidFill>
                <a:srgbClr val="000000"/>
              </a:solidFill>
              <a:latin typeface="Calibri"/>
              <a:cs typeface="Calibri"/>
            </a:endParaRPr>
          </a:p>
          <a:p>
            <a:endParaRPr lang="en-US">
              <a:solidFill>
                <a:srgbClr val="000000"/>
              </a:solidFill>
              <a:latin typeface="Calibri"/>
              <a:cs typeface="Calibri"/>
            </a:endParaRPr>
          </a:p>
        </p:txBody>
      </p:sp>
    </p:spTree>
    <p:extLst>
      <p:ext uri="{BB962C8B-B14F-4D97-AF65-F5344CB8AC3E}">
        <p14:creationId xmlns:p14="http://schemas.microsoft.com/office/powerpoint/2010/main" val="22107034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a:solidFill>
                  <a:srgbClr val="000000"/>
                </a:solidFill>
              </a:rPr>
              <a:t>The activity in breakout rooms allows students to engage critically with </a:t>
            </a:r>
            <a:r>
              <a:rPr lang="en-US" err="1">
                <a:solidFill>
                  <a:srgbClr val="000000"/>
                </a:solidFill>
              </a:rPr>
              <a:t>Personalised</a:t>
            </a:r>
            <a:r>
              <a:rPr lang="en-US">
                <a:solidFill>
                  <a:srgbClr val="000000"/>
                </a:solidFill>
              </a:rPr>
              <a:t> Assessments and reflect on its effectiveness for learners impacted by poverty and disadvantage.  This activity promotes autonomy, self-directed learning, critical thinking, and peer interaction which are Level 7 skills and relevant to the assignment for this module.   </a:t>
            </a:r>
            <a:endParaRPr lang="en-US"/>
          </a:p>
          <a:p>
            <a:pPr algn="l"/>
            <a:endParaRPr lang="en-US">
              <a:solidFill>
                <a:srgbClr val="000000"/>
              </a:solidFill>
              <a:latin typeface="Calibri"/>
              <a:cs typeface="Calibri"/>
            </a:endParaRPr>
          </a:p>
          <a:p>
            <a:endParaRPr lang="en-US">
              <a:solidFill>
                <a:srgbClr val="000000"/>
              </a:solidFill>
              <a:latin typeface="Calibri"/>
              <a:cs typeface="Calibri"/>
            </a:endParaRPr>
          </a:p>
        </p:txBody>
      </p:sp>
    </p:spTree>
    <p:extLst>
      <p:ext uri="{BB962C8B-B14F-4D97-AF65-F5344CB8AC3E}">
        <p14:creationId xmlns:p14="http://schemas.microsoft.com/office/powerpoint/2010/main" val="12169891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This slide is a summary of the usefulness of the Personalised Assessment system data in assessing the impact of the Pupils Deprivation Grant (PDG) on learner attainment in reading and maths for those impacted by poverty and disadvantage.  </a:t>
            </a:r>
          </a:p>
        </p:txBody>
      </p:sp>
    </p:spTree>
    <p:extLst>
      <p:ext uri="{BB962C8B-B14F-4D97-AF65-F5344CB8AC3E}">
        <p14:creationId xmlns:p14="http://schemas.microsoft.com/office/powerpoint/2010/main" val="4387496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This slide is a summary of the wider context of the Personalised Assessment system data in assessing the impact of the Pupils Deprivation Grant (PDG) on learner attainment in reading and maths for those impacted by poverty and disadvantage.  </a:t>
            </a:r>
          </a:p>
        </p:txBody>
      </p:sp>
    </p:spTree>
    <p:extLst>
      <p:ext uri="{BB962C8B-B14F-4D97-AF65-F5344CB8AC3E}">
        <p14:creationId xmlns:p14="http://schemas.microsoft.com/office/powerpoint/2010/main" val="248367444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GB" b="1" i="0" err="1">
                <a:solidFill>
                  <a:srgbClr val="1F1F1F"/>
                </a:solidFill>
                <a:effectLst/>
                <a:latin typeface="Arial" panose="020B0604020202020204" pitchFamily="34" charset="0"/>
              </a:rPr>
              <a:t>Cyflwyniad</a:t>
            </a:r>
            <a:endParaRPr lang="en-GB" b="1" i="0">
              <a:solidFill>
                <a:srgbClr val="1F1F1F"/>
              </a:solidFill>
              <a:effectLst/>
              <a:latin typeface="Arial" panose="020B0604020202020204" pitchFamily="34" charset="0"/>
            </a:endParaRPr>
          </a:p>
          <a:p>
            <a:pPr algn="l"/>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roddir</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a:t>
            </a:r>
            <a:r>
              <a:rPr lang="en-GB" b="0" i="0" err="1">
                <a:solidFill>
                  <a:srgbClr val="1F1F1F"/>
                </a:solidFill>
                <a:effectLst/>
                <a:latin typeface="Arial" panose="020B0604020202020204" pitchFamily="34" charset="0"/>
              </a:rPr>
              <a:t>addysgol</a:t>
            </a:r>
            <a:r>
              <a:rPr lang="en-GB" b="0" i="0">
                <a:solidFill>
                  <a:srgbClr val="1F1F1F"/>
                </a:solidFill>
                <a:effectLst/>
                <a:latin typeface="Arial" panose="020B0604020202020204" pitchFamily="34" charset="0"/>
              </a:rPr>
              <a:t> (lleoliadau) yw'r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Mae'r </a:t>
            </a:r>
            <a:r>
              <a:rPr lang="en-GB" b="0" i="0" err="1">
                <a:solidFill>
                  <a:srgbClr val="1F1F1F"/>
                </a:solidFill>
                <a:effectLst/>
                <a:latin typeface="Arial" panose="020B0604020202020204" pitchFamily="34" charset="0"/>
              </a:rPr>
              <a:t>lleoliadau'n</a:t>
            </a:r>
            <a:r>
              <a:rPr lang="en-GB" b="0" i="0">
                <a:solidFill>
                  <a:srgbClr val="1F1F1F"/>
                </a:solidFill>
                <a:effectLst/>
                <a:latin typeface="Arial" panose="020B0604020202020204" pitchFamily="34" charset="0"/>
              </a:rPr>
              <a:t> cynnwys </a:t>
            </a:r>
            <a:r>
              <a:rPr lang="en-GB" b="0" i="0" err="1">
                <a:solidFill>
                  <a:srgbClr val="1F1F1F"/>
                </a:solidFill>
                <a:effectLst/>
                <a:latin typeface="Arial" panose="020B0604020202020204" pitchFamily="34" charset="0"/>
              </a:rPr>
              <a:t>meithrinfeydd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unedau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cyfeirio</a:t>
            </a:r>
            <a:r>
              <a:rPr lang="en-GB" b="0" i="0">
                <a:solidFill>
                  <a:srgbClr val="1F1F1F"/>
                </a:solidFill>
                <a:effectLst/>
                <a:latin typeface="Arial" panose="020B0604020202020204" pitchFamily="34" charset="0"/>
              </a:rPr>
              <a:t> disgyblion, a </a:t>
            </a:r>
            <a:r>
              <a:rPr lang="en-GB" b="0" i="0" err="1">
                <a:solidFill>
                  <a:srgbClr val="1F1F1F"/>
                </a:solidFill>
                <a:effectLst/>
                <a:latin typeface="Arial" panose="020B0604020202020204" pitchFamily="34" charset="0"/>
              </a:rPr>
              <a:t>chartrefi</a:t>
            </a:r>
            <a:r>
              <a:rPr lang="en-GB" b="0" i="0">
                <a:solidFill>
                  <a:srgbClr val="1F1F1F"/>
                </a:solidFill>
                <a:effectLst/>
                <a:latin typeface="Arial" panose="020B0604020202020204" pitchFamily="34" charset="0"/>
              </a:rPr>
              <a:t> sy'n </a:t>
            </a:r>
            <a:r>
              <a:rPr lang="en-GB" b="0" i="0" err="1">
                <a:solidFill>
                  <a:srgbClr val="1F1F1F"/>
                </a:solidFill>
                <a:effectLst/>
                <a:latin typeface="Arial" panose="020B0604020202020204" pitchFamily="34" charset="0"/>
              </a:rPr>
              <a:t>tiwtora</a:t>
            </a:r>
            <a:r>
              <a:rPr lang="en-GB" b="0" i="0">
                <a:solidFill>
                  <a:srgbClr val="1F1F1F"/>
                </a:solidFill>
                <a:effectLst/>
                <a:latin typeface="Arial" panose="020B0604020202020204" pitchFamily="34" charset="0"/>
              </a:rPr>
              <a:t>.</a:t>
            </a:r>
          </a:p>
          <a:p>
            <a:pPr algn="l"/>
            <a:r>
              <a:rPr lang="en-GB" b="0" i="0">
                <a:solidFill>
                  <a:srgbClr val="1F1F1F"/>
                </a:solidFill>
                <a:effectLst/>
                <a:latin typeface="Arial" panose="020B0604020202020204" pitchFamily="34" charset="0"/>
              </a:rPr>
              <a:t>Nod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 Blynyddoedd Cynnar a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Addysg </a:t>
            </a:r>
            <a:r>
              <a:rPr lang="en-GB" b="0" i="0" err="1">
                <a:solidFill>
                  <a:srgbClr val="1F1F1F"/>
                </a:solidFill>
                <a:effectLst/>
                <a:latin typeface="Arial" panose="020B0604020202020204" pitchFamily="34" charset="0"/>
              </a:rPr>
              <a:t>Heblaw</a:t>
            </a:r>
            <a:r>
              <a:rPr lang="en-GB" b="0" i="0">
                <a:solidFill>
                  <a:srgbClr val="1F1F1F"/>
                </a:solidFill>
                <a:effectLst/>
                <a:latin typeface="Arial" panose="020B0604020202020204" pitchFamily="34" charset="0"/>
              </a:rPr>
              <a:t> yn yr Ysgol </a:t>
            </a:r>
            <a:r>
              <a:rPr lang="en-GB" b="0" i="0" err="1">
                <a:solidFill>
                  <a:srgbClr val="1F1F1F"/>
                </a:solidFill>
                <a:effectLst/>
                <a:latin typeface="Arial" panose="020B0604020202020204" pitchFamily="34" charset="0"/>
              </a:rPr>
              <a:t>yw</a:t>
            </a:r>
            <a:r>
              <a:rPr lang="en-GB" b="0" i="0">
                <a:solidFill>
                  <a:srgbClr val="1F1F1F"/>
                </a:solidFill>
                <a:effectLst/>
                <a:latin typeface="Arial" panose="020B0604020202020204" pitchFamily="34" charset="0"/>
              </a:rPr>
              <a:t> codi lefel </a:t>
            </a:r>
            <a:r>
              <a:rPr lang="en-GB" b="0" i="0" err="1">
                <a:solidFill>
                  <a:srgbClr val="1F1F1F"/>
                </a:solidFill>
                <a:effectLst/>
                <a:latin typeface="Arial" panose="020B0604020202020204" pitchFamily="34" charset="0"/>
              </a:rPr>
              <a:t>cyrhaeddiad</a:t>
            </a:r>
            <a:r>
              <a:rPr lang="en-GB" b="0" i="0">
                <a:solidFill>
                  <a:srgbClr val="1F1F1F"/>
                </a:solidFill>
                <a:effectLst/>
                <a:latin typeface="Arial" panose="020B0604020202020204" pitchFamily="34" charset="0"/>
              </a:rPr>
              <a:t> 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o aelwydydd </a:t>
            </a:r>
            <a:r>
              <a:rPr lang="en-GB" b="0" i="0" err="1">
                <a:solidFill>
                  <a:srgbClr val="1F1F1F"/>
                </a:solidFill>
                <a:effectLst/>
                <a:latin typeface="Arial" panose="020B0604020202020204" pitchFamily="34" charset="0"/>
              </a:rPr>
              <a:t>incwm</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isel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Rhoddir</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gyfer Plant sy'n Derbyn Gofal ar gyfer plant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 neu blant sy'n derbyn gofal. Mae'r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yn </a:t>
            </a:r>
            <a:r>
              <a:rPr lang="en-GB" b="0" i="0" err="1">
                <a:solidFill>
                  <a:srgbClr val="1F1F1F"/>
                </a:solidFill>
                <a:effectLst/>
                <a:latin typeface="Arial" panose="020B0604020202020204" pitchFamily="34" charset="0"/>
              </a:rPr>
              <a:t>lleihau'r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rhwystrau</a:t>
            </a:r>
            <a:r>
              <a:rPr lang="en-GB" b="0" i="0">
                <a:solidFill>
                  <a:srgbClr val="1F1F1F"/>
                </a:solidFill>
                <a:effectLst/>
                <a:latin typeface="Arial" panose="020B0604020202020204" pitchFamily="34" charset="0"/>
              </a:rPr>
              <a:t> sy'n </a:t>
            </a:r>
            <a:r>
              <a:rPr lang="en-GB" b="0" i="0" err="1">
                <a:solidFill>
                  <a:srgbClr val="1F1F1F"/>
                </a:solidFill>
                <a:effectLst/>
                <a:latin typeface="Arial" panose="020B0604020202020204" pitchFamily="34" charset="0"/>
              </a:rPr>
              <a:t>atal</a:t>
            </a:r>
            <a:r>
              <a:rPr lang="en-GB" b="0" i="0">
                <a:solidFill>
                  <a:srgbClr val="1F1F1F"/>
                </a:solidFill>
                <a:effectLst/>
                <a:latin typeface="Arial" panose="020B0604020202020204" pitchFamily="34" charset="0"/>
              </a:rPr>
              <a:t> plant yn </a:t>
            </a:r>
            <a:r>
              <a:rPr lang="en-GB" b="0" i="0" err="1">
                <a:solidFill>
                  <a:srgbClr val="1F1F1F"/>
                </a:solidFill>
                <a:effectLst/>
                <a:latin typeface="Arial" panose="020B0604020202020204" pitchFamily="34" charset="0"/>
              </a:rPr>
              <a:t>aml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rhag</a:t>
            </a:r>
            <a:r>
              <a:rPr lang="en-GB" b="0" i="0">
                <a:solidFill>
                  <a:srgbClr val="1F1F1F"/>
                </a:solidFill>
                <a:effectLst/>
                <a:latin typeface="Arial" panose="020B0604020202020204" pitchFamily="34" charset="0"/>
              </a:rPr>
              <a:t> cyflawni eu potensial llawn. </a:t>
            </a:r>
          </a:p>
          <a:p>
            <a:pPr algn="l"/>
            <a:r>
              <a:rPr lang="en-GB" b="0" i="0">
                <a:solidFill>
                  <a:srgbClr val="1F1F1F"/>
                </a:solidFill>
                <a:effectLst/>
                <a:latin typeface="Arial" panose="020B0604020202020204" pitchFamily="34" charset="0"/>
              </a:rPr>
              <a:t>Mae’r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yn </a:t>
            </a:r>
            <a:r>
              <a:rPr lang="en-GB" b="0" i="0" err="1">
                <a:solidFill>
                  <a:srgbClr val="1F1F1F"/>
                </a:solidFill>
                <a:effectLst/>
                <a:latin typeface="Arial" panose="020B0604020202020204" pitchFamily="34" charset="0"/>
              </a:rPr>
              <a:t>adnodd</a:t>
            </a:r>
            <a:r>
              <a:rPr lang="en-GB" b="0" i="0">
                <a:solidFill>
                  <a:srgbClr val="1F1F1F"/>
                </a:solidFill>
                <a:effectLst/>
                <a:latin typeface="Arial" panose="020B0604020202020204" pitchFamily="34" charset="0"/>
              </a:rPr>
              <a:t> allweddol ar gyfer </a:t>
            </a:r>
            <a:r>
              <a:rPr lang="en-GB" b="0" i="0" err="1">
                <a:solidFill>
                  <a:srgbClr val="1F1F1F"/>
                </a:solidFill>
                <a:effectLst/>
                <a:latin typeface="Arial" panose="020B0604020202020204" pitchFamily="34" charset="0"/>
              </a:rPr>
              <a:t>gwireddu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uchelgais</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Llywodraeth</a:t>
            </a:r>
            <a:r>
              <a:rPr lang="en-GB" b="0" i="0">
                <a:solidFill>
                  <a:srgbClr val="1F1F1F"/>
                </a:solidFill>
                <a:effectLst/>
                <a:latin typeface="Arial" panose="020B0604020202020204" pitchFamily="34" charset="0"/>
              </a:rPr>
              <a:t> Cymru i sicrhau </a:t>
            </a:r>
            <a:r>
              <a:rPr lang="en-GB" b="1" i="0" u="none" strike="noStrike" err="1">
                <a:solidFill>
                  <a:srgbClr val="0360A6"/>
                </a:solidFill>
                <a:effectLst/>
                <a:latin typeface="Arial" panose="020B0604020202020204" pitchFamily="34" charset="0"/>
                <a:hlinkClick r:id="rId3"/>
              </a:rPr>
              <a:t>safonau</a:t>
            </a:r>
            <a:r>
              <a:rPr lang="en-GB" b="1" i="0" u="none" strike="noStrike">
                <a:solidFill>
                  <a:srgbClr val="0360A6"/>
                </a:solidFill>
                <a:effectLst/>
                <a:latin typeface="Arial" panose="020B0604020202020204" pitchFamily="34" charset="0"/>
                <a:hlinkClick r:id="rId3"/>
              </a:rPr>
              <a:t> a </a:t>
            </a:r>
            <a:r>
              <a:rPr lang="en-GB" b="1" i="0" u="none" strike="noStrike" err="1">
                <a:solidFill>
                  <a:srgbClr val="0360A6"/>
                </a:solidFill>
                <a:effectLst/>
                <a:latin typeface="Arial" panose="020B0604020202020204" pitchFamily="34" charset="0"/>
                <a:hlinkClick r:id="rId3"/>
              </a:rPr>
              <a:t>dyheadau</a:t>
            </a:r>
            <a:r>
              <a:rPr lang="en-GB" b="1" i="0" u="none" strike="noStrike">
                <a:solidFill>
                  <a:srgbClr val="0360A6"/>
                </a:solidFill>
                <a:effectLst/>
                <a:latin typeface="Arial" panose="020B0604020202020204" pitchFamily="34" charset="0"/>
                <a:hlinkClick r:id="rId3"/>
              </a:rPr>
              <a:t> uchel i bawb</a:t>
            </a:r>
            <a:r>
              <a:rPr lang="en-GB" b="0" i="0">
                <a:solidFill>
                  <a:srgbClr val="1F1F1F"/>
                </a:solidFill>
                <a:effectLst/>
                <a:latin typeface="Arial" panose="020B0604020202020204" pitchFamily="34" charset="0"/>
              </a:rPr>
              <a:t>.</a:t>
            </a:r>
          </a:p>
          <a:p>
            <a:pPr algn="l"/>
            <a:r>
              <a:rPr lang="en-GB" b="1" i="0">
                <a:solidFill>
                  <a:srgbClr val="1F1F1F"/>
                </a:solidFill>
                <a:effectLst/>
                <a:latin typeface="Arial" panose="020B0604020202020204" pitchFamily="34" charset="0"/>
              </a:rPr>
              <a:t>Y 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a:t>
            </a:r>
          </a:p>
          <a:p>
            <a:pPr algn="l"/>
            <a:r>
              <a:rPr lang="en-GB" b="0" i="0">
                <a:solidFill>
                  <a:srgbClr val="1F1F1F"/>
                </a:solidFill>
                <a:effectLst/>
                <a:latin typeface="Arial" panose="020B0604020202020204" pitchFamily="34" charset="0"/>
              </a:rPr>
              <a:t>Mae'r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yn cael ei </a:t>
            </a:r>
            <a:r>
              <a:rPr lang="en-GB" b="0" i="0" err="1">
                <a:solidFill>
                  <a:srgbClr val="1F1F1F"/>
                </a:solidFill>
                <a:effectLst/>
                <a:latin typeface="Arial" panose="020B0604020202020204" pitchFamily="34" charset="0"/>
              </a:rPr>
              <a:t>ddarparu</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ar gyfer 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rhwng 5 a 15 </a:t>
            </a:r>
            <a:r>
              <a:rPr lang="en-GB" b="0" i="0" err="1">
                <a:solidFill>
                  <a:srgbClr val="1F1F1F"/>
                </a:solidFill>
                <a:effectLst/>
                <a:latin typeface="Arial" panose="020B0604020202020204" pitchFamily="34" charset="0"/>
              </a:rPr>
              <a:t>oed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Dylai'r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defnydd</a:t>
            </a:r>
            <a:r>
              <a:rPr lang="en-GB" b="0" i="0">
                <a:solidFill>
                  <a:srgbClr val="1F1F1F"/>
                </a:solidFill>
                <a:effectLst/>
                <a:latin typeface="Arial" panose="020B0604020202020204" pitchFamily="34" charset="0"/>
              </a:rPr>
              <a:t> o'r grant </a:t>
            </a:r>
            <a:r>
              <a:rPr lang="en-GB" b="0" i="0" err="1">
                <a:solidFill>
                  <a:srgbClr val="1F1F1F"/>
                </a:solidFill>
                <a:effectLst/>
                <a:latin typeface="Arial" panose="020B0604020202020204" pitchFamily="34" charset="0"/>
              </a:rPr>
              <a:t>ganolbwyntio</a:t>
            </a:r>
            <a:r>
              <a:rPr lang="en-GB" b="0" i="0">
                <a:solidFill>
                  <a:srgbClr val="1F1F1F"/>
                </a:solidFill>
                <a:effectLst/>
                <a:latin typeface="Arial" panose="020B0604020202020204" pitchFamily="34" charset="0"/>
              </a:rPr>
              <a:t> ar y </a:t>
            </a:r>
            <a:r>
              <a:rPr lang="en-GB" b="0" i="0" err="1">
                <a:solidFill>
                  <a:srgbClr val="1F1F1F"/>
                </a:solidFill>
                <a:effectLst/>
                <a:latin typeface="Arial" panose="020B0604020202020204" pitchFamily="34" charset="0"/>
              </a:rPr>
              <a:t>meysydd</a:t>
            </a:r>
            <a:r>
              <a:rPr lang="en-GB" b="0" i="0">
                <a:solidFill>
                  <a:srgbClr val="1F1F1F"/>
                </a:solidFill>
                <a:effectLst/>
                <a:latin typeface="Arial" panose="020B0604020202020204" pitchFamily="34" charset="0"/>
              </a:rPr>
              <a:t> allweddol </a:t>
            </a:r>
            <a:r>
              <a:rPr lang="en-GB" b="0" i="0" err="1">
                <a:solidFill>
                  <a:srgbClr val="1F1F1F"/>
                </a:solidFill>
                <a:effectLst/>
                <a:latin typeface="Arial" panose="020B0604020202020204" pitchFamily="34" charset="0"/>
              </a:rPr>
              <a:t>canlynol</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a:solidFill>
                  <a:srgbClr val="1F1F1F"/>
                </a:solidFill>
                <a:effectLst/>
                <a:latin typeface="Arial" panose="020B0604020202020204" pitchFamily="34" charset="0"/>
              </a:rPr>
              <a:t>dysgu ac </a:t>
            </a:r>
            <a:r>
              <a:rPr lang="en-GB" b="0" i="0" err="1">
                <a:solidFill>
                  <a:srgbClr val="1F1F1F"/>
                </a:solidFill>
                <a:effectLst/>
                <a:latin typeface="Arial" panose="020B0604020202020204" pitchFamily="34" charset="0"/>
              </a:rPr>
              <a:t>addysgu</a:t>
            </a:r>
            <a:r>
              <a:rPr lang="en-GB" b="0" i="0">
                <a:solidFill>
                  <a:srgbClr val="1F1F1F"/>
                </a:solidFill>
                <a:effectLst/>
                <a:latin typeface="Arial" panose="020B0604020202020204" pitchFamily="34" charset="0"/>
              </a:rPr>
              <a:t> o ansawdd uchel</a:t>
            </a:r>
          </a:p>
          <a:p>
            <a:pPr algn="l">
              <a:buFont typeface="Arial" panose="020B0604020202020204" pitchFamily="34" charset="0"/>
              <a:buChar char="•"/>
            </a:pP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Bro</a:t>
            </a:r>
          </a:p>
          <a:p>
            <a:pPr algn="l">
              <a:buFont typeface="Arial" panose="020B0604020202020204" pitchFamily="34" charset="0"/>
              <a:buChar char="•"/>
            </a:pPr>
            <a:r>
              <a:rPr lang="en-GB" b="0" i="0" err="1">
                <a:solidFill>
                  <a:srgbClr val="1F1F1F"/>
                </a:solidFill>
                <a:effectLst/>
                <a:latin typeface="Arial" panose="020B0604020202020204" pitchFamily="34" charset="0"/>
              </a:rPr>
              <a:t>chwarae</a:t>
            </a:r>
            <a:r>
              <a:rPr lang="en-GB" b="0" i="0">
                <a:solidFill>
                  <a:srgbClr val="1F1F1F"/>
                </a:solidFill>
                <a:effectLst/>
                <a:latin typeface="Arial" panose="020B0604020202020204" pitchFamily="34" charset="0"/>
              </a:rPr>
              <a:t>, dysgu a gofal plentyndod cynnar</a:t>
            </a:r>
          </a:p>
          <a:p>
            <a:pPr algn="l">
              <a:buFont typeface="Arial" panose="020B0604020202020204" pitchFamily="34" charset="0"/>
              <a:buChar char="•"/>
            </a:pPr>
            <a:r>
              <a:rPr lang="en-GB" b="0" i="0" err="1">
                <a:solidFill>
                  <a:srgbClr val="1F1F1F"/>
                </a:solidFill>
                <a:effectLst/>
                <a:latin typeface="Arial" panose="020B0604020202020204" pitchFamily="34" charset="0"/>
              </a:rPr>
              <a:t>dyheadau</a:t>
            </a:r>
            <a:r>
              <a:rPr lang="en-GB" b="0" i="0">
                <a:solidFill>
                  <a:srgbClr val="1F1F1F"/>
                </a:solidFill>
                <a:effectLst/>
                <a:latin typeface="Arial" panose="020B0604020202020204" pitchFamily="34" charset="0"/>
              </a:rPr>
              <a:t> uchel a gefnogir gan </a:t>
            </a:r>
            <a:r>
              <a:rPr lang="en-GB" b="0" i="0" err="1">
                <a:solidFill>
                  <a:srgbClr val="1F1F1F"/>
                </a:solidFill>
                <a:effectLst/>
                <a:latin typeface="Arial" panose="020B0604020202020204" pitchFamily="34" charset="0"/>
              </a:rPr>
              <a:t>gydberthnasau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cryf</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a:solidFill>
                  <a:srgbClr val="1F1F1F"/>
                </a:solidFill>
                <a:effectLst/>
                <a:latin typeface="Arial" panose="020B0604020202020204" pitchFamily="34" charset="0"/>
              </a:rPr>
              <a:t>iechyd a </a:t>
            </a:r>
            <a:r>
              <a:rPr lang="en-GB" b="0" i="0" err="1">
                <a:solidFill>
                  <a:srgbClr val="1F1F1F"/>
                </a:solidFill>
                <a:effectLst/>
                <a:latin typeface="Arial" panose="020B0604020202020204" pitchFamily="34" charset="0"/>
              </a:rPr>
              <a:t>lles</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a:solidFill>
                  <a:srgbClr val="1F1F1F"/>
                </a:solidFill>
                <a:effectLst/>
                <a:latin typeface="Arial" panose="020B0604020202020204" pitchFamily="34" charset="0"/>
              </a:rPr>
              <a:t>arweinyddiaeth</a:t>
            </a:r>
          </a:p>
          <a:p>
            <a:pPr algn="l">
              <a:buFont typeface="Arial" panose="020B0604020202020204" pitchFamily="34" charset="0"/>
              <a:buChar char="•"/>
            </a:pPr>
            <a:r>
              <a:rPr lang="en-GB" b="0" i="0" err="1">
                <a:solidFill>
                  <a:srgbClr val="1F1F1F"/>
                </a:solidFill>
                <a:effectLst/>
                <a:latin typeface="Arial" panose="020B0604020202020204" pitchFamily="34" charset="0"/>
              </a:rPr>
              <a:t>Cwricwlwm</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Gymru</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chymwysterau</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a:solidFill>
                  <a:srgbClr val="1F1F1F"/>
                </a:solidFill>
                <a:effectLst/>
                <a:latin typeface="Arial" panose="020B0604020202020204" pitchFamily="34" charset="0"/>
              </a:rPr>
              <a:t>cefnogi </a:t>
            </a:r>
            <a:r>
              <a:rPr lang="en-GB" b="0" i="0" err="1">
                <a:solidFill>
                  <a:srgbClr val="1F1F1F"/>
                </a:solidFill>
                <a:effectLst/>
                <a:latin typeface="Arial" panose="020B0604020202020204" pitchFamily="34" charset="0"/>
              </a:rPr>
              <a:t>cynnydd</a:t>
            </a:r>
            <a:r>
              <a:rPr lang="en-GB" b="0" i="0">
                <a:solidFill>
                  <a:srgbClr val="1F1F1F"/>
                </a:solidFill>
                <a:effectLst/>
                <a:latin typeface="Arial" panose="020B0604020202020204" pitchFamily="34" charset="0"/>
              </a:rPr>
              <a:t> ôl-16</a:t>
            </a:r>
          </a:p>
          <a:p>
            <a:pPr algn="l"/>
            <a:r>
              <a:rPr lang="en-GB" b="1" i="0">
                <a:solidFill>
                  <a:srgbClr val="1F1F1F"/>
                </a:solidFill>
                <a:effectLst/>
                <a:latin typeface="Arial" panose="020B0604020202020204" pitchFamily="34" charset="0"/>
              </a:rPr>
              <a:t>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 y Blynyddoedd Cynnar </a:t>
            </a:r>
          </a:p>
          <a:p>
            <a:pPr algn="l"/>
            <a:r>
              <a:rPr lang="en-GB" b="0" i="0">
                <a:solidFill>
                  <a:srgbClr val="1F1F1F"/>
                </a:solidFill>
                <a:effectLst/>
                <a:latin typeface="Arial" panose="020B0604020202020204" pitchFamily="34" charset="0"/>
              </a:rPr>
              <a:t>Mae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 Blynyddoedd Cynnar yn rhoi cefnogaeth </a:t>
            </a:r>
            <a:r>
              <a:rPr lang="en-GB" b="0" i="0" err="1">
                <a:solidFill>
                  <a:srgbClr val="1F1F1F"/>
                </a:solidFill>
                <a:effectLst/>
                <a:latin typeface="Arial" panose="020B0604020202020204" pitchFamily="34" charset="0"/>
              </a:rPr>
              <a:t>debyg</a:t>
            </a:r>
            <a:r>
              <a:rPr lang="en-GB" b="0" i="0">
                <a:solidFill>
                  <a:srgbClr val="1F1F1F"/>
                </a:solidFill>
                <a:effectLst/>
                <a:latin typeface="Arial" panose="020B0604020202020204" pitchFamily="34" charset="0"/>
              </a:rPr>
              <a:t> i blant 3 a 4 </a:t>
            </a:r>
            <a:r>
              <a:rPr lang="en-GB" b="0" i="0" err="1">
                <a:solidFill>
                  <a:srgbClr val="1F1F1F"/>
                </a:solidFill>
                <a:effectLst/>
                <a:latin typeface="Arial" panose="020B0604020202020204" pitchFamily="34" charset="0"/>
              </a:rPr>
              <a:t>oed</a:t>
            </a:r>
            <a:r>
              <a:rPr lang="en-GB" b="0" i="0">
                <a:solidFill>
                  <a:srgbClr val="1F1F1F"/>
                </a:solidFill>
                <a:effectLst/>
                <a:latin typeface="Arial" panose="020B0604020202020204" pitchFamily="34" charset="0"/>
              </a:rPr>
              <a:t> mewn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meithrinfeydd</a:t>
            </a:r>
            <a:r>
              <a:rPr lang="en-GB" b="0" i="0">
                <a:solidFill>
                  <a:srgbClr val="1F1F1F"/>
                </a:solidFill>
                <a:effectLst/>
                <a:latin typeface="Arial" panose="020B0604020202020204" pitchFamily="34" charset="0"/>
              </a:rPr>
              <a:t>. Mae hyn yn cynnwys lleoliadau a </a:t>
            </a:r>
            <a:r>
              <a:rPr lang="en-GB" b="0" i="0" err="1">
                <a:solidFill>
                  <a:srgbClr val="1F1F1F"/>
                </a:solidFill>
                <a:effectLst/>
                <a:latin typeface="Arial" panose="020B0604020202020204" pitchFamily="34" charset="0"/>
              </a:rPr>
              <a:t>gynhelir</a:t>
            </a:r>
            <a:r>
              <a:rPr lang="en-GB" b="0" i="0">
                <a:solidFill>
                  <a:srgbClr val="1F1F1F"/>
                </a:solidFill>
                <a:effectLst/>
                <a:latin typeface="Arial" panose="020B0604020202020204" pitchFamily="34" charset="0"/>
              </a:rPr>
              <a:t> a lleoliadau </a:t>
            </a:r>
            <a:r>
              <a:rPr lang="en-GB" b="0" i="0" err="1">
                <a:solidFill>
                  <a:srgbClr val="1F1F1F"/>
                </a:solidFill>
                <a:effectLst/>
                <a:latin typeface="Arial" panose="020B0604020202020204" pitchFamily="34" charset="0"/>
              </a:rPr>
              <a:t>nas</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cynhelir</a:t>
            </a:r>
            <a:r>
              <a:rPr lang="en-GB" b="0" i="0">
                <a:solidFill>
                  <a:srgbClr val="1F1F1F"/>
                </a:solidFill>
                <a:effectLst/>
                <a:latin typeface="Arial" panose="020B0604020202020204" pitchFamily="34" charset="0"/>
              </a:rPr>
              <a:t>. Mae'r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hwn yn cael ei ddefnyddio i </a:t>
            </a:r>
            <a:r>
              <a:rPr lang="en-GB" b="0" i="0" err="1">
                <a:solidFill>
                  <a:srgbClr val="1F1F1F"/>
                </a:solidFill>
                <a:effectLst/>
                <a:latin typeface="Arial" panose="020B0604020202020204" pitchFamily="34" charset="0"/>
              </a:rPr>
              <a:t>gefnogi</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err="1">
                <a:solidFill>
                  <a:srgbClr val="1F1F1F"/>
                </a:solidFill>
                <a:effectLst/>
                <a:latin typeface="Arial" panose="020B0604020202020204" pitchFamily="34" charset="0"/>
              </a:rPr>
              <a:t>lles</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emosiynol</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chymdeithasol</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a:solidFill>
                  <a:srgbClr val="1F1F1F"/>
                </a:solidFill>
                <a:effectLst/>
                <a:latin typeface="Arial" panose="020B0604020202020204" pitchFamily="34" charset="0"/>
              </a:rPr>
              <a:t>datblygiad corfforol</a:t>
            </a:r>
          </a:p>
          <a:p>
            <a:pPr algn="l">
              <a:buFont typeface="Arial" panose="020B0604020202020204" pitchFamily="34" charset="0"/>
              <a:buChar char="•"/>
            </a:pPr>
            <a:r>
              <a:rPr lang="en-GB" b="0" i="0" err="1">
                <a:solidFill>
                  <a:srgbClr val="1F1F1F"/>
                </a:solidFill>
                <a:effectLst/>
                <a:latin typeface="Arial" panose="020B0604020202020204" pitchFamily="34" charset="0"/>
              </a:rPr>
              <a:t>lleferydd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iaith</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chyfathrebu</a:t>
            </a:r>
            <a:endParaRPr lang="en-GB" b="0" i="0">
              <a:solidFill>
                <a:srgbClr val="1F1F1F"/>
              </a:solidFill>
              <a:effectLst/>
              <a:latin typeface="Arial" panose="020B0604020202020204" pitchFamily="34" charset="0"/>
            </a:endParaRPr>
          </a:p>
          <a:p>
            <a:pPr algn="l"/>
            <a:r>
              <a:rPr lang="en-GB" b="1" i="0">
                <a:solidFill>
                  <a:srgbClr val="1F1F1F"/>
                </a:solidFill>
                <a:effectLst/>
                <a:latin typeface="Arial" panose="020B0604020202020204" pitchFamily="34" charset="0"/>
              </a:rPr>
              <a:t>Y 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 ar gyfer Plant sy'n Derbyn Gofal</a:t>
            </a:r>
          </a:p>
          <a:p>
            <a:pPr algn="l"/>
            <a:r>
              <a:rPr lang="en-GB" b="0" i="0" err="1">
                <a:solidFill>
                  <a:srgbClr val="1F1F1F"/>
                </a:solidFill>
                <a:effectLst/>
                <a:latin typeface="Arial" panose="020B0604020202020204" pitchFamily="34" charset="0"/>
              </a:rPr>
              <a:t>Bwriad</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gyfer Plant sy'n Derbyn Gofal </a:t>
            </a:r>
            <a:r>
              <a:rPr lang="en-GB" b="0" i="0" err="1">
                <a:solidFill>
                  <a:srgbClr val="1F1F1F"/>
                </a:solidFill>
                <a:effectLst/>
                <a:latin typeface="Arial" panose="020B0604020202020204" pitchFamily="34" charset="0"/>
              </a:rPr>
              <a:t>yw</a:t>
            </a:r>
            <a:r>
              <a:rPr lang="en-GB" b="0" i="0">
                <a:solidFill>
                  <a:srgbClr val="1F1F1F"/>
                </a:solidFill>
                <a:effectLst/>
                <a:latin typeface="Arial" panose="020B0604020202020204" pitchFamily="34" charset="0"/>
              </a:rPr>
              <a:t> cefnogi </a:t>
            </a:r>
            <a:r>
              <a:rPr lang="en-GB" b="0" i="0" err="1">
                <a:solidFill>
                  <a:srgbClr val="1F1F1F"/>
                </a:solidFill>
                <a:effectLst/>
                <a:latin typeface="Arial" panose="020B0604020202020204" pitchFamily="34" charset="0"/>
              </a:rPr>
              <a:t>cyrhaeddiad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addysgol</a:t>
            </a:r>
            <a:r>
              <a:rPr lang="en-GB" b="0" i="0">
                <a:solidFill>
                  <a:srgbClr val="1F1F1F"/>
                </a:solidFill>
                <a:effectLst/>
                <a:latin typeface="Arial" panose="020B0604020202020204" pitchFamily="34" charset="0"/>
              </a:rPr>
              <a:t> y </a:t>
            </a:r>
            <a:r>
              <a:rPr lang="en-GB" b="0" i="0" err="1">
                <a:solidFill>
                  <a:srgbClr val="1F1F1F"/>
                </a:solidFill>
                <a:effectLst/>
                <a:latin typeface="Arial" panose="020B0604020202020204" pitchFamily="34" charset="0"/>
              </a:rPr>
              <a:t>canlynol</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a:solidFill>
                  <a:srgbClr val="1F1F1F"/>
                </a:solidFill>
                <a:effectLst/>
                <a:latin typeface="Arial" panose="020B0604020202020204" pitchFamily="34" charset="0"/>
              </a:rPr>
              <a:t>plant sy'n derbyn gofal</a:t>
            </a:r>
          </a:p>
          <a:p>
            <a:pPr algn="l">
              <a:buFont typeface="Arial" panose="020B0604020202020204" pitchFamily="34" charset="0"/>
              <a:buChar char="•"/>
            </a:pPr>
            <a:r>
              <a:rPr lang="en-GB" b="0" i="0">
                <a:solidFill>
                  <a:srgbClr val="1F1F1F"/>
                </a:solidFill>
                <a:effectLst/>
                <a:latin typeface="Arial" panose="020B0604020202020204" pitchFamily="34" charset="0"/>
              </a:rPr>
              <a:t>plant sydd wedi cael eu </a:t>
            </a:r>
            <a:r>
              <a:rPr lang="en-GB" b="0" i="0" err="1">
                <a:solidFill>
                  <a:srgbClr val="1F1F1F"/>
                </a:solidFill>
                <a:effectLst/>
                <a:latin typeface="Arial" panose="020B0604020202020204" pitchFamily="34" charset="0"/>
              </a:rPr>
              <a:t>mabwysiadu</a:t>
            </a:r>
            <a:r>
              <a:rPr lang="en-GB" b="0" i="0">
                <a:solidFill>
                  <a:srgbClr val="1F1F1F"/>
                </a:solidFill>
                <a:effectLst/>
                <a:latin typeface="Arial" panose="020B0604020202020204" pitchFamily="34" charset="0"/>
              </a:rPr>
              <a:t> </a:t>
            </a:r>
          </a:p>
          <a:p>
            <a:pPr algn="l">
              <a:buFont typeface="Arial" panose="020B0604020202020204" pitchFamily="34" charset="0"/>
              <a:buChar char="•"/>
            </a:pPr>
            <a:r>
              <a:rPr lang="en-GB" b="0" i="0">
                <a:solidFill>
                  <a:srgbClr val="1F1F1F"/>
                </a:solidFill>
                <a:effectLst/>
                <a:latin typeface="Arial" panose="020B0604020202020204" pitchFamily="34" charset="0"/>
              </a:rPr>
              <a:t>plant sy'n </a:t>
            </a:r>
            <a:r>
              <a:rPr lang="en-GB" b="0" i="0" err="1">
                <a:solidFill>
                  <a:srgbClr val="1F1F1F"/>
                </a:solidFill>
                <a:effectLst/>
                <a:latin typeface="Arial" panose="020B0604020202020204" pitchFamily="34" charset="0"/>
              </a:rPr>
              <a:t>destun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Gorchymyn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Gwarcheidiaeth</a:t>
            </a:r>
            <a:r>
              <a:rPr lang="en-GB" b="0" i="0">
                <a:solidFill>
                  <a:srgbClr val="1F1F1F"/>
                </a:solidFill>
                <a:effectLst/>
                <a:latin typeface="Arial" panose="020B0604020202020204" pitchFamily="34" charset="0"/>
              </a:rPr>
              <a:t> Arbennig</a:t>
            </a:r>
          </a:p>
          <a:p>
            <a:pPr algn="l"/>
            <a:r>
              <a:rPr lang="en-GB" b="0" i="0">
                <a:solidFill>
                  <a:srgbClr val="1F1F1F"/>
                </a:solidFill>
                <a:effectLst/>
                <a:latin typeface="Arial" panose="020B0604020202020204" pitchFamily="34" charset="0"/>
              </a:rPr>
              <a:t>Mae </a:t>
            </a:r>
            <a:r>
              <a:rPr lang="en-GB" b="0" i="0" err="1">
                <a:solidFill>
                  <a:srgbClr val="1F1F1F"/>
                </a:solidFill>
                <a:effectLst/>
                <a:latin typeface="Arial" panose="020B0604020202020204" pitchFamily="34" charset="0"/>
              </a:rPr>
              <a:t>Llywodraeth</a:t>
            </a:r>
            <a:r>
              <a:rPr lang="en-GB" b="0" i="0">
                <a:solidFill>
                  <a:srgbClr val="1F1F1F"/>
                </a:solidFill>
                <a:effectLst/>
                <a:latin typeface="Arial" panose="020B0604020202020204" pitchFamily="34" charset="0"/>
              </a:rPr>
              <a:t> Cymru yn gweithio gydag:</a:t>
            </a:r>
          </a:p>
          <a:p>
            <a:pPr algn="l">
              <a:buFont typeface="Arial" panose="020B0604020202020204" pitchFamily="34" charset="0"/>
              <a:buChar char="•"/>
            </a:pPr>
            <a:r>
              <a:rPr lang="en-GB" b="0" i="0" err="1">
                <a:solidFill>
                  <a:srgbClr val="1F1F1F"/>
                </a:solidFill>
                <a:effectLst/>
                <a:latin typeface="Arial" panose="020B0604020202020204" pitchFamily="34" charset="0"/>
              </a:rPr>
              <a:t>ysgolion</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a:solidFill>
                  <a:srgbClr val="1F1F1F"/>
                </a:solidFill>
                <a:effectLst/>
                <a:latin typeface="Arial" panose="020B0604020202020204" pitchFamily="34" charset="0"/>
              </a:rPr>
              <a:t>lleoliadau</a:t>
            </a:r>
          </a:p>
          <a:p>
            <a:pPr algn="l">
              <a:buFont typeface="Arial" panose="020B0604020202020204" pitchFamily="34" charset="0"/>
              <a:buChar char="•"/>
            </a:pP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a:t>
            </a:r>
          </a:p>
          <a:p>
            <a:pPr algn="l">
              <a:buFont typeface="Arial" panose="020B0604020202020204" pitchFamily="34" charset="0"/>
              <a:buChar char="•"/>
            </a:pPr>
            <a:r>
              <a:rPr lang="en-GB" b="0" i="0" err="1">
                <a:solidFill>
                  <a:srgbClr val="1F1F1F"/>
                </a:solidFill>
                <a:effectLst/>
                <a:latin typeface="Arial" panose="020B0604020202020204" pitchFamily="34" charset="0"/>
              </a:rPr>
              <a:t>partneriaethau</a:t>
            </a:r>
            <a:r>
              <a:rPr lang="en-GB" b="0" i="0">
                <a:solidFill>
                  <a:srgbClr val="1F1F1F"/>
                </a:solidFill>
                <a:effectLst/>
                <a:latin typeface="Arial" panose="020B0604020202020204" pitchFamily="34" charset="0"/>
              </a:rPr>
              <a:t> a chonsortia </a:t>
            </a:r>
            <a:r>
              <a:rPr lang="en-GB" b="0" i="0" err="1">
                <a:solidFill>
                  <a:srgbClr val="1F1F1F"/>
                </a:solidFill>
                <a:effectLst/>
                <a:latin typeface="Arial" panose="020B0604020202020204" pitchFamily="34" charset="0"/>
              </a:rPr>
              <a:t>rhanbarthol</a:t>
            </a:r>
            <a:endParaRPr lang="en-GB" b="0" i="0">
              <a:solidFill>
                <a:srgbClr val="1F1F1F"/>
              </a:solidFill>
              <a:effectLst/>
              <a:latin typeface="Arial" panose="020B0604020202020204" pitchFamily="34" charset="0"/>
            </a:endParaRPr>
          </a:p>
          <a:p>
            <a:pPr algn="l"/>
            <a:r>
              <a:rPr lang="en-GB" b="0" i="0">
                <a:solidFill>
                  <a:srgbClr val="1F1F1F"/>
                </a:solidFill>
                <a:effectLst/>
                <a:latin typeface="Arial" panose="020B0604020202020204" pitchFamily="34" charset="0"/>
              </a:rPr>
              <a:t>Gyda'n gilydd, rydym yn </a:t>
            </a:r>
            <a:r>
              <a:rPr lang="en-GB" b="0" i="0" err="1">
                <a:solidFill>
                  <a:srgbClr val="1F1F1F"/>
                </a:solidFill>
                <a:effectLst/>
                <a:latin typeface="Arial" panose="020B0604020202020204" pitchFamily="34" charset="0"/>
              </a:rPr>
              <a:t>ceisio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canfod</a:t>
            </a:r>
            <a:r>
              <a:rPr lang="en-GB" b="0" i="0">
                <a:solidFill>
                  <a:srgbClr val="1F1F1F"/>
                </a:solidFill>
                <a:effectLst/>
                <a:latin typeface="Arial" panose="020B0604020202020204" pitchFamily="34" charset="0"/>
              </a:rPr>
              <a:t> lle gall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sicrhau'r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budd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mwyaf</a:t>
            </a:r>
            <a:r>
              <a:rPr lang="en-GB" b="0" i="0">
                <a:solidFill>
                  <a:srgbClr val="1F1F1F"/>
                </a:solidFill>
                <a:effectLst/>
                <a:latin typeface="Arial" panose="020B0604020202020204" pitchFamily="34" charset="0"/>
              </a:rPr>
              <a:t> wrth i </a:t>
            </a:r>
            <a:r>
              <a:rPr lang="en-GB" b="0" i="0" err="1">
                <a:solidFill>
                  <a:srgbClr val="1F1F1F"/>
                </a:solidFill>
                <a:effectLst/>
                <a:latin typeface="Arial" panose="020B0604020202020204" pitchFamily="34" charset="0"/>
              </a:rPr>
              <a:t>ni</a:t>
            </a:r>
            <a:r>
              <a:rPr lang="en-GB" b="0" i="0">
                <a:solidFill>
                  <a:srgbClr val="1F1F1F"/>
                </a:solidFill>
                <a:effectLst/>
                <a:latin typeface="Arial" panose="020B0604020202020204" pitchFamily="34" charset="0"/>
              </a:rPr>
              <a:t> ddod dros </a:t>
            </a:r>
            <a:r>
              <a:rPr lang="en-GB" b="0" i="0" err="1">
                <a:solidFill>
                  <a:srgbClr val="1F1F1F"/>
                </a:solidFill>
                <a:effectLst/>
                <a:latin typeface="Arial" panose="020B0604020202020204" pitchFamily="34" charset="0"/>
              </a:rPr>
              <a:t>bandemig</a:t>
            </a:r>
            <a:r>
              <a:rPr lang="en-GB" b="0" i="0">
                <a:solidFill>
                  <a:srgbClr val="1F1F1F"/>
                </a:solidFill>
                <a:effectLst/>
                <a:latin typeface="Arial" panose="020B0604020202020204" pitchFamily="34" charset="0"/>
              </a:rPr>
              <a:t> COVID-19, ac yng </a:t>
            </a:r>
            <a:r>
              <a:rPr lang="en-GB" b="0" i="0" err="1">
                <a:solidFill>
                  <a:srgbClr val="1F1F1F"/>
                </a:solidFill>
                <a:effectLst/>
                <a:latin typeface="Arial" panose="020B0604020202020204" pitchFamily="34" charset="0"/>
              </a:rPr>
              <a:t>ngoleuni</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heriau</a:t>
            </a:r>
            <a:r>
              <a:rPr lang="en-GB" b="0" i="0">
                <a:solidFill>
                  <a:srgbClr val="1F1F1F"/>
                </a:solidFill>
                <a:effectLst/>
                <a:latin typeface="Arial" panose="020B0604020202020204" pitchFamily="34" charset="0"/>
              </a:rPr>
              <a:t> o ran </a:t>
            </a:r>
            <a:r>
              <a:rPr lang="en-GB" b="0" i="0" err="1">
                <a:solidFill>
                  <a:srgbClr val="1F1F1F"/>
                </a:solidFill>
                <a:effectLst/>
                <a:latin typeface="Arial" panose="020B0604020202020204" pitchFamily="34" charset="0"/>
              </a:rPr>
              <a:t>costau</a:t>
            </a:r>
            <a:r>
              <a:rPr lang="en-GB" b="0" i="0">
                <a:solidFill>
                  <a:srgbClr val="1F1F1F"/>
                </a:solidFill>
                <a:effectLst/>
                <a:latin typeface="Arial" panose="020B0604020202020204" pitchFamily="34" charset="0"/>
              </a:rPr>
              <a:t> byw.</a:t>
            </a:r>
          </a:p>
          <a:p>
            <a:pPr algn="l"/>
            <a:r>
              <a:rPr lang="en-GB" b="1" i="0">
                <a:solidFill>
                  <a:srgbClr val="1F1F1F"/>
                </a:solidFill>
                <a:effectLst/>
                <a:latin typeface="Arial" panose="020B0604020202020204" pitchFamily="34" charset="0"/>
              </a:rPr>
              <a:t>Sut mae'r 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 yn cael ei </a:t>
            </a:r>
            <a:r>
              <a:rPr lang="en-GB" b="1" i="0" err="1">
                <a:solidFill>
                  <a:srgbClr val="1F1F1F"/>
                </a:solidFill>
                <a:effectLst/>
                <a:latin typeface="Arial" panose="020B0604020202020204" pitchFamily="34" charset="0"/>
              </a:rPr>
              <a:t>ddyrannu</a:t>
            </a:r>
            <a:endParaRPr lang="en-GB" b="1" i="0">
              <a:solidFill>
                <a:srgbClr val="1F1F1F"/>
              </a:solidFill>
              <a:effectLst/>
              <a:latin typeface="Arial" panose="020B0604020202020204" pitchFamily="34" charset="0"/>
            </a:endParaRPr>
          </a:p>
          <a:p>
            <a:pPr algn="l"/>
            <a:r>
              <a:rPr lang="en-GB" b="0" i="0">
                <a:solidFill>
                  <a:srgbClr val="1F1F1F"/>
                </a:solidFill>
                <a:effectLst/>
                <a:latin typeface="Arial" panose="020B0604020202020204" pitchFamily="34" charset="0"/>
              </a:rPr>
              <a:t>Mae </a:t>
            </a:r>
            <a:r>
              <a:rPr lang="en-GB" b="0" i="0" err="1">
                <a:solidFill>
                  <a:srgbClr val="1F1F1F"/>
                </a:solidFill>
                <a:effectLst/>
                <a:latin typeface="Arial" panose="020B0604020202020204" pitchFamily="34" charset="0"/>
              </a:rPr>
              <a:t>swm</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 Blynyddoedd Cynnar,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Addysg </a:t>
            </a:r>
            <a:r>
              <a:rPr lang="en-GB" b="0" i="0" err="1">
                <a:solidFill>
                  <a:srgbClr val="1F1F1F"/>
                </a:solidFill>
                <a:effectLst/>
                <a:latin typeface="Arial" panose="020B0604020202020204" pitchFamily="34" charset="0"/>
              </a:rPr>
              <a:t>Heblaw</a:t>
            </a:r>
            <a:r>
              <a:rPr lang="en-GB" b="0" i="0">
                <a:solidFill>
                  <a:srgbClr val="1F1F1F"/>
                </a:solidFill>
                <a:effectLst/>
                <a:latin typeface="Arial" panose="020B0604020202020204" pitchFamily="34" charset="0"/>
              </a:rPr>
              <a:t> yn yr Ysgol a'r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gyfer Plant sy'n Derbyn Gofal a </a:t>
            </a:r>
            <a:r>
              <a:rPr lang="en-GB" b="0" i="0" err="1">
                <a:solidFill>
                  <a:srgbClr val="1F1F1F"/>
                </a:solidFill>
                <a:effectLst/>
                <a:latin typeface="Arial" panose="020B0604020202020204" pitchFamily="34" charset="0"/>
              </a:rPr>
              <a:t>roddir</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yn seiliedig ar y </a:t>
            </a:r>
            <a:r>
              <a:rPr lang="en-GB" b="0" i="0" err="1">
                <a:solidFill>
                  <a:srgbClr val="1F1F1F"/>
                </a:solidFill>
                <a:effectLst/>
                <a:latin typeface="Arial" panose="020B0604020202020204" pitchFamily="34" charset="0"/>
              </a:rPr>
              <a:t>canlynol</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err="1">
                <a:solidFill>
                  <a:srgbClr val="1F1F1F"/>
                </a:solidFill>
                <a:effectLst/>
                <a:latin typeface="Arial" panose="020B0604020202020204" pitchFamily="34" charset="0"/>
              </a:rPr>
              <a:t>nifer</a:t>
            </a:r>
            <a:r>
              <a:rPr lang="en-GB" b="0" i="0">
                <a:solidFill>
                  <a:srgbClr val="1F1F1F"/>
                </a:solidFill>
                <a:effectLst/>
                <a:latin typeface="Arial" panose="020B0604020202020204" pitchFamily="34" charset="0"/>
              </a:rPr>
              <a:t> y plant a'r </a:t>
            </a:r>
            <a:r>
              <a:rPr lang="en-GB" b="0" i="0" err="1">
                <a:solidFill>
                  <a:srgbClr val="1F1F1F"/>
                </a:solidFill>
                <a:effectLst/>
                <a:latin typeface="Arial" panose="020B0604020202020204" pitchFamily="34" charset="0"/>
              </a:rPr>
              <a:t>bobl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5 i 15 </a:t>
            </a:r>
            <a:r>
              <a:rPr lang="en-GB" b="0" i="0" err="1">
                <a:solidFill>
                  <a:srgbClr val="1F1F1F"/>
                </a:solidFill>
                <a:effectLst/>
                <a:latin typeface="Arial" panose="020B0604020202020204" pitchFamily="34" charset="0"/>
              </a:rPr>
              <a:t>oed</a:t>
            </a:r>
            <a:r>
              <a:rPr lang="en-GB" b="0" i="0">
                <a:solidFill>
                  <a:srgbClr val="1F1F1F"/>
                </a:solidFill>
                <a:effectLst/>
                <a:latin typeface="Arial" panose="020B0604020202020204" pitchFamily="34" charset="0"/>
              </a:rPr>
              <a:t> mewn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neu </a:t>
            </a:r>
            <a:r>
              <a:rPr lang="en-GB" b="0" i="0" err="1">
                <a:solidFill>
                  <a:srgbClr val="1F1F1F"/>
                </a:solidFill>
                <a:effectLst/>
                <a:latin typeface="Arial" panose="020B0604020202020204" pitchFamily="34" charset="0"/>
              </a:rPr>
              <a:t>leoliad</a:t>
            </a:r>
            <a:r>
              <a:rPr lang="en-GB" b="0" i="0">
                <a:solidFill>
                  <a:srgbClr val="1F1F1F"/>
                </a:solidFill>
                <a:effectLst/>
                <a:latin typeface="Arial" panose="020B0604020202020204" pitchFamily="34" charset="0"/>
              </a:rPr>
              <a:t> (er enghraifft addysg </a:t>
            </a:r>
            <a:r>
              <a:rPr lang="en-GB" b="0" i="0" err="1">
                <a:solidFill>
                  <a:srgbClr val="1F1F1F"/>
                </a:solidFill>
                <a:effectLst/>
                <a:latin typeface="Arial" panose="020B0604020202020204" pitchFamily="34" charset="0"/>
              </a:rPr>
              <a:t>heblaw</a:t>
            </a:r>
            <a:r>
              <a:rPr lang="en-GB" b="0" i="0">
                <a:solidFill>
                  <a:srgbClr val="1F1F1F"/>
                </a:solidFill>
                <a:effectLst/>
                <a:latin typeface="Arial" panose="020B0604020202020204" pitchFamily="34" charset="0"/>
              </a:rPr>
              <a:t> yn yr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neu </a:t>
            </a:r>
            <a:r>
              <a:rPr lang="en-GB" b="0" i="0" err="1">
                <a:solidFill>
                  <a:srgbClr val="1F1F1F"/>
                </a:solidFill>
                <a:effectLst/>
                <a:latin typeface="Arial" panose="020B0604020202020204" pitchFamily="34" charset="0"/>
              </a:rPr>
              <a:t>uned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cyfeirio</a:t>
            </a:r>
            <a:r>
              <a:rPr lang="en-GB" b="0" i="0">
                <a:solidFill>
                  <a:srgbClr val="1F1F1F"/>
                </a:solidFill>
                <a:effectLst/>
                <a:latin typeface="Arial" panose="020B0604020202020204" pitchFamily="34" charset="0"/>
              </a:rPr>
              <a:t> disgyblion) sy'n gymwys i gael prydau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am ddim, ar sail </a:t>
            </a:r>
            <a:r>
              <a:rPr lang="en-GB" b="0" i="0" err="1">
                <a:solidFill>
                  <a:srgbClr val="1F1F1F"/>
                </a:solidFill>
                <a:effectLst/>
                <a:latin typeface="Arial" panose="020B0604020202020204" pitchFamily="34" charset="0"/>
              </a:rPr>
              <a:t>data'r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cyfrifiad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diweddaraf</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CYBLD</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err="1">
                <a:solidFill>
                  <a:srgbClr val="1F1F1F"/>
                </a:solidFill>
                <a:effectLst/>
                <a:latin typeface="Arial" panose="020B0604020202020204" pitchFamily="34" charset="0"/>
              </a:rPr>
              <a:t>nifer</a:t>
            </a:r>
            <a:r>
              <a:rPr lang="en-GB" b="0" i="0">
                <a:solidFill>
                  <a:srgbClr val="1F1F1F"/>
                </a:solidFill>
                <a:effectLst/>
                <a:latin typeface="Arial" panose="020B0604020202020204" pitchFamily="34" charset="0"/>
              </a:rPr>
              <a:t> y plant a'r </a:t>
            </a:r>
            <a:r>
              <a:rPr lang="en-GB" b="0" i="0" err="1">
                <a:solidFill>
                  <a:srgbClr val="1F1F1F"/>
                </a:solidFill>
                <a:effectLst/>
                <a:latin typeface="Arial" panose="020B0604020202020204" pitchFamily="34" charset="0"/>
              </a:rPr>
              <a:t>bobl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sy'n derbyn gofal, ar sail y </a:t>
            </a:r>
            <a:r>
              <a:rPr lang="en-GB" b="0" i="0" err="1">
                <a:solidFill>
                  <a:srgbClr val="1F1F1F"/>
                </a:solidFill>
                <a:effectLst/>
                <a:latin typeface="Arial" panose="020B0604020202020204" pitchFamily="34" charset="0"/>
              </a:rPr>
              <a:t>Cyfrifiad</a:t>
            </a:r>
            <a:r>
              <a:rPr lang="en-GB" b="0" i="0">
                <a:solidFill>
                  <a:srgbClr val="1F1F1F"/>
                </a:solidFill>
                <a:effectLst/>
                <a:latin typeface="Arial" panose="020B0604020202020204" pitchFamily="34" charset="0"/>
              </a:rPr>
              <a:t> Plant sy'n Derbyn Gofal</a:t>
            </a:r>
          </a:p>
          <a:p>
            <a:pPr algn="l">
              <a:buFont typeface="Arial" panose="020B0604020202020204" pitchFamily="34" charset="0"/>
              <a:buChar char="•"/>
            </a:pPr>
            <a:r>
              <a:rPr lang="en-GB" b="0" i="0" err="1">
                <a:solidFill>
                  <a:srgbClr val="1F1F1F"/>
                </a:solidFill>
                <a:effectLst/>
                <a:latin typeface="Arial" panose="020B0604020202020204" pitchFamily="34" charset="0"/>
              </a:rPr>
              <a:t>nifer</a:t>
            </a:r>
            <a:r>
              <a:rPr lang="en-GB" b="0" i="0">
                <a:solidFill>
                  <a:srgbClr val="1F1F1F"/>
                </a:solidFill>
                <a:effectLst/>
                <a:latin typeface="Arial" panose="020B0604020202020204" pitchFamily="34" charset="0"/>
              </a:rPr>
              <a:t> y plant rhwng 3 a 4 </a:t>
            </a:r>
            <a:r>
              <a:rPr lang="en-GB" b="0" i="0" err="1">
                <a:solidFill>
                  <a:srgbClr val="1F1F1F"/>
                </a:solidFill>
                <a:effectLst/>
                <a:latin typeface="Arial" panose="020B0604020202020204" pitchFamily="34" charset="0"/>
              </a:rPr>
              <a:t>oed</a:t>
            </a:r>
            <a:r>
              <a:rPr lang="en-GB" b="0" i="0">
                <a:solidFill>
                  <a:srgbClr val="1F1F1F"/>
                </a:solidFill>
                <a:effectLst/>
                <a:latin typeface="Arial" panose="020B0604020202020204" pitchFamily="34" charset="0"/>
              </a:rPr>
              <a:t> mewn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neu </a:t>
            </a:r>
            <a:r>
              <a:rPr lang="en-GB" b="0" i="0" err="1">
                <a:solidFill>
                  <a:srgbClr val="1F1F1F"/>
                </a:solidFill>
                <a:effectLst/>
                <a:latin typeface="Arial" panose="020B0604020202020204" pitchFamily="34" charset="0"/>
              </a:rPr>
              <a:t>leoliad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nas</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cynhelir</a:t>
            </a:r>
            <a:r>
              <a:rPr lang="en-GB" b="0" i="0">
                <a:solidFill>
                  <a:srgbClr val="1F1F1F"/>
                </a:solidFill>
                <a:effectLst/>
                <a:latin typeface="Arial" panose="020B0604020202020204" pitchFamily="34" charset="0"/>
              </a:rPr>
              <a:t> (er enghraifft </a:t>
            </a:r>
            <a:r>
              <a:rPr lang="en-GB" b="0" i="0" err="1">
                <a:solidFill>
                  <a:srgbClr val="1F1F1F"/>
                </a:solidFill>
                <a:effectLst/>
                <a:latin typeface="Arial" panose="020B0604020202020204" pitchFamily="34" charset="0"/>
              </a:rPr>
              <a:t>meithrinfeydd</a:t>
            </a:r>
            <a:r>
              <a:rPr lang="en-GB" b="0" i="0">
                <a:solidFill>
                  <a:srgbClr val="1F1F1F"/>
                </a:solidFill>
                <a:effectLst/>
                <a:latin typeface="Arial" panose="020B0604020202020204" pitchFamily="34" charset="0"/>
              </a:rPr>
              <a:t>) sy'n gymwys i gael prydau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am ddim, ar sail </a:t>
            </a:r>
            <a:r>
              <a:rPr lang="en-GB" b="0" i="0" err="1">
                <a:solidFill>
                  <a:srgbClr val="1F1F1F"/>
                </a:solidFill>
                <a:effectLst/>
                <a:latin typeface="Arial" panose="020B0604020202020204" pitchFamily="34" charset="0"/>
              </a:rPr>
              <a:t>data'r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cyfrifiad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diweddaraf</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CYBLD</a:t>
            </a:r>
            <a:r>
              <a:rPr lang="en-GB" b="0" i="0">
                <a:solidFill>
                  <a:srgbClr val="1F1F1F"/>
                </a:solidFill>
                <a:effectLst/>
                <a:latin typeface="Arial" panose="020B0604020202020204" pitchFamily="34" charset="0"/>
              </a:rPr>
              <a:t>)</a:t>
            </a:r>
          </a:p>
          <a:p>
            <a:pPr algn="l"/>
            <a:r>
              <a:rPr lang="en-GB" b="0" i="0" err="1">
                <a:solidFill>
                  <a:srgbClr val="1F1F1F"/>
                </a:solidFill>
                <a:effectLst/>
                <a:latin typeface="Arial" panose="020B0604020202020204" pitchFamily="34" charset="0"/>
              </a:rPr>
              <a:t>Caiff</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ei roi ar sail </a:t>
            </a:r>
            <a:r>
              <a:rPr lang="en-GB" b="0" i="0" err="1">
                <a:solidFill>
                  <a:srgbClr val="1F1F1F"/>
                </a:solidFill>
                <a:effectLst/>
                <a:latin typeface="Arial" panose="020B0604020202020204" pitchFamily="34" charset="0"/>
              </a:rPr>
              <a:t>blwyddyn</a:t>
            </a:r>
            <a:r>
              <a:rPr lang="en-GB" b="0" i="0">
                <a:solidFill>
                  <a:srgbClr val="1F1F1F"/>
                </a:solidFill>
                <a:effectLst/>
                <a:latin typeface="Arial" panose="020B0604020202020204" pitchFamily="34" charset="0"/>
              </a:rPr>
              <a:t> ariannol, yn seiliedig ar </a:t>
            </a:r>
            <a:r>
              <a:rPr lang="en-GB" b="0" i="0" err="1">
                <a:solidFill>
                  <a:srgbClr val="1F1F1F"/>
                </a:solidFill>
                <a:effectLst/>
                <a:latin typeface="Arial" panose="020B0604020202020204" pitchFamily="34" charset="0"/>
              </a:rPr>
              <a:t>nifer</a:t>
            </a:r>
            <a:r>
              <a:rPr lang="en-GB" b="0" i="0">
                <a:solidFill>
                  <a:srgbClr val="1F1F1F"/>
                </a:solidFill>
                <a:effectLst/>
                <a:latin typeface="Arial" panose="020B0604020202020204" pitchFamily="34" charset="0"/>
              </a:rPr>
              <a:t> y plant a'r </a:t>
            </a:r>
            <a:r>
              <a:rPr lang="en-GB" b="0" i="0" err="1">
                <a:solidFill>
                  <a:srgbClr val="1F1F1F"/>
                </a:solidFill>
                <a:effectLst/>
                <a:latin typeface="Arial" panose="020B0604020202020204" pitchFamily="34" charset="0"/>
              </a:rPr>
              <a:t>bobl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sy'n gymwys. Mae'n seiliedig ar y </a:t>
            </a:r>
            <a:r>
              <a:rPr lang="en-GB" b="0" i="0" err="1">
                <a:solidFill>
                  <a:srgbClr val="1F1F1F"/>
                </a:solidFill>
                <a:effectLst/>
                <a:latin typeface="Arial" panose="020B0604020202020204" pitchFamily="34" charset="0"/>
              </a:rPr>
              <a:t>meini</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prawf</a:t>
            </a:r>
            <a:r>
              <a:rPr lang="en-GB" b="0" i="0">
                <a:solidFill>
                  <a:srgbClr val="1F1F1F"/>
                </a:solidFill>
                <a:effectLst/>
                <a:latin typeface="Arial" panose="020B0604020202020204" pitchFamily="34" charset="0"/>
              </a:rPr>
              <a:t> uchod, nid gallu </a:t>
            </a:r>
            <a:r>
              <a:rPr lang="en-GB" b="0" i="0" err="1">
                <a:solidFill>
                  <a:srgbClr val="1F1F1F"/>
                </a:solidFill>
                <a:effectLst/>
                <a:latin typeface="Arial" panose="020B0604020202020204" pitchFamily="34" charset="0"/>
              </a:rPr>
              <a:t>academaidd</a:t>
            </a:r>
            <a:r>
              <a:rPr lang="en-GB" b="0" i="0">
                <a:solidFill>
                  <a:srgbClr val="1F1F1F"/>
                </a:solidFill>
                <a:effectLst/>
                <a:latin typeface="Arial" panose="020B0604020202020204" pitchFamily="34" charset="0"/>
              </a:rPr>
              <a:t>.</a:t>
            </a:r>
          </a:p>
          <a:p>
            <a:pPr algn="l"/>
            <a:r>
              <a:rPr lang="en-GB" b="1" i="0">
                <a:solidFill>
                  <a:srgbClr val="1F1F1F"/>
                </a:solidFill>
                <a:effectLst/>
                <a:latin typeface="Arial" panose="020B0604020202020204" pitchFamily="34" charset="0"/>
              </a:rPr>
              <a:t>Sut mae'r 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 yn cael ei </a:t>
            </a:r>
            <a:r>
              <a:rPr lang="en-GB" b="1" i="0" err="1">
                <a:solidFill>
                  <a:srgbClr val="1F1F1F"/>
                </a:solidFill>
                <a:effectLst/>
                <a:latin typeface="Arial" panose="020B0604020202020204" pitchFamily="34" charset="0"/>
              </a:rPr>
              <a:t>ddosbarthu</a:t>
            </a:r>
            <a:endParaRPr lang="en-GB" b="1" i="0">
              <a:solidFill>
                <a:srgbClr val="1F1F1F"/>
              </a:solidFill>
              <a:effectLst/>
              <a:latin typeface="Arial" panose="020B0604020202020204" pitchFamily="34" charset="0"/>
            </a:endParaRPr>
          </a:p>
          <a:p>
            <a:pPr algn="l"/>
            <a:r>
              <a:rPr lang="en-GB" b="0" i="0" err="1">
                <a:solidFill>
                  <a:srgbClr val="1F1F1F"/>
                </a:solidFill>
                <a:effectLst/>
                <a:latin typeface="Arial" panose="020B0604020202020204" pitchFamily="34" charset="0"/>
              </a:rPr>
              <a:t>Caiff</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ei </a:t>
            </a:r>
            <a:r>
              <a:rPr lang="en-GB" b="0" i="0" err="1">
                <a:solidFill>
                  <a:srgbClr val="1F1F1F"/>
                </a:solidFill>
                <a:effectLst/>
                <a:latin typeface="Arial" panose="020B0604020202020204" pitchFamily="34" charset="0"/>
              </a:rPr>
              <a:t>dalu'n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uniongyrchol</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a'i </a:t>
            </a:r>
            <a:r>
              <a:rPr lang="en-GB" b="0" i="0" err="1">
                <a:solidFill>
                  <a:srgbClr val="1F1F1F"/>
                </a:solidFill>
                <a:effectLst/>
                <a:latin typeface="Arial" panose="020B0604020202020204" pitchFamily="34" charset="0"/>
              </a:rPr>
              <a:t>ddosbarthu</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Mae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yn </a:t>
            </a:r>
            <a:r>
              <a:rPr lang="en-GB" b="0" i="0" err="1">
                <a:solidFill>
                  <a:srgbClr val="1F1F1F"/>
                </a:solidFill>
                <a:effectLst/>
                <a:latin typeface="Arial" panose="020B0604020202020204" pitchFamily="34" charset="0"/>
              </a:rPr>
              <a:t>gweithio'n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agos</a:t>
            </a:r>
            <a:r>
              <a:rPr lang="en-GB" b="0" i="0">
                <a:solidFill>
                  <a:srgbClr val="1F1F1F"/>
                </a:solidFill>
                <a:effectLst/>
                <a:latin typeface="Arial" panose="020B0604020202020204" pitchFamily="34" charset="0"/>
              </a:rPr>
              <a:t> gyda </a:t>
            </a:r>
            <a:r>
              <a:rPr lang="en-GB" b="0" i="0" err="1">
                <a:solidFill>
                  <a:srgbClr val="1F1F1F"/>
                </a:solidFill>
                <a:effectLst/>
                <a:latin typeface="Arial" panose="020B0604020202020204" pitchFamily="34" charset="0"/>
              </a:rPr>
              <a:t>phartneriaethau</a:t>
            </a:r>
            <a:r>
              <a:rPr lang="en-GB" b="0" i="0">
                <a:solidFill>
                  <a:srgbClr val="1F1F1F"/>
                </a:solidFill>
                <a:effectLst/>
                <a:latin typeface="Arial" panose="020B0604020202020204" pitchFamily="34" charset="0"/>
              </a:rPr>
              <a:t> a chonsortia </a:t>
            </a:r>
            <a:r>
              <a:rPr lang="en-GB" b="0" i="0" err="1">
                <a:solidFill>
                  <a:srgbClr val="1F1F1F"/>
                </a:solidFill>
                <a:effectLst/>
                <a:latin typeface="Arial" panose="020B0604020202020204" pitchFamily="34" charset="0"/>
              </a:rPr>
              <a:t>rhanbarthol</a:t>
            </a:r>
            <a:r>
              <a:rPr lang="en-GB" b="0" i="0">
                <a:solidFill>
                  <a:srgbClr val="1F1F1F"/>
                </a:solidFill>
                <a:effectLst/>
                <a:latin typeface="Arial" panose="020B0604020202020204" pitchFamily="34" charset="0"/>
              </a:rPr>
              <a:t> (lle </a:t>
            </a:r>
            <a:r>
              <a:rPr lang="en-GB" b="0" i="0" err="1">
                <a:solidFill>
                  <a:srgbClr val="1F1F1F"/>
                </a:solidFill>
                <a:effectLst/>
                <a:latin typeface="Arial" panose="020B0604020202020204" pitchFamily="34" charset="0"/>
              </a:rPr>
              <a:t>bo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berthnasol</a:t>
            </a:r>
            <a:r>
              <a:rPr lang="en-GB" b="0" i="0">
                <a:solidFill>
                  <a:srgbClr val="1F1F1F"/>
                </a:solidFill>
                <a:effectLst/>
                <a:latin typeface="Arial" panose="020B0604020202020204" pitchFamily="34" charset="0"/>
              </a:rPr>
              <a:t>) yn </a:t>
            </a:r>
            <a:r>
              <a:rPr lang="en-GB" b="0" i="0" err="1">
                <a:solidFill>
                  <a:srgbClr val="1F1F1F"/>
                </a:solidFill>
                <a:effectLst/>
                <a:latin typeface="Arial" panose="020B0604020202020204" pitchFamily="34" charset="0"/>
              </a:rPr>
              <a:t>ogystal</a:t>
            </a:r>
            <a:r>
              <a:rPr lang="en-GB" b="0" i="0">
                <a:solidFill>
                  <a:srgbClr val="1F1F1F"/>
                </a:solidFill>
                <a:effectLst/>
                <a:latin typeface="Arial" panose="020B0604020202020204" pitchFamily="34" charset="0"/>
              </a:rPr>
              <a:t> ag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i sicrhau bod y grant yn cael ei ddefnyddio at ei </a:t>
            </a:r>
            <a:r>
              <a:rPr lang="en-GB" b="0" i="0" err="1">
                <a:solidFill>
                  <a:srgbClr val="1F1F1F"/>
                </a:solidFill>
                <a:effectLst/>
                <a:latin typeface="Arial" panose="020B0604020202020204" pitchFamily="34" charset="0"/>
              </a:rPr>
              <a:t>ddibenion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arfaethedig</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Rhoddir</a:t>
            </a:r>
            <a:r>
              <a:rPr lang="en-GB" b="0" i="0">
                <a:solidFill>
                  <a:srgbClr val="1F1F1F"/>
                </a:solidFill>
                <a:effectLst/>
                <a:latin typeface="Arial" panose="020B0604020202020204" pitchFamily="34" charset="0"/>
              </a:rPr>
              <a:t> adroddiad i </a:t>
            </a:r>
            <a:r>
              <a:rPr lang="en-GB" b="0" i="0" err="1">
                <a:solidFill>
                  <a:srgbClr val="1F1F1F"/>
                </a:solidFill>
                <a:effectLst/>
                <a:latin typeface="Arial" panose="020B0604020202020204" pitchFamily="34" charset="0"/>
              </a:rPr>
              <a:t>Lywodraeth</a:t>
            </a:r>
            <a:r>
              <a:rPr lang="en-GB" b="0" i="0">
                <a:solidFill>
                  <a:srgbClr val="1F1F1F"/>
                </a:solidFill>
                <a:effectLst/>
                <a:latin typeface="Arial" panose="020B0604020202020204" pitchFamily="34" charset="0"/>
              </a:rPr>
              <a:t> Cymru am y </a:t>
            </a:r>
            <a:r>
              <a:rPr lang="en-GB" b="0" i="0" err="1">
                <a:solidFill>
                  <a:srgbClr val="1F1F1F"/>
                </a:solidFill>
                <a:effectLst/>
                <a:latin typeface="Arial" panose="020B0604020202020204" pitchFamily="34" charset="0"/>
              </a:rPr>
              <a:t>gweithgarwch</a:t>
            </a:r>
            <a:r>
              <a:rPr lang="en-GB" b="0" i="0">
                <a:solidFill>
                  <a:srgbClr val="1F1F1F"/>
                </a:solidFill>
                <a:effectLst/>
                <a:latin typeface="Arial" panose="020B0604020202020204" pitchFamily="34" charset="0"/>
              </a:rPr>
              <a:t> ac effaith y </a:t>
            </a:r>
            <a:r>
              <a:rPr lang="en-GB" b="0" i="0" err="1">
                <a:solidFill>
                  <a:srgbClr val="1F1F1F"/>
                </a:solidFill>
                <a:effectLst/>
                <a:latin typeface="Arial" panose="020B0604020202020204" pitchFamily="34" charset="0"/>
              </a:rPr>
              <a:t>gwariant</a:t>
            </a:r>
            <a:r>
              <a:rPr lang="en-GB" b="0" i="0">
                <a:solidFill>
                  <a:srgbClr val="1F1F1F"/>
                </a:solidFill>
                <a:effectLst/>
                <a:latin typeface="Arial" panose="020B0604020202020204" pitchFamily="34" charset="0"/>
              </a:rPr>
              <a:t> gan </a:t>
            </a:r>
            <a:r>
              <a:rPr lang="en-GB" b="0" i="0" err="1">
                <a:solidFill>
                  <a:srgbClr val="1F1F1F"/>
                </a:solidFill>
                <a:effectLst/>
                <a:latin typeface="Arial" panose="020B0604020202020204" pitchFamily="34" charset="0"/>
              </a:rPr>
              <a:t>Gynghorwyr</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 </a:t>
            </a:r>
            <a:r>
              <a:rPr lang="en-GB" b="0" i="0" err="1">
                <a:solidFill>
                  <a:srgbClr val="1F1F1F"/>
                </a:solidFill>
                <a:effectLst/>
                <a:latin typeface="Arial" panose="020B0604020202020204" pitchFamily="34" charset="0"/>
              </a:rPr>
              <a:t>Chydgysylltwyr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Rhanbarthol</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gyfer Plant sy'n Derbyn Gofal lle </a:t>
            </a:r>
            <a:r>
              <a:rPr lang="en-GB" b="0" i="0" err="1">
                <a:solidFill>
                  <a:srgbClr val="1F1F1F"/>
                </a:solidFill>
                <a:effectLst/>
                <a:latin typeface="Arial" panose="020B0604020202020204" pitchFamily="34" charset="0"/>
              </a:rPr>
              <a:t>bo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berthnasol</a:t>
            </a:r>
            <a:r>
              <a:rPr lang="en-GB" b="0" i="0">
                <a:solidFill>
                  <a:srgbClr val="1F1F1F"/>
                </a:solidFill>
                <a:effectLst/>
                <a:latin typeface="Arial" panose="020B0604020202020204" pitchFamily="34" charset="0"/>
              </a:rPr>
              <a:t>) ac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a:t>
            </a:r>
          </a:p>
          <a:p>
            <a:pPr algn="l"/>
            <a:r>
              <a:rPr lang="en-GB" b="1" i="0">
                <a:solidFill>
                  <a:srgbClr val="1F1F1F"/>
                </a:solidFill>
                <a:effectLst/>
                <a:latin typeface="Arial" panose="020B0604020202020204" pitchFamily="34" charset="0"/>
              </a:rPr>
              <a:t>Sut mae'r 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 yn cael ei ddefnyddio</a:t>
            </a:r>
          </a:p>
          <a:p>
            <a:pPr algn="l"/>
            <a:r>
              <a:rPr lang="en-GB" b="1" i="0" err="1">
                <a:solidFill>
                  <a:srgbClr val="1F1F1F"/>
                </a:solidFill>
                <a:effectLst/>
                <a:latin typeface="Arial" panose="020B0604020202020204" pitchFamily="34" charset="0"/>
              </a:rPr>
              <a:t>Ysgolion</a:t>
            </a:r>
            <a:r>
              <a:rPr lang="en-GB" b="1" i="0">
                <a:solidFill>
                  <a:srgbClr val="1F1F1F"/>
                </a:solidFill>
                <a:effectLst/>
                <a:latin typeface="Arial" panose="020B0604020202020204" pitchFamily="34" charset="0"/>
              </a:rPr>
              <a:t> a lleoliadau</a:t>
            </a:r>
          </a:p>
          <a:p>
            <a:pPr algn="l"/>
            <a:r>
              <a:rPr lang="en-GB" b="1" i="0">
                <a:solidFill>
                  <a:srgbClr val="1F1F1F"/>
                </a:solidFill>
                <a:effectLst/>
                <a:latin typeface="Arial" panose="020B0604020202020204" pitchFamily="34" charset="0"/>
              </a:rPr>
              <a:t>Y 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a:t>
            </a:r>
          </a:p>
          <a:p>
            <a:pPr algn="l"/>
            <a:r>
              <a:rPr lang="en-GB" b="0" i="0">
                <a:solidFill>
                  <a:srgbClr val="1F1F1F"/>
                </a:solidFill>
                <a:effectLst/>
                <a:latin typeface="Arial" panose="020B0604020202020204" pitchFamily="34" charset="0"/>
              </a:rPr>
              <a:t>Disgwylir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ddefnyddio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i </a:t>
            </a:r>
            <a:r>
              <a:rPr lang="en-GB" b="0" i="0" err="1">
                <a:solidFill>
                  <a:srgbClr val="1F1F1F"/>
                </a:solidFill>
                <a:effectLst/>
                <a:latin typeface="Arial" panose="020B0604020202020204" pitchFamily="34" charset="0"/>
              </a:rPr>
              <a:t>weithredu</a:t>
            </a:r>
            <a:r>
              <a:rPr lang="en-GB" b="0" i="0">
                <a:solidFill>
                  <a:srgbClr val="1F1F1F"/>
                </a:solidFill>
                <a:effectLst/>
                <a:latin typeface="Arial" panose="020B0604020202020204" pitchFamily="34" charset="0"/>
              </a:rPr>
              <a:t> ar lefel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neu </a:t>
            </a:r>
            <a:r>
              <a:rPr lang="en-GB" b="0" i="0" err="1">
                <a:solidFill>
                  <a:srgbClr val="1F1F1F"/>
                </a:solidFill>
                <a:effectLst/>
                <a:latin typeface="Arial" panose="020B0604020202020204" pitchFamily="34" charset="0"/>
              </a:rPr>
              <a:t>leoliad</a:t>
            </a:r>
            <a:r>
              <a:rPr lang="en-GB" b="0" i="0">
                <a:solidFill>
                  <a:srgbClr val="1F1F1F"/>
                </a:solidFill>
                <a:effectLst/>
                <a:latin typeface="Arial" panose="020B0604020202020204" pitchFamily="34" charset="0"/>
              </a:rPr>
              <a:t> cyfan. Gall hyn fod o fudd i'w holl blant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Fodd</a:t>
            </a:r>
            <a:r>
              <a:rPr lang="en-GB" b="0" i="0">
                <a:solidFill>
                  <a:srgbClr val="1F1F1F"/>
                </a:solidFill>
                <a:effectLst/>
                <a:latin typeface="Arial" panose="020B0604020202020204" pitchFamily="34" charset="0"/>
              </a:rPr>
              <a:t> bynnag, mae'n rhaid i'r </a:t>
            </a:r>
            <a:r>
              <a:rPr lang="en-GB" b="0" i="0" err="1">
                <a:solidFill>
                  <a:srgbClr val="1F1F1F"/>
                </a:solidFill>
                <a:effectLst/>
                <a:latin typeface="Arial" panose="020B0604020202020204" pitchFamily="34" charset="0"/>
              </a:rPr>
              <a:t>gweithgarwch</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gefnogi'n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benodol</a:t>
            </a:r>
            <a:r>
              <a:rPr lang="en-GB" b="0" i="0">
                <a:solidFill>
                  <a:srgbClr val="1F1F1F"/>
                </a:solidFill>
                <a:effectLst/>
                <a:latin typeface="Arial" panose="020B0604020202020204" pitchFamily="34" charset="0"/>
              </a:rPr>
              <a:t> anghenion </a:t>
            </a:r>
            <a:r>
              <a:rPr lang="en-GB" b="0" i="0" err="1">
                <a:solidFill>
                  <a:srgbClr val="1F1F1F"/>
                </a:solidFill>
                <a:effectLst/>
                <a:latin typeface="Arial" panose="020B0604020202020204" pitchFamily="34" charset="0"/>
              </a:rPr>
              <a:t>dysgwyr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cymwys</a:t>
            </a:r>
            <a:r>
              <a:rPr lang="en-GB" b="0" i="0">
                <a:solidFill>
                  <a:srgbClr val="1F1F1F"/>
                </a:solidFill>
                <a:effectLst/>
                <a:latin typeface="Arial" panose="020B0604020202020204" pitchFamily="34" charset="0"/>
              </a:rPr>
              <a:t> yng </a:t>
            </a:r>
            <a:r>
              <a:rPr lang="en-GB" b="0" i="0" err="1">
                <a:solidFill>
                  <a:srgbClr val="1F1F1F"/>
                </a:solidFill>
                <a:effectLst/>
                <a:latin typeface="Arial" panose="020B0604020202020204" pitchFamily="34" charset="0"/>
              </a:rPr>
              <a:t>ngoleuni'r</a:t>
            </a:r>
            <a:r>
              <a:rPr lang="en-GB" b="0" i="0">
                <a:solidFill>
                  <a:srgbClr val="1F1F1F"/>
                </a:solidFill>
                <a:effectLst/>
                <a:latin typeface="Arial" panose="020B0604020202020204" pitchFamily="34" charset="0"/>
              </a:rPr>
              <a:t> anfantais sy'n eu </a:t>
            </a:r>
            <a:r>
              <a:rPr lang="en-GB" b="0" i="0" err="1">
                <a:solidFill>
                  <a:srgbClr val="1F1F1F"/>
                </a:solidFill>
                <a:effectLst/>
                <a:latin typeface="Arial" panose="020B0604020202020204" pitchFamily="34" charset="0"/>
              </a:rPr>
              <a:t>hwynebu</a:t>
            </a:r>
            <a:r>
              <a:rPr lang="en-GB" b="0" i="0">
                <a:solidFill>
                  <a:srgbClr val="1F1F1F"/>
                </a:solidFill>
                <a:effectLst/>
                <a:latin typeface="Arial" panose="020B0604020202020204" pitchFamily="34" charset="0"/>
              </a:rPr>
              <a:t>. Gall y </a:t>
            </a:r>
            <a:r>
              <a:rPr lang="en-GB" b="0" i="0" err="1">
                <a:solidFill>
                  <a:srgbClr val="1F1F1F"/>
                </a:solidFill>
                <a:effectLst/>
                <a:latin typeface="Arial" panose="020B0604020202020204" pitchFamily="34" charset="0"/>
              </a:rPr>
              <a:t>gweithgarwch</a:t>
            </a:r>
            <a:r>
              <a:rPr lang="en-GB" b="0" i="0">
                <a:solidFill>
                  <a:srgbClr val="1F1F1F"/>
                </a:solidFill>
                <a:effectLst/>
                <a:latin typeface="Arial" panose="020B0604020202020204" pitchFamily="34" charset="0"/>
              </a:rPr>
              <a:t> gynnwys:</a:t>
            </a:r>
          </a:p>
          <a:p>
            <a:pPr algn="l">
              <a:buFont typeface="Arial" panose="020B0604020202020204" pitchFamily="34" charset="0"/>
              <a:buChar char="•"/>
            </a:pPr>
            <a:r>
              <a:rPr lang="en-GB" b="0" i="0">
                <a:solidFill>
                  <a:srgbClr val="1F1F1F"/>
                </a:solidFill>
                <a:effectLst/>
                <a:latin typeface="Arial" panose="020B0604020202020204" pitchFamily="34" charset="0"/>
              </a:rPr>
              <a:t>dysgu proffesiynol i </a:t>
            </a:r>
            <a:r>
              <a:rPr lang="en-GB" b="0" i="0" err="1">
                <a:solidFill>
                  <a:srgbClr val="1F1F1F"/>
                </a:solidFill>
                <a:effectLst/>
                <a:latin typeface="Arial" panose="020B0604020202020204" pitchFamily="34" charset="0"/>
              </a:rPr>
              <a:t>athrawon</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a:solidFill>
                  <a:srgbClr val="1F1F1F"/>
                </a:solidFill>
                <a:effectLst/>
                <a:latin typeface="Arial" panose="020B0604020202020204" pitchFamily="34" charset="0"/>
              </a:rPr>
              <a:t>ymyriadau dysgu ac </a:t>
            </a:r>
            <a:r>
              <a:rPr lang="en-GB" b="0" i="0" err="1">
                <a:solidFill>
                  <a:srgbClr val="1F1F1F"/>
                </a:solidFill>
                <a:effectLst/>
                <a:latin typeface="Arial" panose="020B0604020202020204" pitchFamily="34" charset="0"/>
              </a:rPr>
              <a:t>addysgu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wedi'u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teilwra</a:t>
            </a:r>
            <a:endParaRPr lang="en-GB" b="0" i="0">
              <a:solidFill>
                <a:srgbClr val="1F1F1F"/>
              </a:solidFill>
              <a:effectLst/>
              <a:latin typeface="Arial" panose="020B0604020202020204" pitchFamily="34" charset="0"/>
            </a:endParaRPr>
          </a:p>
          <a:p>
            <a:pPr algn="l"/>
            <a:r>
              <a:rPr lang="en-GB" b="0" i="0">
                <a:solidFill>
                  <a:srgbClr val="1F1F1F"/>
                </a:solidFill>
                <a:effectLst/>
                <a:latin typeface="Arial" panose="020B0604020202020204" pitchFamily="34" charset="0"/>
              </a:rPr>
              <a:t>Gall </a:t>
            </a:r>
            <a:r>
              <a:rPr lang="en-GB" b="0" i="0" err="1">
                <a:solidFill>
                  <a:srgbClr val="1F1F1F"/>
                </a:solidFill>
                <a:effectLst/>
                <a:latin typeface="Arial" panose="020B0604020202020204" pitchFamily="34" charset="0"/>
              </a:rPr>
              <a:t>arweinwyr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benderfynu</a:t>
            </a:r>
            <a:r>
              <a:rPr lang="en-GB" b="0" i="0">
                <a:solidFill>
                  <a:srgbClr val="1F1F1F"/>
                </a:solidFill>
                <a:effectLst/>
                <a:latin typeface="Arial" panose="020B0604020202020204" pitchFamily="34" charset="0"/>
              </a:rPr>
              <a:t> sut i </a:t>
            </a:r>
            <a:r>
              <a:rPr lang="en-GB" b="0" i="0" err="1">
                <a:solidFill>
                  <a:srgbClr val="1F1F1F"/>
                </a:solidFill>
                <a:effectLst/>
                <a:latin typeface="Arial" panose="020B0604020202020204" pitchFamily="34" charset="0"/>
              </a:rPr>
              <a:t>wario’r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arian</a:t>
            </a:r>
            <a:r>
              <a:rPr lang="en-GB" b="0" i="0">
                <a:solidFill>
                  <a:srgbClr val="1F1F1F"/>
                </a:solidFill>
                <a:effectLst/>
                <a:latin typeface="Arial" panose="020B0604020202020204" pitchFamily="34" charset="0"/>
              </a:rPr>
              <a:t> y </a:t>
            </a:r>
            <a:r>
              <a:rPr lang="en-GB" b="0" i="0" err="1">
                <a:solidFill>
                  <a:srgbClr val="1F1F1F"/>
                </a:solidFill>
                <a:effectLst/>
                <a:latin typeface="Arial" panose="020B0604020202020204" pitchFamily="34" charset="0"/>
              </a:rPr>
              <a:t>maent</a:t>
            </a:r>
            <a:r>
              <a:rPr lang="en-GB" b="0" i="0">
                <a:solidFill>
                  <a:srgbClr val="1F1F1F"/>
                </a:solidFill>
                <a:effectLst/>
                <a:latin typeface="Arial" panose="020B0604020202020204" pitchFamily="34" charset="0"/>
              </a:rPr>
              <a:t> yn ei gael drwy </a:t>
            </a:r>
            <a:r>
              <a:rPr lang="en-GB" b="0" i="0" err="1">
                <a:solidFill>
                  <a:srgbClr val="1F1F1F"/>
                </a:solidFill>
                <a:effectLst/>
                <a:latin typeface="Arial" panose="020B0604020202020204" pitchFamily="34" charset="0"/>
              </a:rPr>
              <a:t>gyllid</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Ond </a:t>
            </a:r>
            <a:r>
              <a:rPr lang="en-GB" b="0" i="0" err="1">
                <a:solidFill>
                  <a:srgbClr val="1F1F1F"/>
                </a:solidFill>
                <a:effectLst/>
                <a:latin typeface="Arial" panose="020B0604020202020204" pitchFamily="34" charset="0"/>
              </a:rPr>
              <a:t>dylent</a:t>
            </a:r>
            <a:r>
              <a:rPr lang="en-GB" b="0" i="0">
                <a:solidFill>
                  <a:srgbClr val="1F1F1F"/>
                </a:solidFill>
                <a:effectLst/>
                <a:latin typeface="Arial" panose="020B0604020202020204" pitchFamily="34" charset="0"/>
              </a:rPr>
              <a:t> sicrhau bod eu </a:t>
            </a:r>
            <a:r>
              <a:rPr lang="en-GB" b="0" i="0" err="1">
                <a:solidFill>
                  <a:srgbClr val="1F1F1F"/>
                </a:solidFill>
                <a:effectLst/>
                <a:latin typeface="Arial" panose="020B0604020202020204" pitchFamily="34" charset="0"/>
              </a:rPr>
              <a:t>gwaith</a:t>
            </a:r>
            <a:r>
              <a:rPr lang="en-GB" b="0" i="0">
                <a:solidFill>
                  <a:srgbClr val="1F1F1F"/>
                </a:solidFill>
                <a:effectLst/>
                <a:latin typeface="Arial" panose="020B0604020202020204" pitchFamily="34" charset="0"/>
              </a:rPr>
              <a:t> cynllunio a'i </a:t>
            </a:r>
            <a:r>
              <a:rPr lang="en-GB" b="0" i="0" err="1">
                <a:solidFill>
                  <a:srgbClr val="1F1F1F"/>
                </a:solidFill>
                <a:effectLst/>
                <a:latin typeface="Arial" panose="020B0604020202020204" pitchFamily="34" charset="0"/>
              </a:rPr>
              <a:t>wariant</a:t>
            </a:r>
            <a:r>
              <a:rPr lang="en-GB" b="0" i="0">
                <a:solidFill>
                  <a:srgbClr val="1F1F1F"/>
                </a:solidFill>
                <a:effectLst/>
                <a:latin typeface="Arial" panose="020B0604020202020204" pitchFamily="34" charset="0"/>
              </a:rPr>
              <a:t> yn </a:t>
            </a:r>
            <a:r>
              <a:rPr lang="en-GB" b="0" i="0" err="1">
                <a:solidFill>
                  <a:srgbClr val="1F1F1F"/>
                </a:solidFill>
                <a:effectLst/>
                <a:latin typeface="Arial" panose="020B0604020202020204" pitchFamily="34" charset="0"/>
              </a:rPr>
              <a:t>unol</a:t>
            </a:r>
            <a:r>
              <a:rPr lang="en-GB" b="0" i="0">
                <a:solidFill>
                  <a:srgbClr val="1F1F1F"/>
                </a:solidFill>
                <a:effectLst/>
                <a:latin typeface="Arial" panose="020B0604020202020204" pitchFamily="34" charset="0"/>
              </a:rPr>
              <a:t> â </a:t>
            </a:r>
            <a:r>
              <a:rPr lang="en-GB" b="0" i="0" err="1">
                <a:solidFill>
                  <a:srgbClr val="1F1F1F"/>
                </a:solidFill>
                <a:effectLst/>
                <a:latin typeface="Arial" panose="020B0604020202020204" pitchFamily="34" charset="0"/>
              </a:rPr>
              <a:t>thelerau</a:t>
            </a:r>
            <a:r>
              <a:rPr lang="en-GB" b="0" i="0">
                <a:solidFill>
                  <a:srgbClr val="1F1F1F"/>
                </a:solidFill>
                <a:effectLst/>
                <a:latin typeface="Arial" panose="020B0604020202020204" pitchFamily="34" charset="0"/>
              </a:rPr>
              <a:t> ac </a:t>
            </a:r>
            <a:r>
              <a:rPr lang="en-GB" b="0" i="0" err="1">
                <a:solidFill>
                  <a:srgbClr val="1F1F1F"/>
                </a:solidFill>
                <a:effectLst/>
                <a:latin typeface="Arial" panose="020B0604020202020204" pitchFamily="34" charset="0"/>
              </a:rPr>
              <a:t>amodau'r</a:t>
            </a:r>
            <a:r>
              <a:rPr lang="en-GB" b="0" i="0">
                <a:solidFill>
                  <a:srgbClr val="1F1F1F"/>
                </a:solidFill>
                <a:effectLst/>
                <a:latin typeface="Arial" panose="020B0604020202020204" pitchFamily="34" charset="0"/>
              </a:rPr>
              <a:t> grant, gan adlewyrchu'r </a:t>
            </a:r>
            <a:r>
              <a:rPr lang="en-GB" b="1" i="0" u="none" strike="noStrike" err="1">
                <a:solidFill>
                  <a:srgbClr val="0360A6"/>
                </a:solidFill>
                <a:effectLst/>
                <a:latin typeface="Arial" panose="020B0604020202020204" pitchFamily="34" charset="0"/>
                <a:hlinkClick r:id="rId4"/>
              </a:rPr>
              <a:t>canllaw</a:t>
            </a:r>
            <a:r>
              <a:rPr lang="en-GB" b="1" i="0" u="none" strike="noStrike">
                <a:solidFill>
                  <a:srgbClr val="0360A6"/>
                </a:solidFill>
                <a:effectLst/>
                <a:latin typeface="Arial" panose="020B0604020202020204" pitchFamily="34" charset="0"/>
                <a:hlinkClick r:id="rId4"/>
              </a:rPr>
              <a:t> i'r Grant </a:t>
            </a:r>
            <a:r>
              <a:rPr lang="en-GB" b="1" i="0" u="none" strike="noStrike" err="1">
                <a:solidFill>
                  <a:srgbClr val="0360A6"/>
                </a:solidFill>
                <a:effectLst/>
                <a:latin typeface="Arial" panose="020B0604020202020204" pitchFamily="34" charset="0"/>
                <a:hlinkClick r:id="rId4"/>
              </a:rPr>
              <a:t>Datblygu</a:t>
            </a:r>
            <a:r>
              <a:rPr lang="en-GB" b="1" i="0" u="none" strike="noStrike">
                <a:solidFill>
                  <a:srgbClr val="0360A6"/>
                </a:solidFill>
                <a:effectLst/>
                <a:latin typeface="Arial" panose="020B0604020202020204" pitchFamily="34" charset="0"/>
                <a:hlinkClick r:id="rId4"/>
              </a:rPr>
              <a:t> Disgyblion</a:t>
            </a:r>
            <a:r>
              <a:rPr lang="en-GB" b="0" i="0">
                <a:solidFill>
                  <a:srgbClr val="1F1F1F"/>
                </a:solidFill>
                <a:effectLst/>
                <a:latin typeface="Arial" panose="020B0604020202020204" pitchFamily="34" charset="0"/>
              </a:rPr>
              <a:t>.</a:t>
            </a:r>
          </a:p>
          <a:p>
            <a:pPr algn="l"/>
            <a:r>
              <a:rPr lang="en-GB" b="0" i="0">
                <a:solidFill>
                  <a:srgbClr val="1F1F1F"/>
                </a:solidFill>
                <a:effectLst/>
                <a:latin typeface="Arial" panose="020B0604020202020204" pitchFamily="34" charset="0"/>
              </a:rPr>
              <a:t>Dylai </a:t>
            </a:r>
            <a:r>
              <a:rPr lang="en-GB" b="0" i="0" err="1">
                <a:solidFill>
                  <a:srgbClr val="1F1F1F"/>
                </a:solidFill>
                <a:effectLst/>
                <a:latin typeface="Arial" panose="020B0604020202020204" pitchFamily="34" charset="0"/>
              </a:rPr>
              <a:t>gwariant</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t>
            </a:r>
            <a:r>
              <a:rPr lang="en-GB" b="0" i="0" err="1">
                <a:solidFill>
                  <a:srgbClr val="1F1F1F"/>
                </a:solidFill>
                <a:effectLst/>
                <a:latin typeface="Arial" panose="020B0604020202020204" pitchFamily="34" charset="0"/>
              </a:rPr>
              <a:t>ganolbwyntio'n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arbennig</a:t>
            </a:r>
            <a:r>
              <a:rPr lang="en-GB" b="0" i="0">
                <a:solidFill>
                  <a:srgbClr val="1F1F1F"/>
                </a:solidFill>
                <a:effectLst/>
                <a:latin typeface="Arial" panose="020B0604020202020204" pitchFamily="34" charset="0"/>
              </a:rPr>
              <a:t> ar:</a:t>
            </a:r>
          </a:p>
          <a:p>
            <a:pPr algn="l">
              <a:buFont typeface="Arial" panose="020B0604020202020204" pitchFamily="34" charset="0"/>
              <a:buChar char="•"/>
            </a:pPr>
            <a:r>
              <a:rPr lang="en-GB" b="0" i="0" err="1">
                <a:solidFill>
                  <a:srgbClr val="1F1F1F"/>
                </a:solidFill>
                <a:effectLst/>
                <a:latin typeface="Arial" panose="020B0604020202020204" pitchFamily="34" charset="0"/>
              </a:rPr>
              <a:t>ddarparu</a:t>
            </a:r>
            <a:r>
              <a:rPr lang="en-GB" b="0" i="0">
                <a:solidFill>
                  <a:srgbClr val="1F1F1F"/>
                </a:solidFill>
                <a:effectLst/>
                <a:latin typeface="Arial" panose="020B0604020202020204" pitchFamily="34" charset="0"/>
              </a:rPr>
              <a:t> dysgu ac </a:t>
            </a:r>
            <a:r>
              <a:rPr lang="en-GB" b="0" i="0" err="1">
                <a:solidFill>
                  <a:srgbClr val="1F1F1F"/>
                </a:solidFill>
                <a:effectLst/>
                <a:latin typeface="Arial" panose="020B0604020202020204" pitchFamily="34" charset="0"/>
              </a:rPr>
              <a:t>addysgu</a:t>
            </a:r>
            <a:r>
              <a:rPr lang="en-GB" b="0" i="0">
                <a:solidFill>
                  <a:srgbClr val="1F1F1F"/>
                </a:solidFill>
                <a:effectLst/>
                <a:latin typeface="Arial" panose="020B0604020202020204" pitchFamily="34" charset="0"/>
              </a:rPr>
              <a:t> o ansawdd uchel</a:t>
            </a:r>
          </a:p>
          <a:p>
            <a:pPr algn="l">
              <a:buFont typeface="Arial" panose="020B0604020202020204" pitchFamily="34" charset="0"/>
              <a:buChar char="•"/>
            </a:pP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a:t>
            </a:r>
            <a:r>
              <a:rPr lang="en-GB" b="1" i="0" u="none" strike="noStrike" err="1">
                <a:solidFill>
                  <a:srgbClr val="0360A6"/>
                </a:solidFill>
                <a:effectLst/>
                <a:latin typeface="Arial" panose="020B0604020202020204" pitchFamily="34" charset="0"/>
                <a:hlinkClick r:id="rId5"/>
              </a:rPr>
              <a:t>Ysgolion</a:t>
            </a:r>
            <a:r>
              <a:rPr lang="en-GB" b="1" i="0" u="none" strike="noStrike">
                <a:solidFill>
                  <a:srgbClr val="0360A6"/>
                </a:solidFill>
                <a:effectLst/>
                <a:latin typeface="Arial" panose="020B0604020202020204" pitchFamily="34" charset="0"/>
                <a:hlinkClick r:id="rId5"/>
              </a:rPr>
              <a:t> Bro</a:t>
            </a:r>
            <a:endParaRPr lang="en-GB" b="0" i="0">
              <a:solidFill>
                <a:srgbClr val="1F1F1F"/>
              </a:solidFill>
              <a:effectLst/>
              <a:latin typeface="Arial" panose="020B0604020202020204" pitchFamily="34" charset="0"/>
            </a:endParaRPr>
          </a:p>
          <a:p>
            <a:pPr algn="l"/>
            <a:r>
              <a:rPr lang="en-GB" b="1" i="0">
                <a:solidFill>
                  <a:srgbClr val="1F1F1F"/>
                </a:solidFill>
                <a:effectLst/>
                <a:latin typeface="Arial" panose="020B0604020202020204" pitchFamily="34" charset="0"/>
              </a:rPr>
              <a:t>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 y Blynyddoedd Cynnar</a:t>
            </a:r>
          </a:p>
          <a:p>
            <a:pPr algn="l"/>
            <a:r>
              <a:rPr lang="en-GB" b="0" i="0">
                <a:solidFill>
                  <a:srgbClr val="1F1F1F"/>
                </a:solidFill>
                <a:effectLst/>
                <a:latin typeface="Arial" panose="020B0604020202020204" pitchFamily="34" charset="0"/>
              </a:rPr>
              <a:t>Mae'r </a:t>
            </a:r>
            <a:r>
              <a:rPr lang="en-GB" b="0" i="0" err="1">
                <a:solidFill>
                  <a:srgbClr val="1F1F1F"/>
                </a:solidFill>
                <a:effectLst/>
                <a:latin typeface="Arial" panose="020B0604020202020204" pitchFamily="34" charset="0"/>
              </a:rPr>
              <a:t>sylfeini</a:t>
            </a:r>
            <a:r>
              <a:rPr lang="en-GB" b="0" i="0">
                <a:solidFill>
                  <a:srgbClr val="1F1F1F"/>
                </a:solidFill>
                <a:effectLst/>
                <a:latin typeface="Arial" panose="020B0604020202020204" pitchFamily="34" charset="0"/>
              </a:rPr>
              <a:t> ar gyfer gwneud </a:t>
            </a:r>
            <a:r>
              <a:rPr lang="en-GB" b="0" i="0" err="1">
                <a:solidFill>
                  <a:srgbClr val="1F1F1F"/>
                </a:solidFill>
                <a:effectLst/>
                <a:latin typeface="Arial" panose="020B0604020202020204" pitchFamily="34" charset="0"/>
              </a:rPr>
              <a:t>cynnydd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tuag</a:t>
            </a:r>
            <a:r>
              <a:rPr lang="en-GB" b="0" i="0">
                <a:solidFill>
                  <a:srgbClr val="1F1F1F"/>
                </a:solidFill>
                <a:effectLst/>
                <a:latin typeface="Arial" panose="020B0604020202020204" pitchFamily="34" charset="0"/>
              </a:rPr>
              <a:t> at </a:t>
            </a:r>
            <a:r>
              <a:rPr lang="en-GB" b="0" i="0" err="1">
                <a:solidFill>
                  <a:srgbClr val="1F1F1F"/>
                </a:solidFill>
                <a:effectLst/>
                <a:latin typeface="Arial" panose="020B0604020202020204" pitchFamily="34" charset="0"/>
              </a:rPr>
              <a:t>bedwar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diben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Cwricwlwm</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Gymru</a:t>
            </a:r>
            <a:r>
              <a:rPr lang="en-GB" b="0" i="0">
                <a:solidFill>
                  <a:srgbClr val="1F1F1F"/>
                </a:solidFill>
                <a:effectLst/>
                <a:latin typeface="Arial" panose="020B0604020202020204" pitchFamily="34" charset="0"/>
              </a:rPr>
              <a:t> yn </a:t>
            </a:r>
            <a:r>
              <a:rPr lang="en-GB" b="0" i="0" err="1">
                <a:solidFill>
                  <a:srgbClr val="1F1F1F"/>
                </a:solidFill>
                <a:effectLst/>
                <a:latin typeface="Arial" panose="020B0604020202020204" pitchFamily="34" charset="0"/>
              </a:rPr>
              <a:t>dechrau</a:t>
            </a:r>
            <a:r>
              <a:rPr lang="en-GB" b="0" i="0">
                <a:solidFill>
                  <a:srgbClr val="1F1F1F"/>
                </a:solidFill>
                <a:effectLst/>
                <a:latin typeface="Arial" panose="020B0604020202020204" pitchFamily="34" charset="0"/>
              </a:rPr>
              <a:t> yn y </a:t>
            </a:r>
            <a:r>
              <a:rPr lang="en-GB" b="0" i="0" err="1">
                <a:solidFill>
                  <a:srgbClr val="1F1F1F"/>
                </a:solidFill>
                <a:effectLst/>
                <a:latin typeface="Arial" panose="020B0604020202020204" pitchFamily="34" charset="0"/>
              </a:rPr>
              <a:t>blynyddoedd</a:t>
            </a:r>
            <a:r>
              <a:rPr lang="en-GB" b="0" i="0">
                <a:solidFill>
                  <a:srgbClr val="1F1F1F"/>
                </a:solidFill>
                <a:effectLst/>
                <a:latin typeface="Arial" panose="020B0604020202020204" pitchFamily="34" charset="0"/>
              </a:rPr>
              <a:t> cynnar. Nod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 Blynyddoedd Cynnar </a:t>
            </a:r>
            <a:r>
              <a:rPr lang="en-GB" b="0" i="0" err="1">
                <a:solidFill>
                  <a:srgbClr val="1F1F1F"/>
                </a:solidFill>
                <a:effectLst/>
                <a:latin typeface="Arial" panose="020B0604020202020204" pitchFamily="34" charset="0"/>
              </a:rPr>
              <a:t>yw</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darparu</a:t>
            </a:r>
            <a:r>
              <a:rPr lang="en-GB" b="0" i="0">
                <a:solidFill>
                  <a:srgbClr val="1F1F1F"/>
                </a:solidFill>
                <a:effectLst/>
                <a:latin typeface="Arial" panose="020B0604020202020204" pitchFamily="34" charset="0"/>
              </a:rPr>
              <a:t> cefnogaeth ychwanegol </a:t>
            </a:r>
            <a:r>
              <a:rPr lang="en-GB" b="0" i="0" err="1">
                <a:solidFill>
                  <a:srgbClr val="1F1F1F"/>
                </a:solidFill>
                <a:effectLst/>
                <a:latin typeface="Arial" panose="020B0604020202020204" pitchFamily="34" charset="0"/>
              </a:rPr>
              <a:t>i'n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dysgwyr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ieuengaf</a:t>
            </a:r>
            <a:r>
              <a:rPr lang="en-GB" b="0" i="0">
                <a:solidFill>
                  <a:srgbClr val="1F1F1F"/>
                </a:solidFill>
                <a:effectLst/>
                <a:latin typeface="Arial" panose="020B0604020202020204" pitchFamily="34" charset="0"/>
              </a:rPr>
              <a:t> - plant 3 a 4 </a:t>
            </a:r>
            <a:r>
              <a:rPr lang="en-GB" b="0" i="0" err="1">
                <a:solidFill>
                  <a:srgbClr val="1F1F1F"/>
                </a:solidFill>
                <a:effectLst/>
                <a:latin typeface="Arial" panose="020B0604020202020204" pitchFamily="34" charset="0"/>
              </a:rPr>
              <a:t>oed</a:t>
            </a:r>
            <a:r>
              <a:rPr lang="en-GB" b="0" i="0">
                <a:solidFill>
                  <a:srgbClr val="1F1F1F"/>
                </a:solidFill>
                <a:effectLst/>
                <a:latin typeface="Arial" panose="020B0604020202020204" pitchFamily="34" charset="0"/>
              </a:rPr>
              <a:t>. </a:t>
            </a:r>
          </a:p>
          <a:p>
            <a:pPr algn="l"/>
            <a:r>
              <a:rPr lang="en-GB" b="0" i="0">
                <a:solidFill>
                  <a:srgbClr val="1F1F1F"/>
                </a:solidFill>
                <a:effectLst/>
                <a:latin typeface="Arial" panose="020B0604020202020204" pitchFamily="34" charset="0"/>
              </a:rPr>
              <a:t>Wrth </a:t>
            </a:r>
            <a:r>
              <a:rPr lang="en-GB" b="0" i="0" err="1">
                <a:solidFill>
                  <a:srgbClr val="1F1F1F"/>
                </a:solidFill>
                <a:effectLst/>
                <a:latin typeface="Arial" panose="020B0604020202020204" pitchFamily="34" charset="0"/>
              </a:rPr>
              <a:t>wario</a:t>
            </a:r>
            <a:r>
              <a:rPr lang="en-GB" b="0" i="0">
                <a:solidFill>
                  <a:srgbClr val="1F1F1F"/>
                </a:solidFill>
                <a:effectLst/>
                <a:latin typeface="Arial" panose="020B0604020202020204" pitchFamily="34" charset="0"/>
              </a:rPr>
              <a:t>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 Blynyddoedd Cynnar, </a:t>
            </a:r>
            <a:r>
              <a:rPr lang="en-GB" b="0" i="0" err="1">
                <a:solidFill>
                  <a:srgbClr val="1F1F1F"/>
                </a:solidFill>
                <a:effectLst/>
                <a:latin typeface="Arial" panose="020B0604020202020204" pitchFamily="34" charset="0"/>
              </a:rPr>
              <a:t>dylid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canolbwyntio'n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benodol</a:t>
            </a:r>
            <a:r>
              <a:rPr lang="en-GB" b="0" i="0">
                <a:solidFill>
                  <a:srgbClr val="1F1F1F"/>
                </a:solidFill>
                <a:effectLst/>
                <a:latin typeface="Arial" panose="020B0604020202020204" pitchFamily="34" charset="0"/>
              </a:rPr>
              <a:t> ar </a:t>
            </a:r>
            <a:r>
              <a:rPr lang="en-GB" b="0" i="0" err="1">
                <a:solidFill>
                  <a:srgbClr val="1F1F1F"/>
                </a:solidFill>
                <a:effectLst/>
                <a:latin typeface="Arial" panose="020B0604020202020204" pitchFamily="34" charset="0"/>
              </a:rPr>
              <a:t>bwysigrwydd</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err="1">
                <a:solidFill>
                  <a:srgbClr val="1F1F1F"/>
                </a:solidFill>
                <a:effectLst/>
                <a:latin typeface="Arial" panose="020B0604020202020204" pitchFamily="34" charset="0"/>
              </a:rPr>
              <a:t>lles</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emosiynol</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chymdeithasol</a:t>
            </a:r>
            <a:r>
              <a:rPr lang="en-GB" b="0" i="0">
                <a:solidFill>
                  <a:srgbClr val="1F1F1F"/>
                </a:solidFill>
                <a:effectLst/>
                <a:latin typeface="Arial" panose="020B0604020202020204" pitchFamily="34" charset="0"/>
              </a:rPr>
              <a:t>, gan roi </a:t>
            </a:r>
            <a:r>
              <a:rPr lang="en-GB" b="0" i="0" err="1">
                <a:solidFill>
                  <a:srgbClr val="1F1F1F"/>
                </a:solidFill>
                <a:effectLst/>
                <a:latin typeface="Arial" panose="020B0604020202020204" pitchFamily="34" charset="0"/>
              </a:rPr>
              <a:t>gwerth</a:t>
            </a:r>
            <a:r>
              <a:rPr lang="en-GB" b="0" i="0">
                <a:solidFill>
                  <a:srgbClr val="1F1F1F"/>
                </a:solidFill>
                <a:effectLst/>
                <a:latin typeface="Arial" panose="020B0604020202020204" pitchFamily="34" charset="0"/>
              </a:rPr>
              <a:t> ar </a:t>
            </a:r>
            <a:r>
              <a:rPr lang="en-GB" b="0" i="0" err="1">
                <a:solidFill>
                  <a:srgbClr val="1F1F1F"/>
                </a:solidFill>
                <a:effectLst/>
                <a:latin typeface="Arial" panose="020B0604020202020204" pitchFamily="34" charset="0"/>
              </a:rPr>
              <a:t>ryngweithio</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chydberthnasau</a:t>
            </a:r>
            <a:r>
              <a:rPr lang="en-GB" b="0" i="0">
                <a:solidFill>
                  <a:srgbClr val="1F1F1F"/>
                </a:solidFill>
                <a:effectLst/>
                <a:latin typeface="Arial" panose="020B0604020202020204" pitchFamily="34" charset="0"/>
              </a:rPr>
              <a:t> o ansawdd</a:t>
            </a:r>
          </a:p>
          <a:p>
            <a:pPr algn="l">
              <a:buFont typeface="Arial" panose="020B0604020202020204" pitchFamily="34" charset="0"/>
              <a:buChar char="•"/>
            </a:pPr>
            <a:r>
              <a:rPr lang="en-GB" b="0" i="0">
                <a:solidFill>
                  <a:srgbClr val="1F1F1F"/>
                </a:solidFill>
                <a:effectLst/>
                <a:latin typeface="Arial" panose="020B0604020202020204" pitchFamily="34" charset="0"/>
              </a:rPr>
              <a:t>anghenion corfforol, gan </a:t>
            </a:r>
            <a:r>
              <a:rPr lang="en-GB" b="0" i="0" err="1">
                <a:solidFill>
                  <a:srgbClr val="1F1F1F"/>
                </a:solidFill>
                <a:effectLst/>
                <a:latin typeface="Arial" panose="020B0604020202020204" pitchFamily="34" charset="0"/>
              </a:rPr>
              <a:t>ganolbwyntio</a:t>
            </a:r>
            <a:r>
              <a:rPr lang="en-GB" b="0" i="0">
                <a:solidFill>
                  <a:srgbClr val="1F1F1F"/>
                </a:solidFill>
                <a:effectLst/>
                <a:latin typeface="Arial" panose="020B0604020202020204" pitchFamily="34" charset="0"/>
              </a:rPr>
              <a:t> ar ddealltwriaeth </a:t>
            </a:r>
            <a:r>
              <a:rPr lang="en-GB" b="0" i="0" err="1">
                <a:solidFill>
                  <a:srgbClr val="1F1F1F"/>
                </a:solidFill>
                <a:effectLst/>
                <a:latin typeface="Arial" panose="020B0604020202020204" pitchFamily="34" charset="0"/>
              </a:rPr>
              <a:t>gref</a:t>
            </a:r>
            <a:r>
              <a:rPr lang="en-GB" b="0" i="0">
                <a:solidFill>
                  <a:srgbClr val="1F1F1F"/>
                </a:solidFill>
                <a:effectLst/>
                <a:latin typeface="Arial" panose="020B0604020202020204" pitchFamily="34" charset="0"/>
              </a:rPr>
              <a:t> o </a:t>
            </a:r>
            <a:r>
              <a:rPr lang="en-GB" b="0" i="0" err="1">
                <a:solidFill>
                  <a:srgbClr val="1F1F1F"/>
                </a:solidFill>
                <a:effectLst/>
                <a:latin typeface="Arial" panose="020B0604020202020204" pitchFamily="34" charset="0"/>
              </a:rPr>
              <a:t>ddatblygiad</a:t>
            </a:r>
            <a:r>
              <a:rPr lang="en-GB" b="0" i="0">
                <a:solidFill>
                  <a:srgbClr val="1F1F1F"/>
                </a:solidFill>
                <a:effectLst/>
                <a:latin typeface="Arial" panose="020B0604020202020204" pitchFamily="34" charset="0"/>
              </a:rPr>
              <a:t> plant</a:t>
            </a:r>
          </a:p>
          <a:p>
            <a:pPr algn="l">
              <a:buFont typeface="Arial" panose="020B0604020202020204" pitchFamily="34" charset="0"/>
              <a:buChar char="•"/>
            </a:pPr>
            <a:r>
              <a:rPr lang="en-GB" b="0" i="0">
                <a:solidFill>
                  <a:srgbClr val="1F1F1F"/>
                </a:solidFill>
                <a:effectLst/>
                <a:latin typeface="Arial" panose="020B0604020202020204" pitchFamily="34" charset="0"/>
              </a:rPr>
              <a:t>anghenion dysgu a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gan roi </a:t>
            </a:r>
            <a:r>
              <a:rPr lang="en-GB" b="0" i="0" err="1">
                <a:solidFill>
                  <a:srgbClr val="1F1F1F"/>
                </a:solidFill>
                <a:effectLst/>
                <a:latin typeface="Arial" panose="020B0604020202020204" pitchFamily="34" charset="0"/>
              </a:rPr>
              <a:t>blaenoriaeth</a:t>
            </a:r>
            <a:r>
              <a:rPr lang="en-GB" b="0" i="0">
                <a:solidFill>
                  <a:srgbClr val="1F1F1F"/>
                </a:solidFill>
                <a:effectLst/>
                <a:latin typeface="Arial" panose="020B0604020202020204" pitchFamily="34" charset="0"/>
              </a:rPr>
              <a:t> uchel i </a:t>
            </a:r>
            <a:r>
              <a:rPr lang="en-GB" b="0" i="0" err="1">
                <a:solidFill>
                  <a:srgbClr val="1F1F1F"/>
                </a:solidFill>
                <a:effectLst/>
                <a:latin typeface="Arial" panose="020B0604020202020204" pitchFamily="34" charset="0"/>
              </a:rPr>
              <a:t>ddatblygiad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iaith</a:t>
            </a:r>
            <a:endParaRPr lang="en-GB" b="0" i="0">
              <a:solidFill>
                <a:srgbClr val="1F1F1F"/>
              </a:solidFill>
              <a:effectLst/>
              <a:latin typeface="Arial" panose="020B0604020202020204" pitchFamily="34" charset="0"/>
            </a:endParaRPr>
          </a:p>
          <a:p>
            <a:pPr algn="l"/>
            <a:r>
              <a:rPr lang="en-GB" b="0" i="0">
                <a:solidFill>
                  <a:srgbClr val="1F1F1F"/>
                </a:solidFill>
                <a:effectLst/>
                <a:latin typeface="Arial" panose="020B0604020202020204" pitchFamily="34" charset="0"/>
              </a:rPr>
              <a:t>Dylai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 Blynyddoedd Cynnar </a:t>
            </a:r>
            <a:r>
              <a:rPr lang="en-GB" b="0" i="0" err="1">
                <a:solidFill>
                  <a:srgbClr val="1F1F1F"/>
                </a:solidFill>
                <a:effectLst/>
                <a:latin typeface="Arial" panose="020B0604020202020204" pitchFamily="34" charset="0"/>
              </a:rPr>
              <a:t>ganolbwyntio</a:t>
            </a:r>
            <a:r>
              <a:rPr lang="en-GB" b="0" i="0">
                <a:solidFill>
                  <a:srgbClr val="1F1F1F"/>
                </a:solidFill>
                <a:effectLst/>
                <a:latin typeface="Arial" panose="020B0604020202020204" pitchFamily="34" charset="0"/>
              </a:rPr>
              <a:t> ar ddod o </a:t>
            </a:r>
            <a:r>
              <a:rPr lang="en-GB" b="0" i="0" err="1">
                <a:solidFill>
                  <a:srgbClr val="1F1F1F"/>
                </a:solidFill>
                <a:effectLst/>
                <a:latin typeface="Arial" panose="020B0604020202020204" pitchFamily="34" charset="0"/>
              </a:rPr>
              <a:t>hyd</a:t>
            </a:r>
            <a:r>
              <a:rPr lang="en-GB" b="0" i="0">
                <a:solidFill>
                  <a:srgbClr val="1F1F1F"/>
                </a:solidFill>
                <a:effectLst/>
                <a:latin typeface="Arial" panose="020B0604020202020204" pitchFamily="34" charset="0"/>
              </a:rPr>
              <a:t> i anghenion yn </a:t>
            </a:r>
            <a:r>
              <a:rPr lang="en-GB" b="0" i="0" err="1">
                <a:solidFill>
                  <a:srgbClr val="1F1F1F"/>
                </a:solidFill>
                <a:effectLst/>
                <a:latin typeface="Arial" panose="020B0604020202020204" pitchFamily="34" charset="0"/>
              </a:rPr>
              <a:t>gynnar</a:t>
            </a:r>
            <a:r>
              <a:rPr lang="en-GB" b="0" i="0">
                <a:solidFill>
                  <a:srgbClr val="1F1F1F"/>
                </a:solidFill>
                <a:effectLst/>
                <a:latin typeface="Arial" panose="020B0604020202020204" pitchFamily="34" charset="0"/>
              </a:rPr>
              <a:t> a gweithredu dulliau effeithiol sy'n cyd-</a:t>
            </a:r>
            <a:r>
              <a:rPr lang="en-GB" b="0" i="0" err="1">
                <a:solidFill>
                  <a:srgbClr val="1F1F1F"/>
                </a:solidFill>
                <a:effectLst/>
                <a:latin typeface="Arial" panose="020B0604020202020204" pitchFamily="34" charset="0"/>
              </a:rPr>
              <a:t>fynd</a:t>
            </a:r>
            <a:r>
              <a:rPr lang="en-GB" b="0" i="0">
                <a:solidFill>
                  <a:srgbClr val="1F1F1F"/>
                </a:solidFill>
                <a:effectLst/>
                <a:latin typeface="Arial" panose="020B0604020202020204" pitchFamily="34" charset="0"/>
              </a:rPr>
              <a:t> ag </a:t>
            </a:r>
            <a:r>
              <a:rPr lang="en-GB" b="0" i="0" err="1">
                <a:solidFill>
                  <a:srgbClr val="1F1F1F"/>
                </a:solidFill>
                <a:effectLst/>
                <a:latin typeface="Arial" panose="020B0604020202020204" pitchFamily="34" charset="0"/>
              </a:rPr>
              <a:t>addysgeg</a:t>
            </a:r>
            <a:r>
              <a:rPr lang="en-GB" b="0" i="0">
                <a:solidFill>
                  <a:srgbClr val="1F1F1F"/>
                </a:solidFill>
                <a:effectLst/>
                <a:latin typeface="Arial" panose="020B0604020202020204" pitchFamily="34" charset="0"/>
              </a:rPr>
              <a:t> dysgu </a:t>
            </a:r>
            <a:r>
              <a:rPr lang="en-GB" b="0" i="0" err="1">
                <a:solidFill>
                  <a:srgbClr val="1F1F1F"/>
                </a:solidFill>
                <a:effectLst/>
                <a:latin typeface="Arial" panose="020B0604020202020204" pitchFamily="34" charset="0"/>
              </a:rPr>
              <a:t>sylfaen</a:t>
            </a:r>
            <a:r>
              <a:rPr lang="en-GB" b="0" i="0">
                <a:solidFill>
                  <a:srgbClr val="1F1F1F"/>
                </a:solidFill>
                <a:effectLst/>
                <a:latin typeface="Arial" panose="020B0604020202020204" pitchFamily="34" charset="0"/>
              </a:rPr>
              <a:t> sy'n cefnogi datblygiad plant. </a:t>
            </a:r>
          </a:p>
          <a:p>
            <a:pPr algn="l"/>
            <a:r>
              <a:rPr lang="en-GB" b="0" i="0">
                <a:solidFill>
                  <a:srgbClr val="1F1F1F"/>
                </a:solidFill>
                <a:effectLst/>
                <a:latin typeface="Arial" panose="020B0604020202020204" pitchFamily="34" charset="0"/>
              </a:rPr>
              <a:t>Mae addysg </a:t>
            </a:r>
            <a:r>
              <a:rPr lang="en-GB" b="0" i="0" err="1">
                <a:solidFill>
                  <a:srgbClr val="1F1F1F"/>
                </a:solidFill>
                <a:effectLst/>
                <a:latin typeface="Arial" panose="020B0604020202020204" pitchFamily="34" charset="0"/>
              </a:rPr>
              <a:t>feithrin</a:t>
            </a:r>
            <a:r>
              <a:rPr lang="en-GB" b="0" i="0">
                <a:solidFill>
                  <a:srgbClr val="1F1F1F"/>
                </a:solidFill>
                <a:effectLst/>
                <a:latin typeface="Arial" panose="020B0604020202020204" pitchFamily="34" charset="0"/>
              </a:rPr>
              <a:t> o ansawdd uchel yn hanfodol i </a:t>
            </a:r>
            <a:r>
              <a:rPr lang="en-GB" b="0" i="0" err="1">
                <a:solidFill>
                  <a:srgbClr val="1F1F1F"/>
                </a:solidFill>
                <a:effectLst/>
                <a:latin typeface="Arial" panose="020B0604020202020204" pitchFamily="34" charset="0"/>
              </a:rPr>
              <a:t>ddatblygiad</a:t>
            </a:r>
            <a:r>
              <a:rPr lang="en-GB" b="0" i="0">
                <a:solidFill>
                  <a:srgbClr val="1F1F1F"/>
                </a:solidFill>
                <a:effectLst/>
                <a:latin typeface="Arial" panose="020B0604020202020204" pitchFamily="34" charset="0"/>
              </a:rPr>
              <a:t> plant. </a:t>
            </a:r>
          </a:p>
          <a:p>
            <a:pPr algn="l"/>
            <a:r>
              <a:rPr lang="en-GB" b="0" i="0">
                <a:solidFill>
                  <a:srgbClr val="1F1F1F"/>
                </a:solidFill>
                <a:effectLst/>
                <a:latin typeface="Arial" panose="020B0604020202020204" pitchFamily="34" charset="0"/>
              </a:rPr>
              <a:t>Mae </a:t>
            </a:r>
            <a:r>
              <a:rPr lang="en-GB" b="0" i="0" err="1">
                <a:solidFill>
                  <a:srgbClr val="1F1F1F"/>
                </a:solidFill>
                <a:effectLst/>
                <a:latin typeface="Arial" panose="020B0604020202020204" pitchFamily="34" charset="0"/>
              </a:rPr>
              <a:t>cydberthnasau</a:t>
            </a:r>
            <a:r>
              <a:rPr lang="en-GB" b="0" i="0">
                <a:solidFill>
                  <a:srgbClr val="1F1F1F"/>
                </a:solidFill>
                <a:effectLst/>
                <a:latin typeface="Arial" panose="020B0604020202020204" pitchFamily="34" charset="0"/>
              </a:rPr>
              <a:t> yn allweddol i </a:t>
            </a:r>
            <a:r>
              <a:rPr lang="en-GB" b="0" i="0" err="1">
                <a:solidFill>
                  <a:srgbClr val="1F1F1F"/>
                </a:solidFill>
                <a:effectLst/>
                <a:latin typeface="Arial" panose="020B0604020202020204" pitchFamily="34" charset="0"/>
              </a:rPr>
              <a:t>ddysgwyr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ac mae cael cyfleoedd da i </a:t>
            </a:r>
            <a:r>
              <a:rPr lang="en-GB" b="0" i="0" err="1">
                <a:solidFill>
                  <a:srgbClr val="1F1F1F"/>
                </a:solidFill>
                <a:effectLst/>
                <a:latin typeface="Arial" panose="020B0604020202020204" pitchFamily="34" charset="0"/>
              </a:rPr>
              <a:t>ryngweithio</a:t>
            </a:r>
            <a:r>
              <a:rPr lang="en-GB" b="0" i="0">
                <a:solidFill>
                  <a:srgbClr val="1F1F1F"/>
                </a:solidFill>
                <a:effectLst/>
                <a:latin typeface="Arial" panose="020B0604020202020204" pitchFamily="34" charset="0"/>
              </a:rPr>
              <a:t> mewn modd </a:t>
            </a:r>
            <a:r>
              <a:rPr lang="en-GB" b="0" i="0" err="1">
                <a:solidFill>
                  <a:srgbClr val="1F1F1F"/>
                </a:solidFill>
                <a:effectLst/>
                <a:latin typeface="Arial" panose="020B0604020202020204" pitchFamily="34" charset="0"/>
              </a:rPr>
              <a:t>ystyrlon</a:t>
            </a:r>
            <a:r>
              <a:rPr lang="en-GB" b="0" i="0">
                <a:solidFill>
                  <a:srgbClr val="1F1F1F"/>
                </a:solidFill>
                <a:effectLst/>
                <a:latin typeface="Arial" panose="020B0604020202020204" pitchFamily="34" charset="0"/>
              </a:rPr>
              <a:t> yn </a:t>
            </a:r>
            <a:r>
              <a:rPr lang="en-GB" b="0" i="0" err="1">
                <a:solidFill>
                  <a:srgbClr val="1F1F1F"/>
                </a:solidFill>
                <a:effectLst/>
                <a:latin typeface="Arial" panose="020B0604020202020204" pitchFamily="34" charset="0"/>
              </a:rPr>
              <a:t>hollbwysig</a:t>
            </a:r>
            <a:r>
              <a:rPr lang="en-GB" b="0" i="0">
                <a:solidFill>
                  <a:srgbClr val="1F1F1F"/>
                </a:solidFill>
                <a:effectLst/>
                <a:latin typeface="Arial" panose="020B0604020202020204" pitchFamily="34" charset="0"/>
              </a:rPr>
              <a:t>. Mae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golygu bod angen gwybodaeth a dealltwriaeth </a:t>
            </a:r>
            <a:r>
              <a:rPr lang="en-GB" b="0" i="0" err="1">
                <a:solidFill>
                  <a:srgbClr val="1F1F1F"/>
                </a:solidFill>
                <a:effectLst/>
                <a:latin typeface="Arial" panose="020B0604020202020204" pitchFamily="34" charset="0"/>
              </a:rPr>
              <a:t>drylwyr</a:t>
            </a:r>
            <a:r>
              <a:rPr lang="en-GB" b="0" i="0">
                <a:solidFill>
                  <a:srgbClr val="1F1F1F"/>
                </a:solidFill>
                <a:effectLst/>
                <a:latin typeface="Arial" panose="020B0604020202020204" pitchFamily="34" charset="0"/>
              </a:rPr>
              <a:t> o </a:t>
            </a:r>
            <a:r>
              <a:rPr lang="en-GB" b="0" i="0" err="1">
                <a:solidFill>
                  <a:srgbClr val="1F1F1F"/>
                </a:solidFill>
                <a:effectLst/>
                <a:latin typeface="Arial" panose="020B0604020202020204" pitchFamily="34" charset="0"/>
              </a:rPr>
              <a:t>ddatblygiad</a:t>
            </a:r>
            <a:r>
              <a:rPr lang="en-GB" b="0" i="0">
                <a:solidFill>
                  <a:srgbClr val="1F1F1F"/>
                </a:solidFill>
                <a:effectLst/>
                <a:latin typeface="Arial" panose="020B0604020202020204" pitchFamily="34" charset="0"/>
              </a:rPr>
              <a:t> plant ar yr oedolion sy’n </a:t>
            </a:r>
            <a:r>
              <a:rPr lang="en-GB" b="0" i="0" err="1">
                <a:solidFill>
                  <a:srgbClr val="1F1F1F"/>
                </a:solidFill>
                <a:effectLst/>
                <a:latin typeface="Arial" panose="020B0604020202020204" pitchFamily="34" charset="0"/>
              </a:rPr>
              <a:t>galluogi’r</a:t>
            </a:r>
            <a:r>
              <a:rPr lang="en-GB" b="0" i="0">
                <a:solidFill>
                  <a:srgbClr val="1F1F1F"/>
                </a:solidFill>
                <a:effectLst/>
                <a:latin typeface="Arial" panose="020B0604020202020204" pitchFamily="34" charset="0"/>
              </a:rPr>
              <a:t> dysgu. Bydd hyn yn cynnwys </a:t>
            </a:r>
            <a:r>
              <a:rPr lang="en-GB" b="0" i="0" err="1">
                <a:solidFill>
                  <a:srgbClr val="1F1F1F"/>
                </a:solidFill>
                <a:effectLst/>
                <a:latin typeface="Arial" panose="020B0604020202020204" pitchFamily="34" charset="0"/>
              </a:rPr>
              <a:t>egwyddorion</a:t>
            </a:r>
            <a:r>
              <a:rPr lang="en-GB" b="0" i="0">
                <a:solidFill>
                  <a:srgbClr val="1F1F1F"/>
                </a:solidFill>
                <a:effectLst/>
                <a:latin typeface="Arial" panose="020B0604020202020204" pitchFamily="34" charset="0"/>
              </a:rPr>
              <a:t> dysgu seiliedig ar </a:t>
            </a:r>
            <a:r>
              <a:rPr lang="en-GB" b="0" i="0" err="1">
                <a:solidFill>
                  <a:srgbClr val="1F1F1F"/>
                </a:solidFill>
                <a:effectLst/>
                <a:latin typeface="Arial" panose="020B0604020202020204" pitchFamily="34" charset="0"/>
              </a:rPr>
              <a:t>chwarae</a:t>
            </a:r>
            <a:r>
              <a:rPr lang="en-GB" b="0" i="0">
                <a:solidFill>
                  <a:srgbClr val="1F1F1F"/>
                </a:solidFill>
                <a:effectLst/>
                <a:latin typeface="Arial" panose="020B0604020202020204" pitchFamily="34" charset="0"/>
              </a:rPr>
              <a:t> a sut i </a:t>
            </a:r>
            <a:r>
              <a:rPr lang="en-GB" b="0" i="0" err="1">
                <a:solidFill>
                  <a:srgbClr val="1F1F1F"/>
                </a:solidFill>
                <a:effectLst/>
                <a:latin typeface="Arial" panose="020B0604020202020204" pitchFamily="34" charset="0"/>
              </a:rPr>
              <a:t>gefnogi</a:t>
            </a:r>
            <a:r>
              <a:rPr lang="en-GB" b="0" i="0">
                <a:solidFill>
                  <a:srgbClr val="1F1F1F"/>
                </a:solidFill>
                <a:effectLst/>
                <a:latin typeface="Arial" panose="020B0604020202020204" pitchFamily="34" charset="0"/>
              </a:rPr>
              <a:t> dysgu a arweinir gan y plentyn. </a:t>
            </a:r>
          </a:p>
          <a:p>
            <a:pPr algn="l"/>
            <a:r>
              <a:rPr lang="en-GB" b="0" i="0">
                <a:solidFill>
                  <a:srgbClr val="1F1F1F"/>
                </a:solidFill>
                <a:effectLst/>
                <a:latin typeface="Arial" panose="020B0604020202020204" pitchFamily="34" charset="0"/>
              </a:rPr>
              <a:t>Mae </a:t>
            </a:r>
            <a:r>
              <a:rPr lang="en-GB" b="1" i="0" u="none" strike="noStrike">
                <a:solidFill>
                  <a:srgbClr val="0360A6"/>
                </a:solidFill>
                <a:effectLst/>
                <a:latin typeface="Arial" panose="020B0604020202020204" pitchFamily="34" charset="0"/>
                <a:hlinkClick r:id="rId6"/>
              </a:rPr>
              <a:t>Galluogi dysgu</a:t>
            </a:r>
            <a:r>
              <a:rPr lang="en-GB" b="0" i="0">
                <a:solidFill>
                  <a:srgbClr val="1F1F1F"/>
                </a:solidFill>
                <a:effectLst/>
                <a:latin typeface="Arial" panose="020B0604020202020204" pitchFamily="34" charset="0"/>
              </a:rPr>
              <a:t> yn nodi </a:t>
            </a:r>
            <a:r>
              <a:rPr lang="en-GB" b="0" i="0" err="1">
                <a:solidFill>
                  <a:srgbClr val="1F1F1F"/>
                </a:solidFill>
                <a:effectLst/>
                <a:latin typeface="Arial" panose="020B0604020202020204" pitchFamily="34" charset="0"/>
              </a:rPr>
              <a:t>nodweddion</a:t>
            </a:r>
            <a:r>
              <a:rPr lang="en-GB" b="0" i="0">
                <a:solidFill>
                  <a:srgbClr val="1F1F1F"/>
                </a:solidFill>
                <a:effectLst/>
                <a:latin typeface="Arial" panose="020B0604020202020204" pitchFamily="34" charset="0"/>
              </a:rPr>
              <a:t> allweddol </a:t>
            </a:r>
            <a:r>
              <a:rPr lang="en-GB" b="0" i="0" err="1">
                <a:solidFill>
                  <a:srgbClr val="1F1F1F"/>
                </a:solidFill>
                <a:effectLst/>
                <a:latin typeface="Arial" panose="020B0604020202020204" pitchFamily="34" charset="0"/>
              </a:rPr>
              <a:t>addysgeg</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lwyddiannus</a:t>
            </a:r>
            <a:r>
              <a:rPr lang="en-GB" b="0" i="0">
                <a:solidFill>
                  <a:srgbClr val="1F1F1F"/>
                </a:solidFill>
                <a:effectLst/>
                <a:latin typeface="Arial" panose="020B0604020202020204" pitchFamily="34" charset="0"/>
              </a:rPr>
              <a:t>, â </a:t>
            </a:r>
            <a:r>
              <a:rPr lang="en-GB" b="0" i="0" err="1">
                <a:solidFill>
                  <a:srgbClr val="1F1F1F"/>
                </a:solidFill>
                <a:effectLst/>
                <a:latin typeface="Arial" panose="020B0604020202020204" pitchFamily="34" charset="0"/>
              </a:rPr>
              <a:t>ffocws</a:t>
            </a:r>
            <a:r>
              <a:rPr lang="en-GB" b="0" i="0">
                <a:solidFill>
                  <a:srgbClr val="1F1F1F"/>
                </a:solidFill>
                <a:effectLst/>
                <a:latin typeface="Arial" panose="020B0604020202020204" pitchFamily="34" charset="0"/>
              </a:rPr>
              <a:t> penodol ar </a:t>
            </a:r>
            <a:r>
              <a:rPr lang="en-GB" b="0" i="0" err="1">
                <a:solidFill>
                  <a:srgbClr val="1F1F1F"/>
                </a:solidFill>
                <a:effectLst/>
                <a:latin typeface="Arial" panose="020B0604020202020204" pitchFamily="34" charset="0"/>
              </a:rPr>
              <a:t>ddysgwyr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iau</a:t>
            </a:r>
            <a:r>
              <a:rPr lang="en-GB" b="0" i="0">
                <a:solidFill>
                  <a:srgbClr val="1F1F1F"/>
                </a:solidFill>
                <a:effectLst/>
                <a:latin typeface="Arial" panose="020B0604020202020204" pitchFamily="34" charset="0"/>
              </a:rPr>
              <a:t>. Mae </a:t>
            </a:r>
            <a:r>
              <a:rPr lang="en-GB" b="0" i="0" err="1">
                <a:solidFill>
                  <a:srgbClr val="1F1F1F"/>
                </a:solidFill>
                <a:effectLst/>
                <a:latin typeface="Arial" panose="020B0604020202020204" pitchFamily="34" charset="0"/>
              </a:rPr>
              <a:t>addysgeg</a:t>
            </a:r>
            <a:r>
              <a:rPr lang="en-GB" b="0" i="0">
                <a:solidFill>
                  <a:srgbClr val="1F1F1F"/>
                </a:solidFill>
                <a:effectLst/>
                <a:latin typeface="Arial" panose="020B0604020202020204" pitchFamily="34" charset="0"/>
              </a:rPr>
              <a:t> effeithiol, sy'n canolbwyntio ar y plentyn, sy'n ymatebol, yn </a:t>
            </a:r>
            <a:r>
              <a:rPr lang="en-GB" b="0" i="0" err="1">
                <a:solidFill>
                  <a:srgbClr val="1F1F1F"/>
                </a:solidFill>
                <a:effectLst/>
                <a:latin typeface="Arial" panose="020B0604020202020204" pitchFamily="34" charset="0"/>
              </a:rPr>
              <a:t>ddeinamig</a:t>
            </a:r>
            <a:r>
              <a:rPr lang="en-GB" b="0" i="0">
                <a:solidFill>
                  <a:srgbClr val="1F1F1F"/>
                </a:solidFill>
                <a:effectLst/>
                <a:latin typeface="Arial" panose="020B0604020202020204" pitchFamily="34" charset="0"/>
              </a:rPr>
              <a:t> ac sy’n </a:t>
            </a:r>
            <a:r>
              <a:rPr lang="en-GB" b="0" i="0" err="1">
                <a:solidFill>
                  <a:srgbClr val="1F1F1F"/>
                </a:solidFill>
                <a:effectLst/>
                <a:latin typeface="Arial" panose="020B0604020202020204" pitchFamily="34" charset="0"/>
              </a:rPr>
              <a:t>deillio</a:t>
            </a:r>
            <a:r>
              <a:rPr lang="en-GB" b="0" i="0">
                <a:solidFill>
                  <a:srgbClr val="1F1F1F"/>
                </a:solidFill>
                <a:effectLst/>
                <a:latin typeface="Arial" panose="020B0604020202020204" pitchFamily="34" charset="0"/>
              </a:rPr>
              <a:t> o </a:t>
            </a:r>
            <a:r>
              <a:rPr lang="en-GB" b="0" i="0" err="1">
                <a:solidFill>
                  <a:srgbClr val="1F1F1F"/>
                </a:solidFill>
                <a:effectLst/>
                <a:latin typeface="Arial" panose="020B0604020202020204" pitchFamily="34" charset="0"/>
              </a:rPr>
              <a:t>gydberthynas</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gref</a:t>
            </a:r>
            <a:r>
              <a:rPr lang="en-GB" b="0" i="0">
                <a:solidFill>
                  <a:srgbClr val="1F1F1F"/>
                </a:solidFill>
                <a:effectLst/>
                <a:latin typeface="Arial" panose="020B0604020202020204" pitchFamily="34" charset="0"/>
              </a:rPr>
              <a:t> ag eraill, yn hanfodol. Mae hyn yn </a:t>
            </a:r>
            <a:r>
              <a:rPr lang="en-GB" b="0" i="0" err="1">
                <a:solidFill>
                  <a:srgbClr val="1F1F1F"/>
                </a:solidFill>
                <a:effectLst/>
                <a:latin typeface="Arial" panose="020B0604020202020204" pitchFamily="34" charset="0"/>
              </a:rPr>
              <a:t>arbennig</a:t>
            </a:r>
            <a:r>
              <a:rPr lang="en-GB" b="0" i="0">
                <a:solidFill>
                  <a:srgbClr val="1F1F1F"/>
                </a:solidFill>
                <a:effectLst/>
                <a:latin typeface="Arial" panose="020B0604020202020204" pitchFamily="34" charset="0"/>
              </a:rPr>
              <a:t> o </a:t>
            </a:r>
            <a:r>
              <a:rPr lang="en-GB" b="0" i="0" err="1">
                <a:solidFill>
                  <a:srgbClr val="1F1F1F"/>
                </a:solidFill>
                <a:effectLst/>
                <a:latin typeface="Arial" panose="020B0604020202020204" pitchFamily="34" charset="0"/>
              </a:rPr>
              <a:t>wir</a:t>
            </a:r>
            <a:r>
              <a:rPr lang="en-GB" b="0" i="0">
                <a:solidFill>
                  <a:srgbClr val="1F1F1F"/>
                </a:solidFill>
                <a:effectLst/>
                <a:latin typeface="Arial" panose="020B0604020202020204" pitchFamily="34" charset="0"/>
              </a:rPr>
              <a:t> yn </a:t>
            </a:r>
            <a:r>
              <a:rPr lang="en-GB" b="0" i="0" err="1">
                <a:solidFill>
                  <a:srgbClr val="1F1F1F"/>
                </a:solidFill>
                <a:effectLst/>
                <a:latin typeface="Arial" panose="020B0604020202020204" pitchFamily="34" charset="0"/>
              </a:rPr>
              <a:t>achos</a:t>
            </a:r>
            <a:r>
              <a:rPr lang="en-GB" b="0" i="0">
                <a:solidFill>
                  <a:srgbClr val="1F1F1F"/>
                </a:solidFill>
                <a:effectLst/>
                <a:latin typeface="Arial" panose="020B0604020202020204" pitchFamily="34" charset="0"/>
              </a:rPr>
              <a:t> datblygiad </a:t>
            </a:r>
            <a:r>
              <a:rPr lang="en-GB" b="0" i="0" err="1">
                <a:solidFill>
                  <a:srgbClr val="1F1F1F"/>
                </a:solidFill>
                <a:effectLst/>
                <a:latin typeface="Arial" panose="020B0604020202020204" pitchFamily="34" charset="0"/>
              </a:rPr>
              <a:t>iaith</a:t>
            </a:r>
            <a:r>
              <a:rPr lang="en-GB" b="0" i="0">
                <a:solidFill>
                  <a:srgbClr val="1F1F1F"/>
                </a:solidFill>
                <a:effectLst/>
                <a:latin typeface="Arial" panose="020B0604020202020204" pitchFamily="34" charset="0"/>
              </a:rPr>
              <a:t> plentyn. Mae angen amser ar blant i ddatblygu sgiliau siarad a gwrando da. Mae profiadau o ansawdd uchel yn </a:t>
            </a:r>
            <a:r>
              <a:rPr lang="en-GB" b="0" i="0" err="1">
                <a:solidFill>
                  <a:srgbClr val="1F1F1F"/>
                </a:solidFill>
                <a:effectLst/>
                <a:latin typeface="Arial" panose="020B0604020202020204" pitchFamily="34" charset="0"/>
              </a:rPr>
              <a:t>hollbwysig</a:t>
            </a:r>
            <a:r>
              <a:rPr lang="en-GB" b="0" i="0">
                <a:solidFill>
                  <a:srgbClr val="1F1F1F"/>
                </a:solidFill>
                <a:effectLst/>
                <a:latin typeface="Arial" panose="020B0604020202020204" pitchFamily="34" charset="0"/>
              </a:rPr>
              <a:t> er mwyn cefnogi plant i ddatblygu sgiliau cymdeithasol a </a:t>
            </a:r>
            <a:r>
              <a:rPr lang="en-GB" b="0" i="0" err="1">
                <a:solidFill>
                  <a:srgbClr val="1F1F1F"/>
                </a:solidFill>
                <a:effectLst/>
                <a:latin typeface="Arial" panose="020B0604020202020204" pitchFamily="34" charset="0"/>
              </a:rPr>
              <a:t>chyfathrebu</a:t>
            </a:r>
            <a:r>
              <a:rPr lang="en-GB" b="0" i="0">
                <a:solidFill>
                  <a:srgbClr val="1F1F1F"/>
                </a:solidFill>
                <a:effectLst/>
                <a:latin typeface="Arial" panose="020B0604020202020204" pitchFamily="34" charset="0"/>
              </a:rPr>
              <a:t>. Dylai eu </a:t>
            </a:r>
            <a:r>
              <a:rPr lang="en-GB" b="0" i="0" err="1">
                <a:solidFill>
                  <a:srgbClr val="1F1F1F"/>
                </a:solidFill>
                <a:effectLst/>
                <a:latin typeface="Arial" panose="020B0604020202020204" pitchFamily="34" charset="0"/>
              </a:rPr>
              <a:t>hamgylcheddau</a:t>
            </a:r>
            <a:r>
              <a:rPr lang="en-GB" b="0" i="0">
                <a:solidFill>
                  <a:srgbClr val="1F1F1F"/>
                </a:solidFill>
                <a:effectLst/>
                <a:latin typeface="Arial" panose="020B0604020202020204" pitchFamily="34" charset="0"/>
              </a:rPr>
              <a:t> fod yn llawn cyfathrebu. Mae </a:t>
            </a:r>
            <a:r>
              <a:rPr lang="en-GB" b="0" i="0" err="1">
                <a:solidFill>
                  <a:srgbClr val="1F1F1F"/>
                </a:solidFill>
                <a:effectLst/>
                <a:latin typeface="Arial" panose="020B0604020202020204" pitchFamily="34" charset="0"/>
              </a:rPr>
              <a:t>chwarae</a:t>
            </a:r>
            <a:r>
              <a:rPr lang="en-GB" b="0" i="0">
                <a:solidFill>
                  <a:srgbClr val="1F1F1F"/>
                </a:solidFill>
                <a:effectLst/>
                <a:latin typeface="Arial" panose="020B0604020202020204" pitchFamily="34" charset="0"/>
              </a:rPr>
              <a:t> yn hanfodol i </a:t>
            </a:r>
            <a:r>
              <a:rPr lang="en-GB" b="0" i="0" err="1">
                <a:solidFill>
                  <a:srgbClr val="1F1F1F"/>
                </a:solidFill>
                <a:effectLst/>
                <a:latin typeface="Arial" panose="020B0604020202020204" pitchFamily="34" charset="0"/>
              </a:rPr>
              <a:t>ddatblygiad</a:t>
            </a:r>
            <a:r>
              <a:rPr lang="en-GB" b="0" i="0">
                <a:solidFill>
                  <a:srgbClr val="1F1F1F"/>
                </a:solidFill>
                <a:effectLst/>
                <a:latin typeface="Arial" panose="020B0604020202020204" pitchFamily="34" charset="0"/>
              </a:rPr>
              <a:t> corfforol, </a:t>
            </a:r>
            <a:r>
              <a:rPr lang="en-GB" b="0" i="0" err="1">
                <a:solidFill>
                  <a:srgbClr val="1F1F1F"/>
                </a:solidFill>
                <a:effectLst/>
                <a:latin typeface="Arial" panose="020B0604020202020204" pitchFamily="34" charset="0"/>
              </a:rPr>
              <a:t>deallusol</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chreadigol</a:t>
            </a:r>
            <a:r>
              <a:rPr lang="en-GB" b="0" i="0">
                <a:solidFill>
                  <a:srgbClr val="1F1F1F"/>
                </a:solidFill>
                <a:effectLst/>
                <a:latin typeface="Arial" panose="020B0604020202020204" pitchFamily="34" charset="0"/>
              </a:rPr>
              <a:t>.</a:t>
            </a:r>
          </a:p>
          <a:p>
            <a:pPr algn="l"/>
            <a:r>
              <a:rPr lang="en-GB" b="1" i="0">
                <a:solidFill>
                  <a:srgbClr val="1F1F1F"/>
                </a:solidFill>
                <a:effectLst/>
                <a:latin typeface="Arial" panose="020B0604020202020204" pitchFamily="34" charset="0"/>
              </a:rPr>
              <a:t>Y 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 ar gyfer Plant sy'n Derbyn Gofal</a:t>
            </a:r>
          </a:p>
          <a:p>
            <a:pPr algn="l"/>
            <a:r>
              <a:rPr lang="en-GB" b="0" i="0">
                <a:solidFill>
                  <a:srgbClr val="1F1F1F"/>
                </a:solidFill>
                <a:effectLst/>
                <a:latin typeface="Arial" panose="020B0604020202020204" pitchFamily="34" charset="0"/>
              </a:rPr>
              <a:t>Mae plant sy'n derbyn gofal neu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 yn </a:t>
            </a:r>
            <a:r>
              <a:rPr lang="en-GB" b="0" i="0" err="1">
                <a:solidFill>
                  <a:srgbClr val="1F1F1F"/>
                </a:solidFill>
                <a:effectLst/>
                <a:latin typeface="Arial" panose="020B0604020202020204" pitchFamily="34" charset="0"/>
              </a:rPr>
              <a:t>debygol</a:t>
            </a:r>
            <a:r>
              <a:rPr lang="en-GB" b="0" i="0">
                <a:solidFill>
                  <a:srgbClr val="1F1F1F"/>
                </a:solidFill>
                <a:effectLst/>
                <a:latin typeface="Arial" panose="020B0604020202020204" pitchFamily="34" charset="0"/>
              </a:rPr>
              <a:t> o fod wedi </a:t>
            </a:r>
            <a:r>
              <a:rPr lang="en-GB" b="0" i="0" err="1">
                <a:solidFill>
                  <a:srgbClr val="1F1F1F"/>
                </a:solidFill>
                <a:effectLst/>
                <a:latin typeface="Arial" panose="020B0604020202020204" pitchFamily="34" charset="0"/>
              </a:rPr>
              <a:t>profi</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anawsterau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tebyg</a:t>
            </a:r>
            <a:r>
              <a:rPr lang="en-GB" b="0" i="0">
                <a:solidFill>
                  <a:srgbClr val="1F1F1F"/>
                </a:solidFill>
                <a:effectLst/>
                <a:latin typeface="Arial" panose="020B0604020202020204" pitchFamily="34" charset="0"/>
              </a:rPr>
              <a:t> yn eu </a:t>
            </a:r>
            <a:r>
              <a:rPr lang="en-GB" b="0" i="0" err="1">
                <a:solidFill>
                  <a:srgbClr val="1F1F1F"/>
                </a:solidFill>
                <a:effectLst/>
                <a:latin typeface="Arial" panose="020B0604020202020204" pitchFamily="34" charset="0"/>
              </a:rPr>
              <a:t>blynyddoedd</a:t>
            </a:r>
            <a:r>
              <a:rPr lang="en-GB" b="0" i="0">
                <a:solidFill>
                  <a:srgbClr val="1F1F1F"/>
                </a:solidFill>
                <a:effectLst/>
                <a:latin typeface="Arial" panose="020B0604020202020204" pitchFamily="34" charset="0"/>
              </a:rPr>
              <a:t> cynnar. Mae effaith y profiadau negyddol cynnar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cynyddu'r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risg</a:t>
            </a:r>
            <a:r>
              <a:rPr lang="en-GB" b="0" i="0">
                <a:solidFill>
                  <a:srgbClr val="1F1F1F"/>
                </a:solidFill>
                <a:effectLst/>
                <a:latin typeface="Arial" panose="020B0604020202020204" pitchFamily="34" charset="0"/>
              </a:rPr>
              <a:t> y bydd eu </a:t>
            </a:r>
            <a:r>
              <a:rPr lang="en-GB" b="0" i="0" err="1">
                <a:solidFill>
                  <a:srgbClr val="1F1F1F"/>
                </a:solidFill>
                <a:effectLst/>
                <a:latin typeface="Arial" panose="020B0604020202020204" pitchFamily="34" charset="0"/>
              </a:rPr>
              <a:t>cynnydd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addysgol</a:t>
            </a:r>
            <a:r>
              <a:rPr lang="en-GB" b="0" i="0">
                <a:solidFill>
                  <a:srgbClr val="1F1F1F"/>
                </a:solidFill>
                <a:effectLst/>
                <a:latin typeface="Arial" panose="020B0604020202020204" pitchFamily="34" charset="0"/>
              </a:rPr>
              <a:t> yn </a:t>
            </a:r>
            <a:r>
              <a:rPr lang="en-GB" b="0" i="0" err="1">
                <a:solidFill>
                  <a:srgbClr val="1F1F1F"/>
                </a:solidFill>
                <a:effectLst/>
                <a:latin typeface="Arial" panose="020B0604020202020204" pitchFamily="34" charset="0"/>
              </a:rPr>
              <a:t>cymharu'n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anffafriol</a:t>
            </a:r>
            <a:r>
              <a:rPr lang="en-GB" b="0" i="0">
                <a:solidFill>
                  <a:srgbClr val="1F1F1F"/>
                </a:solidFill>
                <a:effectLst/>
                <a:latin typeface="Arial" panose="020B0604020202020204" pitchFamily="34" charset="0"/>
              </a:rPr>
              <a:t> â </a:t>
            </a:r>
            <a:r>
              <a:rPr lang="en-GB" b="0" i="0" err="1">
                <a:solidFill>
                  <a:srgbClr val="1F1F1F"/>
                </a:solidFill>
                <a:effectLst/>
                <a:latin typeface="Arial" panose="020B0604020202020204" pitchFamily="34" charset="0"/>
              </a:rPr>
              <a:t>chynnydd</a:t>
            </a:r>
            <a:r>
              <a:rPr lang="en-GB" b="0" i="0">
                <a:solidFill>
                  <a:srgbClr val="1F1F1F"/>
                </a:solidFill>
                <a:effectLst/>
                <a:latin typeface="Arial" panose="020B0604020202020204" pitchFamily="34" charset="0"/>
              </a:rPr>
              <a:t> plant eraill.</a:t>
            </a:r>
          </a:p>
          <a:p>
            <a:pPr algn="l"/>
            <a:r>
              <a:rPr lang="en-GB" b="0" i="0">
                <a:solidFill>
                  <a:srgbClr val="1F1F1F"/>
                </a:solidFill>
                <a:effectLst/>
                <a:latin typeface="Arial" panose="020B0604020202020204" pitchFamily="34" charset="0"/>
              </a:rPr>
              <a:t>Wrth </a:t>
            </a:r>
            <a:r>
              <a:rPr lang="en-GB" b="0" i="0" err="1">
                <a:solidFill>
                  <a:srgbClr val="1F1F1F"/>
                </a:solidFill>
                <a:effectLst/>
                <a:latin typeface="Arial" panose="020B0604020202020204" pitchFamily="34" charset="0"/>
              </a:rPr>
              <a:t>wario'r</a:t>
            </a:r>
            <a:r>
              <a:rPr lang="en-GB" b="1" i="0">
                <a:solidFill>
                  <a:srgbClr val="1F1F1F"/>
                </a:solidFill>
                <a:effectLst/>
                <a:latin typeface="Arial" panose="020B0604020202020204" pitchFamily="34" charset="0"/>
              </a:rPr>
              <a:t> </a:t>
            </a:r>
            <a:r>
              <a:rPr lang="en-GB" b="0" i="0">
                <a:solidFill>
                  <a:srgbClr val="1F1F1F"/>
                </a:solidFill>
                <a:effectLst/>
                <a:latin typeface="Arial" panose="020B0604020202020204" pitchFamily="34" charset="0"/>
              </a:rPr>
              <a:t>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gyfer Plant sy'n Derbyn Gofal, </a:t>
            </a:r>
            <a:r>
              <a:rPr lang="en-GB" b="0" i="0" err="1">
                <a:solidFill>
                  <a:srgbClr val="1F1F1F"/>
                </a:solidFill>
                <a:effectLst/>
                <a:latin typeface="Arial" panose="020B0604020202020204" pitchFamily="34" charset="0"/>
              </a:rPr>
              <a:t>dylid</a:t>
            </a:r>
            <a:r>
              <a:rPr lang="en-GB" b="0" i="0">
                <a:solidFill>
                  <a:srgbClr val="1F1F1F"/>
                </a:solidFill>
                <a:effectLst/>
                <a:latin typeface="Arial" panose="020B0604020202020204" pitchFamily="34" charset="0"/>
              </a:rPr>
              <a:t> canolbwyntio ar:</a:t>
            </a:r>
          </a:p>
          <a:p>
            <a:pPr algn="l">
              <a:buFont typeface="Arial" panose="020B0604020202020204" pitchFamily="34" charset="0"/>
              <a:buChar char="•"/>
            </a:pPr>
            <a:r>
              <a:rPr lang="en-GB" b="0" i="0">
                <a:solidFill>
                  <a:srgbClr val="1F1F1F"/>
                </a:solidFill>
                <a:effectLst/>
                <a:latin typeface="Arial" panose="020B0604020202020204" pitchFamily="34" charset="0"/>
              </a:rPr>
              <a:t>sicrhau </a:t>
            </a:r>
            <a:r>
              <a:rPr lang="en-GB" b="0" i="0" err="1">
                <a:solidFill>
                  <a:srgbClr val="1F1F1F"/>
                </a:solidFill>
                <a:effectLst/>
                <a:latin typeface="Arial" panose="020B0604020202020204" pitchFamily="34" charset="0"/>
              </a:rPr>
              <a:t>budd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anghymesur</a:t>
            </a:r>
            <a:r>
              <a:rPr lang="en-GB" b="0" i="0">
                <a:solidFill>
                  <a:srgbClr val="1F1F1F"/>
                </a:solidFill>
                <a:effectLst/>
                <a:latin typeface="Arial" panose="020B0604020202020204" pitchFamily="34" charset="0"/>
              </a:rPr>
              <a:t> fwy i blant sy'n derbyn gofal a phlant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a:t>
            </a:r>
          </a:p>
          <a:p>
            <a:pPr algn="l">
              <a:buFont typeface="Arial" panose="020B0604020202020204" pitchFamily="34" charset="0"/>
              <a:buChar char="•"/>
            </a:pPr>
            <a:r>
              <a:rPr lang="en-GB" b="0" i="0">
                <a:solidFill>
                  <a:srgbClr val="1F1F1F"/>
                </a:solidFill>
                <a:effectLst/>
                <a:latin typeface="Arial" panose="020B0604020202020204" pitchFamily="34" charset="0"/>
              </a:rPr>
              <a:t>cyfrannu at ddatblygu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a:t>
            </a:r>
            <a:r>
              <a:rPr lang="en-GB" b="0" i="0" err="1">
                <a:solidFill>
                  <a:srgbClr val="1F1F1F"/>
                </a:solidFill>
                <a:effectLst/>
                <a:latin typeface="Arial" panose="020B0604020202020204" pitchFamily="34" charset="0"/>
              </a:rPr>
              <a:t>cynhwysol</a:t>
            </a:r>
            <a:r>
              <a:rPr lang="en-GB" b="0" i="0">
                <a:solidFill>
                  <a:srgbClr val="1F1F1F"/>
                </a:solidFill>
                <a:effectLst/>
                <a:latin typeface="Arial" panose="020B0604020202020204" pitchFamily="34" charset="0"/>
              </a:rPr>
              <a:t> sydd wedi </a:t>
            </a:r>
            <a:r>
              <a:rPr lang="en-GB" b="0" i="0" err="1">
                <a:solidFill>
                  <a:srgbClr val="1F1F1F"/>
                </a:solidFill>
                <a:effectLst/>
                <a:latin typeface="Arial" panose="020B0604020202020204" pitchFamily="34" charset="0"/>
              </a:rPr>
              <a:t>ymrwymo</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degwch</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lles</a:t>
            </a:r>
            <a:r>
              <a:rPr lang="en-GB" b="0" i="0">
                <a:solidFill>
                  <a:srgbClr val="1F1F1F"/>
                </a:solidFill>
                <a:effectLst/>
                <a:latin typeface="Arial" panose="020B0604020202020204" pitchFamily="34" charset="0"/>
              </a:rPr>
              <a:t> </a:t>
            </a:r>
          </a:p>
          <a:p>
            <a:pPr algn="l">
              <a:buFont typeface="Arial" panose="020B0604020202020204" pitchFamily="34" charset="0"/>
              <a:buChar char="•"/>
            </a:pPr>
            <a:r>
              <a:rPr lang="en-GB" b="0" i="0">
                <a:solidFill>
                  <a:srgbClr val="1F1F1F"/>
                </a:solidFill>
                <a:effectLst/>
                <a:latin typeface="Arial" panose="020B0604020202020204" pitchFamily="34" charset="0"/>
              </a:rPr>
              <a:t>rhoi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glystyrau</a:t>
            </a:r>
            <a:r>
              <a:rPr lang="en-GB" b="0" i="0">
                <a:solidFill>
                  <a:srgbClr val="1F1F1F"/>
                </a:solidFill>
                <a:effectLst/>
                <a:latin typeface="Arial" panose="020B0604020202020204" pitchFamily="34" charset="0"/>
              </a:rPr>
              <a:t> o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er mwyn </a:t>
            </a:r>
            <a:r>
              <a:rPr lang="en-GB" b="0" i="0" err="1">
                <a:solidFill>
                  <a:srgbClr val="1F1F1F"/>
                </a:solidFill>
                <a:effectLst/>
                <a:latin typeface="Arial" panose="020B0604020202020204" pitchFamily="34" charset="0"/>
              </a:rPr>
              <a:t>meithrin</a:t>
            </a:r>
            <a:r>
              <a:rPr lang="en-GB" b="0" i="0">
                <a:solidFill>
                  <a:srgbClr val="1F1F1F"/>
                </a:solidFill>
                <a:effectLst/>
                <a:latin typeface="Arial" panose="020B0604020202020204" pitchFamily="34" charset="0"/>
              </a:rPr>
              <a:t> eu </a:t>
            </a:r>
            <a:r>
              <a:rPr lang="en-GB" b="0" i="0" err="1">
                <a:solidFill>
                  <a:srgbClr val="1F1F1F"/>
                </a:solidFill>
                <a:effectLst/>
                <a:latin typeface="Arial" panose="020B0604020202020204" pitchFamily="34" charset="0"/>
              </a:rPr>
              <a:t>capasiti</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darparu</a:t>
            </a:r>
            <a:r>
              <a:rPr lang="en-GB" b="0" i="0">
                <a:solidFill>
                  <a:srgbClr val="1F1F1F"/>
                </a:solidFill>
                <a:effectLst/>
                <a:latin typeface="Arial" panose="020B0604020202020204" pitchFamily="34" charset="0"/>
              </a:rPr>
              <a:t> ymyriadau sydd </a:t>
            </a:r>
            <a:r>
              <a:rPr lang="en-GB" b="0" i="0" err="1">
                <a:solidFill>
                  <a:srgbClr val="1F1F1F"/>
                </a:solidFill>
                <a:effectLst/>
                <a:latin typeface="Arial" panose="020B0604020202020204" pitchFamily="34" charset="0"/>
              </a:rPr>
              <a:t>wedi'u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teilwra</a:t>
            </a:r>
            <a:r>
              <a:rPr lang="en-GB" b="0" i="0">
                <a:solidFill>
                  <a:srgbClr val="1F1F1F"/>
                </a:solidFill>
                <a:effectLst/>
                <a:latin typeface="Arial" panose="020B0604020202020204" pitchFamily="34" charset="0"/>
              </a:rPr>
              <a:t> - mae angen i'r ddwy </a:t>
            </a:r>
            <a:r>
              <a:rPr lang="en-GB" b="0" i="0" err="1">
                <a:solidFill>
                  <a:srgbClr val="1F1F1F"/>
                </a:solidFill>
                <a:effectLst/>
                <a:latin typeface="Arial" panose="020B0604020202020204" pitchFamily="34" charset="0"/>
              </a:rPr>
              <a:t>elfen</a:t>
            </a:r>
            <a:r>
              <a:rPr lang="en-GB" b="0" i="0">
                <a:solidFill>
                  <a:srgbClr val="1F1F1F"/>
                </a:solidFill>
                <a:effectLst/>
                <a:latin typeface="Arial" panose="020B0604020202020204" pitchFamily="34" charset="0"/>
              </a:rPr>
              <a:t> hon </a:t>
            </a:r>
            <a:r>
              <a:rPr lang="en-GB" b="0" i="0" err="1">
                <a:solidFill>
                  <a:srgbClr val="1F1F1F"/>
                </a:solidFill>
                <a:effectLst/>
                <a:latin typeface="Arial" panose="020B0604020202020204" pitchFamily="34" charset="0"/>
              </a:rPr>
              <a:t>gyflawni</a:t>
            </a:r>
            <a:r>
              <a:rPr lang="en-GB" b="0" i="0">
                <a:solidFill>
                  <a:srgbClr val="1F1F1F"/>
                </a:solidFill>
                <a:effectLst/>
                <a:latin typeface="Arial" panose="020B0604020202020204" pitchFamily="34" charset="0"/>
              </a:rPr>
              <a:t> anghenion </a:t>
            </a:r>
            <a:r>
              <a:rPr lang="en-GB" b="0" i="0" err="1">
                <a:solidFill>
                  <a:srgbClr val="1F1F1F"/>
                </a:solidFill>
                <a:effectLst/>
                <a:latin typeface="Arial" panose="020B0604020202020204" pitchFamily="34" charset="0"/>
              </a:rPr>
              <a:t>dysgwyr</a:t>
            </a:r>
            <a:r>
              <a:rPr lang="en-GB" b="0" i="0">
                <a:solidFill>
                  <a:srgbClr val="1F1F1F"/>
                </a:solidFill>
                <a:effectLst/>
                <a:latin typeface="Arial" panose="020B0604020202020204" pitchFamily="34" charset="0"/>
              </a:rPr>
              <a:t> unigol a bod yn seiliedig ar </a:t>
            </a:r>
            <a:r>
              <a:rPr lang="en-GB" b="0" i="0" err="1">
                <a:solidFill>
                  <a:srgbClr val="1F1F1F"/>
                </a:solidFill>
                <a:effectLst/>
                <a:latin typeface="Arial" panose="020B0604020202020204" pitchFamily="34" charset="0"/>
              </a:rPr>
              <a:t>dystiolaeth</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gadarn</a:t>
            </a:r>
            <a:r>
              <a:rPr lang="en-GB" b="0" i="0">
                <a:solidFill>
                  <a:srgbClr val="1F1F1F"/>
                </a:solidFill>
                <a:effectLst/>
                <a:latin typeface="Arial" panose="020B0604020202020204" pitchFamily="34" charset="0"/>
              </a:rPr>
              <a:t> o effaith </a:t>
            </a:r>
            <a:r>
              <a:rPr lang="en-GB" b="0" i="0" err="1">
                <a:solidFill>
                  <a:srgbClr val="1F1F1F"/>
                </a:solidFill>
                <a:effectLst/>
                <a:latin typeface="Arial" panose="020B0604020202020204" pitchFamily="34" charset="0"/>
              </a:rPr>
              <a:t>gadarnhaol</a:t>
            </a:r>
            <a:r>
              <a:rPr lang="en-GB" b="0" i="0">
                <a:solidFill>
                  <a:srgbClr val="1F1F1F"/>
                </a:solidFill>
                <a:effectLst/>
                <a:latin typeface="Arial" panose="020B0604020202020204" pitchFamily="34" charset="0"/>
              </a:rPr>
              <a:t> ar </a:t>
            </a:r>
            <a:r>
              <a:rPr lang="en-GB" b="0" i="0" err="1">
                <a:solidFill>
                  <a:srgbClr val="1F1F1F"/>
                </a:solidFill>
                <a:effectLst/>
                <a:latin typeface="Arial" panose="020B0604020202020204" pitchFamily="34" charset="0"/>
              </a:rPr>
              <a:t>ddeilliannau</a:t>
            </a:r>
            <a:r>
              <a:rPr lang="en-GB" b="0" i="0">
                <a:solidFill>
                  <a:srgbClr val="1F1F1F"/>
                </a:solidFill>
                <a:effectLst/>
                <a:latin typeface="Arial" panose="020B0604020202020204" pitchFamily="34" charset="0"/>
              </a:rPr>
              <a:t> dysgu</a:t>
            </a:r>
          </a:p>
          <a:p>
            <a:pPr algn="l">
              <a:buFont typeface="Arial" panose="020B0604020202020204" pitchFamily="34" charset="0"/>
              <a:buChar char="•"/>
            </a:pPr>
            <a:r>
              <a:rPr lang="en-GB" b="0" i="0" err="1">
                <a:solidFill>
                  <a:srgbClr val="1F1F1F"/>
                </a:solidFill>
                <a:effectLst/>
                <a:latin typeface="Arial" panose="020B0604020202020204" pitchFamily="34" charset="0"/>
              </a:rPr>
              <a:t>rhoi'r</a:t>
            </a:r>
            <a:r>
              <a:rPr lang="en-GB" b="0" i="0">
                <a:solidFill>
                  <a:srgbClr val="1F1F1F"/>
                </a:solidFill>
                <a:effectLst/>
                <a:latin typeface="Arial" panose="020B0604020202020204" pitchFamily="34" charset="0"/>
              </a:rPr>
              <a:t> lle </a:t>
            </a:r>
            <a:r>
              <a:rPr lang="en-GB" b="0" i="0" err="1">
                <a:solidFill>
                  <a:srgbClr val="1F1F1F"/>
                </a:solidFill>
                <a:effectLst/>
                <a:latin typeface="Arial" panose="020B0604020202020204" pitchFamily="34" charset="0"/>
              </a:rPr>
              <a:t>canolog</a:t>
            </a:r>
            <a:r>
              <a:rPr lang="en-GB" b="0" i="0">
                <a:solidFill>
                  <a:srgbClr val="1F1F1F"/>
                </a:solidFill>
                <a:effectLst/>
                <a:latin typeface="Arial" panose="020B0604020202020204" pitchFamily="34" charset="0"/>
              </a:rPr>
              <a:t> i'r unigolyn er mwyn gwrando ar </a:t>
            </a:r>
            <a:r>
              <a:rPr lang="en-GB" b="0" i="0" err="1">
                <a:solidFill>
                  <a:srgbClr val="1F1F1F"/>
                </a:solidFill>
                <a:effectLst/>
                <a:latin typeface="Arial" panose="020B0604020202020204" pitchFamily="34" charset="0"/>
              </a:rPr>
              <a:t>safbwyntiau'r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dysgwr</a:t>
            </a:r>
            <a:r>
              <a:rPr lang="en-GB" b="0" i="0">
                <a:solidFill>
                  <a:srgbClr val="1F1F1F"/>
                </a:solidFill>
                <a:effectLst/>
                <a:latin typeface="Arial" panose="020B0604020202020204" pitchFamily="34" charset="0"/>
              </a:rPr>
              <a:t> fel sail i </a:t>
            </a:r>
            <a:r>
              <a:rPr lang="en-GB" b="0" i="0" err="1">
                <a:solidFill>
                  <a:srgbClr val="1F1F1F"/>
                </a:solidFill>
                <a:effectLst/>
                <a:latin typeface="Arial" panose="020B0604020202020204" pitchFamily="34" charset="0"/>
              </a:rPr>
              <a:t>gynlluniau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lleoliadau a </a:t>
            </a:r>
            <a:r>
              <a:rPr lang="en-GB" b="0" i="0" err="1">
                <a:solidFill>
                  <a:srgbClr val="1F1F1F"/>
                </a:solidFill>
                <a:effectLst/>
                <a:latin typeface="Arial" panose="020B0604020202020204" pitchFamily="34" charset="0"/>
              </a:rPr>
              <a:t>chlystyrau</a:t>
            </a:r>
            <a:r>
              <a:rPr lang="en-GB" b="0" i="0">
                <a:solidFill>
                  <a:srgbClr val="1F1F1F"/>
                </a:solidFill>
                <a:effectLst/>
                <a:latin typeface="Arial" panose="020B0604020202020204" pitchFamily="34" charset="0"/>
              </a:rPr>
              <a:t>, ynghyd â </a:t>
            </a:r>
            <a:r>
              <a:rPr lang="en-GB" b="0" i="0" err="1">
                <a:solidFill>
                  <a:srgbClr val="1F1F1F"/>
                </a:solidFill>
                <a:effectLst/>
                <a:latin typeface="Arial" panose="020B0604020202020204" pitchFamily="34" charset="0"/>
              </a:rPr>
              <a:t>strategaeth</a:t>
            </a:r>
            <a:r>
              <a:rPr lang="en-GB" b="0" i="0">
                <a:solidFill>
                  <a:srgbClr val="1F1F1F"/>
                </a:solidFill>
                <a:effectLst/>
                <a:latin typeface="Arial" panose="020B0604020202020204" pitchFamily="34" charset="0"/>
              </a:rPr>
              <a:t> yr </a:t>
            </a:r>
            <a:r>
              <a:rPr lang="en-GB" b="0" i="0" err="1">
                <a:solidFill>
                  <a:srgbClr val="1F1F1F"/>
                </a:solidFill>
                <a:effectLst/>
                <a:latin typeface="Arial" panose="020B0604020202020204" pitchFamily="34" charset="0"/>
              </a:rPr>
              <a:t>awdurdod</a:t>
            </a:r>
            <a:r>
              <a:rPr lang="en-GB" b="0" i="0">
                <a:solidFill>
                  <a:srgbClr val="1F1F1F"/>
                </a:solidFill>
                <a:effectLst/>
                <a:latin typeface="Arial" panose="020B0604020202020204" pitchFamily="34" charset="0"/>
              </a:rPr>
              <a:t> lleol neu </a:t>
            </a:r>
            <a:r>
              <a:rPr lang="en-GB" b="0" i="0" err="1">
                <a:solidFill>
                  <a:srgbClr val="1F1F1F"/>
                </a:solidFill>
                <a:effectLst/>
                <a:latin typeface="Arial" panose="020B0604020202020204" pitchFamily="34" charset="0"/>
              </a:rPr>
              <a:t>ranbarth</a:t>
            </a:r>
            <a:endParaRPr lang="en-GB" b="0" i="0">
              <a:solidFill>
                <a:srgbClr val="1F1F1F"/>
              </a:solidFill>
              <a:effectLst/>
              <a:latin typeface="Arial" panose="020B0604020202020204" pitchFamily="34" charset="0"/>
            </a:endParaRPr>
          </a:p>
          <a:p>
            <a:pPr algn="l"/>
            <a:r>
              <a:rPr lang="en-GB" b="0" i="0">
                <a:solidFill>
                  <a:srgbClr val="1F1F1F"/>
                </a:solidFill>
                <a:effectLst/>
                <a:latin typeface="Arial" panose="020B0604020202020204" pitchFamily="34" charset="0"/>
              </a:rPr>
              <a:t>Mae </a:t>
            </a:r>
            <a:r>
              <a:rPr lang="en-GB" b="0" i="0" err="1">
                <a:solidFill>
                  <a:srgbClr val="1F1F1F"/>
                </a:solidFill>
                <a:effectLst/>
                <a:latin typeface="Arial" panose="020B0604020202020204" pitchFamily="34" charset="0"/>
              </a:rPr>
              <a:t>rhagor</a:t>
            </a:r>
            <a:r>
              <a:rPr lang="en-GB" b="0" i="0">
                <a:solidFill>
                  <a:srgbClr val="1F1F1F"/>
                </a:solidFill>
                <a:effectLst/>
                <a:latin typeface="Arial" panose="020B0604020202020204" pitchFamily="34" charset="0"/>
              </a:rPr>
              <a:t> o wybodaeth ar gyfer </a:t>
            </a:r>
            <a:r>
              <a:rPr lang="en-GB" b="0" i="0" err="1">
                <a:solidFill>
                  <a:srgbClr val="1F1F1F"/>
                </a:solidFill>
                <a:effectLst/>
                <a:latin typeface="Arial" panose="020B0604020202020204" pitchFamily="34" charset="0"/>
              </a:rPr>
              <a:t>arweinwyr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ar gael yn ein </a:t>
            </a:r>
            <a:r>
              <a:rPr lang="en-GB" b="1" i="0" u="none" strike="noStrike" err="1">
                <a:solidFill>
                  <a:srgbClr val="0360A6"/>
                </a:solidFill>
                <a:effectLst/>
                <a:latin typeface="Arial" panose="020B0604020202020204" pitchFamily="34" charset="0"/>
                <a:hlinkClick r:id="rId4"/>
              </a:rPr>
              <a:t>canllawiau</a:t>
            </a:r>
            <a:r>
              <a:rPr lang="en-GB" b="1" i="0" u="none" strike="noStrike">
                <a:solidFill>
                  <a:srgbClr val="0360A6"/>
                </a:solidFill>
                <a:effectLst/>
                <a:latin typeface="Arial" panose="020B0604020202020204" pitchFamily="34" charset="0"/>
                <a:hlinkClick r:id="rId4"/>
              </a:rPr>
              <a:t> ar ddefnyddio'r grant </a:t>
            </a:r>
            <a:r>
              <a:rPr lang="en-GB" b="1" i="0" u="none" strike="noStrike" err="1">
                <a:solidFill>
                  <a:srgbClr val="0360A6"/>
                </a:solidFill>
                <a:effectLst/>
                <a:latin typeface="Arial" panose="020B0604020202020204" pitchFamily="34" charset="0"/>
                <a:hlinkClick r:id="rId4"/>
              </a:rPr>
              <a:t>datblygu</a:t>
            </a:r>
            <a:r>
              <a:rPr lang="en-GB" b="1" i="0" u="none" strike="noStrike">
                <a:solidFill>
                  <a:srgbClr val="0360A6"/>
                </a:solidFill>
                <a:effectLst/>
                <a:latin typeface="Arial" panose="020B0604020202020204" pitchFamily="34" charset="0"/>
                <a:hlinkClick r:id="rId4"/>
              </a:rPr>
              <a:t> disgyblion</a:t>
            </a:r>
            <a:r>
              <a:rPr lang="en-GB" b="0" i="0">
                <a:solidFill>
                  <a:srgbClr val="1F1F1F"/>
                </a:solidFill>
                <a:effectLst/>
                <a:latin typeface="Arial" panose="020B0604020202020204" pitchFamily="34" charset="0"/>
              </a:rPr>
              <a:t>.</a:t>
            </a:r>
          </a:p>
          <a:p>
            <a:pPr algn="l"/>
            <a:r>
              <a:rPr lang="en-GB" b="1" i="0" err="1">
                <a:solidFill>
                  <a:srgbClr val="1F1F1F"/>
                </a:solidFill>
                <a:effectLst/>
                <a:latin typeface="Arial" panose="020B0604020202020204" pitchFamily="34" charset="0"/>
              </a:rPr>
              <a:t>Awdurdodau</a:t>
            </a:r>
            <a:r>
              <a:rPr lang="en-GB" b="1" i="0">
                <a:solidFill>
                  <a:srgbClr val="1F1F1F"/>
                </a:solidFill>
                <a:effectLst/>
                <a:latin typeface="Arial" panose="020B0604020202020204" pitchFamily="34" charset="0"/>
              </a:rPr>
              <a:t> lleol</a:t>
            </a:r>
          </a:p>
          <a:p>
            <a:pPr algn="l"/>
            <a:r>
              <a:rPr lang="en-GB" b="0" i="0">
                <a:solidFill>
                  <a:srgbClr val="1F1F1F"/>
                </a:solidFill>
                <a:effectLst/>
                <a:latin typeface="Arial" panose="020B0604020202020204" pitchFamily="34" charset="0"/>
              </a:rPr>
              <a:t>Disgwylir i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sicrhau y bydd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yn cael ei ddefnyddio i </a:t>
            </a:r>
            <a:r>
              <a:rPr lang="en-GB" b="0" i="0" err="1">
                <a:solidFill>
                  <a:srgbClr val="1F1F1F"/>
                </a:solidFill>
                <a:effectLst/>
                <a:latin typeface="Arial" panose="020B0604020202020204" pitchFamily="34" charset="0"/>
              </a:rPr>
              <a:t>wella</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deilliannau</a:t>
            </a:r>
            <a:r>
              <a:rPr lang="en-GB" b="0" i="0">
                <a:solidFill>
                  <a:srgbClr val="1F1F1F"/>
                </a:solidFill>
                <a:effectLst/>
                <a:latin typeface="Arial" panose="020B0604020202020204" pitchFamily="34" charset="0"/>
              </a:rPr>
              <a:t> 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o aelwydydd </a:t>
            </a:r>
            <a:r>
              <a:rPr lang="en-GB" b="0" i="0" err="1">
                <a:solidFill>
                  <a:srgbClr val="1F1F1F"/>
                </a:solidFill>
                <a:effectLst/>
                <a:latin typeface="Arial" panose="020B0604020202020204" pitchFamily="34" charset="0"/>
              </a:rPr>
              <a:t>incwm</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isel</a:t>
            </a:r>
            <a:r>
              <a:rPr lang="en-GB" b="0" i="0">
                <a:solidFill>
                  <a:srgbClr val="1F1F1F"/>
                </a:solidFill>
                <a:effectLst/>
                <a:latin typeface="Arial" panose="020B0604020202020204" pitchFamily="34" charset="0"/>
              </a:rPr>
              <a:t> a'r rhai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 Y nod </a:t>
            </a:r>
            <a:r>
              <a:rPr lang="en-GB" b="0" i="0" err="1">
                <a:solidFill>
                  <a:srgbClr val="1F1F1F"/>
                </a:solidFill>
                <a:effectLst/>
                <a:latin typeface="Arial" panose="020B0604020202020204" pitchFamily="34" charset="0"/>
              </a:rPr>
              <a:t>yw</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lleihau'r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gwahaniaeth</a:t>
            </a:r>
            <a:r>
              <a:rPr lang="en-GB" b="0" i="0">
                <a:solidFill>
                  <a:srgbClr val="1F1F1F"/>
                </a:solidFill>
                <a:effectLst/>
                <a:latin typeface="Arial" panose="020B0604020202020204" pitchFamily="34" charset="0"/>
              </a:rPr>
              <a:t> rhwng </a:t>
            </a:r>
            <a:r>
              <a:rPr lang="en-GB" b="0" i="0" err="1">
                <a:solidFill>
                  <a:srgbClr val="1F1F1F"/>
                </a:solidFill>
                <a:effectLst/>
                <a:latin typeface="Arial" panose="020B0604020202020204" pitchFamily="34" charset="0"/>
              </a:rPr>
              <a:t>cyrhaeddiad</a:t>
            </a:r>
            <a:r>
              <a:rPr lang="en-GB" b="0" i="0">
                <a:solidFill>
                  <a:srgbClr val="1F1F1F"/>
                </a:solidFill>
                <a:effectLst/>
                <a:latin typeface="Arial" panose="020B0604020202020204" pitchFamily="34" charset="0"/>
              </a:rPr>
              <a:t> y </a:t>
            </a:r>
            <a:r>
              <a:rPr lang="en-GB" b="0" i="0" err="1">
                <a:solidFill>
                  <a:srgbClr val="1F1F1F"/>
                </a:solidFill>
                <a:effectLst/>
                <a:latin typeface="Arial" panose="020B0604020202020204" pitchFamily="34" charset="0"/>
              </a:rPr>
              <a:t>dysgwyr</a:t>
            </a:r>
            <a:r>
              <a:rPr lang="en-GB" b="0" i="0">
                <a:solidFill>
                  <a:srgbClr val="1F1F1F"/>
                </a:solidFill>
                <a:effectLst/>
                <a:latin typeface="Arial" panose="020B0604020202020204" pitchFamily="34" charset="0"/>
              </a:rPr>
              <a:t> hyn a'u </a:t>
            </a:r>
            <a:r>
              <a:rPr lang="en-GB" b="0" i="0" err="1">
                <a:solidFill>
                  <a:srgbClr val="1F1F1F"/>
                </a:solidFill>
                <a:effectLst/>
                <a:latin typeface="Arial" panose="020B0604020202020204" pitchFamily="34" charset="0"/>
              </a:rPr>
              <a:t>cyfoedion</a:t>
            </a:r>
            <a:r>
              <a:rPr lang="en-GB" b="0" i="0">
                <a:solidFill>
                  <a:srgbClr val="1F1F1F"/>
                </a:solidFill>
                <a:effectLst/>
                <a:latin typeface="Arial" panose="020B0604020202020204" pitchFamily="34" charset="0"/>
              </a:rPr>
              <a:t>. </a:t>
            </a:r>
          </a:p>
          <a:p>
            <a:pPr algn="l"/>
            <a:r>
              <a:rPr lang="en-GB" b="1" i="0">
                <a:solidFill>
                  <a:srgbClr val="1F1F1F"/>
                </a:solidFill>
                <a:effectLst/>
                <a:latin typeface="Arial" panose="020B0604020202020204" pitchFamily="34" charset="0"/>
              </a:rPr>
              <a:t>Y 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a:t>
            </a:r>
          </a:p>
          <a:p>
            <a:pPr algn="l"/>
            <a:r>
              <a:rPr lang="en-GB" b="0" i="0">
                <a:solidFill>
                  <a:srgbClr val="1F1F1F"/>
                </a:solidFill>
                <a:effectLst/>
                <a:latin typeface="Arial" panose="020B0604020202020204" pitchFamily="34" charset="0"/>
              </a:rPr>
              <a:t>Mae'n </a:t>
            </a:r>
            <a:r>
              <a:rPr lang="en-GB" b="0" i="0" err="1">
                <a:solidFill>
                  <a:srgbClr val="1F1F1F"/>
                </a:solidFill>
                <a:effectLst/>
                <a:latin typeface="Arial" panose="020B0604020202020204" pitchFamily="34" charset="0"/>
              </a:rPr>
              <a:t>ofynnol</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a:t>
            </a:r>
            <a:r>
              <a:rPr lang="en-GB" b="0" i="0" err="1">
                <a:solidFill>
                  <a:srgbClr val="1F1F1F"/>
                </a:solidFill>
                <a:effectLst/>
                <a:latin typeface="Arial" panose="020B0604020202020204" pitchFamily="34" charset="0"/>
              </a:rPr>
              <a:t>basbortio'r</a:t>
            </a:r>
            <a:r>
              <a:rPr lang="en-GB" b="0" i="0">
                <a:solidFill>
                  <a:srgbClr val="1F1F1F"/>
                </a:solidFill>
                <a:effectLst/>
                <a:latin typeface="Arial" panose="020B0604020202020204" pitchFamily="34" charset="0"/>
              </a:rPr>
              <a:t>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yn llawn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fel y nodir ym </a:t>
            </a:r>
            <a:r>
              <a:rPr lang="en-GB" b="0" i="0" err="1">
                <a:solidFill>
                  <a:srgbClr val="1F1F1F"/>
                </a:solidFill>
                <a:effectLst/>
                <a:latin typeface="Arial" panose="020B0604020202020204" pitchFamily="34" charset="0"/>
              </a:rPr>
              <a:t>manylion</a:t>
            </a:r>
            <a:r>
              <a:rPr lang="en-GB" b="0" i="0">
                <a:solidFill>
                  <a:srgbClr val="1F1F1F"/>
                </a:solidFill>
                <a:effectLst/>
                <a:latin typeface="Arial" panose="020B0604020202020204" pitchFamily="34" charset="0"/>
              </a:rPr>
              <a:t> y </a:t>
            </a:r>
            <a:r>
              <a:rPr lang="en-GB" b="1" i="0" u="none" strike="noStrike" err="1">
                <a:solidFill>
                  <a:srgbClr val="0360A6"/>
                </a:solidFill>
                <a:effectLst/>
                <a:latin typeface="Arial" panose="020B0604020202020204" pitchFamily="34" charset="0"/>
                <a:hlinkClick r:id="rId7"/>
              </a:rPr>
              <a:t>dyraniadau</a:t>
            </a:r>
            <a:r>
              <a:rPr lang="en-GB" b="1" i="0" u="none" strike="noStrike">
                <a:solidFill>
                  <a:srgbClr val="0360A6"/>
                </a:solidFill>
                <a:effectLst/>
                <a:latin typeface="Arial" panose="020B0604020202020204" pitchFamily="34" charset="0"/>
                <a:hlinkClick r:id="rId7"/>
              </a:rPr>
              <a:t> lefel </a:t>
            </a:r>
            <a:r>
              <a:rPr lang="en-GB" b="1" i="0" u="none" strike="noStrike" err="1">
                <a:solidFill>
                  <a:srgbClr val="0360A6"/>
                </a:solidFill>
                <a:effectLst/>
                <a:latin typeface="Arial" panose="020B0604020202020204" pitchFamily="34" charset="0"/>
                <a:hlinkClick r:id="rId7"/>
              </a:rPr>
              <a:t>ysgol</a:t>
            </a:r>
            <a:r>
              <a:rPr lang="en-GB" b="1" i="0" u="none" strike="noStrike">
                <a:solidFill>
                  <a:srgbClr val="0360A6"/>
                </a:solidFill>
                <a:effectLst/>
                <a:latin typeface="Arial" panose="020B0604020202020204" pitchFamily="34" charset="0"/>
                <a:hlinkClick r:id="rId7"/>
              </a:rPr>
              <a:t> a lleoliad</a:t>
            </a:r>
            <a:r>
              <a:rPr lang="en-GB" b="0" i="0">
                <a:solidFill>
                  <a:srgbClr val="1F1F1F"/>
                </a:solidFill>
                <a:effectLst/>
                <a:latin typeface="Arial" panose="020B0604020202020204" pitchFamily="34" charset="0"/>
              </a:rPr>
              <a:t>. Mae hefyd yn </a:t>
            </a:r>
            <a:r>
              <a:rPr lang="en-GB" b="0" i="0" err="1">
                <a:solidFill>
                  <a:srgbClr val="1F1F1F"/>
                </a:solidFill>
                <a:effectLst/>
                <a:latin typeface="Arial" panose="020B0604020202020204" pitchFamily="34" charset="0"/>
              </a:rPr>
              <a:t>ofynnol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iddynt</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ddosbarthu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unrhyw</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gyllid</a:t>
            </a:r>
            <a:r>
              <a:rPr lang="en-GB" b="0" i="0">
                <a:solidFill>
                  <a:srgbClr val="1F1F1F"/>
                </a:solidFill>
                <a:effectLst/>
                <a:latin typeface="Arial" panose="020B0604020202020204" pitchFamily="34" charset="0"/>
              </a:rPr>
              <a:t> ychwanegol yn llawn. Bydd hyn yn </a:t>
            </a:r>
            <a:r>
              <a:rPr lang="en-GB" b="0" i="0" err="1">
                <a:solidFill>
                  <a:srgbClr val="1F1F1F"/>
                </a:solidFill>
                <a:effectLst/>
                <a:latin typeface="Arial" panose="020B0604020202020204" pitchFamily="34" charset="0"/>
              </a:rPr>
              <a:t>lleddfu</a:t>
            </a:r>
            <a:r>
              <a:rPr lang="en-GB" b="0" i="0">
                <a:solidFill>
                  <a:srgbClr val="1F1F1F"/>
                </a:solidFill>
                <a:effectLst/>
                <a:latin typeface="Arial" panose="020B0604020202020204" pitchFamily="34" charset="0"/>
              </a:rPr>
              <a:t> effaith </a:t>
            </a:r>
            <a:r>
              <a:rPr lang="en-GB" b="0" i="0" err="1">
                <a:solidFill>
                  <a:srgbClr val="1F1F1F"/>
                </a:solidFill>
                <a:effectLst/>
                <a:latin typeface="Arial" panose="020B0604020202020204" pitchFamily="34" charset="0"/>
              </a:rPr>
              <a:t>gostyngiadau</a:t>
            </a:r>
            <a:r>
              <a:rPr lang="en-GB" b="0" i="0">
                <a:solidFill>
                  <a:srgbClr val="1F1F1F"/>
                </a:solidFill>
                <a:effectLst/>
                <a:latin typeface="Arial" panose="020B0604020202020204" pitchFamily="34" charset="0"/>
              </a:rPr>
              <a:t> yn y Grant yn dilyn </a:t>
            </a:r>
            <a:r>
              <a:rPr lang="en-GB" b="0" i="0" err="1">
                <a:solidFill>
                  <a:srgbClr val="1F1F1F"/>
                </a:solidFill>
                <a:effectLst/>
                <a:latin typeface="Arial" panose="020B0604020202020204" pitchFamily="34" charset="0"/>
              </a:rPr>
              <a:t>ailddilysu</a:t>
            </a:r>
            <a:r>
              <a:rPr lang="en-GB" b="0" i="0">
                <a:solidFill>
                  <a:srgbClr val="1F1F1F"/>
                </a:solidFill>
                <a:effectLst/>
                <a:latin typeface="Arial" panose="020B0604020202020204" pitchFamily="34" charset="0"/>
              </a:rPr>
              <a:t> data </a:t>
            </a:r>
            <a:r>
              <a:rPr lang="en-GB" b="0" i="0" err="1">
                <a:solidFill>
                  <a:srgbClr val="1F1F1F"/>
                </a:solidFill>
                <a:effectLst/>
                <a:latin typeface="Arial" panose="020B0604020202020204" pitchFamily="34" charset="0"/>
              </a:rPr>
              <a:t>CYBLD</a:t>
            </a:r>
            <a:r>
              <a:rPr lang="en-GB" b="0" i="0">
                <a:solidFill>
                  <a:srgbClr val="1F1F1F"/>
                </a:solidFill>
                <a:effectLst/>
                <a:latin typeface="Arial" panose="020B0604020202020204" pitchFamily="34" charset="0"/>
              </a:rPr>
              <a:t> 2023, yn </a:t>
            </a:r>
            <a:r>
              <a:rPr lang="en-GB" b="0" i="0" err="1">
                <a:solidFill>
                  <a:srgbClr val="1F1F1F"/>
                </a:solidFill>
                <a:effectLst/>
                <a:latin typeface="Arial" panose="020B0604020202020204" pitchFamily="34" charset="0"/>
              </a:rPr>
              <a:t>unol</a:t>
            </a:r>
            <a:r>
              <a:rPr lang="en-GB" b="0" i="0">
                <a:solidFill>
                  <a:srgbClr val="1F1F1F"/>
                </a:solidFill>
                <a:effectLst/>
                <a:latin typeface="Arial" panose="020B0604020202020204" pitchFamily="34" charset="0"/>
              </a:rPr>
              <a:t> ag anghenion lleol. Mae </a:t>
            </a:r>
            <a:r>
              <a:rPr lang="en-GB" b="0" i="0" err="1">
                <a:solidFill>
                  <a:srgbClr val="1F1F1F"/>
                </a:solidFill>
                <a:effectLst/>
                <a:latin typeface="Arial" panose="020B0604020202020204" pitchFamily="34" charset="0"/>
              </a:rPr>
              <a:t>hyblygrwydd</a:t>
            </a:r>
            <a:r>
              <a:rPr lang="en-GB" b="0" i="0">
                <a:solidFill>
                  <a:srgbClr val="1F1F1F"/>
                </a:solidFill>
                <a:effectLst/>
                <a:latin typeface="Arial" panose="020B0604020202020204" pitchFamily="34" charset="0"/>
              </a:rPr>
              <a:t> yn </a:t>
            </a:r>
            <a:r>
              <a:rPr lang="en-GB" b="0" i="0" err="1">
                <a:solidFill>
                  <a:srgbClr val="1F1F1F"/>
                </a:solidFill>
                <a:effectLst/>
                <a:latin typeface="Arial" panose="020B0604020202020204" pitchFamily="34" charset="0"/>
              </a:rPr>
              <a:t>bwysig</a:t>
            </a:r>
            <a:r>
              <a:rPr lang="en-GB" b="0" i="0">
                <a:solidFill>
                  <a:srgbClr val="1F1F1F"/>
                </a:solidFill>
                <a:effectLst/>
                <a:latin typeface="Arial" panose="020B0604020202020204" pitchFamily="34" charset="0"/>
              </a:rPr>
              <a:t> mewn </a:t>
            </a:r>
            <a:r>
              <a:rPr lang="en-GB" b="0" i="0" err="1">
                <a:solidFill>
                  <a:srgbClr val="1F1F1F"/>
                </a:solidFill>
                <a:effectLst/>
                <a:latin typeface="Arial" panose="020B0604020202020204" pitchFamily="34" charset="0"/>
              </a:rPr>
              <a:t>perthynas</a:t>
            </a:r>
            <a:r>
              <a:rPr lang="en-GB" b="0" i="0">
                <a:solidFill>
                  <a:srgbClr val="1F1F1F"/>
                </a:solidFill>
                <a:effectLst/>
                <a:latin typeface="Arial" panose="020B0604020202020204" pitchFamily="34" charset="0"/>
              </a:rPr>
              <a:t> â'r </a:t>
            </a:r>
            <a:r>
              <a:rPr lang="en-GB" b="0" i="0" err="1">
                <a:solidFill>
                  <a:srgbClr val="1F1F1F"/>
                </a:solidFill>
                <a:effectLst/>
                <a:latin typeface="Arial" panose="020B0604020202020204" pitchFamily="34" charset="0"/>
              </a:rPr>
              <a:t>elfen</a:t>
            </a:r>
            <a:r>
              <a:rPr lang="en-GB" b="0" i="0">
                <a:solidFill>
                  <a:srgbClr val="1F1F1F"/>
                </a:solidFill>
                <a:effectLst/>
                <a:latin typeface="Arial" panose="020B0604020202020204" pitchFamily="34" charset="0"/>
              </a:rPr>
              <a:t> hon o'r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er mwyn </a:t>
            </a:r>
            <a:r>
              <a:rPr lang="en-GB" b="0" i="0" err="1">
                <a:solidFill>
                  <a:srgbClr val="1F1F1F"/>
                </a:solidFill>
                <a:effectLst/>
                <a:latin typeface="Arial" panose="020B0604020202020204" pitchFamily="34" charset="0"/>
              </a:rPr>
              <a:t>galluogi'r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awdurdod</a:t>
            </a:r>
            <a:r>
              <a:rPr lang="en-GB" b="0" i="0">
                <a:solidFill>
                  <a:srgbClr val="1F1F1F"/>
                </a:solidFill>
                <a:effectLst/>
                <a:latin typeface="Arial" panose="020B0604020202020204" pitchFamily="34" charset="0"/>
              </a:rPr>
              <a:t> lleol i ymateb i anghenion eu </a:t>
            </a:r>
            <a:r>
              <a:rPr lang="en-GB" b="0" i="0" err="1">
                <a:solidFill>
                  <a:srgbClr val="1F1F1F"/>
                </a:solidFill>
                <a:effectLst/>
                <a:latin typeface="Arial" panose="020B0604020202020204" pitchFamily="34" charset="0"/>
              </a:rPr>
              <a:t>hardal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Fodd</a:t>
            </a:r>
            <a:r>
              <a:rPr lang="en-GB" b="0" i="0">
                <a:solidFill>
                  <a:srgbClr val="1F1F1F"/>
                </a:solidFill>
                <a:effectLst/>
                <a:latin typeface="Arial" panose="020B0604020202020204" pitchFamily="34" charset="0"/>
              </a:rPr>
              <a:t> bynnag, rydym yn </a:t>
            </a:r>
            <a:r>
              <a:rPr lang="en-GB" b="0" i="0" err="1">
                <a:solidFill>
                  <a:srgbClr val="1F1F1F"/>
                </a:solidFill>
                <a:effectLst/>
                <a:latin typeface="Arial" panose="020B0604020202020204" pitchFamily="34" charset="0"/>
              </a:rPr>
              <a:t>disgwyl</a:t>
            </a:r>
            <a:r>
              <a:rPr lang="en-GB" b="0" i="0">
                <a:solidFill>
                  <a:srgbClr val="1F1F1F"/>
                </a:solidFill>
                <a:effectLst/>
                <a:latin typeface="Arial" panose="020B0604020202020204" pitchFamily="34" charset="0"/>
              </a:rPr>
              <a:t> i'r </a:t>
            </a:r>
            <a:r>
              <a:rPr lang="en-GB" b="0" i="0" err="1">
                <a:solidFill>
                  <a:srgbClr val="1F1F1F"/>
                </a:solidFill>
                <a:effectLst/>
                <a:latin typeface="Arial" panose="020B0604020202020204" pitchFamily="34" charset="0"/>
              </a:rPr>
              <a:t>gwaith</a:t>
            </a:r>
            <a:r>
              <a:rPr lang="en-GB" b="0" i="0">
                <a:solidFill>
                  <a:srgbClr val="1F1F1F"/>
                </a:solidFill>
                <a:effectLst/>
                <a:latin typeface="Arial" panose="020B0604020202020204" pitchFamily="34" charset="0"/>
              </a:rPr>
              <a:t> o </a:t>
            </a:r>
            <a:r>
              <a:rPr lang="en-GB" b="0" i="0" err="1">
                <a:solidFill>
                  <a:srgbClr val="1F1F1F"/>
                </a:solidFill>
                <a:effectLst/>
                <a:latin typeface="Arial" panose="020B0604020202020204" pitchFamily="34" charset="0"/>
              </a:rPr>
              <a:t>ddyrannu'r</a:t>
            </a:r>
            <a:r>
              <a:rPr lang="en-GB" b="0" i="0">
                <a:solidFill>
                  <a:srgbClr val="1F1F1F"/>
                </a:solidFill>
                <a:effectLst/>
                <a:latin typeface="Arial" panose="020B0604020202020204" pitchFamily="34" charset="0"/>
              </a:rPr>
              <a:t>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gael ei </a:t>
            </a:r>
            <a:r>
              <a:rPr lang="en-GB" b="0" i="0" err="1">
                <a:solidFill>
                  <a:srgbClr val="1F1F1F"/>
                </a:solidFill>
                <a:effectLst/>
                <a:latin typeface="Arial" panose="020B0604020202020204" pitchFamily="34" charset="0"/>
              </a:rPr>
              <a:t>ddatganoli'n</a:t>
            </a:r>
            <a:r>
              <a:rPr lang="en-GB" b="0" i="0">
                <a:solidFill>
                  <a:srgbClr val="1F1F1F"/>
                </a:solidFill>
                <a:effectLst/>
                <a:latin typeface="Arial" panose="020B0604020202020204" pitchFamily="34" charset="0"/>
              </a:rPr>
              <a:t> llawn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a:t>
            </a:r>
          </a:p>
          <a:p>
            <a:pPr algn="l"/>
            <a:r>
              <a:rPr lang="en-GB" b="0" i="0">
                <a:solidFill>
                  <a:srgbClr val="1F1F1F"/>
                </a:solidFill>
                <a:effectLst/>
                <a:latin typeface="Arial" panose="020B0604020202020204" pitchFamily="34" charset="0"/>
              </a:rPr>
              <a:t>Mae'n rhaid i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hefyd:</a:t>
            </a:r>
          </a:p>
          <a:p>
            <a:pPr algn="l">
              <a:buFont typeface="Arial" panose="020B0604020202020204" pitchFamily="34" charset="0"/>
              <a:buChar char="•"/>
            </a:pPr>
            <a:r>
              <a:rPr lang="en-GB" b="0" i="0">
                <a:solidFill>
                  <a:srgbClr val="1F1F1F"/>
                </a:solidFill>
                <a:effectLst/>
                <a:latin typeface="Arial" panose="020B0604020202020204" pitchFamily="34" charset="0"/>
              </a:rPr>
              <a:t>sicrhau bod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yn </a:t>
            </a:r>
            <a:r>
              <a:rPr lang="en-GB" b="0" i="0" err="1">
                <a:solidFill>
                  <a:srgbClr val="1F1F1F"/>
                </a:solidFill>
                <a:effectLst/>
                <a:latin typeface="Arial" panose="020B0604020202020204" pitchFamily="34" charset="0"/>
              </a:rPr>
              <a:t>ymwybodol</a:t>
            </a:r>
            <a:r>
              <a:rPr lang="en-GB" b="0" i="0">
                <a:solidFill>
                  <a:srgbClr val="1F1F1F"/>
                </a:solidFill>
                <a:effectLst/>
                <a:latin typeface="Arial" panose="020B0604020202020204" pitchFamily="34" charset="0"/>
              </a:rPr>
              <a:t> o'r wybodaeth hon, </a:t>
            </a:r>
            <a:r>
              <a:rPr lang="en-GB" b="0" i="0" err="1">
                <a:solidFill>
                  <a:srgbClr val="1F1F1F"/>
                </a:solidFill>
                <a:effectLst/>
                <a:latin typeface="Arial" panose="020B0604020202020204" pitchFamily="34" charset="0"/>
              </a:rPr>
              <a:t>canllawiau'r</a:t>
            </a:r>
            <a:r>
              <a:rPr lang="en-GB" b="0" i="0">
                <a:solidFill>
                  <a:srgbClr val="1F1F1F"/>
                </a:solidFill>
                <a:effectLst/>
                <a:latin typeface="Arial" panose="020B0604020202020204" pitchFamily="34" charset="0"/>
              </a:rPr>
              <a:t>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 </a:t>
            </a:r>
            <a:r>
              <a:rPr lang="en-GB" b="0" i="0" err="1">
                <a:solidFill>
                  <a:srgbClr val="1F1F1F"/>
                </a:solidFill>
                <a:effectLst/>
                <a:latin typeface="Arial" panose="020B0604020202020204" pitchFamily="34" charset="0"/>
              </a:rPr>
              <a:t>thelerau</a:t>
            </a:r>
            <a:r>
              <a:rPr lang="en-GB" b="0" i="0">
                <a:solidFill>
                  <a:srgbClr val="1F1F1F"/>
                </a:solidFill>
                <a:effectLst/>
                <a:latin typeface="Arial" panose="020B0604020202020204" pitchFamily="34" charset="0"/>
              </a:rPr>
              <a:t> ac amodau </a:t>
            </a:r>
            <a:r>
              <a:rPr lang="en-GB" b="0" i="0" err="1">
                <a:solidFill>
                  <a:srgbClr val="1F1F1F"/>
                </a:solidFill>
                <a:effectLst/>
                <a:latin typeface="Arial" panose="020B0604020202020204" pitchFamily="34" charset="0"/>
              </a:rPr>
              <a:t>perthnasol</a:t>
            </a:r>
            <a:r>
              <a:rPr lang="en-GB" b="0" i="0">
                <a:solidFill>
                  <a:srgbClr val="1F1F1F"/>
                </a:solidFill>
                <a:effectLst/>
                <a:latin typeface="Arial" panose="020B0604020202020204" pitchFamily="34" charset="0"/>
              </a:rPr>
              <a:t> y Grant </a:t>
            </a:r>
          </a:p>
          <a:p>
            <a:pPr algn="l">
              <a:buFont typeface="Arial" panose="020B0604020202020204" pitchFamily="34" charset="0"/>
              <a:buChar char="•"/>
            </a:pPr>
            <a:r>
              <a:rPr lang="en-GB" b="0" i="0">
                <a:solidFill>
                  <a:srgbClr val="1F1F1F"/>
                </a:solidFill>
                <a:effectLst/>
                <a:latin typeface="Arial" panose="020B0604020202020204" pitchFamily="34" charset="0"/>
              </a:rPr>
              <a:t>cefnogi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i ymgysylltu â </a:t>
            </a:r>
            <a:r>
              <a:rPr lang="en-GB" b="0" i="0" err="1">
                <a:solidFill>
                  <a:srgbClr val="1F1F1F"/>
                </a:solidFill>
                <a:effectLst/>
                <a:latin typeface="Arial" panose="020B0604020202020204" pitchFamily="34" charset="0"/>
              </a:rPr>
              <a:t>Chynghorwyr</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wrth </a:t>
            </a:r>
            <a:r>
              <a:rPr lang="en-GB" b="0" i="0" err="1">
                <a:solidFill>
                  <a:srgbClr val="1F1F1F"/>
                </a:solidFill>
                <a:effectLst/>
                <a:latin typeface="Arial" panose="020B0604020202020204" pitchFamily="34" charset="0"/>
              </a:rPr>
              <a:t>gynllunio</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gwerthuso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gwariant</a:t>
            </a:r>
            <a:r>
              <a:rPr lang="en-GB" b="0" i="0">
                <a:solidFill>
                  <a:srgbClr val="1F1F1F"/>
                </a:solidFill>
                <a:effectLst/>
                <a:latin typeface="Arial" panose="020B0604020202020204" pitchFamily="34" charset="0"/>
              </a:rPr>
              <a:t> y Grant fel y nodir yn y </a:t>
            </a:r>
            <a:r>
              <a:rPr lang="en-GB" b="0" i="0" err="1">
                <a:solidFill>
                  <a:srgbClr val="1F1F1F"/>
                </a:solidFill>
                <a:effectLst/>
                <a:latin typeface="Arial" panose="020B0604020202020204" pitchFamily="34" charset="0"/>
              </a:rPr>
              <a:t>canllawiau</a:t>
            </a:r>
            <a:r>
              <a:rPr lang="en-GB" b="0" i="0">
                <a:solidFill>
                  <a:srgbClr val="1F1F1F"/>
                </a:solidFill>
                <a:effectLst/>
                <a:latin typeface="Arial" panose="020B0604020202020204" pitchFamily="34" charset="0"/>
              </a:rPr>
              <a:t> – mae hyn yn cynnwys sicrhau eu bod yn </a:t>
            </a:r>
            <a:r>
              <a:rPr lang="en-GB" b="0" i="0" err="1">
                <a:solidFill>
                  <a:srgbClr val="1F1F1F"/>
                </a:solidFill>
                <a:effectLst/>
                <a:latin typeface="Arial" panose="020B0604020202020204" pitchFamily="34" charset="0"/>
              </a:rPr>
              <a:t>cyhoeddi</a:t>
            </a:r>
            <a:r>
              <a:rPr lang="en-GB" b="0" i="0">
                <a:solidFill>
                  <a:srgbClr val="1F1F1F"/>
                </a:solidFill>
                <a:effectLst/>
                <a:latin typeface="Arial" panose="020B0604020202020204" pitchFamily="34" charset="0"/>
              </a:rPr>
              <a:t> eu </a:t>
            </a:r>
            <a:r>
              <a:rPr lang="en-GB" b="0" i="0" err="1">
                <a:solidFill>
                  <a:srgbClr val="1F1F1F"/>
                </a:solidFill>
                <a:effectLst/>
                <a:latin typeface="Arial" panose="020B0604020202020204" pitchFamily="34" charset="0"/>
              </a:rPr>
              <a:t>datganiad</a:t>
            </a:r>
            <a:r>
              <a:rPr lang="en-GB" b="0" i="0">
                <a:solidFill>
                  <a:srgbClr val="1F1F1F"/>
                </a:solidFill>
                <a:effectLst/>
                <a:latin typeface="Arial" panose="020B0604020202020204" pitchFamily="34" charset="0"/>
              </a:rPr>
              <a:t> ynghylch eu </a:t>
            </a:r>
            <a:r>
              <a:rPr lang="en-GB" b="0" i="0" err="1">
                <a:solidFill>
                  <a:srgbClr val="1F1F1F"/>
                </a:solidFill>
                <a:effectLst/>
                <a:latin typeface="Arial" panose="020B0604020202020204" pitchFamily="34" charset="0"/>
              </a:rPr>
              <a:t>strategaeth</a:t>
            </a:r>
            <a:r>
              <a:rPr lang="en-GB" b="0" i="0">
                <a:solidFill>
                  <a:srgbClr val="1F1F1F"/>
                </a:solidFill>
                <a:effectLst/>
                <a:latin typeface="Arial" panose="020B0604020202020204" pitchFamily="34" charset="0"/>
              </a:rPr>
              <a:t> mewn </a:t>
            </a:r>
            <a:r>
              <a:rPr lang="en-GB" b="0" i="0" err="1">
                <a:solidFill>
                  <a:srgbClr val="1F1F1F"/>
                </a:solidFill>
                <a:effectLst/>
                <a:latin typeface="Arial" panose="020B0604020202020204" pitchFamily="34" charset="0"/>
              </a:rPr>
              <a:t>perthynas</a:t>
            </a:r>
            <a:r>
              <a:rPr lang="en-GB" b="0" i="0">
                <a:solidFill>
                  <a:srgbClr val="1F1F1F"/>
                </a:solidFill>
                <a:effectLst/>
                <a:latin typeface="Arial" panose="020B0604020202020204" pitchFamily="34" charset="0"/>
              </a:rPr>
              <a:t> â'r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eu </a:t>
            </a:r>
            <a:r>
              <a:rPr lang="en-GB" b="0" i="0" err="1">
                <a:solidFill>
                  <a:srgbClr val="1F1F1F"/>
                </a:solidFill>
                <a:effectLst/>
                <a:latin typeface="Arial" panose="020B0604020202020204" pitchFamily="34" charset="0"/>
              </a:rPr>
              <a:t>gwefan</a:t>
            </a:r>
            <a:r>
              <a:rPr lang="en-GB" b="0" i="0">
                <a:solidFill>
                  <a:srgbClr val="1F1F1F"/>
                </a:solidFill>
                <a:effectLst/>
                <a:latin typeface="Arial" panose="020B0604020202020204" pitchFamily="34" charset="0"/>
              </a:rPr>
              <a:t> </a:t>
            </a:r>
          </a:p>
          <a:p>
            <a:pPr algn="l">
              <a:buFont typeface="Arial" panose="020B0604020202020204" pitchFamily="34" charset="0"/>
              <a:buChar char="•"/>
            </a:pPr>
            <a:r>
              <a:rPr lang="en-GB" b="0" i="0">
                <a:solidFill>
                  <a:srgbClr val="1F1F1F"/>
                </a:solidFill>
                <a:effectLst/>
                <a:latin typeface="Arial" panose="020B0604020202020204" pitchFamily="34" charset="0"/>
              </a:rPr>
              <a:t>parhau i </a:t>
            </a:r>
            <a:r>
              <a:rPr lang="en-GB" b="0" i="0" err="1">
                <a:solidFill>
                  <a:srgbClr val="1F1F1F"/>
                </a:solidFill>
                <a:effectLst/>
                <a:latin typeface="Arial" panose="020B0604020202020204" pitchFamily="34" charset="0"/>
              </a:rPr>
              <a:t>gyllido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gweithgarwch</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Cynghorydd</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 </a:t>
            </a:r>
            <a:r>
              <a:rPr lang="en-GB" b="0" i="0" err="1">
                <a:solidFill>
                  <a:srgbClr val="1F1F1F"/>
                </a:solidFill>
                <a:effectLst/>
                <a:latin typeface="Arial" panose="020B0604020202020204" pitchFamily="34" charset="0"/>
              </a:rPr>
              <a:t>Chydgysylltydd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Rhanbarthol</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gyfer Plant sy'n Derbyn Gofal (lle </a:t>
            </a:r>
            <a:r>
              <a:rPr lang="en-GB" b="0" i="0" err="1">
                <a:solidFill>
                  <a:srgbClr val="1F1F1F"/>
                </a:solidFill>
                <a:effectLst/>
                <a:latin typeface="Arial" panose="020B0604020202020204" pitchFamily="34" charset="0"/>
              </a:rPr>
              <a:t>bo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berthnasol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cydweithio</a:t>
            </a:r>
            <a:r>
              <a:rPr lang="en-GB" b="0" i="0">
                <a:solidFill>
                  <a:srgbClr val="1F1F1F"/>
                </a:solidFill>
                <a:effectLst/>
                <a:latin typeface="Arial" panose="020B0604020202020204" pitchFamily="34" charset="0"/>
              </a:rPr>
              <a:t> â </a:t>
            </a:r>
            <a:r>
              <a:rPr lang="en-GB" b="0" i="0" err="1">
                <a:solidFill>
                  <a:srgbClr val="1F1F1F"/>
                </a:solidFill>
                <a:effectLst/>
                <a:latin typeface="Arial" panose="020B0604020202020204" pitchFamily="34" charset="0"/>
              </a:rPr>
              <a:t>nhw</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hwyluso'r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gweithgarwch</a:t>
            </a:r>
            <a:r>
              <a:rPr lang="en-GB" b="0" i="0">
                <a:solidFill>
                  <a:srgbClr val="1F1F1F"/>
                </a:solidFill>
                <a:effectLst/>
                <a:latin typeface="Arial" panose="020B0604020202020204" pitchFamily="34" charset="0"/>
              </a:rPr>
              <a:t>, a rhoi adroddiad i </a:t>
            </a:r>
            <a:r>
              <a:rPr lang="en-GB" b="0" i="0" err="1">
                <a:solidFill>
                  <a:srgbClr val="1F1F1F"/>
                </a:solidFill>
                <a:effectLst/>
                <a:latin typeface="Arial" panose="020B0604020202020204" pitchFamily="34" charset="0"/>
              </a:rPr>
              <a:t>Lywodraeth</a:t>
            </a:r>
            <a:r>
              <a:rPr lang="en-GB" b="0" i="0">
                <a:solidFill>
                  <a:srgbClr val="1F1F1F"/>
                </a:solidFill>
                <a:effectLst/>
                <a:latin typeface="Arial" panose="020B0604020202020204" pitchFamily="34" charset="0"/>
              </a:rPr>
              <a:t> Cymru ar </a:t>
            </a:r>
            <a:r>
              <a:rPr lang="en-GB" b="0" i="0" err="1">
                <a:solidFill>
                  <a:srgbClr val="1F1F1F"/>
                </a:solidFill>
                <a:effectLst/>
                <a:latin typeface="Arial" panose="020B0604020202020204" pitchFamily="34" charset="0"/>
              </a:rPr>
              <a:t>weithgarwch</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lleoliadau, yr </a:t>
            </a:r>
            <a:r>
              <a:rPr lang="en-GB" b="0" i="0" err="1">
                <a:solidFill>
                  <a:srgbClr val="1F1F1F"/>
                </a:solidFill>
                <a:effectLst/>
                <a:latin typeface="Arial" panose="020B0604020202020204" pitchFamily="34" charset="0"/>
              </a:rPr>
              <a:t>awdurdod</a:t>
            </a:r>
            <a:r>
              <a:rPr lang="en-GB" b="0" i="0">
                <a:solidFill>
                  <a:srgbClr val="1F1F1F"/>
                </a:solidFill>
                <a:effectLst/>
                <a:latin typeface="Arial" panose="020B0604020202020204" pitchFamily="34" charset="0"/>
              </a:rPr>
              <a:t> lleol a'r </a:t>
            </a:r>
            <a:r>
              <a:rPr lang="en-GB" b="0" i="0" err="1">
                <a:solidFill>
                  <a:srgbClr val="1F1F1F"/>
                </a:solidFill>
                <a:effectLst/>
                <a:latin typeface="Arial" panose="020B0604020202020204" pitchFamily="34" charset="0"/>
              </a:rPr>
              <a:t>rhanbarth</a:t>
            </a:r>
            <a:r>
              <a:rPr lang="en-GB" b="0" i="0">
                <a:solidFill>
                  <a:srgbClr val="1F1F1F"/>
                </a:solidFill>
                <a:effectLst/>
                <a:latin typeface="Arial" panose="020B0604020202020204" pitchFamily="34" charset="0"/>
              </a:rPr>
              <a:t>, ynghyd ag effaith </a:t>
            </a:r>
            <a:r>
              <a:rPr lang="en-GB" b="0" i="0" err="1">
                <a:solidFill>
                  <a:srgbClr val="1F1F1F"/>
                </a:solidFill>
                <a:effectLst/>
                <a:latin typeface="Arial" panose="020B0604020202020204" pitchFamily="34" charset="0"/>
              </a:rPr>
              <a:t>gwariant</a:t>
            </a:r>
            <a:r>
              <a:rPr lang="en-GB" b="0" i="0">
                <a:solidFill>
                  <a:srgbClr val="1F1F1F"/>
                </a:solidFill>
                <a:effectLst/>
                <a:latin typeface="Arial" panose="020B0604020202020204" pitchFamily="34" charset="0"/>
              </a:rPr>
              <a:t> y Grant</a:t>
            </a:r>
          </a:p>
          <a:p>
            <a:pPr algn="l"/>
            <a:r>
              <a:rPr lang="en-GB" b="0" i="0">
                <a:solidFill>
                  <a:srgbClr val="1F1F1F"/>
                </a:solidFill>
                <a:effectLst/>
                <a:latin typeface="Arial" panose="020B0604020202020204" pitchFamily="34" charset="0"/>
              </a:rPr>
              <a:t>Mae'n </a:t>
            </a:r>
            <a:r>
              <a:rPr lang="en-GB" b="0" i="0" err="1">
                <a:solidFill>
                  <a:srgbClr val="1F1F1F"/>
                </a:solidFill>
                <a:effectLst/>
                <a:latin typeface="Arial" panose="020B0604020202020204" pitchFamily="34" charset="0"/>
              </a:rPr>
              <a:t>ofynnol</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nodi </a:t>
            </a:r>
            <a:r>
              <a:rPr lang="en-GB" b="0" i="0" err="1">
                <a:solidFill>
                  <a:srgbClr val="1F1F1F"/>
                </a:solidFill>
                <a:effectLst/>
                <a:latin typeface="Arial" panose="020B0604020202020204" pitchFamily="34" charset="0"/>
              </a:rPr>
              <a:t>cynlluniau</a:t>
            </a:r>
            <a:r>
              <a:rPr lang="en-GB" b="0" i="0">
                <a:solidFill>
                  <a:srgbClr val="1F1F1F"/>
                </a:solidFill>
                <a:effectLst/>
                <a:latin typeface="Arial" panose="020B0604020202020204" pitchFamily="34" charset="0"/>
              </a:rPr>
              <a:t> ac </a:t>
            </a:r>
            <a:r>
              <a:rPr lang="en-GB" b="0" i="0" err="1">
                <a:solidFill>
                  <a:srgbClr val="1F1F1F"/>
                </a:solidFill>
                <a:effectLst/>
                <a:latin typeface="Arial" panose="020B0604020202020204" pitchFamily="34" charset="0"/>
              </a:rPr>
              <a:t>adrodd</a:t>
            </a:r>
            <a:r>
              <a:rPr lang="en-GB" b="0" i="0">
                <a:solidFill>
                  <a:srgbClr val="1F1F1F"/>
                </a:solidFill>
                <a:effectLst/>
                <a:latin typeface="Arial" panose="020B0604020202020204" pitchFamily="34" charset="0"/>
              </a:rPr>
              <a:t> yn ôl ar </a:t>
            </a:r>
            <a:r>
              <a:rPr lang="en-GB" b="0" i="0" err="1">
                <a:solidFill>
                  <a:srgbClr val="1F1F1F"/>
                </a:solidFill>
                <a:effectLst/>
                <a:latin typeface="Arial" panose="020B0604020202020204" pitchFamily="34" charset="0"/>
              </a:rPr>
              <a:t>gyllid</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drwy </a:t>
            </a:r>
            <a:r>
              <a:rPr lang="en-GB" b="0" i="0" err="1">
                <a:solidFill>
                  <a:srgbClr val="1F1F1F"/>
                </a:solidFill>
                <a:effectLst/>
                <a:latin typeface="Arial" panose="020B0604020202020204" pitchFamily="34" charset="0"/>
              </a:rPr>
              <a:t>Gynghorwyr</a:t>
            </a:r>
            <a:r>
              <a:rPr lang="en-GB" b="0" i="0">
                <a:solidFill>
                  <a:srgbClr val="1F1F1F"/>
                </a:solidFill>
                <a:effectLst/>
                <a:latin typeface="Arial" panose="020B0604020202020204" pitchFamily="34" charset="0"/>
              </a:rPr>
              <a:t> y Grant ac mewn </a:t>
            </a:r>
            <a:r>
              <a:rPr lang="en-GB" b="0" i="0" err="1">
                <a:solidFill>
                  <a:srgbClr val="1F1F1F"/>
                </a:solidFill>
                <a:effectLst/>
                <a:latin typeface="Arial" panose="020B0604020202020204" pitchFamily="34" charset="0"/>
              </a:rPr>
              <a:t>ffurflenni</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safonol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Dylai'r</a:t>
            </a:r>
            <a:r>
              <a:rPr lang="en-GB" b="0" i="0">
                <a:solidFill>
                  <a:srgbClr val="1F1F1F"/>
                </a:solidFill>
                <a:effectLst/>
                <a:latin typeface="Arial" panose="020B0604020202020204" pitchFamily="34" charset="0"/>
              </a:rPr>
              <a:t> rhain gynnwys pa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sydd </a:t>
            </a:r>
            <a:r>
              <a:rPr lang="en-GB" b="0" i="0" err="1">
                <a:solidFill>
                  <a:srgbClr val="1F1F1F"/>
                </a:solidFill>
                <a:effectLst/>
                <a:latin typeface="Arial" panose="020B0604020202020204" pitchFamily="34" charset="0"/>
              </a:rPr>
              <a:t>wedi'u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targedu</a:t>
            </a:r>
            <a:r>
              <a:rPr lang="en-GB" b="0" i="0">
                <a:solidFill>
                  <a:srgbClr val="1F1F1F"/>
                </a:solidFill>
                <a:effectLst/>
                <a:latin typeface="Arial" panose="020B0604020202020204" pitchFamily="34" charset="0"/>
              </a:rPr>
              <a:t> neu sydd wedi </a:t>
            </a:r>
            <a:r>
              <a:rPr lang="en-GB" b="0" i="0" err="1">
                <a:solidFill>
                  <a:srgbClr val="1F1F1F"/>
                </a:solidFill>
                <a:effectLst/>
                <a:latin typeface="Arial" panose="020B0604020202020204" pitchFamily="34" charset="0"/>
              </a:rPr>
              <a:t>elwa</a:t>
            </a:r>
            <a:r>
              <a:rPr lang="en-GB" b="0" i="0">
                <a:solidFill>
                  <a:srgbClr val="1F1F1F"/>
                </a:solidFill>
                <a:effectLst/>
                <a:latin typeface="Arial" panose="020B0604020202020204" pitchFamily="34" charset="0"/>
              </a:rPr>
              <a:t> o </a:t>
            </a:r>
            <a:r>
              <a:rPr lang="en-GB" b="0" i="0" err="1">
                <a:solidFill>
                  <a:srgbClr val="1F1F1F"/>
                </a:solidFill>
                <a:effectLst/>
                <a:latin typeface="Arial" panose="020B0604020202020204" pitchFamily="34" charset="0"/>
              </a:rPr>
              <a:t>gyllid</a:t>
            </a:r>
            <a:r>
              <a:rPr lang="en-GB" b="0" i="0">
                <a:solidFill>
                  <a:srgbClr val="1F1F1F"/>
                </a:solidFill>
                <a:effectLst/>
                <a:latin typeface="Arial" panose="020B0604020202020204" pitchFamily="34" charset="0"/>
              </a:rPr>
              <a:t> ychwanegol, a'r </a:t>
            </a:r>
            <a:r>
              <a:rPr lang="en-GB" b="0" i="0" err="1">
                <a:solidFill>
                  <a:srgbClr val="1F1F1F"/>
                </a:solidFill>
                <a:effectLst/>
                <a:latin typeface="Arial" panose="020B0604020202020204" pitchFamily="34" charset="0"/>
              </a:rPr>
              <a:t>rhesymeg</a:t>
            </a:r>
            <a:r>
              <a:rPr lang="en-GB" b="0" i="0">
                <a:solidFill>
                  <a:srgbClr val="1F1F1F"/>
                </a:solidFill>
                <a:effectLst/>
                <a:latin typeface="Arial" panose="020B0604020202020204" pitchFamily="34" charset="0"/>
              </a:rPr>
              <a:t> y tu ôl i hyn. Mae hyn yn helpu i sicrhau bod y Grant yn cael ei </a:t>
            </a:r>
            <a:r>
              <a:rPr lang="en-GB" b="0" i="0" err="1">
                <a:solidFill>
                  <a:srgbClr val="1F1F1F"/>
                </a:solidFill>
                <a:effectLst/>
                <a:latin typeface="Arial" panose="020B0604020202020204" pitchFamily="34" charset="0"/>
              </a:rPr>
              <a:t>wario</a:t>
            </a:r>
            <a:r>
              <a:rPr lang="en-GB" b="0" i="0">
                <a:solidFill>
                  <a:srgbClr val="1F1F1F"/>
                </a:solidFill>
                <a:effectLst/>
                <a:latin typeface="Arial" panose="020B0604020202020204" pitchFamily="34" charset="0"/>
              </a:rPr>
              <a:t> ar </a:t>
            </a:r>
            <a:r>
              <a:rPr lang="en-GB" b="0" i="0" err="1">
                <a:solidFill>
                  <a:srgbClr val="1F1F1F"/>
                </a:solidFill>
                <a:effectLst/>
                <a:latin typeface="Arial" panose="020B0604020202020204" pitchFamily="34" charset="0"/>
              </a:rPr>
              <a:t>fentrau</a:t>
            </a:r>
            <a:r>
              <a:rPr lang="en-GB" b="0" i="0">
                <a:solidFill>
                  <a:srgbClr val="1F1F1F"/>
                </a:solidFill>
                <a:effectLst/>
                <a:latin typeface="Arial" panose="020B0604020202020204" pitchFamily="34" charset="0"/>
              </a:rPr>
              <a:t> neu </a:t>
            </a:r>
            <a:r>
              <a:rPr lang="en-GB" b="0" i="0" err="1">
                <a:solidFill>
                  <a:srgbClr val="1F1F1F"/>
                </a:solidFill>
                <a:effectLst/>
                <a:latin typeface="Arial" panose="020B0604020202020204" pitchFamily="34" charset="0"/>
              </a:rPr>
              <a:t>gefnogaeth</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ategir</a:t>
            </a:r>
            <a:r>
              <a:rPr lang="en-GB" b="0" i="0">
                <a:solidFill>
                  <a:srgbClr val="1F1F1F"/>
                </a:solidFill>
                <a:effectLst/>
                <a:latin typeface="Arial" panose="020B0604020202020204" pitchFamily="34" charset="0"/>
              </a:rPr>
              <a:t> gan </a:t>
            </a:r>
            <a:r>
              <a:rPr lang="en-GB" b="0" i="0" err="1">
                <a:solidFill>
                  <a:srgbClr val="1F1F1F"/>
                </a:solidFill>
                <a:effectLst/>
                <a:latin typeface="Arial" panose="020B0604020202020204" pitchFamily="34" charset="0"/>
              </a:rPr>
              <a:t>dystiolaeth</a:t>
            </a:r>
            <a:r>
              <a:rPr lang="en-GB" b="0" i="0">
                <a:solidFill>
                  <a:srgbClr val="1F1F1F"/>
                </a:solidFill>
                <a:effectLst/>
                <a:latin typeface="Arial" panose="020B0604020202020204" pitchFamily="34" charset="0"/>
              </a:rPr>
              <a:t> ar gyfer 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o aelwydydd </a:t>
            </a:r>
            <a:r>
              <a:rPr lang="en-GB" b="0" i="0" err="1">
                <a:solidFill>
                  <a:srgbClr val="1F1F1F"/>
                </a:solidFill>
                <a:effectLst/>
                <a:latin typeface="Arial" panose="020B0604020202020204" pitchFamily="34" charset="0"/>
              </a:rPr>
              <a:t>incwm</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isel</a:t>
            </a:r>
            <a:r>
              <a:rPr lang="en-GB" b="0" i="0">
                <a:solidFill>
                  <a:srgbClr val="1F1F1F"/>
                </a:solidFill>
                <a:effectLst/>
                <a:latin typeface="Arial" panose="020B0604020202020204" pitchFamily="34" charset="0"/>
              </a:rPr>
              <a:t> a'r rhai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a:t>
            </a:r>
          </a:p>
          <a:p>
            <a:pPr algn="l"/>
            <a:r>
              <a:rPr lang="en-GB" b="1" i="0">
                <a:solidFill>
                  <a:srgbClr val="1F1F1F"/>
                </a:solidFill>
                <a:effectLst/>
                <a:latin typeface="Arial" panose="020B0604020202020204" pitchFamily="34" charset="0"/>
              </a:rPr>
              <a:t>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 y Blynyddoedd Cynnar</a:t>
            </a:r>
          </a:p>
          <a:p>
            <a:pPr algn="l"/>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sy'n </a:t>
            </a:r>
            <a:r>
              <a:rPr lang="en-GB" b="0" i="0" err="1">
                <a:solidFill>
                  <a:srgbClr val="1F1F1F"/>
                </a:solidFill>
                <a:effectLst/>
                <a:latin typeface="Arial" panose="020B0604020202020204" pitchFamily="34" charset="0"/>
              </a:rPr>
              <a:t>gyfrifol</a:t>
            </a:r>
            <a:r>
              <a:rPr lang="en-GB" b="0" i="0">
                <a:solidFill>
                  <a:srgbClr val="1F1F1F"/>
                </a:solidFill>
                <a:effectLst/>
                <a:latin typeface="Arial" panose="020B0604020202020204" pitchFamily="34" charset="0"/>
              </a:rPr>
              <a:t> am </a:t>
            </a:r>
            <a:r>
              <a:rPr lang="en-GB" b="0" i="0" err="1">
                <a:solidFill>
                  <a:srgbClr val="1F1F1F"/>
                </a:solidFill>
                <a:effectLst/>
                <a:latin typeface="Arial" panose="020B0604020202020204" pitchFamily="34" charset="0"/>
              </a:rPr>
              <a:t>ddosbarthu'r</a:t>
            </a:r>
            <a:r>
              <a:rPr lang="en-GB" b="0" i="0">
                <a:solidFill>
                  <a:srgbClr val="1F1F1F"/>
                </a:solidFill>
                <a:effectLst/>
                <a:latin typeface="Arial" panose="020B0604020202020204" pitchFamily="34" charset="0"/>
              </a:rPr>
              <a:t>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gyfer y </a:t>
            </a:r>
            <a:r>
              <a:rPr lang="en-GB" b="0" i="0" err="1">
                <a:solidFill>
                  <a:srgbClr val="1F1F1F"/>
                </a:solidFill>
                <a:effectLst/>
                <a:latin typeface="Arial" panose="020B0604020202020204" pitchFamily="34" charset="0"/>
              </a:rPr>
              <a:t>blynyddoedd</a:t>
            </a:r>
            <a:r>
              <a:rPr lang="en-GB" b="0" i="0">
                <a:solidFill>
                  <a:srgbClr val="1F1F1F"/>
                </a:solidFill>
                <a:effectLst/>
                <a:latin typeface="Arial" panose="020B0604020202020204" pitchFamily="34" charset="0"/>
              </a:rPr>
              <a:t> cynnar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Mae'r </a:t>
            </a:r>
            <a:r>
              <a:rPr lang="en-GB" b="0" i="0" err="1">
                <a:solidFill>
                  <a:srgbClr val="1F1F1F"/>
                </a:solidFill>
                <a:effectLst/>
                <a:latin typeface="Arial" panose="020B0604020202020204" pitchFamily="34" charset="0"/>
              </a:rPr>
              <a:t>rôl</a:t>
            </a:r>
            <a:r>
              <a:rPr lang="en-GB" b="0" i="0">
                <a:solidFill>
                  <a:srgbClr val="1F1F1F"/>
                </a:solidFill>
                <a:effectLst/>
                <a:latin typeface="Arial" panose="020B0604020202020204" pitchFamily="34" charset="0"/>
              </a:rPr>
              <a:t> hon yn cynnwys:</a:t>
            </a:r>
          </a:p>
          <a:p>
            <a:pPr algn="l">
              <a:buFont typeface="Arial" panose="020B0604020202020204" pitchFamily="34" charset="0"/>
              <a:buChar char="•"/>
            </a:pPr>
            <a:r>
              <a:rPr lang="en-GB" b="0" i="0">
                <a:solidFill>
                  <a:srgbClr val="1F1F1F"/>
                </a:solidFill>
                <a:effectLst/>
                <a:latin typeface="Arial" panose="020B0604020202020204" pitchFamily="34" charset="0"/>
              </a:rPr>
              <a:t>ymgysylltu â lleoliadau gofal plant sy'n </a:t>
            </a:r>
            <a:r>
              <a:rPr lang="en-GB" b="0" i="0" err="1">
                <a:solidFill>
                  <a:srgbClr val="1F1F1F"/>
                </a:solidFill>
                <a:effectLst/>
                <a:latin typeface="Arial" panose="020B0604020202020204" pitchFamily="34" charset="0"/>
              </a:rPr>
              <a:t>darparu</a:t>
            </a:r>
            <a:r>
              <a:rPr lang="en-GB" b="0" i="0">
                <a:solidFill>
                  <a:srgbClr val="1F1F1F"/>
                </a:solidFill>
                <a:effectLst/>
                <a:latin typeface="Arial" panose="020B0604020202020204" pitchFamily="34" charset="0"/>
              </a:rPr>
              <a:t> addysg </a:t>
            </a:r>
            <a:r>
              <a:rPr lang="en-GB" b="0" i="0" err="1">
                <a:solidFill>
                  <a:srgbClr val="1F1F1F"/>
                </a:solidFill>
                <a:effectLst/>
                <a:latin typeface="Arial" panose="020B0604020202020204" pitchFamily="34" charset="0"/>
              </a:rPr>
              <a:t>feithrin</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ariennir</a:t>
            </a:r>
            <a:r>
              <a:rPr lang="en-GB" b="0" i="0">
                <a:solidFill>
                  <a:srgbClr val="1F1F1F"/>
                </a:solidFill>
                <a:effectLst/>
                <a:latin typeface="Arial" panose="020B0604020202020204" pitchFamily="34" charset="0"/>
              </a:rPr>
              <a:t> (er enghraifft </a:t>
            </a:r>
            <a:r>
              <a:rPr lang="en-GB" b="0" i="0" err="1">
                <a:solidFill>
                  <a:srgbClr val="1F1F1F"/>
                </a:solidFill>
                <a:effectLst/>
                <a:latin typeface="Arial" panose="020B0604020202020204" pitchFamily="34" charset="0"/>
              </a:rPr>
              <a:t>Cylch</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Meithrin</a:t>
            </a:r>
            <a:r>
              <a:rPr lang="en-GB" b="0" i="0">
                <a:solidFill>
                  <a:srgbClr val="1F1F1F"/>
                </a:solidFill>
                <a:effectLst/>
                <a:latin typeface="Arial" panose="020B0604020202020204" pitchFamily="34" charset="0"/>
              </a:rPr>
              <a:t> neu </a:t>
            </a:r>
            <a:r>
              <a:rPr lang="en-GB" b="0" i="0" err="1">
                <a:solidFill>
                  <a:srgbClr val="1F1F1F"/>
                </a:solidFill>
                <a:effectLst/>
                <a:latin typeface="Arial" panose="020B0604020202020204" pitchFamily="34" charset="0"/>
              </a:rPr>
              <a:t>feithrinfa</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ddydd</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a:solidFill>
                  <a:srgbClr val="1F1F1F"/>
                </a:solidFill>
                <a:effectLst/>
                <a:latin typeface="Arial" panose="020B0604020202020204" pitchFamily="34" charset="0"/>
              </a:rPr>
              <a:t>ymgysylltu ag </a:t>
            </a:r>
            <a:r>
              <a:rPr lang="en-GB" b="0" i="0" err="1">
                <a:solidFill>
                  <a:srgbClr val="1F1F1F"/>
                </a:solidFill>
                <a:effectLst/>
                <a:latin typeface="Arial" panose="020B0604020202020204" pitchFamily="34" charset="0"/>
              </a:rPr>
              <a:t>Athrawon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Ymgynghorol</a:t>
            </a:r>
            <a:r>
              <a:rPr lang="en-GB" b="0" i="0">
                <a:solidFill>
                  <a:srgbClr val="1F1F1F"/>
                </a:solidFill>
                <a:effectLst/>
                <a:latin typeface="Arial" panose="020B0604020202020204" pitchFamily="34" charset="0"/>
              </a:rPr>
              <a:t> y Blynyddoedd Cynnar ac </a:t>
            </a:r>
            <a:r>
              <a:rPr lang="en-GB" b="0" i="0" err="1">
                <a:solidFill>
                  <a:srgbClr val="1F1F1F"/>
                </a:solidFill>
                <a:effectLst/>
                <a:latin typeface="Arial" panose="020B0604020202020204" pitchFamily="34" charset="0"/>
              </a:rPr>
              <a:t>Arweinwyr</a:t>
            </a:r>
            <a:r>
              <a:rPr lang="en-GB" b="0" i="0">
                <a:solidFill>
                  <a:srgbClr val="1F1F1F"/>
                </a:solidFill>
                <a:effectLst/>
                <a:latin typeface="Arial" panose="020B0604020202020204" pitchFamily="34" charset="0"/>
              </a:rPr>
              <a:t> Dysgu Sylfaen i sicrhau </a:t>
            </a:r>
            <a:r>
              <a:rPr lang="en-GB" b="0" i="0" err="1">
                <a:solidFill>
                  <a:srgbClr val="1F1F1F"/>
                </a:solidFill>
                <a:effectLst/>
                <a:latin typeface="Arial" panose="020B0604020202020204" pitchFamily="34" charset="0"/>
              </a:rPr>
              <a:t>cysondeb</a:t>
            </a:r>
            <a:r>
              <a:rPr lang="en-GB" b="0" i="0">
                <a:solidFill>
                  <a:srgbClr val="1F1F1F"/>
                </a:solidFill>
                <a:effectLst/>
                <a:latin typeface="Arial" panose="020B0604020202020204" pitchFamily="34" charset="0"/>
              </a:rPr>
              <a:t> a bod y </a:t>
            </a:r>
            <a:r>
              <a:rPr lang="en-GB" b="0" i="0" err="1">
                <a:solidFill>
                  <a:srgbClr val="1F1F1F"/>
                </a:solidFill>
                <a:effectLst/>
                <a:latin typeface="Arial" panose="020B0604020202020204" pitchFamily="34" charset="0"/>
              </a:rPr>
              <a:t>ddarpariaeth</a:t>
            </a:r>
            <a:r>
              <a:rPr lang="en-GB" b="0" i="0">
                <a:solidFill>
                  <a:srgbClr val="1F1F1F"/>
                </a:solidFill>
                <a:effectLst/>
                <a:latin typeface="Arial" panose="020B0604020202020204" pitchFamily="34" charset="0"/>
              </a:rPr>
              <a:t> yn seiliedig ar </a:t>
            </a:r>
            <a:r>
              <a:rPr lang="en-GB" b="0" i="0" err="1">
                <a:solidFill>
                  <a:srgbClr val="1F1F1F"/>
                </a:solidFill>
                <a:effectLst/>
                <a:latin typeface="Arial" panose="020B0604020202020204" pitchFamily="34" charset="0"/>
              </a:rPr>
              <a:t>ddulliau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addysgeg</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priodol</a:t>
            </a:r>
            <a:r>
              <a:rPr lang="en-GB" b="0" i="0">
                <a:solidFill>
                  <a:srgbClr val="1F1F1F"/>
                </a:solidFill>
                <a:effectLst/>
                <a:latin typeface="Arial" panose="020B0604020202020204" pitchFamily="34" charset="0"/>
              </a:rPr>
              <a:t> ar gyfer addysg </a:t>
            </a:r>
            <a:r>
              <a:rPr lang="en-GB" b="0" i="0" err="1">
                <a:solidFill>
                  <a:srgbClr val="1F1F1F"/>
                </a:solidFill>
                <a:effectLst/>
                <a:latin typeface="Arial" panose="020B0604020202020204" pitchFamily="34" charset="0"/>
              </a:rPr>
              <a:t>gynnar</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a:solidFill>
                  <a:srgbClr val="1F1F1F"/>
                </a:solidFill>
                <a:effectLst/>
                <a:latin typeface="Arial" panose="020B0604020202020204" pitchFamily="34" charset="0"/>
              </a:rPr>
              <a:t>helpu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a:t>
            </a:r>
            <a:r>
              <a:rPr lang="en-GB" b="0" i="0" err="1">
                <a:solidFill>
                  <a:srgbClr val="1F1F1F"/>
                </a:solidFill>
                <a:effectLst/>
                <a:latin typeface="Arial" panose="020B0604020202020204" pitchFamily="34" charset="0"/>
              </a:rPr>
              <a:t>meithrin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nas</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cynhelir</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greu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cysylltiadau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agosach</a:t>
            </a:r>
            <a:r>
              <a:rPr lang="en-GB" b="0" i="0">
                <a:solidFill>
                  <a:srgbClr val="1F1F1F"/>
                </a:solidFill>
                <a:effectLst/>
                <a:latin typeface="Arial" panose="020B0604020202020204" pitchFamily="34" charset="0"/>
              </a:rPr>
              <a:t> er mwyn sicrhau bod gwybodaeth ac arferion yn cael eu </a:t>
            </a:r>
            <a:r>
              <a:rPr lang="en-GB" b="0" i="0" err="1">
                <a:solidFill>
                  <a:srgbClr val="1F1F1F"/>
                </a:solidFill>
                <a:effectLst/>
                <a:latin typeface="Arial" panose="020B0604020202020204" pitchFamily="34" charset="0"/>
              </a:rPr>
              <a:t>rhannu</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raddau</a:t>
            </a:r>
            <a:r>
              <a:rPr lang="en-GB" b="0" i="0">
                <a:solidFill>
                  <a:srgbClr val="1F1F1F"/>
                </a:solidFill>
                <a:effectLst/>
                <a:latin typeface="Arial" panose="020B0604020202020204" pitchFamily="34" charset="0"/>
              </a:rPr>
              <a:t> mwy, ac i </a:t>
            </a:r>
            <a:r>
              <a:rPr lang="en-GB" b="0" i="0" err="1">
                <a:solidFill>
                  <a:srgbClr val="1F1F1F"/>
                </a:solidFill>
                <a:effectLst/>
                <a:latin typeface="Arial" panose="020B0604020202020204" pitchFamily="34" charset="0"/>
              </a:rPr>
              <a:t>gefnogi’r</a:t>
            </a:r>
            <a:r>
              <a:rPr lang="en-GB" b="0" i="0">
                <a:solidFill>
                  <a:srgbClr val="1F1F1F"/>
                </a:solidFill>
                <a:effectLst/>
                <a:latin typeface="Arial" panose="020B0604020202020204" pitchFamily="34" charset="0"/>
              </a:rPr>
              <a:t> broses </a:t>
            </a:r>
            <a:r>
              <a:rPr lang="en-GB" b="0" i="0" err="1">
                <a:solidFill>
                  <a:srgbClr val="1F1F1F"/>
                </a:solidFill>
                <a:effectLst/>
                <a:latin typeface="Arial" panose="020B0604020202020204" pitchFamily="34" charset="0"/>
              </a:rPr>
              <a:t>bontio</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ddysgwyr</a:t>
            </a:r>
            <a:r>
              <a:rPr lang="en-GB" b="0" i="0">
                <a:solidFill>
                  <a:srgbClr val="1F1F1F"/>
                </a:solidFill>
                <a:effectLst/>
                <a:latin typeface="Arial" panose="020B0604020202020204" pitchFamily="34" charset="0"/>
              </a:rPr>
              <a:t> unigol</a:t>
            </a:r>
          </a:p>
          <a:p>
            <a:pPr algn="l">
              <a:buFont typeface="Arial" panose="020B0604020202020204" pitchFamily="34" charset="0"/>
              <a:buChar char="•"/>
            </a:pPr>
            <a:r>
              <a:rPr lang="en-GB" b="0" i="0">
                <a:solidFill>
                  <a:srgbClr val="1F1F1F"/>
                </a:solidFill>
                <a:effectLst/>
                <a:latin typeface="Arial" panose="020B0604020202020204" pitchFamily="34" charset="0"/>
              </a:rPr>
              <a:t>cefnogi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i weithio gydag asiantaethau eraill. Gallai hyn gynnwys </a:t>
            </a:r>
            <a:r>
              <a:rPr lang="en-GB" b="0" i="0" err="1">
                <a:solidFill>
                  <a:srgbClr val="1F1F1F"/>
                </a:solidFill>
                <a:effectLst/>
                <a:latin typeface="Arial" panose="020B0604020202020204" pitchFamily="34" charset="0"/>
              </a:rPr>
              <a:t>cydweithio</a:t>
            </a:r>
            <a:r>
              <a:rPr lang="en-GB" b="0" i="0">
                <a:solidFill>
                  <a:srgbClr val="1F1F1F"/>
                </a:solidFill>
                <a:effectLst/>
                <a:latin typeface="Arial" panose="020B0604020202020204" pitchFamily="34" charset="0"/>
              </a:rPr>
              <a:t> rhwng lleoliadau ac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sy'n eu </a:t>
            </a:r>
            <a:r>
              <a:rPr lang="en-GB" b="0" i="0" err="1">
                <a:solidFill>
                  <a:srgbClr val="1F1F1F"/>
                </a:solidFill>
                <a:effectLst/>
                <a:latin typeface="Arial" panose="020B0604020202020204" pitchFamily="34" charset="0"/>
              </a:rPr>
              <a:t>bwydo</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chynnwys</a:t>
            </a:r>
            <a:r>
              <a:rPr lang="en-GB" b="0" i="0">
                <a:solidFill>
                  <a:srgbClr val="1F1F1F"/>
                </a:solidFill>
                <a:effectLst/>
                <a:latin typeface="Arial" panose="020B0604020202020204" pitchFamily="34" charset="0"/>
              </a:rPr>
              <a:t> lleoliadau yng </a:t>
            </a:r>
            <a:r>
              <a:rPr lang="en-GB" b="0" i="0" err="1">
                <a:solidFill>
                  <a:srgbClr val="1F1F1F"/>
                </a:solidFill>
                <a:effectLst/>
                <a:latin typeface="Arial" panose="020B0604020202020204" pitchFamily="34" charset="0"/>
              </a:rPr>
              <a:t>ngwaith</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clystyrau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lle </a:t>
            </a:r>
            <a:r>
              <a:rPr lang="en-GB" b="0" i="0" err="1">
                <a:solidFill>
                  <a:srgbClr val="1F1F1F"/>
                </a:solidFill>
                <a:effectLst/>
                <a:latin typeface="Arial" panose="020B0604020202020204" pitchFamily="34" charset="0"/>
              </a:rPr>
              <a:t>bo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briodol</a:t>
            </a:r>
          </a:p>
          <a:p>
            <a:pPr algn="l"/>
            <a:r>
              <a:rPr lang="en-GB" b="1" i="0">
                <a:solidFill>
                  <a:srgbClr val="1F1F1F"/>
                </a:solidFill>
                <a:effectLst/>
                <a:latin typeface="Arial" panose="020B0604020202020204" pitchFamily="34" charset="0"/>
              </a:rPr>
              <a:t>Y 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 ar gyfer Plant sy'n Derbyn Gofal</a:t>
            </a:r>
          </a:p>
          <a:p>
            <a:pPr algn="l"/>
            <a:r>
              <a:rPr lang="en-GB" b="0" i="0">
                <a:solidFill>
                  <a:srgbClr val="1F1F1F"/>
                </a:solidFill>
                <a:effectLst/>
                <a:latin typeface="Arial" panose="020B0604020202020204" pitchFamily="34" charset="0"/>
              </a:rPr>
              <a:t>O 2024 i 2025, mae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yn derbyn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 </a:t>
            </a:r>
            <a:r>
              <a:rPr lang="en-GB" b="0" i="0" err="1">
                <a:solidFill>
                  <a:srgbClr val="1F1F1F"/>
                </a:solidFill>
                <a:effectLst/>
                <a:latin typeface="Arial" panose="020B0604020202020204" pitchFamily="34" charset="0"/>
              </a:rPr>
              <a:t>roddir</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ar gyfer 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 Dylai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a:t>
            </a:r>
            <a:r>
              <a:rPr lang="en-GB" b="0" i="0" err="1">
                <a:solidFill>
                  <a:srgbClr val="1F1F1F"/>
                </a:solidFill>
                <a:effectLst/>
                <a:latin typeface="Arial" panose="020B0604020202020204" pitchFamily="34" charset="0"/>
              </a:rPr>
              <a:t>ystyried</a:t>
            </a:r>
            <a:r>
              <a:rPr lang="en-GB" b="0" i="0">
                <a:solidFill>
                  <a:srgbClr val="1F1F1F"/>
                </a:solidFill>
                <a:effectLst/>
                <a:latin typeface="Arial" panose="020B0604020202020204" pitchFamily="34" charset="0"/>
              </a:rPr>
              <a:t> sut y byddant yn </a:t>
            </a:r>
            <a:r>
              <a:rPr lang="en-GB" b="0" i="0" err="1">
                <a:solidFill>
                  <a:srgbClr val="1F1F1F"/>
                </a:solidFill>
                <a:effectLst/>
                <a:latin typeface="Arial" panose="020B0604020202020204" pitchFamily="34" charset="0"/>
              </a:rPr>
              <a:t>defnyddio'r</a:t>
            </a:r>
            <a:r>
              <a:rPr lang="en-GB" b="0" i="0">
                <a:solidFill>
                  <a:srgbClr val="1F1F1F"/>
                </a:solidFill>
                <a:effectLst/>
                <a:latin typeface="Arial" panose="020B0604020202020204" pitchFamily="34" charset="0"/>
              </a:rPr>
              <a:t> grant yn effeithiol i </a:t>
            </a:r>
            <a:r>
              <a:rPr lang="en-GB" b="0" i="0" err="1">
                <a:solidFill>
                  <a:srgbClr val="1F1F1F"/>
                </a:solidFill>
                <a:effectLst/>
                <a:latin typeface="Arial" panose="020B0604020202020204" pitchFamily="34" charset="0"/>
              </a:rPr>
              <a:t>gynllunio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pennu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targedau</a:t>
            </a:r>
            <a:r>
              <a:rPr lang="en-GB" b="0" i="0">
                <a:solidFill>
                  <a:srgbClr val="1F1F1F"/>
                </a:solidFill>
                <a:effectLst/>
                <a:latin typeface="Arial" panose="020B0604020202020204" pitchFamily="34" charset="0"/>
              </a:rPr>
              <a:t> ar gyfer </a:t>
            </a:r>
            <a:r>
              <a:rPr lang="en-GB" b="0" i="0" err="1">
                <a:solidFill>
                  <a:srgbClr val="1F1F1F"/>
                </a:solidFill>
                <a:effectLst/>
                <a:latin typeface="Arial" panose="020B0604020202020204" pitchFamily="34" charset="0"/>
              </a:rPr>
              <a:t>dysgwyr</a:t>
            </a:r>
            <a:r>
              <a:rPr lang="en-GB" b="0" i="0">
                <a:solidFill>
                  <a:srgbClr val="1F1F1F"/>
                </a:solidFill>
                <a:effectLst/>
                <a:latin typeface="Arial" panose="020B0604020202020204" pitchFamily="34" charset="0"/>
              </a:rPr>
              <a:t> sy'n derbyn gofal ac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 a'u cefnogi.</a:t>
            </a:r>
          </a:p>
          <a:p>
            <a:pPr algn="l"/>
            <a:r>
              <a:rPr lang="en-GB" b="0" i="0">
                <a:solidFill>
                  <a:srgbClr val="1F1F1F"/>
                </a:solidFill>
                <a:effectLst/>
                <a:latin typeface="Arial" panose="020B0604020202020204" pitchFamily="34" charset="0"/>
              </a:rPr>
              <a:t>Disgwylir i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sicrhau: </a:t>
            </a:r>
          </a:p>
          <a:p>
            <a:pPr algn="l">
              <a:buFont typeface="Arial" panose="020B0604020202020204" pitchFamily="34" charset="0"/>
              <a:buChar char="•"/>
            </a:pPr>
            <a:r>
              <a:rPr lang="en-GB" b="0" i="0">
                <a:solidFill>
                  <a:srgbClr val="1F1F1F"/>
                </a:solidFill>
                <a:effectLst/>
                <a:latin typeface="Arial" panose="020B0604020202020204" pitchFamily="34" charset="0"/>
              </a:rPr>
              <a:t>y bydd y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(gan ei fod yn cael ei </a:t>
            </a:r>
            <a:r>
              <a:rPr lang="en-GB" b="0" i="0" err="1">
                <a:solidFill>
                  <a:srgbClr val="1F1F1F"/>
                </a:solidFill>
                <a:effectLst/>
                <a:latin typeface="Arial" panose="020B0604020202020204" pitchFamily="34" charset="0"/>
              </a:rPr>
              <a:t>ddyrannu</a:t>
            </a:r>
            <a:r>
              <a:rPr lang="en-GB" b="0" i="0">
                <a:solidFill>
                  <a:srgbClr val="1F1F1F"/>
                </a:solidFill>
                <a:effectLst/>
                <a:latin typeface="Arial" panose="020B0604020202020204" pitchFamily="34" charset="0"/>
              </a:rPr>
              <a:t> ar sail </a:t>
            </a:r>
            <a:r>
              <a:rPr lang="en-GB" b="0" i="0" err="1">
                <a:solidFill>
                  <a:srgbClr val="1F1F1F"/>
                </a:solidFill>
                <a:effectLst/>
                <a:latin typeface="Arial" panose="020B0604020202020204" pitchFamily="34" charset="0"/>
              </a:rPr>
              <a:t>nifer</a:t>
            </a:r>
            <a:r>
              <a:rPr lang="en-GB" b="0" i="0">
                <a:solidFill>
                  <a:srgbClr val="1F1F1F"/>
                </a:solidFill>
                <a:effectLst/>
                <a:latin typeface="Arial" panose="020B0604020202020204" pitchFamily="34" charset="0"/>
              </a:rPr>
              <a:t> y </a:t>
            </a:r>
            <a:r>
              <a:rPr lang="en-GB" b="0" i="0" err="1">
                <a:solidFill>
                  <a:srgbClr val="1F1F1F"/>
                </a:solidFill>
                <a:effectLst/>
                <a:latin typeface="Arial" panose="020B0604020202020204" pitchFamily="34" charset="0"/>
              </a:rPr>
              <a:t>dysgwyr</a:t>
            </a:r>
            <a:r>
              <a:rPr lang="en-GB" b="0" i="0">
                <a:solidFill>
                  <a:srgbClr val="1F1F1F"/>
                </a:solidFill>
                <a:effectLst/>
                <a:latin typeface="Arial" panose="020B0604020202020204" pitchFamily="34" charset="0"/>
              </a:rPr>
              <a:t> sydd yng </a:t>
            </a:r>
            <a:r>
              <a:rPr lang="en-GB" b="0" i="0" err="1">
                <a:solidFill>
                  <a:srgbClr val="1F1F1F"/>
                </a:solidFill>
                <a:effectLst/>
                <a:latin typeface="Arial" panose="020B0604020202020204" pitchFamily="34" charset="0"/>
              </a:rPr>
              <a:t>ngofal</a:t>
            </a:r>
            <a:r>
              <a:rPr lang="en-GB" b="0" i="0">
                <a:solidFill>
                  <a:srgbClr val="1F1F1F"/>
                </a:solidFill>
                <a:effectLst/>
                <a:latin typeface="Arial" panose="020B0604020202020204" pitchFamily="34" charset="0"/>
              </a:rPr>
              <a:t> yr </a:t>
            </a:r>
            <a:r>
              <a:rPr lang="en-GB" b="0" i="0" err="1">
                <a:solidFill>
                  <a:srgbClr val="1F1F1F"/>
                </a:solidFill>
                <a:effectLst/>
                <a:latin typeface="Arial" panose="020B0604020202020204" pitchFamily="34" charset="0"/>
              </a:rPr>
              <a:t>awdurdod</a:t>
            </a:r>
            <a:r>
              <a:rPr lang="en-GB" b="0" i="0">
                <a:solidFill>
                  <a:srgbClr val="1F1F1F"/>
                </a:solidFill>
                <a:effectLst/>
                <a:latin typeface="Arial" panose="020B0604020202020204" pitchFamily="34" charset="0"/>
              </a:rPr>
              <a:t> lleol) yn cael ei ddefnyddio i </a:t>
            </a:r>
            <a:r>
              <a:rPr lang="en-GB" b="0" i="0" err="1">
                <a:solidFill>
                  <a:srgbClr val="1F1F1F"/>
                </a:solidFill>
                <a:effectLst/>
                <a:latin typeface="Arial" panose="020B0604020202020204" pitchFamily="34" charset="0"/>
              </a:rPr>
              <a:t>wella</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deilliannau</a:t>
            </a:r>
            <a:r>
              <a:rPr lang="en-GB" b="0" i="0">
                <a:solidFill>
                  <a:srgbClr val="1F1F1F"/>
                </a:solidFill>
                <a:effectLst/>
                <a:latin typeface="Arial" panose="020B0604020202020204" pitchFamily="34" charset="0"/>
              </a:rPr>
              <a:t> 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 ac i </a:t>
            </a:r>
            <a:r>
              <a:rPr lang="en-GB" b="0" i="0" err="1">
                <a:solidFill>
                  <a:srgbClr val="1F1F1F"/>
                </a:solidFill>
                <a:effectLst/>
                <a:latin typeface="Arial" panose="020B0604020202020204" pitchFamily="34" charset="0"/>
              </a:rPr>
              <a:t>leihau'r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gwahaniaeth</a:t>
            </a:r>
            <a:r>
              <a:rPr lang="en-GB" b="0" i="0">
                <a:solidFill>
                  <a:srgbClr val="1F1F1F"/>
                </a:solidFill>
                <a:effectLst/>
                <a:latin typeface="Arial" panose="020B0604020202020204" pitchFamily="34" charset="0"/>
              </a:rPr>
              <a:t> rhwng lefelau </a:t>
            </a:r>
            <a:r>
              <a:rPr lang="en-GB" b="0" i="0" err="1">
                <a:solidFill>
                  <a:srgbClr val="1F1F1F"/>
                </a:solidFill>
                <a:effectLst/>
                <a:latin typeface="Arial" panose="020B0604020202020204" pitchFamily="34" charset="0"/>
              </a:rPr>
              <a:t>cyrhaeddiad</a:t>
            </a:r>
            <a:r>
              <a:rPr lang="en-GB" b="0" i="0">
                <a:solidFill>
                  <a:srgbClr val="1F1F1F"/>
                </a:solidFill>
                <a:effectLst/>
                <a:latin typeface="Arial" panose="020B0604020202020204" pitchFamily="34" charset="0"/>
              </a:rPr>
              <a:t> y </a:t>
            </a:r>
            <a:r>
              <a:rPr lang="en-GB" b="0" i="0" err="1">
                <a:solidFill>
                  <a:srgbClr val="1F1F1F"/>
                </a:solidFill>
                <a:effectLst/>
                <a:latin typeface="Arial" panose="020B0604020202020204" pitchFamily="34" charset="0"/>
              </a:rPr>
              <a:t>garfan</a:t>
            </a:r>
            <a:r>
              <a:rPr lang="en-GB" b="0" i="0">
                <a:solidFill>
                  <a:srgbClr val="1F1F1F"/>
                </a:solidFill>
                <a:effectLst/>
                <a:latin typeface="Arial" panose="020B0604020202020204" pitchFamily="34" charset="0"/>
              </a:rPr>
              <a:t> hon a'u </a:t>
            </a:r>
            <a:r>
              <a:rPr lang="en-GB" b="0" i="0" err="1">
                <a:solidFill>
                  <a:srgbClr val="1F1F1F"/>
                </a:solidFill>
                <a:effectLst/>
                <a:latin typeface="Arial" panose="020B0604020202020204" pitchFamily="34" charset="0"/>
              </a:rPr>
              <a:t>cyfoedion</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a:solidFill>
                  <a:srgbClr val="1F1F1F"/>
                </a:solidFill>
                <a:effectLst/>
                <a:latin typeface="Arial" panose="020B0604020202020204" pitchFamily="34" charset="0"/>
              </a:rPr>
              <a:t>y bydd yr </a:t>
            </a:r>
            <a:r>
              <a:rPr lang="en-GB" b="0" i="0" err="1">
                <a:solidFill>
                  <a:srgbClr val="1F1F1F"/>
                </a:solidFill>
                <a:effectLst/>
                <a:latin typeface="Arial" panose="020B0604020202020204" pitchFamily="34" charset="0"/>
              </a:rPr>
              <a:t>elfen</a:t>
            </a:r>
            <a:r>
              <a:rPr lang="en-GB" b="0" i="0">
                <a:solidFill>
                  <a:srgbClr val="1F1F1F"/>
                </a:solidFill>
                <a:effectLst/>
                <a:latin typeface="Arial" panose="020B0604020202020204" pitchFamily="34" charset="0"/>
              </a:rPr>
              <a:t> o'r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 </a:t>
            </a:r>
            <a:r>
              <a:rPr lang="en-GB" b="0" i="0" err="1">
                <a:solidFill>
                  <a:srgbClr val="1F1F1F"/>
                </a:solidFill>
                <a:effectLst/>
                <a:latin typeface="Arial" panose="020B0604020202020204" pitchFamily="34" charset="0"/>
              </a:rPr>
              <a:t>ddyrennir</a:t>
            </a:r>
            <a:r>
              <a:rPr lang="en-GB" b="0" i="0">
                <a:solidFill>
                  <a:srgbClr val="1F1F1F"/>
                </a:solidFill>
                <a:effectLst/>
                <a:latin typeface="Arial" panose="020B0604020202020204" pitchFamily="34" charset="0"/>
              </a:rPr>
              <a:t> ar gyfer </a:t>
            </a:r>
            <a:r>
              <a:rPr lang="en-GB" b="0" i="0" err="1">
                <a:solidFill>
                  <a:srgbClr val="1F1F1F"/>
                </a:solidFill>
                <a:effectLst/>
                <a:latin typeface="Arial" panose="020B0604020202020204" pitchFamily="34" charset="0"/>
              </a:rPr>
              <a:t>dysgwyr</a:t>
            </a:r>
            <a:r>
              <a:rPr lang="en-GB" b="0" i="0">
                <a:solidFill>
                  <a:srgbClr val="1F1F1F"/>
                </a:solidFill>
                <a:effectLst/>
                <a:latin typeface="Arial" panose="020B0604020202020204" pitchFamily="34" charset="0"/>
              </a:rPr>
              <a:t>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 yn cael ei </a:t>
            </a:r>
            <a:r>
              <a:rPr lang="en-GB" b="0" i="0" err="1">
                <a:solidFill>
                  <a:srgbClr val="1F1F1F"/>
                </a:solidFill>
                <a:effectLst/>
                <a:latin typeface="Arial" panose="020B0604020202020204" pitchFamily="34" charset="0"/>
              </a:rPr>
              <a:t>chadw</a:t>
            </a:r>
            <a:r>
              <a:rPr lang="en-GB" b="0" i="0">
                <a:solidFill>
                  <a:srgbClr val="1F1F1F"/>
                </a:solidFill>
                <a:effectLst/>
                <a:latin typeface="Arial" panose="020B0604020202020204" pitchFamily="34" charset="0"/>
              </a:rPr>
              <a:t> a'i </a:t>
            </a:r>
            <a:r>
              <a:rPr lang="en-GB" b="0" i="0" err="1">
                <a:solidFill>
                  <a:srgbClr val="1F1F1F"/>
                </a:solidFill>
                <a:effectLst/>
                <a:latin typeface="Arial" panose="020B0604020202020204" pitchFamily="34" charset="0"/>
              </a:rPr>
              <a:t>rheoli'n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ganolog</a:t>
            </a:r>
            <a:r>
              <a:rPr lang="en-GB" b="0" i="0">
                <a:solidFill>
                  <a:srgbClr val="1F1F1F"/>
                </a:solidFill>
                <a:effectLst/>
                <a:latin typeface="Arial" panose="020B0604020202020204" pitchFamily="34" charset="0"/>
              </a:rPr>
              <a:t> gan yr </a:t>
            </a:r>
            <a:r>
              <a:rPr lang="en-GB" b="0" i="0" err="1">
                <a:solidFill>
                  <a:srgbClr val="1F1F1F"/>
                </a:solidFill>
                <a:effectLst/>
                <a:latin typeface="Arial" panose="020B0604020202020204" pitchFamily="34" charset="0"/>
              </a:rPr>
              <a:t>awdurdod</a:t>
            </a:r>
            <a:r>
              <a:rPr lang="en-GB" b="0" i="0">
                <a:solidFill>
                  <a:srgbClr val="1F1F1F"/>
                </a:solidFill>
                <a:effectLst/>
                <a:latin typeface="Arial" panose="020B0604020202020204" pitchFamily="34" charset="0"/>
              </a:rPr>
              <a:t> lleol (neu'r </a:t>
            </a:r>
            <a:r>
              <a:rPr lang="en-GB" b="0" i="0" err="1">
                <a:solidFill>
                  <a:srgbClr val="1F1F1F"/>
                </a:solidFill>
                <a:effectLst/>
                <a:latin typeface="Arial" panose="020B0604020202020204" pitchFamily="34" charset="0"/>
              </a:rPr>
              <a:t>consortiwm</a:t>
            </a:r>
            <a:r>
              <a:rPr lang="en-GB" b="0" i="0">
                <a:solidFill>
                  <a:srgbClr val="1F1F1F"/>
                </a:solidFill>
                <a:effectLst/>
                <a:latin typeface="Arial" panose="020B0604020202020204" pitchFamily="34" charset="0"/>
              </a:rPr>
              <a:t> lle mae trefniadau </a:t>
            </a:r>
            <a:r>
              <a:rPr lang="en-GB" b="0" i="0" err="1">
                <a:solidFill>
                  <a:srgbClr val="1F1F1F"/>
                </a:solidFill>
                <a:effectLst/>
                <a:latin typeface="Arial" panose="020B0604020202020204" pitchFamily="34" charset="0"/>
              </a:rPr>
              <a:t>eisoes</a:t>
            </a:r>
            <a:r>
              <a:rPr lang="en-GB" b="0" i="0">
                <a:solidFill>
                  <a:srgbClr val="1F1F1F"/>
                </a:solidFill>
                <a:effectLst/>
                <a:latin typeface="Arial" panose="020B0604020202020204" pitchFamily="34" charset="0"/>
              </a:rPr>
              <a:t> ar waith)</a:t>
            </a:r>
          </a:p>
          <a:p>
            <a:pPr algn="l"/>
            <a:r>
              <a:rPr lang="en-GB" b="0" i="0">
                <a:solidFill>
                  <a:srgbClr val="1F1F1F"/>
                </a:solidFill>
                <a:effectLst/>
                <a:latin typeface="Arial" panose="020B0604020202020204" pitchFamily="34" charset="0"/>
              </a:rPr>
              <a:t>Yn seiliedig ar anghenion lleol, gall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a:t>
            </a:r>
            <a:r>
              <a:rPr lang="en-GB" b="0" i="0" err="1">
                <a:solidFill>
                  <a:srgbClr val="1F1F1F"/>
                </a:solidFill>
                <a:effectLst/>
                <a:latin typeface="Arial" panose="020B0604020202020204" pitchFamily="34" charset="0"/>
              </a:rPr>
              <a:t>ddewis</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err="1">
                <a:solidFill>
                  <a:srgbClr val="1F1F1F"/>
                </a:solidFill>
                <a:effectLst/>
                <a:latin typeface="Arial" panose="020B0604020202020204" pitchFamily="34" charset="0"/>
              </a:rPr>
              <a:t>pasio'r</a:t>
            </a:r>
            <a:r>
              <a:rPr lang="en-GB" b="0" i="0">
                <a:solidFill>
                  <a:srgbClr val="1F1F1F"/>
                </a:solidFill>
                <a:effectLst/>
                <a:latin typeface="Arial" panose="020B0604020202020204" pitchFamily="34" charset="0"/>
              </a:rPr>
              <a:t> holl </a:t>
            </a:r>
            <a:r>
              <a:rPr lang="en-GB" b="0" i="0" err="1">
                <a:solidFill>
                  <a:srgbClr val="1F1F1F"/>
                </a:solidFill>
                <a:effectLst/>
                <a:latin typeface="Arial" panose="020B0604020202020204" pitchFamily="34" charset="0"/>
              </a:rPr>
              <a:t>arian</a:t>
            </a:r>
            <a:r>
              <a:rPr lang="en-GB" b="0" i="0">
                <a:solidFill>
                  <a:srgbClr val="1F1F1F"/>
                </a:solidFill>
                <a:effectLst/>
                <a:latin typeface="Arial" panose="020B0604020202020204" pitchFamily="34" charset="0"/>
              </a:rPr>
              <a:t> ymlaen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lleoliadau a </a:t>
            </a:r>
            <a:r>
              <a:rPr lang="en-GB" b="0" i="0" err="1">
                <a:solidFill>
                  <a:srgbClr val="1F1F1F"/>
                </a:solidFill>
                <a:effectLst/>
                <a:latin typeface="Arial" panose="020B0604020202020204" pitchFamily="34" charset="0"/>
              </a:rPr>
              <a:t>chlystyrau</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err="1">
                <a:solidFill>
                  <a:srgbClr val="1F1F1F"/>
                </a:solidFill>
                <a:effectLst/>
                <a:latin typeface="Arial" panose="020B0604020202020204" pitchFamily="34" charset="0"/>
              </a:rPr>
              <a:t>cadw</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ychydig</a:t>
            </a:r>
            <a:r>
              <a:rPr lang="en-GB" b="0" i="0">
                <a:solidFill>
                  <a:srgbClr val="1F1F1F"/>
                </a:solidFill>
                <a:effectLst/>
                <a:latin typeface="Arial" panose="020B0604020202020204" pitchFamily="34" charset="0"/>
              </a:rPr>
              <a:t> o'r </a:t>
            </a:r>
            <a:r>
              <a:rPr lang="en-GB" b="0" i="0" err="1">
                <a:solidFill>
                  <a:srgbClr val="1F1F1F"/>
                </a:solidFill>
                <a:effectLst/>
                <a:latin typeface="Arial" panose="020B0604020202020204" pitchFamily="34" charset="0"/>
              </a:rPr>
              <a:t>arian</a:t>
            </a:r>
            <a:r>
              <a:rPr lang="en-GB" b="0" i="0">
                <a:solidFill>
                  <a:srgbClr val="1F1F1F"/>
                </a:solidFill>
                <a:effectLst/>
                <a:latin typeface="Arial" panose="020B0604020202020204" pitchFamily="34" charset="0"/>
              </a:rPr>
              <a:t> ar gyfer </a:t>
            </a:r>
            <a:r>
              <a:rPr lang="en-GB" b="0" i="0" err="1">
                <a:solidFill>
                  <a:srgbClr val="1F1F1F"/>
                </a:solidFill>
                <a:effectLst/>
                <a:latin typeface="Arial" panose="020B0604020202020204" pitchFamily="34" charset="0"/>
              </a:rPr>
              <a:t>gweithgareddau</a:t>
            </a:r>
            <a:r>
              <a:rPr lang="en-GB" b="0" i="0">
                <a:solidFill>
                  <a:srgbClr val="1F1F1F"/>
                </a:solidFill>
                <a:effectLst/>
                <a:latin typeface="Arial" panose="020B0604020202020204" pitchFamily="34" charset="0"/>
              </a:rPr>
              <a:t> a fydd o fudd i grŵp o blant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yr </a:t>
            </a:r>
            <a:r>
              <a:rPr lang="en-GB" b="0" i="0" err="1">
                <a:solidFill>
                  <a:srgbClr val="1F1F1F"/>
                </a:solidFill>
                <a:effectLst/>
                <a:latin typeface="Arial" panose="020B0604020202020204" pitchFamily="34" charset="0"/>
              </a:rPr>
              <a:t>awdurdod</a:t>
            </a:r>
            <a:r>
              <a:rPr lang="en-GB" b="0" i="0">
                <a:solidFill>
                  <a:srgbClr val="1F1F1F"/>
                </a:solidFill>
                <a:effectLst/>
                <a:latin typeface="Arial" panose="020B0604020202020204" pitchFamily="34" charset="0"/>
              </a:rPr>
              <a:t>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 neu'r holl blant hyn</a:t>
            </a:r>
          </a:p>
          <a:p>
            <a:pPr algn="l">
              <a:buFont typeface="Arial" panose="020B0604020202020204" pitchFamily="34" charset="0"/>
              <a:buChar char="•"/>
            </a:pPr>
            <a:r>
              <a:rPr lang="en-GB" b="0" i="0" err="1">
                <a:solidFill>
                  <a:srgbClr val="1F1F1F"/>
                </a:solidFill>
                <a:effectLst/>
                <a:latin typeface="Arial" panose="020B0604020202020204" pitchFamily="34" charset="0"/>
              </a:rPr>
              <a:t>cadw</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rhannau</a:t>
            </a:r>
            <a:r>
              <a:rPr lang="en-GB" b="0" i="0">
                <a:solidFill>
                  <a:srgbClr val="1F1F1F"/>
                </a:solidFill>
                <a:effectLst/>
                <a:latin typeface="Arial" panose="020B0604020202020204" pitchFamily="34" charset="0"/>
              </a:rPr>
              <a:t> o'r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gyflogi</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Cydgysylltwyr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neu </a:t>
            </a:r>
            <a:r>
              <a:rPr lang="en-GB" b="0" i="0" err="1">
                <a:solidFill>
                  <a:srgbClr val="1F1F1F"/>
                </a:solidFill>
                <a:effectLst/>
                <a:latin typeface="Arial" panose="020B0604020202020204" pitchFamily="34" charset="0"/>
              </a:rPr>
              <a:t>ranbarthol</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gyfer Plant sy'n Derbyn Gofal (lle mae </a:t>
            </a:r>
            <a:r>
              <a:rPr lang="en-GB" b="0" i="0" err="1">
                <a:solidFill>
                  <a:srgbClr val="1F1F1F"/>
                </a:solidFill>
                <a:effectLst/>
                <a:latin typeface="Arial" panose="020B0604020202020204" pitchFamily="34" charset="0"/>
              </a:rPr>
              <a:t>swyddi</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rhanbarthol</a:t>
            </a:r>
            <a:r>
              <a:rPr lang="en-GB" b="0" i="0">
                <a:solidFill>
                  <a:srgbClr val="1F1F1F"/>
                </a:solidFill>
                <a:effectLst/>
                <a:latin typeface="Arial" panose="020B0604020202020204" pitchFamily="34" charset="0"/>
              </a:rPr>
              <a:t> yn </a:t>
            </a:r>
            <a:r>
              <a:rPr lang="en-GB" b="0" i="0" err="1">
                <a:solidFill>
                  <a:srgbClr val="1F1F1F"/>
                </a:solidFill>
                <a:effectLst/>
                <a:latin typeface="Arial" panose="020B0604020202020204" pitchFamily="34" charset="0"/>
              </a:rPr>
              <a:t>bodoli</a:t>
            </a:r>
            <a:r>
              <a:rPr lang="en-GB" b="0" i="0">
                <a:solidFill>
                  <a:srgbClr val="1F1F1F"/>
                </a:solidFill>
                <a:effectLst/>
                <a:latin typeface="Arial" panose="020B0604020202020204" pitchFamily="34" charset="0"/>
              </a:rPr>
              <a:t>, mae </a:t>
            </a:r>
            <a:r>
              <a:rPr lang="en-GB" b="0" i="0" err="1">
                <a:solidFill>
                  <a:srgbClr val="1F1F1F"/>
                </a:solidFill>
                <a:effectLst/>
                <a:latin typeface="Arial" panose="020B0604020202020204" pitchFamily="34" charset="0"/>
              </a:rPr>
              <a:t>disgwyl</a:t>
            </a:r>
            <a:r>
              <a:rPr lang="en-GB" b="0" i="0">
                <a:solidFill>
                  <a:srgbClr val="1F1F1F"/>
                </a:solidFill>
                <a:effectLst/>
                <a:latin typeface="Arial" panose="020B0604020202020204" pitchFamily="34" charset="0"/>
              </a:rPr>
              <a:t> i'r rhain </a:t>
            </a:r>
            <a:r>
              <a:rPr lang="en-GB" b="0" i="0" err="1">
                <a:solidFill>
                  <a:srgbClr val="1F1F1F"/>
                </a:solidFill>
                <a:effectLst/>
                <a:latin typeface="Arial" panose="020B0604020202020204" pitchFamily="34" charset="0"/>
              </a:rPr>
              <a:t>barhau</a:t>
            </a:r>
            <a:r>
              <a:rPr lang="en-GB" b="0" i="0">
                <a:solidFill>
                  <a:srgbClr val="1F1F1F"/>
                </a:solidFill>
                <a:effectLst/>
                <a:latin typeface="Arial" panose="020B0604020202020204" pitchFamily="34" charset="0"/>
              </a:rPr>
              <a:t> i gael eu </a:t>
            </a:r>
            <a:r>
              <a:rPr lang="en-GB" b="0" i="0" err="1">
                <a:solidFill>
                  <a:srgbClr val="1F1F1F"/>
                </a:solidFill>
                <a:effectLst/>
                <a:latin typeface="Arial" panose="020B0604020202020204" pitchFamily="34" charset="0"/>
              </a:rPr>
              <a:t>hariannu</a:t>
            </a:r>
            <a:r>
              <a:rPr lang="en-GB" b="0" i="0">
                <a:solidFill>
                  <a:srgbClr val="1F1F1F"/>
                </a:solidFill>
                <a:effectLst/>
                <a:latin typeface="Arial" panose="020B0604020202020204" pitchFamily="34" charset="0"/>
              </a:rPr>
              <a:t> am </a:t>
            </a:r>
            <a:r>
              <a:rPr lang="en-GB" b="0" i="0" err="1">
                <a:solidFill>
                  <a:srgbClr val="1F1F1F"/>
                </a:solidFill>
                <a:effectLst/>
                <a:latin typeface="Arial" panose="020B0604020202020204" pitchFamily="34" charset="0"/>
              </a:rPr>
              <a:t>gyfnod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trosiannol</a:t>
            </a:r>
            <a:r>
              <a:rPr lang="en-GB" b="0" i="0">
                <a:solidFill>
                  <a:srgbClr val="1F1F1F"/>
                </a:solidFill>
                <a:effectLst/>
                <a:latin typeface="Arial" panose="020B0604020202020204" pitchFamily="34" charset="0"/>
              </a:rPr>
              <a:t>)</a:t>
            </a:r>
          </a:p>
          <a:p>
            <a:pPr algn="l"/>
            <a:r>
              <a:rPr lang="en-GB" b="0" i="0">
                <a:solidFill>
                  <a:srgbClr val="1F1F1F"/>
                </a:solidFill>
                <a:effectLst/>
                <a:latin typeface="Arial" panose="020B0604020202020204" pitchFamily="34" charset="0"/>
              </a:rPr>
              <a:t>Yn </a:t>
            </a:r>
            <a:r>
              <a:rPr lang="en-GB" b="0" i="0" err="1">
                <a:solidFill>
                  <a:srgbClr val="1F1F1F"/>
                </a:solidFill>
                <a:effectLst/>
                <a:latin typeface="Arial" panose="020B0604020202020204" pitchFamily="34" charset="0"/>
              </a:rPr>
              <a:t>unol</a:t>
            </a:r>
            <a:r>
              <a:rPr lang="en-GB" b="0" i="0">
                <a:solidFill>
                  <a:srgbClr val="1F1F1F"/>
                </a:solidFill>
                <a:effectLst/>
                <a:latin typeface="Arial" panose="020B0604020202020204" pitchFamily="34" charset="0"/>
              </a:rPr>
              <a:t> â </a:t>
            </a:r>
            <a:r>
              <a:rPr lang="en-GB" b="0" i="0" err="1">
                <a:solidFill>
                  <a:srgbClr val="1F1F1F"/>
                </a:solidFill>
                <a:effectLst/>
                <a:latin typeface="Arial" panose="020B0604020202020204" pitchFamily="34" charset="0"/>
              </a:rPr>
              <a:t>chynllun</a:t>
            </a:r>
            <a:r>
              <a:rPr lang="en-GB" b="0" i="0">
                <a:solidFill>
                  <a:srgbClr val="1F1F1F"/>
                </a:solidFill>
                <a:effectLst/>
                <a:latin typeface="Arial" panose="020B0604020202020204" pitchFamily="34" charset="0"/>
              </a:rPr>
              <a:t> addysg plant sy'n derbyn gofal </a:t>
            </a:r>
            <a:r>
              <a:rPr lang="en-GB" b="0" i="0" err="1">
                <a:solidFill>
                  <a:srgbClr val="1F1F1F"/>
                </a:solidFill>
                <a:effectLst/>
                <a:latin typeface="Arial" panose="020B0604020202020204" pitchFamily="34" charset="0"/>
              </a:rPr>
              <a:t>Llywodraeth</a:t>
            </a:r>
            <a:r>
              <a:rPr lang="en-GB" b="0" i="0">
                <a:solidFill>
                  <a:srgbClr val="1F1F1F"/>
                </a:solidFill>
                <a:effectLst/>
                <a:latin typeface="Arial" panose="020B0604020202020204" pitchFamily="34" charset="0"/>
              </a:rPr>
              <a:t> Cymru (</a:t>
            </a:r>
            <a:r>
              <a:rPr lang="en-GB" b="1" i="0" u="none" strike="noStrike">
                <a:solidFill>
                  <a:srgbClr val="0360A6"/>
                </a:solidFill>
                <a:effectLst/>
                <a:latin typeface="Arial" panose="020B0604020202020204" pitchFamily="34" charset="0"/>
                <a:hlinkClick r:id="rId8"/>
              </a:rPr>
              <a:t>Codi </a:t>
            </a:r>
            <a:r>
              <a:rPr lang="en-GB" b="1" i="0" u="none" strike="noStrike" err="1">
                <a:solidFill>
                  <a:srgbClr val="0360A6"/>
                </a:solidFill>
                <a:effectLst/>
                <a:latin typeface="Arial" panose="020B0604020202020204" pitchFamily="34" charset="0"/>
                <a:hlinkClick r:id="rId8"/>
              </a:rPr>
              <a:t>uchelgais</a:t>
            </a:r>
            <a:r>
              <a:rPr lang="en-GB" b="1" i="0" u="none" strike="noStrike">
                <a:solidFill>
                  <a:srgbClr val="0360A6"/>
                </a:solidFill>
                <a:effectLst/>
                <a:latin typeface="Arial" panose="020B0604020202020204" pitchFamily="34" charset="0"/>
                <a:hlinkClick r:id="rId8"/>
              </a:rPr>
              <a:t> a </a:t>
            </a:r>
            <a:r>
              <a:rPr lang="en-GB" b="1" i="0" u="none" strike="noStrike" err="1">
                <a:solidFill>
                  <a:srgbClr val="0360A6"/>
                </a:solidFill>
                <a:effectLst/>
                <a:latin typeface="Arial" panose="020B0604020202020204" pitchFamily="34" charset="0"/>
                <a:hlinkClick r:id="rId8"/>
              </a:rPr>
              <a:t>chyrhaeddiad</a:t>
            </a:r>
            <a:r>
              <a:rPr lang="en-GB" b="1" i="0" u="none" strike="noStrike">
                <a:solidFill>
                  <a:srgbClr val="0360A6"/>
                </a:solidFill>
                <a:effectLst/>
                <a:latin typeface="Arial" panose="020B0604020202020204" pitchFamily="34" charset="0"/>
                <a:hlinkClick r:id="rId8"/>
              </a:rPr>
              <a:t> </a:t>
            </a:r>
            <a:r>
              <a:rPr lang="en-GB" b="1" i="0" u="none" strike="noStrike" err="1">
                <a:solidFill>
                  <a:srgbClr val="0360A6"/>
                </a:solidFill>
                <a:effectLst/>
                <a:latin typeface="Arial" panose="020B0604020202020204" pitchFamily="34" charset="0"/>
                <a:hlinkClick r:id="rId8"/>
              </a:rPr>
              <a:t>addysgol</a:t>
            </a:r>
            <a:r>
              <a:rPr lang="en-GB" b="1" i="0" u="none" strike="noStrike">
                <a:solidFill>
                  <a:srgbClr val="0360A6"/>
                </a:solidFill>
                <a:effectLst/>
                <a:latin typeface="Arial" panose="020B0604020202020204" pitchFamily="34" charset="0"/>
                <a:hlinkClick r:id="rId8"/>
              </a:rPr>
              <a:t> plant sy'n derbyn gofal yng </a:t>
            </a:r>
            <a:r>
              <a:rPr lang="en-GB" b="1" i="0" u="none" strike="noStrike" err="1">
                <a:solidFill>
                  <a:srgbClr val="0360A6"/>
                </a:solidFill>
                <a:effectLst/>
                <a:latin typeface="Arial" panose="020B0604020202020204" pitchFamily="34" charset="0"/>
                <a:hlinkClick r:id="rId8"/>
              </a:rPr>
              <a:t>Nghymru</a:t>
            </a:r>
            <a:r>
              <a:rPr lang="en-GB" b="0" i="0">
                <a:solidFill>
                  <a:srgbClr val="1F1F1F"/>
                </a:solidFill>
                <a:effectLst/>
                <a:latin typeface="Arial" panose="020B0604020202020204" pitchFamily="34" charset="0"/>
              </a:rPr>
              <a:t>), ein </a:t>
            </a:r>
            <a:r>
              <a:rPr lang="en-GB" b="0" i="0" err="1">
                <a:solidFill>
                  <a:srgbClr val="1F1F1F"/>
                </a:solidFill>
                <a:effectLst/>
                <a:latin typeface="Arial" panose="020B0604020202020204" pitchFamily="34" charset="0"/>
              </a:rPr>
              <a:t>disgwyliad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yw</a:t>
            </a:r>
            <a:r>
              <a:rPr lang="en-GB" b="0" i="0">
                <a:solidFill>
                  <a:srgbClr val="1F1F1F"/>
                </a:solidFill>
                <a:effectLst/>
                <a:latin typeface="Arial" panose="020B0604020202020204" pitchFamily="34" charset="0"/>
              </a:rPr>
              <a:t> y gellir parhau i ddefnyddio'r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i </a:t>
            </a:r>
            <a:r>
              <a:rPr lang="en-GB" b="0" i="0" err="1">
                <a:solidFill>
                  <a:srgbClr val="1F1F1F"/>
                </a:solidFill>
                <a:effectLst/>
                <a:latin typeface="Arial" panose="020B0604020202020204" pitchFamily="34" charset="0"/>
              </a:rPr>
              <a:t>dalu'r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costau</a:t>
            </a:r>
            <a:r>
              <a:rPr lang="en-GB" b="0" i="0">
                <a:solidFill>
                  <a:srgbClr val="1F1F1F"/>
                </a:solidFill>
                <a:effectLst/>
                <a:latin typeface="Arial" panose="020B0604020202020204" pitchFamily="34" charset="0"/>
              </a:rPr>
              <a:t> sy'n </a:t>
            </a:r>
            <a:r>
              <a:rPr lang="en-GB" b="0" i="0" err="1">
                <a:solidFill>
                  <a:srgbClr val="1F1F1F"/>
                </a:solidFill>
                <a:effectLst/>
                <a:latin typeface="Arial" panose="020B0604020202020204" pitchFamily="34" charset="0"/>
              </a:rPr>
              <a:t>gysylltiedig</a:t>
            </a:r>
            <a:r>
              <a:rPr lang="en-GB" b="0" i="0">
                <a:solidFill>
                  <a:srgbClr val="1F1F1F"/>
                </a:solidFill>
                <a:effectLst/>
                <a:latin typeface="Arial" panose="020B0604020202020204" pitchFamily="34" charset="0"/>
              </a:rPr>
              <a:t> â </a:t>
            </a:r>
            <a:r>
              <a:rPr lang="en-GB" b="0" i="0" err="1">
                <a:solidFill>
                  <a:srgbClr val="1F1F1F"/>
                </a:solidFill>
                <a:effectLst/>
                <a:latin typeface="Arial" panose="020B0604020202020204" pitchFamily="34" charset="0"/>
              </a:rPr>
              <a:t>chydlynu</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goruchwylio'r</a:t>
            </a:r>
            <a:r>
              <a:rPr lang="en-GB" b="0" i="0">
                <a:solidFill>
                  <a:srgbClr val="1F1F1F"/>
                </a:solidFill>
                <a:effectLst/>
                <a:latin typeface="Arial" panose="020B0604020202020204" pitchFamily="34" charset="0"/>
              </a:rPr>
              <a:t> grant yn </a:t>
            </a:r>
            <a:r>
              <a:rPr lang="en-GB" b="0" i="0" err="1">
                <a:solidFill>
                  <a:srgbClr val="1F1F1F"/>
                </a:solidFill>
                <a:effectLst/>
                <a:latin typeface="Arial" panose="020B0604020202020204" pitchFamily="34" charset="0"/>
              </a:rPr>
              <a:t>strategol</a:t>
            </a:r>
            <a:r>
              <a:rPr lang="en-GB" b="0" i="0">
                <a:solidFill>
                  <a:srgbClr val="1F1F1F"/>
                </a:solidFill>
                <a:effectLst/>
                <a:latin typeface="Arial" panose="020B0604020202020204" pitchFamily="34" charset="0"/>
              </a:rPr>
              <a:t>. Gall y </a:t>
            </a:r>
            <a:r>
              <a:rPr lang="en-GB" b="0" i="0" err="1">
                <a:solidFill>
                  <a:srgbClr val="1F1F1F"/>
                </a:solidFill>
                <a:effectLst/>
                <a:latin typeface="Arial" panose="020B0604020202020204" pitchFamily="34" charset="0"/>
              </a:rPr>
              <a:t>costau</a:t>
            </a:r>
            <a:r>
              <a:rPr lang="en-GB" b="0" i="0">
                <a:solidFill>
                  <a:srgbClr val="1F1F1F"/>
                </a:solidFill>
                <a:effectLst/>
                <a:latin typeface="Arial" panose="020B0604020202020204" pitchFamily="34" charset="0"/>
              </a:rPr>
              <a:t> hyn fod yn </a:t>
            </a:r>
            <a:r>
              <a:rPr lang="en-GB" b="0" i="0" err="1">
                <a:solidFill>
                  <a:srgbClr val="1F1F1F"/>
                </a:solidFill>
                <a:effectLst/>
                <a:latin typeface="Arial" panose="020B0604020202020204" pitchFamily="34" charset="0"/>
              </a:rPr>
              <a:t>gysylltiedig</a:t>
            </a:r>
            <a:r>
              <a:rPr lang="en-GB" b="0" i="0">
                <a:solidFill>
                  <a:srgbClr val="1F1F1F"/>
                </a:solidFill>
                <a:effectLst/>
                <a:latin typeface="Arial" panose="020B0604020202020204" pitchFamily="34" charset="0"/>
              </a:rPr>
              <a:t> â </a:t>
            </a:r>
            <a:r>
              <a:rPr lang="en-GB" b="0" i="0" err="1">
                <a:solidFill>
                  <a:srgbClr val="1F1F1F"/>
                </a:solidFill>
                <a:effectLst/>
                <a:latin typeface="Arial" panose="020B0604020202020204" pitchFamily="34" charset="0"/>
              </a:rPr>
              <a:t>threfniadau</a:t>
            </a:r>
            <a:r>
              <a:rPr lang="en-GB" b="0" i="0">
                <a:solidFill>
                  <a:srgbClr val="1F1F1F"/>
                </a:solidFill>
                <a:effectLst/>
                <a:latin typeface="Arial" panose="020B0604020202020204" pitchFamily="34" charset="0"/>
              </a:rPr>
              <a:t> presennol y </a:t>
            </a:r>
            <a:r>
              <a:rPr lang="en-GB" b="0" i="0" err="1">
                <a:solidFill>
                  <a:srgbClr val="1F1F1F"/>
                </a:solidFill>
                <a:effectLst/>
                <a:latin typeface="Arial" panose="020B0604020202020204" pitchFamily="34" charset="0"/>
              </a:rPr>
              <a:t>rhanbarth</a:t>
            </a:r>
            <a:r>
              <a:rPr lang="en-GB" b="0" i="0">
                <a:solidFill>
                  <a:srgbClr val="1F1F1F"/>
                </a:solidFill>
                <a:effectLst/>
                <a:latin typeface="Arial" panose="020B0604020202020204" pitchFamily="34" charset="0"/>
              </a:rPr>
              <a:t> neu'r </a:t>
            </a:r>
            <a:r>
              <a:rPr lang="en-GB" b="0" i="0" err="1">
                <a:solidFill>
                  <a:srgbClr val="1F1F1F"/>
                </a:solidFill>
                <a:effectLst/>
                <a:latin typeface="Arial" panose="020B0604020202020204" pitchFamily="34" charset="0"/>
              </a:rPr>
              <a:t>awdurdod</a:t>
            </a:r>
            <a:r>
              <a:rPr lang="en-GB" b="0" i="0">
                <a:solidFill>
                  <a:srgbClr val="1F1F1F"/>
                </a:solidFill>
                <a:effectLst/>
                <a:latin typeface="Arial" panose="020B0604020202020204" pitchFamily="34" charset="0"/>
              </a:rPr>
              <a:t> lleol. Bydd </a:t>
            </a:r>
            <a:r>
              <a:rPr lang="en-GB" b="0" i="0" err="1">
                <a:solidFill>
                  <a:srgbClr val="1F1F1F"/>
                </a:solidFill>
                <a:effectLst/>
                <a:latin typeface="Arial" panose="020B0604020202020204" pitchFamily="34" charset="0"/>
              </a:rPr>
              <a:t>Cydgysylltwyr</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gyfer Plant sy'n Derbyn Gofal yn gweithio gyda </a:t>
            </a:r>
            <a:r>
              <a:rPr lang="en-GB" b="0" i="0" err="1">
                <a:solidFill>
                  <a:srgbClr val="1F1F1F"/>
                </a:solidFill>
                <a:effectLst/>
                <a:latin typeface="Arial" panose="020B0604020202020204" pitchFamily="34" charset="0"/>
              </a:rPr>
              <a:t>Llywodraeth</a:t>
            </a:r>
            <a:r>
              <a:rPr lang="en-GB" b="0" i="0">
                <a:solidFill>
                  <a:srgbClr val="1F1F1F"/>
                </a:solidFill>
                <a:effectLst/>
                <a:latin typeface="Arial" panose="020B0604020202020204" pitchFamily="34" charset="0"/>
              </a:rPr>
              <a:t> Cymru, </a:t>
            </a:r>
            <a:r>
              <a:rPr lang="en-GB" b="0" i="0" err="1">
                <a:solidFill>
                  <a:srgbClr val="1F1F1F"/>
                </a:solidFill>
                <a:effectLst/>
                <a:latin typeface="Arial" panose="020B0604020202020204" pitchFamily="34" charset="0"/>
              </a:rPr>
              <a:t>Cynghorwyr</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os</a:t>
            </a:r>
            <a:r>
              <a:rPr lang="en-GB" b="0" i="0">
                <a:solidFill>
                  <a:srgbClr val="1F1F1F"/>
                </a:solidFill>
                <a:effectLst/>
                <a:latin typeface="Arial" panose="020B0604020202020204" pitchFamily="34" charset="0"/>
              </a:rPr>
              <a:t> ydynt yn wahanol) ac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lleoliadau ac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a:t>
            </a:r>
            <a:r>
              <a:rPr lang="en-GB" b="0" i="0" err="1">
                <a:solidFill>
                  <a:srgbClr val="1F1F1F"/>
                </a:solidFill>
                <a:effectLst/>
                <a:latin typeface="Arial" panose="020B0604020202020204" pitchFamily="34" charset="0"/>
              </a:rPr>
              <a:t>cyfatebol</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wella</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deilliannau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addysgol</a:t>
            </a:r>
            <a:r>
              <a:rPr lang="en-GB" b="0" i="0">
                <a:solidFill>
                  <a:srgbClr val="1F1F1F"/>
                </a:solidFill>
                <a:effectLst/>
                <a:latin typeface="Arial" panose="020B0604020202020204" pitchFamily="34" charset="0"/>
              </a:rPr>
              <a:t> a lefelau </a:t>
            </a:r>
            <a:r>
              <a:rPr lang="en-GB" b="0" i="0" err="1">
                <a:solidFill>
                  <a:srgbClr val="1F1F1F"/>
                </a:solidFill>
                <a:effectLst/>
                <a:latin typeface="Arial" panose="020B0604020202020204" pitchFamily="34" charset="0"/>
              </a:rPr>
              <a:t>cyrhaeddiad</a:t>
            </a:r>
            <a:r>
              <a:rPr lang="en-GB" b="0" i="0">
                <a:solidFill>
                  <a:srgbClr val="1F1F1F"/>
                </a:solidFill>
                <a:effectLst/>
                <a:latin typeface="Arial" panose="020B0604020202020204" pitchFamily="34" charset="0"/>
              </a:rPr>
              <a:t> plant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a:t>
            </a:r>
          </a:p>
          <a:p>
            <a:pPr algn="l"/>
            <a:r>
              <a:rPr lang="en-GB" b="0" i="0">
                <a:solidFill>
                  <a:srgbClr val="1F1F1F"/>
                </a:solidFill>
                <a:effectLst/>
                <a:latin typeface="Arial" panose="020B0604020202020204" pitchFamily="34" charset="0"/>
              </a:rPr>
              <a:t>Disgwylir i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a:t>
            </a:r>
          </a:p>
          <a:p>
            <a:pPr algn="l">
              <a:buFont typeface="Arial" panose="020B0604020202020204" pitchFamily="34" charset="0"/>
              <a:buChar char="•"/>
            </a:pPr>
            <a:r>
              <a:rPr lang="en-GB" b="0" i="0" err="1">
                <a:solidFill>
                  <a:srgbClr val="1F1F1F"/>
                </a:solidFill>
                <a:effectLst/>
                <a:latin typeface="Arial" panose="020B0604020202020204" pitchFamily="34" charset="0"/>
              </a:rPr>
              <a:t>barhau</a:t>
            </a:r>
            <a:r>
              <a:rPr lang="en-GB" b="0" i="0">
                <a:solidFill>
                  <a:srgbClr val="1F1F1F"/>
                </a:solidFill>
                <a:effectLst/>
                <a:latin typeface="Arial" panose="020B0604020202020204" pitchFamily="34" charset="0"/>
              </a:rPr>
              <a:t> i weithio gyda </a:t>
            </a:r>
            <a:r>
              <a:rPr lang="en-GB" b="0" i="0" err="1">
                <a:solidFill>
                  <a:srgbClr val="1F1F1F"/>
                </a:solidFill>
                <a:effectLst/>
                <a:latin typeface="Arial" panose="020B0604020202020204" pitchFamily="34" charset="0"/>
              </a:rPr>
              <a:t>phartneriaethau</a:t>
            </a:r>
            <a:r>
              <a:rPr lang="en-GB" b="0" i="0">
                <a:solidFill>
                  <a:srgbClr val="1F1F1F"/>
                </a:solidFill>
                <a:effectLst/>
                <a:latin typeface="Arial" panose="020B0604020202020204" pitchFamily="34" charset="0"/>
              </a:rPr>
              <a:t> a chonsortia </a:t>
            </a:r>
            <a:r>
              <a:rPr lang="en-GB" b="0" i="0" err="1">
                <a:solidFill>
                  <a:srgbClr val="1F1F1F"/>
                </a:solidFill>
                <a:effectLst/>
                <a:latin typeface="Arial" panose="020B0604020202020204" pitchFamily="34" charset="0"/>
              </a:rPr>
              <a:t>rhanbarthol</a:t>
            </a:r>
            <a:r>
              <a:rPr lang="en-GB" b="0" i="0">
                <a:solidFill>
                  <a:srgbClr val="1F1F1F"/>
                </a:solidFill>
                <a:effectLst/>
                <a:latin typeface="Arial" panose="020B0604020202020204" pitchFamily="34" charset="0"/>
              </a:rPr>
              <a:t> lle </a:t>
            </a:r>
            <a:r>
              <a:rPr lang="en-GB" b="0" i="0" err="1">
                <a:solidFill>
                  <a:srgbClr val="1F1F1F"/>
                </a:solidFill>
                <a:effectLst/>
                <a:latin typeface="Arial" panose="020B0604020202020204" pitchFamily="34" charset="0"/>
              </a:rPr>
              <a:t>bo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berthnasol</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chydag</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yn eu </a:t>
            </a:r>
            <a:r>
              <a:rPr lang="en-GB" b="0" i="0" err="1">
                <a:solidFill>
                  <a:srgbClr val="1F1F1F"/>
                </a:solidFill>
                <a:effectLst/>
                <a:latin typeface="Arial" panose="020B0604020202020204" pitchFamily="34" charset="0"/>
              </a:rPr>
              <a:t>hardal</a:t>
            </a:r>
            <a:r>
              <a:rPr lang="en-GB" b="0" i="0">
                <a:solidFill>
                  <a:srgbClr val="1F1F1F"/>
                </a:solidFill>
                <a:effectLst/>
                <a:latin typeface="Arial" panose="020B0604020202020204" pitchFamily="34" charset="0"/>
              </a:rPr>
              <a:t> i sicrhau bod y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yn helpu i </a:t>
            </a:r>
            <a:r>
              <a:rPr lang="en-GB" b="0" i="0" err="1">
                <a:solidFill>
                  <a:srgbClr val="1F1F1F"/>
                </a:solidFill>
                <a:effectLst/>
                <a:latin typeface="Arial" panose="020B0604020202020204" pitchFamily="34" charset="0"/>
              </a:rPr>
              <a:t>gyflawni'r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deilliannau</a:t>
            </a:r>
            <a:r>
              <a:rPr lang="en-GB" b="0" i="0">
                <a:solidFill>
                  <a:srgbClr val="1F1F1F"/>
                </a:solidFill>
                <a:effectLst/>
                <a:latin typeface="Arial" panose="020B0604020202020204" pitchFamily="34" charset="0"/>
              </a:rPr>
              <a:t> a nodir yng </a:t>
            </a:r>
            <a:r>
              <a:rPr lang="en-GB" b="0" i="0" err="1">
                <a:solidFill>
                  <a:srgbClr val="1F1F1F"/>
                </a:solidFill>
                <a:effectLst/>
                <a:latin typeface="Arial" panose="020B0604020202020204" pitchFamily="34" charset="0"/>
              </a:rPr>
              <a:t>nghynlluniau</a:t>
            </a:r>
            <a:r>
              <a:rPr lang="en-GB" b="0" i="0">
                <a:solidFill>
                  <a:srgbClr val="1F1F1F"/>
                </a:solidFill>
                <a:effectLst/>
                <a:latin typeface="Arial" panose="020B0604020202020204" pitchFamily="34" charset="0"/>
              </a:rPr>
              <a:t> addysg personol 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Dylid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nodi'r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cyllid</a:t>
            </a:r>
            <a:r>
              <a:rPr lang="en-GB" b="0" i="0">
                <a:solidFill>
                  <a:srgbClr val="1F1F1F"/>
                </a:solidFill>
                <a:effectLst/>
                <a:latin typeface="Arial" panose="020B0604020202020204" pitchFamily="34" charset="0"/>
              </a:rPr>
              <a:t> ar gyfer </a:t>
            </a:r>
            <a:r>
              <a:rPr lang="en-GB" b="0" i="0" err="1">
                <a:solidFill>
                  <a:srgbClr val="1F1F1F"/>
                </a:solidFill>
                <a:effectLst/>
                <a:latin typeface="Arial" panose="020B0604020202020204" pitchFamily="34" charset="0"/>
              </a:rPr>
              <a:t>blaenoriaethau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(a </a:t>
            </a:r>
            <a:r>
              <a:rPr lang="en-GB" b="0" i="0" err="1">
                <a:solidFill>
                  <a:srgbClr val="1F1F1F"/>
                </a:solidFill>
                <a:effectLst/>
                <a:latin typeface="Arial" panose="020B0604020202020204" pitchFamily="34" charset="0"/>
              </a:rPr>
              <a:t>rhanbarthau</a:t>
            </a:r>
            <a:r>
              <a:rPr lang="en-GB" b="0" i="0">
                <a:solidFill>
                  <a:srgbClr val="1F1F1F"/>
                </a:solidFill>
                <a:effectLst/>
                <a:latin typeface="Arial" panose="020B0604020202020204" pitchFamily="34" charset="0"/>
              </a:rPr>
              <a:t> lle </a:t>
            </a:r>
            <a:r>
              <a:rPr lang="en-GB" b="0" i="0" err="1">
                <a:solidFill>
                  <a:srgbClr val="1F1F1F"/>
                </a:solidFill>
                <a:effectLst/>
                <a:latin typeface="Arial" panose="020B0604020202020204" pitchFamily="34" charset="0"/>
              </a:rPr>
              <a:t>bo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berthnasol</a:t>
            </a:r>
            <a:r>
              <a:rPr lang="en-GB" b="0" i="0">
                <a:solidFill>
                  <a:srgbClr val="1F1F1F"/>
                </a:solidFill>
                <a:effectLst/>
                <a:latin typeface="Arial" panose="020B0604020202020204" pitchFamily="34" charset="0"/>
              </a:rPr>
              <a:t>) yn </a:t>
            </a:r>
            <a:r>
              <a:rPr lang="en-GB" b="0" i="0" err="1">
                <a:solidFill>
                  <a:srgbClr val="1F1F1F"/>
                </a:solidFill>
                <a:effectLst/>
                <a:latin typeface="Arial" panose="020B0604020202020204" pitchFamily="34" charset="0"/>
              </a:rPr>
              <a:t>strategaeth</a:t>
            </a:r>
            <a:r>
              <a:rPr lang="en-GB" b="0" i="0">
                <a:solidFill>
                  <a:srgbClr val="1F1F1F"/>
                </a:solidFill>
                <a:effectLst/>
                <a:latin typeface="Arial" panose="020B0604020202020204" pitchFamily="34" charset="0"/>
              </a:rPr>
              <a:t> yr </a:t>
            </a:r>
            <a:r>
              <a:rPr lang="en-GB" b="0" i="0" err="1">
                <a:solidFill>
                  <a:srgbClr val="1F1F1F"/>
                </a:solidFill>
                <a:effectLst/>
                <a:latin typeface="Arial" panose="020B0604020202020204" pitchFamily="34" charset="0"/>
              </a:rPr>
              <a:t>awdurdod</a:t>
            </a:r>
            <a:r>
              <a:rPr lang="en-GB" b="0" i="0">
                <a:solidFill>
                  <a:srgbClr val="1F1F1F"/>
                </a:solidFill>
                <a:effectLst/>
                <a:latin typeface="Arial" panose="020B0604020202020204" pitchFamily="34" charset="0"/>
              </a:rPr>
              <a:t> lleol neu'r </a:t>
            </a:r>
            <a:r>
              <a:rPr lang="en-GB" b="0" i="0" err="1">
                <a:solidFill>
                  <a:srgbClr val="1F1F1F"/>
                </a:solidFill>
                <a:effectLst/>
                <a:latin typeface="Arial" panose="020B0604020202020204" pitchFamily="34" charset="0"/>
              </a:rPr>
              <a:t>rhanbarth</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dylid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cytuno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arno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drwy'r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strwythurau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atebolrwydd</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a:solidFill>
                  <a:srgbClr val="1F1F1F"/>
                </a:solidFill>
                <a:effectLst/>
                <a:latin typeface="Arial" panose="020B0604020202020204" pitchFamily="34" charset="0"/>
              </a:rPr>
              <a:t>gweithio ar y cyd ag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eraill (a chonsortia neu </a:t>
            </a:r>
            <a:r>
              <a:rPr lang="en-GB" b="0" i="0" err="1">
                <a:solidFill>
                  <a:srgbClr val="1F1F1F"/>
                </a:solidFill>
                <a:effectLst/>
                <a:latin typeface="Arial" panose="020B0604020202020204" pitchFamily="34" charset="0"/>
              </a:rPr>
              <a:t>bartneriaethau</a:t>
            </a:r>
            <a:r>
              <a:rPr lang="en-GB" b="0" i="0">
                <a:solidFill>
                  <a:srgbClr val="1F1F1F"/>
                </a:solidFill>
                <a:effectLst/>
                <a:latin typeface="Arial" panose="020B0604020202020204" pitchFamily="34" charset="0"/>
              </a:rPr>
              <a:t> lle </a:t>
            </a:r>
            <a:r>
              <a:rPr lang="en-GB" b="0" i="0" err="1">
                <a:solidFill>
                  <a:srgbClr val="1F1F1F"/>
                </a:solidFill>
                <a:effectLst/>
                <a:latin typeface="Arial" panose="020B0604020202020204" pitchFamily="34" charset="0"/>
              </a:rPr>
              <a:t>bo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berthnasol</a:t>
            </a:r>
            <a:r>
              <a:rPr lang="en-GB" b="0" i="0">
                <a:solidFill>
                  <a:srgbClr val="1F1F1F"/>
                </a:solidFill>
                <a:effectLst/>
                <a:latin typeface="Arial" panose="020B0604020202020204" pitchFamily="34" charset="0"/>
              </a:rPr>
              <a:t>) ar ddull </a:t>
            </a:r>
            <a:r>
              <a:rPr lang="en-GB" b="0" i="0" err="1">
                <a:solidFill>
                  <a:srgbClr val="1F1F1F"/>
                </a:solidFill>
                <a:effectLst/>
                <a:latin typeface="Arial" panose="020B0604020202020204" pitchFamily="34" charset="0"/>
              </a:rPr>
              <a:t>cydgysylltiedig</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strategol</a:t>
            </a:r>
            <a:r>
              <a:rPr lang="en-GB" b="0" i="0">
                <a:solidFill>
                  <a:srgbClr val="1F1F1F"/>
                </a:solidFill>
                <a:effectLst/>
                <a:latin typeface="Arial" panose="020B0604020202020204" pitchFamily="34" charset="0"/>
              </a:rPr>
              <a:t> o </a:t>
            </a:r>
            <a:r>
              <a:rPr lang="en-GB" b="0" i="0" err="1">
                <a:solidFill>
                  <a:srgbClr val="1F1F1F"/>
                </a:solidFill>
                <a:effectLst/>
                <a:latin typeface="Arial" panose="020B0604020202020204" pitchFamily="34" charset="0"/>
              </a:rPr>
              <a:t>gefnogi</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deilliannau</a:t>
            </a:r>
            <a:r>
              <a:rPr lang="en-GB" b="0" i="0">
                <a:solidFill>
                  <a:srgbClr val="1F1F1F"/>
                </a:solidFill>
                <a:effectLst/>
                <a:latin typeface="Arial" panose="020B0604020202020204" pitchFamily="34" charset="0"/>
              </a:rPr>
              <a:t> plant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 Bydd hyn yn cael ei </a:t>
            </a:r>
            <a:r>
              <a:rPr lang="en-GB" b="0" i="0" err="1">
                <a:solidFill>
                  <a:srgbClr val="1F1F1F"/>
                </a:solidFill>
                <a:effectLst/>
                <a:latin typeface="Arial" panose="020B0604020202020204" pitchFamily="34" charset="0"/>
              </a:rPr>
              <a:t>oruchwylio</a:t>
            </a:r>
            <a:r>
              <a:rPr lang="en-GB" b="0" i="0">
                <a:solidFill>
                  <a:srgbClr val="1F1F1F"/>
                </a:solidFill>
                <a:effectLst/>
                <a:latin typeface="Arial" panose="020B0604020202020204" pitchFamily="34" charset="0"/>
              </a:rPr>
              <a:t> gan y </a:t>
            </a:r>
            <a:r>
              <a:rPr lang="en-GB" b="0" i="0" err="1">
                <a:solidFill>
                  <a:srgbClr val="1F1F1F"/>
                </a:solidFill>
                <a:effectLst/>
                <a:latin typeface="Arial" panose="020B0604020202020204" pitchFamily="34" charset="0"/>
              </a:rPr>
              <a:t>cydgysylltydd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arweiniol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rhanbarthol</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Chynghorydd</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(lle </a:t>
            </a:r>
            <a:r>
              <a:rPr lang="en-GB" b="0" i="0" err="1">
                <a:solidFill>
                  <a:srgbClr val="1F1F1F"/>
                </a:solidFill>
                <a:effectLst/>
                <a:latin typeface="Arial" panose="020B0604020202020204" pitchFamily="34" charset="0"/>
              </a:rPr>
              <a:t>bo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berthnasol</a:t>
            </a:r>
            <a:r>
              <a:rPr lang="en-GB" b="0" i="0">
                <a:solidFill>
                  <a:srgbClr val="1F1F1F"/>
                </a:solidFill>
                <a:effectLst/>
                <a:latin typeface="Arial" panose="020B0604020202020204" pitchFamily="34" charset="0"/>
              </a:rPr>
              <a:t>). Ei </a:t>
            </a:r>
            <a:r>
              <a:rPr lang="en-GB" b="0" i="0" err="1">
                <a:solidFill>
                  <a:srgbClr val="1F1F1F"/>
                </a:solidFill>
                <a:effectLst/>
                <a:latin typeface="Arial" panose="020B0604020202020204" pitchFamily="34" charset="0"/>
              </a:rPr>
              <a:t>rôl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yw</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darparu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cymorth</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cydgysylltu</a:t>
            </a:r>
            <a:r>
              <a:rPr lang="en-GB" b="0" i="0">
                <a:solidFill>
                  <a:srgbClr val="1F1F1F"/>
                </a:solidFill>
                <a:effectLst/>
                <a:latin typeface="Arial" panose="020B0604020202020204" pitchFamily="34" charset="0"/>
              </a:rPr>
              <a:t> gwybodaeth a </a:t>
            </a:r>
            <a:r>
              <a:rPr lang="en-GB" b="0" i="0" err="1">
                <a:solidFill>
                  <a:srgbClr val="1F1F1F"/>
                </a:solidFill>
                <a:effectLst/>
                <a:latin typeface="Arial" panose="020B0604020202020204" pitchFamily="34" charset="0"/>
              </a:rPr>
              <a:t>chyfathrebu</a:t>
            </a:r>
            <a:r>
              <a:rPr lang="en-GB" b="0" i="0">
                <a:solidFill>
                  <a:srgbClr val="1F1F1F"/>
                </a:solidFill>
                <a:effectLst/>
                <a:latin typeface="Arial" panose="020B0604020202020204" pitchFamily="34" charset="0"/>
              </a:rPr>
              <a:t> ynghylch arferion sy'n seiliedig ar </a:t>
            </a:r>
            <a:r>
              <a:rPr lang="en-GB" b="0" i="0" err="1">
                <a:solidFill>
                  <a:srgbClr val="1F1F1F"/>
                </a:solidFill>
                <a:effectLst/>
                <a:latin typeface="Arial" panose="020B0604020202020204" pitchFamily="34" charset="0"/>
              </a:rPr>
              <a:t>dystiolaeth</a:t>
            </a:r>
            <a:r>
              <a:rPr lang="en-GB" b="0" i="0">
                <a:solidFill>
                  <a:srgbClr val="1F1F1F"/>
                </a:solidFill>
                <a:effectLst/>
                <a:latin typeface="Arial" panose="020B0604020202020204" pitchFamily="34" charset="0"/>
              </a:rPr>
              <a:t> ar draws </a:t>
            </a:r>
            <a:r>
              <a:rPr lang="en-GB" b="0" i="0" err="1">
                <a:solidFill>
                  <a:srgbClr val="1F1F1F"/>
                </a:solidFill>
                <a:effectLst/>
                <a:latin typeface="Arial" panose="020B0604020202020204" pitchFamily="34" charset="0"/>
              </a:rPr>
              <a:t>rhanbarthau</a:t>
            </a:r>
            <a:r>
              <a:rPr lang="en-GB" b="0" i="0">
                <a:solidFill>
                  <a:srgbClr val="1F1F1F"/>
                </a:solidFill>
                <a:effectLst/>
                <a:latin typeface="Arial" panose="020B0604020202020204" pitchFamily="34" charset="0"/>
              </a:rPr>
              <a:t>) a rhoi gwybodaeth am y grant</a:t>
            </a:r>
          </a:p>
          <a:p>
            <a:pPr algn="l">
              <a:buFont typeface="Arial" panose="020B0604020202020204" pitchFamily="34" charset="0"/>
              <a:buChar char="•"/>
            </a:pPr>
            <a:r>
              <a:rPr lang="en-GB" b="0" i="0" err="1">
                <a:solidFill>
                  <a:srgbClr val="1F1F1F"/>
                </a:solidFill>
                <a:effectLst/>
                <a:latin typeface="Arial" panose="020B0604020202020204" pitchFamily="34" charset="0"/>
              </a:rPr>
              <a:t>cytuno</a:t>
            </a:r>
            <a:r>
              <a:rPr lang="en-GB" b="0" i="0">
                <a:solidFill>
                  <a:srgbClr val="1F1F1F"/>
                </a:solidFill>
                <a:effectLst/>
                <a:latin typeface="Arial" panose="020B0604020202020204" pitchFamily="34" charset="0"/>
              </a:rPr>
              <a:t> ar </a:t>
            </a:r>
            <a:r>
              <a:rPr lang="en-GB" b="0" i="0" err="1">
                <a:solidFill>
                  <a:srgbClr val="1F1F1F"/>
                </a:solidFill>
                <a:effectLst/>
                <a:latin typeface="Arial" panose="020B0604020202020204" pitchFamily="34" charset="0"/>
              </a:rPr>
              <a:t>drefniadau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cydweithio</a:t>
            </a:r>
            <a:r>
              <a:rPr lang="en-GB" b="0" i="0">
                <a:solidFill>
                  <a:srgbClr val="1F1F1F"/>
                </a:solidFill>
                <a:effectLst/>
                <a:latin typeface="Arial" panose="020B0604020202020204" pitchFamily="34" charset="0"/>
              </a:rPr>
              <a:t> rhwng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(a chonsortia neu </a:t>
            </a:r>
            <a:r>
              <a:rPr lang="en-GB" b="0" i="0" err="1">
                <a:solidFill>
                  <a:srgbClr val="1F1F1F"/>
                </a:solidFill>
                <a:effectLst/>
                <a:latin typeface="Arial" panose="020B0604020202020204" pitchFamily="34" charset="0"/>
              </a:rPr>
              <a:t>bartneriaethau</a:t>
            </a:r>
            <a:r>
              <a:rPr lang="en-GB" b="0" i="0">
                <a:solidFill>
                  <a:srgbClr val="1F1F1F"/>
                </a:solidFill>
                <a:effectLst/>
                <a:latin typeface="Arial" panose="020B0604020202020204" pitchFamily="34" charset="0"/>
              </a:rPr>
              <a:t> lle </a:t>
            </a:r>
            <a:r>
              <a:rPr lang="en-GB" b="0" i="0" err="1">
                <a:solidFill>
                  <a:srgbClr val="1F1F1F"/>
                </a:solidFill>
                <a:effectLst/>
                <a:latin typeface="Arial" panose="020B0604020202020204" pitchFamily="34" charset="0"/>
              </a:rPr>
              <a:t>bo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berthnasol</a:t>
            </a:r>
            <a:r>
              <a:rPr lang="en-GB" b="0" i="0">
                <a:solidFill>
                  <a:srgbClr val="1F1F1F"/>
                </a:solidFill>
                <a:effectLst/>
                <a:latin typeface="Arial" panose="020B0604020202020204" pitchFamily="34" charset="0"/>
              </a:rPr>
              <a:t>) ar lefelau </a:t>
            </a:r>
            <a:r>
              <a:rPr lang="en-GB" b="0" i="0" err="1">
                <a:solidFill>
                  <a:srgbClr val="1F1F1F"/>
                </a:solidFill>
                <a:effectLst/>
                <a:latin typeface="Arial" panose="020B0604020202020204" pitchFamily="34" charset="0"/>
              </a:rPr>
              <a:t>priodol</a:t>
            </a:r>
            <a:r>
              <a:rPr lang="en-GB" b="0" i="0">
                <a:solidFill>
                  <a:srgbClr val="1F1F1F"/>
                </a:solidFill>
                <a:effectLst/>
                <a:latin typeface="Arial" panose="020B0604020202020204" pitchFamily="34" charset="0"/>
              </a:rPr>
              <a:t>, gan gynnwys </a:t>
            </a:r>
            <a:r>
              <a:rPr lang="en-GB" b="0" i="0" err="1">
                <a:solidFill>
                  <a:srgbClr val="1F1F1F"/>
                </a:solidFill>
                <a:effectLst/>
                <a:latin typeface="Arial" panose="020B0604020202020204" pitchFamily="34" charset="0"/>
              </a:rPr>
              <a:t>arweinwyr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ar gyfer plant sy'n derbyn gofal neu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 a </a:t>
            </a:r>
            <a:r>
              <a:rPr lang="en-GB" b="0" i="0" err="1">
                <a:solidFill>
                  <a:srgbClr val="1F1F1F"/>
                </a:solidFill>
                <a:effectLst/>
                <a:latin typeface="Arial" panose="020B0604020202020204" pitchFamily="34" charset="0"/>
              </a:rPr>
              <a:t>Phenaethiaid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Rhithiol</a:t>
            </a:r>
            <a:r>
              <a:rPr lang="en-GB" b="0" i="0">
                <a:solidFill>
                  <a:srgbClr val="1F1F1F"/>
                </a:solidFill>
                <a:effectLst/>
                <a:latin typeface="Arial" panose="020B0604020202020204" pitchFamily="34" charset="0"/>
              </a:rPr>
              <a:t> lle </a:t>
            </a:r>
            <a:r>
              <a:rPr lang="en-GB" b="0" i="0" err="1">
                <a:solidFill>
                  <a:srgbClr val="1F1F1F"/>
                </a:solidFill>
                <a:effectLst/>
                <a:latin typeface="Arial" panose="020B0604020202020204" pitchFamily="34" charset="0"/>
              </a:rPr>
              <a:t>bo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berthnasol</a:t>
            </a:r>
            <a:r>
              <a:rPr lang="en-GB" b="0" i="0">
                <a:solidFill>
                  <a:srgbClr val="1F1F1F"/>
                </a:solidFill>
                <a:effectLst/>
                <a:latin typeface="Arial" panose="020B0604020202020204" pitchFamily="34" charset="0"/>
              </a:rPr>
              <a:t>, er mwyn deall anghenion lleol a sicrhau </a:t>
            </a:r>
            <a:r>
              <a:rPr lang="en-GB" b="0" i="0" err="1">
                <a:solidFill>
                  <a:srgbClr val="1F1F1F"/>
                </a:solidFill>
                <a:effectLst/>
                <a:latin typeface="Arial" panose="020B0604020202020204" pitchFamily="34" charset="0"/>
              </a:rPr>
              <a:t>llinellau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atebolrwydd</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phenderfyniadau</a:t>
            </a:r>
            <a:r>
              <a:rPr lang="en-GB" b="0" i="0">
                <a:solidFill>
                  <a:srgbClr val="1F1F1F"/>
                </a:solidFill>
                <a:effectLst/>
                <a:latin typeface="Arial" panose="020B0604020202020204" pitchFamily="34" charset="0"/>
              </a:rPr>
              <a:t> effeithiol, gan sicrhau bod 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sydd angen </a:t>
            </a:r>
            <a:r>
              <a:rPr lang="en-GB" b="0" i="0" err="1">
                <a:solidFill>
                  <a:srgbClr val="1F1F1F"/>
                </a:solidFill>
                <a:effectLst/>
                <a:latin typeface="Arial" panose="020B0604020202020204" pitchFamily="34" charset="0"/>
              </a:rPr>
              <a:t>cymorth</a:t>
            </a:r>
            <a:r>
              <a:rPr lang="en-GB" b="0" i="0">
                <a:solidFill>
                  <a:srgbClr val="1F1F1F"/>
                </a:solidFill>
                <a:effectLst/>
                <a:latin typeface="Arial" panose="020B0604020202020204" pitchFamily="34" charset="0"/>
              </a:rPr>
              <a:t> yn parhau i gael eu cefnogi, lle bynnag </a:t>
            </a:r>
            <a:r>
              <a:rPr lang="en-GB" b="0" i="0" err="1">
                <a:solidFill>
                  <a:srgbClr val="1F1F1F"/>
                </a:solidFill>
                <a:effectLst/>
                <a:latin typeface="Arial" panose="020B0604020202020204" pitchFamily="34" charset="0"/>
              </a:rPr>
              <a:t>maent</a:t>
            </a:r>
            <a:r>
              <a:rPr lang="en-GB" b="0" i="0">
                <a:solidFill>
                  <a:srgbClr val="1F1F1F"/>
                </a:solidFill>
                <a:effectLst/>
                <a:latin typeface="Arial" panose="020B0604020202020204" pitchFamily="34" charset="0"/>
              </a:rPr>
              <a:t> yn byw </a:t>
            </a:r>
            <a:r>
              <a:rPr lang="en-GB" b="0" i="0" err="1">
                <a:solidFill>
                  <a:srgbClr val="1F1F1F"/>
                </a:solidFill>
                <a:effectLst/>
                <a:latin typeface="Arial" panose="020B0604020202020204" pitchFamily="34" charset="0"/>
              </a:rPr>
              <a:t>neu'n</a:t>
            </a:r>
            <a:r>
              <a:rPr lang="en-GB" b="0" i="0">
                <a:solidFill>
                  <a:srgbClr val="1F1F1F"/>
                </a:solidFill>
                <a:effectLst/>
                <a:latin typeface="Arial" panose="020B0604020202020204" pitchFamily="34" charset="0"/>
              </a:rPr>
              <a:t> cael eu </a:t>
            </a:r>
            <a:r>
              <a:rPr lang="en-GB" b="0" i="0" err="1">
                <a:solidFill>
                  <a:srgbClr val="1F1F1F"/>
                </a:solidFill>
                <a:effectLst/>
                <a:latin typeface="Arial" panose="020B0604020202020204" pitchFamily="34" charset="0"/>
              </a:rPr>
              <a:t>haddysgu</a:t>
            </a:r>
            <a:endParaRPr lang="en-GB" b="0" i="0">
              <a:solidFill>
                <a:srgbClr val="1F1F1F"/>
              </a:solidFill>
              <a:effectLst/>
              <a:latin typeface="Arial" panose="020B0604020202020204" pitchFamily="34" charset="0"/>
            </a:endParaRPr>
          </a:p>
          <a:p>
            <a:pPr algn="l"/>
            <a:r>
              <a:rPr lang="en-GB" b="1" i="0">
                <a:solidFill>
                  <a:srgbClr val="1F1F1F"/>
                </a:solidFill>
                <a:effectLst/>
                <a:latin typeface="Arial" panose="020B0604020202020204" pitchFamily="34" charset="0"/>
              </a:rPr>
              <a:t>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 Addysg </a:t>
            </a:r>
            <a:r>
              <a:rPr lang="en-GB" b="1" i="0" err="1">
                <a:solidFill>
                  <a:srgbClr val="1F1F1F"/>
                </a:solidFill>
                <a:effectLst/>
                <a:latin typeface="Arial" panose="020B0604020202020204" pitchFamily="34" charset="0"/>
              </a:rPr>
              <a:t>Heblaw</a:t>
            </a:r>
            <a:r>
              <a:rPr lang="en-GB" b="1" i="0">
                <a:solidFill>
                  <a:srgbClr val="1F1F1F"/>
                </a:solidFill>
                <a:effectLst/>
                <a:latin typeface="Arial" panose="020B0604020202020204" pitchFamily="34" charset="0"/>
              </a:rPr>
              <a:t> yn yr Ysgol</a:t>
            </a:r>
          </a:p>
          <a:p>
            <a:pPr algn="l"/>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sy'n </a:t>
            </a:r>
            <a:r>
              <a:rPr lang="en-GB" b="0" i="0" err="1">
                <a:solidFill>
                  <a:srgbClr val="1F1F1F"/>
                </a:solidFill>
                <a:effectLst/>
                <a:latin typeface="Arial" panose="020B0604020202020204" pitchFamily="34" charset="0"/>
              </a:rPr>
              <a:t>gyfrifol</a:t>
            </a:r>
            <a:r>
              <a:rPr lang="en-GB" b="0" i="0">
                <a:solidFill>
                  <a:srgbClr val="1F1F1F"/>
                </a:solidFill>
                <a:effectLst/>
                <a:latin typeface="Arial" panose="020B0604020202020204" pitchFamily="34" charset="0"/>
              </a:rPr>
              <a:t> am </a:t>
            </a:r>
            <a:r>
              <a:rPr lang="en-GB" b="0" i="0" err="1">
                <a:solidFill>
                  <a:srgbClr val="1F1F1F"/>
                </a:solidFill>
                <a:effectLst/>
                <a:latin typeface="Arial" panose="020B0604020202020204" pitchFamily="34" charset="0"/>
              </a:rPr>
              <a:t>ddyrannu'r</a:t>
            </a:r>
            <a:r>
              <a:rPr lang="en-GB" b="0" i="0">
                <a:solidFill>
                  <a:srgbClr val="1F1F1F"/>
                </a:solidFill>
                <a:effectLst/>
                <a:latin typeface="Arial" panose="020B0604020202020204" pitchFamily="34" charset="0"/>
              </a:rPr>
              <a:t>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gyfer addysg </a:t>
            </a:r>
            <a:r>
              <a:rPr lang="en-GB" b="0" i="0" err="1">
                <a:solidFill>
                  <a:srgbClr val="1F1F1F"/>
                </a:solidFill>
                <a:effectLst/>
                <a:latin typeface="Arial" panose="020B0604020202020204" pitchFamily="34" charset="0"/>
              </a:rPr>
              <a:t>heblaw</a:t>
            </a:r>
            <a:r>
              <a:rPr lang="en-GB" b="0" i="0">
                <a:solidFill>
                  <a:srgbClr val="1F1F1F"/>
                </a:solidFill>
                <a:effectLst/>
                <a:latin typeface="Arial" panose="020B0604020202020204" pitchFamily="34" charset="0"/>
              </a:rPr>
              <a:t> yn yr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Mae'r </a:t>
            </a:r>
            <a:r>
              <a:rPr lang="en-GB" b="0" i="0" err="1">
                <a:solidFill>
                  <a:srgbClr val="1F1F1F"/>
                </a:solidFill>
                <a:effectLst/>
                <a:latin typeface="Arial" panose="020B0604020202020204" pitchFamily="34" charset="0"/>
              </a:rPr>
              <a:t>rôl</a:t>
            </a:r>
            <a:r>
              <a:rPr lang="en-GB" b="0" i="0">
                <a:solidFill>
                  <a:srgbClr val="1F1F1F"/>
                </a:solidFill>
                <a:effectLst/>
                <a:latin typeface="Arial" panose="020B0604020202020204" pitchFamily="34" charset="0"/>
              </a:rPr>
              <a:t> hon yn cynnwys:</a:t>
            </a:r>
          </a:p>
          <a:p>
            <a:pPr algn="l">
              <a:buFont typeface="Arial" panose="020B0604020202020204" pitchFamily="34" charset="0"/>
              <a:buChar char="•"/>
            </a:pPr>
            <a:r>
              <a:rPr lang="en-GB" b="0" i="0">
                <a:solidFill>
                  <a:srgbClr val="1F1F1F"/>
                </a:solidFill>
                <a:effectLst/>
                <a:latin typeface="Arial" panose="020B0604020202020204" pitchFamily="34" charset="0"/>
              </a:rPr>
              <a:t>ymgysylltu â lleoliadau (gan gynnwys </a:t>
            </a:r>
            <a:r>
              <a:rPr lang="en-GB" b="0" i="0" err="1">
                <a:solidFill>
                  <a:srgbClr val="1F1F1F"/>
                </a:solidFill>
                <a:effectLst/>
                <a:latin typeface="Arial" panose="020B0604020202020204" pitchFamily="34" charset="0"/>
              </a:rPr>
              <a:t>unedau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cyfeirio</a:t>
            </a:r>
            <a:r>
              <a:rPr lang="en-GB" b="0" i="0">
                <a:solidFill>
                  <a:srgbClr val="1F1F1F"/>
                </a:solidFill>
                <a:effectLst/>
                <a:latin typeface="Arial" panose="020B0604020202020204" pitchFamily="34" charset="0"/>
              </a:rPr>
              <a:t> disgyblion) ac addysg </a:t>
            </a:r>
            <a:r>
              <a:rPr lang="en-GB" b="0" i="0" err="1">
                <a:solidFill>
                  <a:srgbClr val="1F1F1F"/>
                </a:solidFill>
                <a:effectLst/>
                <a:latin typeface="Arial" panose="020B0604020202020204" pitchFamily="34" charset="0"/>
              </a:rPr>
              <a:t>heblaw</a:t>
            </a:r>
            <a:r>
              <a:rPr lang="en-GB" b="0" i="0">
                <a:solidFill>
                  <a:srgbClr val="1F1F1F"/>
                </a:solidFill>
                <a:effectLst/>
                <a:latin typeface="Arial" panose="020B0604020202020204" pitchFamily="34" charset="0"/>
              </a:rPr>
              <a:t> yn yr </a:t>
            </a:r>
            <a:r>
              <a:rPr lang="en-GB" b="0" i="0" err="1">
                <a:solidFill>
                  <a:srgbClr val="1F1F1F"/>
                </a:solidFill>
                <a:effectLst/>
                <a:latin typeface="Arial" panose="020B0604020202020204" pitchFamily="34" charset="0"/>
              </a:rPr>
              <a:t>ysgol</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err="1">
                <a:solidFill>
                  <a:srgbClr val="1F1F1F"/>
                </a:solidFill>
                <a:effectLst/>
                <a:latin typeface="Arial" panose="020B0604020202020204" pitchFamily="34" charset="0"/>
              </a:rPr>
              <a:t>pennu</a:t>
            </a:r>
            <a:r>
              <a:rPr lang="en-GB" b="0" i="0">
                <a:solidFill>
                  <a:srgbClr val="1F1F1F"/>
                </a:solidFill>
                <a:effectLst/>
                <a:latin typeface="Arial" panose="020B0604020202020204" pitchFamily="34" charset="0"/>
              </a:rPr>
              <a:t> trefniadau ar gyfer cynllunio a </a:t>
            </a:r>
            <a:r>
              <a:rPr lang="en-GB" b="0" i="0" err="1">
                <a:solidFill>
                  <a:srgbClr val="1F1F1F"/>
                </a:solidFill>
                <a:effectLst/>
                <a:latin typeface="Arial" panose="020B0604020202020204" pitchFamily="34" charset="0"/>
              </a:rPr>
              <a:t>darparu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cymorth</a:t>
            </a:r>
            <a:r>
              <a:rPr lang="en-GB" b="0" i="0">
                <a:solidFill>
                  <a:srgbClr val="1F1F1F"/>
                </a:solidFill>
                <a:effectLst/>
                <a:latin typeface="Arial" panose="020B0604020202020204" pitchFamily="34" charset="0"/>
              </a:rPr>
              <a:t> i blant eu </a:t>
            </a:r>
            <a:r>
              <a:rPr lang="en-GB" b="0" i="0" err="1">
                <a:solidFill>
                  <a:srgbClr val="1F1F1F"/>
                </a:solidFill>
                <a:effectLst/>
                <a:latin typeface="Arial" panose="020B0604020202020204" pitchFamily="34" charset="0"/>
              </a:rPr>
              <a:t>hawdurdod</a:t>
            </a:r>
            <a:r>
              <a:rPr lang="en-GB" b="0" i="0">
                <a:solidFill>
                  <a:srgbClr val="1F1F1F"/>
                </a:solidFill>
                <a:effectLst/>
                <a:latin typeface="Arial" panose="020B0604020202020204" pitchFamily="34" charset="0"/>
              </a:rPr>
              <a:t> lleol (a'u </a:t>
            </a:r>
            <a:r>
              <a:rPr lang="en-GB" b="0" i="0" err="1">
                <a:solidFill>
                  <a:srgbClr val="1F1F1F"/>
                </a:solidFill>
                <a:effectLst/>
                <a:latin typeface="Arial" panose="020B0604020202020204" pitchFamily="34" charset="0"/>
              </a:rPr>
              <a:t>rhanbarth</a:t>
            </a:r>
            <a:r>
              <a:rPr lang="en-GB" b="0" i="0">
                <a:solidFill>
                  <a:srgbClr val="1F1F1F"/>
                </a:solidFill>
                <a:effectLst/>
                <a:latin typeface="Arial" panose="020B0604020202020204" pitchFamily="34" charset="0"/>
              </a:rPr>
              <a:t>) sy'n cael addysg </a:t>
            </a:r>
            <a:r>
              <a:rPr lang="en-GB" b="0" i="0" err="1">
                <a:solidFill>
                  <a:srgbClr val="1F1F1F"/>
                </a:solidFill>
                <a:effectLst/>
                <a:latin typeface="Arial" panose="020B0604020202020204" pitchFamily="34" charset="0"/>
              </a:rPr>
              <a:t>heblaw</a:t>
            </a:r>
            <a:r>
              <a:rPr lang="en-GB" b="0" i="0">
                <a:solidFill>
                  <a:srgbClr val="1F1F1F"/>
                </a:solidFill>
                <a:effectLst/>
                <a:latin typeface="Arial" panose="020B0604020202020204" pitchFamily="34" charset="0"/>
              </a:rPr>
              <a:t> yn yr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gan weithio gyda </a:t>
            </a:r>
            <a:r>
              <a:rPr lang="en-GB" b="0" i="0" err="1">
                <a:solidFill>
                  <a:srgbClr val="1F1F1F"/>
                </a:solidFill>
                <a:effectLst/>
                <a:latin typeface="Arial" panose="020B0604020202020204" pitchFamily="34" charset="0"/>
              </a:rPr>
              <a:t>chydgysylltwyr</a:t>
            </a:r>
            <a:r>
              <a:rPr lang="en-GB" b="0" i="0">
                <a:solidFill>
                  <a:srgbClr val="1F1F1F"/>
                </a:solidFill>
                <a:effectLst/>
                <a:latin typeface="Arial" panose="020B0604020202020204" pitchFamily="34" charset="0"/>
              </a:rPr>
              <a:t> addysg </a:t>
            </a:r>
            <a:r>
              <a:rPr lang="en-GB" b="0" i="0" err="1">
                <a:solidFill>
                  <a:srgbClr val="1F1F1F"/>
                </a:solidFill>
                <a:effectLst/>
                <a:latin typeface="Arial" panose="020B0604020202020204" pitchFamily="34" charset="0"/>
              </a:rPr>
              <a:t>heblaw</a:t>
            </a:r>
            <a:r>
              <a:rPr lang="en-GB" b="0" i="0">
                <a:solidFill>
                  <a:srgbClr val="1F1F1F"/>
                </a:solidFill>
                <a:effectLst/>
                <a:latin typeface="Arial" panose="020B0604020202020204" pitchFamily="34" charset="0"/>
              </a:rPr>
              <a:t> yn yr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ar y </a:t>
            </a:r>
            <a:r>
              <a:rPr lang="en-GB" b="0" i="0" err="1">
                <a:solidFill>
                  <a:srgbClr val="1F1F1F"/>
                </a:solidFill>
                <a:effectLst/>
                <a:latin typeface="Arial" panose="020B0604020202020204" pitchFamily="34" charset="0"/>
              </a:rPr>
              <a:t>cynigion</a:t>
            </a:r>
            <a:r>
              <a:rPr lang="en-GB" b="0" i="0">
                <a:solidFill>
                  <a:srgbClr val="1F1F1F"/>
                </a:solidFill>
                <a:effectLst/>
                <a:latin typeface="Arial" panose="020B0604020202020204" pitchFamily="34" charset="0"/>
              </a:rPr>
              <a:t> hyn</a:t>
            </a:r>
            <a:r>
              <a:rPr lang="en-GB" b="1" i="0">
                <a:solidFill>
                  <a:srgbClr val="1F1F1F"/>
                </a:solidFill>
                <a:effectLst/>
                <a:latin typeface="Arial" panose="020B0604020202020204" pitchFamily="34" charset="0"/>
              </a:rPr>
              <a:t> </a:t>
            </a:r>
            <a:endParaRPr lang="en-GB" b="0" i="0">
              <a:solidFill>
                <a:srgbClr val="1F1F1F"/>
              </a:solidFill>
              <a:effectLst/>
              <a:latin typeface="Arial" panose="020B0604020202020204" pitchFamily="34" charset="0"/>
            </a:endParaRPr>
          </a:p>
          <a:p>
            <a:pPr algn="l"/>
            <a:r>
              <a:rPr lang="en-GB" b="1" i="0" err="1">
                <a:solidFill>
                  <a:srgbClr val="1F1F1F"/>
                </a:solidFill>
                <a:effectLst/>
                <a:latin typeface="Arial" panose="020B0604020202020204" pitchFamily="34" charset="0"/>
              </a:rPr>
              <a:t>Cynghorwyr</a:t>
            </a:r>
            <a:r>
              <a:rPr lang="en-GB" b="1" i="0">
                <a:solidFill>
                  <a:srgbClr val="1F1F1F"/>
                </a:solidFill>
                <a:effectLst/>
                <a:latin typeface="Arial" panose="020B0604020202020204" pitchFamily="34" charset="0"/>
              </a:rPr>
              <a:t> y Grant </a:t>
            </a:r>
            <a:r>
              <a:rPr lang="en-GB" b="1" i="0" err="1">
                <a:solidFill>
                  <a:srgbClr val="1F1F1F"/>
                </a:solidFill>
                <a:effectLst/>
                <a:latin typeface="Arial" panose="020B0604020202020204" pitchFamily="34" charset="0"/>
              </a:rPr>
              <a:t>Datblygu</a:t>
            </a:r>
            <a:r>
              <a:rPr lang="en-GB" b="1" i="0">
                <a:solidFill>
                  <a:srgbClr val="1F1F1F"/>
                </a:solidFill>
                <a:effectLst/>
                <a:latin typeface="Arial" panose="020B0604020202020204" pitchFamily="34" charset="0"/>
              </a:rPr>
              <a:t> Disgyblion</a:t>
            </a:r>
          </a:p>
          <a:p>
            <a:pPr algn="l"/>
            <a:r>
              <a:rPr lang="en-GB" b="0" i="0">
                <a:solidFill>
                  <a:srgbClr val="1F1F1F"/>
                </a:solidFill>
                <a:effectLst/>
                <a:latin typeface="Arial" panose="020B0604020202020204" pitchFamily="34" charset="0"/>
              </a:rPr>
              <a:t>Dylai </a:t>
            </a:r>
            <a:r>
              <a:rPr lang="en-GB" b="0" i="0" err="1">
                <a:solidFill>
                  <a:srgbClr val="1F1F1F"/>
                </a:solidFill>
                <a:effectLst/>
                <a:latin typeface="Arial" panose="020B0604020202020204" pitchFamily="34" charset="0"/>
              </a:rPr>
              <a:t>Cynghorwyr</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 </a:t>
            </a:r>
            <a:r>
              <a:rPr lang="en-GB" b="0" i="0" err="1">
                <a:solidFill>
                  <a:srgbClr val="1F1F1F"/>
                </a:solidFill>
                <a:effectLst/>
                <a:latin typeface="Arial" panose="020B0604020202020204" pitchFamily="34" charset="0"/>
              </a:rPr>
              <a:t>chydgysylltwyr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rhanbarthol</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gyfer Plant sy'n Derbyn Gofal, lle </a:t>
            </a:r>
            <a:r>
              <a:rPr lang="en-GB" b="0" i="0" err="1">
                <a:solidFill>
                  <a:srgbClr val="1F1F1F"/>
                </a:solidFill>
                <a:effectLst/>
                <a:latin typeface="Arial" panose="020B0604020202020204" pitchFamily="34" charset="0"/>
              </a:rPr>
              <a:t>bo</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hynny'n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berthnasol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ddarparu</a:t>
            </a:r>
            <a:r>
              <a:rPr lang="en-GB" b="0" i="0">
                <a:solidFill>
                  <a:srgbClr val="1F1F1F"/>
                </a:solidFill>
                <a:effectLst/>
                <a:latin typeface="Arial" panose="020B0604020202020204" pitchFamily="34" charset="0"/>
              </a:rPr>
              <a:t> her </a:t>
            </a:r>
            <a:r>
              <a:rPr lang="en-GB" b="0" i="0" err="1">
                <a:solidFill>
                  <a:srgbClr val="1F1F1F"/>
                </a:solidFill>
                <a:effectLst/>
                <a:latin typeface="Arial" panose="020B0604020202020204" pitchFamily="34" charset="0"/>
              </a:rPr>
              <a:t>gadarn</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adeiladol</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chefnogaeth</a:t>
            </a:r>
            <a:r>
              <a:rPr lang="en-GB" b="0" i="0">
                <a:solidFill>
                  <a:srgbClr val="1F1F1F"/>
                </a:solidFill>
                <a:effectLst/>
                <a:latin typeface="Arial" panose="020B0604020202020204" pitchFamily="34" charset="0"/>
              </a:rPr>
              <a:t> o ansawdd uchel i alluogi </a:t>
            </a:r>
            <a:r>
              <a:rPr lang="en-GB" b="0" i="0" err="1">
                <a:solidFill>
                  <a:srgbClr val="1F1F1F"/>
                </a:solidFill>
                <a:effectLst/>
                <a:latin typeface="Arial" panose="020B0604020202020204" pitchFamily="34" charset="0"/>
              </a:rPr>
              <a:t>arweinwyr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yn </a:t>
            </a:r>
            <a:r>
              <a:rPr lang="en-GB" b="0" i="0" err="1">
                <a:solidFill>
                  <a:srgbClr val="1F1F1F"/>
                </a:solidFill>
                <a:effectLst/>
                <a:latin typeface="Arial" panose="020B0604020202020204" pitchFamily="34" charset="0"/>
              </a:rPr>
              <a:t>ogystal</a:t>
            </a:r>
            <a:r>
              <a:rPr lang="en-GB" b="0" i="0">
                <a:solidFill>
                  <a:srgbClr val="1F1F1F"/>
                </a:solidFill>
                <a:effectLst/>
                <a:latin typeface="Arial" panose="020B0604020202020204" pitchFamily="34" charset="0"/>
              </a:rPr>
              <a:t> â </a:t>
            </a:r>
            <a:r>
              <a:rPr lang="en-GB" b="0" i="0" err="1">
                <a:solidFill>
                  <a:srgbClr val="1F1F1F"/>
                </a:solidFill>
                <a:effectLst/>
                <a:latin typeface="Arial" panose="020B0604020202020204" pitchFamily="34" charset="0"/>
              </a:rPr>
              <a:t>chyrff</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llywodraethu</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wella</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deilliannau</a:t>
            </a:r>
            <a:r>
              <a:rPr lang="en-GB" b="0" i="0">
                <a:solidFill>
                  <a:srgbClr val="1F1F1F"/>
                </a:solidFill>
                <a:effectLst/>
                <a:latin typeface="Arial" panose="020B0604020202020204" pitchFamily="34" charset="0"/>
              </a:rPr>
              <a:t> 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o aelwydydd </a:t>
            </a:r>
            <a:r>
              <a:rPr lang="en-GB" b="0" i="0" err="1">
                <a:solidFill>
                  <a:srgbClr val="1F1F1F"/>
                </a:solidFill>
                <a:effectLst/>
                <a:latin typeface="Arial" panose="020B0604020202020204" pitchFamily="34" charset="0"/>
              </a:rPr>
              <a:t>incwm</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isel</a:t>
            </a:r>
            <a:r>
              <a:rPr lang="en-GB" b="0" i="0">
                <a:solidFill>
                  <a:srgbClr val="1F1F1F"/>
                </a:solidFill>
                <a:effectLst/>
                <a:latin typeface="Arial" panose="020B0604020202020204" pitchFamily="34" charset="0"/>
              </a:rPr>
              <a:t> yn </a:t>
            </a:r>
            <a:r>
              <a:rPr lang="en-GB" b="0" i="0" err="1">
                <a:solidFill>
                  <a:srgbClr val="1F1F1F"/>
                </a:solidFill>
                <a:effectLst/>
                <a:latin typeface="Arial" panose="020B0604020202020204" pitchFamily="34" charset="0"/>
              </a:rPr>
              <a:t>ogystal</a:t>
            </a:r>
            <a:r>
              <a:rPr lang="en-GB" b="0" i="0">
                <a:solidFill>
                  <a:srgbClr val="1F1F1F"/>
                </a:solidFill>
                <a:effectLst/>
                <a:latin typeface="Arial" panose="020B0604020202020204" pitchFamily="34" charset="0"/>
              </a:rPr>
              <a:t> â phlant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a:t>
            </a:r>
            <a:r>
              <a:rPr lang="en-GB" b="0" i="1">
                <a:solidFill>
                  <a:srgbClr val="1F1F1F"/>
                </a:solidFill>
                <a:effectLst/>
                <a:latin typeface="Arial" panose="020B0604020202020204" pitchFamily="34" charset="0"/>
              </a:rPr>
              <a:t>. </a:t>
            </a:r>
            <a:r>
              <a:rPr lang="en-GB" b="0" i="0">
                <a:solidFill>
                  <a:srgbClr val="1F1F1F"/>
                </a:solidFill>
                <a:effectLst/>
                <a:latin typeface="Arial" panose="020B0604020202020204" pitchFamily="34" charset="0"/>
              </a:rPr>
              <a:t>Nod y dull hwn </a:t>
            </a:r>
            <a:r>
              <a:rPr lang="en-GB" b="0" i="0" err="1">
                <a:solidFill>
                  <a:srgbClr val="1F1F1F"/>
                </a:solidFill>
                <a:effectLst/>
                <a:latin typeface="Arial" panose="020B0604020202020204" pitchFamily="34" charset="0"/>
              </a:rPr>
              <a:t>yw</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err="1">
                <a:solidFill>
                  <a:srgbClr val="1F1F1F"/>
                </a:solidFill>
                <a:effectLst/>
                <a:latin typeface="Arial" panose="020B0604020202020204" pitchFamily="34" charset="0"/>
              </a:rPr>
              <a:t>cryfhau</a:t>
            </a:r>
            <a:r>
              <a:rPr lang="en-GB" b="0" i="0">
                <a:solidFill>
                  <a:srgbClr val="1F1F1F"/>
                </a:solidFill>
                <a:effectLst/>
                <a:latin typeface="Arial" panose="020B0604020202020204" pitchFamily="34" charset="0"/>
              </a:rPr>
              <a:t> trefniadau arwain </a:t>
            </a:r>
            <a:r>
              <a:rPr lang="en-GB" b="0" i="0" err="1">
                <a:solidFill>
                  <a:srgbClr val="1F1F1F"/>
                </a:solidFill>
                <a:effectLst/>
                <a:latin typeface="Arial" panose="020B0604020202020204" pitchFamily="34" charset="0"/>
              </a:rPr>
              <a:t>rhanbarthol</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a:solidFill>
                  <a:srgbClr val="1F1F1F"/>
                </a:solidFill>
                <a:effectLst/>
                <a:latin typeface="Arial" panose="020B0604020202020204" pitchFamily="34" charset="0"/>
              </a:rPr>
              <a:t>sicrhau mwy o </a:t>
            </a:r>
            <a:r>
              <a:rPr lang="en-GB" b="0" i="0" err="1">
                <a:solidFill>
                  <a:srgbClr val="1F1F1F"/>
                </a:solidFill>
                <a:effectLst/>
                <a:latin typeface="Arial" panose="020B0604020202020204" pitchFamily="34" charset="0"/>
              </a:rPr>
              <a:t>gysondeb</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cenedlaethol</a:t>
            </a:r>
            <a:r>
              <a:rPr lang="en-GB" b="0" i="0">
                <a:solidFill>
                  <a:srgbClr val="1F1F1F"/>
                </a:solidFill>
                <a:effectLst/>
                <a:latin typeface="Arial" panose="020B0604020202020204" pitchFamily="34" charset="0"/>
              </a:rPr>
              <a:t> wrth </a:t>
            </a:r>
            <a:r>
              <a:rPr lang="en-GB" b="0" i="0" err="1">
                <a:solidFill>
                  <a:srgbClr val="1F1F1F"/>
                </a:solidFill>
                <a:effectLst/>
                <a:latin typeface="Arial" panose="020B0604020202020204" pitchFamily="34" charset="0"/>
              </a:rPr>
              <a:t>gefnogi</a:t>
            </a:r>
            <a:r>
              <a:rPr lang="en-GB" b="0" i="0">
                <a:solidFill>
                  <a:srgbClr val="1F1F1F"/>
                </a:solidFill>
                <a:effectLst/>
                <a:latin typeface="Arial" panose="020B0604020202020204" pitchFamily="34" charset="0"/>
              </a:rPr>
              <a:t> 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o aelwydydd </a:t>
            </a:r>
            <a:r>
              <a:rPr lang="en-GB" b="0" i="0" err="1">
                <a:solidFill>
                  <a:srgbClr val="1F1F1F"/>
                </a:solidFill>
                <a:effectLst/>
                <a:latin typeface="Arial" panose="020B0604020202020204" pitchFamily="34" charset="0"/>
              </a:rPr>
              <a:t>incwm</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isel</a:t>
            </a:r>
            <a:r>
              <a:rPr lang="en-GB" b="0" i="0">
                <a:solidFill>
                  <a:srgbClr val="1F1F1F"/>
                </a:solidFill>
                <a:effectLst/>
                <a:latin typeface="Arial" panose="020B0604020202020204" pitchFamily="34" charset="0"/>
              </a:rPr>
              <a:t> a'r rhai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a:t>
            </a:r>
          </a:p>
          <a:p>
            <a:pPr algn="l">
              <a:buFont typeface="Arial" panose="020B0604020202020204" pitchFamily="34" charset="0"/>
              <a:buChar char="•"/>
            </a:pPr>
            <a:r>
              <a:rPr lang="en-GB" b="0" i="0">
                <a:solidFill>
                  <a:srgbClr val="1F1F1F"/>
                </a:solidFill>
                <a:effectLst/>
                <a:latin typeface="Arial" panose="020B0604020202020204" pitchFamily="34" charset="0"/>
              </a:rPr>
              <a:t>ein helpu i </a:t>
            </a:r>
            <a:r>
              <a:rPr lang="en-GB" b="0" i="0" err="1">
                <a:solidFill>
                  <a:srgbClr val="1F1F1F"/>
                </a:solidFill>
                <a:effectLst/>
                <a:latin typeface="Arial" panose="020B0604020202020204" pitchFamily="34" charset="0"/>
              </a:rPr>
              <a:t>gasglu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tystiolaeth</a:t>
            </a:r>
            <a:r>
              <a:rPr lang="en-GB" b="0" i="0">
                <a:solidFill>
                  <a:srgbClr val="1F1F1F"/>
                </a:solidFill>
                <a:effectLst/>
                <a:latin typeface="Arial" panose="020B0604020202020204" pitchFamily="34" charset="0"/>
              </a:rPr>
              <a:t> o effaith</a:t>
            </a:r>
          </a:p>
          <a:p>
            <a:pPr algn="l"/>
            <a:r>
              <a:rPr lang="en-GB" b="0" i="0">
                <a:solidFill>
                  <a:srgbClr val="1F1F1F"/>
                </a:solidFill>
                <a:effectLst/>
                <a:latin typeface="Arial" panose="020B0604020202020204" pitchFamily="34" charset="0"/>
              </a:rPr>
              <a:t>Disgwylir i </a:t>
            </a:r>
            <a:r>
              <a:rPr lang="en-GB" b="0" i="0" err="1">
                <a:solidFill>
                  <a:srgbClr val="1F1F1F"/>
                </a:solidFill>
                <a:effectLst/>
                <a:latin typeface="Arial" panose="020B0604020202020204" pitchFamily="34" charset="0"/>
              </a:rPr>
              <a:t>Gynghorwyr</a:t>
            </a:r>
            <a:r>
              <a:rPr lang="en-GB" b="0" i="0">
                <a:solidFill>
                  <a:srgbClr val="1F1F1F"/>
                </a:solidFill>
                <a:effectLst/>
                <a:latin typeface="Arial" panose="020B0604020202020204" pitchFamily="34" charset="0"/>
              </a:rPr>
              <a:t>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t>
            </a:r>
            <a:r>
              <a:rPr lang="en-GB" b="0" i="0" err="1">
                <a:solidFill>
                  <a:srgbClr val="1F1F1F"/>
                </a:solidFill>
                <a:effectLst/>
                <a:latin typeface="Arial" panose="020B0604020202020204" pitchFamily="34" charset="0"/>
              </a:rPr>
              <a:t>barhau</a:t>
            </a:r>
            <a:r>
              <a:rPr lang="en-GB" b="0" i="0">
                <a:solidFill>
                  <a:srgbClr val="1F1F1F"/>
                </a:solidFill>
                <a:effectLst/>
                <a:latin typeface="Arial" panose="020B0604020202020204" pitchFamily="34" charset="0"/>
              </a:rPr>
              <a:t> i weithio gydag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i </a:t>
            </a:r>
            <a:r>
              <a:rPr lang="en-GB" b="0" i="0" err="1">
                <a:solidFill>
                  <a:srgbClr val="1F1F1F"/>
                </a:solidFill>
                <a:effectLst/>
                <a:latin typeface="Arial" panose="020B0604020202020204" pitchFamily="34" charset="0"/>
              </a:rPr>
              <a:t>roi'r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cymorth</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angenrheidiol</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i ddefnyddio'r grant yn y ffordd </a:t>
            </a:r>
            <a:r>
              <a:rPr lang="en-GB" b="0" i="0" err="1">
                <a:solidFill>
                  <a:srgbClr val="1F1F1F"/>
                </a:solidFill>
                <a:effectLst/>
                <a:latin typeface="Arial" panose="020B0604020202020204" pitchFamily="34" charset="0"/>
              </a:rPr>
              <a:t>fwyaf</a:t>
            </a:r>
            <a:r>
              <a:rPr lang="en-GB" b="0" i="0">
                <a:solidFill>
                  <a:srgbClr val="1F1F1F"/>
                </a:solidFill>
                <a:effectLst/>
                <a:latin typeface="Arial" panose="020B0604020202020204" pitchFamily="34" charset="0"/>
              </a:rPr>
              <a:t> effeithiol, ac yn </a:t>
            </a:r>
            <a:r>
              <a:rPr lang="en-GB" b="0" i="0" err="1">
                <a:solidFill>
                  <a:srgbClr val="1F1F1F"/>
                </a:solidFill>
                <a:effectLst/>
                <a:latin typeface="Arial" panose="020B0604020202020204" pitchFamily="34" charset="0"/>
              </a:rPr>
              <a:t>unol</a:t>
            </a:r>
            <a:r>
              <a:rPr lang="en-GB" b="0" i="0">
                <a:solidFill>
                  <a:srgbClr val="1F1F1F"/>
                </a:solidFill>
                <a:effectLst/>
                <a:latin typeface="Arial" panose="020B0604020202020204" pitchFamily="34" charset="0"/>
              </a:rPr>
              <a:t> â’r </a:t>
            </a:r>
            <a:r>
              <a:rPr lang="en-GB" b="1" i="0" u="none" strike="noStrike" err="1">
                <a:solidFill>
                  <a:srgbClr val="0360A6"/>
                </a:solidFill>
                <a:effectLst/>
                <a:latin typeface="Arial" panose="020B0604020202020204" pitchFamily="34" charset="0"/>
                <a:hlinkClick r:id="rId4"/>
              </a:rPr>
              <a:t>canllaw</a:t>
            </a:r>
            <a:r>
              <a:rPr lang="en-GB" b="1" i="0" u="none" strike="noStrike">
                <a:solidFill>
                  <a:srgbClr val="0360A6"/>
                </a:solidFill>
                <a:effectLst/>
                <a:latin typeface="Arial" panose="020B0604020202020204" pitchFamily="34" charset="0"/>
                <a:hlinkClick r:id="rId4"/>
              </a:rPr>
              <a:t> i'r Grant </a:t>
            </a:r>
            <a:r>
              <a:rPr lang="en-GB" b="1" i="0" u="none" strike="noStrike" err="1">
                <a:solidFill>
                  <a:srgbClr val="0360A6"/>
                </a:solidFill>
                <a:effectLst/>
                <a:latin typeface="Arial" panose="020B0604020202020204" pitchFamily="34" charset="0"/>
                <a:hlinkClick r:id="rId4"/>
              </a:rPr>
              <a:t>Datblygu</a:t>
            </a:r>
            <a:r>
              <a:rPr lang="en-GB" b="1" i="0" u="none" strike="noStrike">
                <a:solidFill>
                  <a:srgbClr val="0360A6"/>
                </a:solidFill>
                <a:effectLst/>
                <a:latin typeface="Arial" panose="020B0604020202020204" pitchFamily="34" charset="0"/>
                <a:hlinkClick r:id="rId4"/>
              </a:rPr>
              <a:t> Disgyblion.</a:t>
            </a:r>
            <a:endParaRPr lang="en-GB" b="0" i="0">
              <a:solidFill>
                <a:srgbClr val="1F1F1F"/>
              </a:solidFill>
              <a:effectLst/>
              <a:latin typeface="Arial" panose="020B0604020202020204" pitchFamily="34" charset="0"/>
            </a:endParaRPr>
          </a:p>
          <a:p>
            <a:pPr algn="l"/>
            <a:r>
              <a:rPr lang="en-GB" b="0" i="0" err="1">
                <a:solidFill>
                  <a:srgbClr val="1F1F1F"/>
                </a:solidFill>
                <a:effectLst/>
                <a:latin typeface="Arial" panose="020B0604020202020204" pitchFamily="34" charset="0"/>
              </a:rPr>
              <a:t>Dylai’r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gefnogaeth</a:t>
            </a:r>
            <a:r>
              <a:rPr lang="en-GB" b="0" i="0">
                <a:solidFill>
                  <a:srgbClr val="1F1F1F"/>
                </a:solidFill>
                <a:effectLst/>
                <a:latin typeface="Arial" panose="020B0604020202020204" pitchFamily="34" charset="0"/>
              </a:rPr>
              <a:t> gynnwys: </a:t>
            </a:r>
          </a:p>
          <a:p>
            <a:pPr algn="l">
              <a:buFont typeface="Arial" panose="020B0604020202020204" pitchFamily="34" charset="0"/>
              <a:buChar char="•"/>
            </a:pPr>
            <a:r>
              <a:rPr lang="en-GB" b="0" i="0">
                <a:solidFill>
                  <a:srgbClr val="1F1F1F"/>
                </a:solidFill>
                <a:effectLst/>
                <a:latin typeface="Arial" panose="020B0604020202020204" pitchFamily="34" charset="0"/>
              </a:rPr>
              <a:t>her </a:t>
            </a:r>
            <a:r>
              <a:rPr lang="en-GB" b="0" i="0" err="1">
                <a:solidFill>
                  <a:srgbClr val="1F1F1F"/>
                </a:solidFill>
                <a:effectLst/>
                <a:latin typeface="Arial" panose="020B0604020202020204" pitchFamily="34" charset="0"/>
              </a:rPr>
              <a:t>gadarn</a:t>
            </a:r>
            <a:r>
              <a:rPr lang="en-GB" b="0" i="0">
                <a:solidFill>
                  <a:srgbClr val="1F1F1F"/>
                </a:solidFill>
                <a:effectLst/>
                <a:latin typeface="Arial" panose="020B0604020202020204" pitchFamily="34" charset="0"/>
              </a:rPr>
              <a:t> ac </a:t>
            </a:r>
            <a:r>
              <a:rPr lang="en-GB" b="0" i="0" err="1">
                <a:solidFill>
                  <a:srgbClr val="1F1F1F"/>
                </a:solidFill>
                <a:effectLst/>
                <a:latin typeface="Arial" panose="020B0604020202020204" pitchFamily="34" charset="0"/>
              </a:rPr>
              <a:t>adeiladol</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gan sicrhau eu bod yn </a:t>
            </a:r>
            <a:r>
              <a:rPr lang="en-GB" b="0" i="0" err="1">
                <a:solidFill>
                  <a:srgbClr val="1F1F1F"/>
                </a:solidFill>
                <a:effectLst/>
                <a:latin typeface="Arial" panose="020B0604020202020204" pitchFamily="34" charset="0"/>
              </a:rPr>
              <a:t>defnyddio</a:t>
            </a:r>
            <a:r>
              <a:rPr lang="en-GB" b="0" i="0">
                <a:solidFill>
                  <a:srgbClr val="1F1F1F"/>
                </a:solidFill>
                <a:effectLst/>
                <a:latin typeface="Arial" panose="020B0604020202020204" pitchFamily="34" charset="0"/>
              </a:rPr>
              <a:t> dulliau seiliedig ar </a:t>
            </a:r>
            <a:r>
              <a:rPr lang="en-GB" b="0" i="0" err="1">
                <a:solidFill>
                  <a:srgbClr val="1F1F1F"/>
                </a:solidFill>
                <a:effectLst/>
                <a:latin typeface="Arial" panose="020B0604020202020204" pitchFamily="34" charset="0"/>
              </a:rPr>
              <a:t>dystiolaeth</a:t>
            </a:r>
            <a:r>
              <a:rPr lang="en-GB" b="0" i="0">
                <a:solidFill>
                  <a:srgbClr val="1F1F1F"/>
                </a:solidFill>
                <a:effectLst/>
                <a:latin typeface="Arial" panose="020B0604020202020204" pitchFamily="34" charset="0"/>
              </a:rPr>
              <a:t> </a:t>
            </a:r>
          </a:p>
          <a:p>
            <a:pPr algn="l">
              <a:buFont typeface="Arial" panose="020B0604020202020204" pitchFamily="34" charset="0"/>
              <a:buChar char="•"/>
            </a:pPr>
            <a:r>
              <a:rPr lang="en-GB" b="0" i="0" err="1">
                <a:solidFill>
                  <a:srgbClr val="1F1F1F"/>
                </a:solidFill>
                <a:effectLst/>
                <a:latin typeface="Arial" panose="020B0604020202020204" pitchFamily="34" charset="0"/>
              </a:rPr>
              <a:t>cymorth</a:t>
            </a:r>
            <a:r>
              <a:rPr lang="en-GB" b="0" i="0">
                <a:solidFill>
                  <a:srgbClr val="1F1F1F"/>
                </a:solidFill>
                <a:effectLst/>
                <a:latin typeface="Arial" panose="020B0604020202020204" pitchFamily="34" charset="0"/>
              </a:rPr>
              <a:t> o ansawdd uchel i alluogi </a:t>
            </a:r>
            <a:r>
              <a:rPr lang="en-GB" b="0" i="0" err="1">
                <a:solidFill>
                  <a:srgbClr val="1F1F1F"/>
                </a:solidFill>
                <a:effectLst/>
                <a:latin typeface="Arial" panose="020B0604020202020204" pitchFamily="34" charset="0"/>
              </a:rPr>
              <a:t>arweinwyr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penaethiaid</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chyrff</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llywodraethu</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wella'r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deilliannau</a:t>
            </a:r>
            <a:r>
              <a:rPr lang="en-GB" b="0" i="0">
                <a:solidFill>
                  <a:srgbClr val="1F1F1F"/>
                </a:solidFill>
                <a:effectLst/>
                <a:latin typeface="Arial" panose="020B0604020202020204" pitchFamily="34" charset="0"/>
              </a:rPr>
              <a:t> i </a:t>
            </a:r>
            <a:r>
              <a:rPr lang="en-GB" b="0" i="0" err="1">
                <a:solidFill>
                  <a:srgbClr val="1F1F1F"/>
                </a:solidFill>
                <a:effectLst/>
                <a:latin typeface="Arial" panose="020B0604020202020204" pitchFamily="34" charset="0"/>
              </a:rPr>
              <a:t>ddysgwyr</a:t>
            </a:r>
            <a:r>
              <a:rPr lang="en-GB" b="0" i="0">
                <a:solidFill>
                  <a:srgbClr val="1F1F1F"/>
                </a:solidFill>
                <a:effectLst/>
                <a:latin typeface="Arial" panose="020B0604020202020204" pitchFamily="34" charset="0"/>
              </a:rPr>
              <a:t> sy'n byw mewn aelwydydd </a:t>
            </a:r>
            <a:r>
              <a:rPr lang="en-GB" b="0" i="0" err="1">
                <a:solidFill>
                  <a:srgbClr val="1F1F1F"/>
                </a:solidFill>
                <a:effectLst/>
                <a:latin typeface="Arial" panose="020B0604020202020204" pitchFamily="34" charset="0"/>
              </a:rPr>
              <a:t>incwm</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isel</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err="1">
                <a:solidFill>
                  <a:srgbClr val="1F1F1F"/>
                </a:solidFill>
                <a:effectLst/>
                <a:latin typeface="Arial" panose="020B0604020202020204" pitchFamily="34" charset="0"/>
              </a:rPr>
              <a:t>cydweithio</a:t>
            </a:r>
            <a:r>
              <a:rPr lang="en-GB" b="0" i="0">
                <a:solidFill>
                  <a:srgbClr val="1F1F1F"/>
                </a:solidFill>
                <a:effectLst/>
                <a:latin typeface="Arial" panose="020B0604020202020204" pitchFamily="34" charset="0"/>
              </a:rPr>
              <a:t> rhwng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rhwng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a:t>
            </a:r>
          </a:p>
          <a:p>
            <a:pPr algn="l">
              <a:buFont typeface="Arial" panose="020B0604020202020204" pitchFamily="34" charset="0"/>
              <a:buChar char="•"/>
            </a:pPr>
            <a:r>
              <a:rPr lang="en-GB" b="0" i="0" err="1">
                <a:solidFill>
                  <a:srgbClr val="1F1F1F"/>
                </a:solidFill>
                <a:effectLst/>
                <a:latin typeface="Arial" panose="020B0604020202020204" pitchFamily="34" charset="0"/>
              </a:rPr>
              <a:t>rhannu</a:t>
            </a:r>
            <a:r>
              <a:rPr lang="en-GB" b="0" i="0">
                <a:solidFill>
                  <a:srgbClr val="1F1F1F"/>
                </a:solidFill>
                <a:effectLst/>
                <a:latin typeface="Arial" panose="020B0604020202020204" pitchFamily="34" charset="0"/>
              </a:rPr>
              <a:t> arferion effeithiol</a:t>
            </a:r>
          </a:p>
          <a:p>
            <a:pPr algn="l">
              <a:buFont typeface="Arial" panose="020B0604020202020204" pitchFamily="34" charset="0"/>
              <a:buChar char="•"/>
            </a:pPr>
            <a:r>
              <a:rPr lang="en-GB" b="0" i="0" err="1">
                <a:solidFill>
                  <a:srgbClr val="1F1F1F"/>
                </a:solidFill>
                <a:effectLst/>
                <a:latin typeface="Arial" panose="020B0604020202020204" pitchFamily="34" charset="0"/>
              </a:rPr>
              <a:t>monitro'r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datganiadau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blynyddol</a:t>
            </a:r>
            <a:r>
              <a:rPr lang="en-GB" b="0" i="0">
                <a:solidFill>
                  <a:srgbClr val="1F1F1F"/>
                </a:solidFill>
                <a:effectLst/>
                <a:latin typeface="Arial" panose="020B0604020202020204" pitchFamily="34" charset="0"/>
              </a:rPr>
              <a:t> ynghylch eu </a:t>
            </a:r>
            <a:r>
              <a:rPr lang="en-GB" b="0" i="0" err="1">
                <a:solidFill>
                  <a:srgbClr val="1F1F1F"/>
                </a:solidFill>
                <a:effectLst/>
                <a:latin typeface="Arial" panose="020B0604020202020204" pitchFamily="34" charset="0"/>
              </a:rPr>
              <a:t>strategaeth</a:t>
            </a:r>
            <a:r>
              <a:rPr lang="en-GB" b="0" i="0">
                <a:solidFill>
                  <a:srgbClr val="1F1F1F"/>
                </a:solidFill>
                <a:effectLst/>
                <a:latin typeface="Arial" panose="020B0604020202020204" pitchFamily="34" charset="0"/>
              </a:rPr>
              <a:t> mewn </a:t>
            </a:r>
            <a:r>
              <a:rPr lang="en-GB" b="0" i="0" err="1">
                <a:solidFill>
                  <a:srgbClr val="1F1F1F"/>
                </a:solidFill>
                <a:effectLst/>
                <a:latin typeface="Arial" panose="020B0604020202020204" pitchFamily="34" charset="0"/>
              </a:rPr>
              <a:t>perthynas</a:t>
            </a:r>
            <a:r>
              <a:rPr lang="en-GB" b="0" i="0">
                <a:solidFill>
                  <a:srgbClr val="1F1F1F"/>
                </a:solidFill>
                <a:effectLst/>
                <a:latin typeface="Arial" panose="020B0604020202020204" pitchFamily="34" charset="0"/>
              </a:rPr>
              <a:t> â'r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 mae angen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eu </a:t>
            </a:r>
            <a:r>
              <a:rPr lang="en-GB" b="0" i="0" err="1">
                <a:solidFill>
                  <a:srgbClr val="1F1F1F"/>
                </a:solidFill>
                <a:effectLst/>
                <a:latin typeface="Arial" panose="020B0604020202020204" pitchFamily="34" charset="0"/>
              </a:rPr>
              <a:t>cyhoeddi</a:t>
            </a:r>
            <a:r>
              <a:rPr lang="en-GB" b="0" i="0">
                <a:solidFill>
                  <a:srgbClr val="1F1F1F"/>
                </a:solidFill>
                <a:effectLst/>
                <a:latin typeface="Arial" panose="020B0604020202020204" pitchFamily="34" charset="0"/>
              </a:rPr>
              <a:t> ar eu </a:t>
            </a:r>
            <a:r>
              <a:rPr lang="en-GB" b="0" i="0" err="1">
                <a:solidFill>
                  <a:srgbClr val="1F1F1F"/>
                </a:solidFill>
                <a:effectLst/>
                <a:latin typeface="Arial" panose="020B0604020202020204" pitchFamily="34" charset="0"/>
              </a:rPr>
              <a:t>defnydd</a:t>
            </a:r>
            <a:r>
              <a:rPr lang="en-GB" b="0" i="0">
                <a:solidFill>
                  <a:srgbClr val="1F1F1F"/>
                </a:solidFill>
                <a:effectLst/>
                <a:latin typeface="Arial" panose="020B0604020202020204" pitchFamily="34" charset="0"/>
              </a:rPr>
              <a:t> o'r Grant a'i effaith</a:t>
            </a:r>
          </a:p>
          <a:p>
            <a:pPr algn="l">
              <a:buFont typeface="Arial" panose="020B0604020202020204" pitchFamily="34" charset="0"/>
              <a:buChar char="•"/>
            </a:pPr>
            <a:r>
              <a:rPr lang="en-GB" b="0" i="0">
                <a:solidFill>
                  <a:srgbClr val="1F1F1F"/>
                </a:solidFill>
                <a:effectLst/>
                <a:latin typeface="Arial" panose="020B0604020202020204" pitchFamily="34" charset="0"/>
              </a:rPr>
              <a:t>sicrhau bod </a:t>
            </a:r>
            <a:r>
              <a:rPr lang="en-GB" b="0" i="0" err="1">
                <a:solidFill>
                  <a:srgbClr val="1F1F1F"/>
                </a:solidFill>
                <a:effectLst/>
                <a:latin typeface="Arial" panose="020B0604020202020204" pitchFamily="34" charset="0"/>
              </a:rPr>
              <a:t>arweinydd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dynodedig</a:t>
            </a:r>
            <a:r>
              <a:rPr lang="en-GB" b="0" i="0">
                <a:solidFill>
                  <a:srgbClr val="1F1F1F"/>
                </a:solidFill>
                <a:effectLst/>
                <a:latin typeface="Arial" panose="020B0604020202020204" pitchFamily="34" charset="0"/>
              </a:rPr>
              <a:t> ar gyfer </a:t>
            </a:r>
            <a:r>
              <a:rPr lang="en-GB" b="0" i="0" err="1">
                <a:solidFill>
                  <a:srgbClr val="1F1F1F"/>
                </a:solidFill>
                <a:effectLst/>
                <a:latin typeface="Arial" panose="020B0604020202020204" pitchFamily="34" charset="0"/>
              </a:rPr>
              <a:t>dysgwyr</a:t>
            </a:r>
            <a:r>
              <a:rPr lang="en-GB" b="0" i="0">
                <a:solidFill>
                  <a:srgbClr val="1F1F1F"/>
                </a:solidFill>
                <a:effectLst/>
                <a:latin typeface="Arial" panose="020B0604020202020204" pitchFamily="34" charset="0"/>
              </a:rPr>
              <a:t> o aelwydydd </a:t>
            </a:r>
            <a:r>
              <a:rPr lang="en-GB" b="0" i="0" err="1">
                <a:solidFill>
                  <a:srgbClr val="1F1F1F"/>
                </a:solidFill>
                <a:effectLst/>
                <a:latin typeface="Arial" panose="020B0604020202020204" pitchFamily="34" charset="0"/>
              </a:rPr>
              <a:t>incwm</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isel</a:t>
            </a:r>
            <a:r>
              <a:rPr lang="en-GB" b="0" i="0">
                <a:solidFill>
                  <a:srgbClr val="1F1F1F"/>
                </a:solidFill>
                <a:effectLst/>
                <a:latin typeface="Arial" panose="020B0604020202020204" pitchFamily="34" charset="0"/>
              </a:rPr>
              <a:t> ym </a:t>
            </a:r>
            <a:r>
              <a:rPr lang="en-GB" b="0" i="0" err="1">
                <a:solidFill>
                  <a:srgbClr val="1F1F1F"/>
                </a:solidFill>
                <a:effectLst/>
                <a:latin typeface="Arial" panose="020B0604020202020204" pitchFamily="34" charset="0"/>
              </a:rPr>
              <a:t>mhob</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neu </a:t>
            </a:r>
            <a:r>
              <a:rPr lang="en-GB" b="0" i="0" err="1">
                <a:solidFill>
                  <a:srgbClr val="1F1F1F"/>
                </a:solidFill>
                <a:effectLst/>
                <a:latin typeface="Arial" panose="020B0604020202020204" pitchFamily="34" charset="0"/>
              </a:rPr>
              <a:t>leoliad</a:t>
            </a:r>
            <a:r>
              <a:rPr lang="en-GB" b="0" i="0">
                <a:solidFill>
                  <a:srgbClr val="1F1F1F"/>
                </a:solidFill>
                <a:effectLst/>
                <a:latin typeface="Arial" panose="020B0604020202020204" pitchFamily="34" charset="0"/>
              </a:rPr>
              <a:t> sy'n derbyn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ac adeiladu </a:t>
            </a:r>
            <a:r>
              <a:rPr lang="en-GB" b="0" i="0" err="1">
                <a:solidFill>
                  <a:srgbClr val="1F1F1F"/>
                </a:solidFill>
                <a:effectLst/>
                <a:latin typeface="Arial" panose="020B0604020202020204" pitchFamily="34" charset="0"/>
              </a:rPr>
              <a:t>rhwydweithiau</a:t>
            </a:r>
            <a:r>
              <a:rPr lang="en-GB" b="0" i="0">
                <a:solidFill>
                  <a:srgbClr val="1F1F1F"/>
                </a:solidFill>
                <a:effectLst/>
                <a:latin typeface="Arial" panose="020B0604020202020204" pitchFamily="34" charset="0"/>
              </a:rPr>
              <a:t> o </a:t>
            </a:r>
            <a:r>
              <a:rPr lang="en-GB" b="0" i="0" err="1">
                <a:solidFill>
                  <a:srgbClr val="1F1F1F"/>
                </a:solidFill>
                <a:effectLst/>
                <a:latin typeface="Arial" panose="020B0604020202020204" pitchFamily="34" charset="0"/>
              </a:rPr>
              <a:t>arweinwyr</a:t>
            </a:r>
            <a:r>
              <a:rPr lang="en-GB" b="0" i="0">
                <a:solidFill>
                  <a:srgbClr val="1F1F1F"/>
                </a:solidFill>
                <a:effectLst/>
                <a:latin typeface="Arial" panose="020B0604020202020204" pitchFamily="34" charset="0"/>
              </a:rPr>
              <a:t> allweddol a </a:t>
            </a:r>
            <a:r>
              <a:rPr lang="en-GB" b="0" i="0" err="1">
                <a:solidFill>
                  <a:srgbClr val="1F1F1F"/>
                </a:solidFill>
                <a:effectLst/>
                <a:latin typeface="Arial" panose="020B0604020202020204" pitchFamily="34" charset="0"/>
              </a:rPr>
              <a:t>sefydlu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rhwydweithiau</a:t>
            </a:r>
            <a:r>
              <a:rPr lang="en-GB" b="0" i="0">
                <a:solidFill>
                  <a:srgbClr val="1F1F1F"/>
                </a:solidFill>
                <a:effectLst/>
                <a:latin typeface="Arial" panose="020B0604020202020204" pitchFamily="34" charset="0"/>
              </a:rPr>
              <a:t> lleol a </a:t>
            </a:r>
            <a:r>
              <a:rPr lang="en-GB" b="0" i="0" err="1">
                <a:solidFill>
                  <a:srgbClr val="1F1F1F"/>
                </a:solidFill>
                <a:effectLst/>
                <a:latin typeface="Arial" panose="020B0604020202020204" pitchFamily="34" charset="0"/>
              </a:rPr>
              <a:t>rhanbarthol</a:t>
            </a:r>
            <a:r>
              <a:rPr lang="en-GB" b="0" i="0">
                <a:solidFill>
                  <a:srgbClr val="1F1F1F"/>
                </a:solidFill>
                <a:effectLst/>
                <a:latin typeface="Arial" panose="020B0604020202020204" pitchFamily="34" charset="0"/>
              </a:rPr>
              <a:t> o </a:t>
            </a:r>
            <a:r>
              <a:rPr lang="en-GB" b="0" i="0" err="1">
                <a:solidFill>
                  <a:srgbClr val="1F1F1F"/>
                </a:solidFill>
                <a:effectLst/>
                <a:latin typeface="Arial" panose="020B0604020202020204" pitchFamily="34" charset="0"/>
              </a:rPr>
              <a:t>arweinwyr</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a:solidFill>
                  <a:srgbClr val="1F1F1F"/>
                </a:solidFill>
                <a:effectLst/>
                <a:latin typeface="Arial" panose="020B0604020202020204" pitchFamily="34" charset="0"/>
              </a:rPr>
              <a:t>gweithio gyda'r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i roi adroddiad i </a:t>
            </a:r>
            <a:r>
              <a:rPr lang="en-GB" b="0" i="0" err="1">
                <a:solidFill>
                  <a:srgbClr val="1F1F1F"/>
                </a:solidFill>
                <a:effectLst/>
                <a:latin typeface="Arial" panose="020B0604020202020204" pitchFamily="34" charset="0"/>
              </a:rPr>
              <a:t>Lywodraeth</a:t>
            </a:r>
            <a:r>
              <a:rPr lang="en-GB" b="0" i="0">
                <a:solidFill>
                  <a:srgbClr val="1F1F1F"/>
                </a:solidFill>
                <a:effectLst/>
                <a:latin typeface="Arial" panose="020B0604020202020204" pitchFamily="34" charset="0"/>
              </a:rPr>
              <a:t> Cymru ar </a:t>
            </a:r>
            <a:r>
              <a:rPr lang="en-GB" b="0" i="0" err="1">
                <a:solidFill>
                  <a:srgbClr val="1F1F1F"/>
                </a:solidFill>
                <a:effectLst/>
                <a:latin typeface="Arial" panose="020B0604020202020204" pitchFamily="34" charset="0"/>
              </a:rPr>
              <a:t>weithgarwch</a:t>
            </a:r>
            <a:r>
              <a:rPr lang="en-GB" b="0" i="0">
                <a:solidFill>
                  <a:srgbClr val="1F1F1F"/>
                </a:solidFill>
                <a:effectLst/>
                <a:latin typeface="Arial" panose="020B0604020202020204" pitchFamily="34" charset="0"/>
              </a:rPr>
              <a:t> lleol a </a:t>
            </a:r>
            <a:r>
              <a:rPr lang="en-GB" b="0" i="0" err="1">
                <a:solidFill>
                  <a:srgbClr val="1F1F1F"/>
                </a:solidFill>
                <a:effectLst/>
                <a:latin typeface="Arial" panose="020B0604020202020204" pitchFamily="34" charset="0"/>
              </a:rPr>
              <a:t>rhanbarthol</a:t>
            </a:r>
            <a:r>
              <a:rPr lang="en-GB" b="0" i="0">
                <a:solidFill>
                  <a:srgbClr val="1F1F1F"/>
                </a:solidFill>
                <a:effectLst/>
                <a:latin typeface="Arial" panose="020B0604020202020204" pitchFamily="34" charset="0"/>
              </a:rPr>
              <a:t> ac effaith </a:t>
            </a:r>
            <a:r>
              <a:rPr lang="en-GB" b="0" i="0" err="1">
                <a:solidFill>
                  <a:srgbClr val="1F1F1F"/>
                </a:solidFill>
                <a:effectLst/>
                <a:latin typeface="Arial" panose="020B0604020202020204" pitchFamily="34" charset="0"/>
              </a:rPr>
              <a:t>gwariant</a:t>
            </a:r>
            <a:r>
              <a:rPr lang="en-GB" b="0" i="0">
                <a:solidFill>
                  <a:srgbClr val="1F1F1F"/>
                </a:solidFill>
                <a:effectLst/>
                <a:latin typeface="Arial" panose="020B0604020202020204" pitchFamily="34" charset="0"/>
              </a:rPr>
              <a:t> y Grant</a:t>
            </a:r>
          </a:p>
          <a:p>
            <a:pPr algn="l"/>
            <a:r>
              <a:rPr lang="en-GB" b="1" i="0" err="1">
                <a:solidFill>
                  <a:srgbClr val="1F1F1F"/>
                </a:solidFill>
                <a:effectLst/>
                <a:latin typeface="Arial" panose="020B0604020202020204" pitchFamily="34" charset="0"/>
              </a:rPr>
              <a:t>Cyfraddau</a:t>
            </a:r>
            <a:r>
              <a:rPr lang="en-GB" b="1" i="0">
                <a:solidFill>
                  <a:srgbClr val="1F1F1F"/>
                </a:solidFill>
                <a:effectLst/>
                <a:latin typeface="Arial" panose="020B0604020202020204" pitchFamily="34" charset="0"/>
              </a:rPr>
              <a:t> </a:t>
            </a:r>
            <a:r>
              <a:rPr lang="en-GB" b="1" i="0" err="1">
                <a:solidFill>
                  <a:srgbClr val="1F1F1F"/>
                </a:solidFill>
                <a:effectLst/>
                <a:latin typeface="Arial" panose="020B0604020202020204" pitchFamily="34" charset="0"/>
              </a:rPr>
              <a:t>cyllid</a:t>
            </a:r>
            <a:r>
              <a:rPr lang="en-GB" b="1" i="0">
                <a:solidFill>
                  <a:srgbClr val="1F1F1F"/>
                </a:solidFill>
                <a:effectLst/>
                <a:latin typeface="Arial" panose="020B0604020202020204" pitchFamily="34" charset="0"/>
              </a:rPr>
              <a:t> ar gyfer 2024 i 2025</a:t>
            </a:r>
          </a:p>
          <a:p>
            <a:pPr algn="l"/>
            <a:r>
              <a:rPr lang="en-GB" b="0" i="0">
                <a:solidFill>
                  <a:srgbClr val="1F1F1F"/>
                </a:solidFill>
                <a:effectLst/>
                <a:latin typeface="Arial" panose="020B0604020202020204" pitchFamily="34" charset="0"/>
              </a:rPr>
              <a:t>Mae'r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 Blynyddoedd Cynnar ar gael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ar </a:t>
            </a:r>
            <a:r>
              <a:rPr lang="en-GB" b="0" i="0" err="1">
                <a:solidFill>
                  <a:srgbClr val="1F1F1F"/>
                </a:solidFill>
                <a:effectLst/>
                <a:latin typeface="Arial" panose="020B0604020202020204" pitchFamily="34" charset="0"/>
              </a:rPr>
              <a:t>gyfradd</a:t>
            </a:r>
            <a:r>
              <a:rPr lang="en-GB" b="0" i="0">
                <a:solidFill>
                  <a:srgbClr val="1F1F1F"/>
                </a:solidFill>
                <a:effectLst/>
                <a:latin typeface="Arial" panose="020B0604020202020204" pitchFamily="34" charset="0"/>
              </a:rPr>
              <a:t> o £1,150 y plentyn, ar gyfer:</a:t>
            </a:r>
          </a:p>
          <a:p>
            <a:pPr algn="l">
              <a:buFont typeface="Arial" panose="020B0604020202020204" pitchFamily="34" charset="0"/>
              <a:buChar char="•"/>
            </a:pPr>
            <a:r>
              <a:rPr lang="en-GB" b="0" i="0">
                <a:solidFill>
                  <a:srgbClr val="1F1F1F"/>
                </a:solidFill>
                <a:effectLst/>
                <a:latin typeface="Arial" panose="020B0604020202020204" pitchFamily="34" charset="0"/>
              </a:rPr>
              <a:t>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rhwng 5 a 15 </a:t>
            </a:r>
            <a:r>
              <a:rPr lang="en-GB" b="0" i="0" err="1">
                <a:solidFill>
                  <a:srgbClr val="1F1F1F"/>
                </a:solidFill>
                <a:effectLst/>
                <a:latin typeface="Arial" panose="020B0604020202020204" pitchFamily="34" charset="0"/>
              </a:rPr>
              <a:t>oed</a:t>
            </a:r>
            <a:r>
              <a:rPr lang="en-GB" b="0" i="0">
                <a:solidFill>
                  <a:srgbClr val="1F1F1F"/>
                </a:solidFill>
                <a:effectLst/>
                <a:latin typeface="Arial" panose="020B0604020202020204" pitchFamily="34" charset="0"/>
              </a:rPr>
              <a:t> mewn </a:t>
            </a:r>
            <a:r>
              <a:rPr lang="en-GB" b="0" i="0" err="1">
                <a:solidFill>
                  <a:srgbClr val="1F1F1F"/>
                </a:solidFill>
                <a:effectLst/>
                <a:latin typeface="Arial" panose="020B0604020202020204" pitchFamily="34" charset="0"/>
              </a:rPr>
              <a:t>blynyddoedd</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gorfodol</a:t>
            </a:r>
            <a:r>
              <a:rPr lang="en-GB" b="0" i="0">
                <a:solidFill>
                  <a:srgbClr val="1F1F1F"/>
                </a:solidFill>
                <a:effectLst/>
                <a:latin typeface="Arial" panose="020B0604020202020204" pitchFamily="34" charset="0"/>
              </a:rPr>
              <a:t> sy'n gymwys i gael prydau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am ddim</a:t>
            </a:r>
          </a:p>
          <a:p>
            <a:pPr algn="l">
              <a:buFont typeface="Arial" panose="020B0604020202020204" pitchFamily="34" charset="0"/>
              <a:buChar char="•"/>
            </a:pPr>
            <a:r>
              <a:rPr lang="en-GB" b="0" i="0">
                <a:solidFill>
                  <a:srgbClr val="1F1F1F"/>
                </a:solidFill>
                <a:effectLst/>
                <a:latin typeface="Arial" panose="020B0604020202020204" pitchFamily="34" charset="0"/>
              </a:rPr>
              <a:t>plant 3 a 4 </a:t>
            </a:r>
            <a:r>
              <a:rPr lang="en-GB" b="0" i="0" err="1">
                <a:solidFill>
                  <a:srgbClr val="1F1F1F"/>
                </a:solidFill>
                <a:effectLst/>
                <a:latin typeface="Arial" panose="020B0604020202020204" pitchFamily="34" charset="0"/>
              </a:rPr>
              <a:t>oed</a:t>
            </a:r>
            <a:r>
              <a:rPr lang="en-GB" b="0" i="0">
                <a:solidFill>
                  <a:srgbClr val="1F1F1F"/>
                </a:solidFill>
                <a:effectLst/>
                <a:latin typeface="Arial" panose="020B0604020202020204" pitchFamily="34" charset="0"/>
              </a:rPr>
              <a:t> mewn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neu </a:t>
            </a:r>
            <a:r>
              <a:rPr lang="en-GB" b="0" i="0" err="1">
                <a:solidFill>
                  <a:srgbClr val="1F1F1F"/>
                </a:solidFill>
                <a:effectLst/>
                <a:latin typeface="Arial" panose="020B0604020202020204" pitchFamily="34" charset="0"/>
              </a:rPr>
              <a:t>leoliadau</a:t>
            </a:r>
            <a:r>
              <a:rPr lang="en-GB" b="0" i="0">
                <a:solidFill>
                  <a:srgbClr val="1F1F1F"/>
                </a:solidFill>
                <a:effectLst/>
                <a:latin typeface="Arial" panose="020B0604020202020204" pitchFamily="34" charset="0"/>
              </a:rPr>
              <a:t> a </a:t>
            </a:r>
            <a:r>
              <a:rPr lang="en-GB" b="0" i="0" err="1">
                <a:solidFill>
                  <a:srgbClr val="1F1F1F"/>
                </a:solidFill>
                <a:effectLst/>
                <a:latin typeface="Arial" panose="020B0604020202020204" pitchFamily="34" charset="0"/>
              </a:rPr>
              <a:t>ariennir</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nas</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cynhelir</a:t>
            </a:r>
            <a:r>
              <a:rPr lang="en-GB" b="0" i="0">
                <a:solidFill>
                  <a:srgbClr val="1F1F1F"/>
                </a:solidFill>
                <a:effectLst/>
                <a:latin typeface="Arial" panose="020B0604020202020204" pitchFamily="34" charset="0"/>
              </a:rPr>
              <a:t> sy'n gymwys i gael prydau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am ddim (Grant y Blynyddoedd Cynnar)</a:t>
            </a:r>
          </a:p>
          <a:p>
            <a:pPr algn="l">
              <a:buFont typeface="Arial" panose="020B0604020202020204" pitchFamily="34" charset="0"/>
              <a:buChar char="•"/>
            </a:pPr>
            <a:r>
              <a:rPr lang="en-GB" b="0" i="0">
                <a:solidFill>
                  <a:srgbClr val="1F1F1F"/>
                </a:solidFill>
                <a:effectLst/>
                <a:latin typeface="Arial" panose="020B0604020202020204" pitchFamily="34" charset="0"/>
              </a:rPr>
              <a:t>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mewn </a:t>
            </a:r>
            <a:r>
              <a:rPr lang="en-GB" b="0" i="0" err="1">
                <a:solidFill>
                  <a:srgbClr val="1F1F1F"/>
                </a:solidFill>
                <a:effectLst/>
                <a:latin typeface="Arial" panose="020B0604020202020204" pitchFamily="34" charset="0"/>
              </a:rPr>
              <a:t>unedau</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cyfeirio</a:t>
            </a:r>
            <a:r>
              <a:rPr lang="en-GB" b="0" i="0">
                <a:solidFill>
                  <a:srgbClr val="1F1F1F"/>
                </a:solidFill>
                <a:effectLst/>
                <a:latin typeface="Arial" panose="020B0604020202020204" pitchFamily="34" charset="0"/>
              </a:rPr>
              <a:t> disgyblion neu sy'n derbyn addysg </a:t>
            </a:r>
            <a:r>
              <a:rPr lang="en-GB" b="0" i="0" err="1">
                <a:solidFill>
                  <a:srgbClr val="1F1F1F"/>
                </a:solidFill>
                <a:effectLst/>
                <a:latin typeface="Arial" panose="020B0604020202020204" pitchFamily="34" charset="0"/>
              </a:rPr>
              <a:t>heblaw</a:t>
            </a:r>
            <a:r>
              <a:rPr lang="en-GB" b="0" i="0">
                <a:solidFill>
                  <a:srgbClr val="1F1F1F"/>
                </a:solidFill>
                <a:effectLst/>
                <a:latin typeface="Arial" panose="020B0604020202020204" pitchFamily="34" charset="0"/>
              </a:rPr>
              <a:t> yn yr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sy'n gymwys i gael prydau </a:t>
            </a:r>
            <a:r>
              <a:rPr lang="en-GB" b="0" i="0" err="1">
                <a:solidFill>
                  <a:srgbClr val="1F1F1F"/>
                </a:solidFill>
                <a:effectLst/>
                <a:latin typeface="Arial" panose="020B0604020202020204" pitchFamily="34" charset="0"/>
              </a:rPr>
              <a:t>ysgol</a:t>
            </a:r>
            <a:r>
              <a:rPr lang="en-GB" b="0" i="0">
                <a:solidFill>
                  <a:srgbClr val="1F1F1F"/>
                </a:solidFill>
                <a:effectLst/>
                <a:latin typeface="Arial" panose="020B0604020202020204" pitchFamily="34" charset="0"/>
              </a:rPr>
              <a:t> am ddim</a:t>
            </a:r>
          </a:p>
          <a:p>
            <a:pPr algn="l">
              <a:buFont typeface="Arial" panose="020B0604020202020204" pitchFamily="34" charset="0"/>
              <a:buChar char="•"/>
            </a:pPr>
            <a:r>
              <a:rPr lang="en-GB" b="0" i="0">
                <a:solidFill>
                  <a:srgbClr val="1F1F1F"/>
                </a:solidFill>
                <a:effectLst/>
                <a:latin typeface="Arial" panose="020B0604020202020204" pitchFamily="34" charset="0"/>
              </a:rPr>
              <a:t>plant a </a:t>
            </a:r>
            <a:r>
              <a:rPr lang="en-GB" b="0" i="0" err="1">
                <a:solidFill>
                  <a:srgbClr val="1F1F1F"/>
                </a:solidFill>
                <a:effectLst/>
                <a:latin typeface="Arial" panose="020B0604020202020204" pitchFamily="34" charset="0"/>
              </a:rPr>
              <a:t>phobl</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ifanc</a:t>
            </a:r>
            <a:r>
              <a:rPr lang="en-GB" b="0" i="0">
                <a:solidFill>
                  <a:srgbClr val="1F1F1F"/>
                </a:solidFill>
                <a:effectLst/>
                <a:latin typeface="Arial" panose="020B0604020202020204" pitchFamily="34" charset="0"/>
              </a:rPr>
              <a:t> rhwng 3 a 15 </a:t>
            </a:r>
            <a:r>
              <a:rPr lang="en-GB" b="0" i="0" err="1">
                <a:solidFill>
                  <a:srgbClr val="1F1F1F"/>
                </a:solidFill>
                <a:effectLst/>
                <a:latin typeface="Arial" panose="020B0604020202020204" pitchFamily="34" charset="0"/>
              </a:rPr>
              <a:t>oed</a:t>
            </a:r>
            <a:r>
              <a:rPr lang="en-GB" b="0" i="0">
                <a:solidFill>
                  <a:srgbClr val="1F1F1F"/>
                </a:solidFill>
                <a:effectLst/>
                <a:latin typeface="Arial" panose="020B0604020202020204" pitchFamily="34" charset="0"/>
              </a:rPr>
              <a:t> sydd â </a:t>
            </a:r>
            <a:r>
              <a:rPr lang="en-GB" b="0" i="0" err="1">
                <a:solidFill>
                  <a:srgbClr val="1F1F1F"/>
                </a:solidFill>
                <a:effectLst/>
                <a:latin typeface="Arial" panose="020B0604020202020204" pitchFamily="34" charset="0"/>
              </a:rPr>
              <a:t>phrofiad</a:t>
            </a:r>
            <a:r>
              <a:rPr lang="en-GB" b="0" i="0">
                <a:solidFill>
                  <a:srgbClr val="1F1F1F"/>
                </a:solidFill>
                <a:effectLst/>
                <a:latin typeface="Arial" panose="020B0604020202020204" pitchFamily="34" charset="0"/>
              </a:rPr>
              <a:t> o fod mewn gofal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ar gyfer Plant sy'n Derbyn Gofal)</a:t>
            </a:r>
          </a:p>
          <a:p>
            <a:pPr algn="l"/>
            <a:r>
              <a:rPr lang="en-GB" b="0" i="0">
                <a:solidFill>
                  <a:srgbClr val="1F1F1F"/>
                </a:solidFill>
                <a:effectLst/>
                <a:latin typeface="Arial" panose="020B0604020202020204" pitchFamily="34" charset="0"/>
              </a:rPr>
              <a:t>Mae </a:t>
            </a:r>
            <a:r>
              <a:rPr lang="en-GB" b="1" i="0" u="none" strike="noStrike" err="1">
                <a:solidFill>
                  <a:srgbClr val="0360A6"/>
                </a:solidFill>
                <a:effectLst/>
                <a:latin typeface="Arial" panose="020B0604020202020204" pitchFamily="34" charset="0"/>
                <a:hlinkClick r:id="rId7"/>
              </a:rPr>
              <a:t>dadansoddiad</a:t>
            </a:r>
            <a:r>
              <a:rPr lang="en-GB" b="1" i="0" u="none" strike="noStrike">
                <a:solidFill>
                  <a:srgbClr val="0360A6"/>
                </a:solidFill>
                <a:effectLst/>
                <a:latin typeface="Arial" panose="020B0604020202020204" pitchFamily="34" charset="0"/>
                <a:hlinkClick r:id="rId7"/>
              </a:rPr>
              <a:t> o </a:t>
            </a:r>
            <a:r>
              <a:rPr lang="en-GB" b="1" i="0" u="none" strike="noStrike" err="1">
                <a:solidFill>
                  <a:srgbClr val="0360A6"/>
                </a:solidFill>
                <a:effectLst/>
                <a:latin typeface="Arial" panose="020B0604020202020204" pitchFamily="34" charset="0"/>
                <a:hlinkClick r:id="rId7"/>
              </a:rPr>
              <a:t>ddyraniadau'r</a:t>
            </a:r>
            <a:r>
              <a:rPr lang="en-GB" b="1" i="0" u="none" strike="noStrike">
                <a:solidFill>
                  <a:srgbClr val="0360A6"/>
                </a:solidFill>
                <a:effectLst/>
                <a:latin typeface="Arial" panose="020B0604020202020204" pitchFamily="34" charset="0"/>
                <a:hlinkClick r:id="rId7"/>
              </a:rPr>
              <a:t> Grant </a:t>
            </a:r>
            <a:r>
              <a:rPr lang="en-GB" b="1" i="0" u="none" strike="noStrike" err="1">
                <a:solidFill>
                  <a:srgbClr val="0360A6"/>
                </a:solidFill>
                <a:effectLst/>
                <a:latin typeface="Arial" panose="020B0604020202020204" pitchFamily="34" charset="0"/>
                <a:hlinkClick r:id="rId7"/>
              </a:rPr>
              <a:t>Datblygu</a:t>
            </a:r>
            <a:r>
              <a:rPr lang="en-GB" b="1" i="0" u="none" strike="noStrike">
                <a:solidFill>
                  <a:srgbClr val="0360A6"/>
                </a:solidFill>
                <a:effectLst/>
                <a:latin typeface="Arial" panose="020B0604020202020204" pitchFamily="34" charset="0"/>
                <a:hlinkClick r:id="rId7"/>
              </a:rPr>
              <a:t> Disgyblion ar gyfer pob </a:t>
            </a:r>
            <a:r>
              <a:rPr lang="en-GB" b="1" i="0" u="none" strike="noStrike" err="1">
                <a:solidFill>
                  <a:srgbClr val="0360A6"/>
                </a:solidFill>
                <a:effectLst/>
                <a:latin typeface="Arial" panose="020B0604020202020204" pitchFamily="34" charset="0"/>
                <a:hlinkClick r:id="rId7"/>
              </a:rPr>
              <a:t>ysgol</a:t>
            </a:r>
            <a:r>
              <a:rPr lang="en-GB" b="1" i="0" u="none" strike="noStrike">
                <a:solidFill>
                  <a:srgbClr val="0360A6"/>
                </a:solidFill>
                <a:effectLst/>
                <a:latin typeface="Arial" panose="020B0604020202020204" pitchFamily="34" charset="0"/>
                <a:hlinkClick r:id="rId7"/>
              </a:rPr>
              <a:t> neu </a:t>
            </a:r>
            <a:r>
              <a:rPr lang="en-GB" b="1" i="0" u="none" strike="noStrike" err="1">
                <a:solidFill>
                  <a:srgbClr val="0360A6"/>
                </a:solidFill>
                <a:effectLst/>
                <a:latin typeface="Arial" panose="020B0604020202020204" pitchFamily="34" charset="0"/>
                <a:hlinkClick r:id="rId7"/>
              </a:rPr>
              <a:t>leoliad</a:t>
            </a:r>
            <a:r>
              <a:rPr lang="en-GB" b="0" i="0">
                <a:solidFill>
                  <a:srgbClr val="1F1F1F"/>
                </a:solidFill>
                <a:effectLst/>
                <a:latin typeface="Arial" panose="020B0604020202020204" pitchFamily="34" charset="0"/>
              </a:rPr>
              <a:t> ar gael ar gyfer 2024 i 2025.</a:t>
            </a:r>
          </a:p>
          <a:p>
            <a:pPr algn="l"/>
            <a:r>
              <a:rPr lang="en-GB" b="0" i="0">
                <a:solidFill>
                  <a:srgbClr val="1F1F1F"/>
                </a:solidFill>
                <a:effectLst/>
                <a:latin typeface="Arial" panose="020B0604020202020204" pitchFamily="34" charset="0"/>
              </a:rPr>
              <a:t>Yn </a:t>
            </a:r>
            <a:r>
              <a:rPr lang="en-GB" b="0" i="0" err="1">
                <a:solidFill>
                  <a:srgbClr val="1F1F1F"/>
                </a:solidFill>
                <a:effectLst/>
                <a:latin typeface="Arial" panose="020B0604020202020204" pitchFamily="34" charset="0"/>
              </a:rPr>
              <a:t>ogystal</a:t>
            </a:r>
            <a:r>
              <a:rPr lang="en-GB" b="0" i="0">
                <a:solidFill>
                  <a:srgbClr val="1F1F1F"/>
                </a:solidFill>
                <a:effectLst/>
                <a:latin typeface="Arial" panose="020B0604020202020204" pitchFamily="34" charset="0"/>
              </a:rPr>
              <a:t>, ar gyfer 2024 i 2025, bydd y Grant </a:t>
            </a:r>
            <a:r>
              <a:rPr lang="en-GB" b="0" i="0" err="1">
                <a:solidFill>
                  <a:srgbClr val="1F1F1F"/>
                </a:solidFill>
                <a:effectLst/>
                <a:latin typeface="Arial" panose="020B0604020202020204" pitchFamily="34" charset="0"/>
              </a:rPr>
              <a:t>Datblygu</a:t>
            </a:r>
            <a:r>
              <a:rPr lang="en-GB" b="0" i="0">
                <a:solidFill>
                  <a:srgbClr val="1F1F1F"/>
                </a:solidFill>
                <a:effectLst/>
                <a:latin typeface="Arial" panose="020B0604020202020204" pitchFamily="34" charset="0"/>
              </a:rPr>
              <a:t> Disgyblion yn:</a:t>
            </a:r>
          </a:p>
          <a:p>
            <a:pPr algn="l">
              <a:buFont typeface="Arial" panose="020B0604020202020204" pitchFamily="34" charset="0"/>
              <a:buChar char="•"/>
            </a:pPr>
            <a:r>
              <a:rPr lang="en-GB" b="0" i="0" err="1">
                <a:solidFill>
                  <a:srgbClr val="1F1F1F"/>
                </a:solidFill>
                <a:effectLst/>
                <a:latin typeface="Arial" panose="020B0604020202020204" pitchFamily="34" charset="0"/>
              </a:rPr>
              <a:t>darparu</a:t>
            </a:r>
            <a:r>
              <a:rPr lang="en-GB" b="0" i="0">
                <a:solidFill>
                  <a:srgbClr val="1F1F1F"/>
                </a:solidFill>
                <a:effectLst/>
                <a:latin typeface="Arial" panose="020B0604020202020204" pitchFamily="34" charset="0"/>
              </a:rPr>
              <a:t> cyfran o £7.1m i </a:t>
            </a:r>
            <a:r>
              <a:rPr lang="en-GB" b="0" i="0" err="1">
                <a:solidFill>
                  <a:srgbClr val="1F1F1F"/>
                </a:solidFill>
                <a:effectLst/>
                <a:latin typeface="Arial" panose="020B0604020202020204" pitchFamily="34" charset="0"/>
              </a:rPr>
              <a:t>awdurdodau</a:t>
            </a:r>
            <a:r>
              <a:rPr lang="en-GB" b="0" i="0">
                <a:solidFill>
                  <a:srgbClr val="1F1F1F"/>
                </a:solidFill>
                <a:effectLst/>
                <a:latin typeface="Arial" panose="020B0604020202020204" pitchFamily="34" charset="0"/>
              </a:rPr>
              <a:t> lleol i'w </a:t>
            </a:r>
            <a:r>
              <a:rPr lang="en-GB" b="0" i="0" err="1">
                <a:solidFill>
                  <a:srgbClr val="1F1F1F"/>
                </a:solidFill>
                <a:effectLst/>
                <a:latin typeface="Arial" panose="020B0604020202020204" pitchFamily="34" charset="0"/>
              </a:rPr>
              <a:t>dosbarthu'n</a:t>
            </a:r>
            <a:r>
              <a:rPr lang="en-GB" b="0" i="0">
                <a:solidFill>
                  <a:srgbClr val="1F1F1F"/>
                </a:solidFill>
                <a:effectLst/>
                <a:latin typeface="Arial" panose="020B0604020202020204" pitchFamily="34" charset="0"/>
              </a:rPr>
              <a:t> llawn i </a:t>
            </a:r>
            <a:r>
              <a:rPr lang="en-GB" b="0" i="0" err="1">
                <a:solidFill>
                  <a:srgbClr val="1F1F1F"/>
                </a:solidFill>
                <a:effectLst/>
                <a:latin typeface="Arial" panose="020B0604020202020204" pitchFamily="34" charset="0"/>
              </a:rPr>
              <a:t>ysgolion</a:t>
            </a:r>
            <a:r>
              <a:rPr lang="en-GB" b="0" i="0">
                <a:solidFill>
                  <a:srgbClr val="1F1F1F"/>
                </a:solidFill>
                <a:effectLst/>
                <a:latin typeface="Arial" panose="020B0604020202020204" pitchFamily="34" charset="0"/>
              </a:rPr>
              <a:t> a lleoliadau </a:t>
            </a:r>
          </a:p>
          <a:p>
            <a:pPr algn="l">
              <a:buFont typeface="Arial" panose="020B0604020202020204" pitchFamily="34" charset="0"/>
              <a:buChar char="•"/>
            </a:pPr>
            <a:r>
              <a:rPr lang="en-GB" b="0" i="0" err="1">
                <a:solidFill>
                  <a:srgbClr val="1F1F1F"/>
                </a:solidFill>
                <a:effectLst/>
                <a:latin typeface="Arial" panose="020B0604020202020204" pitchFamily="34" charset="0"/>
              </a:rPr>
              <a:t>darparu</a:t>
            </a:r>
            <a:r>
              <a:rPr lang="en-GB" b="0" i="0">
                <a:solidFill>
                  <a:srgbClr val="1F1F1F"/>
                </a:solidFill>
                <a:effectLst/>
                <a:latin typeface="Arial" panose="020B0604020202020204" pitchFamily="34" charset="0"/>
              </a:rPr>
              <a:t> cyfran o </a:t>
            </a:r>
            <a:r>
              <a:rPr lang="en-GB" b="0" i="0" err="1">
                <a:solidFill>
                  <a:srgbClr val="1F1F1F"/>
                </a:solidFill>
                <a:effectLst/>
                <a:latin typeface="Arial" panose="020B0604020202020204" pitchFamily="34" charset="0"/>
              </a:rPr>
              <a:t>gyllid</a:t>
            </a:r>
            <a:r>
              <a:rPr lang="en-GB" b="0" i="0">
                <a:solidFill>
                  <a:srgbClr val="1F1F1F"/>
                </a:solidFill>
                <a:effectLst/>
                <a:latin typeface="Arial" panose="020B0604020202020204" pitchFamily="34" charset="0"/>
              </a:rPr>
              <a:t> o £400,000 ar gyfer </a:t>
            </a:r>
            <a:r>
              <a:rPr lang="en-GB" b="0" i="0" err="1">
                <a:solidFill>
                  <a:srgbClr val="1F1F1F"/>
                </a:solidFill>
                <a:effectLst/>
                <a:latin typeface="Arial" panose="020B0604020202020204" pitchFamily="34" charset="0"/>
              </a:rPr>
              <a:t>Cynghorydd</a:t>
            </a:r>
            <a:r>
              <a:rPr lang="en-GB" b="0" i="0">
                <a:solidFill>
                  <a:srgbClr val="1F1F1F"/>
                </a:solidFill>
                <a:effectLst/>
                <a:latin typeface="Arial" panose="020B0604020202020204" pitchFamily="34" charset="0"/>
              </a:rPr>
              <a:t> yr </a:t>
            </a:r>
            <a:r>
              <a:rPr lang="en-GB" b="0" i="0" err="1">
                <a:solidFill>
                  <a:srgbClr val="1F1F1F"/>
                </a:solidFill>
                <a:effectLst/>
                <a:latin typeface="Arial" panose="020B0604020202020204" pitchFamily="34" charset="0"/>
              </a:rPr>
              <a:t>awdurdod</a:t>
            </a:r>
            <a:r>
              <a:rPr lang="en-GB" b="0" i="0">
                <a:solidFill>
                  <a:srgbClr val="1F1F1F"/>
                </a:solidFill>
                <a:effectLst/>
                <a:latin typeface="Arial" panose="020B0604020202020204" pitchFamily="34" charset="0"/>
              </a:rPr>
              <a:t> lleol neu'r </a:t>
            </a:r>
            <a:r>
              <a:rPr lang="en-GB" b="0" i="0" err="1">
                <a:solidFill>
                  <a:srgbClr val="1F1F1F"/>
                </a:solidFill>
                <a:effectLst/>
                <a:latin typeface="Arial" panose="020B0604020202020204" pitchFamily="34" charset="0"/>
              </a:rPr>
              <a:t>rhanbarth</a:t>
            </a:r>
            <a:r>
              <a:rPr lang="en-GB" b="0" i="0">
                <a:solidFill>
                  <a:srgbClr val="1F1F1F"/>
                </a:solidFill>
                <a:effectLst/>
                <a:latin typeface="Arial" panose="020B0604020202020204" pitchFamily="34" charset="0"/>
              </a:rPr>
              <a:t> ar gyfer y Grant</a:t>
            </a:r>
          </a:p>
          <a:p>
            <a:endParaRPr lang="en-GB"/>
          </a:p>
        </p:txBody>
      </p:sp>
    </p:spTree>
    <p:extLst>
      <p:ext uri="{BB962C8B-B14F-4D97-AF65-F5344CB8AC3E}">
        <p14:creationId xmlns:p14="http://schemas.microsoft.com/office/powerpoint/2010/main" val="10802361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GB" b="1" i="0">
                <a:solidFill>
                  <a:srgbClr val="1F1F1F"/>
                </a:solidFill>
                <a:effectLst/>
                <a:latin typeface="Arial" panose="020B0604020202020204" pitchFamily="34" charset="0"/>
              </a:rPr>
              <a:t>Introduction</a:t>
            </a:r>
          </a:p>
          <a:p>
            <a:pPr algn="l"/>
            <a:r>
              <a:rPr lang="en-GB" b="0" i="0">
                <a:solidFill>
                  <a:srgbClr val="1F1F1F"/>
                </a:solidFill>
                <a:effectLst/>
                <a:latin typeface="Arial" panose="020B0604020202020204" pitchFamily="34" charset="0"/>
              </a:rPr>
              <a:t>The Pupil Development Grant (PDG) is funding given to schools and educational settings (settings). Settings include nurseries, pupil referral units, and home tuition.</a:t>
            </a:r>
          </a:p>
          <a:p>
            <a:pPr algn="l"/>
            <a:r>
              <a:rPr lang="en-GB" b="0" i="0">
                <a:solidFill>
                  <a:srgbClr val="1F1F1F"/>
                </a:solidFill>
                <a:effectLst/>
                <a:latin typeface="Arial" panose="020B0604020202020204" pitchFamily="34" charset="0"/>
              </a:rPr>
              <a:t>PDG, Early Years PDG (</a:t>
            </a:r>
            <a:r>
              <a:rPr lang="en-GB" b="0" i="0" err="1">
                <a:solidFill>
                  <a:srgbClr val="1F1F1F"/>
                </a:solidFill>
                <a:effectLst/>
                <a:latin typeface="Arial" panose="020B0604020202020204" pitchFamily="34" charset="0"/>
              </a:rPr>
              <a:t>EYPDG</a:t>
            </a:r>
            <a:r>
              <a:rPr lang="en-GB" b="0" i="0">
                <a:solidFill>
                  <a:srgbClr val="1F1F1F"/>
                </a:solidFill>
                <a:effectLst/>
                <a:latin typeface="Arial" panose="020B0604020202020204" pitchFamily="34" charset="0"/>
              </a:rPr>
              <a:t>), and Education other than at school PDG (</a:t>
            </a:r>
            <a:r>
              <a:rPr lang="en-GB" b="0" i="0" err="1">
                <a:solidFill>
                  <a:srgbClr val="1F1F1F"/>
                </a:solidFill>
                <a:effectLst/>
                <a:latin typeface="Arial" panose="020B0604020202020204" pitchFamily="34" charset="0"/>
              </a:rPr>
              <a:t>EOTAS</a:t>
            </a:r>
            <a:r>
              <a:rPr lang="en-GB" b="0" i="0">
                <a:solidFill>
                  <a:srgbClr val="1F1F1F"/>
                </a:solidFill>
                <a:effectLst/>
                <a:latin typeface="Arial" panose="020B0604020202020204" pitchFamily="34" charset="0"/>
              </a:rPr>
              <a:t> PDG) funding aim to raise the attainment of children and young people from low-income households. PDG-LAC is given for care-experienced or looked after children (LAC). It does this by reducing the barriers that they often face to achieving their full potential. </a:t>
            </a:r>
          </a:p>
          <a:p>
            <a:pPr algn="l"/>
            <a:r>
              <a:rPr lang="en-GB" b="0" i="0">
                <a:solidFill>
                  <a:srgbClr val="1F1F1F"/>
                </a:solidFill>
                <a:effectLst/>
                <a:latin typeface="Arial" panose="020B0604020202020204" pitchFamily="34" charset="0"/>
              </a:rPr>
              <a:t>The PDG is a key resource for realising the Welsh Government’s ambition of </a:t>
            </a:r>
            <a:r>
              <a:rPr lang="en-GB" b="1" i="0" u="none" strike="noStrike">
                <a:solidFill>
                  <a:srgbClr val="0360A6"/>
                </a:solidFill>
                <a:effectLst/>
                <a:latin typeface="Arial" panose="020B0604020202020204" pitchFamily="34" charset="0"/>
                <a:hlinkClick r:id="rId3"/>
              </a:rPr>
              <a:t>high standards and aspirations for all</a:t>
            </a:r>
            <a:r>
              <a:rPr lang="en-GB" b="0" i="0">
                <a:solidFill>
                  <a:srgbClr val="1F1F1F"/>
                </a:solidFill>
                <a:effectLst/>
                <a:latin typeface="Arial" panose="020B0604020202020204" pitchFamily="34" charset="0"/>
              </a:rPr>
              <a:t>.</a:t>
            </a:r>
          </a:p>
          <a:p>
            <a:pPr algn="l"/>
            <a:r>
              <a:rPr lang="en-GB" b="1" i="0">
                <a:solidFill>
                  <a:srgbClr val="1F1F1F"/>
                </a:solidFill>
                <a:effectLst/>
                <a:latin typeface="Arial" panose="020B0604020202020204" pitchFamily="34" charset="0"/>
              </a:rPr>
              <a:t>PDG</a:t>
            </a:r>
          </a:p>
          <a:p>
            <a:pPr algn="l"/>
            <a:r>
              <a:rPr lang="en-GB" b="0" i="0">
                <a:solidFill>
                  <a:srgbClr val="1F1F1F"/>
                </a:solidFill>
                <a:effectLst/>
                <a:latin typeface="Arial" panose="020B0604020202020204" pitchFamily="34" charset="0"/>
              </a:rPr>
              <a:t>The PDG is provided to schools and settings for children and young people aged 5 to 15. Use of the grant should focus on the following key areas:</a:t>
            </a:r>
          </a:p>
          <a:p>
            <a:pPr algn="l">
              <a:buFont typeface="Arial" panose="020B0604020202020204" pitchFamily="34" charset="0"/>
              <a:buChar char="•"/>
            </a:pPr>
            <a:r>
              <a:rPr lang="en-GB" b="0" i="0">
                <a:solidFill>
                  <a:srgbClr val="1F1F1F"/>
                </a:solidFill>
                <a:effectLst/>
                <a:latin typeface="Arial" panose="020B0604020202020204" pitchFamily="34" charset="0"/>
              </a:rPr>
              <a:t>high-quality learning and teaching</a:t>
            </a:r>
          </a:p>
          <a:p>
            <a:pPr algn="l">
              <a:buFont typeface="Arial" panose="020B0604020202020204" pitchFamily="34" charset="0"/>
              <a:buChar char="•"/>
            </a:pPr>
            <a:r>
              <a:rPr lang="en-GB" b="0" i="0">
                <a:solidFill>
                  <a:srgbClr val="1F1F1F"/>
                </a:solidFill>
                <a:effectLst/>
                <a:latin typeface="Arial" panose="020B0604020202020204" pitchFamily="34" charset="0"/>
              </a:rPr>
              <a:t>Community Focused Schools</a:t>
            </a:r>
          </a:p>
          <a:p>
            <a:pPr algn="l">
              <a:buFont typeface="Arial" panose="020B0604020202020204" pitchFamily="34" charset="0"/>
              <a:buChar char="•"/>
            </a:pPr>
            <a:r>
              <a:rPr lang="en-GB" b="0" i="0">
                <a:solidFill>
                  <a:srgbClr val="1F1F1F"/>
                </a:solidFill>
                <a:effectLst/>
                <a:latin typeface="Arial" panose="020B0604020202020204" pitchFamily="34" charset="0"/>
              </a:rPr>
              <a:t>early childhood play, learning and care</a:t>
            </a:r>
          </a:p>
          <a:p>
            <a:pPr algn="l">
              <a:buFont typeface="Arial" panose="020B0604020202020204" pitchFamily="34" charset="0"/>
              <a:buChar char="•"/>
            </a:pPr>
            <a:r>
              <a:rPr lang="en-GB" b="0" i="0">
                <a:solidFill>
                  <a:srgbClr val="1F1F1F"/>
                </a:solidFill>
                <a:effectLst/>
                <a:latin typeface="Arial" panose="020B0604020202020204" pitchFamily="34" charset="0"/>
              </a:rPr>
              <a:t>high aspirations supported by strong relationships</a:t>
            </a:r>
          </a:p>
          <a:p>
            <a:pPr algn="l">
              <a:buFont typeface="Arial" panose="020B0604020202020204" pitchFamily="34" charset="0"/>
              <a:buChar char="•"/>
            </a:pPr>
            <a:r>
              <a:rPr lang="en-GB" b="0" i="0">
                <a:solidFill>
                  <a:srgbClr val="1F1F1F"/>
                </a:solidFill>
                <a:effectLst/>
                <a:latin typeface="Arial" panose="020B0604020202020204" pitchFamily="34" charset="0"/>
              </a:rPr>
              <a:t>health and wellbeing</a:t>
            </a:r>
          </a:p>
          <a:p>
            <a:pPr algn="l">
              <a:buFont typeface="Arial" panose="020B0604020202020204" pitchFamily="34" charset="0"/>
              <a:buChar char="•"/>
            </a:pPr>
            <a:r>
              <a:rPr lang="en-GB" b="0" i="0">
                <a:solidFill>
                  <a:srgbClr val="1F1F1F"/>
                </a:solidFill>
                <a:effectLst/>
                <a:latin typeface="Arial" panose="020B0604020202020204" pitchFamily="34" charset="0"/>
              </a:rPr>
              <a:t>leadership</a:t>
            </a:r>
          </a:p>
          <a:p>
            <a:pPr algn="l">
              <a:buFont typeface="Arial" panose="020B0604020202020204" pitchFamily="34" charset="0"/>
              <a:buChar char="•"/>
            </a:pPr>
            <a:r>
              <a:rPr lang="en-GB" b="0" i="0">
                <a:solidFill>
                  <a:srgbClr val="1F1F1F"/>
                </a:solidFill>
                <a:effectLst/>
                <a:latin typeface="Arial" panose="020B0604020202020204" pitchFamily="34" charset="0"/>
              </a:rPr>
              <a:t>Curriculum for Wales and qualifications</a:t>
            </a:r>
          </a:p>
          <a:p>
            <a:pPr algn="l">
              <a:buFont typeface="Arial" panose="020B0604020202020204" pitchFamily="34" charset="0"/>
              <a:buChar char="•"/>
            </a:pPr>
            <a:r>
              <a:rPr lang="en-GB" b="0" i="0">
                <a:solidFill>
                  <a:srgbClr val="1F1F1F"/>
                </a:solidFill>
                <a:effectLst/>
                <a:latin typeface="Arial" panose="020B0604020202020204" pitchFamily="34" charset="0"/>
              </a:rPr>
              <a:t>supporting post-16 progression</a:t>
            </a:r>
          </a:p>
          <a:p>
            <a:pPr algn="l"/>
            <a:r>
              <a:rPr lang="en-GB" b="1" i="0" err="1">
                <a:solidFill>
                  <a:srgbClr val="1F1F1F"/>
                </a:solidFill>
                <a:effectLst/>
                <a:latin typeface="Arial" panose="020B0604020202020204" pitchFamily="34" charset="0"/>
              </a:rPr>
              <a:t>EYPDG</a:t>
            </a:r>
            <a:r>
              <a:rPr lang="en-GB" b="1" i="0">
                <a:solidFill>
                  <a:srgbClr val="1F1F1F"/>
                </a:solidFill>
                <a:effectLst/>
                <a:latin typeface="Arial" panose="020B0604020202020204" pitchFamily="34" charset="0"/>
              </a:rPr>
              <a:t> </a:t>
            </a:r>
          </a:p>
          <a:p>
            <a:pPr algn="l"/>
            <a:r>
              <a:rPr lang="en-GB" b="0" i="0">
                <a:solidFill>
                  <a:srgbClr val="1F1F1F"/>
                </a:solidFill>
                <a:effectLst/>
                <a:latin typeface="Arial" panose="020B0604020202020204" pitchFamily="34" charset="0"/>
              </a:rPr>
              <a:t>The </a:t>
            </a:r>
            <a:r>
              <a:rPr lang="en-GB" b="0" i="0" err="1">
                <a:solidFill>
                  <a:srgbClr val="1F1F1F"/>
                </a:solidFill>
                <a:effectLst/>
                <a:latin typeface="Arial" panose="020B0604020202020204" pitchFamily="34" charset="0"/>
              </a:rPr>
              <a:t>EYPDG</a:t>
            </a:r>
            <a:r>
              <a:rPr lang="en-GB" b="0" i="0">
                <a:solidFill>
                  <a:srgbClr val="1F1F1F"/>
                </a:solidFill>
                <a:effectLst/>
                <a:latin typeface="Arial" panose="020B0604020202020204" pitchFamily="34" charset="0"/>
              </a:rPr>
              <a:t> gives similar support to children aged 3 and 4 in schools and nurseries. This includes both maintained and non-maintained settings. This funding is used to support:</a:t>
            </a:r>
          </a:p>
          <a:p>
            <a:pPr algn="l">
              <a:buFont typeface="Arial" panose="020B0604020202020204" pitchFamily="34" charset="0"/>
              <a:buChar char="•"/>
            </a:pPr>
            <a:r>
              <a:rPr lang="en-GB" b="0" i="0">
                <a:solidFill>
                  <a:srgbClr val="1F1F1F"/>
                </a:solidFill>
                <a:effectLst/>
                <a:latin typeface="Arial" panose="020B0604020202020204" pitchFamily="34" charset="0"/>
              </a:rPr>
              <a:t>emotional and social wellbeing</a:t>
            </a:r>
          </a:p>
          <a:p>
            <a:pPr algn="l">
              <a:buFont typeface="Arial" panose="020B0604020202020204" pitchFamily="34" charset="0"/>
              <a:buChar char="•"/>
            </a:pPr>
            <a:r>
              <a:rPr lang="en-GB" b="0" i="0">
                <a:solidFill>
                  <a:srgbClr val="1F1F1F"/>
                </a:solidFill>
                <a:effectLst/>
                <a:latin typeface="Arial" panose="020B0604020202020204" pitchFamily="34" charset="0"/>
              </a:rPr>
              <a:t>physical development</a:t>
            </a:r>
          </a:p>
          <a:p>
            <a:pPr algn="l">
              <a:buFont typeface="Arial" panose="020B0604020202020204" pitchFamily="34" charset="0"/>
              <a:buChar char="•"/>
            </a:pPr>
            <a:r>
              <a:rPr lang="en-GB" b="0" i="0">
                <a:solidFill>
                  <a:srgbClr val="1F1F1F"/>
                </a:solidFill>
                <a:effectLst/>
                <a:latin typeface="Arial" panose="020B0604020202020204" pitchFamily="34" charset="0"/>
              </a:rPr>
              <a:t>speech, language and communication</a:t>
            </a:r>
          </a:p>
          <a:p>
            <a:pPr algn="l"/>
            <a:r>
              <a:rPr lang="en-GB" b="1" i="0">
                <a:solidFill>
                  <a:srgbClr val="1F1F1F"/>
                </a:solidFill>
                <a:effectLst/>
                <a:latin typeface="Arial" panose="020B0604020202020204" pitchFamily="34" charset="0"/>
              </a:rPr>
              <a:t>PDG-LAC</a:t>
            </a:r>
          </a:p>
          <a:p>
            <a:pPr algn="l"/>
            <a:r>
              <a:rPr lang="en-GB" b="0" i="0">
                <a:solidFill>
                  <a:srgbClr val="1F1F1F"/>
                </a:solidFill>
                <a:effectLst/>
                <a:latin typeface="Arial" panose="020B0604020202020204" pitchFamily="34" charset="0"/>
              </a:rPr>
              <a:t>The PDG-LAC is intended to support the educational attainment of:</a:t>
            </a:r>
          </a:p>
          <a:p>
            <a:pPr algn="l">
              <a:buFont typeface="Arial" panose="020B0604020202020204" pitchFamily="34" charset="0"/>
              <a:buChar char="•"/>
            </a:pPr>
            <a:r>
              <a:rPr lang="en-GB" b="0" i="0">
                <a:solidFill>
                  <a:srgbClr val="1F1F1F"/>
                </a:solidFill>
                <a:effectLst/>
                <a:latin typeface="Arial" panose="020B0604020202020204" pitchFamily="34" charset="0"/>
              </a:rPr>
              <a:t>looked after children (LAC or CLA)</a:t>
            </a:r>
          </a:p>
          <a:p>
            <a:pPr algn="l">
              <a:buFont typeface="Arial" panose="020B0604020202020204" pitchFamily="34" charset="0"/>
              <a:buChar char="•"/>
            </a:pPr>
            <a:r>
              <a:rPr lang="en-GB" b="0" i="0">
                <a:solidFill>
                  <a:srgbClr val="1F1F1F"/>
                </a:solidFill>
                <a:effectLst/>
                <a:latin typeface="Arial" panose="020B0604020202020204" pitchFamily="34" charset="0"/>
              </a:rPr>
              <a:t>children who have been adopted </a:t>
            </a:r>
          </a:p>
          <a:p>
            <a:pPr algn="l">
              <a:buFont typeface="Arial" panose="020B0604020202020204" pitchFamily="34" charset="0"/>
              <a:buChar char="•"/>
            </a:pPr>
            <a:r>
              <a:rPr lang="en-GB" b="0" i="0">
                <a:solidFill>
                  <a:srgbClr val="1F1F1F"/>
                </a:solidFill>
                <a:effectLst/>
                <a:latin typeface="Arial" panose="020B0604020202020204" pitchFamily="34" charset="0"/>
              </a:rPr>
              <a:t>children who are subject to a Special Guardianship Order (</a:t>
            </a:r>
            <a:r>
              <a:rPr lang="en-GB" b="0" i="0" err="1">
                <a:solidFill>
                  <a:srgbClr val="1F1F1F"/>
                </a:solidFill>
                <a:effectLst/>
                <a:latin typeface="Arial" panose="020B0604020202020204" pitchFamily="34" charset="0"/>
              </a:rPr>
              <a:t>SGO</a:t>
            </a:r>
            <a:r>
              <a:rPr lang="en-GB" b="0" i="0">
                <a:solidFill>
                  <a:srgbClr val="1F1F1F"/>
                </a:solidFill>
                <a:effectLst/>
                <a:latin typeface="Arial" panose="020B0604020202020204" pitchFamily="34" charset="0"/>
              </a:rPr>
              <a:t>)</a:t>
            </a:r>
          </a:p>
          <a:p>
            <a:pPr algn="l"/>
            <a:r>
              <a:rPr lang="en-GB" b="0" i="0">
                <a:solidFill>
                  <a:srgbClr val="1F1F1F"/>
                </a:solidFill>
                <a:effectLst/>
                <a:latin typeface="Arial" panose="020B0604020202020204" pitchFamily="34" charset="0"/>
              </a:rPr>
              <a:t>The Welsh Government is working with:</a:t>
            </a:r>
          </a:p>
          <a:p>
            <a:pPr algn="l">
              <a:buFont typeface="Arial" panose="020B0604020202020204" pitchFamily="34" charset="0"/>
              <a:buChar char="•"/>
            </a:pPr>
            <a:r>
              <a:rPr lang="en-GB" b="0" i="0">
                <a:solidFill>
                  <a:srgbClr val="1F1F1F"/>
                </a:solidFill>
                <a:effectLst/>
                <a:latin typeface="Arial" panose="020B0604020202020204" pitchFamily="34" charset="0"/>
              </a:rPr>
              <a:t>schools</a:t>
            </a:r>
          </a:p>
          <a:p>
            <a:pPr algn="l">
              <a:buFont typeface="Arial" panose="020B0604020202020204" pitchFamily="34" charset="0"/>
              <a:buChar char="•"/>
            </a:pPr>
            <a:r>
              <a:rPr lang="en-GB" b="0" i="0">
                <a:solidFill>
                  <a:srgbClr val="1F1F1F"/>
                </a:solidFill>
                <a:effectLst/>
                <a:latin typeface="Arial" panose="020B0604020202020204" pitchFamily="34" charset="0"/>
              </a:rPr>
              <a:t>settings</a:t>
            </a:r>
          </a:p>
          <a:p>
            <a:pPr algn="l">
              <a:buFont typeface="Arial" panose="020B0604020202020204" pitchFamily="34" charset="0"/>
              <a:buChar char="•"/>
            </a:pPr>
            <a:r>
              <a:rPr lang="en-GB" b="0" i="0">
                <a:solidFill>
                  <a:srgbClr val="1F1F1F"/>
                </a:solidFill>
                <a:effectLst/>
                <a:latin typeface="Arial" panose="020B0604020202020204" pitchFamily="34" charset="0"/>
              </a:rPr>
              <a:t>local authorities </a:t>
            </a:r>
          </a:p>
          <a:p>
            <a:pPr algn="l">
              <a:buFont typeface="Arial" panose="020B0604020202020204" pitchFamily="34" charset="0"/>
              <a:buChar char="•"/>
            </a:pPr>
            <a:r>
              <a:rPr lang="en-GB" b="0" i="0">
                <a:solidFill>
                  <a:srgbClr val="1F1F1F"/>
                </a:solidFill>
                <a:effectLst/>
                <a:latin typeface="Arial" panose="020B0604020202020204" pitchFamily="34" charset="0"/>
              </a:rPr>
              <a:t>regional consortia and partnerships</a:t>
            </a:r>
          </a:p>
          <a:p>
            <a:pPr algn="l"/>
            <a:r>
              <a:rPr lang="en-GB" b="0" i="0">
                <a:solidFill>
                  <a:srgbClr val="1F1F1F"/>
                </a:solidFill>
                <a:effectLst/>
                <a:latin typeface="Arial" panose="020B0604020202020204" pitchFamily="34" charset="0"/>
              </a:rPr>
              <a:t>Together we aim to find where funding can have the most benefit as we recover from the COVID-19 pandemic and in light of cost-of-living challenges.</a:t>
            </a:r>
          </a:p>
          <a:p>
            <a:pPr algn="l"/>
            <a:r>
              <a:rPr lang="en-GB" b="1" i="0">
                <a:solidFill>
                  <a:srgbClr val="1F1F1F"/>
                </a:solidFill>
                <a:effectLst/>
                <a:latin typeface="Arial" panose="020B0604020202020204" pitchFamily="34" charset="0"/>
              </a:rPr>
              <a:t>How PDG is allocated</a:t>
            </a:r>
          </a:p>
          <a:p>
            <a:pPr algn="l"/>
            <a:r>
              <a:rPr lang="en-GB" b="0" i="0">
                <a:solidFill>
                  <a:srgbClr val="1F1F1F"/>
                </a:solidFill>
                <a:effectLst/>
                <a:latin typeface="Arial" panose="020B0604020202020204" pitchFamily="34" charset="0"/>
              </a:rPr>
              <a:t>The amount of PDG, </a:t>
            </a:r>
            <a:r>
              <a:rPr lang="en-GB" b="0" i="0" err="1">
                <a:solidFill>
                  <a:srgbClr val="1F1F1F"/>
                </a:solidFill>
                <a:effectLst/>
                <a:latin typeface="Arial" panose="020B0604020202020204" pitchFamily="34" charset="0"/>
              </a:rPr>
              <a:t>EYPDG</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EOTAS</a:t>
            </a:r>
            <a:r>
              <a:rPr lang="en-GB" b="0" i="0">
                <a:solidFill>
                  <a:srgbClr val="1F1F1F"/>
                </a:solidFill>
                <a:effectLst/>
                <a:latin typeface="Arial" panose="020B0604020202020204" pitchFamily="34" charset="0"/>
              </a:rPr>
              <a:t> PDG and PDG-LAC funding given to local authorities, schools and settings is based on the number of:</a:t>
            </a:r>
          </a:p>
          <a:p>
            <a:pPr algn="l">
              <a:buFont typeface="Arial" panose="020B0604020202020204" pitchFamily="34" charset="0"/>
              <a:buChar char="•"/>
            </a:pPr>
            <a:r>
              <a:rPr lang="en-GB" b="0" i="0">
                <a:solidFill>
                  <a:srgbClr val="1F1F1F"/>
                </a:solidFill>
                <a:effectLst/>
                <a:latin typeface="Arial" panose="020B0604020202020204" pitchFamily="34" charset="0"/>
              </a:rPr>
              <a:t>children and young people aged 5 to 15 in a school or setting (for example educated other than at school (</a:t>
            </a:r>
            <a:r>
              <a:rPr lang="en-GB" b="0" i="0" err="1">
                <a:solidFill>
                  <a:srgbClr val="1F1F1F"/>
                </a:solidFill>
                <a:effectLst/>
                <a:latin typeface="Arial" panose="020B0604020202020204" pitchFamily="34" charset="0"/>
              </a:rPr>
              <a:t>EOTAS</a:t>
            </a:r>
            <a:r>
              <a:rPr lang="en-GB" b="0" i="0">
                <a:solidFill>
                  <a:srgbClr val="1F1F1F"/>
                </a:solidFill>
                <a:effectLst/>
                <a:latin typeface="Arial" panose="020B0604020202020204" pitchFamily="34" charset="0"/>
              </a:rPr>
              <a:t>) or pupil referral unit (</a:t>
            </a:r>
            <a:r>
              <a:rPr lang="en-GB" b="0" i="0" err="1">
                <a:solidFill>
                  <a:srgbClr val="1F1F1F"/>
                </a:solidFill>
                <a:effectLst/>
                <a:latin typeface="Arial" panose="020B0604020202020204" pitchFamily="34" charset="0"/>
              </a:rPr>
              <a:t>PRU</a:t>
            </a:r>
            <a:r>
              <a:rPr lang="en-GB" b="0" i="0">
                <a:solidFill>
                  <a:srgbClr val="1F1F1F"/>
                </a:solidFill>
                <a:effectLst/>
                <a:latin typeface="Arial" panose="020B0604020202020204" pitchFamily="34" charset="0"/>
              </a:rPr>
              <a:t>)) who are eligible for free school meals (</a:t>
            </a:r>
            <a:r>
              <a:rPr lang="en-GB" b="0" i="0" err="1">
                <a:solidFill>
                  <a:srgbClr val="1F1F1F"/>
                </a:solidFill>
                <a:effectLst/>
                <a:latin typeface="Arial" panose="020B0604020202020204" pitchFamily="34" charset="0"/>
              </a:rPr>
              <a:t>eFSM</a:t>
            </a:r>
            <a:r>
              <a:rPr lang="en-GB" b="0" i="0">
                <a:solidFill>
                  <a:srgbClr val="1F1F1F"/>
                </a:solidFill>
                <a:effectLst/>
                <a:latin typeface="Arial" panose="020B0604020202020204" pitchFamily="34" charset="0"/>
              </a:rPr>
              <a:t>) based on the latest school census (</a:t>
            </a:r>
            <a:r>
              <a:rPr lang="en-GB" b="0" i="0" err="1">
                <a:solidFill>
                  <a:srgbClr val="1F1F1F"/>
                </a:solidFill>
                <a:effectLst/>
                <a:latin typeface="Arial" panose="020B0604020202020204" pitchFamily="34" charset="0"/>
              </a:rPr>
              <a:t>PLASC</a:t>
            </a:r>
            <a:r>
              <a:rPr lang="en-GB" b="0" i="0">
                <a:solidFill>
                  <a:srgbClr val="1F1F1F"/>
                </a:solidFill>
                <a:effectLst/>
                <a:latin typeface="Arial" panose="020B0604020202020204" pitchFamily="34" charset="0"/>
              </a:rPr>
              <a:t>) data</a:t>
            </a:r>
          </a:p>
          <a:p>
            <a:pPr algn="l">
              <a:buFont typeface="Arial" panose="020B0604020202020204" pitchFamily="34" charset="0"/>
              <a:buChar char="•"/>
            </a:pPr>
            <a:r>
              <a:rPr lang="en-GB" b="0" i="0">
                <a:solidFill>
                  <a:srgbClr val="1F1F1F"/>
                </a:solidFill>
                <a:effectLst/>
                <a:latin typeface="Arial" panose="020B0604020202020204" pitchFamily="34" charset="0"/>
              </a:rPr>
              <a:t>children and young people who are looked after, based on the Children Looked After Census</a:t>
            </a:r>
          </a:p>
          <a:p>
            <a:pPr algn="l">
              <a:buFont typeface="Arial" panose="020B0604020202020204" pitchFamily="34" charset="0"/>
              <a:buChar char="•"/>
            </a:pPr>
            <a:r>
              <a:rPr lang="en-GB" b="0" i="0">
                <a:solidFill>
                  <a:srgbClr val="1F1F1F"/>
                </a:solidFill>
                <a:effectLst/>
                <a:latin typeface="Arial" panose="020B0604020202020204" pitchFamily="34" charset="0"/>
              </a:rPr>
              <a:t>children aged 3 to 4 in a school or non-maintained setting (for example nurseries) who are </a:t>
            </a:r>
            <a:r>
              <a:rPr lang="en-GB" b="0" i="0" err="1">
                <a:solidFill>
                  <a:srgbClr val="1F1F1F"/>
                </a:solidFill>
                <a:effectLst/>
                <a:latin typeface="Arial" panose="020B0604020202020204" pitchFamily="34" charset="0"/>
              </a:rPr>
              <a:t>eFSM</a:t>
            </a:r>
            <a:r>
              <a:rPr lang="en-GB" b="0" i="0">
                <a:solidFill>
                  <a:srgbClr val="1F1F1F"/>
                </a:solidFill>
                <a:effectLst/>
                <a:latin typeface="Arial" panose="020B0604020202020204" pitchFamily="34" charset="0"/>
              </a:rPr>
              <a:t> based on the latest school census (</a:t>
            </a:r>
            <a:r>
              <a:rPr lang="en-GB" b="0" i="0" err="1">
                <a:solidFill>
                  <a:srgbClr val="1F1F1F"/>
                </a:solidFill>
                <a:effectLst/>
                <a:latin typeface="Arial" panose="020B0604020202020204" pitchFamily="34" charset="0"/>
              </a:rPr>
              <a:t>PLASC</a:t>
            </a:r>
            <a:r>
              <a:rPr lang="en-GB" b="0" i="0">
                <a:solidFill>
                  <a:srgbClr val="1F1F1F"/>
                </a:solidFill>
                <a:effectLst/>
                <a:latin typeface="Arial" panose="020B0604020202020204" pitchFamily="34" charset="0"/>
              </a:rPr>
              <a:t>) data</a:t>
            </a:r>
          </a:p>
          <a:p>
            <a:pPr algn="l"/>
            <a:r>
              <a:rPr lang="en-GB" b="0" i="0">
                <a:solidFill>
                  <a:srgbClr val="1F1F1F"/>
                </a:solidFill>
                <a:effectLst/>
                <a:latin typeface="Arial" panose="020B0604020202020204" pitchFamily="34" charset="0"/>
              </a:rPr>
              <a:t>Funding is given on a financial-year basis, based on the number of eligible children and young people. Funding is based on the criteria above, not academic ability.</a:t>
            </a:r>
          </a:p>
          <a:p>
            <a:pPr algn="l"/>
            <a:r>
              <a:rPr lang="en-GB" b="1" i="0">
                <a:solidFill>
                  <a:srgbClr val="1F1F1F"/>
                </a:solidFill>
                <a:effectLst/>
                <a:latin typeface="Arial" panose="020B0604020202020204" pitchFamily="34" charset="0"/>
              </a:rPr>
              <a:t>How PDG funding is distributed</a:t>
            </a:r>
          </a:p>
          <a:p>
            <a:pPr algn="l"/>
            <a:r>
              <a:rPr lang="en-GB" b="0" i="0">
                <a:solidFill>
                  <a:srgbClr val="1F1F1F"/>
                </a:solidFill>
                <a:effectLst/>
                <a:latin typeface="Arial" panose="020B0604020202020204" pitchFamily="34" charset="0"/>
              </a:rPr>
              <a:t>PDG funding is paid directly to local authorities and distributed to schools and settings. Local authorities work closely with regional consortia and partnerships (where relevant) as well as schools and settings to ensure the grant is used for its intended purposes. Activity and impact of spend is reported to the Welsh Government by PDG Advisors (and PDG-LAC Regional Coordinators where relevant) and local authorities.</a:t>
            </a:r>
          </a:p>
          <a:p>
            <a:pPr algn="l"/>
            <a:r>
              <a:rPr lang="en-GB" b="1" i="0">
                <a:solidFill>
                  <a:srgbClr val="1F1F1F"/>
                </a:solidFill>
                <a:effectLst/>
                <a:latin typeface="Arial" panose="020B0604020202020204" pitchFamily="34" charset="0"/>
              </a:rPr>
              <a:t>How the PDG is used</a:t>
            </a:r>
          </a:p>
          <a:p>
            <a:pPr algn="l"/>
            <a:r>
              <a:rPr lang="en-GB" b="1" i="0">
                <a:solidFill>
                  <a:srgbClr val="1F1F1F"/>
                </a:solidFill>
                <a:effectLst/>
                <a:latin typeface="Arial" panose="020B0604020202020204" pitchFamily="34" charset="0"/>
              </a:rPr>
              <a:t>Schools and settings</a:t>
            </a:r>
          </a:p>
          <a:p>
            <a:pPr algn="l"/>
            <a:r>
              <a:rPr lang="en-GB" b="1" i="0">
                <a:solidFill>
                  <a:srgbClr val="1F1F1F"/>
                </a:solidFill>
                <a:effectLst/>
                <a:latin typeface="Arial" panose="020B0604020202020204" pitchFamily="34" charset="0"/>
              </a:rPr>
              <a:t>PDG</a:t>
            </a:r>
          </a:p>
          <a:p>
            <a:pPr algn="l"/>
            <a:r>
              <a:rPr lang="en-GB" b="0" i="0">
                <a:solidFill>
                  <a:srgbClr val="1F1F1F"/>
                </a:solidFill>
                <a:effectLst/>
                <a:latin typeface="Arial" panose="020B0604020202020204" pitchFamily="34" charset="0"/>
              </a:rPr>
              <a:t>Schools and settings are expected to use the PDG funding for ‘whole-school or setting approaches’. These approaches can benefit all of their children and young people. However, they must specifically support the needs of eligible learners in light of the disadvantage they face. Approaches can include:</a:t>
            </a:r>
          </a:p>
          <a:p>
            <a:pPr algn="l">
              <a:buFont typeface="Arial" panose="020B0604020202020204" pitchFamily="34" charset="0"/>
              <a:buChar char="•"/>
            </a:pPr>
            <a:r>
              <a:rPr lang="en-GB" b="0" i="0">
                <a:solidFill>
                  <a:srgbClr val="1F1F1F"/>
                </a:solidFill>
                <a:effectLst/>
                <a:latin typeface="Arial" panose="020B0604020202020204" pitchFamily="34" charset="0"/>
              </a:rPr>
              <a:t>professional learning for teachers</a:t>
            </a:r>
          </a:p>
          <a:p>
            <a:pPr algn="l">
              <a:buFont typeface="Arial" panose="020B0604020202020204" pitchFamily="34" charset="0"/>
              <a:buChar char="•"/>
            </a:pPr>
            <a:r>
              <a:rPr lang="en-GB" b="0" i="0">
                <a:solidFill>
                  <a:srgbClr val="1F1F1F"/>
                </a:solidFill>
                <a:effectLst/>
                <a:latin typeface="Arial" panose="020B0604020202020204" pitchFamily="34" charset="0"/>
              </a:rPr>
              <a:t>tailored learning and teaching interventions</a:t>
            </a:r>
          </a:p>
          <a:p>
            <a:pPr algn="l"/>
            <a:r>
              <a:rPr lang="en-GB" b="0" i="0">
                <a:solidFill>
                  <a:srgbClr val="1F1F1F"/>
                </a:solidFill>
                <a:effectLst/>
                <a:latin typeface="Arial" panose="020B0604020202020204" pitchFamily="34" charset="0"/>
              </a:rPr>
              <a:t>School leaders can decide how to spend their PDG funding. However, they should ensure they plan and spend it in line with the grant terms and conditions and reflect the </a:t>
            </a:r>
            <a:r>
              <a:rPr lang="en-GB" b="1" i="0" u="none" strike="noStrike">
                <a:solidFill>
                  <a:srgbClr val="0360A6"/>
                </a:solidFill>
                <a:effectLst/>
                <a:latin typeface="Arial" panose="020B0604020202020204" pitchFamily="34" charset="0"/>
                <a:hlinkClick r:id="rId4"/>
              </a:rPr>
              <a:t>PDG guidance</a:t>
            </a:r>
            <a:r>
              <a:rPr lang="en-GB" b="0" i="0">
                <a:solidFill>
                  <a:srgbClr val="1F1F1F"/>
                </a:solidFill>
                <a:effectLst/>
                <a:latin typeface="Arial" panose="020B0604020202020204" pitchFamily="34" charset="0"/>
              </a:rPr>
              <a:t>.</a:t>
            </a:r>
          </a:p>
          <a:p>
            <a:pPr algn="l"/>
            <a:r>
              <a:rPr lang="en-GB" b="0" i="0">
                <a:solidFill>
                  <a:srgbClr val="1F1F1F"/>
                </a:solidFill>
                <a:effectLst/>
                <a:latin typeface="Arial" panose="020B0604020202020204" pitchFamily="34" charset="0"/>
              </a:rPr>
              <a:t>PDG spend should focus particularly on:</a:t>
            </a:r>
          </a:p>
          <a:p>
            <a:pPr algn="l">
              <a:buFont typeface="Arial" panose="020B0604020202020204" pitchFamily="34" charset="0"/>
              <a:buChar char="•"/>
            </a:pPr>
            <a:r>
              <a:rPr lang="en-GB" b="0" i="0">
                <a:solidFill>
                  <a:srgbClr val="1F1F1F"/>
                </a:solidFill>
                <a:effectLst/>
                <a:latin typeface="Arial" panose="020B0604020202020204" pitchFamily="34" charset="0"/>
              </a:rPr>
              <a:t>providing high-quality learning and teaching</a:t>
            </a:r>
          </a:p>
          <a:p>
            <a:pPr algn="l">
              <a:buFont typeface="Arial" panose="020B0604020202020204" pitchFamily="34" charset="0"/>
              <a:buChar char="•"/>
            </a:pPr>
            <a:r>
              <a:rPr lang="en-GB" b="0" i="0">
                <a:solidFill>
                  <a:srgbClr val="1F1F1F"/>
                </a:solidFill>
                <a:effectLst/>
                <a:latin typeface="Arial" panose="020B0604020202020204" pitchFamily="34" charset="0"/>
              </a:rPr>
              <a:t>developing </a:t>
            </a:r>
            <a:r>
              <a:rPr lang="en-GB" b="1" i="0" u="none" strike="noStrike">
                <a:solidFill>
                  <a:srgbClr val="0360A6"/>
                </a:solidFill>
                <a:effectLst/>
                <a:latin typeface="Arial" panose="020B0604020202020204" pitchFamily="34" charset="0"/>
                <a:hlinkClick r:id="rId5"/>
              </a:rPr>
              <a:t>Community Focused Schools</a:t>
            </a:r>
            <a:endParaRPr lang="en-GB" b="0" i="0">
              <a:solidFill>
                <a:srgbClr val="1F1F1F"/>
              </a:solidFill>
              <a:effectLst/>
              <a:latin typeface="Arial" panose="020B0604020202020204" pitchFamily="34" charset="0"/>
            </a:endParaRPr>
          </a:p>
          <a:p>
            <a:pPr algn="l"/>
            <a:r>
              <a:rPr lang="en-GB" b="1" i="0" err="1">
                <a:solidFill>
                  <a:srgbClr val="1F1F1F"/>
                </a:solidFill>
                <a:effectLst/>
                <a:latin typeface="Arial" panose="020B0604020202020204" pitchFamily="34" charset="0"/>
              </a:rPr>
              <a:t>EYPDG</a:t>
            </a:r>
            <a:endParaRPr lang="en-GB" b="1" i="0">
              <a:solidFill>
                <a:srgbClr val="1F1F1F"/>
              </a:solidFill>
              <a:effectLst/>
              <a:latin typeface="Arial" panose="020B0604020202020204" pitchFamily="34" charset="0"/>
            </a:endParaRPr>
          </a:p>
          <a:p>
            <a:pPr algn="l"/>
            <a:r>
              <a:rPr lang="en-GB" b="0" i="0">
                <a:solidFill>
                  <a:srgbClr val="1F1F1F"/>
                </a:solidFill>
                <a:effectLst/>
                <a:latin typeface="Arial" panose="020B0604020202020204" pitchFamily="34" charset="0"/>
              </a:rPr>
              <a:t>The foundations for progress towards the four purposes of Curriculum for Wales begins in the early years. The aim of the </a:t>
            </a:r>
            <a:r>
              <a:rPr lang="en-GB" b="0" i="0" err="1">
                <a:solidFill>
                  <a:srgbClr val="1F1F1F"/>
                </a:solidFill>
                <a:effectLst/>
                <a:latin typeface="Arial" panose="020B0604020202020204" pitchFamily="34" charset="0"/>
              </a:rPr>
              <a:t>EYPDG</a:t>
            </a:r>
            <a:r>
              <a:rPr lang="en-GB" b="0" i="0">
                <a:solidFill>
                  <a:srgbClr val="1F1F1F"/>
                </a:solidFill>
                <a:effectLst/>
                <a:latin typeface="Arial" panose="020B0604020202020204" pitchFamily="34" charset="0"/>
              </a:rPr>
              <a:t> is to provide additional support to our youngest learners, those aged 3 and 4. </a:t>
            </a:r>
          </a:p>
          <a:p>
            <a:pPr algn="l"/>
            <a:r>
              <a:rPr lang="en-GB" b="0" i="0" err="1">
                <a:solidFill>
                  <a:srgbClr val="1F1F1F"/>
                </a:solidFill>
                <a:effectLst/>
                <a:latin typeface="Arial" panose="020B0604020202020204" pitchFamily="34" charset="0"/>
              </a:rPr>
              <a:t>EYPDG</a:t>
            </a:r>
            <a:r>
              <a:rPr lang="en-GB" b="0" i="0">
                <a:solidFill>
                  <a:srgbClr val="1F1F1F"/>
                </a:solidFill>
                <a:effectLst/>
                <a:latin typeface="Arial" panose="020B0604020202020204" pitchFamily="34" charset="0"/>
              </a:rPr>
              <a:t> spend should have a particular focus on the importance of:</a:t>
            </a:r>
          </a:p>
          <a:p>
            <a:pPr algn="l">
              <a:buFont typeface="Arial" panose="020B0604020202020204" pitchFamily="34" charset="0"/>
              <a:buChar char="•"/>
            </a:pPr>
            <a:r>
              <a:rPr lang="en-GB" b="0" i="0">
                <a:solidFill>
                  <a:srgbClr val="1F1F1F"/>
                </a:solidFill>
                <a:effectLst/>
                <a:latin typeface="Arial" panose="020B0604020202020204" pitchFamily="34" charset="0"/>
              </a:rPr>
              <a:t>emotional and social wellbeing, valuing quality interactions and relationships</a:t>
            </a:r>
          </a:p>
          <a:p>
            <a:pPr algn="l">
              <a:buFont typeface="Arial" panose="020B0604020202020204" pitchFamily="34" charset="0"/>
              <a:buChar char="•"/>
            </a:pPr>
            <a:r>
              <a:rPr lang="en-GB" b="0" i="0">
                <a:solidFill>
                  <a:srgbClr val="1F1F1F"/>
                </a:solidFill>
                <a:effectLst/>
                <a:latin typeface="Arial" panose="020B0604020202020204" pitchFamily="34" charset="0"/>
              </a:rPr>
              <a:t>physical needs, focussing on a strong understanding of child development</a:t>
            </a:r>
          </a:p>
          <a:p>
            <a:pPr algn="l">
              <a:buFont typeface="Arial" panose="020B0604020202020204" pitchFamily="34" charset="0"/>
              <a:buChar char="•"/>
            </a:pPr>
            <a:r>
              <a:rPr lang="en-GB" b="0" i="0">
                <a:solidFill>
                  <a:srgbClr val="1F1F1F"/>
                </a:solidFill>
                <a:effectLst/>
                <a:latin typeface="Arial" panose="020B0604020202020204" pitchFamily="34" charset="0"/>
              </a:rPr>
              <a:t>learning and development needs, placing high priority on language development</a:t>
            </a:r>
          </a:p>
          <a:p>
            <a:pPr algn="l"/>
            <a:r>
              <a:rPr lang="en-GB" b="0" i="0">
                <a:solidFill>
                  <a:srgbClr val="1F1F1F"/>
                </a:solidFill>
                <a:effectLst/>
                <a:latin typeface="Arial" panose="020B0604020202020204" pitchFamily="34" charset="0"/>
              </a:rPr>
              <a:t>The </a:t>
            </a:r>
            <a:r>
              <a:rPr lang="en-GB" b="0" i="0" err="1">
                <a:solidFill>
                  <a:srgbClr val="1F1F1F"/>
                </a:solidFill>
                <a:effectLst/>
                <a:latin typeface="Arial" panose="020B0604020202020204" pitchFamily="34" charset="0"/>
              </a:rPr>
              <a:t>EYPDG</a:t>
            </a:r>
            <a:r>
              <a:rPr lang="en-GB" b="0" i="0">
                <a:solidFill>
                  <a:srgbClr val="1F1F1F"/>
                </a:solidFill>
                <a:effectLst/>
                <a:latin typeface="Arial" panose="020B0604020202020204" pitchFamily="34" charset="0"/>
              </a:rPr>
              <a:t> should focus on early identification and effective approaches aligned with foundation learning pedagogy that support child development. </a:t>
            </a:r>
          </a:p>
          <a:p>
            <a:pPr algn="l"/>
            <a:r>
              <a:rPr lang="en-GB" b="0" i="0">
                <a:solidFill>
                  <a:srgbClr val="1F1F1F"/>
                </a:solidFill>
                <a:effectLst/>
                <a:latin typeface="Arial" panose="020B0604020202020204" pitchFamily="34" charset="0"/>
              </a:rPr>
              <a:t>High-quality nursery education is essential to children’s development. </a:t>
            </a:r>
          </a:p>
          <a:p>
            <a:pPr algn="l"/>
            <a:r>
              <a:rPr lang="en-GB" b="0" i="0">
                <a:solidFill>
                  <a:srgbClr val="1F1F1F"/>
                </a:solidFill>
                <a:effectLst/>
                <a:latin typeface="Arial" panose="020B0604020202020204" pitchFamily="34" charset="0"/>
              </a:rPr>
              <a:t>Relationships are key for young learners, and having opportunities for meaningful, quality interactions are essential. That means enabling adults need a thorough knowledge and understanding of child development. This will include the principles of play-based learning and how to support child-led learning. </a:t>
            </a:r>
          </a:p>
          <a:p>
            <a:pPr algn="l"/>
            <a:r>
              <a:rPr lang="en-GB" b="1" i="0" u="none" strike="noStrike">
                <a:solidFill>
                  <a:srgbClr val="0360A6"/>
                </a:solidFill>
                <a:effectLst/>
                <a:latin typeface="Arial" panose="020B0604020202020204" pitchFamily="34" charset="0"/>
                <a:hlinkClick r:id="rId6"/>
              </a:rPr>
              <a:t>Enabling learning</a:t>
            </a:r>
            <a:r>
              <a:rPr lang="en-GB" b="0" i="0">
                <a:solidFill>
                  <a:srgbClr val="1F1F1F"/>
                </a:solidFill>
                <a:effectLst/>
                <a:latin typeface="Arial" panose="020B0604020202020204" pitchFamily="34" charset="0"/>
              </a:rPr>
              <a:t> sets out the key features of successful pedagogy with a particular focus on younger learners. Effective, child-centred pedagogy, which is responsive, dynamic and embedded in strong relationships, is essential. This is particularly the case with a child’s language development. Children need time to develop good speaking and listening skills. High-quality experiences are essential to supporting children to develop social and communication skills. Environments should be communication-rich. Play is fundamental to physical, intellectual and creative development.</a:t>
            </a:r>
          </a:p>
          <a:p>
            <a:pPr algn="l"/>
            <a:r>
              <a:rPr lang="en-GB" b="1" i="0">
                <a:solidFill>
                  <a:srgbClr val="1F1F1F"/>
                </a:solidFill>
                <a:effectLst/>
                <a:latin typeface="Arial" panose="020B0604020202020204" pitchFamily="34" charset="0"/>
              </a:rPr>
              <a:t>PDG-LAC</a:t>
            </a:r>
          </a:p>
          <a:p>
            <a:pPr algn="l"/>
            <a:r>
              <a:rPr lang="en-GB" b="0" i="0">
                <a:solidFill>
                  <a:srgbClr val="1F1F1F"/>
                </a:solidFill>
                <a:effectLst/>
                <a:latin typeface="Arial" panose="020B0604020202020204" pitchFamily="34" charset="0"/>
              </a:rPr>
              <a:t>Children who are looked after or care-experienced are likely to have experienced similar difficulties in their early years. The impact of those early negative experiences increases the risk of poor educational progress compared to other children.</a:t>
            </a:r>
          </a:p>
          <a:p>
            <a:pPr algn="l"/>
            <a:r>
              <a:rPr lang="en-GB" b="0" i="0">
                <a:solidFill>
                  <a:srgbClr val="1F1F1F"/>
                </a:solidFill>
                <a:effectLst/>
                <a:latin typeface="Arial" panose="020B0604020202020204" pitchFamily="34" charset="0"/>
              </a:rPr>
              <a:t>PDG-LAC spend</a:t>
            </a:r>
            <a:r>
              <a:rPr lang="en-GB" b="1" i="0">
                <a:solidFill>
                  <a:srgbClr val="1F1F1F"/>
                </a:solidFill>
                <a:effectLst/>
                <a:latin typeface="Arial" panose="020B0604020202020204" pitchFamily="34" charset="0"/>
              </a:rPr>
              <a:t> </a:t>
            </a:r>
            <a:r>
              <a:rPr lang="en-GB" b="0" i="0">
                <a:solidFill>
                  <a:srgbClr val="1F1F1F"/>
                </a:solidFill>
                <a:effectLst/>
                <a:latin typeface="Arial" panose="020B0604020202020204" pitchFamily="34" charset="0"/>
              </a:rPr>
              <a:t>should focus on:</a:t>
            </a:r>
          </a:p>
          <a:p>
            <a:pPr algn="l">
              <a:buFont typeface="Arial" panose="020B0604020202020204" pitchFamily="34" charset="0"/>
              <a:buChar char="•"/>
            </a:pPr>
            <a:r>
              <a:rPr lang="en-GB" b="0" i="0">
                <a:solidFill>
                  <a:srgbClr val="1F1F1F"/>
                </a:solidFill>
                <a:effectLst/>
                <a:latin typeface="Arial" panose="020B0604020202020204" pitchFamily="34" charset="0"/>
              </a:rPr>
              <a:t>disproportionately benefitting looked after and care-experienced children</a:t>
            </a:r>
          </a:p>
          <a:p>
            <a:pPr algn="l">
              <a:buFont typeface="Arial" panose="020B0604020202020204" pitchFamily="34" charset="0"/>
              <a:buChar char="•"/>
            </a:pPr>
            <a:r>
              <a:rPr lang="en-GB" b="0" i="0">
                <a:solidFill>
                  <a:srgbClr val="1F1F1F"/>
                </a:solidFill>
                <a:effectLst/>
                <a:latin typeface="Arial" panose="020B0604020202020204" pitchFamily="34" charset="0"/>
              </a:rPr>
              <a:t>contributing to the development of inclusive schools and settings committed to equity and wellbeing </a:t>
            </a:r>
          </a:p>
          <a:p>
            <a:pPr algn="l">
              <a:buFont typeface="Arial" panose="020B0604020202020204" pitchFamily="34" charset="0"/>
              <a:buChar char="•"/>
            </a:pPr>
            <a:r>
              <a:rPr lang="en-GB" b="0" i="0">
                <a:solidFill>
                  <a:srgbClr val="1F1F1F"/>
                </a:solidFill>
                <a:effectLst/>
                <a:latin typeface="Arial" panose="020B0604020202020204" pitchFamily="34" charset="0"/>
              </a:rPr>
              <a:t>funding for clusters of schools and settings to build capacity and to provide bespoke interventions, both of which need to meet individual learners’ needs and be based on robust evidence of positive impact for their learning outcomes</a:t>
            </a:r>
          </a:p>
          <a:p>
            <a:pPr algn="l">
              <a:buFont typeface="Arial" panose="020B0604020202020204" pitchFamily="34" charset="0"/>
              <a:buChar char="•"/>
            </a:pPr>
            <a:r>
              <a:rPr lang="en-GB" b="0" i="0">
                <a:solidFill>
                  <a:srgbClr val="1F1F1F"/>
                </a:solidFill>
                <a:effectLst/>
                <a:latin typeface="Arial" panose="020B0604020202020204" pitchFamily="34" charset="0"/>
              </a:rPr>
              <a:t>a person-centred approach which captures the views of the learner to be used to inform school, setting and cluster plans and the local authority or regional strategy</a:t>
            </a:r>
          </a:p>
          <a:p>
            <a:pPr algn="l"/>
            <a:r>
              <a:rPr lang="en-GB" b="0" i="0">
                <a:solidFill>
                  <a:srgbClr val="1F1F1F"/>
                </a:solidFill>
                <a:effectLst/>
                <a:latin typeface="Arial" panose="020B0604020202020204" pitchFamily="34" charset="0"/>
              </a:rPr>
              <a:t>Further information for school leaders is available in our </a:t>
            </a:r>
            <a:r>
              <a:rPr lang="en-GB" b="1" i="0" u="none" strike="noStrike">
                <a:solidFill>
                  <a:srgbClr val="0360A6"/>
                </a:solidFill>
                <a:effectLst/>
                <a:latin typeface="Arial" panose="020B0604020202020204" pitchFamily="34" charset="0"/>
                <a:hlinkClick r:id="rId4"/>
              </a:rPr>
              <a:t>guidance on using the pupil development grant</a:t>
            </a:r>
            <a:r>
              <a:rPr lang="en-GB" b="0" i="0">
                <a:solidFill>
                  <a:srgbClr val="1F1F1F"/>
                </a:solidFill>
                <a:effectLst/>
                <a:latin typeface="Arial" panose="020B0604020202020204" pitchFamily="34" charset="0"/>
              </a:rPr>
              <a:t>.</a:t>
            </a:r>
          </a:p>
          <a:p>
            <a:pPr algn="l"/>
            <a:r>
              <a:rPr lang="en-GB" b="1" i="0">
                <a:solidFill>
                  <a:srgbClr val="1F1F1F"/>
                </a:solidFill>
                <a:effectLst/>
                <a:latin typeface="Arial" panose="020B0604020202020204" pitchFamily="34" charset="0"/>
              </a:rPr>
              <a:t>Local authorities</a:t>
            </a:r>
          </a:p>
          <a:p>
            <a:pPr algn="l"/>
            <a:r>
              <a:rPr lang="en-GB" b="0" i="0">
                <a:solidFill>
                  <a:srgbClr val="1F1F1F"/>
                </a:solidFill>
                <a:effectLst/>
                <a:latin typeface="Arial" panose="020B0604020202020204" pitchFamily="34" charset="0"/>
              </a:rPr>
              <a:t>Local authorities are expected to ensure PDG funding will be used to improve outcomes for children and young people from low-income households and those who are care-experienced. The aim is to reduce the difference in attainment between these learners and their peers. </a:t>
            </a:r>
          </a:p>
          <a:p>
            <a:pPr algn="l"/>
            <a:r>
              <a:rPr lang="en-GB" b="1" i="0">
                <a:solidFill>
                  <a:srgbClr val="1F1F1F"/>
                </a:solidFill>
                <a:effectLst/>
                <a:latin typeface="Arial" panose="020B0604020202020204" pitchFamily="34" charset="0"/>
              </a:rPr>
              <a:t>PDG</a:t>
            </a:r>
          </a:p>
          <a:p>
            <a:pPr algn="l"/>
            <a:r>
              <a:rPr lang="en-GB" b="0" i="0">
                <a:solidFill>
                  <a:srgbClr val="1F1F1F"/>
                </a:solidFill>
                <a:effectLst/>
                <a:latin typeface="Arial" panose="020B0604020202020204" pitchFamily="34" charset="0"/>
              </a:rPr>
              <a:t>Local authorities are required to passport PDG funding in full to schools and settings as set out in the </a:t>
            </a:r>
            <a:r>
              <a:rPr lang="en-GB" b="1" i="0" u="none" strike="noStrike">
                <a:solidFill>
                  <a:srgbClr val="0360A6"/>
                </a:solidFill>
                <a:effectLst/>
                <a:latin typeface="Arial" panose="020B0604020202020204" pitchFamily="34" charset="0"/>
                <a:hlinkClick r:id="rId7"/>
              </a:rPr>
              <a:t>school and settings level allocations</a:t>
            </a:r>
            <a:r>
              <a:rPr lang="en-GB" b="0" i="0">
                <a:solidFill>
                  <a:srgbClr val="1F1F1F"/>
                </a:solidFill>
                <a:effectLst/>
                <a:latin typeface="Arial" panose="020B0604020202020204" pitchFamily="34" charset="0"/>
              </a:rPr>
              <a:t>. They are also required to distribute in full any additional funding. This will smooth the impact of reductions to PDG funding following </a:t>
            </a:r>
            <a:r>
              <a:rPr lang="en-GB" b="0" i="0" err="1">
                <a:solidFill>
                  <a:srgbClr val="1F1F1F"/>
                </a:solidFill>
                <a:effectLst/>
                <a:latin typeface="Arial" panose="020B0604020202020204" pitchFamily="34" charset="0"/>
              </a:rPr>
              <a:t>PLASC</a:t>
            </a:r>
            <a:r>
              <a:rPr lang="en-GB" b="0" i="0">
                <a:solidFill>
                  <a:srgbClr val="1F1F1F"/>
                </a:solidFill>
                <a:effectLst/>
                <a:latin typeface="Arial" panose="020B0604020202020204" pitchFamily="34" charset="0"/>
              </a:rPr>
              <a:t> 2023 data revalidation, in line with local needs. Flexibility is important for this element of the funding to enable the local authority to respond to needs in their area. However, we expect the PDG allocation to be devolved in full to schools and settings. </a:t>
            </a:r>
          </a:p>
          <a:p>
            <a:pPr algn="l"/>
            <a:r>
              <a:rPr lang="en-GB" b="0" i="0">
                <a:solidFill>
                  <a:srgbClr val="1F1F1F"/>
                </a:solidFill>
                <a:effectLst/>
                <a:latin typeface="Arial" panose="020B0604020202020204" pitchFamily="34" charset="0"/>
              </a:rPr>
              <a:t>Local authorities must also:</a:t>
            </a:r>
          </a:p>
          <a:p>
            <a:pPr algn="l">
              <a:buFont typeface="Arial" panose="020B0604020202020204" pitchFamily="34" charset="0"/>
              <a:buChar char="•"/>
            </a:pPr>
            <a:r>
              <a:rPr lang="en-GB" b="0" i="0">
                <a:solidFill>
                  <a:srgbClr val="1F1F1F"/>
                </a:solidFill>
                <a:effectLst/>
                <a:latin typeface="Arial" panose="020B0604020202020204" pitchFamily="34" charset="0"/>
              </a:rPr>
              <a:t>ensure schools and settings are informed of this information, PDG guidance and relevant grant terms and conditions for the PDG </a:t>
            </a:r>
          </a:p>
          <a:p>
            <a:pPr algn="l">
              <a:buFont typeface="Arial" panose="020B0604020202020204" pitchFamily="34" charset="0"/>
              <a:buChar char="•"/>
            </a:pPr>
            <a:r>
              <a:rPr lang="en-GB" b="0" i="0">
                <a:solidFill>
                  <a:srgbClr val="1F1F1F"/>
                </a:solidFill>
                <a:effectLst/>
                <a:latin typeface="Arial" panose="020B0604020202020204" pitchFamily="34" charset="0"/>
              </a:rPr>
              <a:t>support schools and settings to engage with PDG Advisors in planning and evaluating PDG spend as set out in the PDG guidance – this includes ensuring that they publish their PDG strategy statement on their website </a:t>
            </a:r>
          </a:p>
          <a:p>
            <a:pPr algn="l">
              <a:buFont typeface="Arial" panose="020B0604020202020204" pitchFamily="34" charset="0"/>
              <a:buChar char="•"/>
            </a:pPr>
            <a:r>
              <a:rPr lang="en-GB" b="0" i="0">
                <a:solidFill>
                  <a:srgbClr val="1F1F1F"/>
                </a:solidFill>
                <a:effectLst/>
                <a:latin typeface="Arial" panose="020B0604020202020204" pitchFamily="34" charset="0"/>
              </a:rPr>
              <a:t>continue to fund, work with, and enable the effective delivery of activity of, the PDG Advisor, and PDG-LAC Regional Coordinator (where relevant), to report to Welsh Government on schools, settings, local authority and regional activity and impact of PDG spend</a:t>
            </a:r>
          </a:p>
          <a:p>
            <a:pPr algn="l"/>
            <a:r>
              <a:rPr lang="en-GB" b="0" i="0">
                <a:solidFill>
                  <a:srgbClr val="1F1F1F"/>
                </a:solidFill>
                <a:effectLst/>
                <a:latin typeface="Arial" panose="020B0604020202020204" pitchFamily="34" charset="0"/>
              </a:rPr>
              <a:t>Local authorities are required to set out plans and report back on PDG funding via PDG Advisors and in regular returns. These should include which schools and settings have been targeted or have benefitted from additional funds, and the reasoning behind this. This helps to ensure that PDG funding is spent on initiatives or support backed up by evidence for children and young people from low-income households and those who are care-experienced.</a:t>
            </a:r>
          </a:p>
          <a:p>
            <a:pPr algn="l"/>
            <a:r>
              <a:rPr lang="en-GB" b="1" i="0" err="1">
                <a:solidFill>
                  <a:srgbClr val="1F1F1F"/>
                </a:solidFill>
                <a:effectLst/>
                <a:latin typeface="Arial" panose="020B0604020202020204" pitchFamily="34" charset="0"/>
              </a:rPr>
              <a:t>EYPDG</a:t>
            </a:r>
            <a:endParaRPr lang="en-GB" b="1" i="0">
              <a:solidFill>
                <a:srgbClr val="1F1F1F"/>
              </a:solidFill>
              <a:effectLst/>
              <a:latin typeface="Arial" panose="020B0604020202020204" pitchFamily="34" charset="0"/>
            </a:endParaRPr>
          </a:p>
          <a:p>
            <a:pPr algn="l"/>
            <a:r>
              <a:rPr lang="en-GB" b="0" i="0">
                <a:solidFill>
                  <a:srgbClr val="1F1F1F"/>
                </a:solidFill>
                <a:effectLst/>
                <a:latin typeface="Arial" panose="020B0604020202020204" pitchFamily="34" charset="0"/>
              </a:rPr>
              <a:t>Local authorities are responsible for distributing the PDG funding for early years to schools and settings. This role includes:</a:t>
            </a:r>
          </a:p>
          <a:p>
            <a:pPr algn="l">
              <a:buFont typeface="Arial" panose="020B0604020202020204" pitchFamily="34" charset="0"/>
              <a:buChar char="•"/>
            </a:pPr>
            <a:r>
              <a:rPr lang="en-GB" b="0" i="0">
                <a:solidFill>
                  <a:srgbClr val="1F1F1F"/>
                </a:solidFill>
                <a:effectLst/>
                <a:latin typeface="Arial" panose="020B0604020202020204" pitchFamily="34" charset="0"/>
              </a:rPr>
              <a:t>engaging with childcare settings delivering funded nursery education (for example </a:t>
            </a:r>
            <a:r>
              <a:rPr lang="en-GB" b="0" i="0" err="1">
                <a:solidFill>
                  <a:srgbClr val="1F1F1F"/>
                </a:solidFill>
                <a:effectLst/>
                <a:latin typeface="Arial" panose="020B0604020202020204" pitchFamily="34" charset="0"/>
              </a:rPr>
              <a:t>Cylch</a:t>
            </a:r>
            <a:r>
              <a:rPr lang="en-GB" b="0" i="0">
                <a:solidFill>
                  <a:srgbClr val="1F1F1F"/>
                </a:solidFill>
                <a:effectLst/>
                <a:latin typeface="Arial" panose="020B0604020202020204" pitchFamily="34" charset="0"/>
              </a:rPr>
              <a:t> </a:t>
            </a:r>
            <a:r>
              <a:rPr lang="en-GB" b="0" i="0" err="1">
                <a:solidFill>
                  <a:srgbClr val="1F1F1F"/>
                </a:solidFill>
                <a:effectLst/>
                <a:latin typeface="Arial" panose="020B0604020202020204" pitchFamily="34" charset="0"/>
              </a:rPr>
              <a:t>Meithrin</a:t>
            </a:r>
            <a:r>
              <a:rPr lang="en-GB" b="0" i="0">
                <a:solidFill>
                  <a:srgbClr val="1F1F1F"/>
                </a:solidFill>
                <a:effectLst/>
                <a:latin typeface="Arial" panose="020B0604020202020204" pitchFamily="34" charset="0"/>
              </a:rPr>
              <a:t> or day nurseries)</a:t>
            </a:r>
          </a:p>
          <a:p>
            <a:pPr algn="l">
              <a:buFont typeface="Arial" panose="020B0604020202020204" pitchFamily="34" charset="0"/>
              <a:buChar char="•"/>
            </a:pPr>
            <a:r>
              <a:rPr lang="en-GB" b="0" i="0">
                <a:solidFill>
                  <a:srgbClr val="1F1F1F"/>
                </a:solidFill>
                <a:effectLst/>
                <a:latin typeface="Arial" panose="020B0604020202020204" pitchFamily="34" charset="0"/>
              </a:rPr>
              <a:t>engaging with Early Years Advisory Teachers and Foundation Learning Leads to ensure consistency and embedded in appropriate early education pedagogical approaches</a:t>
            </a:r>
          </a:p>
          <a:p>
            <a:pPr algn="l">
              <a:buFont typeface="Arial" panose="020B0604020202020204" pitchFamily="34" charset="0"/>
              <a:buChar char="•"/>
            </a:pPr>
            <a:r>
              <a:rPr lang="en-GB" b="0" i="0">
                <a:solidFill>
                  <a:srgbClr val="1F1F1F"/>
                </a:solidFill>
                <a:effectLst/>
                <a:latin typeface="Arial" panose="020B0604020202020204" pitchFamily="34" charset="0"/>
              </a:rPr>
              <a:t>supporting schools and non-maintained nursery settings to forge closer links to ensure greater sharing of information and practice and to support the transition of individual learners</a:t>
            </a:r>
          </a:p>
          <a:p>
            <a:pPr algn="l">
              <a:buFont typeface="Arial" panose="020B0604020202020204" pitchFamily="34" charset="0"/>
              <a:buChar char="•"/>
            </a:pPr>
            <a:r>
              <a:rPr lang="en-GB" b="0" i="0">
                <a:solidFill>
                  <a:srgbClr val="1F1F1F"/>
                </a:solidFill>
                <a:effectLst/>
                <a:latin typeface="Arial" panose="020B0604020202020204" pitchFamily="34" charset="0"/>
              </a:rPr>
              <a:t>support schools and settings to work together with other agencies. This could include settings working together with feeder schools and settings being involved in school cluster work where appropriate</a:t>
            </a:r>
          </a:p>
          <a:p>
            <a:pPr algn="l"/>
            <a:r>
              <a:rPr lang="en-GB" b="1" i="0">
                <a:solidFill>
                  <a:srgbClr val="1F1F1F"/>
                </a:solidFill>
                <a:effectLst/>
                <a:latin typeface="Arial" panose="020B0604020202020204" pitchFamily="34" charset="0"/>
              </a:rPr>
              <a:t>PDG-LAC</a:t>
            </a:r>
          </a:p>
          <a:p>
            <a:pPr algn="l"/>
            <a:r>
              <a:rPr lang="en-GB" b="0" i="0">
                <a:solidFill>
                  <a:srgbClr val="1F1F1F"/>
                </a:solidFill>
                <a:effectLst/>
                <a:latin typeface="Arial" panose="020B0604020202020204" pitchFamily="34" charset="0"/>
              </a:rPr>
              <a:t>From 2024 to 2025, local authorities receive the PDG funding given to schools and settings for children and young people who are care-experienced. Local authorities should consider how they will use the grant effectively to plan, set targets for and support learners who looked after and care-experienced.</a:t>
            </a:r>
          </a:p>
          <a:p>
            <a:pPr algn="l"/>
            <a:r>
              <a:rPr lang="en-GB" b="0" i="0">
                <a:solidFill>
                  <a:srgbClr val="1F1F1F"/>
                </a:solidFill>
                <a:effectLst/>
                <a:latin typeface="Arial" panose="020B0604020202020204" pitchFamily="34" charset="0"/>
              </a:rPr>
              <a:t>Local authorities are expected to ensure: </a:t>
            </a:r>
          </a:p>
          <a:p>
            <a:pPr algn="l">
              <a:buFont typeface="Arial" panose="020B0604020202020204" pitchFamily="34" charset="0"/>
              <a:buChar char="•"/>
            </a:pPr>
            <a:r>
              <a:rPr lang="en-GB" b="0" i="0">
                <a:solidFill>
                  <a:srgbClr val="1F1F1F"/>
                </a:solidFill>
                <a:effectLst/>
                <a:latin typeface="Arial" panose="020B0604020202020204" pitchFamily="34" charset="0"/>
              </a:rPr>
              <a:t>funding (as it is allocated based on the number of learners who are in the care of the local authority) will be used to improve outcomes for care-experienced children and young people, and reduce the difference in attainment between this cohort and their peers</a:t>
            </a:r>
          </a:p>
          <a:p>
            <a:pPr algn="l">
              <a:buFont typeface="Arial" panose="020B0604020202020204" pitchFamily="34" charset="0"/>
              <a:buChar char="•"/>
            </a:pPr>
            <a:r>
              <a:rPr lang="en-GB" b="0" i="0">
                <a:solidFill>
                  <a:srgbClr val="1F1F1F"/>
                </a:solidFill>
                <a:effectLst/>
                <a:latin typeface="Arial" panose="020B0604020202020204" pitchFamily="34" charset="0"/>
              </a:rPr>
              <a:t>that the element of the PDG allocated for care-experienced learners will be retained and managed centrally by the local authority (or consortium where existing arrangements are in place)</a:t>
            </a:r>
          </a:p>
          <a:p>
            <a:pPr algn="l"/>
            <a:r>
              <a:rPr lang="en-GB" b="0" i="0">
                <a:solidFill>
                  <a:srgbClr val="1F1F1F"/>
                </a:solidFill>
                <a:effectLst/>
                <a:latin typeface="Arial" panose="020B0604020202020204" pitchFamily="34" charset="0"/>
              </a:rPr>
              <a:t>Based on local needs, local authorities can choose to:</a:t>
            </a:r>
          </a:p>
          <a:p>
            <a:pPr algn="l">
              <a:buFont typeface="Arial" panose="020B0604020202020204" pitchFamily="34" charset="0"/>
              <a:buChar char="•"/>
            </a:pPr>
            <a:r>
              <a:rPr lang="en-GB" b="0" i="0">
                <a:solidFill>
                  <a:srgbClr val="1F1F1F"/>
                </a:solidFill>
                <a:effectLst/>
                <a:latin typeface="Arial" panose="020B0604020202020204" pitchFamily="34" charset="0"/>
              </a:rPr>
              <a:t>pass all the funding on to schools, settings and clusters</a:t>
            </a:r>
          </a:p>
          <a:p>
            <a:pPr algn="l">
              <a:buFont typeface="Arial" panose="020B0604020202020204" pitchFamily="34" charset="0"/>
              <a:buChar char="•"/>
            </a:pPr>
            <a:r>
              <a:rPr lang="en-GB" b="0" i="0">
                <a:solidFill>
                  <a:srgbClr val="1F1F1F"/>
                </a:solidFill>
                <a:effectLst/>
                <a:latin typeface="Arial" panose="020B0604020202020204" pitchFamily="34" charset="0"/>
              </a:rPr>
              <a:t>keep some of the funding for activities that will benefit a group of, or all of, the authority’s children and young people who are care-experienced</a:t>
            </a:r>
          </a:p>
          <a:p>
            <a:pPr algn="l">
              <a:buFont typeface="Arial" panose="020B0604020202020204" pitchFamily="34" charset="0"/>
              <a:buChar char="•"/>
            </a:pPr>
            <a:r>
              <a:rPr lang="en-GB" b="0" i="0">
                <a:solidFill>
                  <a:srgbClr val="1F1F1F"/>
                </a:solidFill>
                <a:effectLst/>
                <a:latin typeface="Arial" panose="020B0604020202020204" pitchFamily="34" charset="0"/>
              </a:rPr>
              <a:t>keep parts of the funding to employ PDG-LAC local authority or Regional Coordinators (where regional posts exist, there is an expectation these continue to be funded for a transitional period)</a:t>
            </a:r>
          </a:p>
          <a:p>
            <a:pPr algn="l"/>
            <a:r>
              <a:rPr lang="en-GB" b="0" i="0">
                <a:solidFill>
                  <a:srgbClr val="1F1F1F"/>
                </a:solidFill>
                <a:effectLst/>
                <a:latin typeface="Arial" panose="020B0604020202020204" pitchFamily="34" charset="0"/>
              </a:rPr>
              <a:t>In line with the Welsh Government’s looked after children education plan (</a:t>
            </a:r>
            <a:r>
              <a:rPr lang="en-GB" b="1" i="0" u="none" strike="noStrike">
                <a:solidFill>
                  <a:srgbClr val="0360A6"/>
                </a:solidFill>
                <a:effectLst/>
                <a:latin typeface="Arial" panose="020B0604020202020204" pitchFamily="34" charset="0"/>
                <a:hlinkClick r:id="rId8"/>
              </a:rPr>
              <a:t>Raising the ambitions and educational attainment of looked after children in Wales</a:t>
            </a:r>
            <a:r>
              <a:rPr lang="en-GB" b="0" i="0">
                <a:solidFill>
                  <a:srgbClr val="1F1F1F"/>
                </a:solidFill>
                <a:effectLst/>
                <a:latin typeface="Arial" panose="020B0604020202020204" pitchFamily="34" charset="0"/>
              </a:rPr>
              <a:t>), our expectation is that the PDG funding can continue to be used to meet the costs associated with strategic coordination and oversight of the grant. These costs can be related to the local authority or the existing regional arrangements. Coordinators for PDG-LAC will work with the Welsh Government, PDG Advisers (if different) and with school, settings and counterpart local authorities to deliver improvements in the educational outcomes and attainment of care-experienced children.</a:t>
            </a:r>
          </a:p>
          <a:p>
            <a:pPr algn="l"/>
            <a:r>
              <a:rPr lang="en-GB" b="0" i="0">
                <a:solidFill>
                  <a:srgbClr val="1F1F1F"/>
                </a:solidFill>
                <a:effectLst/>
                <a:latin typeface="Arial" panose="020B0604020202020204" pitchFamily="34" charset="0"/>
              </a:rPr>
              <a:t>Local authorities are expected to: </a:t>
            </a:r>
          </a:p>
          <a:p>
            <a:pPr algn="l">
              <a:buFont typeface="Arial" panose="020B0604020202020204" pitchFamily="34" charset="0"/>
              <a:buChar char="•"/>
            </a:pPr>
            <a:r>
              <a:rPr lang="en-GB" b="0" i="0">
                <a:solidFill>
                  <a:srgbClr val="1F1F1F"/>
                </a:solidFill>
                <a:effectLst/>
                <a:latin typeface="Arial" panose="020B0604020202020204" pitchFamily="34" charset="0"/>
              </a:rPr>
              <a:t>continue to work with regional consortia and partnerships where relevant, and with schools and settings in their area to ensure the funding helps to achieve the outcomes in children and young people’s personal education plans. Funding for local authority (and regional where relevant) priorities should be identified in the local authority or regional strategy and agreed through the accountability structures</a:t>
            </a:r>
          </a:p>
          <a:p>
            <a:pPr algn="l">
              <a:buFont typeface="Arial" panose="020B0604020202020204" pitchFamily="34" charset="0"/>
              <a:buChar char="•"/>
            </a:pPr>
            <a:r>
              <a:rPr lang="en-GB" b="0" i="0">
                <a:solidFill>
                  <a:srgbClr val="1F1F1F"/>
                </a:solidFill>
                <a:effectLst/>
                <a:latin typeface="Arial" panose="020B0604020202020204" pitchFamily="34" charset="0"/>
              </a:rPr>
              <a:t>work collaboratively with other local authorities (and consortia or partnerships where applicable) on a joined up, strategic approach to support care-experienced children’s outcomes. This will be overseen by the regional lead co-ordinator and PDG Advisor (where applicable) whose role is to provide support (join up knowledge and communicate evidence-based practice across regions) and report on the grant</a:t>
            </a:r>
          </a:p>
          <a:p>
            <a:pPr algn="l">
              <a:buFont typeface="Arial" panose="020B0604020202020204" pitchFamily="34" charset="0"/>
              <a:buChar char="•"/>
            </a:pPr>
            <a:r>
              <a:rPr lang="en-GB" b="0" i="0">
                <a:solidFill>
                  <a:srgbClr val="1F1F1F"/>
                </a:solidFill>
                <a:effectLst/>
                <a:latin typeface="Arial" panose="020B0604020202020204" pitchFamily="34" charset="0"/>
              </a:rPr>
              <a:t>agree collaborative working arrangements between local authorities (and consortia or partnerships where applicable) at appropriate levels including LA leads for LAC or CLA and Virtual School Heads where applicable, to understand local needs and ensure effective decision making and lines of accountability which ensure that children and young people remain supported irrespective of where they live or are educated if support is needed</a:t>
            </a:r>
          </a:p>
          <a:p>
            <a:pPr algn="l"/>
            <a:r>
              <a:rPr lang="en-GB" b="1" i="0" err="1">
                <a:solidFill>
                  <a:srgbClr val="1F1F1F"/>
                </a:solidFill>
                <a:effectLst/>
                <a:latin typeface="Arial" panose="020B0604020202020204" pitchFamily="34" charset="0"/>
              </a:rPr>
              <a:t>EOTAS</a:t>
            </a:r>
            <a:r>
              <a:rPr lang="en-GB" b="1" i="0">
                <a:solidFill>
                  <a:srgbClr val="1F1F1F"/>
                </a:solidFill>
                <a:effectLst/>
                <a:latin typeface="Arial" panose="020B0604020202020204" pitchFamily="34" charset="0"/>
              </a:rPr>
              <a:t> PDG</a:t>
            </a:r>
          </a:p>
          <a:p>
            <a:pPr algn="l"/>
            <a:r>
              <a:rPr lang="en-GB" b="0" i="0">
                <a:solidFill>
                  <a:srgbClr val="1F1F1F"/>
                </a:solidFill>
                <a:effectLst/>
                <a:latin typeface="Arial" panose="020B0604020202020204" pitchFamily="34" charset="0"/>
              </a:rPr>
              <a:t>Local authorities are responsible for allocating the PDG funding for </a:t>
            </a:r>
            <a:r>
              <a:rPr lang="en-GB" b="0" i="0" err="1">
                <a:solidFill>
                  <a:srgbClr val="1F1F1F"/>
                </a:solidFill>
                <a:effectLst/>
                <a:latin typeface="Arial" panose="020B0604020202020204" pitchFamily="34" charset="0"/>
              </a:rPr>
              <a:t>EOTAS</a:t>
            </a:r>
            <a:r>
              <a:rPr lang="en-GB" b="0" i="0">
                <a:solidFill>
                  <a:srgbClr val="1F1F1F"/>
                </a:solidFill>
                <a:effectLst/>
                <a:latin typeface="Arial" panose="020B0604020202020204" pitchFamily="34" charset="0"/>
              </a:rPr>
              <a:t>. This role includes:</a:t>
            </a:r>
          </a:p>
          <a:p>
            <a:pPr algn="l">
              <a:buFont typeface="Arial" panose="020B0604020202020204" pitchFamily="34" charset="0"/>
              <a:buChar char="•"/>
            </a:pPr>
            <a:r>
              <a:rPr lang="en-GB" b="0" i="0">
                <a:solidFill>
                  <a:srgbClr val="1F1F1F"/>
                </a:solidFill>
                <a:effectLst/>
                <a:latin typeface="Arial" panose="020B0604020202020204" pitchFamily="34" charset="0"/>
              </a:rPr>
              <a:t>engaging with settings (including pupil referral units (</a:t>
            </a:r>
            <a:r>
              <a:rPr lang="en-GB" b="0" i="0" err="1">
                <a:solidFill>
                  <a:srgbClr val="1F1F1F"/>
                </a:solidFill>
                <a:effectLst/>
                <a:latin typeface="Arial" panose="020B0604020202020204" pitchFamily="34" charset="0"/>
              </a:rPr>
              <a:t>PRUs</a:t>
            </a:r>
            <a:r>
              <a:rPr lang="en-GB" b="0" i="0">
                <a:solidFill>
                  <a:srgbClr val="1F1F1F"/>
                </a:solidFill>
                <a:effectLst/>
                <a:latin typeface="Arial" panose="020B0604020202020204" pitchFamily="34" charset="0"/>
              </a:rPr>
              <a:t>)) and education otherwise than at school (</a:t>
            </a:r>
            <a:r>
              <a:rPr lang="en-GB" b="0" i="0" err="1">
                <a:solidFill>
                  <a:srgbClr val="1F1F1F"/>
                </a:solidFill>
                <a:effectLst/>
                <a:latin typeface="Arial" panose="020B0604020202020204" pitchFamily="34" charset="0"/>
              </a:rPr>
              <a:t>EOTAS</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a:solidFill>
                  <a:srgbClr val="1F1F1F"/>
                </a:solidFill>
                <a:effectLst/>
                <a:latin typeface="Arial" panose="020B0604020202020204" pitchFamily="34" charset="0"/>
              </a:rPr>
              <a:t>setting out arrangements for planning and delivering support to children in </a:t>
            </a:r>
            <a:r>
              <a:rPr lang="en-GB" b="0" i="0" err="1">
                <a:solidFill>
                  <a:srgbClr val="1F1F1F"/>
                </a:solidFill>
                <a:effectLst/>
                <a:latin typeface="Arial" panose="020B0604020202020204" pitchFamily="34" charset="0"/>
              </a:rPr>
              <a:t>EOTAS</a:t>
            </a:r>
            <a:r>
              <a:rPr lang="en-GB" b="0" i="0">
                <a:solidFill>
                  <a:srgbClr val="1F1F1F"/>
                </a:solidFill>
                <a:effectLst/>
                <a:latin typeface="Arial" panose="020B0604020202020204" pitchFamily="34" charset="0"/>
              </a:rPr>
              <a:t> in their local authorities (and regions), working with </a:t>
            </a:r>
            <a:r>
              <a:rPr lang="en-GB" b="0" i="0" err="1">
                <a:solidFill>
                  <a:srgbClr val="1F1F1F"/>
                </a:solidFill>
                <a:effectLst/>
                <a:latin typeface="Arial" panose="020B0604020202020204" pitchFamily="34" charset="0"/>
              </a:rPr>
              <a:t>EOTAS</a:t>
            </a:r>
            <a:r>
              <a:rPr lang="en-GB" b="0" i="0">
                <a:solidFill>
                  <a:srgbClr val="1F1F1F"/>
                </a:solidFill>
                <a:effectLst/>
                <a:latin typeface="Arial" panose="020B0604020202020204" pitchFamily="34" charset="0"/>
              </a:rPr>
              <a:t> Co-ordinators on these proposals</a:t>
            </a:r>
            <a:r>
              <a:rPr lang="en-GB" b="1" i="0">
                <a:solidFill>
                  <a:srgbClr val="1F1F1F"/>
                </a:solidFill>
                <a:effectLst/>
                <a:latin typeface="Arial" panose="020B0604020202020204" pitchFamily="34" charset="0"/>
              </a:rPr>
              <a:t> </a:t>
            </a:r>
            <a:endParaRPr lang="en-GB" b="0" i="0">
              <a:solidFill>
                <a:srgbClr val="1F1F1F"/>
              </a:solidFill>
              <a:effectLst/>
              <a:latin typeface="Arial" panose="020B0604020202020204" pitchFamily="34" charset="0"/>
            </a:endParaRPr>
          </a:p>
          <a:p>
            <a:pPr algn="l"/>
            <a:r>
              <a:rPr lang="en-GB" b="1" i="0">
                <a:solidFill>
                  <a:srgbClr val="1F1F1F"/>
                </a:solidFill>
                <a:effectLst/>
                <a:latin typeface="Arial" panose="020B0604020202020204" pitchFamily="34" charset="0"/>
              </a:rPr>
              <a:t>PDG Advisers</a:t>
            </a:r>
          </a:p>
          <a:p>
            <a:pPr algn="l"/>
            <a:r>
              <a:rPr lang="en-GB" b="0" i="0">
                <a:solidFill>
                  <a:srgbClr val="1F1F1F"/>
                </a:solidFill>
                <a:effectLst/>
                <a:latin typeface="Arial" panose="020B0604020202020204" pitchFamily="34" charset="0"/>
              </a:rPr>
              <a:t>PDG Advisers (and PDG-LAC Regional Coordinators where relevant) should provide robust, constructive challenge and high-quality support to enable school and setting leaders, as well as governing bodies, to improve the outcomes of children and young people from low-income households as well as children and young people who are care-experienced</a:t>
            </a:r>
            <a:r>
              <a:rPr lang="en-GB" b="0" i="1">
                <a:solidFill>
                  <a:srgbClr val="1F1F1F"/>
                </a:solidFill>
                <a:effectLst/>
                <a:latin typeface="Arial" panose="020B0604020202020204" pitchFamily="34" charset="0"/>
              </a:rPr>
              <a:t>. </a:t>
            </a:r>
            <a:r>
              <a:rPr lang="en-GB" b="0" i="0">
                <a:solidFill>
                  <a:srgbClr val="1F1F1F"/>
                </a:solidFill>
                <a:effectLst/>
                <a:latin typeface="Arial" panose="020B0604020202020204" pitchFamily="34" charset="0"/>
              </a:rPr>
              <a:t>This approach aims to:</a:t>
            </a:r>
          </a:p>
          <a:p>
            <a:pPr algn="l">
              <a:buFont typeface="Arial" panose="020B0604020202020204" pitchFamily="34" charset="0"/>
              <a:buChar char="•"/>
            </a:pPr>
            <a:r>
              <a:rPr lang="en-GB" b="0" i="0">
                <a:solidFill>
                  <a:srgbClr val="1F1F1F"/>
                </a:solidFill>
                <a:effectLst/>
                <a:latin typeface="Arial" panose="020B0604020202020204" pitchFamily="34" charset="0"/>
              </a:rPr>
              <a:t>strengthen regional leadership arrangements</a:t>
            </a:r>
          </a:p>
          <a:p>
            <a:pPr algn="l">
              <a:buFont typeface="Arial" panose="020B0604020202020204" pitchFamily="34" charset="0"/>
              <a:buChar char="•"/>
            </a:pPr>
            <a:r>
              <a:rPr lang="en-GB" b="0" i="0">
                <a:solidFill>
                  <a:srgbClr val="1F1F1F"/>
                </a:solidFill>
                <a:effectLst/>
                <a:latin typeface="Arial" panose="020B0604020202020204" pitchFamily="34" charset="0"/>
              </a:rPr>
              <a:t>ensure greater national consistency in supporting children and young people from low-income households and those who are care-experienced</a:t>
            </a:r>
          </a:p>
          <a:p>
            <a:pPr algn="l">
              <a:buFont typeface="Arial" panose="020B0604020202020204" pitchFamily="34" charset="0"/>
              <a:buChar char="•"/>
            </a:pPr>
            <a:r>
              <a:rPr lang="en-GB" b="0" i="0">
                <a:solidFill>
                  <a:srgbClr val="1F1F1F"/>
                </a:solidFill>
                <a:effectLst/>
                <a:latin typeface="Arial" panose="020B0604020202020204" pitchFamily="34" charset="0"/>
              </a:rPr>
              <a:t>support our ability to gather evidence of impact</a:t>
            </a:r>
          </a:p>
          <a:p>
            <a:pPr algn="l"/>
            <a:r>
              <a:rPr lang="en-GB" b="0" i="0">
                <a:solidFill>
                  <a:srgbClr val="1F1F1F"/>
                </a:solidFill>
                <a:effectLst/>
                <a:latin typeface="Arial" panose="020B0604020202020204" pitchFamily="34" charset="0"/>
              </a:rPr>
              <a:t>PDG Advisers are expected to continue to work with local authorities to provide schools and settings with the necessary support to use the grant in the most effective way and in line with the </a:t>
            </a:r>
            <a:r>
              <a:rPr lang="en-GB" b="1" i="0" u="none" strike="noStrike">
                <a:solidFill>
                  <a:srgbClr val="0360A6"/>
                </a:solidFill>
                <a:effectLst/>
                <a:latin typeface="Arial" panose="020B0604020202020204" pitchFamily="34" charset="0"/>
                <a:hlinkClick r:id="rId9"/>
              </a:rPr>
              <a:t>PDG guidance</a:t>
            </a:r>
            <a:r>
              <a:rPr lang="en-GB" b="0" i="0">
                <a:solidFill>
                  <a:srgbClr val="1F1F1F"/>
                </a:solidFill>
                <a:effectLst/>
                <a:latin typeface="Arial" panose="020B0604020202020204" pitchFamily="34" charset="0"/>
              </a:rPr>
              <a:t>. </a:t>
            </a:r>
          </a:p>
          <a:p>
            <a:pPr algn="l"/>
            <a:r>
              <a:rPr lang="en-GB" b="0" i="0">
                <a:solidFill>
                  <a:srgbClr val="1F1F1F"/>
                </a:solidFill>
                <a:effectLst/>
                <a:latin typeface="Arial" panose="020B0604020202020204" pitchFamily="34" charset="0"/>
              </a:rPr>
              <a:t>Support should include: </a:t>
            </a:r>
          </a:p>
          <a:p>
            <a:pPr algn="l">
              <a:buFont typeface="Arial" panose="020B0604020202020204" pitchFamily="34" charset="0"/>
              <a:buChar char="•"/>
            </a:pPr>
            <a:r>
              <a:rPr lang="en-GB" b="0" i="0">
                <a:solidFill>
                  <a:srgbClr val="1F1F1F"/>
                </a:solidFill>
                <a:effectLst/>
                <a:latin typeface="Arial" panose="020B0604020202020204" pitchFamily="34" charset="0"/>
              </a:rPr>
              <a:t>robust and constructive challenge to schools and settings ensuring that they use evidence-informed approaches </a:t>
            </a:r>
          </a:p>
          <a:p>
            <a:pPr algn="l">
              <a:buFont typeface="Arial" panose="020B0604020202020204" pitchFamily="34" charset="0"/>
              <a:buChar char="•"/>
            </a:pPr>
            <a:r>
              <a:rPr lang="en-GB" b="0" i="0">
                <a:solidFill>
                  <a:srgbClr val="1F1F1F"/>
                </a:solidFill>
                <a:effectLst/>
                <a:latin typeface="Arial" panose="020B0604020202020204" pitchFamily="34" charset="0"/>
              </a:rPr>
              <a:t>high quality support to enable leaders, headteachers and governing bodies to improve the outcomes for learners living in low-income households</a:t>
            </a:r>
          </a:p>
          <a:p>
            <a:pPr algn="l">
              <a:buFont typeface="Arial" panose="020B0604020202020204" pitchFamily="34" charset="0"/>
              <a:buChar char="•"/>
            </a:pPr>
            <a:r>
              <a:rPr lang="en-GB" b="0" i="0">
                <a:solidFill>
                  <a:srgbClr val="1F1F1F"/>
                </a:solidFill>
                <a:effectLst/>
                <a:latin typeface="Arial" panose="020B0604020202020204" pitchFamily="34" charset="0"/>
              </a:rPr>
              <a:t>collaboration between schools, and between schools and settings</a:t>
            </a:r>
          </a:p>
          <a:p>
            <a:pPr algn="l">
              <a:buFont typeface="Arial" panose="020B0604020202020204" pitchFamily="34" charset="0"/>
              <a:buChar char="•"/>
            </a:pPr>
            <a:r>
              <a:rPr lang="en-GB" b="0" i="0">
                <a:solidFill>
                  <a:srgbClr val="1F1F1F"/>
                </a:solidFill>
                <a:effectLst/>
                <a:latin typeface="Arial" panose="020B0604020202020204" pitchFamily="34" charset="0"/>
              </a:rPr>
              <a:t>sharing effective practice</a:t>
            </a:r>
          </a:p>
          <a:p>
            <a:pPr algn="l">
              <a:buFont typeface="Arial" panose="020B0604020202020204" pitchFamily="34" charset="0"/>
              <a:buChar char="•"/>
            </a:pPr>
            <a:r>
              <a:rPr lang="en-GB" b="0" i="0">
                <a:solidFill>
                  <a:srgbClr val="1F1F1F"/>
                </a:solidFill>
                <a:effectLst/>
                <a:latin typeface="Arial" panose="020B0604020202020204" pitchFamily="34" charset="0"/>
              </a:rPr>
              <a:t>monitoring the annual PDG strategy statements that schools need to publish on their use of the PDG and its impact</a:t>
            </a:r>
          </a:p>
          <a:p>
            <a:pPr algn="l">
              <a:buFont typeface="Arial" panose="020B0604020202020204" pitchFamily="34" charset="0"/>
              <a:buChar char="•"/>
            </a:pPr>
            <a:r>
              <a:rPr lang="en-GB" b="0" i="0">
                <a:solidFill>
                  <a:srgbClr val="1F1F1F"/>
                </a:solidFill>
                <a:effectLst/>
                <a:latin typeface="Arial" panose="020B0604020202020204" pitchFamily="34" charset="0"/>
              </a:rPr>
              <a:t>ensuring there is a designated lead for learners from low-income households in each school or setting in receipt of PDG, and building networks of key leads and establishing local and regional ‘networks of leaders’</a:t>
            </a:r>
          </a:p>
          <a:p>
            <a:pPr algn="l">
              <a:buFont typeface="Arial" panose="020B0604020202020204" pitchFamily="34" charset="0"/>
              <a:buChar char="•"/>
            </a:pPr>
            <a:r>
              <a:rPr lang="en-GB" b="0" i="0">
                <a:solidFill>
                  <a:srgbClr val="1F1F1F"/>
                </a:solidFill>
                <a:effectLst/>
                <a:latin typeface="Arial" panose="020B0604020202020204" pitchFamily="34" charset="0"/>
              </a:rPr>
              <a:t>working with the local authorities to report to the Welsh Government on local and regional activity and the impact of PDG spend</a:t>
            </a:r>
          </a:p>
          <a:p>
            <a:pPr algn="l"/>
            <a:r>
              <a:rPr lang="en-GB" b="1" i="0">
                <a:solidFill>
                  <a:srgbClr val="1F1F1F"/>
                </a:solidFill>
                <a:effectLst/>
                <a:latin typeface="Arial" panose="020B0604020202020204" pitchFamily="34" charset="0"/>
              </a:rPr>
              <a:t>Funding rates for 2024 to 2025</a:t>
            </a:r>
          </a:p>
          <a:p>
            <a:pPr algn="l"/>
            <a:r>
              <a:rPr lang="en-GB" b="0" i="0">
                <a:solidFill>
                  <a:srgbClr val="1F1F1F"/>
                </a:solidFill>
                <a:effectLst/>
                <a:latin typeface="Arial" panose="020B0604020202020204" pitchFamily="34" charset="0"/>
              </a:rPr>
              <a:t>The PDG and </a:t>
            </a:r>
            <a:r>
              <a:rPr lang="en-GB" b="0" i="0" err="1">
                <a:solidFill>
                  <a:srgbClr val="1F1F1F"/>
                </a:solidFill>
                <a:effectLst/>
                <a:latin typeface="Arial" panose="020B0604020202020204" pitchFamily="34" charset="0"/>
              </a:rPr>
              <a:t>EYPDG</a:t>
            </a:r>
            <a:r>
              <a:rPr lang="en-GB" b="0" i="0">
                <a:solidFill>
                  <a:srgbClr val="1F1F1F"/>
                </a:solidFill>
                <a:effectLst/>
                <a:latin typeface="Arial" panose="020B0604020202020204" pitchFamily="34" charset="0"/>
              </a:rPr>
              <a:t> are available to schools and settings, at a rate of £1,150 per child, for:</a:t>
            </a:r>
          </a:p>
          <a:p>
            <a:pPr algn="l">
              <a:buFont typeface="Arial" panose="020B0604020202020204" pitchFamily="34" charset="0"/>
              <a:buChar char="•"/>
            </a:pPr>
            <a:r>
              <a:rPr lang="en-GB" b="0" i="0" err="1">
                <a:solidFill>
                  <a:srgbClr val="1F1F1F"/>
                </a:solidFill>
                <a:effectLst/>
                <a:latin typeface="Arial" panose="020B0604020202020204" pitchFamily="34" charset="0"/>
              </a:rPr>
              <a:t>eFSM</a:t>
            </a:r>
            <a:r>
              <a:rPr lang="en-GB" b="0" i="0">
                <a:solidFill>
                  <a:srgbClr val="1F1F1F"/>
                </a:solidFill>
                <a:effectLst/>
                <a:latin typeface="Arial" panose="020B0604020202020204" pitchFamily="34" charset="0"/>
              </a:rPr>
              <a:t> children and young people aged 5 to 15 in compulsory school years</a:t>
            </a:r>
          </a:p>
          <a:p>
            <a:pPr algn="l">
              <a:buFont typeface="Arial" panose="020B0604020202020204" pitchFamily="34" charset="0"/>
              <a:buChar char="•"/>
            </a:pPr>
            <a:r>
              <a:rPr lang="en-GB" b="0" i="0" err="1">
                <a:solidFill>
                  <a:srgbClr val="1F1F1F"/>
                </a:solidFill>
                <a:effectLst/>
                <a:latin typeface="Arial" panose="020B0604020202020204" pitchFamily="34" charset="0"/>
              </a:rPr>
              <a:t>eFSM</a:t>
            </a:r>
            <a:r>
              <a:rPr lang="en-GB" b="0" i="0">
                <a:solidFill>
                  <a:srgbClr val="1F1F1F"/>
                </a:solidFill>
                <a:effectLst/>
                <a:latin typeface="Arial" panose="020B0604020202020204" pitchFamily="34" charset="0"/>
              </a:rPr>
              <a:t> children aged 3 and 4 in schools or funded non-maintained settings (</a:t>
            </a:r>
            <a:r>
              <a:rPr lang="en-GB" b="0" i="0" err="1">
                <a:solidFill>
                  <a:srgbClr val="1F1F1F"/>
                </a:solidFill>
                <a:effectLst/>
                <a:latin typeface="Arial" panose="020B0604020202020204" pitchFamily="34" charset="0"/>
              </a:rPr>
              <a:t>EYPDG</a:t>
            </a:r>
            <a:r>
              <a:rPr lang="en-GB" b="0" i="0">
                <a:solidFill>
                  <a:srgbClr val="1F1F1F"/>
                </a:solidFill>
                <a:effectLst/>
                <a:latin typeface="Arial" panose="020B0604020202020204" pitchFamily="34" charset="0"/>
              </a:rPr>
              <a:t>)</a:t>
            </a:r>
          </a:p>
          <a:p>
            <a:pPr algn="l">
              <a:buFont typeface="Arial" panose="020B0604020202020204" pitchFamily="34" charset="0"/>
              <a:buChar char="•"/>
            </a:pPr>
            <a:r>
              <a:rPr lang="en-GB" b="0" i="0" err="1">
                <a:solidFill>
                  <a:srgbClr val="1F1F1F"/>
                </a:solidFill>
                <a:effectLst/>
                <a:latin typeface="Arial" panose="020B0604020202020204" pitchFamily="34" charset="0"/>
              </a:rPr>
              <a:t>eFSM</a:t>
            </a:r>
            <a:r>
              <a:rPr lang="en-GB" b="0" i="0">
                <a:solidFill>
                  <a:srgbClr val="1F1F1F"/>
                </a:solidFill>
                <a:effectLst/>
                <a:latin typeface="Arial" panose="020B0604020202020204" pitchFamily="34" charset="0"/>
              </a:rPr>
              <a:t> children and young people in </a:t>
            </a:r>
            <a:r>
              <a:rPr lang="en-GB" b="0" i="0" err="1">
                <a:solidFill>
                  <a:srgbClr val="1F1F1F"/>
                </a:solidFill>
                <a:effectLst/>
                <a:latin typeface="Arial" panose="020B0604020202020204" pitchFamily="34" charset="0"/>
              </a:rPr>
              <a:t>PRUs</a:t>
            </a:r>
            <a:r>
              <a:rPr lang="en-GB" b="0" i="0">
                <a:solidFill>
                  <a:srgbClr val="1F1F1F"/>
                </a:solidFill>
                <a:effectLst/>
                <a:latin typeface="Arial" panose="020B0604020202020204" pitchFamily="34" charset="0"/>
              </a:rPr>
              <a:t> or those who are </a:t>
            </a:r>
            <a:r>
              <a:rPr lang="en-GB" b="0" i="0" err="1">
                <a:solidFill>
                  <a:srgbClr val="1F1F1F"/>
                </a:solidFill>
                <a:effectLst/>
                <a:latin typeface="Arial" panose="020B0604020202020204" pitchFamily="34" charset="0"/>
              </a:rPr>
              <a:t>EOTAS</a:t>
            </a:r>
            <a:endParaRPr lang="en-GB" b="0" i="0">
              <a:solidFill>
                <a:srgbClr val="1F1F1F"/>
              </a:solidFill>
              <a:effectLst/>
              <a:latin typeface="Arial" panose="020B0604020202020204" pitchFamily="34" charset="0"/>
            </a:endParaRPr>
          </a:p>
          <a:p>
            <a:pPr algn="l">
              <a:buFont typeface="Arial" panose="020B0604020202020204" pitchFamily="34" charset="0"/>
              <a:buChar char="•"/>
            </a:pPr>
            <a:r>
              <a:rPr lang="en-GB" b="0" i="0">
                <a:solidFill>
                  <a:srgbClr val="1F1F1F"/>
                </a:solidFill>
                <a:effectLst/>
                <a:latin typeface="Arial" panose="020B0604020202020204" pitchFamily="34" charset="0"/>
              </a:rPr>
              <a:t>children and young people aged 3 to 15 who are care-experienced (PDG-LAC)</a:t>
            </a:r>
          </a:p>
          <a:p>
            <a:pPr algn="l"/>
            <a:r>
              <a:rPr lang="en-GB" b="0" i="0">
                <a:solidFill>
                  <a:srgbClr val="1F1F1F"/>
                </a:solidFill>
                <a:effectLst/>
                <a:latin typeface="Arial" panose="020B0604020202020204" pitchFamily="34" charset="0"/>
              </a:rPr>
              <a:t>A </a:t>
            </a:r>
            <a:r>
              <a:rPr lang="en-GB" b="1" i="0" u="none" strike="noStrike">
                <a:solidFill>
                  <a:srgbClr val="0360A6"/>
                </a:solidFill>
                <a:effectLst/>
                <a:latin typeface="Arial" panose="020B0604020202020204" pitchFamily="34" charset="0"/>
                <a:hlinkClick r:id="rId7"/>
              </a:rPr>
              <a:t>breakdown of PDG allocations for each school or setting</a:t>
            </a:r>
            <a:r>
              <a:rPr lang="en-GB" b="0" i="0">
                <a:solidFill>
                  <a:srgbClr val="1F1F1F"/>
                </a:solidFill>
                <a:effectLst/>
                <a:latin typeface="Arial" panose="020B0604020202020204" pitchFamily="34" charset="0"/>
              </a:rPr>
              <a:t> is available for 2024 to 2025.</a:t>
            </a:r>
          </a:p>
          <a:p>
            <a:pPr algn="l"/>
            <a:r>
              <a:rPr lang="en-GB" b="0" i="0">
                <a:solidFill>
                  <a:srgbClr val="1F1F1F"/>
                </a:solidFill>
                <a:effectLst/>
                <a:latin typeface="Arial" panose="020B0604020202020204" pitchFamily="34" charset="0"/>
              </a:rPr>
              <a:t>In addition, for 2024 to 2025, the PDG will:</a:t>
            </a:r>
          </a:p>
          <a:p>
            <a:pPr algn="l">
              <a:buFont typeface="Arial" panose="020B0604020202020204" pitchFamily="34" charset="0"/>
              <a:buChar char="•"/>
            </a:pPr>
            <a:r>
              <a:rPr lang="en-GB" b="0" i="0">
                <a:solidFill>
                  <a:srgbClr val="1F1F1F"/>
                </a:solidFill>
                <a:effectLst/>
                <a:latin typeface="Arial" panose="020B0604020202020204" pitchFamily="34" charset="0"/>
              </a:rPr>
              <a:t>provide a share of £7.1m to local authorities to be distributed in full to schools and settings</a:t>
            </a:r>
          </a:p>
          <a:p>
            <a:pPr algn="l">
              <a:buFont typeface="Arial" panose="020B0604020202020204" pitchFamily="34" charset="0"/>
              <a:buChar char="•"/>
            </a:pPr>
            <a:r>
              <a:rPr lang="en-GB" b="0" i="0">
                <a:solidFill>
                  <a:srgbClr val="1F1F1F"/>
                </a:solidFill>
                <a:effectLst/>
                <a:latin typeface="Arial" panose="020B0604020202020204" pitchFamily="34" charset="0"/>
              </a:rPr>
              <a:t>provide a share of funding of £400,000 for the local authority or regional PDG Adviser</a:t>
            </a:r>
          </a:p>
          <a:p>
            <a:endParaRPr lang="en-GB"/>
          </a:p>
        </p:txBody>
      </p:sp>
    </p:spTree>
    <p:extLst>
      <p:ext uri="{BB962C8B-B14F-4D97-AF65-F5344CB8AC3E}">
        <p14:creationId xmlns:p14="http://schemas.microsoft.com/office/powerpoint/2010/main" val="4379489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0687565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eaLnBrk="1" fontAlgn="base" latinLnBrk="0" hangingPunct="1">
              <a:lnSpc>
                <a:spcPct val="100000"/>
              </a:lnSpc>
              <a:spcBef>
                <a:spcPts val="0"/>
              </a:spcBef>
              <a:spcAft>
                <a:spcPts val="0"/>
              </a:spcAft>
              <a:buClrTx/>
              <a:buSzTx/>
              <a:buFont typeface="Arial" panose="020B0604020202020204" pitchFamily="34" charset="0"/>
              <a:buNone/>
              <a:tabLst/>
              <a:defRPr/>
            </a:pPr>
            <a:r>
              <a:rPr lang="en-GB" b="1" i="0">
                <a:solidFill>
                  <a:srgbClr val="253D40"/>
                </a:solidFill>
                <a:effectLst/>
                <a:latin typeface="Times New Roman" panose="02020603050405020304" pitchFamily="18" charset="0"/>
              </a:rPr>
              <a:t>Lower scores in Wales cannot be explained by higher levels of poverty. In PISA, disadvantaged children in England score about 30 points higher, on average, than disadvantaged children in Wales. This is a large gap and equivalent to about 30% of a standard deviation. Even more remarkably, the performance of disadvantaged children in England is either above or similar to the average for all children in Wales.</a:t>
            </a:r>
          </a:p>
          <a:p>
            <a:pPr marL="0" marR="0" lvl="0" indent="0" algn="l" defTabSz="914400" eaLnBrk="1" fontAlgn="base" latinLnBrk="0" hangingPunct="1">
              <a:lnSpc>
                <a:spcPct val="100000"/>
              </a:lnSpc>
              <a:spcBef>
                <a:spcPts val="0"/>
              </a:spcBef>
              <a:spcAft>
                <a:spcPts val="0"/>
              </a:spcAft>
              <a:buClrTx/>
              <a:buSzTx/>
              <a:buFont typeface="Arial" panose="020B0604020202020204" pitchFamily="34" charset="0"/>
              <a:buNone/>
              <a:tabLst/>
              <a:defRPr/>
            </a:pPr>
            <a:endParaRPr lang="en-GB" b="0" i="0">
              <a:solidFill>
                <a:srgbClr val="253D40"/>
              </a:solidFill>
              <a:effectLst/>
              <a:latin typeface="Times New Roman" panose="02020603050405020304" pitchFamily="18" charset="0"/>
            </a:endParaRPr>
          </a:p>
          <a:p>
            <a:pPr marL="0" marR="0" lvl="0" indent="0" algn="l" defTabSz="914400" eaLnBrk="1" fontAlgn="base" latinLnBrk="0" hangingPunct="1">
              <a:lnSpc>
                <a:spcPct val="100000"/>
              </a:lnSpc>
              <a:spcBef>
                <a:spcPts val="0"/>
              </a:spcBef>
              <a:spcAft>
                <a:spcPts val="0"/>
              </a:spcAft>
              <a:buClrTx/>
              <a:buSzTx/>
              <a:buFont typeface="Arial" panose="020B0604020202020204" pitchFamily="34" charset="0"/>
              <a:buNone/>
              <a:tabLst/>
              <a:defRPr/>
            </a:pPr>
            <a:endParaRPr lang="en-GB" b="0" i="0">
              <a:solidFill>
                <a:srgbClr val="253D40"/>
              </a:solidFill>
              <a:effectLst/>
              <a:latin typeface="Times New Roman" panose="02020603050405020304" pitchFamily="18" charset="0"/>
            </a:endParaRPr>
          </a:p>
          <a:p>
            <a:pPr marL="0" marR="0" lvl="0" indent="0" algn="l" defTabSz="914400" eaLnBrk="1" fontAlgn="base" latinLnBrk="0" hangingPunct="1">
              <a:lnSpc>
                <a:spcPct val="100000"/>
              </a:lnSpc>
              <a:spcBef>
                <a:spcPts val="0"/>
              </a:spcBef>
              <a:spcAft>
                <a:spcPts val="0"/>
              </a:spcAft>
              <a:buClrTx/>
              <a:buSzTx/>
              <a:buFont typeface="Arial" panose="020B0604020202020204" pitchFamily="34" charset="0"/>
              <a:buNone/>
              <a:tabLst/>
              <a:defRPr/>
            </a:pPr>
            <a:endParaRPr lang="en-GB" b="0" i="0">
              <a:solidFill>
                <a:srgbClr val="253D40"/>
              </a:solidFill>
              <a:effectLst/>
              <a:latin typeface="Times New Roman" panose="02020603050405020304" pitchFamily="18" charset="0"/>
            </a:endParaRPr>
          </a:p>
          <a:p>
            <a:pPr marL="0" marR="0" lvl="0" indent="0" algn="l" defTabSz="914400" eaLnBrk="1" fontAlgn="base" latinLnBrk="0" hangingPunct="1">
              <a:lnSpc>
                <a:spcPct val="100000"/>
              </a:lnSpc>
              <a:spcBef>
                <a:spcPts val="0"/>
              </a:spcBef>
              <a:spcAft>
                <a:spcPts val="0"/>
              </a:spcAft>
              <a:buClrTx/>
              <a:buSzTx/>
              <a:buFont typeface="Arial" panose="020B0604020202020204" pitchFamily="34" charset="0"/>
              <a:buNone/>
              <a:tabLst/>
              <a:defRPr/>
            </a:pPr>
            <a:r>
              <a:rPr lang="en-GB" b="0" i="0">
                <a:solidFill>
                  <a:srgbClr val="253D40"/>
                </a:solidFill>
                <a:effectLst/>
                <a:latin typeface="Times New Roman" panose="02020603050405020304" pitchFamily="18" charset="0"/>
              </a:rPr>
              <a:t>In PISA, </a:t>
            </a:r>
            <a:r>
              <a:rPr lang="en-GB" b="1" i="0">
                <a:solidFill>
                  <a:srgbClr val="253D40"/>
                </a:solidFill>
                <a:effectLst/>
                <a:latin typeface="inherit"/>
              </a:rPr>
              <a:t>the average pupil in Wales performed at the same level as the most disadvantaged children in England.</a:t>
            </a:r>
            <a:endParaRPr lang="en-GB" b="0" i="0">
              <a:solidFill>
                <a:srgbClr val="253D40"/>
              </a:solidFill>
              <a:effectLst/>
              <a:latin typeface="Times New Roman" panose="02020603050405020304" pitchFamily="18" charset="0"/>
            </a:endParaRPr>
          </a:p>
          <a:p>
            <a:pPr algn="l" fontAlgn="base">
              <a:buFont typeface="Arial" panose="020B0604020202020204" pitchFamily="34" charset="0"/>
              <a:buChar char="•"/>
            </a:pPr>
            <a:r>
              <a:rPr lang="en-GB" b="0" i="0">
                <a:solidFill>
                  <a:srgbClr val="253D40"/>
                </a:solidFill>
                <a:effectLst/>
                <a:latin typeface="Times New Roman" panose="02020603050405020304" pitchFamily="18" charset="0"/>
              </a:rPr>
              <a:t>e gap in GCSE results between disadvantaged and other children in Wales in 2019 (equivalent to 22–23 months of educational progress) </a:t>
            </a:r>
            <a:r>
              <a:rPr lang="en-GB" b="1" i="0">
                <a:solidFill>
                  <a:srgbClr val="253D40"/>
                </a:solidFill>
                <a:effectLst/>
                <a:latin typeface="Times New Roman" panose="02020603050405020304" pitchFamily="18" charset="0"/>
              </a:rPr>
              <a:t>was larger than in England (equivalent to a still large 18 months of educational progress).</a:t>
            </a:r>
          </a:p>
          <a:p>
            <a:pPr algn="l" fontAlgn="base">
              <a:buFont typeface="Arial" panose="020B0604020202020204" pitchFamily="34" charset="0"/>
              <a:buChar char="•"/>
            </a:pPr>
            <a:endParaRPr lang="en-GB" b="1" i="0">
              <a:solidFill>
                <a:srgbClr val="253D40"/>
              </a:solidFill>
              <a:effectLst/>
              <a:latin typeface="Times New Roman" panose="02020603050405020304" pitchFamily="18" charset="0"/>
            </a:endParaRPr>
          </a:p>
          <a:p>
            <a:pPr marL="0" marR="0" lvl="0" indent="0" algn="l" defTabSz="91440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b="0" i="0">
                <a:solidFill>
                  <a:srgbClr val="253D40"/>
                </a:solidFill>
                <a:effectLst/>
                <a:latin typeface="Times New Roman" panose="02020603050405020304" pitchFamily="18" charset="0"/>
              </a:rPr>
              <a:t>In PISA data, second-generation immigrants also tend to show lower levels of performance in Wales than in England.</a:t>
            </a:r>
          </a:p>
          <a:p>
            <a:pPr marL="0" marR="0" lvl="0" indent="0" algn="l" defTabSz="91440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b="0" i="0">
                <a:solidFill>
                  <a:srgbClr val="253D40"/>
                </a:solidFill>
                <a:effectLst/>
                <a:latin typeface="Times New Roman" panose="02020603050405020304" pitchFamily="18" charset="0"/>
              </a:rPr>
              <a:t>Spending per pupil is similar in the two countries, in terms of current levels, recent cuts and recent trends over time.</a:t>
            </a:r>
          </a:p>
          <a:p>
            <a:pPr marL="0" marR="0" lvl="0" indent="0" algn="l" defTabSz="914400" eaLnBrk="1" fontAlgn="base" latinLnBrk="0" hangingPunct="1">
              <a:lnSpc>
                <a:spcPct val="100000"/>
              </a:lnSpc>
              <a:spcBef>
                <a:spcPts val="0"/>
              </a:spcBef>
              <a:spcAft>
                <a:spcPts val="0"/>
              </a:spcAft>
              <a:buClrTx/>
              <a:buSzTx/>
              <a:buFont typeface="Arial" panose="020B0604020202020204" pitchFamily="34" charset="0"/>
              <a:buChar char="•"/>
              <a:tabLst/>
              <a:defRPr/>
            </a:pPr>
            <a:endParaRPr lang="en-GB" b="0" i="0">
              <a:solidFill>
                <a:srgbClr val="253D40"/>
              </a:solidFill>
              <a:effectLst/>
              <a:latin typeface="Times New Roman" panose="02020603050405020304" pitchFamily="18" charset="0"/>
            </a:endParaRPr>
          </a:p>
          <a:p>
            <a:pPr algn="l" fontAlgn="base">
              <a:buFont typeface="Arial" panose="020B0604020202020204" pitchFamily="34" charset="0"/>
              <a:buChar char="•"/>
            </a:pPr>
            <a:r>
              <a:rPr lang="en-GB" b="0" i="0">
                <a:solidFill>
                  <a:srgbClr val="253D40"/>
                </a:solidFill>
                <a:effectLst/>
                <a:latin typeface="Times New Roman" panose="02020603050405020304" pitchFamily="18" charset="0"/>
              </a:rPr>
              <a:t>here are also </a:t>
            </a:r>
            <a:r>
              <a:rPr lang="en-GB" b="1" i="0">
                <a:solidFill>
                  <a:srgbClr val="253D40"/>
                </a:solidFill>
                <a:effectLst/>
                <a:latin typeface="inherit"/>
              </a:rPr>
              <a:t>worse post-16 educational outcomes in Wales</a:t>
            </a:r>
            <a:r>
              <a:rPr lang="en-GB" b="0" i="0">
                <a:solidFill>
                  <a:srgbClr val="253D40"/>
                </a:solidFill>
                <a:effectLst/>
                <a:latin typeface="Times New Roman" panose="02020603050405020304" pitchFamily="18" charset="0"/>
              </a:rPr>
              <a:t>, with a higher share of young people not in education, employment or training than in the rest of the UK (11% compared with 5–9%), lower levels of participation in higher education (particularly amongst boys) and lower levels of employment and earnings for those from disadvantaged backgrounds.</a:t>
            </a:r>
          </a:p>
          <a:p>
            <a:pPr algn="l" fontAlgn="base"/>
            <a:r>
              <a:rPr lang="en-GB" b="1" i="0">
                <a:solidFill>
                  <a:srgbClr val="253D40"/>
                </a:solidFill>
                <a:effectLst/>
                <a:latin typeface="inherit"/>
              </a:rPr>
              <a:t>The explanation for lower educational performance is more likely to reflect longstanding differences in policy and approach, such as lower levels of external accountability and less use of data. There are also important lessons for policymakers in Wales from across the UK.</a:t>
            </a:r>
            <a:endParaRPr lang="en-GB" b="0" i="0">
              <a:solidFill>
                <a:srgbClr val="253D40"/>
              </a:solidFill>
              <a:effectLst/>
              <a:latin typeface="Times New Roman" panose="02020603050405020304" pitchFamily="18" charset="0"/>
            </a:endParaRPr>
          </a:p>
          <a:p>
            <a:pPr algn="l" fontAlgn="base">
              <a:buFont typeface="Arial" panose="020B0604020202020204" pitchFamily="34" charset="0"/>
              <a:buChar char="•"/>
            </a:pPr>
            <a:r>
              <a:rPr lang="en-GB" b="0" i="0">
                <a:solidFill>
                  <a:srgbClr val="253D40"/>
                </a:solidFill>
                <a:effectLst/>
                <a:latin typeface="Times New Roman" panose="02020603050405020304" pitchFamily="18" charset="0"/>
              </a:rPr>
              <a:t>The new Curriculum for Wales is partly based on the Scottish Curriculum for Excellence. Both aim to broaden the curriculum, improve well-being and focus on skills. However, there is now evidence that these quite general skills-based curricula might not be effective ways to develop those skills. In PISA, </a:t>
            </a:r>
            <a:r>
              <a:rPr lang="en-GB" b="1" i="0">
                <a:solidFill>
                  <a:srgbClr val="253D40"/>
                </a:solidFill>
                <a:effectLst/>
                <a:latin typeface="inherit"/>
              </a:rPr>
              <a:t>pupil well-being in Wales is also significantly below the OECD average</a:t>
            </a:r>
            <a:r>
              <a:rPr lang="en-GB" b="0" i="0">
                <a:solidFill>
                  <a:srgbClr val="253D40"/>
                </a:solidFill>
                <a:effectLst/>
                <a:latin typeface="Times New Roman" panose="02020603050405020304" pitchFamily="18" charset="0"/>
              </a:rPr>
              <a:t>.</a:t>
            </a:r>
          </a:p>
          <a:p>
            <a:pPr algn="l" fontAlgn="base">
              <a:buFont typeface="Arial" panose="020B0604020202020204" pitchFamily="34" charset="0"/>
              <a:buChar char="•"/>
            </a:pPr>
            <a:r>
              <a:rPr lang="en-GB" b="0" i="0">
                <a:solidFill>
                  <a:srgbClr val="253D40"/>
                </a:solidFill>
                <a:effectLst/>
                <a:latin typeface="Times New Roman" panose="02020603050405020304" pitchFamily="18" charset="0"/>
              </a:rPr>
              <a:t>New GCSEs are due to be taught in Wales from 2025, including greater use of continuous assessment, a broader range of subjects and the removal of triple science as an option. These reforms run the risk of widening inequalities, increasing teacher workload and limiting future education opportunities.</a:t>
            </a:r>
          </a:p>
          <a:p>
            <a:pPr algn="l" fontAlgn="base">
              <a:buFont typeface="Arial" panose="020B0604020202020204" pitchFamily="34" charset="0"/>
              <a:buChar char="•"/>
            </a:pPr>
            <a:r>
              <a:rPr lang="en-GB" b="0" i="0">
                <a:solidFill>
                  <a:srgbClr val="253D40"/>
                </a:solidFill>
                <a:effectLst/>
                <a:latin typeface="Times New Roman" panose="02020603050405020304" pitchFamily="18" charset="0"/>
              </a:rPr>
              <a:t>There is much greater use of data to understand differences in outcomes and inequalities in England. This could easily be emulated in Wales without any return to school league tables.</a:t>
            </a:r>
          </a:p>
          <a:p>
            <a:pPr algn="l" fontAlgn="base"/>
            <a:r>
              <a:rPr lang="en-GB" b="1" i="0">
                <a:solidFill>
                  <a:srgbClr val="253D40"/>
                </a:solidFill>
                <a:effectLst/>
                <a:latin typeface="inherit"/>
              </a:rPr>
              <a:t>We recommend that policymakers and educators in Wales pause and rethink ongoing reforms in the following areas:</a:t>
            </a:r>
            <a:endParaRPr lang="en-GB" b="0" i="0">
              <a:solidFill>
                <a:srgbClr val="253D40"/>
              </a:solidFill>
              <a:effectLst/>
              <a:latin typeface="Times New Roman" panose="02020603050405020304" pitchFamily="18" charset="0"/>
            </a:endParaRPr>
          </a:p>
          <a:p>
            <a:pPr algn="l" fontAlgn="base">
              <a:buFont typeface="Arial" panose="020B0604020202020204" pitchFamily="34" charset="0"/>
              <a:buChar char="•"/>
            </a:pPr>
            <a:r>
              <a:rPr lang="en-GB" b="0" i="0">
                <a:solidFill>
                  <a:srgbClr val="253D40"/>
                </a:solidFill>
                <a:effectLst/>
                <a:latin typeface="Times New Roman" panose="02020603050405020304" pitchFamily="18" charset="0"/>
              </a:rPr>
              <a:t>The new Curriculum for Wales should place greater emphasis on specific knowledge.</a:t>
            </a:r>
          </a:p>
          <a:p>
            <a:pPr algn="l" fontAlgn="base">
              <a:buFont typeface="Arial" panose="020B0604020202020204" pitchFamily="34" charset="0"/>
              <a:buChar char="•"/>
            </a:pPr>
            <a:r>
              <a:rPr lang="en-GB" b="0" i="0">
                <a:solidFill>
                  <a:srgbClr val="253D40"/>
                </a:solidFill>
                <a:effectLst/>
                <a:latin typeface="Times New Roman" panose="02020603050405020304" pitchFamily="18" charset="0"/>
              </a:rPr>
              <a:t>Reforms to GCSEs should be delayed to give proper time to consider their effects on long-term outcomes, teacher workload and inequalities.</a:t>
            </a:r>
          </a:p>
          <a:p>
            <a:pPr algn="l" fontAlgn="base">
              <a:buFont typeface="Arial" panose="020B0604020202020204" pitchFamily="34" charset="0"/>
              <a:buChar char="•"/>
            </a:pPr>
            <a:r>
              <a:rPr lang="en-GB" b="0" i="0">
                <a:solidFill>
                  <a:srgbClr val="253D40"/>
                </a:solidFill>
                <a:effectLst/>
                <a:latin typeface="Times New Roman" panose="02020603050405020304" pitchFamily="18" charset="0"/>
              </a:rPr>
              <a:t>More data on pupil skill levels and the degree of inequality in attainment are needed and should be published regularly.</a:t>
            </a:r>
          </a:p>
          <a:p>
            <a:pPr algn="l" fontAlgn="base">
              <a:buFont typeface="Arial" panose="020B0604020202020204" pitchFamily="34" charset="0"/>
              <a:buChar char="•"/>
            </a:pPr>
            <a:r>
              <a:rPr lang="en-GB" b="0" i="0">
                <a:solidFill>
                  <a:srgbClr val="253D40"/>
                </a:solidFill>
                <a:effectLst/>
                <a:latin typeface="Times New Roman" panose="02020603050405020304" pitchFamily="18" charset="0"/>
              </a:rPr>
              <a:t>A move towards school report cards, alongside existing school inspections, could be an effective way to provide greater information for parents without any return to league tables.</a:t>
            </a:r>
          </a:p>
          <a:p>
            <a:pPr marL="0" marR="0" lvl="0" indent="0" algn="l" defTabSz="914400" eaLnBrk="1" fontAlgn="base" latinLnBrk="0" hangingPunct="1">
              <a:lnSpc>
                <a:spcPct val="100000"/>
              </a:lnSpc>
              <a:spcBef>
                <a:spcPts val="0"/>
              </a:spcBef>
              <a:spcAft>
                <a:spcPts val="0"/>
              </a:spcAft>
              <a:buClrTx/>
              <a:buSzTx/>
              <a:buFont typeface="Arial" panose="020B0604020202020204" pitchFamily="34" charset="0"/>
              <a:buNone/>
              <a:tabLst/>
              <a:defRPr/>
            </a:pPr>
            <a:endParaRPr lang="en-GB" b="0" i="0">
              <a:solidFill>
                <a:srgbClr val="253D40"/>
              </a:solidFill>
              <a:effectLst/>
              <a:latin typeface="Times New Roman" panose="02020603050405020304" pitchFamily="18" charset="0"/>
            </a:endParaRPr>
          </a:p>
          <a:p>
            <a:pPr marL="0" marR="0" lvl="0" indent="0" algn="l" defTabSz="914400" eaLnBrk="1" fontAlgn="base" latinLnBrk="0" hangingPunct="1">
              <a:lnSpc>
                <a:spcPct val="100000"/>
              </a:lnSpc>
              <a:spcBef>
                <a:spcPts val="0"/>
              </a:spcBef>
              <a:spcAft>
                <a:spcPts val="0"/>
              </a:spcAft>
              <a:buClrTx/>
              <a:buSzTx/>
              <a:buFont typeface="Arial" panose="020B0604020202020204" pitchFamily="34" charset="0"/>
              <a:buChar char="•"/>
              <a:tabLst/>
              <a:defRPr/>
            </a:pPr>
            <a:endParaRPr lang="en-GB" b="0" i="0">
              <a:solidFill>
                <a:srgbClr val="253D40"/>
              </a:solidFill>
              <a:effectLst/>
              <a:latin typeface="Times New Roman" panose="02020603050405020304" pitchFamily="18" charset="0"/>
            </a:endParaRPr>
          </a:p>
          <a:p>
            <a:pPr algn="l" fontAlgn="base">
              <a:buFont typeface="Arial" panose="020B0604020202020204" pitchFamily="34" charset="0"/>
              <a:buChar char="•"/>
            </a:pPr>
            <a:endParaRPr lang="en-GB" b="1" i="0">
              <a:solidFill>
                <a:srgbClr val="253D40"/>
              </a:solidFill>
              <a:effectLst/>
              <a:latin typeface="Times New Roman" panose="02020603050405020304" pitchFamily="18" charset="0"/>
            </a:endParaRPr>
          </a:p>
          <a:p>
            <a:endParaRPr lang="en-GB"/>
          </a:p>
        </p:txBody>
      </p:sp>
    </p:spTree>
    <p:extLst>
      <p:ext uri="{BB962C8B-B14F-4D97-AF65-F5344CB8AC3E}">
        <p14:creationId xmlns:p14="http://schemas.microsoft.com/office/powerpoint/2010/main" val="65389824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GB" b="1">
                <a:solidFill>
                  <a:srgbClr val="0D0D0D"/>
                </a:solidFill>
              </a:rPr>
              <a:t>Theory of Justice by John Rawls</a:t>
            </a:r>
            <a:r>
              <a:rPr lang="en-GB">
                <a:solidFill>
                  <a:srgbClr val="0D0D0D"/>
                </a:solidFill>
              </a:rPr>
              <a:t>, provide principled positions that can guide both the analysis of what constitutes disadvantage and ways to conceptualise it, as well as principles that can guide a fair distribution of resources. Although offering also important insights for education</a:t>
            </a:r>
            <a:endParaRPr lang="en-US"/>
          </a:p>
          <a:p>
            <a:pPr algn="l"/>
            <a:endParaRPr lang="en-GB">
              <a:solidFill>
                <a:srgbClr val="0D0D0D"/>
              </a:solidFill>
              <a:latin typeface="Calibri"/>
            </a:endParaRPr>
          </a:p>
          <a:p>
            <a:pPr algn="l"/>
            <a:endParaRPr lang="en-GB">
              <a:solidFill>
                <a:srgbClr val="0D0D0D"/>
              </a:solidFill>
              <a:latin typeface="Calibri"/>
            </a:endParaRPr>
          </a:p>
          <a:p>
            <a:pPr algn="l"/>
            <a:endParaRPr lang="en-GB" b="1">
              <a:solidFill>
                <a:srgbClr val="0D0D0D"/>
              </a:solidFill>
              <a:latin typeface="Söhne"/>
            </a:endParaRPr>
          </a:p>
          <a:p>
            <a:pPr algn="l">
              <a:buFont typeface="+mj-lt"/>
              <a:buNone/>
            </a:pPr>
            <a:r>
              <a:rPr lang="en-GB" b="1" i="0">
                <a:solidFill>
                  <a:srgbClr val="0D0D0D"/>
                </a:solidFill>
                <a:effectLst/>
                <a:latin typeface="Söhne"/>
              </a:rPr>
              <a:t>Economic Capital Theory</a:t>
            </a:r>
            <a:r>
              <a:rPr lang="en-GB" b="0" i="0">
                <a:solidFill>
                  <a:srgbClr val="0D0D0D"/>
                </a:solidFill>
                <a:effectLst/>
                <a:latin typeface="Söhne"/>
              </a:rPr>
              <a:t> This theory posits that economic resources directly impact educational outcomes. Children from low-income families often lack access to educational resources such as books, technology, tutoring, and extracurricular activities, which can hinder their academic performance (Bradley &amp; Corwyn, 2002).</a:t>
            </a:r>
            <a:endParaRPr lang="en-GB"/>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Cultural Capital Theory (Bourdieu)</a:t>
            </a:r>
            <a:r>
              <a:rPr lang="en-GB" b="0" i="0">
                <a:solidFill>
                  <a:srgbClr val="0D0D0D"/>
                </a:solidFill>
                <a:effectLst/>
                <a:latin typeface="Söhne"/>
              </a:rPr>
              <a:t>:</a:t>
            </a:r>
          </a:p>
          <a:p>
            <a:pPr algn="l">
              <a:buFont typeface="+mj-lt"/>
              <a:buNone/>
            </a:pPr>
            <a:r>
              <a:rPr lang="en-GB" b="0" i="0">
                <a:solidFill>
                  <a:srgbClr val="0D0D0D"/>
                </a:solidFill>
                <a:effectLst/>
                <a:latin typeface="Söhne"/>
              </a:rPr>
              <a:t>Pierre Bourdieu's theory of cultural capital suggests that children from wealthier families benefit from the cultural knowledge, skills, and attitudes that are valued by the educational system. These include language skills, familiarity with dominant cultural norms, and parental involvement in education, which can influence teachers' perceptions and students' academic success (Bourdieu, 1986).</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Social Capital Theory (Coleman)</a:t>
            </a:r>
            <a:endParaRPr lang="en-GB" b="0" i="0">
              <a:solidFill>
                <a:srgbClr val="0D0D0D"/>
              </a:solidFill>
              <a:effectLst/>
              <a:latin typeface="Söhne"/>
            </a:endParaRPr>
          </a:p>
          <a:p>
            <a:pPr algn="l">
              <a:buFont typeface="+mj-lt"/>
              <a:buNone/>
            </a:pPr>
            <a:r>
              <a:rPr lang="en-GB" b="0" i="0">
                <a:solidFill>
                  <a:srgbClr val="0D0D0D"/>
                </a:solidFill>
                <a:effectLst/>
                <a:latin typeface="Söhne"/>
              </a:rPr>
              <a:t>social capital theory emphasizes the role of social networks and relationships in education. Families with strong social networks can provide better support, more effective parental involvement, and access to valuable information and opportunities, which enhance educational outcomes (Coleman, 1988).</a:t>
            </a:r>
          </a:p>
          <a:p>
            <a:pPr algn="l">
              <a:buFont typeface="+mj-lt"/>
              <a:buNone/>
            </a:pPr>
            <a:endParaRPr lang="en-GB" b="1" i="0">
              <a:solidFill>
                <a:srgbClr val="0D0D0D"/>
              </a:solidFill>
              <a:effectLst/>
              <a:latin typeface="Söhne"/>
            </a:endParaRPr>
          </a:p>
          <a:p>
            <a:pPr algn="l">
              <a:buFont typeface="+mj-lt"/>
              <a:buNone/>
            </a:pPr>
            <a:r>
              <a:rPr lang="en-GB" b="1" i="0">
                <a:solidFill>
                  <a:srgbClr val="0D0D0D"/>
                </a:solidFill>
                <a:effectLst/>
                <a:latin typeface="Söhne"/>
              </a:rPr>
              <a:t>Human Capital Theory</a:t>
            </a:r>
            <a:r>
              <a:rPr lang="en-GB" b="0" i="0">
                <a:solidFill>
                  <a:srgbClr val="0D0D0D"/>
                </a:solidFill>
                <a:effectLst/>
                <a:latin typeface="Söhne"/>
              </a:rPr>
              <a:t> views education as an investment in human capital, where the returns are seen in the form of higher future earnings and improved socio-economic status. Children in poverty might not receive the same level of investment in their education, resulting in lower academic achievement and limited economic mobility (Becker, 1964).</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Structural Inequality Theory</a:t>
            </a:r>
            <a:r>
              <a:rPr lang="en-GB" b="0" i="0">
                <a:solidFill>
                  <a:srgbClr val="0D0D0D"/>
                </a:solidFill>
                <a:effectLst/>
                <a:latin typeface="Söhne"/>
              </a:rPr>
              <a:t> Structural inequality theory highlights the broader socio-economic structures and policies that perpetuate inequality. It argues that systemic barriers, such as underfunded schools, discriminatory practices, and residential segregation, disproportionately affect disadvantaged students and limit their educational opportunities (Darling-Hammond, 2010).</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Ecological Systems Theory </a:t>
            </a:r>
            <a:r>
              <a:rPr lang="en-GB" b="0" i="0">
                <a:solidFill>
                  <a:srgbClr val="0D0D0D"/>
                </a:solidFill>
                <a:effectLst/>
                <a:latin typeface="Söhne"/>
              </a:rPr>
              <a:t>Urie Bronfenbrenner's ecological systems theory examines how various environmental systems influence a child's development. Factors such as family dynamics, school environment, community context, and societal policies interact to impact educational outcomes, with poverty affecting multiple layers of these systems (Bronfenbrenner, 1979).</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Intersectionality</a:t>
            </a:r>
            <a:r>
              <a:rPr lang="en-GB" b="0" i="0">
                <a:solidFill>
                  <a:srgbClr val="0D0D0D"/>
                </a:solidFill>
                <a:effectLst/>
                <a:latin typeface="Söhne"/>
              </a:rPr>
              <a:t> theory looks at how overlapping social identities, such as race, gender, and socio-economic status, combine to create unique experiences of disadvantage. This approach helps explain how children in poverty who also belong to other marginalized groups face compounded barriers in education (Crenshaw, 1989).</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Critical Pedagogy </a:t>
            </a:r>
            <a:r>
              <a:rPr lang="en-GB" b="0" i="0">
                <a:solidFill>
                  <a:srgbClr val="0D0D0D"/>
                </a:solidFill>
                <a:effectLst/>
                <a:latin typeface="Söhne"/>
              </a:rPr>
              <a:t>Paulo Freire’s critical pedagogy advocates for an education system that empowers disadvantaged students by recognizing and addressing the socio-political context of their lives. It emphasizes the need for a transformative approach to education that challenges inequality and promotes social justice (Freire, 1970).</a:t>
            </a:r>
          </a:p>
          <a:p>
            <a:endParaRPr lang="en-GB"/>
          </a:p>
        </p:txBody>
      </p:sp>
    </p:spTree>
    <p:extLst>
      <p:ext uri="{BB962C8B-B14F-4D97-AF65-F5344CB8AC3E}">
        <p14:creationId xmlns:p14="http://schemas.microsoft.com/office/powerpoint/2010/main" val="103071562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US"/>
              <a:t>Mae Theory of Justice </a:t>
            </a:r>
            <a:r>
              <a:rPr lang="en-US" err="1"/>
              <a:t>gan</a:t>
            </a:r>
            <a:r>
              <a:rPr lang="en-US"/>
              <a:t> John Rawls, </a:t>
            </a:r>
            <a:r>
              <a:rPr lang="en-US" err="1"/>
              <a:t>yn</a:t>
            </a:r>
            <a:r>
              <a:rPr lang="en-US"/>
              <a:t> </a:t>
            </a:r>
            <a:r>
              <a:rPr lang="en-US" err="1"/>
              <a:t>darparu</a:t>
            </a:r>
            <a:r>
              <a:rPr lang="en-US"/>
              <a:t> </a:t>
            </a:r>
            <a:r>
              <a:rPr lang="en-US" err="1"/>
              <a:t>safbwyntiau</a:t>
            </a:r>
            <a:r>
              <a:rPr lang="en-US"/>
              <a:t> </a:t>
            </a:r>
            <a:r>
              <a:rPr lang="en-US" err="1"/>
              <a:t>egwyddorol</a:t>
            </a:r>
            <a:r>
              <a:rPr lang="en-US"/>
              <a:t> a all </a:t>
            </a:r>
            <a:r>
              <a:rPr lang="en-US" err="1"/>
              <a:t>arwain</a:t>
            </a:r>
            <a:r>
              <a:rPr lang="en-US"/>
              <a:t> y </a:t>
            </a:r>
            <a:r>
              <a:rPr lang="en-US" err="1"/>
              <a:t>dadansoddiad</a:t>
            </a:r>
            <a:r>
              <a:rPr lang="en-US"/>
              <a:t> </a:t>
            </a:r>
            <a:r>
              <a:rPr lang="en-US" err="1"/>
              <a:t>o'r</a:t>
            </a:r>
            <a:r>
              <a:rPr lang="en-US"/>
              <a:t> </a:t>
            </a:r>
            <a:r>
              <a:rPr lang="en-US" err="1"/>
              <a:t>hyn</a:t>
            </a:r>
            <a:r>
              <a:rPr lang="en-US"/>
              <a:t> </a:t>
            </a:r>
            <a:r>
              <a:rPr lang="en-US" err="1"/>
              <a:t>sy'n</a:t>
            </a:r>
            <a:r>
              <a:rPr lang="en-US"/>
              <a:t> </a:t>
            </a:r>
            <a:r>
              <a:rPr lang="en-US" err="1"/>
              <a:t>gyfystyr</a:t>
            </a:r>
            <a:r>
              <a:rPr lang="en-US"/>
              <a:t> ag </a:t>
            </a:r>
            <a:r>
              <a:rPr lang="en-US" err="1"/>
              <a:t>anfantais</a:t>
            </a:r>
            <a:r>
              <a:rPr lang="en-US"/>
              <a:t> a </a:t>
            </a:r>
            <a:r>
              <a:rPr lang="en-US" err="1"/>
              <a:t>ffyrdd</a:t>
            </a:r>
            <a:r>
              <a:rPr lang="en-US"/>
              <a:t> </a:t>
            </a:r>
            <a:r>
              <a:rPr lang="en-US" err="1"/>
              <a:t>o'i</a:t>
            </a:r>
            <a:r>
              <a:rPr lang="en-US"/>
              <a:t> </a:t>
            </a:r>
            <a:r>
              <a:rPr lang="en-US" err="1"/>
              <a:t>gysyniadoli</a:t>
            </a:r>
            <a:r>
              <a:rPr lang="en-US"/>
              <a:t>, </a:t>
            </a:r>
            <a:r>
              <a:rPr lang="en-US" err="1"/>
              <a:t>yn</a:t>
            </a:r>
            <a:r>
              <a:rPr lang="en-US"/>
              <a:t> </a:t>
            </a:r>
            <a:r>
              <a:rPr lang="en-US" err="1"/>
              <a:t>ogystal</a:t>
            </a:r>
            <a:r>
              <a:rPr lang="en-US"/>
              <a:t> ag </a:t>
            </a:r>
            <a:r>
              <a:rPr lang="en-US" err="1"/>
              <a:t>egwyddorion</a:t>
            </a:r>
            <a:r>
              <a:rPr lang="en-US"/>
              <a:t> a all </a:t>
            </a:r>
            <a:r>
              <a:rPr lang="en-US" err="1"/>
              <a:t>arwain</a:t>
            </a:r>
            <a:r>
              <a:rPr lang="en-US"/>
              <a:t> </a:t>
            </a:r>
            <a:r>
              <a:rPr lang="en-US" err="1"/>
              <a:t>dosbarthiad</a:t>
            </a:r>
            <a:r>
              <a:rPr lang="en-US"/>
              <a:t> teg o </a:t>
            </a:r>
            <a:r>
              <a:rPr lang="en-US" err="1"/>
              <a:t>adnoddau</a:t>
            </a:r>
            <a:r>
              <a:rPr lang="en-US"/>
              <a:t>. Er </a:t>
            </a:r>
            <a:r>
              <a:rPr lang="en-US" err="1"/>
              <a:t>ei</a:t>
            </a:r>
            <a:r>
              <a:rPr lang="en-US"/>
              <a:t> </a:t>
            </a:r>
            <a:r>
              <a:rPr lang="en-US" err="1"/>
              <a:t>fod</a:t>
            </a:r>
            <a:r>
              <a:rPr lang="en-US"/>
              <a:t> </a:t>
            </a:r>
            <a:r>
              <a:rPr lang="en-US" err="1"/>
              <a:t>hefyd</a:t>
            </a:r>
            <a:r>
              <a:rPr lang="en-US"/>
              <a:t> </a:t>
            </a:r>
            <a:r>
              <a:rPr lang="en-US" err="1"/>
              <a:t>yn</a:t>
            </a:r>
            <a:r>
              <a:rPr lang="en-US"/>
              <a:t> </a:t>
            </a:r>
            <a:r>
              <a:rPr lang="en-US" err="1"/>
              <a:t>cynnig</a:t>
            </a:r>
            <a:r>
              <a:rPr lang="en-US"/>
              <a:t> </a:t>
            </a:r>
            <a:r>
              <a:rPr lang="en-US" err="1"/>
              <a:t>mewnwelediadau</a:t>
            </a:r>
            <a:r>
              <a:rPr lang="en-US"/>
              <a:t> </a:t>
            </a:r>
            <a:r>
              <a:rPr lang="en-US" err="1"/>
              <a:t>pwysig</a:t>
            </a:r>
            <a:r>
              <a:rPr lang="en-US"/>
              <a:t> </a:t>
            </a:r>
            <a:r>
              <a:rPr lang="en-US" err="1"/>
              <a:t>ar</a:t>
            </a:r>
            <a:r>
              <a:rPr lang="en-US"/>
              <a:t> </a:t>
            </a:r>
            <a:r>
              <a:rPr lang="en-US" err="1"/>
              <a:t>gyfer</a:t>
            </a:r>
            <a:r>
              <a:rPr lang="en-US"/>
              <a:t> </a:t>
            </a:r>
            <a:r>
              <a:rPr lang="en-US" err="1"/>
              <a:t>addysg</a:t>
            </a:r>
            <a:endParaRPr lang="en-US" err="1">
              <a:solidFill>
                <a:srgbClr val="000000"/>
              </a:solidFill>
              <a:latin typeface="Calibri"/>
              <a:cs typeface="Calibri"/>
            </a:endParaRPr>
          </a:p>
          <a:p>
            <a:pPr algn="l"/>
            <a:r>
              <a:rPr lang="en-US"/>
              <a:t> </a:t>
            </a:r>
          </a:p>
          <a:p>
            <a:pPr algn="l"/>
            <a:r>
              <a:rPr lang="en-US"/>
              <a:t> </a:t>
            </a:r>
          </a:p>
          <a:p>
            <a:pPr algn="l"/>
            <a:r>
              <a:rPr lang="en-US" err="1"/>
              <a:t>Damcaniaeth</a:t>
            </a:r>
            <a:r>
              <a:rPr lang="en-US"/>
              <a:t> </a:t>
            </a:r>
            <a:r>
              <a:rPr lang="en-US" err="1"/>
              <a:t>Cyfalaf</a:t>
            </a:r>
            <a:r>
              <a:rPr lang="en-US"/>
              <a:t> </a:t>
            </a:r>
            <a:r>
              <a:rPr lang="en-US" err="1"/>
              <a:t>Economaidd</a:t>
            </a:r>
            <a:r>
              <a:rPr lang="en-US"/>
              <a:t> </a:t>
            </a:r>
            <a:r>
              <a:rPr lang="en-US" err="1"/>
              <a:t>Mae'r</a:t>
            </a:r>
            <a:r>
              <a:rPr lang="en-US"/>
              <a:t> </a:t>
            </a:r>
            <a:r>
              <a:rPr lang="en-US" err="1"/>
              <a:t>ddamcaniaeth</a:t>
            </a:r>
            <a:r>
              <a:rPr lang="en-US"/>
              <a:t> hon </a:t>
            </a:r>
            <a:r>
              <a:rPr lang="en-US" err="1"/>
              <a:t>yn</a:t>
            </a:r>
            <a:r>
              <a:rPr lang="en-US"/>
              <a:t> </a:t>
            </a:r>
            <a:r>
              <a:rPr lang="en-US" err="1"/>
              <a:t>awgrymu</a:t>
            </a:r>
            <a:r>
              <a:rPr lang="en-US"/>
              <a:t> bod </a:t>
            </a:r>
            <a:r>
              <a:rPr lang="en-US" err="1"/>
              <a:t>adnoddau</a:t>
            </a:r>
            <a:r>
              <a:rPr lang="en-US"/>
              <a:t> </a:t>
            </a:r>
            <a:r>
              <a:rPr lang="en-US" err="1"/>
              <a:t>economaidd</a:t>
            </a:r>
            <a:r>
              <a:rPr lang="en-US"/>
              <a:t> </a:t>
            </a:r>
            <a:r>
              <a:rPr lang="en-US" err="1"/>
              <a:t>yn</a:t>
            </a:r>
            <a:r>
              <a:rPr lang="en-US"/>
              <a:t> </a:t>
            </a:r>
            <a:r>
              <a:rPr lang="en-US" err="1"/>
              <a:t>effeithio'n</a:t>
            </a:r>
            <a:r>
              <a:rPr lang="en-US"/>
              <a:t> </a:t>
            </a:r>
            <a:r>
              <a:rPr lang="en-US" err="1"/>
              <a:t>uniongyrchol</a:t>
            </a:r>
            <a:r>
              <a:rPr lang="en-US"/>
              <a:t> </a:t>
            </a:r>
            <a:r>
              <a:rPr lang="en-US" err="1"/>
              <a:t>ar</a:t>
            </a:r>
            <a:r>
              <a:rPr lang="en-US"/>
              <a:t> </a:t>
            </a:r>
            <a:r>
              <a:rPr lang="en-US" err="1"/>
              <a:t>ddeilliannau</a:t>
            </a:r>
            <a:r>
              <a:rPr lang="en-US"/>
              <a:t> </a:t>
            </a:r>
            <a:r>
              <a:rPr lang="en-US" err="1"/>
              <a:t>addysgol</a:t>
            </a:r>
            <a:r>
              <a:rPr lang="en-US"/>
              <a:t>. Yn </a:t>
            </a:r>
            <a:r>
              <a:rPr lang="en-US" err="1"/>
              <a:t>aml</a:t>
            </a:r>
            <a:r>
              <a:rPr lang="en-US"/>
              <a:t> </a:t>
            </a:r>
            <a:r>
              <a:rPr lang="en-US" err="1"/>
              <a:t>nid</a:t>
            </a:r>
            <a:r>
              <a:rPr lang="en-US"/>
              <a:t> </a:t>
            </a:r>
            <a:r>
              <a:rPr lang="en-US" err="1"/>
              <a:t>oes</a:t>
            </a:r>
            <a:r>
              <a:rPr lang="en-US"/>
              <a:t> </a:t>
            </a:r>
            <a:r>
              <a:rPr lang="en-US" err="1"/>
              <a:t>gan</a:t>
            </a:r>
            <a:r>
              <a:rPr lang="en-US"/>
              <a:t> </a:t>
            </a:r>
            <a:r>
              <a:rPr lang="en-US" err="1"/>
              <a:t>blant</a:t>
            </a:r>
            <a:r>
              <a:rPr lang="en-US"/>
              <a:t> o </a:t>
            </a:r>
            <a:r>
              <a:rPr lang="en-US" err="1"/>
              <a:t>deuluoedd</a:t>
            </a:r>
            <a:r>
              <a:rPr lang="en-US"/>
              <a:t> </a:t>
            </a:r>
            <a:r>
              <a:rPr lang="en-US" err="1"/>
              <a:t>incwm</a:t>
            </a:r>
            <a:r>
              <a:rPr lang="en-US"/>
              <a:t> </a:t>
            </a:r>
            <a:r>
              <a:rPr lang="en-US" err="1"/>
              <a:t>isel</a:t>
            </a:r>
            <a:r>
              <a:rPr lang="en-US"/>
              <a:t> </a:t>
            </a:r>
            <a:r>
              <a:rPr lang="en-US" err="1"/>
              <a:t>fynediad</a:t>
            </a:r>
            <a:r>
              <a:rPr lang="en-US"/>
              <a:t> at </a:t>
            </a:r>
            <a:r>
              <a:rPr lang="en-US" err="1"/>
              <a:t>adnoddau</a:t>
            </a:r>
            <a:r>
              <a:rPr lang="en-US"/>
              <a:t> </a:t>
            </a:r>
            <a:r>
              <a:rPr lang="en-US" err="1"/>
              <a:t>addysgol</a:t>
            </a:r>
            <a:r>
              <a:rPr lang="en-US"/>
              <a:t> </a:t>
            </a:r>
            <a:r>
              <a:rPr lang="en-US" err="1"/>
              <a:t>megis</a:t>
            </a:r>
            <a:r>
              <a:rPr lang="en-US"/>
              <a:t> </a:t>
            </a:r>
            <a:r>
              <a:rPr lang="en-US" err="1"/>
              <a:t>llyfrau</a:t>
            </a:r>
            <a:r>
              <a:rPr lang="en-US"/>
              <a:t>, </a:t>
            </a:r>
            <a:r>
              <a:rPr lang="en-US" err="1"/>
              <a:t>technoleg</a:t>
            </a:r>
            <a:r>
              <a:rPr lang="en-US"/>
              <a:t>, </a:t>
            </a:r>
            <a:r>
              <a:rPr lang="en-US" err="1"/>
              <a:t>tiwtora</a:t>
            </a:r>
            <a:r>
              <a:rPr lang="en-US"/>
              <a:t>, a </a:t>
            </a:r>
            <a:r>
              <a:rPr lang="en-US" err="1"/>
              <a:t>gweithgareddau</a:t>
            </a:r>
            <a:r>
              <a:rPr lang="en-US"/>
              <a:t> </a:t>
            </a:r>
            <a:r>
              <a:rPr lang="en-US" err="1"/>
              <a:t>allgyrsiol</a:t>
            </a:r>
            <a:r>
              <a:rPr lang="en-US"/>
              <a:t>, a all </a:t>
            </a:r>
            <a:r>
              <a:rPr lang="en-US" err="1"/>
              <a:t>rwystro</a:t>
            </a:r>
            <a:r>
              <a:rPr lang="en-US"/>
              <a:t> </a:t>
            </a:r>
            <a:r>
              <a:rPr lang="en-US" err="1"/>
              <a:t>eu</a:t>
            </a:r>
            <a:r>
              <a:rPr lang="en-US"/>
              <a:t> </a:t>
            </a:r>
            <a:r>
              <a:rPr lang="en-US" err="1"/>
              <a:t>perfformiad</a:t>
            </a:r>
            <a:r>
              <a:rPr lang="en-US"/>
              <a:t> </a:t>
            </a:r>
            <a:r>
              <a:rPr lang="en-US" err="1"/>
              <a:t>academaidd</a:t>
            </a:r>
            <a:r>
              <a:rPr lang="en-US"/>
              <a:t> (Bradley &amp; Corwyn, 2002).</a:t>
            </a:r>
          </a:p>
          <a:p>
            <a:pPr algn="l"/>
            <a:r>
              <a:rPr lang="en-US"/>
              <a:t> </a:t>
            </a:r>
          </a:p>
          <a:p>
            <a:pPr algn="l"/>
            <a:endParaRPr lang="en-US"/>
          </a:p>
          <a:p>
            <a:pPr algn="l"/>
            <a:r>
              <a:rPr lang="en-US" err="1"/>
              <a:t>Damcaniaeth</a:t>
            </a:r>
            <a:r>
              <a:rPr lang="en-US"/>
              <a:t> </a:t>
            </a:r>
            <a:r>
              <a:rPr lang="en-US" err="1"/>
              <a:t>Prifddinas</a:t>
            </a:r>
            <a:r>
              <a:rPr lang="en-US"/>
              <a:t> </a:t>
            </a:r>
            <a:r>
              <a:rPr lang="en-US" err="1"/>
              <a:t>Ddiwylliannol</a:t>
            </a:r>
            <a:r>
              <a:rPr lang="en-US"/>
              <a:t> (Bourdieu): </a:t>
            </a:r>
          </a:p>
          <a:p>
            <a:pPr algn="l"/>
            <a:r>
              <a:rPr lang="en-US"/>
              <a:t> </a:t>
            </a:r>
          </a:p>
          <a:p>
            <a:pPr algn="l"/>
            <a:r>
              <a:rPr lang="en-US"/>
              <a:t>Mae </a:t>
            </a:r>
            <a:r>
              <a:rPr lang="en-US" err="1"/>
              <a:t>damcaniaeth</a:t>
            </a:r>
            <a:r>
              <a:rPr lang="en-US"/>
              <a:t> </a:t>
            </a:r>
            <a:r>
              <a:rPr lang="en-US" err="1"/>
              <a:t>cyfalaf</a:t>
            </a:r>
            <a:r>
              <a:rPr lang="en-US"/>
              <a:t> </a:t>
            </a:r>
            <a:r>
              <a:rPr lang="en-US" err="1"/>
              <a:t>diwylliannol</a:t>
            </a:r>
            <a:r>
              <a:rPr lang="en-US"/>
              <a:t> Pierre Bourdieu </a:t>
            </a:r>
            <a:r>
              <a:rPr lang="en-US" err="1"/>
              <a:t>yn</a:t>
            </a:r>
            <a:r>
              <a:rPr lang="en-US"/>
              <a:t> </a:t>
            </a:r>
            <a:r>
              <a:rPr lang="en-US" err="1"/>
              <a:t>awgrymu</a:t>
            </a:r>
            <a:r>
              <a:rPr lang="en-US"/>
              <a:t> bod plant o </a:t>
            </a:r>
            <a:r>
              <a:rPr lang="en-US" err="1"/>
              <a:t>deuluoedd</a:t>
            </a:r>
            <a:r>
              <a:rPr lang="en-US"/>
              <a:t> </a:t>
            </a:r>
            <a:r>
              <a:rPr lang="en-US" err="1"/>
              <a:t>cyfoethocach</a:t>
            </a:r>
            <a:r>
              <a:rPr lang="en-US"/>
              <a:t> </a:t>
            </a:r>
            <a:r>
              <a:rPr lang="en-US" err="1"/>
              <a:t>yn</a:t>
            </a:r>
            <a:r>
              <a:rPr lang="en-US"/>
              <a:t> </a:t>
            </a:r>
            <a:r>
              <a:rPr lang="en-US" err="1"/>
              <a:t>elwa</a:t>
            </a:r>
            <a:r>
              <a:rPr lang="en-US"/>
              <a:t> </a:t>
            </a:r>
            <a:r>
              <a:rPr lang="en-US" err="1"/>
              <a:t>ar</a:t>
            </a:r>
            <a:r>
              <a:rPr lang="en-US"/>
              <a:t> y </a:t>
            </a:r>
            <a:r>
              <a:rPr lang="en-US" err="1"/>
              <a:t>wybodaeth</a:t>
            </a:r>
            <a:r>
              <a:rPr lang="en-US"/>
              <a:t> </a:t>
            </a:r>
            <a:r>
              <a:rPr lang="en-US" err="1"/>
              <a:t>ddiwylliannol</a:t>
            </a:r>
            <a:r>
              <a:rPr lang="en-US"/>
              <a:t>, y </a:t>
            </a:r>
            <a:r>
              <a:rPr lang="en-US" err="1"/>
              <a:t>sgiliau</a:t>
            </a:r>
            <a:r>
              <a:rPr lang="en-US"/>
              <a:t>, </a:t>
            </a:r>
            <a:r>
              <a:rPr lang="en-US" err="1"/>
              <a:t>a’r</a:t>
            </a:r>
            <a:r>
              <a:rPr lang="en-US"/>
              <a:t> </a:t>
            </a:r>
            <a:r>
              <a:rPr lang="en-US" err="1"/>
              <a:t>agweddau</a:t>
            </a:r>
            <a:r>
              <a:rPr lang="en-US"/>
              <a:t> </a:t>
            </a:r>
            <a:r>
              <a:rPr lang="en-US" err="1"/>
              <a:t>sy’n</a:t>
            </a:r>
            <a:r>
              <a:rPr lang="en-US"/>
              <a:t> </a:t>
            </a:r>
            <a:r>
              <a:rPr lang="en-US" err="1"/>
              <a:t>cael</a:t>
            </a:r>
            <a:r>
              <a:rPr lang="en-US"/>
              <a:t> </a:t>
            </a:r>
            <a:r>
              <a:rPr lang="en-US" err="1"/>
              <a:t>eu</a:t>
            </a:r>
            <a:r>
              <a:rPr lang="en-US"/>
              <a:t> </a:t>
            </a:r>
            <a:r>
              <a:rPr lang="en-US" err="1"/>
              <a:t>gwerthfawrogi</a:t>
            </a:r>
            <a:r>
              <a:rPr lang="en-US"/>
              <a:t> </a:t>
            </a:r>
            <a:r>
              <a:rPr lang="en-US" err="1"/>
              <a:t>gan</a:t>
            </a:r>
            <a:r>
              <a:rPr lang="en-US"/>
              <a:t> y system </a:t>
            </a:r>
            <a:r>
              <a:rPr lang="en-US" err="1"/>
              <a:t>addysg</a:t>
            </a:r>
            <a:r>
              <a:rPr lang="en-US"/>
              <a:t>. </a:t>
            </a:r>
            <a:r>
              <a:rPr lang="en-US" err="1"/>
              <a:t>Mae’r</a:t>
            </a:r>
            <a:r>
              <a:rPr lang="en-US"/>
              <a:t> </a:t>
            </a:r>
            <a:r>
              <a:rPr lang="en-US" err="1"/>
              <a:t>rhain</a:t>
            </a:r>
            <a:r>
              <a:rPr lang="en-US"/>
              <a:t> </a:t>
            </a:r>
            <a:r>
              <a:rPr lang="en-US" err="1"/>
              <a:t>yn</a:t>
            </a:r>
            <a:r>
              <a:rPr lang="en-US"/>
              <a:t> </a:t>
            </a:r>
            <a:r>
              <a:rPr lang="en-US" err="1"/>
              <a:t>cynnwys</a:t>
            </a:r>
            <a:r>
              <a:rPr lang="en-US"/>
              <a:t> </a:t>
            </a:r>
            <a:r>
              <a:rPr lang="en-US" err="1"/>
              <a:t>sgiliau</a:t>
            </a:r>
            <a:r>
              <a:rPr lang="en-US"/>
              <a:t> </a:t>
            </a:r>
            <a:r>
              <a:rPr lang="en-US" err="1"/>
              <a:t>iaith</a:t>
            </a:r>
            <a:r>
              <a:rPr lang="en-US"/>
              <a:t>, bod </a:t>
            </a:r>
            <a:r>
              <a:rPr lang="en-US" err="1"/>
              <a:t>yn</a:t>
            </a:r>
            <a:r>
              <a:rPr lang="en-US"/>
              <a:t> </a:t>
            </a:r>
            <a:r>
              <a:rPr lang="en-US" err="1"/>
              <a:t>gyfarwydd</a:t>
            </a:r>
            <a:r>
              <a:rPr lang="en-US"/>
              <a:t> â </a:t>
            </a:r>
            <a:r>
              <a:rPr lang="en-US" err="1"/>
              <a:t>normau</a:t>
            </a:r>
            <a:r>
              <a:rPr lang="en-US"/>
              <a:t> </a:t>
            </a:r>
            <a:r>
              <a:rPr lang="en-US" err="1"/>
              <a:t>diwylliannol</a:t>
            </a:r>
            <a:r>
              <a:rPr lang="en-US"/>
              <a:t> </a:t>
            </a:r>
            <a:r>
              <a:rPr lang="en-US" err="1"/>
              <a:t>amlycaf</a:t>
            </a:r>
            <a:r>
              <a:rPr lang="en-US"/>
              <a:t>, ac </a:t>
            </a:r>
            <a:r>
              <a:rPr lang="en-US" err="1"/>
              <a:t>ymwneud</a:t>
            </a:r>
            <a:r>
              <a:rPr lang="en-US"/>
              <a:t> </a:t>
            </a:r>
            <a:r>
              <a:rPr lang="en-US" err="1"/>
              <a:t>rhieni</a:t>
            </a:r>
            <a:r>
              <a:rPr lang="en-US"/>
              <a:t> ag </a:t>
            </a:r>
            <a:r>
              <a:rPr lang="en-US" err="1"/>
              <a:t>addysg</a:t>
            </a:r>
            <a:r>
              <a:rPr lang="en-US"/>
              <a:t>, a all </a:t>
            </a:r>
            <a:r>
              <a:rPr lang="en-US" err="1"/>
              <a:t>ddylanwadu</a:t>
            </a:r>
            <a:r>
              <a:rPr lang="en-US"/>
              <a:t> </a:t>
            </a:r>
            <a:r>
              <a:rPr lang="en-US" err="1"/>
              <a:t>ar</a:t>
            </a:r>
            <a:r>
              <a:rPr lang="en-US"/>
              <a:t> </a:t>
            </a:r>
            <a:r>
              <a:rPr lang="en-US" err="1"/>
              <a:t>ganfyddiadau</a:t>
            </a:r>
            <a:r>
              <a:rPr lang="en-US"/>
              <a:t> </a:t>
            </a:r>
            <a:r>
              <a:rPr lang="en-US" err="1"/>
              <a:t>athrawon</a:t>
            </a:r>
            <a:r>
              <a:rPr lang="en-US"/>
              <a:t> a </a:t>
            </a:r>
            <a:r>
              <a:rPr lang="en-US" err="1"/>
              <a:t>llwyddiant</a:t>
            </a:r>
            <a:r>
              <a:rPr lang="en-US"/>
              <a:t> </a:t>
            </a:r>
            <a:r>
              <a:rPr lang="en-US" err="1"/>
              <a:t>academaidd</a:t>
            </a:r>
            <a:r>
              <a:rPr lang="en-US"/>
              <a:t> </a:t>
            </a:r>
            <a:r>
              <a:rPr lang="en-US" err="1"/>
              <a:t>myfyrwyr</a:t>
            </a:r>
            <a:r>
              <a:rPr lang="en-US"/>
              <a:t> (Bourdieu, 1986).</a:t>
            </a:r>
          </a:p>
          <a:p>
            <a:pPr algn="l"/>
            <a:r>
              <a:rPr lang="en-US"/>
              <a:t> </a:t>
            </a:r>
          </a:p>
          <a:p>
            <a:pPr algn="l"/>
            <a:r>
              <a:rPr lang="en-US"/>
              <a:t> </a:t>
            </a:r>
          </a:p>
          <a:p>
            <a:pPr algn="l"/>
            <a:r>
              <a:rPr lang="en-US" err="1"/>
              <a:t>Damcaniaeth</a:t>
            </a:r>
            <a:r>
              <a:rPr lang="en-US"/>
              <a:t> </a:t>
            </a:r>
            <a:r>
              <a:rPr lang="en-US" err="1"/>
              <a:t>Cyfalaf</a:t>
            </a:r>
            <a:r>
              <a:rPr lang="en-US"/>
              <a:t> </a:t>
            </a:r>
            <a:r>
              <a:rPr lang="en-US" err="1"/>
              <a:t>Cymdeithasol</a:t>
            </a:r>
            <a:r>
              <a:rPr lang="en-US"/>
              <a:t> (Coleman).</a:t>
            </a:r>
          </a:p>
          <a:p>
            <a:pPr algn="l"/>
            <a:r>
              <a:rPr lang="en-US"/>
              <a:t> </a:t>
            </a:r>
          </a:p>
          <a:p>
            <a:pPr algn="l"/>
            <a:r>
              <a:rPr lang="en-US" err="1"/>
              <a:t>mae</a:t>
            </a:r>
            <a:r>
              <a:rPr lang="en-US"/>
              <a:t> </a:t>
            </a:r>
            <a:r>
              <a:rPr lang="en-US" err="1"/>
              <a:t>theori</a:t>
            </a:r>
            <a:r>
              <a:rPr lang="en-US"/>
              <a:t> </a:t>
            </a:r>
            <a:r>
              <a:rPr lang="en-US" err="1"/>
              <a:t>cyfalaf</a:t>
            </a:r>
            <a:r>
              <a:rPr lang="en-US"/>
              <a:t> </a:t>
            </a:r>
            <a:r>
              <a:rPr lang="en-US" err="1"/>
              <a:t>cymdeithasol</a:t>
            </a:r>
            <a:r>
              <a:rPr lang="en-US"/>
              <a:t> </a:t>
            </a:r>
            <a:r>
              <a:rPr lang="en-US" err="1"/>
              <a:t>yn</a:t>
            </a:r>
            <a:r>
              <a:rPr lang="en-US"/>
              <a:t> </a:t>
            </a:r>
            <a:r>
              <a:rPr lang="en-US" err="1"/>
              <a:t>pwysleisio</a:t>
            </a:r>
            <a:r>
              <a:rPr lang="en-US"/>
              <a:t> </a:t>
            </a:r>
            <a:r>
              <a:rPr lang="en-US" err="1"/>
              <a:t>rôl</a:t>
            </a:r>
            <a:r>
              <a:rPr lang="en-US"/>
              <a:t> </a:t>
            </a:r>
            <a:r>
              <a:rPr lang="en-US" err="1"/>
              <a:t>rhwydweithiau</a:t>
            </a:r>
            <a:r>
              <a:rPr lang="en-US"/>
              <a:t> </a:t>
            </a:r>
            <a:r>
              <a:rPr lang="en-US" err="1"/>
              <a:t>cymdeithasol</a:t>
            </a:r>
            <a:r>
              <a:rPr lang="en-US"/>
              <a:t> a </a:t>
            </a:r>
            <a:r>
              <a:rPr lang="en-US" err="1"/>
              <a:t>pherthnasoedd</a:t>
            </a:r>
            <a:r>
              <a:rPr lang="en-US"/>
              <a:t> </a:t>
            </a:r>
            <a:r>
              <a:rPr lang="en-US" err="1"/>
              <a:t>mewn</a:t>
            </a:r>
            <a:r>
              <a:rPr lang="en-US"/>
              <a:t> </a:t>
            </a:r>
            <a:r>
              <a:rPr lang="en-US" err="1"/>
              <a:t>addysg</a:t>
            </a:r>
            <a:r>
              <a:rPr lang="en-US"/>
              <a:t>. Gall </a:t>
            </a:r>
            <a:r>
              <a:rPr lang="en-US" err="1"/>
              <a:t>teuluoedd</a:t>
            </a:r>
            <a:r>
              <a:rPr lang="en-US"/>
              <a:t> </a:t>
            </a:r>
            <a:r>
              <a:rPr lang="en-US" err="1"/>
              <a:t>sydd</a:t>
            </a:r>
            <a:r>
              <a:rPr lang="en-US"/>
              <a:t> â </a:t>
            </a:r>
            <a:r>
              <a:rPr lang="en-US" err="1"/>
              <a:t>rhwydweithiau</a:t>
            </a:r>
            <a:r>
              <a:rPr lang="en-US"/>
              <a:t> </a:t>
            </a:r>
            <a:r>
              <a:rPr lang="en-US" err="1"/>
              <a:t>cymdeithasol</a:t>
            </a:r>
            <a:r>
              <a:rPr lang="en-US"/>
              <a:t> </a:t>
            </a:r>
            <a:r>
              <a:rPr lang="en-US" err="1"/>
              <a:t>cryf</a:t>
            </a:r>
            <a:r>
              <a:rPr lang="en-US"/>
              <a:t> </a:t>
            </a:r>
            <a:r>
              <a:rPr lang="en-US" err="1"/>
              <a:t>ddarparu</a:t>
            </a:r>
            <a:r>
              <a:rPr lang="en-US"/>
              <a:t> </a:t>
            </a:r>
            <a:r>
              <a:rPr lang="en-US" err="1"/>
              <a:t>gwell</a:t>
            </a:r>
            <a:r>
              <a:rPr lang="en-US"/>
              <a:t> </a:t>
            </a:r>
            <a:r>
              <a:rPr lang="en-US" err="1"/>
              <a:t>cymorth</a:t>
            </a:r>
            <a:r>
              <a:rPr lang="en-US"/>
              <a:t>, </a:t>
            </a:r>
            <a:r>
              <a:rPr lang="en-US" err="1"/>
              <a:t>cyfranogiad</a:t>
            </a:r>
            <a:r>
              <a:rPr lang="en-US"/>
              <a:t> </a:t>
            </a:r>
            <a:r>
              <a:rPr lang="en-US" err="1"/>
              <a:t>mwy</a:t>
            </a:r>
            <a:r>
              <a:rPr lang="en-US"/>
              <a:t> </a:t>
            </a:r>
            <a:r>
              <a:rPr lang="en-US" err="1"/>
              <a:t>effeithiol</a:t>
            </a:r>
            <a:r>
              <a:rPr lang="en-US"/>
              <a:t> </a:t>
            </a:r>
            <a:r>
              <a:rPr lang="en-US" err="1"/>
              <a:t>gan</a:t>
            </a:r>
            <a:r>
              <a:rPr lang="en-US"/>
              <a:t> </a:t>
            </a:r>
            <a:r>
              <a:rPr lang="en-US" err="1"/>
              <a:t>rieni</a:t>
            </a:r>
            <a:r>
              <a:rPr lang="en-US"/>
              <a:t>, a </a:t>
            </a:r>
            <a:r>
              <a:rPr lang="en-US" err="1"/>
              <a:t>mynediad</a:t>
            </a:r>
            <a:r>
              <a:rPr lang="en-US"/>
              <a:t> at </a:t>
            </a:r>
            <a:r>
              <a:rPr lang="en-US" err="1"/>
              <a:t>wybodaeth</a:t>
            </a:r>
            <a:r>
              <a:rPr lang="en-US"/>
              <a:t> a </a:t>
            </a:r>
            <a:r>
              <a:rPr lang="en-US" err="1"/>
              <a:t>chyfleoedd</a:t>
            </a:r>
            <a:r>
              <a:rPr lang="en-US"/>
              <a:t> </a:t>
            </a:r>
            <a:r>
              <a:rPr lang="en-US" err="1"/>
              <a:t>gwerthfawr</a:t>
            </a:r>
            <a:r>
              <a:rPr lang="en-US"/>
              <a:t>, </a:t>
            </a:r>
            <a:r>
              <a:rPr lang="en-US" err="1"/>
              <a:t>sy’n</a:t>
            </a:r>
            <a:r>
              <a:rPr lang="en-US"/>
              <a:t> </a:t>
            </a:r>
            <a:r>
              <a:rPr lang="en-US" err="1"/>
              <a:t>gwella</a:t>
            </a:r>
            <a:r>
              <a:rPr lang="en-US"/>
              <a:t> </a:t>
            </a:r>
            <a:r>
              <a:rPr lang="en-US" err="1"/>
              <a:t>canlyniadau</a:t>
            </a:r>
            <a:r>
              <a:rPr lang="en-US"/>
              <a:t> </a:t>
            </a:r>
            <a:r>
              <a:rPr lang="en-US" err="1"/>
              <a:t>addysgol</a:t>
            </a:r>
            <a:r>
              <a:rPr lang="en-US"/>
              <a:t> (Coleman, 1988).</a:t>
            </a:r>
          </a:p>
          <a:p>
            <a:pPr algn="l"/>
            <a:r>
              <a:rPr lang="en-US"/>
              <a:t> </a:t>
            </a:r>
          </a:p>
          <a:p>
            <a:pPr algn="l"/>
            <a:endParaRPr lang="en-US"/>
          </a:p>
          <a:p>
            <a:pPr algn="l"/>
            <a:r>
              <a:rPr lang="en-US"/>
              <a:t>Mae </a:t>
            </a:r>
            <a:r>
              <a:rPr lang="en-US" err="1"/>
              <a:t>Damcaniaeth</a:t>
            </a:r>
            <a:r>
              <a:rPr lang="en-US"/>
              <a:t> </a:t>
            </a:r>
            <a:r>
              <a:rPr lang="en-US" err="1"/>
              <a:t>Cyfalaf</a:t>
            </a:r>
            <a:r>
              <a:rPr lang="en-US"/>
              <a:t> </a:t>
            </a:r>
            <a:r>
              <a:rPr lang="en-US" err="1"/>
              <a:t>Dynol</a:t>
            </a:r>
            <a:r>
              <a:rPr lang="en-US"/>
              <a:t> </a:t>
            </a:r>
            <a:r>
              <a:rPr lang="en-US" err="1"/>
              <a:t>yn</a:t>
            </a:r>
            <a:r>
              <a:rPr lang="en-US"/>
              <a:t> </a:t>
            </a:r>
            <a:r>
              <a:rPr lang="en-US" err="1"/>
              <a:t>ystyried</a:t>
            </a:r>
            <a:r>
              <a:rPr lang="en-US"/>
              <a:t> </a:t>
            </a:r>
            <a:r>
              <a:rPr lang="en-US" err="1"/>
              <a:t>addysg</a:t>
            </a:r>
            <a:r>
              <a:rPr lang="en-US"/>
              <a:t> </a:t>
            </a:r>
            <a:r>
              <a:rPr lang="en-US" err="1"/>
              <a:t>fel</a:t>
            </a:r>
            <a:r>
              <a:rPr lang="en-US"/>
              <a:t> </a:t>
            </a:r>
            <a:r>
              <a:rPr lang="en-US" err="1"/>
              <a:t>buddsoddiad</a:t>
            </a:r>
            <a:r>
              <a:rPr lang="en-US"/>
              <a:t> </a:t>
            </a:r>
            <a:r>
              <a:rPr lang="en-US" err="1"/>
              <a:t>mewn</a:t>
            </a:r>
            <a:r>
              <a:rPr lang="en-US"/>
              <a:t> </a:t>
            </a:r>
            <a:r>
              <a:rPr lang="en-US" err="1"/>
              <a:t>cyfalaf</a:t>
            </a:r>
            <a:r>
              <a:rPr lang="en-US"/>
              <a:t> </a:t>
            </a:r>
            <a:r>
              <a:rPr lang="en-US" err="1"/>
              <a:t>dynol</a:t>
            </a:r>
            <a:r>
              <a:rPr lang="en-US"/>
              <a:t>, </a:t>
            </a:r>
            <a:r>
              <a:rPr lang="en-US" err="1"/>
              <a:t>lle</a:t>
            </a:r>
            <a:r>
              <a:rPr lang="en-US"/>
              <a:t> </a:t>
            </a:r>
            <a:r>
              <a:rPr lang="en-US" err="1"/>
              <a:t>gwelir</a:t>
            </a:r>
            <a:r>
              <a:rPr lang="en-US"/>
              <a:t> </a:t>
            </a:r>
            <a:r>
              <a:rPr lang="en-US" err="1"/>
              <a:t>yr</a:t>
            </a:r>
            <a:r>
              <a:rPr lang="en-US"/>
              <a:t> </a:t>
            </a:r>
            <a:r>
              <a:rPr lang="en-US" err="1"/>
              <a:t>enillion</a:t>
            </a:r>
            <a:r>
              <a:rPr lang="en-US"/>
              <a:t> </a:t>
            </a:r>
            <a:r>
              <a:rPr lang="en-US" err="1"/>
              <a:t>ar</a:t>
            </a:r>
            <a:r>
              <a:rPr lang="en-US"/>
              <a:t> </a:t>
            </a:r>
            <a:r>
              <a:rPr lang="en-US" err="1"/>
              <a:t>ffurf</a:t>
            </a:r>
            <a:r>
              <a:rPr lang="en-US"/>
              <a:t> </a:t>
            </a:r>
            <a:r>
              <a:rPr lang="en-US" err="1"/>
              <a:t>enillion</a:t>
            </a:r>
            <a:r>
              <a:rPr lang="en-US"/>
              <a:t> </a:t>
            </a:r>
            <a:r>
              <a:rPr lang="en-US" err="1"/>
              <a:t>uwch</a:t>
            </a:r>
            <a:r>
              <a:rPr lang="en-US"/>
              <a:t> </a:t>
            </a:r>
            <a:r>
              <a:rPr lang="en-US" err="1"/>
              <a:t>yn</a:t>
            </a:r>
            <a:r>
              <a:rPr lang="en-US"/>
              <a:t> y </a:t>
            </a:r>
            <a:r>
              <a:rPr lang="en-US" err="1"/>
              <a:t>dyfodol</a:t>
            </a:r>
            <a:r>
              <a:rPr lang="en-US"/>
              <a:t> a </a:t>
            </a:r>
            <a:r>
              <a:rPr lang="en-US" err="1"/>
              <a:t>gwell</a:t>
            </a:r>
            <a:r>
              <a:rPr lang="en-US"/>
              <a:t> </a:t>
            </a:r>
            <a:r>
              <a:rPr lang="en-US" err="1"/>
              <a:t>statws</a:t>
            </a:r>
            <a:r>
              <a:rPr lang="en-US"/>
              <a:t> </a:t>
            </a:r>
            <a:r>
              <a:rPr lang="en-US" err="1"/>
              <a:t>economaidd-gymdeithasol</a:t>
            </a:r>
            <a:r>
              <a:rPr lang="en-US"/>
              <a:t>. </a:t>
            </a:r>
            <a:r>
              <a:rPr lang="en-US" err="1"/>
              <a:t>Efallai</a:t>
            </a:r>
            <a:r>
              <a:rPr lang="en-US"/>
              <a:t> </a:t>
            </a:r>
            <a:r>
              <a:rPr lang="en-US" err="1"/>
              <a:t>na</a:t>
            </a:r>
            <a:r>
              <a:rPr lang="en-US"/>
              <a:t> </a:t>
            </a:r>
            <a:r>
              <a:rPr lang="en-US" err="1"/>
              <a:t>fydd</a:t>
            </a:r>
            <a:r>
              <a:rPr lang="en-US"/>
              <a:t> plant </a:t>
            </a:r>
            <a:r>
              <a:rPr lang="en-US" err="1"/>
              <a:t>mewn</a:t>
            </a:r>
            <a:r>
              <a:rPr lang="en-US"/>
              <a:t> </a:t>
            </a:r>
            <a:r>
              <a:rPr lang="en-US" err="1"/>
              <a:t>tlodi</a:t>
            </a:r>
            <a:r>
              <a:rPr lang="en-US"/>
              <a:t> </a:t>
            </a:r>
            <a:r>
              <a:rPr lang="en-US" err="1"/>
              <a:t>yn</a:t>
            </a:r>
            <a:r>
              <a:rPr lang="en-US"/>
              <a:t> </a:t>
            </a:r>
            <a:r>
              <a:rPr lang="en-US" err="1"/>
              <a:t>cael</a:t>
            </a:r>
            <a:r>
              <a:rPr lang="en-US"/>
              <a:t> </a:t>
            </a:r>
            <a:r>
              <a:rPr lang="en-US" err="1"/>
              <a:t>yr</a:t>
            </a:r>
            <a:r>
              <a:rPr lang="en-US"/>
              <a:t> un </a:t>
            </a:r>
            <a:r>
              <a:rPr lang="en-US" err="1"/>
              <a:t>lefel</a:t>
            </a:r>
            <a:r>
              <a:rPr lang="en-US"/>
              <a:t> o </a:t>
            </a:r>
            <a:r>
              <a:rPr lang="en-US" err="1"/>
              <a:t>fuddsoddiad</a:t>
            </a:r>
            <a:r>
              <a:rPr lang="en-US"/>
              <a:t> </a:t>
            </a:r>
            <a:r>
              <a:rPr lang="en-US" err="1"/>
              <a:t>yn</a:t>
            </a:r>
            <a:r>
              <a:rPr lang="en-US"/>
              <a:t> </a:t>
            </a:r>
            <a:r>
              <a:rPr lang="en-US" err="1"/>
              <a:t>eu</a:t>
            </a:r>
            <a:r>
              <a:rPr lang="en-US"/>
              <a:t> </a:t>
            </a:r>
            <a:r>
              <a:rPr lang="en-US" err="1"/>
              <a:t>haddysg</a:t>
            </a:r>
            <a:r>
              <a:rPr lang="en-US"/>
              <a:t>, </a:t>
            </a:r>
            <a:r>
              <a:rPr lang="en-US" err="1"/>
              <a:t>gan</a:t>
            </a:r>
            <a:r>
              <a:rPr lang="en-US"/>
              <a:t> </a:t>
            </a:r>
            <a:r>
              <a:rPr lang="en-US" err="1"/>
              <a:t>arwain</a:t>
            </a:r>
            <a:r>
              <a:rPr lang="en-US"/>
              <a:t> at </a:t>
            </a:r>
            <a:r>
              <a:rPr lang="en-US" err="1"/>
              <a:t>gyflawniad</a:t>
            </a:r>
            <a:r>
              <a:rPr lang="en-US"/>
              <a:t> </a:t>
            </a:r>
            <a:r>
              <a:rPr lang="en-US" err="1"/>
              <a:t>academaidd</a:t>
            </a:r>
            <a:r>
              <a:rPr lang="en-US"/>
              <a:t> is a </a:t>
            </a:r>
            <a:r>
              <a:rPr lang="en-US" err="1"/>
              <a:t>symudedd</a:t>
            </a:r>
            <a:r>
              <a:rPr lang="en-US"/>
              <a:t> </a:t>
            </a:r>
            <a:r>
              <a:rPr lang="en-US" err="1"/>
              <a:t>economaidd</a:t>
            </a:r>
            <a:r>
              <a:rPr lang="en-US"/>
              <a:t> </a:t>
            </a:r>
            <a:r>
              <a:rPr lang="en-US" err="1"/>
              <a:t>cyfyngedig</a:t>
            </a:r>
            <a:r>
              <a:rPr lang="en-US"/>
              <a:t> (Becker, 1964).</a:t>
            </a:r>
          </a:p>
          <a:p>
            <a:pPr algn="l"/>
            <a:r>
              <a:rPr lang="en-US"/>
              <a:t> </a:t>
            </a:r>
          </a:p>
          <a:p>
            <a:pPr algn="l"/>
            <a:r>
              <a:rPr lang="en-US" err="1"/>
              <a:t>Damcaniaeth</a:t>
            </a:r>
            <a:r>
              <a:rPr lang="en-US"/>
              <a:t> </a:t>
            </a:r>
            <a:r>
              <a:rPr lang="en-US" err="1"/>
              <a:t>Anghydraddoldeb</a:t>
            </a:r>
            <a:r>
              <a:rPr lang="en-US"/>
              <a:t> </a:t>
            </a:r>
            <a:r>
              <a:rPr lang="en-US" err="1"/>
              <a:t>Strwythurol</a:t>
            </a:r>
            <a:r>
              <a:rPr lang="en-US"/>
              <a:t> Mae damcaniaeth anghydraddoldeb strwythurol yn amlygu'r strwythurau a'r polisïau economaidd-gymdeithasol ehangach sy'n parhau anghydraddoldeb. Mae’n dadlau bod rhwystrau systemig, fel ysgolion sy’n cael eu tanariannu, arferion gwahaniaethol, a gwahanu preswyl, yn effeithio’n anghymesur ar fyfyrwyr difreintiedig ac yn cyfyngu ar eu cyfleoedd addysgol (Darling-Hammond, 2010).</a:t>
            </a:r>
          </a:p>
          <a:p>
            <a:pPr algn="l"/>
            <a:r>
              <a:rPr lang="en-US"/>
              <a:t> </a:t>
            </a:r>
          </a:p>
          <a:p>
            <a:pPr algn="l"/>
            <a:endParaRPr lang="en-US"/>
          </a:p>
          <a:p>
            <a:pPr algn="l"/>
            <a:r>
              <a:rPr lang="en-US" err="1"/>
              <a:t>Damcaniaeth</a:t>
            </a:r>
            <a:r>
              <a:rPr lang="en-US"/>
              <a:t> </a:t>
            </a:r>
            <a:r>
              <a:rPr lang="en-US" err="1"/>
              <a:t>Systemau</a:t>
            </a:r>
            <a:r>
              <a:rPr lang="en-US"/>
              <a:t> </a:t>
            </a:r>
            <a:r>
              <a:rPr lang="en-US" err="1"/>
              <a:t>Ecolegol</a:t>
            </a:r>
            <a:r>
              <a:rPr lang="en-US"/>
              <a:t> Mae </a:t>
            </a:r>
            <a:r>
              <a:rPr lang="en-US" err="1"/>
              <a:t>damcaniaeth</a:t>
            </a:r>
            <a:r>
              <a:rPr lang="en-US"/>
              <a:t> </a:t>
            </a:r>
            <a:r>
              <a:rPr lang="en-US" err="1"/>
              <a:t>systemau</a:t>
            </a:r>
            <a:r>
              <a:rPr lang="en-US"/>
              <a:t> </a:t>
            </a:r>
            <a:r>
              <a:rPr lang="en-US" err="1"/>
              <a:t>ecolegol</a:t>
            </a:r>
            <a:r>
              <a:rPr lang="en-US"/>
              <a:t> Urie Bronfenbrenner </a:t>
            </a:r>
            <a:r>
              <a:rPr lang="en-US" err="1"/>
              <a:t>yn</a:t>
            </a:r>
            <a:r>
              <a:rPr lang="en-US"/>
              <a:t> </a:t>
            </a:r>
            <a:r>
              <a:rPr lang="en-US" err="1"/>
              <a:t>archwilio</a:t>
            </a:r>
            <a:r>
              <a:rPr lang="en-US"/>
              <a:t> </a:t>
            </a:r>
            <a:r>
              <a:rPr lang="en-US" err="1"/>
              <a:t>sut</a:t>
            </a:r>
            <a:r>
              <a:rPr lang="en-US"/>
              <a:t> </a:t>
            </a:r>
            <a:r>
              <a:rPr lang="en-US" err="1"/>
              <a:t>mae</a:t>
            </a:r>
            <a:r>
              <a:rPr lang="en-US"/>
              <a:t> </a:t>
            </a:r>
            <a:r>
              <a:rPr lang="en-US" err="1"/>
              <a:t>systemau</a:t>
            </a:r>
            <a:r>
              <a:rPr lang="en-US"/>
              <a:t> </a:t>
            </a:r>
            <a:r>
              <a:rPr lang="en-US" err="1"/>
              <a:t>amgylcheddol</a:t>
            </a:r>
            <a:r>
              <a:rPr lang="en-US"/>
              <a:t> </a:t>
            </a:r>
            <a:r>
              <a:rPr lang="en-US" err="1"/>
              <a:t>amrywiol</a:t>
            </a:r>
            <a:r>
              <a:rPr lang="en-US"/>
              <a:t> </a:t>
            </a:r>
            <a:r>
              <a:rPr lang="en-US" err="1"/>
              <a:t>yn</a:t>
            </a:r>
            <a:r>
              <a:rPr lang="en-US"/>
              <a:t> </a:t>
            </a:r>
            <a:r>
              <a:rPr lang="en-US" err="1"/>
              <a:t>dylanwadu</a:t>
            </a:r>
            <a:r>
              <a:rPr lang="en-US"/>
              <a:t> </a:t>
            </a:r>
            <a:r>
              <a:rPr lang="en-US" err="1"/>
              <a:t>ar</a:t>
            </a:r>
            <a:r>
              <a:rPr lang="en-US"/>
              <a:t> </a:t>
            </a:r>
            <a:r>
              <a:rPr lang="en-US" err="1"/>
              <a:t>ddatblygiad</a:t>
            </a:r>
            <a:r>
              <a:rPr lang="en-US"/>
              <a:t> </a:t>
            </a:r>
            <a:r>
              <a:rPr lang="en-US" err="1"/>
              <a:t>plentyn</a:t>
            </a:r>
            <a:r>
              <a:rPr lang="en-US"/>
              <a:t>. Mae </a:t>
            </a:r>
            <a:r>
              <a:rPr lang="en-US" err="1"/>
              <a:t>ffactorau</a:t>
            </a:r>
            <a:r>
              <a:rPr lang="en-US"/>
              <a:t> </a:t>
            </a:r>
            <a:r>
              <a:rPr lang="en-US" err="1"/>
              <a:t>fel</a:t>
            </a:r>
            <a:r>
              <a:rPr lang="en-US"/>
              <a:t> </a:t>
            </a:r>
            <a:r>
              <a:rPr lang="en-US" err="1"/>
              <a:t>dynameg</a:t>
            </a:r>
            <a:r>
              <a:rPr lang="en-US"/>
              <a:t> </a:t>
            </a:r>
            <a:r>
              <a:rPr lang="en-US" err="1"/>
              <a:t>teulu</a:t>
            </a:r>
            <a:r>
              <a:rPr lang="en-US"/>
              <a:t>, </a:t>
            </a:r>
            <a:r>
              <a:rPr lang="en-US" err="1"/>
              <a:t>amgylchedd</a:t>
            </a:r>
            <a:r>
              <a:rPr lang="en-US"/>
              <a:t> </a:t>
            </a:r>
            <a:r>
              <a:rPr lang="en-US" err="1"/>
              <a:t>yr</a:t>
            </a:r>
            <a:r>
              <a:rPr lang="en-US"/>
              <a:t> </a:t>
            </a:r>
            <a:r>
              <a:rPr lang="en-US" err="1"/>
              <a:t>ysgol</a:t>
            </a:r>
            <a:r>
              <a:rPr lang="en-US"/>
              <a:t>, </a:t>
            </a:r>
            <a:r>
              <a:rPr lang="en-US" err="1"/>
              <a:t>cyd-destun</a:t>
            </a:r>
            <a:r>
              <a:rPr lang="en-US"/>
              <a:t> </a:t>
            </a:r>
            <a:r>
              <a:rPr lang="en-US" err="1"/>
              <a:t>cymunedol</a:t>
            </a:r>
            <a:r>
              <a:rPr lang="en-US"/>
              <a:t>, a </a:t>
            </a:r>
            <a:r>
              <a:rPr lang="en-US" err="1"/>
              <a:t>pholisïau</a:t>
            </a:r>
            <a:r>
              <a:rPr lang="en-US"/>
              <a:t> </a:t>
            </a:r>
            <a:r>
              <a:rPr lang="en-US" err="1"/>
              <a:t>cymdeithasol</a:t>
            </a:r>
            <a:r>
              <a:rPr lang="en-US"/>
              <a:t> </a:t>
            </a:r>
            <a:r>
              <a:rPr lang="en-US" err="1"/>
              <a:t>yn</a:t>
            </a:r>
            <a:r>
              <a:rPr lang="en-US"/>
              <a:t> </a:t>
            </a:r>
            <a:r>
              <a:rPr lang="en-US" err="1"/>
              <a:t>rhyngweithio</a:t>
            </a:r>
            <a:r>
              <a:rPr lang="en-US"/>
              <a:t> </a:t>
            </a:r>
            <a:r>
              <a:rPr lang="en-US" err="1"/>
              <a:t>i</a:t>
            </a:r>
            <a:r>
              <a:rPr lang="en-US"/>
              <a:t> </a:t>
            </a:r>
            <a:r>
              <a:rPr lang="en-US" err="1"/>
              <a:t>effeithio</a:t>
            </a:r>
            <a:r>
              <a:rPr lang="en-US"/>
              <a:t> </a:t>
            </a:r>
            <a:r>
              <a:rPr lang="en-US" err="1"/>
              <a:t>ar</a:t>
            </a:r>
            <a:r>
              <a:rPr lang="en-US"/>
              <a:t> </a:t>
            </a:r>
            <a:r>
              <a:rPr lang="en-US" err="1"/>
              <a:t>ganlyniadau</a:t>
            </a:r>
            <a:r>
              <a:rPr lang="en-US"/>
              <a:t> </a:t>
            </a:r>
            <a:r>
              <a:rPr lang="en-US" err="1"/>
              <a:t>addysgol</a:t>
            </a:r>
            <a:r>
              <a:rPr lang="en-US"/>
              <a:t>, </a:t>
            </a:r>
            <a:r>
              <a:rPr lang="en-US" err="1"/>
              <a:t>gyda</a:t>
            </a:r>
            <a:r>
              <a:rPr lang="en-US"/>
              <a:t> </a:t>
            </a:r>
            <a:r>
              <a:rPr lang="en-US" err="1"/>
              <a:t>thlodi</a:t>
            </a:r>
            <a:r>
              <a:rPr lang="en-US"/>
              <a:t> </a:t>
            </a:r>
            <a:r>
              <a:rPr lang="en-US" err="1"/>
              <a:t>yn</a:t>
            </a:r>
            <a:r>
              <a:rPr lang="en-US"/>
              <a:t> </a:t>
            </a:r>
            <a:r>
              <a:rPr lang="en-US" err="1"/>
              <a:t>effeithio</a:t>
            </a:r>
            <a:r>
              <a:rPr lang="en-US"/>
              <a:t> </a:t>
            </a:r>
            <a:r>
              <a:rPr lang="en-US" err="1"/>
              <a:t>ar</a:t>
            </a:r>
            <a:r>
              <a:rPr lang="en-US"/>
              <a:t> </a:t>
            </a:r>
            <a:r>
              <a:rPr lang="en-US" err="1"/>
              <a:t>haenau</a:t>
            </a:r>
            <a:r>
              <a:rPr lang="en-US"/>
              <a:t> </a:t>
            </a:r>
            <a:r>
              <a:rPr lang="en-US" err="1"/>
              <a:t>lluosog</a:t>
            </a:r>
            <a:r>
              <a:rPr lang="en-US"/>
              <a:t> </a:t>
            </a:r>
            <a:r>
              <a:rPr lang="en-US" err="1"/>
              <a:t>o'r</a:t>
            </a:r>
            <a:r>
              <a:rPr lang="en-US"/>
              <a:t> </a:t>
            </a:r>
            <a:r>
              <a:rPr lang="en-US" err="1"/>
              <a:t>systemau</a:t>
            </a:r>
            <a:r>
              <a:rPr lang="en-US"/>
              <a:t> </a:t>
            </a:r>
            <a:r>
              <a:rPr lang="en-US" err="1"/>
              <a:t>hyn</a:t>
            </a:r>
            <a:r>
              <a:rPr lang="en-US"/>
              <a:t> (Bronfenbrenner, 1979).</a:t>
            </a:r>
          </a:p>
          <a:p>
            <a:pPr algn="l"/>
            <a:r>
              <a:rPr lang="en-US"/>
              <a:t> </a:t>
            </a:r>
          </a:p>
          <a:p>
            <a:pPr algn="l"/>
            <a:endParaRPr lang="en-US"/>
          </a:p>
          <a:p>
            <a:pPr algn="l"/>
            <a:r>
              <a:rPr lang="en-US"/>
              <a:t> </a:t>
            </a:r>
          </a:p>
          <a:p>
            <a:pPr algn="l"/>
            <a:r>
              <a:rPr lang="en-US"/>
              <a:t>Mae </a:t>
            </a:r>
            <a:r>
              <a:rPr lang="en-US" err="1"/>
              <a:t>damcaniaeth</a:t>
            </a:r>
            <a:r>
              <a:rPr lang="en-US"/>
              <a:t> </a:t>
            </a:r>
            <a:r>
              <a:rPr lang="en-US" err="1"/>
              <a:t>croestoriadol</a:t>
            </a:r>
            <a:r>
              <a:rPr lang="en-US"/>
              <a:t> </a:t>
            </a:r>
            <a:r>
              <a:rPr lang="en-US" err="1"/>
              <a:t>yn</a:t>
            </a:r>
            <a:r>
              <a:rPr lang="en-US"/>
              <a:t> </a:t>
            </a:r>
            <a:r>
              <a:rPr lang="en-US" err="1"/>
              <a:t>edrych</a:t>
            </a:r>
            <a:r>
              <a:rPr lang="en-US"/>
              <a:t> </a:t>
            </a:r>
            <a:r>
              <a:rPr lang="en-US" err="1"/>
              <a:t>ar</a:t>
            </a:r>
            <a:r>
              <a:rPr lang="en-US"/>
              <a:t> </a:t>
            </a:r>
            <a:r>
              <a:rPr lang="en-US" err="1"/>
              <a:t>sut</a:t>
            </a:r>
            <a:r>
              <a:rPr lang="en-US"/>
              <a:t> </a:t>
            </a:r>
            <a:r>
              <a:rPr lang="en-US" err="1"/>
              <a:t>mae</a:t>
            </a:r>
            <a:r>
              <a:rPr lang="en-US"/>
              <a:t> </a:t>
            </a:r>
            <a:r>
              <a:rPr lang="en-US" err="1"/>
              <a:t>hunaniaethau</a:t>
            </a:r>
            <a:r>
              <a:rPr lang="en-US"/>
              <a:t> </a:t>
            </a:r>
            <a:r>
              <a:rPr lang="en-US" err="1"/>
              <a:t>cymdeithasol</a:t>
            </a:r>
            <a:r>
              <a:rPr lang="en-US"/>
              <a:t> </a:t>
            </a:r>
            <a:r>
              <a:rPr lang="en-US" err="1"/>
              <a:t>sy'n</a:t>
            </a:r>
            <a:r>
              <a:rPr lang="en-US"/>
              <a:t> </a:t>
            </a:r>
            <a:r>
              <a:rPr lang="en-US" err="1"/>
              <a:t>gorgyffwrdd</a:t>
            </a:r>
            <a:r>
              <a:rPr lang="en-US"/>
              <a:t>, </a:t>
            </a:r>
            <a:r>
              <a:rPr lang="en-US" err="1"/>
              <a:t>megis</a:t>
            </a:r>
            <a:r>
              <a:rPr lang="en-US"/>
              <a:t> </a:t>
            </a:r>
            <a:r>
              <a:rPr lang="en-US" err="1"/>
              <a:t>hil</a:t>
            </a:r>
            <a:r>
              <a:rPr lang="en-US"/>
              <a:t>, </a:t>
            </a:r>
            <a:r>
              <a:rPr lang="en-US" err="1"/>
              <a:t>rhyw</a:t>
            </a:r>
            <a:r>
              <a:rPr lang="en-US"/>
              <a:t>, a </a:t>
            </a:r>
            <a:r>
              <a:rPr lang="en-US" err="1"/>
              <a:t>statws</a:t>
            </a:r>
            <a:r>
              <a:rPr lang="en-US"/>
              <a:t> </a:t>
            </a:r>
            <a:r>
              <a:rPr lang="en-US" err="1"/>
              <a:t>economaidd-gymdeithasol</a:t>
            </a:r>
            <a:r>
              <a:rPr lang="en-US"/>
              <a:t>, </a:t>
            </a:r>
            <a:r>
              <a:rPr lang="en-US" err="1"/>
              <a:t>yn</a:t>
            </a:r>
            <a:r>
              <a:rPr lang="en-US"/>
              <a:t> </a:t>
            </a:r>
            <a:r>
              <a:rPr lang="en-US" err="1"/>
              <a:t>cyfuno</a:t>
            </a:r>
            <a:r>
              <a:rPr lang="en-US"/>
              <a:t> </a:t>
            </a:r>
            <a:r>
              <a:rPr lang="en-US" err="1"/>
              <a:t>i</a:t>
            </a:r>
            <a:r>
              <a:rPr lang="en-US"/>
              <a:t> </a:t>
            </a:r>
            <a:r>
              <a:rPr lang="en-US" err="1"/>
              <a:t>greu</a:t>
            </a:r>
            <a:r>
              <a:rPr lang="en-US"/>
              <a:t> </a:t>
            </a:r>
            <a:r>
              <a:rPr lang="en-US" err="1"/>
              <a:t>profiadau</a:t>
            </a:r>
            <a:r>
              <a:rPr lang="en-US"/>
              <a:t> </a:t>
            </a:r>
            <a:r>
              <a:rPr lang="en-US" err="1"/>
              <a:t>unigryw</a:t>
            </a:r>
            <a:r>
              <a:rPr lang="en-US"/>
              <a:t> o </a:t>
            </a:r>
            <a:r>
              <a:rPr lang="en-US" err="1"/>
              <a:t>anfantais</a:t>
            </a:r>
            <a:r>
              <a:rPr lang="en-US"/>
              <a:t>. </a:t>
            </a:r>
            <a:r>
              <a:rPr lang="en-US" err="1"/>
              <a:t>Mae’r</a:t>
            </a:r>
            <a:r>
              <a:rPr lang="en-US"/>
              <a:t> dull </a:t>
            </a:r>
            <a:r>
              <a:rPr lang="en-US" err="1"/>
              <a:t>hwn</a:t>
            </a:r>
            <a:r>
              <a:rPr lang="en-US"/>
              <a:t> </a:t>
            </a:r>
            <a:r>
              <a:rPr lang="en-US" err="1"/>
              <a:t>yn</a:t>
            </a:r>
            <a:r>
              <a:rPr lang="en-US"/>
              <a:t> </a:t>
            </a:r>
            <a:r>
              <a:rPr lang="en-US" err="1"/>
              <a:t>helpu</a:t>
            </a:r>
            <a:r>
              <a:rPr lang="en-US"/>
              <a:t> </a:t>
            </a:r>
            <a:r>
              <a:rPr lang="en-US" err="1"/>
              <a:t>i</a:t>
            </a:r>
            <a:r>
              <a:rPr lang="en-US"/>
              <a:t> </a:t>
            </a:r>
            <a:r>
              <a:rPr lang="en-US" err="1"/>
              <a:t>egluro</a:t>
            </a:r>
            <a:r>
              <a:rPr lang="en-US"/>
              <a:t> </a:t>
            </a:r>
            <a:r>
              <a:rPr lang="en-US" err="1"/>
              <a:t>sut</a:t>
            </a:r>
            <a:r>
              <a:rPr lang="en-US"/>
              <a:t> </a:t>
            </a:r>
            <a:r>
              <a:rPr lang="en-US" err="1"/>
              <a:t>mae</a:t>
            </a:r>
            <a:r>
              <a:rPr lang="en-US"/>
              <a:t> plant </a:t>
            </a:r>
            <a:r>
              <a:rPr lang="en-US" err="1"/>
              <a:t>mewn</a:t>
            </a:r>
            <a:r>
              <a:rPr lang="en-US"/>
              <a:t> </a:t>
            </a:r>
            <a:r>
              <a:rPr lang="en-US" err="1"/>
              <a:t>tlodi</a:t>
            </a:r>
            <a:r>
              <a:rPr lang="en-US"/>
              <a:t> </a:t>
            </a:r>
            <a:r>
              <a:rPr lang="en-US" err="1"/>
              <a:t>sydd</a:t>
            </a:r>
            <a:r>
              <a:rPr lang="en-US"/>
              <a:t> </a:t>
            </a:r>
            <a:r>
              <a:rPr lang="en-US" err="1"/>
              <a:t>hefyd</a:t>
            </a:r>
            <a:r>
              <a:rPr lang="en-US"/>
              <a:t> </a:t>
            </a:r>
            <a:r>
              <a:rPr lang="en-US" err="1"/>
              <a:t>yn</a:t>
            </a:r>
            <a:r>
              <a:rPr lang="en-US"/>
              <a:t> </a:t>
            </a:r>
            <a:r>
              <a:rPr lang="en-US" err="1"/>
              <a:t>perthyn</a:t>
            </a:r>
            <a:r>
              <a:rPr lang="en-US"/>
              <a:t> </a:t>
            </a:r>
            <a:r>
              <a:rPr lang="en-US" err="1"/>
              <a:t>i</a:t>
            </a:r>
            <a:r>
              <a:rPr lang="en-US"/>
              <a:t> </a:t>
            </a:r>
            <a:r>
              <a:rPr lang="en-US" err="1"/>
              <a:t>grwpiau</a:t>
            </a:r>
            <a:r>
              <a:rPr lang="en-US"/>
              <a:t> </a:t>
            </a:r>
            <a:r>
              <a:rPr lang="en-US" err="1"/>
              <a:t>ymylol</a:t>
            </a:r>
            <a:r>
              <a:rPr lang="en-US"/>
              <a:t> </a:t>
            </a:r>
            <a:r>
              <a:rPr lang="en-US" err="1"/>
              <a:t>eraill</a:t>
            </a:r>
            <a:r>
              <a:rPr lang="en-US"/>
              <a:t> </a:t>
            </a:r>
            <a:r>
              <a:rPr lang="en-US" err="1"/>
              <a:t>yn</a:t>
            </a:r>
            <a:r>
              <a:rPr lang="en-US"/>
              <a:t> </a:t>
            </a:r>
            <a:r>
              <a:rPr lang="en-US" err="1"/>
              <a:t>wynebu</a:t>
            </a:r>
            <a:r>
              <a:rPr lang="en-US"/>
              <a:t> </a:t>
            </a:r>
            <a:r>
              <a:rPr lang="en-US" err="1"/>
              <a:t>rhwystrau</a:t>
            </a:r>
            <a:r>
              <a:rPr lang="en-US"/>
              <a:t> </a:t>
            </a:r>
            <a:r>
              <a:rPr lang="en-US" err="1"/>
              <a:t>cymhleth</a:t>
            </a:r>
            <a:r>
              <a:rPr lang="en-US"/>
              <a:t> </a:t>
            </a:r>
            <a:r>
              <a:rPr lang="en-US" err="1"/>
              <a:t>mewn</a:t>
            </a:r>
            <a:r>
              <a:rPr lang="en-US"/>
              <a:t> </a:t>
            </a:r>
            <a:r>
              <a:rPr lang="en-US" err="1"/>
              <a:t>addysg</a:t>
            </a:r>
            <a:r>
              <a:rPr lang="en-US"/>
              <a:t> (Crenshaw, 1989).</a:t>
            </a:r>
          </a:p>
          <a:p>
            <a:pPr algn="l"/>
            <a:r>
              <a:rPr lang="en-US"/>
              <a:t> </a:t>
            </a:r>
          </a:p>
          <a:p>
            <a:pPr algn="l"/>
            <a:endParaRPr lang="en-US"/>
          </a:p>
          <a:p>
            <a:pPr algn="l"/>
            <a:r>
              <a:rPr lang="en-US" err="1"/>
              <a:t>Addysgeg</a:t>
            </a:r>
            <a:r>
              <a:rPr lang="en-US"/>
              <a:t> </a:t>
            </a:r>
            <a:r>
              <a:rPr lang="en-US" err="1"/>
              <a:t>Feirniadol</a:t>
            </a:r>
            <a:r>
              <a:rPr lang="en-US"/>
              <a:t> Mae </a:t>
            </a:r>
            <a:r>
              <a:rPr lang="en-US" err="1"/>
              <a:t>addysgeg</a:t>
            </a:r>
            <a:r>
              <a:rPr lang="en-US"/>
              <a:t> </a:t>
            </a:r>
            <a:r>
              <a:rPr lang="en-US" err="1"/>
              <a:t>feirniadol</a:t>
            </a:r>
            <a:r>
              <a:rPr lang="en-US"/>
              <a:t> Paulo Freire </a:t>
            </a:r>
            <a:r>
              <a:rPr lang="en-US" err="1"/>
              <a:t>yn</a:t>
            </a:r>
            <a:r>
              <a:rPr lang="en-US"/>
              <a:t> </a:t>
            </a:r>
            <a:r>
              <a:rPr lang="en-US" err="1"/>
              <a:t>eiriol</a:t>
            </a:r>
            <a:r>
              <a:rPr lang="en-US"/>
              <a:t> </a:t>
            </a:r>
            <a:r>
              <a:rPr lang="en-US" err="1"/>
              <a:t>dros</a:t>
            </a:r>
            <a:r>
              <a:rPr lang="en-US"/>
              <a:t> system </a:t>
            </a:r>
            <a:r>
              <a:rPr lang="en-US" err="1"/>
              <a:t>addysg</a:t>
            </a:r>
            <a:r>
              <a:rPr lang="en-US"/>
              <a:t> </a:t>
            </a:r>
            <a:r>
              <a:rPr lang="en-US" err="1"/>
              <a:t>sy’n</a:t>
            </a:r>
            <a:r>
              <a:rPr lang="en-US"/>
              <a:t> </a:t>
            </a:r>
            <a:r>
              <a:rPr lang="en-US" err="1"/>
              <a:t>grymuso</a:t>
            </a:r>
            <a:r>
              <a:rPr lang="en-US"/>
              <a:t> </a:t>
            </a:r>
            <a:r>
              <a:rPr lang="en-US" err="1"/>
              <a:t>myfyrwyr</a:t>
            </a:r>
            <a:r>
              <a:rPr lang="en-US"/>
              <a:t> </a:t>
            </a:r>
            <a:r>
              <a:rPr lang="en-US" err="1"/>
              <a:t>difreintiedig</a:t>
            </a:r>
            <a:r>
              <a:rPr lang="en-US"/>
              <a:t> </a:t>
            </a:r>
            <a:r>
              <a:rPr lang="en-US" err="1"/>
              <a:t>trwy</a:t>
            </a:r>
            <a:r>
              <a:rPr lang="en-US"/>
              <a:t> </a:t>
            </a:r>
            <a:r>
              <a:rPr lang="en-US" err="1"/>
              <a:t>gydnabod</a:t>
            </a:r>
            <a:r>
              <a:rPr lang="en-US"/>
              <a:t> a </a:t>
            </a:r>
            <a:r>
              <a:rPr lang="en-US" err="1"/>
              <a:t>mynd</a:t>
            </a:r>
            <a:r>
              <a:rPr lang="en-US"/>
              <a:t> </a:t>
            </a:r>
            <a:r>
              <a:rPr lang="en-US" err="1"/>
              <a:t>i’r</a:t>
            </a:r>
            <a:r>
              <a:rPr lang="en-US"/>
              <a:t> </a:t>
            </a:r>
            <a:r>
              <a:rPr lang="en-US" err="1"/>
              <a:t>afael</a:t>
            </a:r>
            <a:r>
              <a:rPr lang="en-US"/>
              <a:t> â </a:t>
            </a:r>
            <a:r>
              <a:rPr lang="en-US" err="1"/>
              <a:t>chyd-destun</a:t>
            </a:r>
            <a:r>
              <a:rPr lang="en-US"/>
              <a:t> </a:t>
            </a:r>
            <a:r>
              <a:rPr lang="en-US" err="1"/>
              <a:t>cymdeithasol-wleidyddol</a:t>
            </a:r>
            <a:r>
              <a:rPr lang="en-US"/>
              <a:t> </a:t>
            </a:r>
            <a:r>
              <a:rPr lang="en-US" err="1"/>
              <a:t>eu</a:t>
            </a:r>
            <a:r>
              <a:rPr lang="en-US"/>
              <a:t> </a:t>
            </a:r>
            <a:r>
              <a:rPr lang="en-US" err="1"/>
              <a:t>bywydau</a:t>
            </a:r>
            <a:r>
              <a:rPr lang="en-US"/>
              <a:t>. </a:t>
            </a:r>
            <a:r>
              <a:rPr lang="en-US" err="1"/>
              <a:t>Mae’n</a:t>
            </a:r>
            <a:r>
              <a:rPr lang="en-US"/>
              <a:t> </a:t>
            </a:r>
            <a:r>
              <a:rPr lang="en-US" err="1"/>
              <a:t>pwysleisio’r</a:t>
            </a:r>
            <a:r>
              <a:rPr lang="en-US"/>
              <a:t> </a:t>
            </a:r>
            <a:r>
              <a:rPr lang="en-US" err="1"/>
              <a:t>angen</a:t>
            </a:r>
            <a:r>
              <a:rPr lang="en-US"/>
              <a:t> am </a:t>
            </a:r>
            <a:r>
              <a:rPr lang="en-US" err="1"/>
              <a:t>ymagwedd</a:t>
            </a:r>
            <a:r>
              <a:rPr lang="en-US"/>
              <a:t> </a:t>
            </a:r>
            <a:r>
              <a:rPr lang="en-US" err="1"/>
              <a:t>drawsnewidiol</a:t>
            </a:r>
            <a:r>
              <a:rPr lang="en-US"/>
              <a:t> at </a:t>
            </a:r>
            <a:r>
              <a:rPr lang="en-US" err="1"/>
              <a:t>addysg</a:t>
            </a:r>
            <a:r>
              <a:rPr lang="en-US"/>
              <a:t> </a:t>
            </a:r>
            <a:r>
              <a:rPr lang="en-US" err="1"/>
              <a:t>sy’n</a:t>
            </a:r>
            <a:r>
              <a:rPr lang="en-US"/>
              <a:t> </a:t>
            </a:r>
            <a:r>
              <a:rPr lang="en-US" err="1"/>
              <a:t>herio</a:t>
            </a:r>
            <a:r>
              <a:rPr lang="en-US"/>
              <a:t> </a:t>
            </a:r>
            <a:r>
              <a:rPr lang="en-US" err="1"/>
              <a:t>anghydraddoldeb</a:t>
            </a:r>
            <a:r>
              <a:rPr lang="en-US"/>
              <a:t> ac </a:t>
            </a:r>
            <a:r>
              <a:rPr lang="en-US" err="1"/>
              <a:t>yn</a:t>
            </a:r>
            <a:r>
              <a:rPr lang="en-US"/>
              <a:t> </a:t>
            </a:r>
            <a:r>
              <a:rPr lang="en-US" err="1"/>
              <a:t>hyrwyddo</a:t>
            </a:r>
            <a:r>
              <a:rPr lang="en-US"/>
              <a:t> </a:t>
            </a:r>
            <a:r>
              <a:rPr lang="en-US" err="1"/>
              <a:t>cyfiawnder</a:t>
            </a:r>
            <a:r>
              <a:rPr lang="en-US"/>
              <a:t> </a:t>
            </a:r>
            <a:r>
              <a:rPr lang="en-US" err="1"/>
              <a:t>cymdeithasol</a:t>
            </a:r>
            <a:r>
              <a:rPr lang="en-US"/>
              <a:t> (Freire, 1970).</a:t>
            </a:r>
          </a:p>
          <a:p>
            <a:pPr algn="l"/>
            <a:r>
              <a:rPr lang="en-US"/>
              <a:t> </a:t>
            </a:r>
          </a:p>
        </p:txBody>
      </p:sp>
    </p:spTree>
    <p:extLst>
      <p:ext uri="{BB962C8B-B14F-4D97-AF65-F5344CB8AC3E}">
        <p14:creationId xmlns:p14="http://schemas.microsoft.com/office/powerpoint/2010/main" val="262003250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a:r>
              <a:rPr lang="en-GB" b="1">
                <a:solidFill>
                  <a:srgbClr val="0D0D0D"/>
                </a:solidFill>
              </a:rPr>
              <a:t>Theory of Justice by John Rawls</a:t>
            </a:r>
            <a:r>
              <a:rPr lang="en-GB">
                <a:solidFill>
                  <a:srgbClr val="0D0D0D"/>
                </a:solidFill>
              </a:rPr>
              <a:t>, provide principled positions that can guide both the analysis of what constitutes disadvantage and ways to conceptualise it, as well as principles that can guide a fair distribution of resources. Although </a:t>
            </a:r>
            <a:r>
              <a:rPr lang="en-GB" err="1">
                <a:solidFill>
                  <a:srgbClr val="0D0D0D"/>
                </a:solidFill>
              </a:rPr>
              <a:t>ofering</a:t>
            </a:r>
            <a:r>
              <a:rPr lang="en-GB">
                <a:solidFill>
                  <a:srgbClr val="0D0D0D"/>
                </a:solidFill>
              </a:rPr>
              <a:t> also important insights for education</a:t>
            </a:r>
            <a:endParaRPr lang="en-US"/>
          </a:p>
          <a:p>
            <a:pPr algn="l"/>
            <a:endParaRPr lang="en-GB">
              <a:solidFill>
                <a:srgbClr val="0D0D0D"/>
              </a:solidFill>
              <a:latin typeface="Calibri"/>
            </a:endParaRPr>
          </a:p>
          <a:p>
            <a:pPr algn="l"/>
            <a:endParaRPr lang="en-GB" b="1">
              <a:solidFill>
                <a:srgbClr val="0D0D0D"/>
              </a:solidFill>
              <a:latin typeface="Söhne"/>
            </a:endParaRPr>
          </a:p>
          <a:p>
            <a:pPr algn="l">
              <a:buFont typeface="+mj-lt"/>
              <a:buNone/>
            </a:pPr>
            <a:r>
              <a:rPr lang="en-GB" b="1" i="0">
                <a:solidFill>
                  <a:srgbClr val="0D0D0D"/>
                </a:solidFill>
                <a:effectLst/>
                <a:latin typeface="Söhne"/>
              </a:rPr>
              <a:t>Economic Capital Theory</a:t>
            </a:r>
            <a:r>
              <a:rPr lang="en-GB" b="0" i="0">
                <a:solidFill>
                  <a:srgbClr val="0D0D0D"/>
                </a:solidFill>
                <a:effectLst/>
                <a:latin typeface="Söhne"/>
              </a:rPr>
              <a:t> This theory posits that economic resources directly impact educational outcomes. Children from low-income families often lack access to educational resources such as books, technology, tutoring, and extracurricular activities, which can hinder their academic performance (Bradley &amp; Corwyn, 2002).</a:t>
            </a:r>
            <a:endParaRPr lang="en-GB"/>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Cultural Capital Theory (Bourdieu)</a:t>
            </a:r>
            <a:r>
              <a:rPr lang="en-GB" b="0" i="0">
                <a:solidFill>
                  <a:srgbClr val="0D0D0D"/>
                </a:solidFill>
                <a:effectLst/>
                <a:latin typeface="Söhne"/>
              </a:rPr>
              <a:t>:</a:t>
            </a:r>
          </a:p>
          <a:p>
            <a:pPr algn="l">
              <a:buFont typeface="+mj-lt"/>
              <a:buNone/>
            </a:pPr>
            <a:r>
              <a:rPr lang="en-GB" b="0" i="0">
                <a:solidFill>
                  <a:srgbClr val="0D0D0D"/>
                </a:solidFill>
                <a:effectLst/>
                <a:latin typeface="Söhne"/>
              </a:rPr>
              <a:t>Pierre Bourdieu's theory of cultural capital suggests that children from wealthier families benefit from the cultural knowledge, skills, and attitudes that are valued by the educational system. These include language skills, familiarity with dominant cultural norms, and parental involvement in education, which can influence teachers' perceptions and students' academic success (Bourdieu, 1986).</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Social Capital Theory (Coleman)</a:t>
            </a:r>
            <a:endParaRPr lang="en-GB" b="0" i="0">
              <a:solidFill>
                <a:srgbClr val="0D0D0D"/>
              </a:solidFill>
              <a:effectLst/>
              <a:latin typeface="Söhne"/>
            </a:endParaRPr>
          </a:p>
          <a:p>
            <a:pPr algn="l">
              <a:buFont typeface="+mj-lt"/>
              <a:buNone/>
            </a:pPr>
            <a:r>
              <a:rPr lang="en-GB" b="0" i="0">
                <a:solidFill>
                  <a:srgbClr val="0D0D0D"/>
                </a:solidFill>
                <a:effectLst/>
                <a:latin typeface="Söhne"/>
              </a:rPr>
              <a:t>social capital theory emphasizes the role of social networks and relationships in education. Families with strong social networks can provide better support, more effective parental involvement, and access to valuable information and opportunities, which enhance educational outcomes (Coleman, 1988).</a:t>
            </a:r>
          </a:p>
          <a:p>
            <a:pPr algn="l">
              <a:buFont typeface="+mj-lt"/>
              <a:buNone/>
            </a:pPr>
            <a:endParaRPr lang="en-GB" b="1" i="0">
              <a:solidFill>
                <a:srgbClr val="0D0D0D"/>
              </a:solidFill>
              <a:effectLst/>
              <a:latin typeface="Söhne"/>
            </a:endParaRPr>
          </a:p>
          <a:p>
            <a:pPr algn="l">
              <a:buFont typeface="+mj-lt"/>
              <a:buNone/>
            </a:pPr>
            <a:r>
              <a:rPr lang="en-GB" b="1" i="0">
                <a:solidFill>
                  <a:srgbClr val="0D0D0D"/>
                </a:solidFill>
                <a:effectLst/>
                <a:latin typeface="Söhne"/>
              </a:rPr>
              <a:t>Human Capital Theory</a:t>
            </a:r>
            <a:r>
              <a:rPr lang="en-GB" b="0" i="0">
                <a:solidFill>
                  <a:srgbClr val="0D0D0D"/>
                </a:solidFill>
                <a:effectLst/>
                <a:latin typeface="Söhne"/>
              </a:rPr>
              <a:t> views education as an investment in human capital, where the returns are seen in the form of higher future earnings and improved socio-economic status. Children in poverty might not receive the same level of investment in their education, resulting in lower academic achievement and limited economic mobility (Becker, 1964).</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Structural Inequality Theory</a:t>
            </a:r>
            <a:r>
              <a:rPr lang="en-GB" b="0" i="0">
                <a:solidFill>
                  <a:srgbClr val="0D0D0D"/>
                </a:solidFill>
                <a:effectLst/>
                <a:latin typeface="Söhne"/>
              </a:rPr>
              <a:t> Structural inequality theory highlights the broader socio-economic structures and policies that perpetuate inequality. It argues that systemic barriers, such as underfunded schools, discriminatory practices, and residential segregation, disproportionately affect disadvantaged students and limit their educational opportunities (Darling-Hammond, 2010).</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Ecological Systems Theory </a:t>
            </a:r>
            <a:r>
              <a:rPr lang="en-GB" b="0" i="0">
                <a:solidFill>
                  <a:srgbClr val="0D0D0D"/>
                </a:solidFill>
                <a:effectLst/>
                <a:latin typeface="Söhne"/>
              </a:rPr>
              <a:t>Urie Bronfenbrenner's ecological systems theory examines how various environmental systems influence a child's development. Factors such as family dynamics, school environment, community context, and societal policies interact to impact educational outcomes, with poverty affecting multiple layers of these systems (Bronfenbrenner, 1979).</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Intersectionality</a:t>
            </a:r>
            <a:r>
              <a:rPr lang="en-GB" b="0" i="0">
                <a:solidFill>
                  <a:srgbClr val="0D0D0D"/>
                </a:solidFill>
                <a:effectLst/>
                <a:latin typeface="Söhne"/>
              </a:rPr>
              <a:t> theory looks at how overlapping social identities, such as race, gender, and socio-economic status, combine to create unique experiences of disadvantage. This approach helps explain how children in poverty who also belong to other marginalized groups face compounded barriers in education (Crenshaw, 1989).</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Critical Pedagogy </a:t>
            </a:r>
            <a:r>
              <a:rPr lang="en-GB" b="0" i="0">
                <a:solidFill>
                  <a:srgbClr val="0D0D0D"/>
                </a:solidFill>
                <a:effectLst/>
                <a:latin typeface="Söhne"/>
              </a:rPr>
              <a:t>Paulo Freire’s critical pedagogy advocates for an education system that empowers disadvantaged students by recognizing and addressing the socio-political context of their lives. It emphasizes the need for a transformative approach to education that challenges inequality and promotes social justice (Freire, 1970).</a:t>
            </a:r>
          </a:p>
          <a:p>
            <a:endParaRPr lang="en-GB"/>
          </a:p>
        </p:txBody>
      </p:sp>
    </p:spTree>
    <p:extLst>
      <p:ext uri="{BB962C8B-B14F-4D97-AF65-F5344CB8AC3E}">
        <p14:creationId xmlns:p14="http://schemas.microsoft.com/office/powerpoint/2010/main" val="103071562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t>This slide will situate the practice and measurements of learning and development with learners who are impacted by poverty and disadvantage in the context of the educational setting, where students will need to consider how they could support learners who are impacted by poverty and disadvantage whilst considering theoretical and philosophical frameworks.  </a:t>
            </a:r>
          </a:p>
        </p:txBody>
      </p:sp>
    </p:spTree>
    <p:extLst>
      <p:ext uri="{BB962C8B-B14F-4D97-AF65-F5344CB8AC3E}">
        <p14:creationId xmlns:p14="http://schemas.microsoft.com/office/powerpoint/2010/main" val="100481071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t>This slide will situate the practice and measurements of learning and development with learners who are impacted by poverty and disadvantage in the context of the educational setting, where students will need to consider how they could support learners who are impacted by poverty and disadvantage whilst considering theoretical and philosophical frameworks.  </a:t>
            </a:r>
          </a:p>
        </p:txBody>
      </p:sp>
    </p:spTree>
    <p:extLst>
      <p:ext uri="{BB962C8B-B14F-4D97-AF65-F5344CB8AC3E}">
        <p14:creationId xmlns:p14="http://schemas.microsoft.com/office/powerpoint/2010/main" val="179192946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t>References</a:t>
            </a:r>
          </a:p>
          <a:p>
            <a:pPr algn="l">
              <a:lnSpc>
                <a:spcPct val="90000"/>
              </a:lnSpc>
            </a:pPr>
            <a:r>
              <a:rPr lang="en-US" b="1"/>
              <a:t>References:</a:t>
            </a:r>
            <a:endParaRPr lang="en-US"/>
          </a:p>
          <a:p>
            <a:pPr algn="l">
              <a:lnSpc>
                <a:spcPct val="90000"/>
              </a:lnSpc>
            </a:pPr>
            <a:r>
              <a:rPr lang="en-US"/>
              <a:t>Bronfenbrenner, U. (1979). The ecology of human development: Experiments by nature and design. Harvard University Press.</a:t>
            </a:r>
          </a:p>
          <a:p>
            <a:pPr algn="l">
              <a:lnSpc>
                <a:spcPct val="90000"/>
              </a:lnSpc>
            </a:pPr>
            <a:endParaRPr lang="en-US"/>
          </a:p>
          <a:p>
            <a:pPr algn="l">
              <a:lnSpc>
                <a:spcPct val="90000"/>
              </a:lnSpc>
            </a:pPr>
            <a:r>
              <a:rPr lang="en-US"/>
              <a:t>Burchardt, T., Le Grand, J., &amp; Piachaud, D. (1999). Social exclusion in Britain 1991—1995. Social Policy &amp; Administration, 33(3), 227-244.</a:t>
            </a:r>
          </a:p>
          <a:p>
            <a:pPr algn="l">
              <a:lnSpc>
                <a:spcPct val="90000"/>
              </a:lnSpc>
            </a:pPr>
            <a:endParaRPr lang="en-US"/>
          </a:p>
          <a:p>
            <a:pPr algn="l">
              <a:lnSpc>
                <a:spcPct val="90000"/>
              </a:lnSpc>
            </a:pPr>
            <a:r>
              <a:rPr lang="en-US"/>
              <a:t>Gibson, J. J. (1979). The Ecological Approach to Visual Perception. Chapter 8, The Theory of Affordances.</a:t>
            </a:r>
          </a:p>
          <a:p>
            <a:pPr algn="l">
              <a:lnSpc>
                <a:spcPct val="90000"/>
              </a:lnSpc>
            </a:pPr>
            <a:endParaRPr lang="en-US"/>
          </a:p>
          <a:p>
            <a:pPr algn="l">
              <a:lnSpc>
                <a:spcPct val="90000"/>
              </a:lnSpc>
            </a:pPr>
            <a:r>
              <a:rPr lang="en-US"/>
              <a:t>Sen, A. (1990). Development as capability expansion. In K. Griffin &amp; J. Knight (Eds.), Human development and the international development strategy for the 1990s (pp. 41-58). Macmillan.</a:t>
            </a:r>
          </a:p>
          <a:p>
            <a:endParaRPr lang="en-US">
              <a:solidFill>
                <a:srgbClr val="000000"/>
              </a:solidFill>
              <a:latin typeface="Calibri"/>
              <a:ea typeface="Calibri"/>
              <a:cs typeface="Calibri"/>
            </a:endParaRPr>
          </a:p>
        </p:txBody>
      </p:sp>
    </p:spTree>
    <p:extLst>
      <p:ext uri="{BB962C8B-B14F-4D97-AF65-F5344CB8AC3E}">
        <p14:creationId xmlns:p14="http://schemas.microsoft.com/office/powerpoint/2010/main" val="287920487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12945237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23671736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38184001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71360783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7729789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pic>
        <p:nvPicPr>
          <p:cNvPr id="13" name="Picture 6" descr="Picture 6"/>
          <p:cNvPicPr>
            <a:picLocks noChangeAspect="1"/>
          </p:cNvPicPr>
          <p:nvPr/>
        </p:nvPicPr>
        <p:blipFill>
          <a:blip r:embed="rId2"/>
          <a:stretch>
            <a:fillRect/>
          </a:stretch>
        </p:blipFill>
        <p:spPr>
          <a:xfrm>
            <a:off x="1" y="0"/>
            <a:ext cx="12306001" cy="6955791"/>
          </a:xfrm>
          <a:prstGeom prst="rect">
            <a:avLst/>
          </a:prstGeom>
          <a:ln w="12700">
            <a:miter lim="400000"/>
          </a:ln>
        </p:spPr>
      </p:pic>
      <p:sp>
        <p:nvSpPr>
          <p:cNvPr id="14" name="Title Text"/>
          <p:cNvSpPr txBox="1">
            <a:spLocks noGrp="1"/>
          </p:cNvSpPr>
          <p:nvPr>
            <p:ph type="title"/>
          </p:nvPr>
        </p:nvSpPr>
        <p:spPr>
          <a:xfrm>
            <a:off x="914400" y="1122362"/>
            <a:ext cx="10363200" cy="2387601"/>
          </a:xfrm>
          <a:prstGeom prst="rect">
            <a:avLst/>
          </a:prstGeom>
        </p:spPr>
        <p:txBody>
          <a:bodyPr anchor="b"/>
          <a:lstStyle>
            <a:lvl1pPr algn="ctr">
              <a:defRPr sz="6000"/>
            </a:lvl1pPr>
          </a:lstStyle>
          <a:p>
            <a:r>
              <a:t>Title Text</a:t>
            </a:r>
          </a:p>
        </p:txBody>
      </p:sp>
      <p:sp>
        <p:nvSpPr>
          <p:cNvPr id="15"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3" name="Title Text"/>
          <p:cNvSpPr txBox="1">
            <a:spLocks noGrp="1"/>
          </p:cNvSpPr>
          <p:nvPr>
            <p:ph type="title"/>
          </p:nvPr>
        </p:nvSpPr>
        <p:spPr>
          <a:prstGeom prst="rect">
            <a:avLst/>
          </a:prstGeom>
        </p:spPr>
        <p:txBody>
          <a:bodyPr/>
          <a:lstStyle/>
          <a:p>
            <a:r>
              <a:t>Title Text</a:t>
            </a:r>
          </a:p>
        </p:txBody>
      </p:sp>
      <p:sp>
        <p:nvSpPr>
          <p:cNvPr id="24"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pic>
        <p:nvPicPr>
          <p:cNvPr id="32" name="Picture 6" descr="Picture 6"/>
          <p:cNvPicPr>
            <a:picLocks noChangeAspect="1"/>
          </p:cNvPicPr>
          <p:nvPr/>
        </p:nvPicPr>
        <p:blipFill>
          <a:blip r:embed="rId2"/>
          <a:stretch>
            <a:fillRect/>
          </a:stretch>
        </p:blipFill>
        <p:spPr>
          <a:xfrm>
            <a:off x="1" y="0"/>
            <a:ext cx="12306001" cy="6955791"/>
          </a:xfrm>
          <a:prstGeom prst="rect">
            <a:avLst/>
          </a:prstGeom>
          <a:ln w="12700">
            <a:miter lim="400000"/>
          </a:ln>
        </p:spPr>
      </p:pic>
      <p:sp>
        <p:nvSpPr>
          <p:cNvPr id="33" name="Title Text"/>
          <p:cNvSpPr txBox="1">
            <a:spLocks noGrp="1"/>
          </p:cNvSpPr>
          <p:nvPr>
            <p:ph type="title"/>
          </p:nvPr>
        </p:nvSpPr>
        <p:spPr>
          <a:xfrm>
            <a:off x="831850" y="1709740"/>
            <a:ext cx="10515601" cy="2852737"/>
          </a:xfrm>
          <a:prstGeom prst="rect">
            <a:avLst/>
          </a:prstGeom>
        </p:spPr>
        <p:txBody>
          <a:bodyPr anchor="b"/>
          <a:lstStyle>
            <a:lvl1pPr>
              <a:defRPr sz="6000"/>
            </a:lvl1pPr>
          </a:lstStyle>
          <a:p>
            <a:r>
              <a:t>Title Text</a:t>
            </a:r>
          </a:p>
        </p:txBody>
      </p:sp>
      <p:sp>
        <p:nvSpPr>
          <p:cNvPr id="34" name="Body Level One…"/>
          <p:cNvSpPr txBox="1">
            <a:spLocks noGrp="1"/>
          </p:cNvSpPr>
          <p:nvPr>
            <p:ph type="body" sz="quarter" idx="1"/>
          </p:nvPr>
        </p:nvSpPr>
        <p:spPr>
          <a:xfrm>
            <a:off x="831850" y="4589464"/>
            <a:ext cx="10515601" cy="1500188"/>
          </a:xfrm>
          <a:prstGeom prst="rect">
            <a:avLst/>
          </a:prstGeom>
        </p:spPr>
        <p:txBody>
          <a:bodyPr/>
          <a:lstStyle>
            <a:lvl1pPr marL="0" indent="0">
              <a:buSzTx/>
              <a:buFontTx/>
              <a:buNone/>
              <a:defRPr sz="2400"/>
            </a:lvl1pPr>
            <a:lvl2pPr marL="0" indent="457200">
              <a:buSzTx/>
              <a:buFontTx/>
              <a:buNone/>
              <a:defRPr sz="2400"/>
            </a:lvl2pPr>
            <a:lvl3pPr marL="0" indent="914400">
              <a:buSzTx/>
              <a:buFontTx/>
              <a:buNone/>
              <a:defRPr sz="2400"/>
            </a:lvl3pPr>
            <a:lvl4pPr marL="0" indent="1371600">
              <a:buSzTx/>
              <a:buFontTx/>
              <a:buNone/>
              <a:defRPr sz="2400"/>
            </a:lvl4pPr>
            <a:lvl5pPr marL="0" indent="1828800">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3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pic>
        <p:nvPicPr>
          <p:cNvPr id="42" name="Picture 6" descr="Picture 6"/>
          <p:cNvPicPr>
            <a:picLocks noChangeAspect="1"/>
          </p:cNvPicPr>
          <p:nvPr/>
        </p:nvPicPr>
        <p:blipFill>
          <a:blip r:embed="rId2"/>
          <a:stretch>
            <a:fillRect/>
          </a:stretch>
        </p:blipFill>
        <p:spPr>
          <a:xfrm>
            <a:off x="1" y="0"/>
            <a:ext cx="12306001" cy="6955791"/>
          </a:xfrm>
          <a:prstGeom prst="rect">
            <a:avLst/>
          </a:prstGeom>
          <a:ln w="12700">
            <a:miter lim="400000"/>
          </a:ln>
        </p:spPr>
      </p:pic>
      <p:sp>
        <p:nvSpPr>
          <p:cNvPr id="43" name="Title Text"/>
          <p:cNvSpPr txBox="1">
            <a:spLocks noGrp="1"/>
          </p:cNvSpPr>
          <p:nvPr>
            <p:ph type="title"/>
          </p:nvPr>
        </p:nvSpPr>
        <p:spPr>
          <a:prstGeom prst="rect">
            <a:avLst/>
          </a:prstGeom>
        </p:spPr>
        <p:txBody>
          <a:bodyPr/>
          <a:lstStyle/>
          <a:p>
            <a:r>
              <a:t>Title Text</a:t>
            </a:r>
          </a:p>
        </p:txBody>
      </p:sp>
      <p:sp>
        <p:nvSpPr>
          <p:cNvPr id="44"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pic>
        <p:nvPicPr>
          <p:cNvPr id="52" name="Picture 6" descr="Picture 6"/>
          <p:cNvPicPr>
            <a:picLocks noChangeAspect="1"/>
          </p:cNvPicPr>
          <p:nvPr/>
        </p:nvPicPr>
        <p:blipFill>
          <a:blip r:embed="rId2"/>
          <a:stretch>
            <a:fillRect/>
          </a:stretch>
        </p:blipFill>
        <p:spPr>
          <a:xfrm>
            <a:off x="1" y="0"/>
            <a:ext cx="12306001" cy="6955791"/>
          </a:xfrm>
          <a:prstGeom prst="rect">
            <a:avLst/>
          </a:prstGeom>
          <a:ln w="12700">
            <a:miter lim="400000"/>
          </a:ln>
        </p:spPr>
      </p:pic>
      <p:sp>
        <p:nvSpPr>
          <p:cNvPr id="53" name="Title Text"/>
          <p:cNvSpPr txBox="1">
            <a:spLocks noGrp="1"/>
          </p:cNvSpPr>
          <p:nvPr>
            <p:ph type="title"/>
          </p:nvPr>
        </p:nvSpPr>
        <p:spPr>
          <a:xfrm>
            <a:off x="839787" y="365127"/>
            <a:ext cx="10515601" cy="1325563"/>
          </a:xfrm>
          <a:prstGeom prst="rect">
            <a:avLst/>
          </a:prstGeom>
        </p:spPr>
        <p:txBody>
          <a:bodyPr/>
          <a:lstStyle/>
          <a:p>
            <a:r>
              <a:t>Title Text</a:t>
            </a:r>
          </a:p>
        </p:txBody>
      </p:sp>
      <p:sp>
        <p:nvSpPr>
          <p:cNvPr id="54" name="Body Level One…"/>
          <p:cNvSpPr txBox="1">
            <a:spLocks noGrp="1"/>
          </p:cNvSpPr>
          <p:nvPr>
            <p:ph type="body" sz="quarter" idx="1"/>
          </p:nvPr>
        </p:nvSpPr>
        <p:spPr>
          <a:xfrm>
            <a:off x="839788"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5" name="Text Placeholder 4"/>
          <p:cNvSpPr>
            <a:spLocks noGrp="1"/>
          </p:cNvSpPr>
          <p:nvPr>
            <p:ph type="body" sz="quarter" idx="13"/>
          </p:nvPr>
        </p:nvSpPr>
        <p:spPr>
          <a:xfrm>
            <a:off x="6172201" y="1681163"/>
            <a:ext cx="5183189" cy="823913"/>
          </a:xfrm>
          <a:prstGeom prst="rect">
            <a:avLst/>
          </a:prstGeom>
        </p:spPr>
        <p:txBody>
          <a:bodyPr anchor="b"/>
          <a:lstStyle/>
          <a:p>
            <a:pPr marL="0" indent="0">
              <a:buSzTx/>
              <a:buFontTx/>
              <a:buNone/>
              <a:defRPr sz="2400" b="1"/>
            </a:pPr>
            <a:endParaRPr/>
          </a:p>
        </p:txBody>
      </p:sp>
      <p:sp>
        <p:nvSpPr>
          <p:cNvPr id="5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pic>
        <p:nvPicPr>
          <p:cNvPr id="63" name="Picture 6" descr="Picture 6"/>
          <p:cNvPicPr>
            <a:picLocks noChangeAspect="1"/>
          </p:cNvPicPr>
          <p:nvPr/>
        </p:nvPicPr>
        <p:blipFill>
          <a:blip r:embed="rId2"/>
          <a:stretch>
            <a:fillRect/>
          </a:stretch>
        </p:blipFill>
        <p:spPr>
          <a:xfrm>
            <a:off x="1" y="0"/>
            <a:ext cx="12306001" cy="6955791"/>
          </a:xfrm>
          <a:prstGeom prst="rect">
            <a:avLst/>
          </a:prstGeom>
          <a:ln w="12700">
            <a:miter lim="400000"/>
          </a:ln>
        </p:spPr>
      </p:pic>
      <p:sp>
        <p:nvSpPr>
          <p:cNvPr id="64" name="Title Text"/>
          <p:cNvSpPr txBox="1">
            <a:spLocks noGrp="1"/>
          </p:cNvSpPr>
          <p:nvPr>
            <p:ph type="title"/>
          </p:nvPr>
        </p:nvSpPr>
        <p:spPr>
          <a:prstGeom prst="rect">
            <a:avLst/>
          </a:prstGeom>
        </p:spPr>
        <p:txBody>
          <a:bodyPr/>
          <a:lstStyle/>
          <a:p>
            <a:r>
              <a:t>Title Text</a:t>
            </a:r>
          </a:p>
        </p:txBody>
      </p:sp>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pic>
        <p:nvPicPr>
          <p:cNvPr id="72" name="Picture 6" descr="Picture 6"/>
          <p:cNvPicPr>
            <a:picLocks noChangeAspect="1"/>
          </p:cNvPicPr>
          <p:nvPr/>
        </p:nvPicPr>
        <p:blipFill>
          <a:blip r:embed="rId2"/>
          <a:stretch>
            <a:fillRect/>
          </a:stretch>
        </p:blipFill>
        <p:spPr>
          <a:xfrm>
            <a:off x="1" y="0"/>
            <a:ext cx="12306001" cy="6955791"/>
          </a:xfrm>
          <a:prstGeom prst="rect">
            <a:avLst/>
          </a:prstGeom>
          <a:ln w="12700">
            <a:miter lim="400000"/>
          </a:ln>
        </p:spPr>
      </p:pic>
      <p:sp>
        <p:nvSpPr>
          <p:cNvPr id="7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pic>
        <p:nvPicPr>
          <p:cNvPr id="80" name="Picture 6" descr="Picture 6"/>
          <p:cNvPicPr>
            <a:picLocks noChangeAspect="1"/>
          </p:cNvPicPr>
          <p:nvPr/>
        </p:nvPicPr>
        <p:blipFill>
          <a:blip r:embed="rId2"/>
          <a:stretch>
            <a:fillRect/>
          </a:stretch>
        </p:blipFill>
        <p:spPr>
          <a:xfrm>
            <a:off x="1" y="0"/>
            <a:ext cx="12306001" cy="6955791"/>
          </a:xfrm>
          <a:prstGeom prst="rect">
            <a:avLst/>
          </a:prstGeom>
          <a:ln w="12700">
            <a:miter lim="400000"/>
          </a:ln>
        </p:spPr>
      </p:pic>
      <p:sp>
        <p:nvSpPr>
          <p:cNvPr id="81"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2" name="Body Level One…"/>
          <p:cNvSpPr txBox="1">
            <a:spLocks noGrp="1"/>
          </p:cNvSpPr>
          <p:nvPr>
            <p:ph type="body" sz="half" idx="1"/>
          </p:nvPr>
        </p:nvSpPr>
        <p:spPr>
          <a:xfrm>
            <a:off x="5183187" y="987427"/>
            <a:ext cx="6172201" cy="4873626"/>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83" name="Text Placeholder 3"/>
          <p:cNvSpPr>
            <a:spLocks noGrp="1"/>
          </p:cNvSpPr>
          <p:nvPr>
            <p:ph type="body" sz="quarter" idx="13"/>
          </p:nvPr>
        </p:nvSpPr>
        <p:spPr>
          <a:xfrm>
            <a:off x="839787" y="2057400"/>
            <a:ext cx="3932239" cy="3811588"/>
          </a:xfrm>
          <a:prstGeom prst="rect">
            <a:avLst/>
          </a:prstGeom>
        </p:spPr>
        <p:txBody>
          <a:bodyPr/>
          <a:lstStyle/>
          <a:p>
            <a:pPr marL="0" indent="0">
              <a:buSzTx/>
              <a:buFontTx/>
              <a:buNone/>
              <a:defRPr sz="1600"/>
            </a:pPr>
            <a:endParaRPr/>
          </a:p>
        </p:txBody>
      </p:sp>
      <p:sp>
        <p:nvSpPr>
          <p:cNvPr id="8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Picture with Caption">
    <p:spTree>
      <p:nvGrpSpPr>
        <p:cNvPr id="1" name=""/>
        <p:cNvGrpSpPr/>
        <p:nvPr/>
      </p:nvGrpSpPr>
      <p:grpSpPr>
        <a:xfrm>
          <a:off x="0" y="0"/>
          <a:ext cx="0" cy="0"/>
          <a:chOff x="0" y="0"/>
          <a:chExt cx="0" cy="0"/>
        </a:xfrm>
      </p:grpSpPr>
      <p:pic>
        <p:nvPicPr>
          <p:cNvPr id="91" name="Picture 6" descr="Picture 6"/>
          <p:cNvPicPr>
            <a:picLocks noChangeAspect="1"/>
          </p:cNvPicPr>
          <p:nvPr/>
        </p:nvPicPr>
        <p:blipFill>
          <a:blip r:embed="rId2"/>
          <a:stretch>
            <a:fillRect/>
          </a:stretch>
        </p:blipFill>
        <p:spPr>
          <a:xfrm>
            <a:off x="1" y="0"/>
            <a:ext cx="12306001" cy="6955791"/>
          </a:xfrm>
          <a:prstGeom prst="rect">
            <a:avLst/>
          </a:prstGeom>
          <a:ln w="12700">
            <a:miter lim="400000"/>
          </a:ln>
        </p:spPr>
      </p:pic>
      <p:sp>
        <p:nvSpPr>
          <p:cNvPr id="9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93" name="Picture Placeholder 2"/>
          <p:cNvSpPr>
            <a:spLocks noGrp="1"/>
          </p:cNvSpPr>
          <p:nvPr>
            <p:ph type="pic" sz="half" idx="13"/>
          </p:nvPr>
        </p:nvSpPr>
        <p:spPr>
          <a:xfrm>
            <a:off x="5183187" y="987427"/>
            <a:ext cx="6172201" cy="4873626"/>
          </a:xfrm>
          <a:prstGeom prst="rect">
            <a:avLst/>
          </a:prstGeom>
        </p:spPr>
        <p:txBody>
          <a:bodyPr lIns="91439" rIns="91439">
            <a:noAutofit/>
          </a:bodyPr>
          <a:lstStyle/>
          <a:p>
            <a:endParaRPr/>
          </a:p>
        </p:txBody>
      </p:sp>
      <p:sp>
        <p:nvSpPr>
          <p:cNvPr id="9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E5DED699-838B-094B-9974-7EAD773EA11E}"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800173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6" descr="Picture 6"/>
          <p:cNvPicPr>
            <a:picLocks noChangeAspect="1"/>
          </p:cNvPicPr>
          <p:nvPr/>
        </p:nvPicPr>
        <p:blipFill>
          <a:blip r:embed="rId12"/>
          <a:stretch>
            <a:fillRect/>
          </a:stretch>
        </p:blipFill>
        <p:spPr>
          <a:xfrm>
            <a:off x="1" y="0"/>
            <a:ext cx="12306001" cy="6955791"/>
          </a:xfrm>
          <a:prstGeom prst="rect">
            <a:avLst/>
          </a:prstGeom>
          <a:ln w="12700">
            <a:miter lim="400000"/>
          </a:ln>
        </p:spPr>
      </p:pic>
      <p:sp>
        <p:nvSpPr>
          <p:cNvPr id="3" name="Title Text"/>
          <p:cNvSpPr txBox="1">
            <a:spLocks noGrp="1"/>
          </p:cNvSpPr>
          <p:nvPr>
            <p:ph type="title"/>
          </p:nvPr>
        </p:nvSpPr>
        <p:spPr>
          <a:xfrm>
            <a:off x="838200" y="365127"/>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4"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pic>
        <p:nvPicPr>
          <p:cNvPr id="5" name="Picture 7" descr="Picture 7"/>
          <p:cNvPicPr>
            <a:picLocks noChangeAspect="1"/>
          </p:cNvPicPr>
          <p:nvPr/>
        </p:nvPicPr>
        <p:blipFill>
          <a:blip r:embed="rId12"/>
          <a:stretch>
            <a:fillRect/>
          </a:stretch>
        </p:blipFill>
        <p:spPr>
          <a:xfrm>
            <a:off x="1" y="0"/>
            <a:ext cx="12306001" cy="6955791"/>
          </a:xfrm>
          <a:prstGeom prst="rect">
            <a:avLst/>
          </a:prstGeom>
          <a:ln w="12700">
            <a:miter lim="400000"/>
          </a:ln>
        </p:spPr>
      </p:pic>
      <p:sp>
        <p:nvSpPr>
          <p:cNvPr id="6" name="Slide Number"/>
          <p:cNvSpPr txBox="1">
            <a:spLocks noGrp="1"/>
          </p:cNvSpPr>
          <p:nvPr>
            <p:ph type="sldNum" sz="quarter" idx="2"/>
          </p:nvPr>
        </p:nvSpPr>
        <p:spPr>
          <a:xfrm>
            <a:off x="11089818" y="6404294"/>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18/10/relationships/comments" Target="../comments/modernComment_220_BA21B7C4.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microsoft.com/office/2018/10/relationships/comments" Target="../comments/modernComment_23B_5996AF4A.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nqYyPwurwjw"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nqYyPwurwjw"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18/10/relationships/comments" Target="../comments/modernComment_208_7B8628E.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18/10/relationships/comments" Target="../comments/modernComment_209_EA30A0B.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microsoft.com/office/2018/10/relationships/comments" Target="../comments/modernComment_244_82FBD8B6.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cardiffmet.padlet.org/nnewton27/supporting-children-living-in-poverty-cefnogi-plant-sy-n-byw-yvhpm26tueht2j44"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cardiffmet.padlet.org/nnewton27/supporting-children-living-in-poverty-cefnogi-plant-sy-n-byw-yvhpm26tueht2j44" TargetMode="Externa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microsoft.com/office/2018/10/relationships/comments" Target="../comments/modernComment_2C7_64029FB4.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hyperlink" Target="https://research.senedd.wales/research-articles/the-biggest-issue-affecting-children-in-wales-tackling-child-poverty/#:~:text=Child%20poverty%20affects%20children%27s%20life,eligible%20for%20free%20school%20meals"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5.xml"/><Relationship Id="rId1" Type="http://schemas.openxmlformats.org/officeDocument/2006/relationships/slideLayout" Target="../slideLayouts/slideLayout10.xml"/><Relationship Id="rId5" Type="http://schemas.openxmlformats.org/officeDocument/2006/relationships/hyperlink" Target="https://www.llyw.cymru/patrymau-cyrhaeddiad-mewn-darllen-rhifedd-o-2018-19-i-2022-23-html" TargetMode="External"/><Relationship Id="rId4" Type="http://schemas.openxmlformats.org/officeDocument/2006/relationships/image" Target="../media/image30.png"/></Relationships>
</file>

<file path=ppt/slides/_rels/slide7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6.xml"/><Relationship Id="rId1" Type="http://schemas.openxmlformats.org/officeDocument/2006/relationships/slideLayout" Target="../slideLayouts/slideLayout10.xml"/><Relationship Id="rId5" Type="http://schemas.openxmlformats.org/officeDocument/2006/relationships/hyperlink" Target="https://www.gov.wales/patterns-reading-and-numeracy-attainment-2018-19-2022-23-html" TargetMode="External"/><Relationship Id="rId4" Type="http://schemas.openxmlformats.org/officeDocument/2006/relationships/image" Target="../media/image31.jpeg"/></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video" Target="https://www.youtube.com/embed/-AH4WosGsd8?feature=oembed" TargetMode="External"/><Relationship Id="rId6" Type="http://schemas.openxmlformats.org/officeDocument/2006/relationships/image" Target="../media/image33.png"/><Relationship Id="rId5" Type="http://schemas.openxmlformats.org/officeDocument/2006/relationships/hyperlink" Target="https://universityofsouthwales.padlet.org/yasmeenmultani/activity-1-critically-analyse-the-effectiveness-of-personali-ml6olz0ic28cplq6" TargetMode="External"/><Relationship Id="rId4" Type="http://schemas.openxmlformats.org/officeDocument/2006/relationships/image" Target="../media/image32.jpeg"/></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38.xml"/><Relationship Id="rId7" Type="http://schemas.openxmlformats.org/officeDocument/2006/relationships/image" Target="../media/image33.png"/><Relationship Id="rId2" Type="http://schemas.openxmlformats.org/officeDocument/2006/relationships/slideLayout" Target="../slideLayouts/slideLayout2.xml"/><Relationship Id="rId1" Type="http://schemas.openxmlformats.org/officeDocument/2006/relationships/video" Target="https://www.youtube.com/embed/-AH4WosGsd8?feature=oembed" TargetMode="External"/><Relationship Id="rId6" Type="http://schemas.openxmlformats.org/officeDocument/2006/relationships/hyperlink" Target="https://universityofsouthwales.padlet.org/yasmeenmultani/activity-1-critically-analyse-the-effectiveness-of-personali-ml6olz0ic28cplq6" TargetMode="External"/><Relationship Id="rId5" Type="http://schemas.openxmlformats.org/officeDocument/2006/relationships/image" Target="../media/image32.jpeg"/><Relationship Id="rId4" Type="http://schemas.openxmlformats.org/officeDocument/2006/relationships/hyperlink" Target="https://www.youtube.com/watch?v=-AH4WosGsd8" TargetMode="Externa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0.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0.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9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0.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0.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0.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0.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3" Type="http://schemas.openxmlformats.org/officeDocument/2006/relationships/hyperlink" Target="https://www.childreninwales.org.uk/application/files/2717/1328/1141/Price_of_Pupil_Poverty_Guide.pdf" TargetMode="External"/><Relationship Id="rId2" Type="http://schemas.openxmlformats.org/officeDocument/2006/relationships/hyperlink" Target="https://cpag.org.uk/child-poverty/causes-poverty" TargetMode="External"/><Relationship Id="rId1" Type="http://schemas.openxmlformats.org/officeDocument/2006/relationships/slideLayout" Target="../slideLayouts/slideLayout10.xml"/><Relationship Id="rId5" Type="http://schemas.openxmlformats.org/officeDocument/2006/relationships/hyperlink" Target="https://ejc.net/resources/a-freelancers-guide-to-reporting-on-poverty" TargetMode="External"/><Relationship Id="rId4" Type="http://schemas.openxmlformats.org/officeDocument/2006/relationships/hyperlink" Target="https://econpapers.repec.org/article/blaecaffa/" TargetMode="External"/></Relationships>
</file>

<file path=ppt/slides/_rels/slide104.xml.rels><?xml version="1.0" encoding="UTF-8" standalone="yes"?>
<Relationships xmlns="http://schemas.openxmlformats.org/package/2006/relationships"><Relationship Id="rId3" Type="http://schemas.openxmlformats.org/officeDocument/2006/relationships/hyperlink" Target="https://read.dukeupress.edu/demography/article-abstract/56/6/2279/168071/Many-Kinds-of-Poverty-Three-Dimensions-of-Economic?redirectedFrom=fulltext" TargetMode="External"/><Relationship Id="rId2" Type="http://schemas.openxmlformats.org/officeDocument/2006/relationships/hyperlink" Target="https://fairbydesign.com/povertypremium/" TargetMode="External"/><Relationship Id="rId1" Type="http://schemas.openxmlformats.org/officeDocument/2006/relationships/slideLayout" Target="../slideLayouts/slideLayout2.xml"/><Relationship Id="rId6" Type="http://schemas.openxmlformats.org/officeDocument/2006/relationships/hyperlink" Target="https://web.archive.org/web/20180728033149id_/https:/www.cambridge.org/core/services/aop-cambridge-core/content/view/0F2642308BC14731542AB3DE7DEFAB1B/S1474746416000403a.pdf/div-class-title-reconstructing-the-underclass-div.pdf" TargetMode="External"/><Relationship Id="rId5" Type="http://schemas.openxmlformats.org/officeDocument/2006/relationships/hyperlink" Target="https://ifs.org.uk/sites/default/files/2024-03/Major-challenges-for-education-in-Wales-IFS-REPORT_0.pdf" TargetMode="External"/><Relationship Id="rId4" Type="http://schemas.openxmlformats.org/officeDocument/2006/relationships/hyperlink" Target="https://www.kcl.ac.uk/policy-institute/assets/attitudes-to-poverty.pdf" TargetMode="External"/></Relationships>
</file>

<file path=ppt/slides/_rels/slide105.xml.rels><?xml version="1.0" encoding="UTF-8" standalone="yes"?>
<Relationships xmlns="http://schemas.openxmlformats.org/package/2006/relationships"><Relationship Id="rId8" Type="http://schemas.openxmlformats.org/officeDocument/2006/relationships/hyperlink" Target="https://hwb.gov.wales/api/storage/a0fbf8ba-6c30-4539-a450-d82961049b8e/asesiadau-personol-canllawiau-i-ymarferwyr-ar-adborth-dysgwyr-unigol-ac-adroddiadau-cynnydd-2023-2024.pdf" TargetMode="External"/><Relationship Id="rId3" Type="http://schemas.openxmlformats.org/officeDocument/2006/relationships/hyperlink" Target="https://ideas.repec.org/h/elg/eechap/20521_2.html" TargetMode="External"/><Relationship Id="rId7" Type="http://schemas.openxmlformats.org/officeDocument/2006/relationships/hyperlink" Target="https://hwb.gov.wales/api/storage/21f6bcd7-5964-4ec0-bbb6-9fd26d114450/personalised-assessments-guidance-for-practitioners-on-individual-learner-feedback-and-progress-reports-2023-2024.pdf" TargetMode="External"/><Relationship Id="rId2" Type="http://schemas.openxmlformats.org/officeDocument/2006/relationships/hyperlink" Target="https://statswales.gov.wales/Catalogue/Community-Safety-and-Social-Inclusion/Welsh-Index-of-Multiple-Deprivation" TargetMode="External"/><Relationship Id="rId1" Type="http://schemas.openxmlformats.org/officeDocument/2006/relationships/slideLayout" Target="../slideLayouts/slideLayout2.xml"/><Relationship Id="rId6" Type="http://schemas.openxmlformats.org/officeDocument/2006/relationships/hyperlink" Target="https://www.gov.wales/child-poverty-strategy-2015-2022-progress-report-html#:~:text=The%20latest%20reliable%20poverty%20statistics,under%20the%20age%20of%2019." TargetMode="External"/><Relationship Id="rId5" Type="http://schemas.openxmlformats.org/officeDocument/2006/relationships/hyperlink" Target="https://ideas.repec.org/b/elg/eebook/20521.html" TargetMode="External"/><Relationship Id="rId4" Type="http://schemas.openxmlformats.org/officeDocument/2006/relationships/hyperlink" Target="https://ideas.repec.org/s/elg/eechap.html" TargetMode="External"/><Relationship Id="rId9" Type="http://schemas.openxmlformats.org/officeDocument/2006/relationships/hyperlink" Target="https://www.gov.wales/sites/default/files/pdf-versions/2024/1/2/1706020206/child-poverty-strategy-wales-2024.pdf" TargetMode="Externa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Rectangle 7"/>
          <p:cNvSpPr/>
          <p:nvPr/>
        </p:nvSpPr>
        <p:spPr>
          <a:xfrm>
            <a:off x="-1" y="0"/>
            <a:ext cx="12332141" cy="6936827"/>
          </a:xfrm>
          <a:prstGeom prst="rect">
            <a:avLst/>
          </a:prstGeom>
          <a:solidFill>
            <a:srgbClr val="FFFFFF"/>
          </a:solidFill>
          <a:ln w="12700">
            <a:solidFill>
              <a:srgbClr val="32538F"/>
            </a:solidFill>
            <a:miter/>
          </a:ln>
        </p:spPr>
        <p:txBody>
          <a:bodyPr lIns="45719" rIns="45719" anchor="ctr"/>
          <a:lstStyle/>
          <a:p>
            <a:pPr algn="ctr">
              <a:defRPr>
                <a:solidFill>
                  <a:srgbClr val="FFFFFF"/>
                </a:solidFill>
              </a:defRPr>
            </a:pPr>
            <a:endParaRPr/>
          </a:p>
        </p:txBody>
      </p:sp>
      <p:pic>
        <p:nvPicPr>
          <p:cNvPr id="105" name="Picture 4" descr="Picture 4"/>
          <p:cNvPicPr>
            <a:picLocks noChangeAspect="1"/>
          </p:cNvPicPr>
          <p:nvPr/>
        </p:nvPicPr>
        <p:blipFill>
          <a:blip r:embed="rId2"/>
          <a:stretch>
            <a:fillRect/>
          </a:stretch>
        </p:blipFill>
        <p:spPr>
          <a:xfrm>
            <a:off x="33286" y="-1"/>
            <a:ext cx="12265566" cy="6936828"/>
          </a:xfrm>
          <a:prstGeom prst="rect">
            <a:avLst/>
          </a:prstGeom>
          <a:ln w="12700">
            <a:miter lim="400000"/>
          </a:ln>
        </p:spPr>
      </p:pic>
      <p:sp>
        <p:nvSpPr>
          <p:cNvPr id="106" name="Title 1"/>
          <p:cNvSpPr txBox="1">
            <a:spLocks noGrp="1"/>
          </p:cNvSpPr>
          <p:nvPr>
            <p:ph type="ctrTitle"/>
          </p:nvPr>
        </p:nvSpPr>
        <p:spPr>
          <a:xfrm>
            <a:off x="180474" y="5486398"/>
            <a:ext cx="9646016" cy="1070812"/>
          </a:xfrm>
          <a:prstGeom prst="rect">
            <a:avLst/>
          </a:prstGeom>
        </p:spPr>
        <p:txBody>
          <a:bodyPr>
            <a:normAutofit fontScale="90000"/>
          </a:bodyPr>
          <a:lstStyle/>
          <a:p>
            <a:pPr algn="l" defTabSz="365760">
              <a:defRPr sz="2160">
                <a:solidFill>
                  <a:srgbClr val="FFFFFF"/>
                </a:solidFill>
                <a:latin typeface="+mj-lt"/>
                <a:ea typeface="+mj-ea"/>
                <a:cs typeface="+mj-cs"/>
                <a:sym typeface="Helvetica"/>
              </a:defRPr>
            </a:pPr>
            <a:br>
              <a:rPr lang="en-GB"/>
            </a:br>
            <a:br>
              <a:rPr lang="en-GB"/>
            </a:br>
            <a:br>
              <a:rPr lang="en-GB"/>
            </a:br>
            <a:r>
              <a:rPr lang="en-GB" sz="3600"/>
              <a:t>NATIONAL SATURDAY </a:t>
            </a:r>
            <a:br>
              <a:rPr lang="en-GB" sz="3600"/>
            </a:br>
            <a:r>
              <a:rPr lang="en-GB" sz="3600"/>
              <a:t>ONE</a:t>
            </a:r>
            <a:br>
              <a:rPr lang="en-GB" sz="3600"/>
            </a:br>
            <a:br>
              <a:rPr lang="en-GB" sz="3600"/>
            </a:br>
            <a:r>
              <a:rPr lang="en-GB" sz="3100">
                <a:effectLst/>
                <a:latin typeface="Calibri" panose="020F0502020204030204" pitchFamily="34" charset="0"/>
                <a:ea typeface="Arial" panose="020B0604020202020204" pitchFamily="34" charset="0"/>
                <a:cs typeface="Times New Roman" panose="02020603050405020304" pitchFamily="18" charset="0"/>
              </a:rPr>
              <a:t>Responding to the effects of poverty and disadvantage in education</a:t>
            </a:r>
            <a:endParaRPr lang="en-GB"/>
          </a:p>
        </p:txBody>
      </p:sp>
      <p:pic>
        <p:nvPicPr>
          <p:cNvPr id="107" name="Picture 6" descr="Picture 6"/>
          <p:cNvPicPr>
            <a:picLocks noChangeAspect="1"/>
          </p:cNvPicPr>
          <p:nvPr/>
        </p:nvPicPr>
        <p:blipFill>
          <a:blip r:embed="rId3"/>
          <a:stretch>
            <a:fillRect/>
          </a:stretch>
        </p:blipFill>
        <p:spPr>
          <a:xfrm>
            <a:off x="7939089" y="367206"/>
            <a:ext cx="3917456" cy="1966092"/>
          </a:xfrm>
          <a:prstGeom prst="rect">
            <a:avLst/>
          </a:prstGeom>
          <a:ln w="12700">
            <a:miter lim="400000"/>
          </a:ln>
        </p:spPr>
      </p:pic>
      <p:sp>
        <p:nvSpPr>
          <p:cNvPr id="2" name="Title 1">
            <a:extLst>
              <a:ext uri="{FF2B5EF4-FFF2-40B4-BE49-F238E27FC236}">
                <a16:creationId xmlns:a16="http://schemas.microsoft.com/office/drawing/2014/main" id="{F0B7A707-33FC-8E1E-484F-1592DA4648E2}"/>
              </a:ext>
            </a:extLst>
          </p:cNvPr>
          <p:cNvSpPr txBox="1">
            <a:spLocks/>
          </p:cNvSpPr>
          <p:nvPr/>
        </p:nvSpPr>
        <p:spPr>
          <a:xfrm>
            <a:off x="94334" y="2068976"/>
            <a:ext cx="9646016" cy="107081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tIns="45720" rIns="45719" bIns="45720" anchor="b">
            <a:normAutofit fontScale="25000" lnSpcReduction="20000"/>
          </a:bodyPr>
          <a:lstStyle>
            <a:lvl1pPr marL="0" marR="0" indent="0" algn="ctr" defTabSz="914400" rtl="0" latinLnBrk="0">
              <a:lnSpc>
                <a:spcPct val="90000"/>
              </a:lnSpc>
              <a:spcBef>
                <a:spcPts val="0"/>
              </a:spcBef>
              <a:spcAft>
                <a:spcPts val="0"/>
              </a:spcAft>
              <a:buClrTx/>
              <a:buSzTx/>
              <a:buFontTx/>
              <a:buNone/>
              <a:tabLst/>
              <a:defRPr sz="60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l" defTabSz="365760" hangingPunct="1">
              <a:defRPr sz="2160">
                <a:solidFill>
                  <a:srgbClr val="FFFFFF"/>
                </a:solidFill>
                <a:latin typeface="+mj-lt"/>
                <a:ea typeface="+mj-ea"/>
                <a:cs typeface="+mj-cs"/>
                <a:sym typeface="Helvetica"/>
              </a:defRPr>
            </a:pPr>
            <a:br>
              <a:rPr lang="en-GB" sz="2150">
                <a:latin typeface="+mj-lt"/>
                <a:ea typeface="+mj-ea"/>
                <a:cs typeface="+mj-cs"/>
              </a:rPr>
            </a:br>
            <a:br>
              <a:rPr lang="en-GB" sz="2150">
                <a:latin typeface="+mj-lt"/>
                <a:ea typeface="+mj-ea"/>
                <a:cs typeface="+mj-cs"/>
              </a:rPr>
            </a:br>
            <a:br>
              <a:rPr lang="en-GB" sz="2150">
                <a:latin typeface="+mj-lt"/>
                <a:ea typeface="+mj-ea"/>
                <a:cs typeface="+mj-cs"/>
              </a:rPr>
            </a:br>
            <a:endParaRPr lang="en-GB" sz="3600">
              <a:solidFill>
                <a:srgbClr val="FFFFFF"/>
              </a:solidFill>
              <a:latin typeface="+mj-lt"/>
              <a:ea typeface="+mj-ea"/>
              <a:cs typeface="+mj-cs"/>
              <a:sym typeface="Helvetica"/>
            </a:endParaRPr>
          </a:p>
          <a:p>
            <a:pPr algn="l" defTabSz="365760" hangingPunct="1">
              <a:defRPr sz="2160">
                <a:solidFill>
                  <a:srgbClr val="FFFFFF"/>
                </a:solidFill>
                <a:latin typeface="+mj-lt"/>
                <a:ea typeface="+mj-ea"/>
                <a:cs typeface="+mj-cs"/>
                <a:sym typeface="Helvetica"/>
              </a:defRPr>
            </a:pPr>
            <a:endParaRPr lang="en-GB" sz="3600">
              <a:solidFill>
                <a:srgbClr val="FFFFFF"/>
              </a:solidFill>
              <a:latin typeface="+mj-lt"/>
              <a:ea typeface="+mj-ea"/>
              <a:cs typeface="+mj-cs"/>
              <a:sym typeface="Helvetica"/>
            </a:endParaRPr>
          </a:p>
          <a:p>
            <a:pPr algn="l" defTabSz="365760" hangingPunct="1">
              <a:defRPr sz="2160">
                <a:solidFill>
                  <a:srgbClr val="FFFFFF"/>
                </a:solidFill>
                <a:latin typeface="+mj-lt"/>
                <a:ea typeface="+mj-ea"/>
                <a:cs typeface="+mj-cs"/>
                <a:sym typeface="Helvetica"/>
              </a:defRPr>
            </a:pPr>
            <a:endParaRPr lang="en-GB" sz="11200">
              <a:solidFill>
                <a:srgbClr val="FFFFFF"/>
              </a:solidFill>
              <a:latin typeface="+mj-lt"/>
              <a:ea typeface="+mj-ea"/>
              <a:cs typeface="+mj-cs"/>
              <a:sym typeface="Helvetica"/>
            </a:endParaRPr>
          </a:p>
          <a:p>
            <a:pPr algn="l" defTabSz="365760" hangingPunct="1">
              <a:defRPr sz="2160">
                <a:solidFill>
                  <a:srgbClr val="FFFFFF"/>
                </a:solidFill>
                <a:latin typeface="+mj-lt"/>
                <a:ea typeface="+mj-ea"/>
                <a:cs typeface="+mj-cs"/>
                <a:sym typeface="Helvetica"/>
              </a:defRPr>
            </a:pPr>
            <a:r>
              <a:rPr lang="en-GB" sz="12800">
                <a:solidFill>
                  <a:srgbClr val="FFFFFF"/>
                </a:solidFill>
                <a:latin typeface="+mj-lt"/>
                <a:ea typeface="+mj-ea"/>
                <a:cs typeface="+mj-cs"/>
                <a:sym typeface="Helvetica"/>
              </a:rPr>
              <a:t>DYDD SADWRN CENEDLAETHOL </a:t>
            </a:r>
            <a:endParaRPr lang="en-GB" sz="12800">
              <a:solidFill>
                <a:srgbClr val="FFFFFF"/>
              </a:solidFill>
              <a:latin typeface="+mj-lt"/>
              <a:ea typeface="+mj-ea"/>
              <a:cs typeface="+mj-cs"/>
            </a:endParaRPr>
          </a:p>
          <a:p>
            <a:pPr algn="l" defTabSz="365760" hangingPunct="1">
              <a:defRPr sz="2160">
                <a:solidFill>
                  <a:srgbClr val="FFFFFF"/>
                </a:solidFill>
                <a:latin typeface="+mj-lt"/>
                <a:ea typeface="+mj-ea"/>
                <a:cs typeface="+mj-cs"/>
                <a:sym typeface="Helvetica"/>
              </a:defRPr>
            </a:pPr>
            <a:r>
              <a:rPr lang="en-GB" sz="12800">
                <a:solidFill>
                  <a:srgbClr val="FFFFFF"/>
                </a:solidFill>
                <a:latin typeface="+mj-lt"/>
                <a:ea typeface="+mj-ea"/>
                <a:cs typeface="+mj-cs"/>
                <a:sym typeface="Helvetica"/>
              </a:rPr>
              <a:t>UN</a:t>
            </a:r>
            <a:endParaRPr lang="en-GB" sz="12800">
              <a:solidFill>
                <a:srgbClr val="FFFFFF"/>
              </a:solidFill>
              <a:latin typeface="+mj-lt"/>
              <a:ea typeface="+mj-ea"/>
              <a:cs typeface="+mj-cs"/>
            </a:endParaRPr>
          </a:p>
          <a:p>
            <a:pPr algn="l" defTabSz="365760" hangingPunct="1">
              <a:defRPr sz="2160">
                <a:solidFill>
                  <a:srgbClr val="FFFFFF"/>
                </a:solidFill>
                <a:latin typeface="+mj-lt"/>
                <a:ea typeface="+mj-ea"/>
                <a:cs typeface="+mj-cs"/>
                <a:sym typeface="Helvetica"/>
              </a:defRPr>
            </a:pPr>
            <a:br>
              <a:rPr lang="en-GB" sz="11200">
                <a:latin typeface="+mj-lt"/>
                <a:ea typeface="+mj-ea"/>
                <a:cs typeface="+mj-cs"/>
              </a:rPr>
            </a:br>
            <a:br>
              <a:rPr lang="en-GB" sz="11200">
                <a:latin typeface="+mj-lt"/>
                <a:ea typeface="+mj-ea"/>
                <a:cs typeface="+mj-cs"/>
              </a:rPr>
            </a:br>
            <a:r>
              <a:rPr lang="cy-GB" sz="11200" i="0">
                <a:solidFill>
                  <a:srgbClr val="FFFFFF"/>
                </a:solidFill>
                <a:effectLst/>
                <a:latin typeface="WordVisi_MSFontService"/>
              </a:rPr>
              <a:t>Ymateb i dlodi ac anfantais mewn addysg</a:t>
            </a:r>
            <a:endParaRPr lang="cy-GB" sz="11200">
              <a:solidFill>
                <a:srgbClr val="FFFFFF"/>
              </a:solidFill>
              <a:latin typeface="WordVisi_MSFontService"/>
              <a:ea typeface="+mj-ea"/>
              <a:cs typeface="+mj-cs"/>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4E65DBE-715D-2D65-0FEF-600959CC6564}"/>
              </a:ext>
            </a:extLst>
          </p:cNvPr>
          <p:cNvSpPr>
            <a:spLocks noGrp="1"/>
          </p:cNvSpPr>
          <p:nvPr>
            <p:ph type="body" idx="1"/>
          </p:nvPr>
        </p:nvSpPr>
        <p:spPr>
          <a:xfrm>
            <a:off x="593981" y="962340"/>
            <a:ext cx="10515600" cy="4351338"/>
          </a:xfrm>
        </p:spPr>
        <p:txBody>
          <a:bodyPr lIns="45719" tIns="45720" rIns="45719" bIns="45720" anchor="t">
            <a:normAutofit/>
          </a:bodyPr>
          <a:lstStyle/>
          <a:p>
            <a:pPr marL="0" indent="0">
              <a:buNone/>
            </a:pPr>
            <a:br>
              <a:rPr lang="en-GB"/>
            </a:br>
            <a:r>
              <a:rPr lang="en-GB">
                <a:solidFill>
                  <a:srgbClr val="202124"/>
                </a:solidFill>
                <a:latin typeface="arial"/>
              </a:rPr>
              <a:t>MA </a:t>
            </a:r>
            <a:r>
              <a:rPr lang="en-GB" b="0" i="0">
                <a:solidFill>
                  <a:srgbClr val="202124"/>
                </a:solidFill>
                <a:effectLst/>
                <a:latin typeface="arial"/>
              </a:rPr>
              <a:t>GENEDLAETHOL </a:t>
            </a:r>
            <a:r>
              <a:rPr lang="en-GB">
                <a:solidFill>
                  <a:srgbClr val="202124"/>
                </a:solidFill>
                <a:latin typeface="arial"/>
              </a:rPr>
              <a:t>ADDYSG </a:t>
            </a:r>
            <a:endParaRPr lang="en-GB" b="0" i="0">
              <a:solidFill>
                <a:srgbClr val="202124"/>
              </a:solidFill>
              <a:effectLst/>
              <a:latin typeface="arial" panose="020B0604020202020204" pitchFamily="34" charset="0"/>
            </a:endParaRPr>
          </a:p>
          <a:p>
            <a:pPr marL="0" indent="0">
              <a:buNone/>
            </a:pPr>
            <a:endParaRPr lang="en-GB">
              <a:solidFill>
                <a:srgbClr val="202124"/>
              </a:solidFill>
              <a:latin typeface="arial" panose="020B0604020202020204" pitchFamily="34" charset="0"/>
            </a:endParaRPr>
          </a:p>
          <a:p>
            <a:pPr marL="0" indent="0">
              <a:buNone/>
            </a:pPr>
            <a:r>
              <a:rPr lang="en-GB" b="0" i="0" err="1">
                <a:solidFill>
                  <a:srgbClr val="202124"/>
                </a:solidFill>
                <a:effectLst/>
                <a:latin typeface="arial"/>
              </a:rPr>
              <a:t>Ymateb</a:t>
            </a:r>
            <a:r>
              <a:rPr lang="en-GB" b="0" i="0">
                <a:solidFill>
                  <a:srgbClr val="202124"/>
                </a:solidFill>
                <a:effectLst/>
                <a:latin typeface="arial"/>
              </a:rPr>
              <a:t> </a:t>
            </a:r>
            <a:r>
              <a:rPr lang="en-GB" b="0" i="0" err="1">
                <a:solidFill>
                  <a:srgbClr val="202124"/>
                </a:solidFill>
                <a:effectLst/>
                <a:latin typeface="arial"/>
              </a:rPr>
              <a:t>i</a:t>
            </a:r>
            <a:r>
              <a:rPr lang="en-GB" b="0" i="0">
                <a:solidFill>
                  <a:srgbClr val="202124"/>
                </a:solidFill>
                <a:effectLst/>
                <a:latin typeface="arial"/>
              </a:rPr>
              <a:t> </a:t>
            </a:r>
            <a:r>
              <a:rPr lang="en-GB" err="1">
                <a:solidFill>
                  <a:srgbClr val="202124"/>
                </a:solidFill>
                <a:latin typeface="arial"/>
              </a:rPr>
              <a:t>effaith</a:t>
            </a:r>
            <a:r>
              <a:rPr lang="en-GB" b="0" i="0">
                <a:solidFill>
                  <a:srgbClr val="202124"/>
                </a:solidFill>
                <a:effectLst/>
                <a:latin typeface="arial"/>
              </a:rPr>
              <a:t> </a:t>
            </a:r>
            <a:r>
              <a:rPr lang="en-GB" b="0" i="0" err="1">
                <a:solidFill>
                  <a:srgbClr val="202124"/>
                </a:solidFill>
                <a:effectLst/>
                <a:latin typeface="arial"/>
              </a:rPr>
              <a:t>tlodi</a:t>
            </a:r>
            <a:r>
              <a:rPr lang="en-GB" b="0" i="0">
                <a:solidFill>
                  <a:srgbClr val="202124"/>
                </a:solidFill>
                <a:effectLst/>
                <a:latin typeface="arial"/>
              </a:rPr>
              <a:t> ac </a:t>
            </a:r>
            <a:r>
              <a:rPr lang="en-GB" b="0" i="0" err="1">
                <a:solidFill>
                  <a:srgbClr val="202124"/>
                </a:solidFill>
                <a:effectLst/>
                <a:latin typeface="arial"/>
              </a:rPr>
              <a:t>anfantais</a:t>
            </a:r>
            <a:r>
              <a:rPr lang="en-GB" b="0" i="0">
                <a:solidFill>
                  <a:srgbClr val="202124"/>
                </a:solidFill>
                <a:effectLst/>
                <a:latin typeface="arial"/>
              </a:rPr>
              <a:t> </a:t>
            </a:r>
            <a:r>
              <a:rPr lang="en-GB" b="0" i="0" err="1">
                <a:solidFill>
                  <a:srgbClr val="202124"/>
                </a:solidFill>
                <a:effectLst/>
                <a:latin typeface="arial"/>
              </a:rPr>
              <a:t>mewn</a:t>
            </a:r>
            <a:r>
              <a:rPr lang="en-GB" b="0" i="0">
                <a:solidFill>
                  <a:srgbClr val="202124"/>
                </a:solidFill>
                <a:effectLst/>
                <a:latin typeface="arial"/>
              </a:rPr>
              <a:t> </a:t>
            </a:r>
            <a:r>
              <a:rPr lang="en-GB" b="0" i="0" err="1">
                <a:solidFill>
                  <a:srgbClr val="202124"/>
                </a:solidFill>
                <a:effectLst/>
                <a:latin typeface="arial"/>
              </a:rPr>
              <a:t>addysg</a:t>
            </a:r>
            <a:endParaRPr lang="en-GB" b="0" i="0">
              <a:solidFill>
                <a:srgbClr val="202124"/>
              </a:solidFill>
              <a:effectLst/>
              <a:latin typeface="arial"/>
            </a:endParaRPr>
          </a:p>
          <a:p>
            <a:endParaRPr lang="en-GB">
              <a:solidFill>
                <a:srgbClr val="202124"/>
              </a:solidFill>
              <a:latin typeface="arial" panose="020B0604020202020204" pitchFamily="34" charset="0"/>
            </a:endParaRPr>
          </a:p>
          <a:p>
            <a:pPr marL="0" indent="0">
              <a:buNone/>
            </a:pPr>
            <a:r>
              <a:rPr lang="en-GB" b="0" i="0" err="1">
                <a:solidFill>
                  <a:srgbClr val="202124"/>
                </a:solidFill>
                <a:effectLst/>
                <a:latin typeface="arial"/>
              </a:rPr>
              <a:t>Cynhadledd</a:t>
            </a:r>
            <a:r>
              <a:rPr lang="en-GB" b="0" i="0">
                <a:solidFill>
                  <a:srgbClr val="202124"/>
                </a:solidFill>
                <a:effectLst/>
                <a:latin typeface="arial"/>
              </a:rPr>
              <a:t> </a:t>
            </a:r>
            <a:r>
              <a:rPr lang="en-GB" b="0" i="0" err="1">
                <a:solidFill>
                  <a:srgbClr val="202124"/>
                </a:solidFill>
                <a:effectLst/>
                <a:latin typeface="arial"/>
              </a:rPr>
              <a:t>Genedlaethol</a:t>
            </a:r>
            <a:r>
              <a:rPr lang="en-GB" b="0" i="0">
                <a:solidFill>
                  <a:srgbClr val="202124"/>
                </a:solidFill>
                <a:effectLst/>
                <a:latin typeface="arial"/>
              </a:rPr>
              <a:t> </a:t>
            </a:r>
            <a:r>
              <a:rPr lang="en-GB" b="0" i="0" err="1">
                <a:solidFill>
                  <a:srgbClr val="202124"/>
                </a:solidFill>
                <a:effectLst/>
                <a:latin typeface="arial"/>
              </a:rPr>
              <a:t>dydd</a:t>
            </a:r>
            <a:r>
              <a:rPr lang="en-GB" b="0" i="0">
                <a:solidFill>
                  <a:srgbClr val="202124"/>
                </a:solidFill>
                <a:effectLst/>
                <a:latin typeface="arial"/>
              </a:rPr>
              <a:t> Sadwrn</a:t>
            </a:r>
            <a:r>
              <a:rPr lang="en-GB">
                <a:solidFill>
                  <a:srgbClr val="202124"/>
                </a:solidFill>
                <a:latin typeface="arial"/>
              </a:rPr>
              <a:t> </a:t>
            </a:r>
            <a:r>
              <a:rPr lang="en-GB" err="1">
                <a:solidFill>
                  <a:srgbClr val="202124"/>
                </a:solidFill>
                <a:latin typeface="arial"/>
              </a:rPr>
              <a:t>gyntaf</a:t>
            </a:r>
            <a:r>
              <a:rPr lang="en-GB" b="0" i="0">
                <a:solidFill>
                  <a:srgbClr val="202124"/>
                </a:solidFill>
                <a:effectLst/>
                <a:latin typeface="arial"/>
              </a:rPr>
              <a:t>!</a:t>
            </a:r>
            <a:endParaRPr lang="en-GB">
              <a:latin typeface="arial"/>
            </a:endParaRPr>
          </a:p>
        </p:txBody>
      </p:sp>
    </p:spTree>
    <p:extLst>
      <p:ext uri="{BB962C8B-B14F-4D97-AF65-F5344CB8AC3E}">
        <p14:creationId xmlns:p14="http://schemas.microsoft.com/office/powerpoint/2010/main" val="326412102"/>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Content Placeholder 3"/>
          <p:cNvSpPr txBox="1">
            <a:spLocks noGrp="1"/>
          </p:cNvSpPr>
          <p:nvPr>
            <p:ph type="body" sz="half" idx="1"/>
          </p:nvPr>
        </p:nvSpPr>
        <p:spPr>
          <a:xfrm>
            <a:off x="603450" y="1433760"/>
            <a:ext cx="9542417" cy="3263505"/>
          </a:xfrm>
          <a:prstGeom prst="rect">
            <a:avLst/>
          </a:prstGeom>
        </p:spPr>
        <p:txBody>
          <a:bodyPr>
            <a:normAutofit/>
          </a:bodyPr>
          <a:lstStyle/>
          <a:p>
            <a:pPr marL="0" indent="0">
              <a:buSzTx/>
              <a:buNone/>
              <a:defRPr sz="2400" b="1">
                <a:latin typeface="Arial"/>
                <a:ea typeface="Arial"/>
                <a:cs typeface="Arial"/>
                <a:sym typeface="Arial"/>
              </a:defRPr>
            </a:pPr>
            <a:r>
              <a:rPr sz="3200">
                <a:solidFill>
                  <a:srgbClr val="0070C0"/>
                </a:solidFill>
              </a:rPr>
              <a:t>NATIONAL MA EDUCATION</a:t>
            </a:r>
            <a:endParaRPr lang="en-GB" sz="3200">
              <a:solidFill>
                <a:srgbClr val="0070C0"/>
              </a:solidFill>
            </a:endParaRPr>
          </a:p>
          <a:p>
            <a:pPr marL="0" indent="0">
              <a:buSzTx/>
              <a:buNone/>
              <a:defRPr sz="2400" b="1">
                <a:latin typeface="Arial"/>
                <a:ea typeface="Arial"/>
                <a:cs typeface="Arial"/>
                <a:sym typeface="Arial"/>
              </a:defRPr>
            </a:pPr>
            <a:endParaRPr lang="en-GB" sz="3200">
              <a:solidFill>
                <a:srgbClr val="0070C0"/>
              </a:solidFill>
            </a:endParaRPr>
          </a:p>
          <a:p>
            <a:pPr marL="0" indent="0">
              <a:buSzTx/>
              <a:buNone/>
              <a:defRPr sz="2400" b="1">
                <a:latin typeface="Arial"/>
                <a:ea typeface="Arial"/>
                <a:cs typeface="Arial"/>
                <a:sym typeface="Arial"/>
              </a:defRPr>
            </a:pPr>
            <a:r>
              <a:rPr lang="en-GB" sz="3200">
                <a:solidFill>
                  <a:srgbClr val="0070C0"/>
                </a:solidFill>
              </a:rPr>
              <a:t>Responding to the effects of poverty and disadvantage in education </a:t>
            </a:r>
            <a:r>
              <a:rPr sz="3200">
                <a:solidFill>
                  <a:srgbClr val="0070C0"/>
                </a:solidFill>
              </a:rPr>
              <a:t>Module</a:t>
            </a:r>
          </a:p>
          <a:p>
            <a:pPr marL="0" indent="228600">
              <a:buSzTx/>
              <a:buNone/>
              <a:defRPr sz="2400" b="1">
                <a:latin typeface="Arial"/>
                <a:ea typeface="Arial"/>
                <a:cs typeface="Arial"/>
                <a:sym typeface="Arial"/>
              </a:defRPr>
            </a:pPr>
            <a:endParaRPr sz="3200">
              <a:solidFill>
                <a:srgbClr val="0070C0"/>
              </a:solidFill>
            </a:endParaRPr>
          </a:p>
          <a:p>
            <a:pPr marL="0" indent="0">
              <a:buSzTx/>
              <a:buNone/>
              <a:defRPr sz="2400" b="1">
                <a:latin typeface="Arial"/>
                <a:ea typeface="Arial"/>
                <a:cs typeface="Arial"/>
                <a:sym typeface="Arial"/>
              </a:defRPr>
            </a:pPr>
            <a:r>
              <a:rPr lang="en-GB" sz="3200">
                <a:solidFill>
                  <a:srgbClr val="0070C0"/>
                </a:solidFill>
              </a:rPr>
              <a:t>F</a:t>
            </a:r>
            <a:r>
              <a:rPr sz="3200" err="1">
                <a:solidFill>
                  <a:srgbClr val="0070C0"/>
                </a:solidFill>
              </a:rPr>
              <a:t>irst</a:t>
            </a:r>
            <a:r>
              <a:rPr sz="3200">
                <a:solidFill>
                  <a:srgbClr val="0070C0"/>
                </a:solidFill>
              </a:rPr>
              <a:t> National Conference Saturday!</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68E85-7AD9-3972-E744-287D792B8E25}"/>
              </a:ext>
            </a:extLst>
          </p:cNvPr>
          <p:cNvSpPr>
            <a:spLocks noGrp="1"/>
          </p:cNvSpPr>
          <p:nvPr>
            <p:ph type="title"/>
          </p:nvPr>
        </p:nvSpPr>
        <p:spPr>
          <a:xfrm>
            <a:off x="395199" y="149306"/>
            <a:ext cx="10515600" cy="1325563"/>
          </a:xfrm>
        </p:spPr>
        <p:txBody>
          <a:bodyPr lIns="45719" tIns="45720" rIns="45719" bIns="45720" anchor="ctr">
            <a:normAutofit/>
          </a:bodyPr>
          <a:lstStyle/>
          <a:p>
            <a:r>
              <a:rPr lang="en-GB" sz="3600" err="1"/>
              <a:t>Nodyn</a:t>
            </a:r>
            <a:r>
              <a:rPr lang="en-GB" sz="3600"/>
              <a:t> </a:t>
            </a:r>
            <a:r>
              <a:rPr lang="en-GB" sz="3600" err="1"/>
              <a:t>atgoffa</a:t>
            </a:r>
            <a:r>
              <a:rPr lang="en-GB" sz="3600"/>
              <a:t> a “</a:t>
            </a:r>
            <a:r>
              <a:rPr lang="en-GB" sz="3600" err="1"/>
              <a:t>rheolau</a:t>
            </a:r>
            <a:r>
              <a:rPr lang="en-GB" sz="3600"/>
              <a:t> </a:t>
            </a:r>
            <a:r>
              <a:rPr lang="en-GB" sz="3600" err="1"/>
              <a:t>sylfaenol</a:t>
            </a:r>
            <a:r>
              <a:rPr lang="en-GB" sz="3600"/>
              <a:t>”</a:t>
            </a:r>
          </a:p>
        </p:txBody>
      </p:sp>
      <p:sp>
        <p:nvSpPr>
          <p:cNvPr id="3" name="Text Placeholder 2">
            <a:extLst>
              <a:ext uri="{FF2B5EF4-FFF2-40B4-BE49-F238E27FC236}">
                <a16:creationId xmlns:a16="http://schemas.microsoft.com/office/drawing/2014/main" id="{1E949975-8702-5568-23EC-E9AE64AE7749}"/>
              </a:ext>
            </a:extLst>
          </p:cNvPr>
          <p:cNvSpPr>
            <a:spLocks noGrp="1"/>
          </p:cNvSpPr>
          <p:nvPr>
            <p:ph type="body" idx="1"/>
          </p:nvPr>
        </p:nvSpPr>
        <p:spPr>
          <a:xfrm>
            <a:off x="286366" y="1314470"/>
            <a:ext cx="10402932" cy="4351338"/>
          </a:xfrm>
        </p:spPr>
        <p:txBody>
          <a:bodyPr lIns="45719" tIns="45720" rIns="45719" bIns="45720" anchor="t">
            <a:normAutofit fontScale="92500" lnSpcReduction="20000"/>
          </a:bodyPr>
          <a:lstStyle/>
          <a:p>
            <a:pPr>
              <a:buFontTx/>
              <a:buChar char="-"/>
            </a:pPr>
            <a:r>
              <a:rPr lang="cy-GB" sz="1800">
                <a:latin typeface="Arial"/>
                <a:cs typeface="Arial"/>
              </a:rPr>
              <a:t>Arhoswch yn yr un cyfarfod </a:t>
            </a:r>
            <a:r>
              <a:rPr lang="cy-GB" sz="1800" err="1">
                <a:latin typeface="Arial"/>
                <a:cs typeface="Arial"/>
              </a:rPr>
              <a:t>Teams</a:t>
            </a:r>
            <a:r>
              <a:rPr lang="cy-GB" sz="1800">
                <a:latin typeface="Arial"/>
                <a:cs typeface="Arial"/>
              </a:rPr>
              <a:t> drwy’r dydd tan y sesiwn olaf</a:t>
            </a:r>
          </a:p>
          <a:p>
            <a:pPr>
              <a:buFontTx/>
              <a:buChar char="-"/>
            </a:pPr>
            <a:r>
              <a:rPr lang="cy-GB" sz="1800">
                <a:latin typeface="Arial"/>
                <a:cs typeface="Arial"/>
              </a:rPr>
              <a:t>Digon o seibiannau o'r sgrin ar gyfer eich lles</a:t>
            </a:r>
          </a:p>
          <a:p>
            <a:pPr>
              <a:buFontTx/>
              <a:buChar char="-"/>
            </a:pPr>
            <a:r>
              <a:rPr lang="cy-GB" sz="1800">
                <a:latin typeface="Arial"/>
                <a:cs typeface="Arial"/>
              </a:rPr>
              <a:t>Mae croeso i chi gadw </a:t>
            </a:r>
            <a:r>
              <a:rPr kumimoji="0" lang="cy-GB" altLang="en-US" sz="1800" b="0" i="0" u="none" strike="noStrike" cap="none" normalizeH="0" baseline="0">
                <a:ln>
                  <a:noFill/>
                </a:ln>
                <a:solidFill>
                  <a:srgbClr val="202124"/>
                </a:solidFill>
                <a:effectLst/>
                <a:latin typeface="Arial"/>
                <a:ea typeface="inherit"/>
                <a:cs typeface="Arial"/>
              </a:rPr>
              <a:t>camerâu </a:t>
            </a:r>
            <a:r>
              <a:rPr lang="cy-GB" altLang="en-US" sz="1800">
                <a:solidFill>
                  <a:srgbClr val="202124"/>
                </a:solidFill>
                <a:latin typeface="Arial"/>
                <a:ea typeface="inherit"/>
                <a:cs typeface="Arial"/>
              </a:rPr>
              <a:t>ymlaen</a:t>
            </a:r>
            <a:r>
              <a:rPr kumimoji="0" lang="cy-GB" altLang="en-US" sz="1800" b="0" i="0" u="none" strike="noStrike" cap="none" normalizeH="0" baseline="0">
                <a:ln>
                  <a:noFill/>
                </a:ln>
                <a:solidFill>
                  <a:srgbClr val="202124"/>
                </a:solidFill>
                <a:effectLst/>
                <a:latin typeface="Arial"/>
                <a:ea typeface="inherit"/>
                <a:cs typeface="Arial"/>
              </a:rPr>
              <a:t> ond byddwn yn recordio </a:t>
            </a:r>
            <a:r>
              <a:rPr lang="cy-GB" altLang="en-US" sz="1800">
                <a:solidFill>
                  <a:srgbClr val="202124"/>
                </a:solidFill>
                <a:latin typeface="Arial"/>
                <a:ea typeface="inherit"/>
                <a:cs typeface="Arial"/>
              </a:rPr>
              <a:t>prif sesiynau</a:t>
            </a:r>
            <a:endParaRPr lang="cy-GB" altLang="en-US" sz="1800" b="0" i="0" u="none" strike="noStrike" cap="none" normalizeH="0" baseline="0">
              <a:ln>
                <a:noFill/>
              </a:ln>
              <a:solidFill>
                <a:srgbClr val="202124"/>
              </a:solidFill>
              <a:effectLst/>
              <a:latin typeface="Arial"/>
              <a:ea typeface="inherit"/>
              <a:cs typeface="Arial"/>
            </a:endParaRPr>
          </a:p>
          <a:p>
            <a:pPr>
              <a:buFontTx/>
              <a:buChar char="-"/>
            </a:pPr>
            <a:r>
              <a:rPr lang="cy-GB" sz="1800">
                <a:solidFill>
                  <a:srgbClr val="202124"/>
                </a:solidFill>
                <a:latin typeface="Arial"/>
                <a:cs typeface="Arial"/>
              </a:rPr>
              <a:t>Defnyddiwch y mudydd a chodwch law i ofyn cwestiwn </a:t>
            </a:r>
          </a:p>
          <a:p>
            <a:pPr lvl="1">
              <a:buFont typeface="Courier New"/>
              <a:buChar char="o"/>
            </a:pPr>
            <a:r>
              <a:rPr lang="cy-GB" sz="1800">
                <a:solidFill>
                  <a:srgbClr val="202124"/>
                </a:solidFill>
                <a:latin typeface="Arial"/>
                <a:cs typeface="Arial"/>
              </a:rPr>
              <a:t>Peidiwch â siarad dros eich gilydd </a:t>
            </a:r>
            <a:r>
              <a:rPr kumimoji="0" lang="cy-GB" altLang="en-US" sz="1800" b="0" i="0" u="none" strike="noStrike" cap="none" normalizeH="0" baseline="0">
                <a:ln>
                  <a:noFill/>
                </a:ln>
                <a:solidFill>
                  <a:srgbClr val="202124"/>
                </a:solidFill>
                <a:effectLst/>
                <a:latin typeface="Arial"/>
                <a:ea typeface="inherit"/>
                <a:cs typeface="Arial"/>
              </a:rPr>
              <a:t>(mae hyn yn aml yn digwydd pan rydyn ni'n gyffrous ac yn angerddol am y pethau rydyn ni'n eu trafod!)</a:t>
            </a:r>
            <a:r>
              <a:rPr lang="cy-GB" altLang="en-US" sz="1800">
                <a:solidFill>
                  <a:schemeClr val="tx1"/>
                </a:solidFill>
                <a:latin typeface="Arial"/>
                <a:cs typeface="Arial"/>
              </a:rPr>
              <a:t> </a:t>
            </a:r>
            <a:endParaRPr lang="cy-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p>
            <a:pPr lvl="1">
              <a:buFont typeface="Courier New"/>
              <a:buChar char="o"/>
            </a:pPr>
            <a:r>
              <a:rPr kumimoji="0" lang="cy-GB" altLang="en-US" sz="1800" b="0" i="0" u="none" strike="noStrike" cap="none" normalizeH="0" baseline="0">
                <a:ln>
                  <a:noFill/>
                </a:ln>
                <a:solidFill>
                  <a:srgbClr val="202124"/>
                </a:solidFill>
                <a:effectLst/>
                <a:latin typeface="Arial"/>
                <a:ea typeface="inherit"/>
                <a:cs typeface="Arial"/>
              </a:rPr>
              <a:t>Parchwch safbwyntiau, cefndiroedd a phrofiadau eraill</a:t>
            </a:r>
            <a:r>
              <a:rPr lang="cy-GB" altLang="en-US" sz="1800">
                <a:solidFill>
                  <a:srgbClr val="202124"/>
                </a:solidFill>
                <a:latin typeface="Arial"/>
                <a:ea typeface="inherit"/>
                <a:cs typeface="Arial"/>
              </a:rPr>
              <a:t> </a:t>
            </a:r>
            <a:endParaRPr lang="cy-GB" altLang="en-US" sz="1800" b="0" i="0" u="none" strike="noStrike" cap="none" normalizeH="0" baseline="0">
              <a:ln>
                <a:noFill/>
              </a:ln>
              <a:solidFill>
                <a:srgbClr val="202124"/>
              </a:solidFill>
              <a:effectLst/>
              <a:latin typeface="Arial" panose="020B0604020202020204" pitchFamily="34" charset="0"/>
              <a:ea typeface="inherit"/>
              <a:cs typeface="Arial" panose="020B0604020202020204" pitchFamily="34" charset="0"/>
            </a:endParaRPr>
          </a:p>
          <a:p>
            <a:pPr>
              <a:buFontTx/>
              <a:buChar char="-"/>
            </a:pPr>
            <a:r>
              <a:rPr kumimoji="0" lang="cy-GB" altLang="en-US" sz="1800" b="0" i="0" u="none" strike="noStrike" cap="none" normalizeH="0" baseline="0">
                <a:ln>
                  <a:noFill/>
                </a:ln>
                <a:solidFill>
                  <a:srgbClr val="202124"/>
                </a:solidFill>
                <a:effectLst/>
                <a:latin typeface="Arial"/>
                <a:ea typeface="inherit"/>
                <a:cs typeface="Arial"/>
              </a:rPr>
              <a:t>Cadw amser – efallai y bydd angen i ni dynnu sesiynau i ben er mwyn cadw at amser</a:t>
            </a:r>
            <a:r>
              <a:rPr lang="cy-GB" altLang="en-US" sz="1800">
                <a:solidFill>
                  <a:schemeClr val="tx1"/>
                </a:solidFill>
                <a:latin typeface="Arial"/>
                <a:cs typeface="Arial"/>
              </a:rPr>
              <a:t> </a:t>
            </a:r>
            <a:endParaRPr lang="cy-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p>
            <a:pPr>
              <a:buFontTx/>
              <a:buChar char="-"/>
            </a:pPr>
            <a:r>
              <a:rPr kumimoji="0" lang="cy-GB" altLang="en-US" sz="1800" b="0" i="0" u="none" strike="noStrike" cap="none" normalizeH="0" baseline="0">
                <a:ln>
                  <a:noFill/>
                </a:ln>
                <a:solidFill>
                  <a:srgbClr val="202124"/>
                </a:solidFill>
                <a:effectLst/>
                <a:latin typeface="Arial"/>
                <a:ea typeface="inherit"/>
                <a:cs typeface="Arial"/>
              </a:rPr>
              <a:t>Mewn achos o faterion technegol: </a:t>
            </a:r>
            <a:endParaRPr lang="cy-GB" altLang="en-US" sz="1800">
              <a:latin typeface="Arial" panose="020B0604020202020204" pitchFamily="34" charset="0"/>
              <a:ea typeface="Calibri"/>
              <a:cs typeface="Arial" panose="020B0604020202020204" pitchFamily="34" charset="0"/>
            </a:endParaRPr>
          </a:p>
          <a:p>
            <a:pPr lvl="1">
              <a:buFont typeface="Courier New"/>
              <a:buChar char="o"/>
            </a:pPr>
            <a:r>
              <a:rPr kumimoji="0" lang="cy-GB" altLang="en-US" sz="1800" b="0" i="0" u="none" strike="noStrike" cap="none" normalizeH="0" baseline="0">
                <a:ln>
                  <a:noFill/>
                </a:ln>
                <a:solidFill>
                  <a:srgbClr val="202124"/>
                </a:solidFill>
                <a:effectLst/>
                <a:latin typeface="Arial"/>
                <a:ea typeface="inherit"/>
                <a:cs typeface="Arial"/>
              </a:rPr>
              <a:t>Peidiwch â </a:t>
            </a:r>
            <a:r>
              <a:rPr kumimoji="0" lang="cy-GB" altLang="en-US" sz="1800" b="0" i="0" u="none" strike="noStrike" cap="none" normalizeH="0" baseline="0" err="1">
                <a:ln>
                  <a:noFill/>
                </a:ln>
                <a:solidFill>
                  <a:srgbClr val="202124"/>
                </a:solidFill>
                <a:effectLst/>
                <a:latin typeface="Arial"/>
                <a:ea typeface="inherit"/>
                <a:cs typeface="Arial"/>
              </a:rPr>
              <a:t>phanicio</a:t>
            </a:r>
            <a:r>
              <a:rPr kumimoji="0" lang="cy-GB" altLang="en-US" sz="1800" b="0" i="0" u="none" strike="noStrike" cap="none" normalizeH="0" baseline="0">
                <a:ln>
                  <a:noFill/>
                </a:ln>
                <a:solidFill>
                  <a:srgbClr val="202124"/>
                </a:solidFill>
                <a:effectLst/>
                <a:latin typeface="Arial"/>
                <a:ea typeface="inherit"/>
                <a:cs typeface="Arial"/>
              </a:rPr>
              <a:t>! </a:t>
            </a:r>
            <a:endParaRPr lang="cy-GB" altLang="en-US" sz="1800">
              <a:latin typeface="Arial" panose="020B0604020202020204" pitchFamily="34" charset="0"/>
              <a:ea typeface="Calibri"/>
              <a:cs typeface="Arial" panose="020B0604020202020204" pitchFamily="34" charset="0"/>
            </a:endParaRPr>
          </a:p>
          <a:p>
            <a:pPr lvl="1">
              <a:buFont typeface="Courier New"/>
              <a:buChar char="o"/>
            </a:pPr>
            <a:r>
              <a:rPr kumimoji="0" lang="cy-GB" altLang="en-US" sz="1800" b="0" i="0" u="none" strike="noStrike" cap="none" normalizeH="0" baseline="0">
                <a:ln>
                  <a:noFill/>
                </a:ln>
                <a:solidFill>
                  <a:srgbClr val="202124"/>
                </a:solidFill>
                <a:effectLst/>
                <a:latin typeface="Arial"/>
                <a:ea typeface="inherit"/>
                <a:cs typeface="Arial"/>
              </a:rPr>
              <a:t>Os</a:t>
            </a:r>
            <a:r>
              <a:rPr lang="cy-GB" altLang="en-US" sz="1800">
                <a:solidFill>
                  <a:srgbClr val="202124"/>
                </a:solidFill>
                <a:latin typeface="Arial"/>
                <a:ea typeface="inherit"/>
                <a:cs typeface="Arial"/>
              </a:rPr>
              <a:t> oes</a:t>
            </a:r>
            <a:r>
              <a:rPr kumimoji="0" lang="cy-GB" altLang="en-US" sz="1800" b="0" i="0" u="none" strike="noStrike" cap="none" normalizeH="0" baseline="0">
                <a:ln>
                  <a:noFill/>
                </a:ln>
                <a:solidFill>
                  <a:srgbClr val="202124"/>
                </a:solidFill>
                <a:effectLst/>
                <a:latin typeface="Arial"/>
                <a:ea typeface="inherit"/>
                <a:cs typeface="Arial"/>
              </a:rPr>
              <a:t> </a:t>
            </a:r>
            <a:r>
              <a:rPr lang="cy-GB" altLang="en-US" sz="1800">
                <a:solidFill>
                  <a:srgbClr val="202124"/>
                </a:solidFill>
                <a:latin typeface="Arial"/>
                <a:ea typeface="inherit"/>
                <a:cs typeface="Arial"/>
              </a:rPr>
              <a:t>problem ar </a:t>
            </a:r>
            <a:r>
              <a:rPr kumimoji="0" lang="cy-GB" altLang="en-US" sz="1800" b="0" i="0" u="none" strike="noStrike" cap="none" normalizeH="0" baseline="0">
                <a:ln>
                  <a:noFill/>
                </a:ln>
                <a:solidFill>
                  <a:srgbClr val="202124"/>
                </a:solidFill>
                <a:effectLst/>
                <a:latin typeface="Arial"/>
                <a:ea typeface="inherit"/>
                <a:cs typeface="Arial"/>
              </a:rPr>
              <a:t>ein hochr </a:t>
            </a:r>
            <a:r>
              <a:rPr lang="cy-GB" altLang="en-US" sz="1800">
                <a:solidFill>
                  <a:srgbClr val="202124"/>
                </a:solidFill>
                <a:latin typeface="Arial"/>
                <a:ea typeface="inherit"/>
                <a:cs typeface="Arial"/>
              </a:rPr>
              <a:t>ni – arhoswch</a:t>
            </a:r>
            <a:r>
              <a:rPr kumimoji="0" lang="cy-GB" altLang="en-US" sz="1800" b="0" i="0" u="none" strike="noStrike" cap="none" normalizeH="0" baseline="0">
                <a:ln>
                  <a:noFill/>
                </a:ln>
                <a:solidFill>
                  <a:srgbClr val="202124"/>
                </a:solidFill>
                <a:effectLst/>
                <a:latin typeface="Arial"/>
                <a:ea typeface="inherit"/>
                <a:cs typeface="Arial"/>
              </a:rPr>
              <a:t> ar </a:t>
            </a:r>
            <a:r>
              <a:rPr kumimoji="0" lang="cy-GB" altLang="en-US" sz="1800" b="0" i="0" u="none" strike="noStrike" cap="none" normalizeH="0" baseline="0" err="1">
                <a:ln>
                  <a:noFill/>
                </a:ln>
                <a:solidFill>
                  <a:srgbClr val="202124"/>
                </a:solidFill>
                <a:effectLst/>
                <a:latin typeface="Arial"/>
                <a:ea typeface="inherit"/>
                <a:cs typeface="Arial"/>
              </a:rPr>
              <a:t>Teams</a:t>
            </a:r>
            <a:r>
              <a:rPr kumimoji="0" lang="cy-GB" altLang="en-US" sz="1800" b="0" i="0" u="none" strike="noStrike" cap="none" normalizeH="0" baseline="0">
                <a:ln>
                  <a:noFill/>
                </a:ln>
                <a:solidFill>
                  <a:srgbClr val="202124"/>
                </a:solidFill>
                <a:effectLst/>
                <a:latin typeface="Arial"/>
                <a:ea typeface="inherit"/>
                <a:cs typeface="Arial"/>
              </a:rPr>
              <a:t> a byddwn yn ail-ymuno. Os </a:t>
            </a:r>
            <a:r>
              <a:rPr lang="cy-GB" altLang="en-US" sz="1800">
                <a:solidFill>
                  <a:srgbClr val="202124"/>
                </a:solidFill>
                <a:latin typeface="Arial"/>
                <a:ea typeface="inherit"/>
                <a:cs typeface="Arial"/>
              </a:rPr>
              <a:t>yw problemau'n</a:t>
            </a:r>
            <a:r>
              <a:rPr kumimoji="0" lang="cy-GB" altLang="en-US" sz="1800" b="0" i="0" u="none" strike="noStrike" cap="none" normalizeH="0" baseline="0">
                <a:ln>
                  <a:noFill/>
                </a:ln>
                <a:solidFill>
                  <a:srgbClr val="202124"/>
                </a:solidFill>
                <a:effectLst/>
                <a:latin typeface="Arial"/>
                <a:ea typeface="inherit"/>
                <a:cs typeface="Arial"/>
              </a:rPr>
              <a:t> parhau, gwiriwch eich e-byst.</a:t>
            </a:r>
            <a:r>
              <a:rPr lang="cy-GB" altLang="en-US" sz="1800">
                <a:solidFill>
                  <a:schemeClr val="tx1"/>
                </a:solidFill>
                <a:latin typeface="Arial"/>
                <a:cs typeface="Arial"/>
              </a:rPr>
              <a:t> </a:t>
            </a:r>
            <a:endParaRPr lang="cy-GB"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p>
            <a:pPr lvl="1">
              <a:buFont typeface="Courier New"/>
              <a:buChar char="o"/>
            </a:pPr>
            <a:r>
              <a:rPr lang="cy-GB" altLang="en-US" sz="1800">
                <a:solidFill>
                  <a:srgbClr val="202124"/>
                </a:solidFill>
                <a:latin typeface="Arial"/>
                <a:ea typeface="inherit"/>
                <a:cs typeface="Arial"/>
              </a:rPr>
              <a:t>Os oes problem ar eich ochr chi – ceisiwch</a:t>
            </a:r>
            <a:r>
              <a:rPr kumimoji="0" lang="cy-GB" altLang="en-US" sz="1800" b="0" i="0" u="none" strike="noStrike" cap="none" normalizeH="0" baseline="0">
                <a:ln>
                  <a:noFill/>
                </a:ln>
                <a:solidFill>
                  <a:srgbClr val="202124"/>
                </a:solidFill>
                <a:effectLst/>
                <a:latin typeface="Arial"/>
                <a:ea typeface="inherit"/>
                <a:cs typeface="Arial"/>
              </a:rPr>
              <a:t> ail-ymuno pan </a:t>
            </a:r>
            <a:r>
              <a:rPr lang="cy-GB" altLang="en-US" sz="1800">
                <a:solidFill>
                  <a:srgbClr val="202124"/>
                </a:solidFill>
                <a:latin typeface="Arial"/>
                <a:ea typeface="inherit"/>
                <a:cs typeface="Arial"/>
              </a:rPr>
              <a:t>fo' hynny'n bosibl.</a:t>
            </a:r>
            <a:endParaRPr lang="cy-GB" altLang="en-US" sz="1800">
              <a:latin typeface="Arial"/>
              <a:ea typeface="Calibri"/>
              <a:cs typeface="Arial"/>
            </a:endParaRPr>
          </a:p>
          <a:p>
            <a:pPr lvl="1">
              <a:buFont typeface="Courier New"/>
              <a:buChar char="o"/>
            </a:pPr>
            <a:r>
              <a:rPr lang="cy-GB" altLang="en-US" sz="1800">
                <a:solidFill>
                  <a:srgbClr val="202124"/>
                </a:solidFill>
                <a:latin typeface="Arial"/>
                <a:ea typeface="inherit"/>
                <a:cs typeface="Arial"/>
              </a:rPr>
              <a:t> </a:t>
            </a:r>
            <a:r>
              <a:rPr kumimoji="0" lang="cy-GB" altLang="en-US" sz="1800" b="0" i="0" u="none" strike="noStrike" cap="none" normalizeH="0" baseline="0">
                <a:ln>
                  <a:noFill/>
                </a:ln>
                <a:solidFill>
                  <a:srgbClr val="202124"/>
                </a:solidFill>
                <a:effectLst/>
                <a:latin typeface="Arial"/>
                <a:ea typeface="inherit"/>
                <a:cs typeface="Arial"/>
              </a:rPr>
              <a:t>E-bostiwch arweinydd y modiwl, os ydych yn cael trafferth</a:t>
            </a:r>
            <a:endParaRPr lang="cy-GB" altLang="en-US" sz="1800" b="0" i="0" u="none" strike="noStrike" cap="none" normalizeH="0" baseline="0">
              <a:ln>
                <a:noFill/>
              </a:ln>
              <a:solidFill>
                <a:schemeClr val="tx1"/>
              </a:solidFill>
              <a:effectLst/>
              <a:latin typeface="Arial"/>
              <a:cs typeface="Arial"/>
            </a:endParaRPr>
          </a:p>
          <a:p>
            <a:pPr>
              <a:buFontTx/>
              <a:buChar char="-"/>
            </a:pPr>
            <a:endParaRPr lang="cy-GB" altLang="en-US" sz="600" b="0" i="0" u="none" strike="noStrike" cap="none" normalizeH="0" baseline="0">
              <a:ln>
                <a:noFill/>
              </a:ln>
              <a:solidFill>
                <a:schemeClr val="tx1"/>
              </a:solidFill>
              <a:effectLst/>
              <a:latin typeface="Calibri"/>
              <a:cs typeface="Calibri"/>
            </a:endParaRPr>
          </a:p>
          <a:p>
            <a:pPr>
              <a:buFontTx/>
              <a:buChar char="-"/>
            </a:pPr>
            <a:endParaRPr kumimoji="0" lang="cy-GB" altLang="en-US" sz="600" b="0" i="0" u="none" strike="noStrike" cap="none" normalizeH="0" baseline="0">
              <a:ln>
                <a:noFill/>
              </a:ln>
              <a:solidFill>
                <a:schemeClr val="tx1"/>
              </a:solidFill>
              <a:effectLst/>
            </a:endParaRPr>
          </a:p>
          <a:p>
            <a:pPr>
              <a:buFontTx/>
              <a:buChar char="-"/>
            </a:pPr>
            <a:endParaRPr lang="cy-GB" altLang="en-US" sz="2000" b="0" i="0" u="none" strike="noStrike" cap="none" normalizeH="0" baseline="0">
              <a:ln>
                <a:noFill/>
              </a:ln>
              <a:solidFill>
                <a:schemeClr val="tx1"/>
              </a:solidFill>
              <a:effectLst/>
              <a:latin typeface="Arial" panose="020B0604020202020204" pitchFamily="34" charset="0"/>
            </a:endParaRPr>
          </a:p>
          <a:p>
            <a:pPr>
              <a:buFontTx/>
              <a:buChar char="-"/>
            </a:pPr>
            <a:endParaRPr lang="en-GB" b="0" i="0" u="none" strike="noStrike" cap="none" normalizeH="0" baseline="0">
              <a:ln>
                <a:noFill/>
              </a:ln>
              <a:solidFill>
                <a:schemeClr val="tx1"/>
              </a:solidFill>
              <a:effectLst/>
              <a:latin typeface="Calibri"/>
            </a:endParaRPr>
          </a:p>
        </p:txBody>
      </p:sp>
    </p:spTree>
    <p:extLst>
      <p:ext uri="{BB962C8B-B14F-4D97-AF65-F5344CB8AC3E}">
        <p14:creationId xmlns:p14="http://schemas.microsoft.com/office/powerpoint/2010/main" val="2170642320"/>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Title 1"/>
          <p:cNvSpPr txBox="1">
            <a:spLocks noGrp="1"/>
          </p:cNvSpPr>
          <p:nvPr>
            <p:ph type="title"/>
          </p:nvPr>
        </p:nvSpPr>
        <p:spPr>
          <a:xfrm>
            <a:off x="624444" y="381169"/>
            <a:ext cx="10515601" cy="994172"/>
          </a:xfrm>
          <a:prstGeom prst="rect">
            <a:avLst/>
          </a:prstGeom>
        </p:spPr>
        <p:txBody>
          <a:bodyPr/>
          <a:lstStyle>
            <a:lvl1pPr>
              <a:defRPr>
                <a:latin typeface="Arial"/>
                <a:ea typeface="Arial"/>
                <a:cs typeface="Arial"/>
                <a:sym typeface="Arial"/>
              </a:defRPr>
            </a:lvl1pPr>
          </a:lstStyle>
          <a:p>
            <a:r>
              <a:t>A few reminders and “ground-rules”</a:t>
            </a:r>
          </a:p>
        </p:txBody>
      </p:sp>
      <p:sp>
        <p:nvSpPr>
          <p:cNvPr id="115" name="Content Placeholder 3"/>
          <p:cNvSpPr txBox="1">
            <a:spLocks noGrp="1"/>
          </p:cNvSpPr>
          <p:nvPr>
            <p:ph type="body" idx="1"/>
          </p:nvPr>
        </p:nvSpPr>
        <p:spPr>
          <a:xfrm>
            <a:off x="507274" y="1377537"/>
            <a:ext cx="10515601" cy="4512899"/>
          </a:xfrm>
          <a:prstGeom prst="rect">
            <a:avLst/>
          </a:prstGeom>
        </p:spPr>
        <p:txBody>
          <a:bodyPr lIns="45719" tIns="45720" rIns="45719" bIns="45720" anchor="t">
            <a:normAutofit/>
          </a:bodyPr>
          <a:lstStyle/>
          <a:p>
            <a:pPr>
              <a:lnSpc>
                <a:spcPct val="81000"/>
              </a:lnSpc>
              <a:defRPr sz="1800">
                <a:latin typeface="Arial"/>
                <a:ea typeface="Arial"/>
                <a:cs typeface="Arial"/>
                <a:sym typeface="Arial"/>
              </a:defRPr>
            </a:pPr>
            <a:r>
              <a:rPr dirty="0">
                <a:solidFill>
                  <a:srgbClr val="0070C0"/>
                </a:solidFill>
              </a:rPr>
              <a:t>Remain in the same </a:t>
            </a:r>
            <a:r>
              <a:rPr lang="en-GB" dirty="0">
                <a:solidFill>
                  <a:srgbClr val="0070C0"/>
                </a:solidFill>
              </a:rPr>
              <a:t>Teams</a:t>
            </a:r>
            <a:r>
              <a:rPr dirty="0">
                <a:solidFill>
                  <a:srgbClr val="0070C0"/>
                </a:solidFill>
              </a:rPr>
              <a:t> meeting all day until final HEI session*</a:t>
            </a:r>
            <a:r>
              <a:rPr lang="en-GB" dirty="0">
                <a:solidFill>
                  <a:srgbClr val="0070C0"/>
                </a:solidFill>
              </a:rPr>
              <a:t> </a:t>
            </a:r>
            <a:endParaRPr>
              <a:solidFill>
                <a:srgbClr val="0070C0"/>
              </a:solidFill>
            </a:endParaRPr>
          </a:p>
          <a:p>
            <a:pPr>
              <a:lnSpc>
                <a:spcPct val="81000"/>
              </a:lnSpc>
              <a:defRPr sz="1800">
                <a:latin typeface="Arial"/>
                <a:ea typeface="Arial"/>
                <a:cs typeface="Arial"/>
                <a:sym typeface="Arial"/>
              </a:defRPr>
            </a:pPr>
            <a:r>
              <a:rPr lang="en-GB" dirty="0">
                <a:solidFill>
                  <a:srgbClr val="0070C0"/>
                </a:solidFill>
              </a:rPr>
              <a:t>  </a:t>
            </a:r>
            <a:r>
              <a:rPr dirty="0">
                <a:solidFill>
                  <a:srgbClr val="0070C0"/>
                </a:solidFill>
              </a:rPr>
              <a:t>Plenty of screen breaks for your well-being</a:t>
            </a:r>
            <a:endParaRPr lang="en-GB" dirty="0">
              <a:solidFill>
                <a:srgbClr val="0070C0"/>
              </a:solidFill>
            </a:endParaRPr>
          </a:p>
          <a:p>
            <a:pPr>
              <a:lnSpc>
                <a:spcPct val="81000"/>
              </a:lnSpc>
              <a:defRPr sz="1800">
                <a:latin typeface="Arial"/>
                <a:ea typeface="Arial"/>
                <a:cs typeface="Arial"/>
                <a:sym typeface="Arial"/>
              </a:defRPr>
            </a:pPr>
            <a:r>
              <a:rPr lang="en-GB" dirty="0">
                <a:solidFill>
                  <a:srgbClr val="0070C0"/>
                </a:solidFill>
              </a:rPr>
              <a:t>  You are welcome to keep cameras on but we will be recording the main room sessions</a:t>
            </a:r>
            <a:endParaRPr dirty="0">
              <a:solidFill>
                <a:srgbClr val="0070C0"/>
              </a:solidFill>
            </a:endParaRPr>
          </a:p>
          <a:p>
            <a:pPr>
              <a:lnSpc>
                <a:spcPct val="81000"/>
              </a:lnSpc>
              <a:defRPr sz="1800">
                <a:latin typeface="Arial"/>
                <a:ea typeface="Arial"/>
                <a:cs typeface="Arial"/>
                <a:sym typeface="Arial"/>
              </a:defRPr>
            </a:pPr>
            <a:r>
              <a:rPr lang="en-GB" dirty="0">
                <a:solidFill>
                  <a:srgbClr val="0070C0"/>
                </a:solidFill>
              </a:rPr>
              <a:t>  </a:t>
            </a:r>
            <a:r>
              <a:rPr dirty="0">
                <a:solidFill>
                  <a:srgbClr val="0070C0"/>
                </a:solidFill>
              </a:rPr>
              <a:t>Please mute and use the </a:t>
            </a:r>
            <a:r>
              <a:rPr lang="en-GB" dirty="0">
                <a:solidFill>
                  <a:srgbClr val="0070C0"/>
                </a:solidFill>
              </a:rPr>
              <a:t>hand-up</a:t>
            </a:r>
            <a:r>
              <a:rPr dirty="0">
                <a:solidFill>
                  <a:srgbClr val="0070C0"/>
                </a:solidFill>
              </a:rPr>
              <a:t> or chat function to ask a question</a:t>
            </a:r>
            <a:r>
              <a:rPr lang="en-GB" dirty="0">
                <a:solidFill>
                  <a:srgbClr val="0070C0"/>
                </a:solidFill>
              </a:rPr>
              <a:t> </a:t>
            </a:r>
            <a:endParaRPr dirty="0">
              <a:solidFill>
                <a:srgbClr val="0070C0"/>
              </a:solidFill>
            </a:endParaRPr>
          </a:p>
          <a:p>
            <a:pPr marL="685800" lvl="1" indent="-228600">
              <a:lnSpc>
                <a:spcPct val="81000"/>
              </a:lnSpc>
              <a:spcBef>
                <a:spcPts val="500"/>
              </a:spcBef>
              <a:defRPr sz="1500">
                <a:latin typeface="Arial"/>
                <a:ea typeface="Arial"/>
                <a:cs typeface="Arial"/>
                <a:sym typeface="Arial"/>
              </a:defRPr>
            </a:pPr>
            <a:r>
              <a:rPr dirty="0">
                <a:solidFill>
                  <a:srgbClr val="0070C0"/>
                </a:solidFill>
              </a:rPr>
              <a:t>Please do not talk over each other (this often happens when we get excited and passionate about the things we discuss!)</a:t>
            </a:r>
            <a:endParaRPr sz="2400" dirty="0">
              <a:solidFill>
                <a:srgbClr val="0070C0"/>
              </a:solidFill>
            </a:endParaRPr>
          </a:p>
          <a:p>
            <a:pPr marL="685800" lvl="1" indent="-228600">
              <a:lnSpc>
                <a:spcPct val="81000"/>
              </a:lnSpc>
              <a:spcBef>
                <a:spcPts val="500"/>
              </a:spcBef>
              <a:defRPr sz="1500">
                <a:latin typeface="Arial"/>
                <a:ea typeface="Arial"/>
                <a:cs typeface="Arial"/>
                <a:sym typeface="Arial"/>
              </a:defRPr>
            </a:pPr>
            <a:r>
              <a:rPr dirty="0">
                <a:solidFill>
                  <a:srgbClr val="0070C0"/>
                </a:solidFill>
              </a:rPr>
              <a:t>Please respect other’s viewpoints, backgrounds and experiences</a:t>
            </a:r>
            <a:endParaRPr sz="2400" dirty="0">
              <a:solidFill>
                <a:srgbClr val="0070C0"/>
              </a:solidFill>
            </a:endParaRPr>
          </a:p>
          <a:p>
            <a:pPr>
              <a:lnSpc>
                <a:spcPct val="81000"/>
              </a:lnSpc>
              <a:defRPr sz="1800">
                <a:latin typeface="Arial"/>
                <a:ea typeface="Arial"/>
                <a:cs typeface="Arial"/>
                <a:sym typeface="Arial"/>
              </a:defRPr>
            </a:pPr>
            <a:r>
              <a:rPr lang="en-GB" dirty="0">
                <a:solidFill>
                  <a:srgbClr val="0070C0"/>
                </a:solidFill>
              </a:rPr>
              <a:t>  </a:t>
            </a:r>
            <a:r>
              <a:rPr dirty="0">
                <a:solidFill>
                  <a:srgbClr val="0070C0"/>
                </a:solidFill>
              </a:rPr>
              <a:t>Time-keeping – we may need to draw sessions to a close to keep to time</a:t>
            </a:r>
            <a:endParaRPr sz="1500" dirty="0">
              <a:solidFill>
                <a:srgbClr val="0070C0"/>
              </a:solidFill>
            </a:endParaRPr>
          </a:p>
          <a:p>
            <a:pPr>
              <a:lnSpc>
                <a:spcPct val="81000"/>
              </a:lnSpc>
              <a:defRPr sz="1800">
                <a:latin typeface="Arial"/>
                <a:ea typeface="Arial"/>
                <a:cs typeface="Arial"/>
                <a:sym typeface="Arial"/>
              </a:defRPr>
            </a:pPr>
            <a:r>
              <a:rPr lang="en-GB" dirty="0">
                <a:solidFill>
                  <a:srgbClr val="0070C0"/>
                </a:solidFill>
              </a:rPr>
              <a:t>  </a:t>
            </a:r>
            <a:r>
              <a:rPr dirty="0">
                <a:solidFill>
                  <a:srgbClr val="0070C0"/>
                </a:solidFill>
              </a:rPr>
              <a:t>In the event of technical issues:</a:t>
            </a:r>
            <a:r>
              <a:rPr lang="en-GB" dirty="0">
                <a:solidFill>
                  <a:srgbClr val="0070C0"/>
                </a:solidFill>
              </a:rPr>
              <a:t> </a:t>
            </a:r>
            <a:endParaRPr dirty="0">
              <a:solidFill>
                <a:srgbClr val="0070C0"/>
              </a:solidFill>
            </a:endParaRPr>
          </a:p>
          <a:p>
            <a:pPr marL="685800" lvl="1" indent="-228600">
              <a:lnSpc>
                <a:spcPct val="81000"/>
              </a:lnSpc>
              <a:spcBef>
                <a:spcPts val="500"/>
              </a:spcBef>
              <a:defRPr sz="1500">
                <a:latin typeface="Arial"/>
                <a:ea typeface="Arial"/>
                <a:cs typeface="Arial"/>
                <a:sym typeface="Arial"/>
              </a:defRPr>
            </a:pPr>
            <a:r>
              <a:rPr dirty="0">
                <a:solidFill>
                  <a:srgbClr val="0070C0"/>
                </a:solidFill>
              </a:rPr>
              <a:t>Don’t panic!</a:t>
            </a:r>
            <a:endParaRPr sz="2400" dirty="0">
              <a:solidFill>
                <a:srgbClr val="0070C0"/>
              </a:solidFill>
            </a:endParaRPr>
          </a:p>
          <a:p>
            <a:pPr marL="685800" lvl="1" indent="-228600">
              <a:lnSpc>
                <a:spcPct val="81000"/>
              </a:lnSpc>
              <a:spcBef>
                <a:spcPts val="500"/>
              </a:spcBef>
              <a:defRPr sz="1500">
                <a:latin typeface="Arial"/>
                <a:ea typeface="Arial"/>
                <a:cs typeface="Arial"/>
                <a:sym typeface="Arial"/>
              </a:defRPr>
            </a:pPr>
            <a:r>
              <a:rPr dirty="0">
                <a:solidFill>
                  <a:srgbClr val="0070C0"/>
                </a:solidFill>
              </a:rPr>
              <a:t>If our side – stay on </a:t>
            </a:r>
            <a:r>
              <a:rPr lang="en-GB" dirty="0">
                <a:solidFill>
                  <a:srgbClr val="0070C0"/>
                </a:solidFill>
              </a:rPr>
              <a:t>Teams </a:t>
            </a:r>
            <a:r>
              <a:rPr dirty="0">
                <a:solidFill>
                  <a:srgbClr val="0070C0"/>
                </a:solidFill>
              </a:rPr>
              <a:t>and we will re-join.</a:t>
            </a:r>
            <a:r>
              <a:rPr lang="en-GB" dirty="0">
                <a:solidFill>
                  <a:srgbClr val="0070C0"/>
                </a:solidFill>
              </a:rPr>
              <a:t> </a:t>
            </a:r>
            <a:r>
              <a:rPr dirty="0">
                <a:solidFill>
                  <a:srgbClr val="0070C0"/>
                </a:solidFill>
              </a:rPr>
              <a:t> If ongoing, please check your emails.</a:t>
            </a:r>
            <a:endParaRPr sz="2400" dirty="0">
              <a:solidFill>
                <a:srgbClr val="0070C0"/>
              </a:solidFill>
            </a:endParaRPr>
          </a:p>
          <a:p>
            <a:pPr marL="685800" lvl="1" indent="-228600">
              <a:lnSpc>
                <a:spcPct val="81000"/>
              </a:lnSpc>
              <a:spcBef>
                <a:spcPts val="500"/>
              </a:spcBef>
              <a:defRPr sz="1500">
                <a:latin typeface="Arial"/>
                <a:ea typeface="Arial"/>
                <a:cs typeface="Arial"/>
                <a:sym typeface="Arial"/>
              </a:defRPr>
            </a:pPr>
            <a:r>
              <a:rPr dirty="0">
                <a:solidFill>
                  <a:srgbClr val="0070C0"/>
                </a:solidFill>
              </a:rPr>
              <a:t>If your side- try to re-join when you can</a:t>
            </a:r>
            <a:endParaRPr sz="2400" dirty="0">
              <a:solidFill>
                <a:srgbClr val="0070C0"/>
              </a:solidFill>
            </a:endParaRPr>
          </a:p>
          <a:p>
            <a:pPr marL="685800" lvl="1" indent="-228600">
              <a:lnSpc>
                <a:spcPct val="81000"/>
              </a:lnSpc>
              <a:spcBef>
                <a:spcPts val="500"/>
              </a:spcBef>
              <a:defRPr sz="1500">
                <a:latin typeface="Arial"/>
                <a:ea typeface="Arial"/>
                <a:cs typeface="Arial"/>
                <a:sym typeface="Arial"/>
              </a:defRPr>
            </a:pPr>
            <a:r>
              <a:rPr dirty="0">
                <a:solidFill>
                  <a:srgbClr val="0070C0"/>
                </a:solidFill>
              </a:rPr>
              <a:t>Email</a:t>
            </a:r>
            <a:r>
              <a:rPr lang="en-GB" dirty="0">
                <a:solidFill>
                  <a:srgbClr val="0070C0"/>
                </a:solidFill>
              </a:rPr>
              <a:t> the module leader, </a:t>
            </a:r>
            <a:r>
              <a:rPr dirty="0">
                <a:solidFill>
                  <a:srgbClr val="0070C0"/>
                </a:solidFill>
              </a:rPr>
              <a:t>if you are having trouble</a:t>
            </a:r>
            <a:r>
              <a:rPr lang="en-GB" dirty="0">
                <a:solidFill>
                  <a:srgbClr val="0070C0"/>
                </a:solidFill>
              </a:rPr>
              <a:t>. </a:t>
            </a:r>
            <a:endParaRPr dirty="0">
              <a:solidFill>
                <a:srgbClr val="0070C0"/>
              </a:solidFill>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a:extLst>
              <a:ext uri="{FF2B5EF4-FFF2-40B4-BE49-F238E27FC236}">
                <a16:creationId xmlns:a16="http://schemas.microsoft.com/office/drawing/2014/main" id="{76E165BD-D08C-9F5B-554F-37F5BA5D2413}"/>
              </a:ext>
            </a:extLst>
          </p:cNvPr>
          <p:cNvGraphicFramePr>
            <a:graphicFrameLocks noGrp="1"/>
          </p:cNvGraphicFramePr>
          <p:nvPr>
            <p:extLst>
              <p:ext uri="{D42A27DB-BD31-4B8C-83A1-F6EECF244321}">
                <p14:modId xmlns:p14="http://schemas.microsoft.com/office/powerpoint/2010/main" val="2208839628"/>
              </p:ext>
            </p:extLst>
          </p:nvPr>
        </p:nvGraphicFramePr>
        <p:xfrm>
          <a:off x="664502" y="289654"/>
          <a:ext cx="9829327" cy="6631394"/>
        </p:xfrm>
        <a:graphic>
          <a:graphicData uri="http://schemas.openxmlformats.org/drawingml/2006/table">
            <a:tbl>
              <a:tblPr firstRow="1" bandRow="1">
                <a:tableStyleId>{3C2FFA5D-87B4-456A-9821-1D502468CF0F}</a:tableStyleId>
              </a:tblPr>
              <a:tblGrid>
                <a:gridCol w="1526795">
                  <a:extLst>
                    <a:ext uri="{9D8B030D-6E8A-4147-A177-3AD203B41FA5}">
                      <a16:colId xmlns:a16="http://schemas.microsoft.com/office/drawing/2014/main" val="1631854872"/>
                    </a:ext>
                  </a:extLst>
                </a:gridCol>
                <a:gridCol w="3464551">
                  <a:extLst>
                    <a:ext uri="{9D8B030D-6E8A-4147-A177-3AD203B41FA5}">
                      <a16:colId xmlns:a16="http://schemas.microsoft.com/office/drawing/2014/main" val="2316380703"/>
                    </a:ext>
                  </a:extLst>
                </a:gridCol>
                <a:gridCol w="4837981">
                  <a:extLst>
                    <a:ext uri="{9D8B030D-6E8A-4147-A177-3AD203B41FA5}">
                      <a16:colId xmlns:a16="http://schemas.microsoft.com/office/drawing/2014/main" val="1813158208"/>
                    </a:ext>
                  </a:extLst>
                </a:gridCol>
              </a:tblGrid>
              <a:tr h="418204">
                <a:tc gridSpan="3">
                  <a:txBody>
                    <a:bodyPr/>
                    <a:lstStyle/>
                    <a:p>
                      <a:pPr lvl="0" algn="l"/>
                      <a:r>
                        <a:rPr lang="en-GB" sz="2000" dirty="0" err="1"/>
                        <a:t>Amserlen</a:t>
                      </a:r>
                      <a:r>
                        <a:rPr lang="en-GB" sz="2000" dirty="0"/>
                        <a:t> y </a:t>
                      </a:r>
                      <a:r>
                        <a:rPr lang="en-GB" sz="2000" dirty="0" err="1"/>
                        <a:t>Dydd</a:t>
                      </a:r>
                      <a:r>
                        <a:rPr lang="en-GB" sz="2000" dirty="0"/>
                        <a:t>              Schedule of the Day</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1809802"/>
                  </a:ext>
                </a:extLst>
              </a:tr>
              <a:tr h="486482">
                <a:tc>
                  <a:txBody>
                    <a:bodyPr/>
                    <a:lstStyle/>
                    <a:p>
                      <a:pPr algn="l"/>
                      <a:r>
                        <a:rPr lang="en-GB" b="1" dirty="0">
                          <a:latin typeface="Arial"/>
                          <a:cs typeface="Arial"/>
                        </a:rPr>
                        <a:t>09:30 – 10:00</a:t>
                      </a:r>
                    </a:p>
                  </a:txBody>
                  <a:tcPr/>
                </a:tc>
                <a:tc>
                  <a:txBody>
                    <a:bodyPr/>
                    <a:lstStyle/>
                    <a:p>
                      <a:pPr algn="l"/>
                      <a:r>
                        <a:rPr lang="cy-GB" noProof="0" dirty="0"/>
                        <a:t>Croeso a chynllun y dydd</a:t>
                      </a:r>
                    </a:p>
                  </a:txBody>
                  <a:tcPr/>
                </a:tc>
                <a:tc>
                  <a:txBody>
                    <a:bodyPr/>
                    <a:lstStyle/>
                    <a:p>
                      <a:pPr algn="l"/>
                      <a:r>
                        <a:rPr lang="en-GB" dirty="0"/>
                        <a:t>Welcome and plan of the day</a:t>
                      </a:r>
                    </a:p>
                  </a:txBody>
                  <a:tcPr/>
                </a:tc>
                <a:extLst>
                  <a:ext uri="{0D108BD9-81ED-4DB2-BD59-A6C34878D82A}">
                    <a16:rowId xmlns:a16="http://schemas.microsoft.com/office/drawing/2014/main" val="1876010513"/>
                  </a:ext>
                </a:extLst>
              </a:tr>
              <a:tr h="563295">
                <a:tc>
                  <a:txBody>
                    <a:bodyPr/>
                    <a:lstStyle/>
                    <a:p>
                      <a:pPr algn="l"/>
                      <a:r>
                        <a:rPr lang="en-GB" b="1" dirty="0">
                          <a:latin typeface="Arial"/>
                          <a:cs typeface="Arial"/>
                        </a:rPr>
                        <a:t>10:00-11:00</a:t>
                      </a:r>
                    </a:p>
                  </a:txBody>
                  <a:tcPr/>
                </a:tc>
                <a:tc>
                  <a:txBody>
                    <a:bodyPr/>
                    <a:lstStyle/>
                    <a:p>
                      <a:pPr algn="l"/>
                      <a:r>
                        <a:rPr lang="cy-GB" noProof="0" dirty="0" err="1"/>
                        <a:t>LlC</a:t>
                      </a:r>
                      <a:r>
                        <a:rPr lang="cy-GB" noProof="0" dirty="0"/>
                        <a:t> 1 Sesiwn 1: Diffinio tlodi a deall ei oblygiadau ar gyfer arfer</a:t>
                      </a:r>
                    </a:p>
                  </a:txBody>
                  <a:tcPr/>
                </a:tc>
                <a:tc>
                  <a:txBody>
                    <a:bodyPr/>
                    <a:lstStyle/>
                    <a:p>
                      <a:pPr algn="l"/>
                      <a:r>
                        <a:rPr lang="en-GB" dirty="0"/>
                        <a:t>CS1 Session 1: Defining poverty and understanding its implication for practice</a:t>
                      </a:r>
                    </a:p>
                  </a:txBody>
                  <a:tcPr/>
                </a:tc>
                <a:extLst>
                  <a:ext uri="{0D108BD9-81ED-4DB2-BD59-A6C34878D82A}">
                    <a16:rowId xmlns:a16="http://schemas.microsoft.com/office/drawing/2014/main" val="1087395669"/>
                  </a:ext>
                </a:extLst>
              </a:tr>
              <a:tr h="563295">
                <a:tc>
                  <a:txBody>
                    <a:bodyPr/>
                    <a:lstStyle/>
                    <a:p>
                      <a:pPr algn="l"/>
                      <a:r>
                        <a:rPr lang="en-GB" b="1" dirty="0">
                          <a:latin typeface="Arial"/>
                          <a:cs typeface="Arial"/>
                        </a:rPr>
                        <a:t>11-11:15</a:t>
                      </a:r>
                    </a:p>
                  </a:txBody>
                  <a:tcPr/>
                </a:tc>
                <a:tc>
                  <a:txBody>
                    <a:bodyPr/>
                    <a:lstStyle/>
                    <a:p>
                      <a:pPr algn="l"/>
                      <a:r>
                        <a:rPr lang="cy-GB" noProof="0" dirty="0"/>
                        <a:t>EGWYL</a:t>
                      </a:r>
                    </a:p>
                  </a:txBody>
                  <a:tcPr/>
                </a:tc>
                <a:tc>
                  <a:txBody>
                    <a:bodyPr/>
                    <a:lstStyle/>
                    <a:p>
                      <a:pPr algn="l"/>
                      <a:r>
                        <a:rPr lang="en-GB" dirty="0"/>
                        <a:t>BREAK</a:t>
                      </a:r>
                    </a:p>
                  </a:txBody>
                  <a:tcPr/>
                </a:tc>
                <a:extLst>
                  <a:ext uri="{0D108BD9-81ED-4DB2-BD59-A6C34878D82A}">
                    <a16:rowId xmlns:a16="http://schemas.microsoft.com/office/drawing/2014/main" val="1366079884"/>
                  </a:ext>
                </a:extLst>
              </a:tr>
              <a:tr h="529156">
                <a:tc>
                  <a:txBody>
                    <a:bodyPr/>
                    <a:lstStyle/>
                    <a:p>
                      <a:pPr algn="l"/>
                      <a:r>
                        <a:rPr lang="en-GB" b="1" dirty="0">
                          <a:latin typeface="Arial"/>
                          <a:cs typeface="Arial"/>
                        </a:rPr>
                        <a:t>11:15 – 12:00</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cy-GB" noProof="0" dirty="0"/>
                        <a:t> </a:t>
                      </a:r>
                      <a:r>
                        <a:rPr lang="cy-GB" noProof="0" dirty="0" err="1"/>
                        <a:t>LlC</a:t>
                      </a:r>
                      <a:r>
                        <a:rPr lang="cy-GB" noProof="0" dirty="0"/>
                        <a:t> 1 Sesiwn 2: Goblygiadau i ddysgwyr bregus</a:t>
                      </a:r>
                      <a:endParaRPr lang="cy-GB" sz="1200" noProof="0" dirty="0">
                        <a:solidFill>
                          <a:srgbClr val="0070C0"/>
                        </a:solidFill>
                      </a:endParaRPr>
                    </a:p>
                    <a:p>
                      <a:pPr algn="l"/>
                      <a:endParaRPr lang="cy-GB" noProof="0"/>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dirty="0"/>
                        <a:t> CS1 Session 2:The implications for vulnerable learners</a:t>
                      </a:r>
                    </a:p>
                  </a:txBody>
                  <a:tcPr/>
                </a:tc>
                <a:extLst>
                  <a:ext uri="{0D108BD9-81ED-4DB2-BD59-A6C34878D82A}">
                    <a16:rowId xmlns:a16="http://schemas.microsoft.com/office/drawing/2014/main" val="1828208778"/>
                  </a:ext>
                </a:extLst>
              </a:tr>
              <a:tr h="486482">
                <a:tc>
                  <a:txBody>
                    <a:bodyPr/>
                    <a:lstStyle/>
                    <a:p>
                      <a:pPr algn="l"/>
                      <a:r>
                        <a:rPr lang="en-GB" b="1" dirty="0">
                          <a:latin typeface="Arial"/>
                          <a:cs typeface="Arial"/>
                        </a:rPr>
                        <a:t>12.00-12.30</a:t>
                      </a:r>
                    </a:p>
                  </a:txBody>
                  <a:tcPr/>
                </a:tc>
                <a:tc>
                  <a:txBody>
                    <a:bodyPr/>
                    <a:lstStyle/>
                    <a:p>
                      <a:pPr algn="l"/>
                      <a:r>
                        <a:rPr lang="cy-GB" b="1" noProof="0" dirty="0"/>
                        <a:t>Cinio</a:t>
                      </a:r>
                    </a:p>
                  </a:txBody>
                  <a:tcPr/>
                </a:tc>
                <a:tc>
                  <a:txBody>
                    <a:bodyPr/>
                    <a:lstStyle/>
                    <a:p>
                      <a:pPr algn="l"/>
                      <a:r>
                        <a:rPr lang="en-GB" b="1" dirty="0"/>
                        <a:t>Lunch</a:t>
                      </a:r>
                    </a:p>
                  </a:txBody>
                  <a:tcPr/>
                </a:tc>
                <a:extLst>
                  <a:ext uri="{0D108BD9-81ED-4DB2-BD59-A6C34878D82A}">
                    <a16:rowId xmlns:a16="http://schemas.microsoft.com/office/drawing/2014/main" val="123960974"/>
                  </a:ext>
                </a:extLst>
              </a:tr>
              <a:tr h="955895">
                <a:tc>
                  <a:txBody>
                    <a:bodyPr/>
                    <a:lstStyle/>
                    <a:p>
                      <a:pPr algn="l"/>
                      <a:r>
                        <a:rPr lang="en-GB" b="1" dirty="0">
                          <a:latin typeface="Arial"/>
                          <a:cs typeface="Arial"/>
                        </a:rPr>
                        <a:t>12:30 – 1.15pm </a:t>
                      </a:r>
                    </a:p>
                  </a:txBody>
                  <a:tcPr/>
                </a:tc>
                <a:tc>
                  <a:txBody>
                    <a:bodyPr/>
                    <a:lstStyle/>
                    <a:p>
                      <a:pPr algn="l"/>
                      <a:r>
                        <a:rPr lang="cy-GB" noProof="0" dirty="0"/>
                        <a:t>Holi arbenigwr</a:t>
                      </a:r>
                    </a:p>
                    <a:p>
                      <a:pPr lvl="0" algn="l">
                        <a:buNone/>
                      </a:pPr>
                      <a:r>
                        <a:rPr lang="en-US" dirty="0"/>
                        <a:t>Emma Holden and Megan Roberts – FEO</a:t>
                      </a:r>
                    </a:p>
                    <a:p>
                      <a:pPr lvl="0" algn="l">
                        <a:buNone/>
                      </a:pPr>
                      <a:r>
                        <a:rPr lang="cy-GB" sz="1100" b="0" i="0" u="none" strike="noStrike" noProof="0" dirty="0">
                          <a:solidFill>
                            <a:srgbClr val="202124"/>
                          </a:solidFill>
                          <a:latin typeface="Arial"/>
                        </a:rPr>
                        <a:t>Ysgolion Bro / Cymunedau Ymarfer CNPT</a:t>
                      </a:r>
                      <a:endParaRPr lang="cy-GB" dirty="0"/>
                    </a:p>
                  </a:txBody>
                  <a:tcPr/>
                </a:tc>
                <a:tc>
                  <a:txBody>
                    <a:bodyPr/>
                    <a:lstStyle/>
                    <a:p>
                      <a:pPr algn="l"/>
                      <a:r>
                        <a:rPr lang="en-GB" dirty="0"/>
                        <a:t>ASK the Expert</a:t>
                      </a:r>
                    </a:p>
                    <a:p>
                      <a:pPr lvl="0" algn="l">
                        <a:buNone/>
                      </a:pPr>
                      <a:r>
                        <a:rPr lang="en-GB" sz="1050" dirty="0">
                          <a:latin typeface="Arial"/>
                        </a:rPr>
                        <a:t>Emma Holden and Megan Roberts FEO</a:t>
                      </a:r>
                    </a:p>
                    <a:p>
                      <a:pPr lvl="0" algn="l">
                        <a:buNone/>
                      </a:pPr>
                      <a:r>
                        <a:rPr lang="cy-GB" sz="1200" b="0" i="0" u="none" strike="noStrike" noProof="0" dirty="0" err="1">
                          <a:solidFill>
                            <a:srgbClr val="000000"/>
                          </a:solidFill>
                          <a:latin typeface="Calibri"/>
                        </a:rPr>
                        <a:t>Community</a:t>
                      </a:r>
                      <a:r>
                        <a:rPr lang="cy-GB" sz="1200" b="0" i="0" u="none" strike="noStrike" noProof="0" dirty="0">
                          <a:solidFill>
                            <a:srgbClr val="000000"/>
                          </a:solidFill>
                          <a:latin typeface="Calibri"/>
                        </a:rPr>
                        <a:t> </a:t>
                      </a:r>
                      <a:r>
                        <a:rPr lang="cy-GB" sz="1200" b="0" i="0" u="none" strike="noStrike" noProof="0" dirty="0" err="1">
                          <a:solidFill>
                            <a:srgbClr val="000000"/>
                          </a:solidFill>
                          <a:latin typeface="Calibri"/>
                        </a:rPr>
                        <a:t>Focussed</a:t>
                      </a:r>
                      <a:r>
                        <a:rPr lang="cy-GB" sz="1200" b="0" i="0" u="none" strike="noStrike" noProof="0" dirty="0">
                          <a:solidFill>
                            <a:srgbClr val="000000"/>
                          </a:solidFill>
                          <a:latin typeface="Calibri"/>
                        </a:rPr>
                        <a:t> </a:t>
                      </a:r>
                      <a:r>
                        <a:rPr lang="cy-GB" sz="1200" b="0" i="0" u="none" strike="noStrike" noProof="0" dirty="0" err="1">
                          <a:solidFill>
                            <a:srgbClr val="000000"/>
                          </a:solidFill>
                          <a:latin typeface="Calibri"/>
                        </a:rPr>
                        <a:t>Schools</a:t>
                      </a:r>
                      <a:r>
                        <a:rPr lang="cy-GB" sz="1200" b="0" i="0" u="none" strike="noStrike" noProof="0" dirty="0">
                          <a:solidFill>
                            <a:srgbClr val="000000"/>
                          </a:solidFill>
                          <a:latin typeface="Calibri"/>
                        </a:rPr>
                        <a:t> / </a:t>
                      </a:r>
                      <a:r>
                        <a:rPr lang="cy-GB" sz="1200" b="0" i="0" u="none" strike="noStrike" noProof="0" dirty="0" err="1">
                          <a:solidFill>
                            <a:srgbClr val="000000"/>
                          </a:solidFill>
                          <a:latin typeface="Calibri"/>
                        </a:rPr>
                        <a:t>Communities</a:t>
                      </a:r>
                      <a:r>
                        <a:rPr lang="cy-GB" sz="1200" b="0" i="0" u="none" strike="noStrike" noProof="0" dirty="0">
                          <a:solidFill>
                            <a:srgbClr val="000000"/>
                          </a:solidFill>
                          <a:latin typeface="Calibri"/>
                        </a:rPr>
                        <a:t> of </a:t>
                      </a:r>
                      <a:r>
                        <a:rPr lang="cy-GB" sz="1200" b="0" i="0" u="none" strike="noStrike" noProof="0" dirty="0" err="1">
                          <a:solidFill>
                            <a:srgbClr val="000000"/>
                          </a:solidFill>
                          <a:latin typeface="Calibri"/>
                        </a:rPr>
                        <a:t>Practice</a:t>
                      </a:r>
                      <a:r>
                        <a:rPr lang="cy-GB" sz="1200" b="0" i="0" u="none" strike="noStrike" noProof="0" dirty="0">
                          <a:solidFill>
                            <a:srgbClr val="000000"/>
                          </a:solidFill>
                          <a:latin typeface="Calibri"/>
                        </a:rPr>
                        <a:t> NPT</a:t>
                      </a:r>
                      <a:endParaRPr lang="en-GB" dirty="0"/>
                    </a:p>
                    <a:p>
                      <a:pPr lvl="0" algn="l">
                        <a:buNone/>
                      </a:pPr>
                      <a:endParaRPr lang="cy-GB" sz="1050" b="0" i="0" u="none" strike="noStrike" noProof="0">
                        <a:solidFill>
                          <a:srgbClr val="202124"/>
                        </a:solidFill>
                        <a:latin typeface="Arial"/>
                      </a:endParaRPr>
                    </a:p>
                  </a:txBody>
                  <a:tcPr/>
                </a:tc>
                <a:extLst>
                  <a:ext uri="{0D108BD9-81ED-4DB2-BD59-A6C34878D82A}">
                    <a16:rowId xmlns:a16="http://schemas.microsoft.com/office/drawing/2014/main" val="3590064032"/>
                  </a:ext>
                </a:extLst>
              </a:tr>
              <a:tr h="1015541">
                <a:tc>
                  <a:txBody>
                    <a:bodyPr/>
                    <a:lstStyle/>
                    <a:p>
                      <a:pPr algn="l"/>
                      <a:r>
                        <a:rPr lang="en-GB" b="1" dirty="0">
                          <a:latin typeface="Arial"/>
                          <a:cs typeface="Arial"/>
                        </a:rPr>
                        <a:t>1:15 – 2:15</a:t>
                      </a:r>
                    </a:p>
                  </a:txBody>
                  <a:tcPr/>
                </a:tc>
                <a:tc>
                  <a:txBody>
                    <a:bodyPr/>
                    <a:lstStyle/>
                    <a:p>
                      <a:pPr algn="l"/>
                      <a:r>
                        <a:rPr lang="cy-GB" noProof="0" dirty="0"/>
                        <a:t>LLC2 Sesiwn 3:</a:t>
                      </a:r>
                    </a:p>
                    <a:p>
                      <a:pPr lvl="0" algn="l">
                        <a:buNone/>
                      </a:pPr>
                      <a:r>
                        <a:rPr lang="cy-GB" sz="1100" b="0" i="0" u="none" strike="noStrike" noProof="0" dirty="0">
                          <a:solidFill>
                            <a:srgbClr val="202124"/>
                          </a:solidFill>
                          <a:latin typeface="Arial"/>
                        </a:rPr>
                        <a:t>Gwerthuso arfer a mesuriadau dysgu a datblygiad sy'n gysylltiedig â thlodi ac anfantais</a:t>
                      </a:r>
                      <a:endParaRPr lang="cy-GB" sz="1100" dirty="0">
                        <a:latin typeface="Arial"/>
                      </a:endParaRPr>
                    </a:p>
                  </a:txBody>
                  <a:tcPr/>
                </a:tc>
                <a:tc>
                  <a:txBody>
                    <a:bodyPr/>
                    <a:lstStyle/>
                    <a:p>
                      <a:pPr lvl="0" algn="l">
                        <a:lnSpc>
                          <a:spcPct val="100000"/>
                        </a:lnSpc>
                        <a:spcBef>
                          <a:spcPts val="0"/>
                        </a:spcBef>
                        <a:spcAft>
                          <a:spcPts val="0"/>
                        </a:spcAft>
                        <a:buNone/>
                      </a:pPr>
                      <a:r>
                        <a:rPr lang="cy-GB" sz="1200" b="0" i="0" u="none" strike="noStrike" noProof="0" dirty="0">
                          <a:solidFill>
                            <a:srgbClr val="000000"/>
                          </a:solidFill>
                          <a:latin typeface="Calibri"/>
                        </a:rPr>
                        <a:t>CS2 </a:t>
                      </a:r>
                      <a:r>
                        <a:rPr lang="cy-GB" sz="1200" b="0" i="0" u="none" strike="noStrike" noProof="0" dirty="0" err="1">
                          <a:solidFill>
                            <a:srgbClr val="000000"/>
                          </a:solidFill>
                          <a:latin typeface="Calibri"/>
                        </a:rPr>
                        <a:t>Session</a:t>
                      </a:r>
                      <a:r>
                        <a:rPr lang="cy-GB" sz="1200" b="0" i="0" u="none" strike="noStrike" noProof="0" dirty="0">
                          <a:solidFill>
                            <a:srgbClr val="000000"/>
                          </a:solidFill>
                          <a:latin typeface="Calibri"/>
                        </a:rPr>
                        <a:t> 3:</a:t>
                      </a:r>
                    </a:p>
                    <a:p>
                      <a:pPr lvl="0" algn="l">
                        <a:lnSpc>
                          <a:spcPct val="100000"/>
                        </a:lnSpc>
                        <a:spcBef>
                          <a:spcPts val="0"/>
                        </a:spcBef>
                        <a:spcAft>
                          <a:spcPts val="0"/>
                        </a:spcAft>
                        <a:buNone/>
                      </a:pPr>
                      <a:r>
                        <a:rPr lang="cy-GB" sz="1200" b="0" i="0" u="none" strike="noStrike" noProof="0" dirty="0" err="1">
                          <a:solidFill>
                            <a:srgbClr val="000000"/>
                          </a:solidFill>
                          <a:latin typeface="Calibri"/>
                        </a:rPr>
                        <a:t>Evaluating</a:t>
                      </a:r>
                      <a:r>
                        <a:rPr lang="cy-GB" sz="1200" b="0" i="0" u="none" strike="noStrike" noProof="0" dirty="0">
                          <a:solidFill>
                            <a:srgbClr val="000000"/>
                          </a:solidFill>
                          <a:latin typeface="Calibri"/>
                        </a:rPr>
                        <a:t> </a:t>
                      </a:r>
                      <a:r>
                        <a:rPr lang="cy-GB" sz="1200" b="0" i="0" u="none" strike="noStrike" noProof="0" dirty="0" err="1">
                          <a:solidFill>
                            <a:srgbClr val="000000"/>
                          </a:solidFill>
                          <a:latin typeface="Calibri"/>
                        </a:rPr>
                        <a:t>practice</a:t>
                      </a:r>
                      <a:r>
                        <a:rPr lang="cy-GB" sz="1200" b="0" i="0" u="none" strike="noStrike" noProof="0" dirty="0">
                          <a:solidFill>
                            <a:srgbClr val="000000"/>
                          </a:solidFill>
                          <a:latin typeface="Calibri"/>
                        </a:rPr>
                        <a:t> </a:t>
                      </a:r>
                      <a:r>
                        <a:rPr lang="cy-GB" sz="1200" b="0" i="0" u="none" strike="noStrike" noProof="0" dirty="0" err="1">
                          <a:solidFill>
                            <a:srgbClr val="000000"/>
                          </a:solidFill>
                          <a:latin typeface="Calibri"/>
                        </a:rPr>
                        <a:t>and</a:t>
                      </a:r>
                      <a:r>
                        <a:rPr lang="cy-GB" sz="1200" b="0" i="0" u="none" strike="noStrike" noProof="0" dirty="0">
                          <a:solidFill>
                            <a:srgbClr val="000000"/>
                          </a:solidFill>
                          <a:latin typeface="Calibri"/>
                        </a:rPr>
                        <a:t> </a:t>
                      </a:r>
                      <a:r>
                        <a:rPr lang="cy-GB" sz="1200" b="0" i="0" u="none" strike="noStrike" noProof="0" dirty="0" err="1">
                          <a:solidFill>
                            <a:srgbClr val="000000"/>
                          </a:solidFill>
                          <a:latin typeface="Calibri"/>
                        </a:rPr>
                        <a:t>measurements</a:t>
                      </a:r>
                      <a:r>
                        <a:rPr lang="cy-GB" sz="1200" b="0" i="0" u="none" strike="noStrike" noProof="0" dirty="0">
                          <a:solidFill>
                            <a:srgbClr val="000000"/>
                          </a:solidFill>
                          <a:latin typeface="Calibri"/>
                        </a:rPr>
                        <a:t> of </a:t>
                      </a:r>
                      <a:r>
                        <a:rPr lang="cy-GB" sz="1200" b="0" i="0" u="none" strike="noStrike" noProof="0" dirty="0" err="1">
                          <a:solidFill>
                            <a:srgbClr val="000000"/>
                          </a:solidFill>
                          <a:latin typeface="Calibri"/>
                        </a:rPr>
                        <a:t>learning</a:t>
                      </a:r>
                      <a:r>
                        <a:rPr lang="cy-GB" sz="1200" b="0" i="0" u="none" strike="noStrike" noProof="0" dirty="0">
                          <a:solidFill>
                            <a:srgbClr val="000000"/>
                          </a:solidFill>
                          <a:latin typeface="Calibri"/>
                        </a:rPr>
                        <a:t> </a:t>
                      </a:r>
                      <a:r>
                        <a:rPr lang="cy-GB" sz="1200" b="0" i="0" u="none" strike="noStrike" noProof="0" dirty="0" err="1">
                          <a:solidFill>
                            <a:srgbClr val="000000"/>
                          </a:solidFill>
                          <a:latin typeface="Calibri"/>
                        </a:rPr>
                        <a:t>and</a:t>
                      </a:r>
                      <a:r>
                        <a:rPr lang="cy-GB" sz="1200" b="0" i="0" u="none" strike="noStrike" noProof="0" dirty="0">
                          <a:solidFill>
                            <a:srgbClr val="000000"/>
                          </a:solidFill>
                          <a:latin typeface="Calibri"/>
                        </a:rPr>
                        <a:t> </a:t>
                      </a:r>
                      <a:r>
                        <a:rPr lang="cy-GB" sz="1200" b="0" i="0" u="none" strike="noStrike" noProof="0" dirty="0" err="1">
                          <a:solidFill>
                            <a:srgbClr val="000000"/>
                          </a:solidFill>
                          <a:latin typeface="Calibri"/>
                        </a:rPr>
                        <a:t>development</a:t>
                      </a:r>
                      <a:r>
                        <a:rPr lang="cy-GB" sz="1200" b="0" i="0" u="none" strike="noStrike" noProof="0" dirty="0">
                          <a:solidFill>
                            <a:srgbClr val="000000"/>
                          </a:solidFill>
                          <a:latin typeface="Calibri"/>
                        </a:rPr>
                        <a:t> </a:t>
                      </a:r>
                      <a:r>
                        <a:rPr lang="cy-GB" sz="1200" b="0" i="0" u="none" strike="noStrike" noProof="0" dirty="0" err="1">
                          <a:solidFill>
                            <a:srgbClr val="000000"/>
                          </a:solidFill>
                          <a:latin typeface="Calibri"/>
                        </a:rPr>
                        <a:t>related</a:t>
                      </a:r>
                      <a:r>
                        <a:rPr lang="cy-GB" sz="1200" b="0" i="0" u="none" strike="noStrike" noProof="0" dirty="0">
                          <a:solidFill>
                            <a:srgbClr val="000000"/>
                          </a:solidFill>
                          <a:latin typeface="Calibri"/>
                        </a:rPr>
                        <a:t> to </a:t>
                      </a:r>
                      <a:r>
                        <a:rPr lang="cy-GB" sz="1200" b="0" i="0" u="none" strike="noStrike" noProof="0" dirty="0" err="1">
                          <a:solidFill>
                            <a:srgbClr val="000000"/>
                          </a:solidFill>
                          <a:latin typeface="Calibri"/>
                        </a:rPr>
                        <a:t>poverty</a:t>
                      </a:r>
                      <a:r>
                        <a:rPr lang="cy-GB" sz="1200" b="0" i="0" u="none" strike="noStrike" noProof="0" dirty="0">
                          <a:solidFill>
                            <a:srgbClr val="000000"/>
                          </a:solidFill>
                          <a:latin typeface="Calibri"/>
                        </a:rPr>
                        <a:t> </a:t>
                      </a:r>
                      <a:r>
                        <a:rPr lang="cy-GB" sz="1200" b="0" i="0" u="none" strike="noStrike" noProof="0" dirty="0" err="1">
                          <a:solidFill>
                            <a:srgbClr val="000000"/>
                          </a:solidFill>
                          <a:latin typeface="Calibri"/>
                        </a:rPr>
                        <a:t>and</a:t>
                      </a:r>
                      <a:r>
                        <a:rPr lang="cy-GB" sz="1200" b="0" i="0" u="none" strike="noStrike" noProof="0" dirty="0">
                          <a:solidFill>
                            <a:srgbClr val="000000"/>
                          </a:solidFill>
                          <a:latin typeface="Calibri"/>
                        </a:rPr>
                        <a:t> </a:t>
                      </a:r>
                      <a:r>
                        <a:rPr lang="cy-GB" sz="1200" b="0" i="0" u="none" strike="noStrike" noProof="0" dirty="0" err="1">
                          <a:solidFill>
                            <a:srgbClr val="000000"/>
                          </a:solidFill>
                          <a:latin typeface="Calibri"/>
                        </a:rPr>
                        <a:t>disadvantage</a:t>
                      </a:r>
                      <a:r>
                        <a:rPr lang="cy-GB" sz="1200" b="0" i="0" u="none" strike="noStrike" noProof="0" dirty="0">
                          <a:solidFill>
                            <a:srgbClr val="000000"/>
                          </a:solidFill>
                          <a:latin typeface="Calibri"/>
                        </a:rPr>
                        <a:t>.</a:t>
                      </a:r>
                      <a:endParaRPr lang="en-GB" sz="1200" b="0" i="0" u="none" strike="noStrike" noProof="0" dirty="0">
                        <a:solidFill>
                          <a:srgbClr val="000000"/>
                        </a:solidFill>
                        <a:latin typeface="Calibri"/>
                      </a:endParaRPr>
                    </a:p>
                    <a:p>
                      <a:pPr lvl="0">
                        <a:buNone/>
                      </a:pPr>
                      <a:endParaRPr lang="en-GB"/>
                    </a:p>
                  </a:txBody>
                  <a:tcPr/>
                </a:tc>
                <a:extLst>
                  <a:ext uri="{0D108BD9-81ED-4DB2-BD59-A6C34878D82A}">
                    <a16:rowId xmlns:a16="http://schemas.microsoft.com/office/drawing/2014/main" val="4289869135"/>
                  </a:ext>
                </a:extLst>
              </a:tr>
              <a:tr h="486482">
                <a:tc>
                  <a:txBody>
                    <a:bodyPr/>
                    <a:lstStyle/>
                    <a:p>
                      <a:pPr algn="l"/>
                      <a:r>
                        <a:rPr lang="en-GB" b="1" dirty="0">
                          <a:latin typeface="Arial"/>
                          <a:cs typeface="Arial"/>
                        </a:rPr>
                        <a:t>2.15- 2:30 </a:t>
                      </a:r>
                      <a:endParaRPr lang="en-GB" b="1" dirty="0">
                        <a:latin typeface="Arial" panose="020B0604020202020204" pitchFamily="34" charset="0"/>
                        <a:cs typeface="Arial" panose="020B0604020202020204" pitchFamily="34" charset="0"/>
                      </a:endParaRPr>
                    </a:p>
                  </a:txBody>
                  <a:tcPr/>
                </a:tc>
                <a:tc>
                  <a:txBody>
                    <a:bodyPr/>
                    <a:lstStyle/>
                    <a:p>
                      <a:pPr algn="l"/>
                      <a:r>
                        <a:rPr lang="cy-GB" noProof="0" dirty="0"/>
                        <a:t>EGWYL</a:t>
                      </a:r>
                    </a:p>
                  </a:txBody>
                  <a:tcPr/>
                </a:tc>
                <a:tc>
                  <a:txBody>
                    <a:bodyPr/>
                    <a:lstStyle/>
                    <a:p>
                      <a:pPr algn="l"/>
                      <a:r>
                        <a:rPr lang="en-GB" dirty="0"/>
                        <a:t>BREAK</a:t>
                      </a:r>
                    </a:p>
                  </a:txBody>
                  <a:tcPr/>
                </a:tc>
                <a:extLst>
                  <a:ext uri="{0D108BD9-81ED-4DB2-BD59-A6C34878D82A}">
                    <a16:rowId xmlns:a16="http://schemas.microsoft.com/office/drawing/2014/main" val="3121807327"/>
                  </a:ext>
                </a:extLst>
              </a:tr>
              <a:tr h="486482">
                <a:tc>
                  <a:txBody>
                    <a:bodyPr/>
                    <a:lstStyle/>
                    <a:p>
                      <a:pPr algn="l"/>
                      <a:r>
                        <a:rPr lang="en-GB" b="1" dirty="0">
                          <a:latin typeface="Arial"/>
                          <a:cs typeface="Arial"/>
                        </a:rPr>
                        <a:t>2.30-3.15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LlC2 </a:t>
                      </a:r>
                      <a:r>
                        <a:rPr lang="en-GB" dirty="0" err="1"/>
                        <a:t>Sesiwn</a:t>
                      </a:r>
                      <a:r>
                        <a:rPr lang="en-GB" dirty="0"/>
                        <a:t> 4</a:t>
                      </a:r>
                    </a:p>
                    <a:p>
                      <a:pPr marL="0" marR="0" lvl="0" indent="0" algn="l" rtl="0" eaLnBrk="1" fontAlgn="auto" latinLnBrk="0" hangingPunct="1">
                        <a:lnSpc>
                          <a:spcPct val="100000"/>
                        </a:lnSpc>
                        <a:spcBef>
                          <a:spcPts val="0"/>
                        </a:spcBef>
                        <a:spcAft>
                          <a:spcPts val="0"/>
                        </a:spcAft>
                        <a:buClrTx/>
                        <a:buSzTx/>
                        <a:buFontTx/>
                        <a:buNone/>
                      </a:pPr>
                      <a:r>
                        <a:rPr lang="en-GB" sz="1200" dirty="0" err="1">
                          <a:solidFill>
                            <a:schemeClr val="tx1"/>
                          </a:solidFill>
                          <a:latin typeface="Arial"/>
                        </a:rPr>
                        <a:t>Damcaniaethau</a:t>
                      </a:r>
                      <a:r>
                        <a:rPr lang="en-GB" sz="1200" dirty="0">
                          <a:solidFill>
                            <a:schemeClr val="tx1"/>
                          </a:solidFill>
                          <a:latin typeface="Arial"/>
                        </a:rPr>
                        <a:t> </a:t>
                      </a:r>
                      <a:r>
                        <a:rPr lang="en-GB" sz="1200" dirty="0" err="1">
                          <a:solidFill>
                            <a:schemeClr val="tx1"/>
                          </a:solidFill>
                          <a:latin typeface="Arial"/>
                        </a:rPr>
                        <a:t>tlodi</a:t>
                      </a:r>
                      <a:r>
                        <a:rPr lang="en-GB" sz="1200" dirty="0">
                          <a:solidFill>
                            <a:schemeClr val="tx1"/>
                          </a:solidFill>
                          <a:latin typeface="Arial"/>
                        </a:rPr>
                        <a:t> ac </a:t>
                      </a:r>
                      <a:r>
                        <a:rPr lang="en-GB" sz="1200" dirty="0" err="1">
                          <a:solidFill>
                            <a:schemeClr val="tx1"/>
                          </a:solidFill>
                          <a:latin typeface="Arial"/>
                        </a:rPr>
                        <a:t>anfantais</a:t>
                      </a:r>
                      <a:r>
                        <a:rPr lang="en-GB" sz="1200" dirty="0">
                          <a:solidFill>
                            <a:schemeClr val="tx1"/>
                          </a:solidFill>
                          <a:latin typeface="Arial"/>
                        </a:rPr>
                        <a:t> </a:t>
                      </a:r>
                      <a:endParaRPr lang="en-GB"/>
                    </a:p>
                    <a:p>
                      <a:pPr algn="l"/>
                      <a:endParaRPr lang="cy-GB" noProof="0"/>
                    </a:p>
                  </a:txBody>
                  <a:tcPr/>
                </a:tc>
                <a:tc>
                  <a:txBody>
                    <a:bodyPr/>
                    <a:lstStyle/>
                    <a:p>
                      <a:pPr algn="l"/>
                      <a:r>
                        <a:rPr lang="en-GB" dirty="0"/>
                        <a:t>CS2 Session 4 </a:t>
                      </a:r>
                      <a:r>
                        <a:rPr lang="en-GB" sz="1200" dirty="0">
                          <a:solidFill>
                            <a:schemeClr val="tx1"/>
                          </a:solidFill>
                          <a:latin typeface="Calibri Light"/>
                          <a:cs typeface="Calibri Light"/>
                        </a:rPr>
                        <a:t>theories of poverty and disadvantage</a:t>
                      </a:r>
                      <a:endParaRPr lang="en-GB" dirty="0">
                        <a:solidFill>
                          <a:schemeClr val="tx1"/>
                        </a:solidFill>
                        <a:latin typeface="Calibri Light"/>
                        <a:cs typeface="Calibri Light"/>
                      </a:endParaRPr>
                    </a:p>
                  </a:txBody>
                  <a:tcPr/>
                </a:tc>
                <a:extLst>
                  <a:ext uri="{0D108BD9-81ED-4DB2-BD59-A6C34878D82A}">
                    <a16:rowId xmlns:a16="http://schemas.microsoft.com/office/drawing/2014/main" val="1416862385"/>
                  </a:ext>
                </a:extLst>
              </a:tr>
              <a:tr h="486482">
                <a:tc>
                  <a:txBody>
                    <a:bodyPr/>
                    <a:lstStyle/>
                    <a:p>
                      <a:pPr algn="l"/>
                      <a:r>
                        <a:rPr lang="en-GB" b="1" dirty="0">
                          <a:latin typeface="Arial"/>
                          <a:cs typeface="Arial"/>
                        </a:rPr>
                        <a:t>3.15-3.30 </a:t>
                      </a:r>
                      <a:endParaRPr lang="en-GB" b="1">
                        <a:latin typeface="Arial"/>
                        <a:cs typeface="Arial"/>
                      </a:endParaRPr>
                    </a:p>
                  </a:txBody>
                  <a:tcPr/>
                </a:tc>
                <a:tc>
                  <a:txBody>
                    <a:bodyPr/>
                    <a:lstStyle/>
                    <a:p>
                      <a:pPr algn="l"/>
                      <a:r>
                        <a:rPr lang="cy-GB" dirty="0"/>
                        <a:t>Holi ac Ateb Crynodeb o'r aseiniad</a:t>
                      </a:r>
                      <a:endParaRPr lang="cy-GB" noProof="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noProof="0" dirty="0"/>
                        <a:t>Q&amp;A </a:t>
                      </a:r>
                      <a:r>
                        <a:rPr lang="cy-GB" noProof="0" dirty="0" err="1"/>
                        <a:t>Recap</a:t>
                      </a:r>
                      <a:r>
                        <a:rPr lang="cy-GB" noProof="0" dirty="0"/>
                        <a:t> of </a:t>
                      </a:r>
                      <a:r>
                        <a:rPr lang="cy-GB" noProof="0" dirty="0" err="1"/>
                        <a:t>assignment</a:t>
                      </a:r>
                      <a:endParaRPr lang="cy-GB" noProof="0" dirty="0"/>
                    </a:p>
                    <a:p>
                      <a:pPr algn="l"/>
                      <a:endParaRPr lang="en-GB"/>
                    </a:p>
                  </a:txBody>
                  <a:tcPr/>
                </a:tc>
                <a:extLst>
                  <a:ext uri="{0D108BD9-81ED-4DB2-BD59-A6C34878D82A}">
                    <a16:rowId xmlns:a16="http://schemas.microsoft.com/office/drawing/2014/main" val="2311373004"/>
                  </a:ext>
                </a:extLst>
              </a:tr>
            </a:tbl>
          </a:graphicData>
        </a:graphic>
      </p:graphicFrame>
    </p:spTree>
    <p:extLst>
      <p:ext uri="{BB962C8B-B14F-4D97-AF65-F5344CB8AC3E}">
        <p14:creationId xmlns:p14="http://schemas.microsoft.com/office/powerpoint/2010/main" val="4201599632"/>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0906C-05DB-BBB4-550B-ADED4CE62D9A}"/>
              </a:ext>
            </a:extLst>
          </p:cNvPr>
          <p:cNvSpPr>
            <a:spLocks noGrp="1"/>
          </p:cNvSpPr>
          <p:nvPr>
            <p:ph type="title"/>
          </p:nvPr>
        </p:nvSpPr>
        <p:spPr/>
        <p:txBody>
          <a:bodyPr lIns="45719" tIns="45720" rIns="45719" bIns="45720" anchor="ctr">
            <a:normAutofit/>
          </a:bodyPr>
          <a:lstStyle/>
          <a:p>
            <a:r>
              <a:rPr lang="en-US" sz="3200" dirty="0" err="1">
                <a:solidFill>
                  <a:srgbClr val="202124"/>
                </a:solidFill>
                <a:latin typeface="Calibri"/>
                <a:cs typeface="Calibri"/>
              </a:rPr>
              <a:t>Dysgu</a:t>
            </a:r>
            <a:r>
              <a:rPr lang="en-US" sz="3200" dirty="0">
                <a:solidFill>
                  <a:srgbClr val="202124"/>
                </a:solidFill>
                <a:latin typeface="Calibri"/>
                <a:cs typeface="Calibri"/>
              </a:rPr>
              <a:t> </a:t>
            </a:r>
            <a:r>
              <a:rPr lang="en-US" sz="3200" dirty="0" err="1">
                <a:solidFill>
                  <a:srgbClr val="202124"/>
                </a:solidFill>
                <a:latin typeface="Calibri"/>
                <a:cs typeface="Calibri"/>
              </a:rPr>
              <a:t>Proffesiynol</a:t>
            </a:r>
            <a:r>
              <a:rPr lang="en-US" sz="3200" dirty="0">
                <a:solidFill>
                  <a:srgbClr val="202124"/>
                </a:solidFill>
                <a:latin typeface="Calibri"/>
                <a:cs typeface="Calibri"/>
              </a:rPr>
              <a:t> </a:t>
            </a:r>
            <a:r>
              <a:rPr lang="en-US" sz="3200" dirty="0" err="1">
                <a:solidFill>
                  <a:srgbClr val="202124"/>
                </a:solidFill>
                <a:latin typeface="Calibri"/>
                <a:cs typeface="Calibri"/>
              </a:rPr>
              <a:t>yn</a:t>
            </a:r>
            <a:r>
              <a:rPr lang="en-US" sz="3200" dirty="0">
                <a:solidFill>
                  <a:srgbClr val="202124"/>
                </a:solidFill>
                <a:latin typeface="Calibri"/>
                <a:cs typeface="Calibri"/>
              </a:rPr>
              <a:t> </a:t>
            </a:r>
            <a:r>
              <a:rPr lang="en-US" sz="3200" dirty="0" err="1">
                <a:solidFill>
                  <a:srgbClr val="202124"/>
                </a:solidFill>
                <a:latin typeface="Calibri"/>
                <a:cs typeface="Calibri"/>
              </a:rPr>
              <a:t>ystod</a:t>
            </a:r>
            <a:r>
              <a:rPr lang="en-US" sz="3200" dirty="0">
                <a:solidFill>
                  <a:srgbClr val="202124"/>
                </a:solidFill>
                <a:latin typeface="Calibri"/>
                <a:cs typeface="Calibri"/>
              </a:rPr>
              <a:t> y </a:t>
            </a:r>
            <a:r>
              <a:rPr lang="en-US" sz="3200" dirty="0" err="1">
                <a:solidFill>
                  <a:srgbClr val="202124"/>
                </a:solidFill>
                <a:latin typeface="Calibri"/>
                <a:cs typeface="Calibri"/>
              </a:rPr>
              <a:t>Modiwl</a:t>
            </a:r>
            <a:r>
              <a:rPr lang="en-US" sz="3200" dirty="0">
                <a:latin typeface="Calibri"/>
                <a:cs typeface="Calibri"/>
              </a:rPr>
              <a:t> </a:t>
            </a:r>
            <a:br>
              <a:rPr lang="en-US" sz="3200" dirty="0">
                <a:latin typeface="Calibri"/>
                <a:cs typeface="Calibri"/>
              </a:rPr>
            </a:br>
            <a:r>
              <a:rPr lang="en-US" sz="3200" dirty="0">
                <a:latin typeface="Calibri"/>
                <a:cs typeface="Calibri"/>
              </a:rPr>
              <a:t> </a:t>
            </a:r>
            <a:r>
              <a:rPr lang="en-US" sz="3200" b="1" dirty="0">
                <a:solidFill>
                  <a:srgbClr val="0070C0"/>
                </a:solidFill>
                <a:latin typeface="Calibri"/>
                <a:cs typeface="Calibri"/>
              </a:rPr>
              <a:t>Professional Learning During the Module</a:t>
            </a:r>
            <a:endParaRPr lang="en-US" dirty="0"/>
          </a:p>
        </p:txBody>
      </p:sp>
      <p:sp>
        <p:nvSpPr>
          <p:cNvPr id="3" name="Text Placeholder 2">
            <a:extLst>
              <a:ext uri="{FF2B5EF4-FFF2-40B4-BE49-F238E27FC236}">
                <a16:creationId xmlns:a16="http://schemas.microsoft.com/office/drawing/2014/main" id="{BAC7A1D9-28BA-45E9-4E38-2B9A7BA88D31}"/>
              </a:ext>
            </a:extLst>
          </p:cNvPr>
          <p:cNvSpPr>
            <a:spLocks noGrp="1"/>
          </p:cNvSpPr>
          <p:nvPr>
            <p:ph type="body" sz="half" idx="1"/>
          </p:nvPr>
        </p:nvSpPr>
        <p:spPr/>
        <p:txBody>
          <a:bodyPr lIns="45719" tIns="45720" rIns="45719" bIns="45720" anchor="t">
            <a:normAutofit lnSpcReduction="10000"/>
          </a:bodyPr>
          <a:lstStyle/>
          <a:p>
            <a:pPr marL="0" indent="0">
              <a:buNone/>
            </a:pPr>
            <a:r>
              <a:rPr lang="en-US" sz="3000" dirty="0">
                <a:solidFill>
                  <a:srgbClr val="202124"/>
                </a:solidFill>
              </a:rPr>
              <a:t>Sut </a:t>
            </a:r>
            <a:r>
              <a:rPr lang="en-US" sz="3000" dirty="0" err="1">
                <a:solidFill>
                  <a:srgbClr val="202124"/>
                </a:solidFill>
              </a:rPr>
              <a:t>mae</a:t>
            </a:r>
            <a:r>
              <a:rPr lang="en-US" sz="3000" dirty="0">
                <a:solidFill>
                  <a:srgbClr val="202124"/>
                </a:solidFill>
              </a:rPr>
              <a:t> </a:t>
            </a:r>
            <a:r>
              <a:rPr lang="en-US" sz="3000" dirty="0" err="1">
                <a:solidFill>
                  <a:srgbClr val="202124"/>
                </a:solidFill>
              </a:rPr>
              <a:t>trawsnewid</a:t>
            </a:r>
            <a:r>
              <a:rPr lang="en-US" sz="3000" dirty="0">
                <a:solidFill>
                  <a:srgbClr val="202124"/>
                </a:solidFill>
              </a:rPr>
              <a:t> </a:t>
            </a:r>
            <a:r>
              <a:rPr lang="en-US" sz="3000" dirty="0" err="1">
                <a:solidFill>
                  <a:srgbClr val="202124"/>
                </a:solidFill>
              </a:rPr>
              <a:t>profiadau</a:t>
            </a:r>
            <a:r>
              <a:rPr lang="en-US" sz="3000" dirty="0">
                <a:solidFill>
                  <a:srgbClr val="202124"/>
                </a:solidFill>
              </a:rPr>
              <a:t> </a:t>
            </a:r>
            <a:r>
              <a:rPr lang="en-US" sz="3000" dirty="0" err="1">
                <a:solidFill>
                  <a:srgbClr val="202124"/>
                </a:solidFill>
              </a:rPr>
              <a:t>addysgol</a:t>
            </a:r>
            <a:r>
              <a:rPr lang="en-US" sz="3000" dirty="0">
                <a:solidFill>
                  <a:srgbClr val="202124"/>
                </a:solidFill>
              </a:rPr>
              <a:t> </a:t>
            </a:r>
            <a:r>
              <a:rPr lang="en-US" sz="3000" dirty="0" err="1">
                <a:solidFill>
                  <a:srgbClr val="202124"/>
                </a:solidFill>
              </a:rPr>
              <a:t>pobl</a:t>
            </a:r>
            <a:r>
              <a:rPr lang="en-US" sz="3000" dirty="0">
                <a:solidFill>
                  <a:srgbClr val="202124"/>
                </a:solidFill>
              </a:rPr>
              <a:t> </a:t>
            </a:r>
            <a:r>
              <a:rPr lang="en-US" sz="3000" dirty="0" err="1">
                <a:solidFill>
                  <a:srgbClr val="202124"/>
                </a:solidFill>
              </a:rPr>
              <a:t>ifanc</a:t>
            </a:r>
            <a:r>
              <a:rPr lang="en-US" sz="3000" dirty="0">
                <a:solidFill>
                  <a:srgbClr val="202124"/>
                </a:solidFill>
              </a:rPr>
              <a:t> ac </a:t>
            </a:r>
            <a:r>
              <a:rPr lang="en-US" sz="3000" dirty="0" err="1">
                <a:solidFill>
                  <a:srgbClr val="202124"/>
                </a:solidFill>
              </a:rPr>
              <a:t>ymarferwyr</a:t>
            </a:r>
            <a:r>
              <a:rPr lang="en-US" sz="3000" dirty="0">
                <a:solidFill>
                  <a:srgbClr val="202124"/>
                </a:solidFill>
              </a:rPr>
              <a:t> </a:t>
            </a:r>
            <a:r>
              <a:rPr lang="en-US" sz="3000" dirty="0" err="1">
                <a:solidFill>
                  <a:srgbClr val="202124"/>
                </a:solidFill>
              </a:rPr>
              <a:t>yng</a:t>
            </a:r>
            <a:r>
              <a:rPr lang="en-US" sz="3000" dirty="0">
                <a:solidFill>
                  <a:srgbClr val="202124"/>
                </a:solidFill>
              </a:rPr>
              <a:t> </a:t>
            </a:r>
            <a:r>
              <a:rPr lang="en-US" sz="3000" dirty="0" err="1">
                <a:solidFill>
                  <a:srgbClr val="202124"/>
                </a:solidFill>
              </a:rPr>
              <a:t>Nghymru</a:t>
            </a:r>
            <a:r>
              <a:rPr lang="en-US" sz="3000" dirty="0">
                <a:solidFill>
                  <a:srgbClr val="202124"/>
                </a:solidFill>
              </a:rPr>
              <a:t>?</a:t>
            </a:r>
            <a:r>
              <a:rPr lang="en-US" sz="3000" dirty="0"/>
              <a:t> </a:t>
            </a:r>
            <a:endParaRPr lang="en-US" dirty="0"/>
          </a:p>
          <a:p>
            <a:pPr marL="0" indent="0">
              <a:buNone/>
            </a:pPr>
            <a:endParaRPr lang="en-US" sz="3000" dirty="0">
              <a:latin typeface="Arial"/>
              <a:cs typeface="Arial"/>
            </a:endParaRPr>
          </a:p>
          <a:p>
            <a:pPr marL="0" indent="0">
              <a:buNone/>
            </a:pPr>
            <a:r>
              <a:rPr lang="en-US" sz="3000" dirty="0">
                <a:solidFill>
                  <a:srgbClr val="0070C0"/>
                </a:solidFill>
              </a:rPr>
              <a:t>How do we transform the educational experiences of young people and practitioners in Wales?</a:t>
            </a:r>
            <a:endParaRPr lang="en-US" dirty="0"/>
          </a:p>
          <a:p>
            <a:pPr marL="0" indent="0">
              <a:buNone/>
            </a:pPr>
            <a:endParaRPr lang="en-US" sz="2600" dirty="0">
              <a:latin typeface="Arial"/>
              <a:cs typeface="Arial"/>
            </a:endParaRPr>
          </a:p>
          <a:p>
            <a:pPr marL="0" indent="0">
              <a:buNone/>
            </a:pPr>
            <a:r>
              <a:rPr lang="en-US" sz="2600" dirty="0"/>
              <a:t>www.menti.com: code 4194 0884</a:t>
            </a:r>
            <a:endParaRPr lang="en-US" dirty="0"/>
          </a:p>
          <a:p>
            <a:endParaRPr lang="en-US" dirty="0"/>
          </a:p>
        </p:txBody>
      </p:sp>
      <p:pic>
        <p:nvPicPr>
          <p:cNvPr id="4" name="Picture 3" descr="A qr code on a white background&#10;&#10;Description automatically generated">
            <a:extLst>
              <a:ext uri="{FF2B5EF4-FFF2-40B4-BE49-F238E27FC236}">
                <a16:creationId xmlns:a16="http://schemas.microsoft.com/office/drawing/2014/main" id="{EF0C607C-D24E-2A0C-D0DA-59941440AC33}"/>
              </a:ext>
            </a:extLst>
          </p:cNvPr>
          <p:cNvPicPr>
            <a:picLocks noChangeAspect="1"/>
          </p:cNvPicPr>
          <p:nvPr/>
        </p:nvPicPr>
        <p:blipFill>
          <a:blip r:embed="rId2"/>
          <a:stretch>
            <a:fillRect/>
          </a:stretch>
        </p:blipFill>
        <p:spPr>
          <a:xfrm>
            <a:off x="6101569" y="1717487"/>
            <a:ext cx="4276725" cy="4352925"/>
          </a:xfrm>
          <a:prstGeom prst="rect">
            <a:avLst/>
          </a:prstGeom>
        </p:spPr>
      </p:pic>
    </p:spTree>
    <p:extLst>
      <p:ext uri="{BB962C8B-B14F-4D97-AF65-F5344CB8AC3E}">
        <p14:creationId xmlns:p14="http://schemas.microsoft.com/office/powerpoint/2010/main" val="2820004572"/>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EAA3C423-583F-543B-1803-57E12B48236D}"/>
              </a:ext>
            </a:extLst>
          </p:cNvPr>
          <p:cNvSpPr>
            <a:spLocks noGrp="1" noChangeArrowheads="1"/>
          </p:cNvSpPr>
          <p:nvPr>
            <p:ph type="title"/>
          </p:nvPr>
        </p:nvSpPr>
        <p:spPr bwMode="auto">
          <a:xfrm>
            <a:off x="639418" y="359087"/>
            <a:ext cx="6949018" cy="476418"/>
          </a:xfrm>
          <a:prstGeom prst="rect">
            <a:avLst/>
          </a:prstGeom>
          <a:noFill/>
          <a:ln>
            <a:noFill/>
          </a:ln>
          <a:effectLst/>
        </p:spPr>
        <p:txBody>
          <a:bodyPr vert="horz" wrap="none" lIns="0" tIns="-7935" rIns="0" bIns="-7935"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cy-GB" altLang="en-US" sz="3200" b="0" i="0" u="none" strike="noStrike" cap="none" normalizeH="0" baseline="0">
                <a:ln>
                  <a:noFill/>
                </a:ln>
                <a:solidFill>
                  <a:srgbClr val="202124"/>
                </a:solidFill>
                <a:effectLst/>
                <a:latin typeface="Arial"/>
                <a:ea typeface="inherit"/>
                <a:cs typeface="Arial"/>
              </a:rPr>
              <a:t>Dysgu Proffesiynol yn </a:t>
            </a:r>
            <a:r>
              <a:rPr lang="cy-GB" altLang="en-US" sz="3200">
                <a:solidFill>
                  <a:srgbClr val="202124"/>
                </a:solidFill>
                <a:latin typeface="Arial"/>
                <a:ea typeface="inherit"/>
                <a:cs typeface="Arial"/>
              </a:rPr>
              <a:t>ystod </a:t>
            </a:r>
            <a:r>
              <a:rPr kumimoji="0" lang="cy-GB" altLang="en-US" sz="3200" b="0" i="0" u="none" strike="noStrike" cap="none" normalizeH="0" baseline="0">
                <a:ln>
                  <a:noFill/>
                </a:ln>
                <a:solidFill>
                  <a:srgbClr val="202124"/>
                </a:solidFill>
                <a:effectLst/>
                <a:latin typeface="Arial"/>
                <a:ea typeface="inherit"/>
                <a:cs typeface="Arial"/>
              </a:rPr>
              <a:t>y Modiwl</a:t>
            </a:r>
            <a:r>
              <a:rPr lang="cy-GB" altLang="en-US" sz="3200">
                <a:solidFill>
                  <a:schemeClr val="tx1"/>
                </a:solidFill>
                <a:latin typeface="Arial"/>
                <a:cs typeface="Arial"/>
              </a:rPr>
              <a:t> </a:t>
            </a:r>
            <a:endParaRPr kumimoji="0" lang="cy-GB" altLang="en-US" sz="32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p:txBody>
      </p:sp>
      <p:sp>
        <p:nvSpPr>
          <p:cNvPr id="7" name="Text Placeholder 6">
            <a:extLst>
              <a:ext uri="{FF2B5EF4-FFF2-40B4-BE49-F238E27FC236}">
                <a16:creationId xmlns:a16="http://schemas.microsoft.com/office/drawing/2014/main" id="{04F1CB8C-B456-4E75-F7E0-5661EEE100FB}"/>
              </a:ext>
            </a:extLst>
          </p:cNvPr>
          <p:cNvSpPr>
            <a:spLocks noGrp="1"/>
          </p:cNvSpPr>
          <p:nvPr>
            <p:ph type="body" idx="1"/>
          </p:nvPr>
        </p:nvSpPr>
        <p:spPr>
          <a:xfrm>
            <a:off x="361121" y="1383997"/>
            <a:ext cx="10515600" cy="4351338"/>
          </a:xfrm>
        </p:spPr>
        <p:txBody>
          <a:bodyPr/>
          <a:lstStyle/>
          <a:p>
            <a:r>
              <a:rPr kumimoji="0" lang="cy-GB" altLang="en-US" sz="2400" b="0" i="0" u="none" strike="noStrike" cap="none" normalizeH="0" baseline="0">
                <a:ln>
                  <a:noFill/>
                </a:ln>
                <a:solidFill>
                  <a:srgbClr val="202124"/>
                </a:solidFill>
                <a:effectLst/>
                <a:latin typeface="Arial Unicode MS"/>
                <a:ea typeface="inherit"/>
              </a:rPr>
              <a:t>Sut mae trawsnewid profiadau addysgol pobl ifanc ac ymarferwyr yng Nghymru?</a:t>
            </a:r>
          </a:p>
          <a:p>
            <a:pPr marL="0" indent="0">
              <a:buNone/>
            </a:pPr>
            <a:endParaRPr kumimoji="0" lang="cy-GB" altLang="en-US" sz="2400" b="0" i="0" u="none" strike="noStrike" cap="none" normalizeH="0" baseline="0">
              <a:ln>
                <a:noFill/>
              </a:ln>
              <a:solidFill>
                <a:srgbClr val="202124"/>
              </a:solidFill>
              <a:effectLst/>
              <a:latin typeface="Arial Unicode MS"/>
              <a:ea typeface="inherit"/>
            </a:endParaRPr>
          </a:p>
          <a:p>
            <a:r>
              <a:rPr kumimoji="0" lang="cy-GB" altLang="en-US" sz="2400" b="0" i="0" u="none" strike="noStrike" cap="none" normalizeH="0" baseline="0">
                <a:ln>
                  <a:noFill/>
                </a:ln>
                <a:solidFill>
                  <a:srgbClr val="202124"/>
                </a:solidFill>
                <a:effectLst/>
                <a:latin typeface="Arial Unicode MS"/>
                <a:ea typeface="inherit"/>
              </a:rPr>
              <a:t>Mae trawsnewid yn golygu ymholi proffesiynol cydweithredol beirniadol, myfyrio ar ein profiadau ein hunain, bod yn agored i safbwyntiau newydd ac amgen, a datblygu ffyrdd newydd o feddwl am ymarfer a ‘gweld’ yr ystafell ddosbarth – barn broffesiynol.</a:t>
            </a:r>
          </a:p>
          <a:p>
            <a:pPr marL="0" indent="0">
              <a:buNone/>
            </a:pPr>
            <a:endParaRPr kumimoji="0" lang="cy-GB" altLang="en-US" sz="2400" b="0" i="0" u="none" strike="noStrike" cap="none" normalizeH="0" baseline="0">
              <a:ln>
                <a:noFill/>
              </a:ln>
              <a:solidFill>
                <a:srgbClr val="202124"/>
              </a:solidFill>
              <a:effectLst/>
              <a:latin typeface="Arial Unicode MS"/>
              <a:ea typeface="inherit"/>
            </a:endParaRPr>
          </a:p>
          <a:p>
            <a:r>
              <a:rPr kumimoji="0" lang="cy-GB" altLang="en-US" sz="2400" b="0" i="0" u="none" strike="noStrike" cap="none" normalizeH="0" baseline="0">
                <a:ln>
                  <a:noFill/>
                </a:ln>
                <a:solidFill>
                  <a:srgbClr val="202124"/>
                </a:solidFill>
                <a:effectLst/>
                <a:latin typeface="Arial Unicode MS"/>
                <a:ea typeface="inherit"/>
              </a:rPr>
              <a:t>Mae dysgu gwirioneddol drawsnewidiol yn rhoi'r posibilrwydd o arwain newid mewn ymarfer.</a:t>
            </a:r>
            <a:r>
              <a:rPr kumimoji="0" lang="cy-GB" altLang="en-US" sz="2400" b="0" i="0" u="none" strike="noStrike" cap="none" normalizeH="0" baseline="0">
                <a:ln>
                  <a:noFill/>
                </a:ln>
                <a:solidFill>
                  <a:schemeClr val="tx1"/>
                </a:solidFill>
                <a:effectLst/>
              </a:rPr>
              <a:t> </a:t>
            </a:r>
            <a:endParaRPr kumimoji="0" lang="cy-GB" altLang="en-US" sz="2400" b="0" i="0" u="none" strike="noStrike" cap="none" normalizeH="0" baseline="0">
              <a:ln>
                <a:noFill/>
              </a:ln>
              <a:solidFill>
                <a:schemeClr val="tx1"/>
              </a:solidFill>
              <a:effectLst/>
              <a:latin typeface="Arial" panose="020B0604020202020204" pitchFamily="34" charset="0"/>
            </a:endParaRPr>
          </a:p>
          <a:p>
            <a:endParaRPr lang="en-GB"/>
          </a:p>
        </p:txBody>
      </p:sp>
      <p:sp>
        <p:nvSpPr>
          <p:cNvPr id="6" name="Rectangle 3">
            <a:extLst>
              <a:ext uri="{FF2B5EF4-FFF2-40B4-BE49-F238E27FC236}">
                <a16:creationId xmlns:a16="http://schemas.microsoft.com/office/drawing/2014/main" id="{1A50B0D2-49A0-5F0C-E5CD-A2270E00A29D}"/>
              </a:ext>
            </a:extLst>
          </p:cNvPr>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76497598"/>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F6410-779F-244B-AC8B-19BB4120D6C2}"/>
              </a:ext>
            </a:extLst>
          </p:cNvPr>
          <p:cNvSpPr>
            <a:spLocks noGrp="1"/>
          </p:cNvSpPr>
          <p:nvPr>
            <p:ph type="title"/>
          </p:nvPr>
        </p:nvSpPr>
        <p:spPr>
          <a:xfrm>
            <a:off x="563880" y="231008"/>
            <a:ext cx="10515600" cy="1325563"/>
          </a:xfrm>
        </p:spPr>
        <p:txBody>
          <a:bodyPr lIns="45719" tIns="45720" rIns="45719" bIns="45720" anchor="ctr">
            <a:normAutofit/>
          </a:bodyPr>
          <a:lstStyle/>
          <a:p>
            <a:r>
              <a:rPr lang="en-US" sz="4000" b="1" dirty="0">
                <a:solidFill>
                  <a:srgbClr val="0070C0"/>
                </a:solidFill>
                <a:latin typeface="Calibri"/>
                <a:cs typeface="Calibri"/>
              </a:rPr>
              <a:t>Professional Learning During the Module</a:t>
            </a:r>
            <a:endParaRPr lang="en-US" sz="4000" dirty="0">
              <a:solidFill>
                <a:srgbClr val="0070C0"/>
              </a:solidFill>
              <a:latin typeface="Calibri"/>
              <a:cs typeface="Calibri"/>
            </a:endParaRPr>
          </a:p>
          <a:p>
            <a:endParaRPr lang="en-GB" b="1" dirty="0">
              <a:solidFill>
                <a:srgbClr val="0070C0"/>
              </a:solidFill>
              <a:highlight>
                <a:srgbClr val="FFFF00"/>
              </a:highlight>
            </a:endParaRPr>
          </a:p>
        </p:txBody>
      </p:sp>
      <p:sp>
        <p:nvSpPr>
          <p:cNvPr id="3" name="Text Placeholder 2">
            <a:extLst>
              <a:ext uri="{FF2B5EF4-FFF2-40B4-BE49-F238E27FC236}">
                <a16:creationId xmlns:a16="http://schemas.microsoft.com/office/drawing/2014/main" id="{9575AB56-4FCF-E04C-B7D7-BC3C76B2C1B2}"/>
              </a:ext>
            </a:extLst>
          </p:cNvPr>
          <p:cNvSpPr>
            <a:spLocks noGrp="1"/>
          </p:cNvSpPr>
          <p:nvPr>
            <p:ph type="body" idx="1"/>
          </p:nvPr>
        </p:nvSpPr>
        <p:spPr>
          <a:xfrm>
            <a:off x="563880" y="1556571"/>
            <a:ext cx="9546021" cy="3744857"/>
          </a:xfrm>
        </p:spPr>
        <p:txBody>
          <a:bodyPr>
            <a:normAutofit lnSpcReduction="10000"/>
          </a:bodyPr>
          <a:lstStyle/>
          <a:p>
            <a:pPr marL="0" indent="0">
              <a:buNone/>
            </a:pPr>
            <a:r>
              <a:rPr lang="en-GB" sz="2400">
                <a:solidFill>
                  <a:srgbClr val="0070C0"/>
                </a:solidFill>
              </a:rPr>
              <a:t>How do we transform the educational experiences of young people and practitioners in Wales?</a:t>
            </a:r>
          </a:p>
          <a:p>
            <a:endParaRPr lang="en-GB" sz="2400">
              <a:solidFill>
                <a:srgbClr val="0070C0"/>
              </a:solidFill>
            </a:endParaRPr>
          </a:p>
          <a:p>
            <a:r>
              <a:rPr lang="en-GB" sz="2400">
                <a:solidFill>
                  <a:srgbClr val="0070C0"/>
                </a:solidFill>
              </a:rPr>
              <a:t>Transformation involves critical collaborative professional enquiry, reflecting on our own experiences, being open to new and alternative perspectives, and developing new ways of thinking about practice and ‘seeing’ the classroom – professional judgement.</a:t>
            </a:r>
          </a:p>
          <a:p>
            <a:endParaRPr lang="en-GB" sz="2400">
              <a:solidFill>
                <a:srgbClr val="0070C0"/>
              </a:solidFill>
            </a:endParaRPr>
          </a:p>
          <a:p>
            <a:r>
              <a:rPr lang="en-GB" sz="2400">
                <a:solidFill>
                  <a:srgbClr val="0070C0"/>
                </a:solidFill>
              </a:rPr>
              <a:t>Truly transformative learning affords the possibility of leading change in practice.</a:t>
            </a:r>
          </a:p>
        </p:txBody>
      </p:sp>
      <p:sp>
        <p:nvSpPr>
          <p:cNvPr id="4" name="Rectangle 3">
            <a:extLst>
              <a:ext uri="{FF2B5EF4-FFF2-40B4-BE49-F238E27FC236}">
                <a16:creationId xmlns:a16="http://schemas.microsoft.com/office/drawing/2014/main" id="{417C0106-C4DB-1940-88DD-E023FEFEA7BB}"/>
              </a:ext>
            </a:extLst>
          </p:cNvPr>
          <p:cNvSpPr/>
          <p:nvPr/>
        </p:nvSpPr>
        <p:spPr>
          <a:xfrm>
            <a:off x="4498428" y="5547382"/>
            <a:ext cx="7399282" cy="646331"/>
          </a:xfrm>
          <a:prstGeom prst="rect">
            <a:avLst/>
          </a:prstGeom>
        </p:spPr>
        <p:txBody>
          <a:bodyPr wrap="square">
            <a:spAutoFit/>
          </a:bodyPr>
          <a:lstStyle/>
          <a:p>
            <a:r>
              <a:rPr lang="en-GB"/>
              <a:t>See https://</a:t>
            </a:r>
            <a:r>
              <a:rPr lang="en-GB" err="1"/>
              <a:t>hwb.gov.wales</a:t>
            </a:r>
            <a:r>
              <a:rPr lang="en-GB"/>
              <a:t>/professional-development/national-approach-to-professional-learning/individual-professional-learning-journey/</a:t>
            </a:r>
          </a:p>
        </p:txBody>
      </p:sp>
    </p:spTree>
    <p:extLst>
      <p:ext uri="{BB962C8B-B14F-4D97-AF65-F5344CB8AC3E}">
        <p14:creationId xmlns:p14="http://schemas.microsoft.com/office/powerpoint/2010/main" val="3122771908"/>
      </p:ext>
    </p:extLst>
  </p:cSld>
  <p:clrMapOvr>
    <a:masterClrMapping/>
  </p:clrMapOvr>
  <p:transition spd="med"/>
  <p:extLst>
    <p:ext uri="{6950BFC3-D8DA-4A85-94F7-54DA5524770B}">
      <p188:commentRel xmlns:p188="http://schemas.microsoft.com/office/powerpoint/2018/8/main" r:id="rId3"/>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2FDC3-DBAA-A1D8-E946-2048AE1C06AF}"/>
              </a:ext>
            </a:extLst>
          </p:cNvPr>
          <p:cNvSpPr>
            <a:spLocks noGrp="1"/>
          </p:cNvSpPr>
          <p:nvPr>
            <p:ph type="title"/>
          </p:nvPr>
        </p:nvSpPr>
        <p:spPr>
          <a:xfrm>
            <a:off x="304327" y="0"/>
            <a:ext cx="10515600" cy="1325563"/>
          </a:xfrm>
        </p:spPr>
        <p:txBody>
          <a:bodyPr/>
          <a:lstStyle/>
          <a:p>
            <a:r>
              <a:rPr lang="en-GB" err="1"/>
              <a:t>Trosolwg</a:t>
            </a:r>
            <a:r>
              <a:rPr lang="en-GB"/>
              <a:t> Asesu</a:t>
            </a:r>
          </a:p>
        </p:txBody>
      </p:sp>
      <p:sp>
        <p:nvSpPr>
          <p:cNvPr id="3" name="Text Placeholder 2">
            <a:extLst>
              <a:ext uri="{FF2B5EF4-FFF2-40B4-BE49-F238E27FC236}">
                <a16:creationId xmlns:a16="http://schemas.microsoft.com/office/drawing/2014/main" id="{A37BF5FB-9249-FCEE-22E8-BD064C4D26A0}"/>
              </a:ext>
            </a:extLst>
          </p:cNvPr>
          <p:cNvSpPr>
            <a:spLocks noGrp="1"/>
          </p:cNvSpPr>
          <p:nvPr>
            <p:ph type="body" idx="1"/>
          </p:nvPr>
        </p:nvSpPr>
        <p:spPr>
          <a:xfrm>
            <a:off x="264570" y="1253331"/>
            <a:ext cx="10515600" cy="4808104"/>
          </a:xfrm>
        </p:spPr>
        <p:txBody>
          <a:bodyPr lIns="45719" tIns="45720" rIns="45719" bIns="45720" anchor="t">
            <a:normAutofit fontScale="25000" lnSpcReduction="20000"/>
          </a:bodyPr>
          <a:lstStyle/>
          <a:p>
            <a:pPr marL="0" indent="0" fontAlgn="base">
              <a:buNone/>
            </a:pPr>
            <a:r>
              <a:rPr lang="cy-GB" sz="6400" b="1" i="0">
                <a:solidFill>
                  <a:srgbClr val="000000"/>
                </a:solidFill>
                <a:effectLst/>
                <a:latin typeface="Arial"/>
              </a:rPr>
              <a:t>Asesiad: Adroddiad 4,000 o eiriau</a:t>
            </a:r>
            <a:r>
              <a:rPr lang="cy-GB" sz="6400" b="1">
                <a:latin typeface="Arial"/>
              </a:rPr>
              <a:t> </a:t>
            </a:r>
            <a:endParaRPr lang="en-US">
              <a:latin typeface="Arial"/>
            </a:endParaRPr>
          </a:p>
          <a:p>
            <a:pPr marL="0" indent="0">
              <a:buNone/>
            </a:pPr>
            <a:r>
              <a:rPr lang="cy-GB" sz="6400" b="1">
                <a:latin typeface="Arial"/>
              </a:rPr>
              <a:t>Un aseiniad sydd i'r modiwl hwn. Mae’r aseiniad cyfwerth â </a:t>
            </a:r>
            <a:r>
              <a:rPr lang="cy-GB" sz="6400" b="1" i="0">
                <a:solidFill>
                  <a:srgbClr val="000000"/>
                </a:solidFill>
                <a:effectLst/>
                <a:latin typeface="Arial"/>
              </a:rPr>
              <a:t>100% o’r radd derfynol.</a:t>
            </a:r>
            <a:r>
              <a:rPr lang="cy-GB" sz="6400" b="1">
                <a:latin typeface="Arial"/>
              </a:rPr>
              <a:t> </a:t>
            </a:r>
            <a:endParaRPr lang="cy-GB">
              <a:latin typeface="Arial"/>
            </a:endParaRPr>
          </a:p>
          <a:p>
            <a:pPr marL="0" indent="0" algn="l" rtl="0" fontAlgn="base">
              <a:buNone/>
            </a:pPr>
            <a:endParaRPr lang="cy-GB" sz="6400" u="sng">
              <a:latin typeface="Arial" panose="020B0604020202020204" pitchFamily="34" charset="0"/>
            </a:endParaRPr>
          </a:p>
          <a:p>
            <a:pPr marL="0" indent="0" algn="l" rtl="0" fontAlgn="base">
              <a:buNone/>
            </a:pPr>
            <a:r>
              <a:rPr lang="cy-GB" sz="6400" i="0">
                <a:solidFill>
                  <a:srgbClr val="000000"/>
                </a:solidFill>
                <a:effectLst/>
                <a:latin typeface="Arial"/>
              </a:rPr>
              <a:t>Dylai'r adroddiad fyfyrio ar fater sy’n rhan o </a:t>
            </a:r>
            <a:r>
              <a:rPr lang="cy-GB" sz="6400">
                <a:latin typeface="Arial"/>
              </a:rPr>
              <a:t>arfer</a:t>
            </a:r>
            <a:r>
              <a:rPr lang="cy-GB" sz="6400" i="0">
                <a:solidFill>
                  <a:srgbClr val="000000"/>
                </a:solidFill>
                <a:effectLst/>
                <a:latin typeface="Arial"/>
              </a:rPr>
              <a:t> y myfyriwr lle gallai tlodi ac anfantais effeithio ar leoliad addysgol y dysgwr. Dylai’r adroddiad fod wedi’i anelu at gynulleidfa darged a ddewiswyd (e.e. staff, cyflwyniad i lywodraethwyr, Penaethiaid Gwasanaeth, uwch dîm rheoli ac ati) a bydd yn cael ei ysgrifennu mewn arddull briodol.  </a:t>
            </a:r>
          </a:p>
          <a:p>
            <a:pPr marL="0" indent="0" algn="l" rtl="0" fontAlgn="base">
              <a:buNone/>
            </a:pPr>
            <a:r>
              <a:rPr lang="cy-GB" sz="6400" b="1" i="0" u="sng">
                <a:solidFill>
                  <a:srgbClr val="000000"/>
                </a:solidFill>
                <a:effectLst/>
                <a:latin typeface="Arial"/>
              </a:rPr>
              <a:t>Rhan 1: (2,000 o eiriau)</a:t>
            </a:r>
            <a:r>
              <a:rPr lang="cy-GB" sz="6400" b="1" i="0">
                <a:solidFill>
                  <a:srgbClr val="000000"/>
                </a:solidFill>
                <a:effectLst/>
                <a:latin typeface="Arial"/>
              </a:rPr>
              <a:t> </a:t>
            </a:r>
          </a:p>
          <a:p>
            <a:pPr marL="0" indent="0" algn="l" rtl="0" fontAlgn="base">
              <a:buNone/>
            </a:pPr>
            <a:endParaRPr lang="cy-GB" sz="6400" i="0">
              <a:solidFill>
                <a:srgbClr val="000000"/>
              </a:solidFill>
              <a:effectLst/>
              <a:latin typeface="Segoe UI" panose="020B0502040204020203" pitchFamily="34" charset="0"/>
            </a:endParaRPr>
          </a:p>
          <a:p>
            <a:pPr algn="l" rtl="0" fontAlgn="base"/>
            <a:r>
              <a:rPr lang="cy-GB" sz="6400" i="0">
                <a:solidFill>
                  <a:srgbClr val="000000"/>
                </a:solidFill>
                <a:effectLst/>
                <a:latin typeface="Arial"/>
              </a:rPr>
              <a:t>Gan ddefnyddio llenyddiaeth a damcaniaeth, gofynnir i chi fyfyrio'n feirniadol ar effaith tlodi ac anfantais ar ddysgwyr yn eich lleoliad addysgol. Gofynnir i chi archwilio’n feirniadol y mesuriadau a ddefnyddir i ddangos cynnydd a datblygiad y dysgwr yn eich lleoliad addysgol, gan archwilio’n feirniadol a yw’r rhain yn llwyddo i nodi a chefnogi dysgwyr y mae tlodi ac anfantais yn effeithio arnynt.  </a:t>
            </a:r>
          </a:p>
          <a:p>
            <a:pPr marL="0" indent="0" algn="l" rtl="0" fontAlgn="base">
              <a:buNone/>
            </a:pPr>
            <a:endParaRPr lang="cy-GB" sz="6400" b="1">
              <a:latin typeface="Segoe UI" panose="020B0502040204020203" pitchFamily="34" charset="0"/>
            </a:endParaRPr>
          </a:p>
          <a:p>
            <a:pPr marL="0" indent="0" algn="l" rtl="0" fontAlgn="base">
              <a:buNone/>
            </a:pPr>
            <a:r>
              <a:rPr lang="cy-GB" sz="6400" b="1" i="0" u="sng">
                <a:solidFill>
                  <a:srgbClr val="000000"/>
                </a:solidFill>
                <a:effectLst/>
                <a:latin typeface="Arial"/>
              </a:rPr>
              <a:t>Rhan 2: Cynllun Gweithredu (2,000 o eiriau)</a:t>
            </a:r>
            <a:r>
              <a:rPr lang="cy-GB" sz="6400" b="1" i="0">
                <a:solidFill>
                  <a:srgbClr val="000000"/>
                </a:solidFill>
                <a:effectLst/>
                <a:latin typeface="Arial"/>
              </a:rPr>
              <a:t> </a:t>
            </a:r>
          </a:p>
          <a:p>
            <a:pPr algn="l" rtl="0" fontAlgn="base"/>
            <a:r>
              <a:rPr lang="cy-GB" sz="6400" i="0">
                <a:solidFill>
                  <a:srgbClr val="000000"/>
                </a:solidFill>
                <a:effectLst/>
                <a:latin typeface="Arial"/>
              </a:rPr>
              <a:t>Bydd angen i chi ystyried sut y byddech yn ymateb i’r mater / materion a nodwyd ac a archwiliwyd yn Rhan 1 yn eich arfer eich hun. Bydd angen i chi gyfiawnhau'n feirniadol eich cynllun gweithredu arfaethedig, ac os caiff ei weithredu, arddangos pam eich bod yn credu y gallai gyfrannu at fynd i'r afael â'r materion a nodwyd. Bydd angen i chi hefyd ystyried sut y byddech chi’n gwerthuso’r newidiadau y byddech chi’n eu rhoi ar waith. </a:t>
            </a:r>
          </a:p>
          <a:p>
            <a:endParaRPr lang="en-GB"/>
          </a:p>
        </p:txBody>
      </p:sp>
    </p:spTree>
    <p:extLst>
      <p:ext uri="{BB962C8B-B14F-4D97-AF65-F5344CB8AC3E}">
        <p14:creationId xmlns:p14="http://schemas.microsoft.com/office/powerpoint/2010/main" val="986304641"/>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Content Placeholder 3"/>
          <p:cNvSpPr txBox="1">
            <a:spLocks noGrp="1"/>
          </p:cNvSpPr>
          <p:nvPr>
            <p:ph type="body" idx="1"/>
          </p:nvPr>
        </p:nvSpPr>
        <p:spPr>
          <a:xfrm>
            <a:off x="603448" y="229179"/>
            <a:ext cx="9542417" cy="634934"/>
          </a:xfrm>
          <a:prstGeom prst="rect">
            <a:avLst/>
          </a:prstGeom>
        </p:spPr>
        <p:txBody>
          <a:bodyPr>
            <a:normAutofit lnSpcReduction="10000"/>
          </a:bodyPr>
          <a:lstStyle>
            <a:lvl1pPr marL="0" indent="228600">
              <a:buSzTx/>
              <a:buNone/>
              <a:defRPr sz="4000">
                <a:latin typeface="Arial"/>
                <a:ea typeface="Arial"/>
                <a:cs typeface="Arial"/>
                <a:sym typeface="Arial"/>
              </a:defRPr>
            </a:lvl1pPr>
          </a:lstStyle>
          <a:p>
            <a:r>
              <a:rPr>
                <a:solidFill>
                  <a:srgbClr val="0070C0"/>
                </a:solidFill>
              </a:rPr>
              <a:t>Assessment overview</a:t>
            </a:r>
          </a:p>
        </p:txBody>
      </p:sp>
      <p:sp>
        <p:nvSpPr>
          <p:cNvPr id="2" name="Rectangle 1">
            <a:extLst>
              <a:ext uri="{FF2B5EF4-FFF2-40B4-BE49-F238E27FC236}">
                <a16:creationId xmlns:a16="http://schemas.microsoft.com/office/drawing/2014/main" id="{2339A448-55EE-7F4E-9266-EE9F60C06B51}"/>
              </a:ext>
            </a:extLst>
          </p:cNvPr>
          <p:cNvSpPr/>
          <p:nvPr/>
        </p:nvSpPr>
        <p:spPr>
          <a:xfrm>
            <a:off x="766356" y="996678"/>
            <a:ext cx="9542417" cy="754053"/>
          </a:xfrm>
          <a:prstGeom prst="rect">
            <a:avLst/>
          </a:prstGeom>
        </p:spPr>
        <p:txBody>
          <a:bodyPr wrap="square">
            <a:spAutoFit/>
          </a:bodyPr>
          <a:lstStyle/>
          <a:p>
            <a:pPr>
              <a:lnSpc>
                <a:spcPct val="115000"/>
              </a:lnSpc>
            </a:pPr>
            <a:r>
              <a:rPr lang="en-GB" sz="2000" b="1">
                <a:solidFill>
                  <a:srgbClr val="0070C0"/>
                </a:solidFill>
                <a:latin typeface="Calibri" panose="020F0502020204030204" pitchFamily="34" charset="0"/>
                <a:ea typeface="Arial" panose="020B0604020202020204" pitchFamily="34" charset="0"/>
                <a:cs typeface="Calibri" panose="020F0502020204030204" pitchFamily="34" charset="0"/>
              </a:rPr>
              <a:t>Assessment: Report </a:t>
            </a:r>
            <a:r>
              <a:rPr lang="en-GB" sz="2000" b="1">
                <a:solidFill>
                  <a:srgbClr val="0070C0"/>
                </a:solidFill>
                <a:latin typeface="Calibri" panose="020F0502020204030204" pitchFamily="34" charset="0"/>
                <a:ea typeface="Calibri" panose="020F0502020204030204" pitchFamily="34" charset="0"/>
                <a:cs typeface="Calibri" panose="020F0502020204030204" pitchFamily="34" charset="0"/>
              </a:rPr>
              <a:t>(4000 words)</a:t>
            </a:r>
          </a:p>
          <a:p>
            <a:r>
              <a:rPr lang="en-GB" sz="2000">
                <a:solidFill>
                  <a:srgbClr val="0070C0"/>
                </a:solidFill>
                <a:latin typeface="Calibri" panose="020F0502020204030204" pitchFamily="34" charset="0"/>
                <a:ea typeface="Calibri" panose="020F0502020204030204" pitchFamily="34" charset="0"/>
                <a:cs typeface="Calibri" panose="020F0502020204030204" pitchFamily="34" charset="0"/>
              </a:rPr>
              <a:t>This module offers one assessment. This is worth 100% of the overall module grade.</a:t>
            </a:r>
            <a:endParaRPr lang="en-GB" sz="2000">
              <a:solidFill>
                <a:srgbClr val="0070C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3B2DDE32-08A1-7F4F-866F-3C02C456FAA2}"/>
              </a:ext>
            </a:extLst>
          </p:cNvPr>
          <p:cNvSpPr/>
          <p:nvPr/>
        </p:nvSpPr>
        <p:spPr>
          <a:xfrm>
            <a:off x="457200" y="1833819"/>
            <a:ext cx="10384971" cy="2907206"/>
          </a:xfrm>
          <a:prstGeom prst="rect">
            <a:avLst/>
          </a:prstGeom>
        </p:spPr>
        <p:txBody>
          <a:bodyPr wrap="square">
            <a:spAutoFit/>
          </a:bodyPr>
          <a:lstStyle/>
          <a:p>
            <a:pPr marR="852170" algn="just">
              <a:lnSpc>
                <a:spcPct val="115000"/>
              </a:lnSpc>
            </a:pPr>
            <a:r>
              <a:rPr lang="en-GB" sz="1600" b="1">
                <a:solidFill>
                  <a:srgbClr val="0070C0"/>
                </a:solidFill>
                <a:latin typeface="Calibri" panose="020F0502020204030204" pitchFamily="34" charset="0"/>
                <a:ea typeface="Calibri" panose="020F0502020204030204" pitchFamily="34" charset="0"/>
                <a:cs typeface="Calibri" panose="020F0502020204030204" pitchFamily="34" charset="0"/>
              </a:rPr>
              <a:t>Part 1 (2,000 words)</a:t>
            </a:r>
          </a:p>
          <a:p>
            <a:pPr marR="852170" algn="just">
              <a:lnSpc>
                <a:spcPct val="115000"/>
              </a:lnSpc>
            </a:pPr>
            <a:r>
              <a:rPr lang="en-GB" sz="1600">
                <a:solidFill>
                  <a:srgbClr val="0070C0"/>
                </a:solidFill>
                <a:latin typeface="Calibri" panose="020F0502020204030204" pitchFamily="34" charset="0"/>
                <a:ea typeface="Calibri" panose="020F0502020204030204" pitchFamily="34" charset="0"/>
                <a:cs typeface="Calibri" panose="020F0502020204030204" pitchFamily="34" charset="0"/>
              </a:rPr>
              <a:t>The report reflects on an issue in the student’s practice where poverty and disadvantage impact on the learner’s educational setting. The report should be aimed at a chosen target audience (e.g. staff, presentation to governors, Heads of Service, senior management team, etc.) and should be written in an appropriate style. The content and design of a report and action plan will be discussed in your initial session.</a:t>
            </a:r>
          </a:p>
          <a:p>
            <a:pPr marR="852170" algn="just">
              <a:lnSpc>
                <a:spcPct val="115000"/>
              </a:lnSpc>
            </a:pPr>
            <a:r>
              <a:rPr lang="en-GB" sz="1600" b="1">
                <a:solidFill>
                  <a:srgbClr val="0070C0"/>
                </a:solidFill>
                <a:latin typeface="Calibri" panose="020F0502020204030204" pitchFamily="34" charset="0"/>
                <a:ea typeface="Calibri" panose="020F0502020204030204" pitchFamily="34" charset="0"/>
                <a:cs typeface="Calibri" panose="020F0502020204030204" pitchFamily="34" charset="0"/>
              </a:rPr>
              <a:t>Part 2:  Action plan (2,000 words)</a:t>
            </a:r>
          </a:p>
          <a:p>
            <a:pPr marR="852170" algn="just">
              <a:lnSpc>
                <a:spcPct val="115000"/>
              </a:lnSpc>
            </a:pPr>
            <a:r>
              <a:rPr lang="en-GB" sz="1600">
                <a:solidFill>
                  <a:srgbClr val="0070C0"/>
                </a:solidFill>
                <a:latin typeface="Calibri" panose="020F0502020204030204" pitchFamily="34" charset="0"/>
                <a:ea typeface="Calibri" panose="020F0502020204030204" pitchFamily="34" charset="0"/>
                <a:cs typeface="Calibri" panose="020F0502020204030204" pitchFamily="34" charset="0"/>
              </a:rPr>
              <a:t>Drawing from literature and theory, you are asked to critically reflect on the impact of poverty and disadvantage on learners in your educational setting. You are asked to critically examine the role of measurements used in your educational setting to show the learner’s progress and development, critically exploring whether these successfully identify and support learners who are impacted by poverty and disadvantage. </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3DC9E84-4F11-8B45-B2BA-B4751E86F3ED}"/>
              </a:ext>
            </a:extLst>
          </p:cNvPr>
          <p:cNvSpPr>
            <a:spLocks noGrp="1"/>
          </p:cNvSpPr>
          <p:nvPr>
            <p:ph type="body" idx="1"/>
          </p:nvPr>
        </p:nvSpPr>
        <p:spPr>
          <a:xfrm>
            <a:off x="127755" y="3616424"/>
            <a:ext cx="10515600" cy="1585049"/>
          </a:xfrm>
          <a:prstGeom prst="rect">
            <a:avLst/>
          </a:prstGeom>
        </p:spPr>
        <p:txBody>
          <a:bodyPr wrap="square" lIns="45719" tIns="45720" rIns="45719" bIns="45720" anchor="t">
            <a:spAutoFit/>
          </a:bodyPr>
          <a:lstStyle/>
          <a:p>
            <a:pPr marL="0" indent="0">
              <a:buNone/>
            </a:pPr>
            <a:r>
              <a:rPr lang="en-GB" sz="2000">
                <a:solidFill>
                  <a:srgbClr val="0070C0"/>
                </a:solidFill>
                <a:latin typeface="Arial" panose="020B0604020202020204" pitchFamily="34" charset="0"/>
                <a:ea typeface="Calibri" panose="020F0502020204030204" pitchFamily="34" charset="0"/>
                <a:cs typeface="Arial" panose="020B0604020202020204" pitchFamily="34" charset="0"/>
              </a:rPr>
              <a:t>You will not be collecting, analysing or presenting primary data for this assignment.</a:t>
            </a:r>
          </a:p>
          <a:p>
            <a:pPr marL="0" indent="0" algn="l">
              <a:buNone/>
            </a:pPr>
            <a:r>
              <a:rPr lang="en-GB" sz="2000" b="1">
                <a:solidFill>
                  <a:srgbClr val="0070C0"/>
                </a:solidFill>
                <a:latin typeface="Arial" panose="020B0604020202020204" pitchFamily="34" charset="0"/>
                <a:ea typeface="Calibri" panose="020F0502020204030204" pitchFamily="34" charset="0"/>
                <a:cs typeface="Arial" panose="020B0604020202020204" pitchFamily="34" charset="0"/>
              </a:rPr>
              <a:t>Submission deadline:</a:t>
            </a:r>
            <a:r>
              <a:rPr lang="en-GB" sz="2000">
                <a:solidFill>
                  <a:srgbClr val="0070C0"/>
                </a:solidFill>
                <a:latin typeface="Arial" panose="020B0604020202020204" pitchFamily="34" charset="0"/>
                <a:ea typeface="Calibri" panose="020F0502020204030204" pitchFamily="34" charset="0"/>
                <a:cs typeface="Arial" panose="020B0604020202020204" pitchFamily="34" charset="0"/>
              </a:rPr>
              <a:t> before and up to</a:t>
            </a:r>
            <a:r>
              <a:rPr lang="en-GB" sz="2000" b="1">
                <a:solidFill>
                  <a:srgbClr val="0070C0"/>
                </a:solidFill>
                <a:latin typeface="Arial" panose="020B0604020202020204" pitchFamily="34" charset="0"/>
                <a:ea typeface="Calibri" panose="020F0502020204030204" pitchFamily="34" charset="0"/>
                <a:cs typeface="Arial" panose="020B0604020202020204" pitchFamily="34" charset="0"/>
              </a:rPr>
              <a:t> 11:59</a:t>
            </a:r>
            <a:r>
              <a:rPr lang="en-GB" sz="2000">
                <a:solidFill>
                  <a:srgbClr val="0070C0"/>
                </a:solidFill>
                <a:latin typeface="Arial" panose="020B0604020202020204" pitchFamily="34" charset="0"/>
                <a:ea typeface="Calibri" panose="020F0502020204030204" pitchFamily="34" charset="0"/>
                <a:cs typeface="Arial" panose="020B0604020202020204" pitchFamily="34" charset="0"/>
              </a:rPr>
              <a:t> (23:59 hours) by Thursday 29/8/24 </a:t>
            </a:r>
          </a:p>
          <a:p>
            <a:pPr marL="0" indent="0" algn="l">
              <a:buNone/>
            </a:pPr>
            <a:r>
              <a:rPr lang="en-GB" sz="2000" b="1" i="0">
                <a:solidFill>
                  <a:srgbClr val="0070C0"/>
                </a:solidFill>
                <a:effectLst/>
                <a:latin typeface="Arial"/>
                <a:cs typeface="Arial"/>
              </a:rPr>
              <a:t>Return - Thursday 26/9/2024  </a:t>
            </a:r>
            <a:r>
              <a:rPr lang="en-GB" sz="2000" b="1">
                <a:solidFill>
                  <a:srgbClr val="0070C0"/>
                </a:solidFill>
                <a:latin typeface="Arial"/>
                <a:cs typeface="Arial"/>
              </a:rPr>
              <a:t>@14:00</a:t>
            </a:r>
            <a:endParaRPr lang="en-GB" sz="2000" b="0" i="0">
              <a:solidFill>
                <a:srgbClr val="0070C0"/>
              </a:solidFill>
              <a:effectLst/>
              <a:latin typeface="Arial" panose="020B0604020202020204" pitchFamily="34" charset="0"/>
              <a:cs typeface="Arial" panose="020B0604020202020204" pitchFamily="34" charset="0"/>
            </a:endParaRPr>
          </a:p>
          <a:p>
            <a:endParaRPr lang="en-GB" sz="2000">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1">
            <a:extLst>
              <a:ext uri="{FF2B5EF4-FFF2-40B4-BE49-F238E27FC236}">
                <a16:creationId xmlns:a16="http://schemas.microsoft.com/office/drawing/2014/main" id="{630F17EA-CC19-54F4-B88D-25C2536E10A4}"/>
              </a:ext>
            </a:extLst>
          </p:cNvPr>
          <p:cNvSpPr>
            <a:spLocks noGrp="1" noChangeArrowheads="1"/>
          </p:cNvSpPr>
          <p:nvPr>
            <p:ph type="title"/>
          </p:nvPr>
        </p:nvSpPr>
        <p:spPr bwMode="auto">
          <a:xfrm>
            <a:off x="178870" y="1328872"/>
            <a:ext cx="10573407" cy="1276637"/>
          </a:xfrm>
          <a:prstGeom prst="rect">
            <a:avLst/>
          </a:prstGeom>
          <a:noFill/>
          <a:ln>
            <a:noFill/>
          </a:ln>
          <a:effectLst/>
        </p:spPr>
        <p:txBody>
          <a:bodyPr vert="horz" wrap="none" lIns="0" tIns="-7935" rIns="0" bIns="-7935"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cy-GB" altLang="en-US" sz="2100" b="0" i="0" u="none" strike="noStrike" cap="none" normalizeH="0" baseline="0">
                <a:ln>
                  <a:noFill/>
                </a:ln>
                <a:solidFill>
                  <a:schemeClr val="tx1"/>
                </a:solidFill>
                <a:effectLst/>
                <a:latin typeface="Arial Unicode MS"/>
                <a:ea typeface="inherit"/>
              </a:rPr>
              <a:t>Ni fyddwch yn casglu, dadansoddi na chyflwyno data cynradd ar gyfer yr aseiniad hwn.</a:t>
            </a:r>
            <a:br>
              <a:rPr kumimoji="0" lang="cy-GB" altLang="en-US" sz="2100" b="0" i="0" u="none" strike="noStrike" cap="none" normalizeH="0" baseline="0">
                <a:ln>
                  <a:noFill/>
                </a:ln>
                <a:solidFill>
                  <a:schemeClr val="tx1"/>
                </a:solidFill>
                <a:effectLst/>
                <a:latin typeface="Arial Unicode MS"/>
                <a:ea typeface="inherit"/>
              </a:rPr>
            </a:br>
            <a:br>
              <a:rPr lang="cy-GB" altLang="en-US" sz="2100">
                <a:solidFill>
                  <a:schemeClr val="tx1"/>
                </a:solidFill>
                <a:latin typeface="Arial Unicode MS"/>
                <a:ea typeface="inherit"/>
              </a:rPr>
            </a:br>
            <a:r>
              <a:rPr kumimoji="0" lang="cy-GB" altLang="en-US" sz="2100" b="1" i="0" u="none" strike="noStrike" cap="none" normalizeH="0" baseline="0">
                <a:ln>
                  <a:noFill/>
                </a:ln>
                <a:solidFill>
                  <a:schemeClr val="tx1"/>
                </a:solidFill>
                <a:effectLst/>
                <a:latin typeface="Arial Unicode MS"/>
                <a:ea typeface="inherit"/>
              </a:rPr>
              <a:t>Dyddiad cau ar gyfer cyflwyno</a:t>
            </a:r>
            <a:r>
              <a:rPr kumimoji="0" lang="cy-GB" altLang="en-US" sz="2100" b="0" i="0" u="none" strike="noStrike" cap="none" normalizeH="0" baseline="0">
                <a:ln>
                  <a:noFill/>
                </a:ln>
                <a:solidFill>
                  <a:schemeClr val="tx1"/>
                </a:solidFill>
                <a:effectLst/>
                <a:latin typeface="Arial Unicode MS"/>
                <a:ea typeface="inherit"/>
              </a:rPr>
              <a:t>: cyn a hyd at 11:59 (23:59 awr) ar ddydd Iau 29/8/24 </a:t>
            </a:r>
            <a:br>
              <a:rPr kumimoji="0" lang="cy-GB" altLang="en-US" sz="2100" b="0" i="0" u="none" strike="noStrike" cap="none" normalizeH="0" baseline="0">
                <a:ln>
                  <a:noFill/>
                </a:ln>
                <a:solidFill>
                  <a:schemeClr val="tx1"/>
                </a:solidFill>
                <a:effectLst/>
                <a:latin typeface="Arial Unicode MS"/>
                <a:ea typeface="inherit"/>
              </a:rPr>
            </a:br>
            <a:r>
              <a:rPr kumimoji="0" lang="cy-GB" altLang="en-US" sz="2100" b="1" i="0" u="none" strike="noStrike" cap="none" normalizeH="0" baseline="0">
                <a:ln>
                  <a:noFill/>
                </a:ln>
                <a:solidFill>
                  <a:schemeClr val="tx1"/>
                </a:solidFill>
                <a:effectLst/>
                <a:latin typeface="Arial Unicode MS"/>
                <a:ea typeface="inherit"/>
              </a:rPr>
              <a:t>Dychwelyd -</a:t>
            </a:r>
            <a:r>
              <a:rPr kumimoji="0" lang="cy-GB" altLang="en-US" sz="2100" i="0" u="none" strike="noStrike" cap="none" normalizeH="0" baseline="0">
                <a:ln>
                  <a:noFill/>
                </a:ln>
                <a:solidFill>
                  <a:schemeClr val="tx1"/>
                </a:solidFill>
                <a:effectLst/>
                <a:latin typeface="Arial Unicode MS"/>
                <a:ea typeface="inherit"/>
              </a:rPr>
              <a:t> Dydd Iau 26/9/2024  am</a:t>
            </a:r>
            <a:r>
              <a:rPr kumimoji="0" lang="cy-GB" altLang="en-US" sz="2100" b="0" i="0" u="none" strike="noStrike" cap="none" normalizeH="0" baseline="0">
                <a:ln>
                  <a:noFill/>
                </a:ln>
                <a:solidFill>
                  <a:schemeClr val="tx1"/>
                </a:solidFill>
                <a:effectLst/>
                <a:latin typeface="Arial Unicode MS"/>
                <a:ea typeface="inherit"/>
              </a:rPr>
              <a:t> </a:t>
            </a:r>
            <a:r>
              <a:rPr lang="cy-GB" altLang="en-US" sz="2100">
                <a:solidFill>
                  <a:schemeClr val="tx1"/>
                </a:solidFill>
                <a:latin typeface="Arial Unicode MS"/>
                <a:ea typeface="inherit"/>
              </a:rPr>
              <a:t>14:00</a:t>
            </a:r>
            <a:r>
              <a:rPr lang="cy-GB" altLang="en-US" sz="500">
                <a:solidFill>
                  <a:schemeClr val="tx1"/>
                </a:solidFill>
              </a:rPr>
              <a:t> </a:t>
            </a:r>
            <a:endParaRPr kumimoji="0" lang="cy-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03047498"/>
      </p:ext>
    </p:extLst>
  </p:cSld>
  <p:clrMapOvr>
    <a:masterClrMapping/>
  </p:clrMapOvr>
  <p:transition spd="med"/>
  <p:extLst>
    <p:ext uri="{6950BFC3-D8DA-4A85-94F7-54DA5524770B}">
      <p188:commentRel xmlns:p188="http://schemas.microsoft.com/office/powerpoint/2018/8/main" r:id="rId2"/>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33D68-0B85-576A-0F1F-A7F9E9253486}"/>
              </a:ext>
            </a:extLst>
          </p:cNvPr>
          <p:cNvSpPr>
            <a:spLocks noGrp="1"/>
          </p:cNvSpPr>
          <p:nvPr>
            <p:ph type="title"/>
          </p:nvPr>
        </p:nvSpPr>
        <p:spPr>
          <a:xfrm>
            <a:off x="349763" y="103870"/>
            <a:ext cx="10515600" cy="1325563"/>
          </a:xfrm>
        </p:spPr>
        <p:txBody>
          <a:bodyPr/>
          <a:lstStyle/>
          <a:p>
            <a:r>
              <a:rPr lang="en-GB" err="1"/>
              <a:t>Deilliannau</a:t>
            </a:r>
            <a:r>
              <a:rPr lang="en-GB"/>
              <a:t> Dysgu</a:t>
            </a:r>
          </a:p>
        </p:txBody>
      </p:sp>
      <p:sp>
        <p:nvSpPr>
          <p:cNvPr id="3" name="Text Placeholder 2">
            <a:extLst>
              <a:ext uri="{FF2B5EF4-FFF2-40B4-BE49-F238E27FC236}">
                <a16:creationId xmlns:a16="http://schemas.microsoft.com/office/drawing/2014/main" id="{FABEE6A6-E2F3-8FB4-CD44-C39347BE3D8D}"/>
              </a:ext>
            </a:extLst>
          </p:cNvPr>
          <p:cNvSpPr>
            <a:spLocks noGrp="1"/>
          </p:cNvSpPr>
          <p:nvPr>
            <p:ph type="body" idx="1"/>
          </p:nvPr>
        </p:nvSpPr>
        <p:spPr>
          <a:xfrm>
            <a:off x="298648" y="1298804"/>
            <a:ext cx="10515600" cy="4351338"/>
          </a:xfrm>
        </p:spPr>
        <p:txBody>
          <a:bodyPr>
            <a:normAutofit fontScale="92500" lnSpcReduction="10000"/>
          </a:bodyPr>
          <a:lstStyle/>
          <a:p>
            <a:pPr algn="ctr" rtl="0" fontAlgn="base"/>
            <a:r>
              <a:rPr lang="cy-GB" sz="2400" b="0" i="0">
                <a:solidFill>
                  <a:srgbClr val="000000"/>
                </a:solidFill>
                <a:effectLst/>
                <a:latin typeface="Arial" panose="020B0604020202020204" pitchFamily="34" charset="0"/>
                <a:cs typeface="Arial" panose="020B0604020202020204" pitchFamily="34" charset="0"/>
              </a:rPr>
              <a:t>  </a:t>
            </a:r>
          </a:p>
          <a:p>
            <a:pPr algn="just" rtl="0" fontAlgn="base">
              <a:buFont typeface="+mj-lt"/>
              <a:buAutoNum type="arabicPeriod"/>
            </a:pPr>
            <a:r>
              <a:rPr lang="cy-GB" sz="2400" b="0" i="0">
                <a:solidFill>
                  <a:srgbClr val="000000"/>
                </a:solidFill>
                <a:effectLst/>
                <a:latin typeface="Arial" panose="020B0604020202020204" pitchFamily="34" charset="0"/>
                <a:cs typeface="Arial" panose="020B0604020202020204" pitchFamily="34" charset="0"/>
              </a:rPr>
              <a:t>Arddangos dealltwriaeth feirniadol o dlodi ac anfantais ar ddysgwyr.  </a:t>
            </a:r>
          </a:p>
          <a:p>
            <a:pPr algn="just" rtl="0" fontAlgn="base">
              <a:buFont typeface="+mj-lt"/>
              <a:buAutoNum type="arabicPeriod"/>
            </a:pPr>
            <a:endParaRPr lang="cy-GB" sz="2400" b="0" i="0">
              <a:solidFill>
                <a:srgbClr val="000000"/>
              </a:solidFill>
              <a:effectLst/>
              <a:latin typeface="Arial" panose="020B0604020202020204" pitchFamily="34" charset="0"/>
              <a:cs typeface="Arial" panose="020B0604020202020204" pitchFamily="34" charset="0"/>
            </a:endParaRPr>
          </a:p>
          <a:p>
            <a:pPr algn="just" rtl="0" fontAlgn="base">
              <a:buFont typeface="+mj-lt"/>
              <a:buAutoNum type="arabicPeriod" startAt="2"/>
            </a:pPr>
            <a:r>
              <a:rPr lang="cy-GB" sz="2400" b="0" i="0">
                <a:solidFill>
                  <a:srgbClr val="000000"/>
                </a:solidFill>
                <a:effectLst/>
                <a:latin typeface="Arial" panose="020B0604020202020204" pitchFamily="34" charset="0"/>
                <a:cs typeface="Arial" panose="020B0604020202020204" pitchFamily="34" charset="0"/>
              </a:rPr>
              <a:t>Gwerthuso’n feirniadol arfer a mesuriadau dysgu a datblygiad dysgwyr y mae tlodi ac anfantais yn effeithio arnynt.  </a:t>
            </a:r>
          </a:p>
          <a:p>
            <a:pPr marL="0" indent="0" algn="just" rtl="0" fontAlgn="base">
              <a:buNone/>
            </a:pPr>
            <a:endParaRPr lang="cy-GB" sz="2400" b="0" i="0">
              <a:solidFill>
                <a:srgbClr val="000000"/>
              </a:solidFill>
              <a:effectLst/>
              <a:latin typeface="Arial" panose="020B0604020202020204" pitchFamily="34" charset="0"/>
              <a:cs typeface="Arial" panose="020B0604020202020204" pitchFamily="34" charset="0"/>
            </a:endParaRPr>
          </a:p>
          <a:p>
            <a:pPr algn="l" rtl="0" fontAlgn="base">
              <a:buFont typeface="+mj-lt"/>
              <a:buAutoNum type="arabicPeriod" startAt="3"/>
            </a:pPr>
            <a:r>
              <a:rPr lang="cy-GB" sz="2400" b="0" i="0">
                <a:solidFill>
                  <a:srgbClr val="000000"/>
                </a:solidFill>
                <a:effectLst/>
                <a:latin typeface="Arial" panose="020B0604020202020204" pitchFamily="34" charset="0"/>
                <a:cs typeface="Arial" panose="020B0604020202020204" pitchFamily="34" charset="0"/>
              </a:rPr>
              <a:t>Archwilio’n feirniadol y dull systemau cyfan a sut mae hyn yn effeithio ar arfer. </a:t>
            </a:r>
          </a:p>
          <a:p>
            <a:pPr marL="0" indent="0" algn="l" rtl="0" fontAlgn="base">
              <a:buNone/>
            </a:pPr>
            <a:r>
              <a:rPr lang="cy-GB" sz="2400" b="0" i="0">
                <a:solidFill>
                  <a:srgbClr val="000000"/>
                </a:solidFill>
                <a:effectLst/>
                <a:latin typeface="Arial" panose="020B0604020202020204" pitchFamily="34" charset="0"/>
                <a:cs typeface="Arial" panose="020B0604020202020204" pitchFamily="34" charset="0"/>
              </a:rPr>
              <a:t> </a:t>
            </a:r>
          </a:p>
          <a:p>
            <a:pPr algn="l" rtl="0" fontAlgn="base">
              <a:buFont typeface="+mj-lt"/>
              <a:buAutoNum type="arabicPeriod" startAt="4"/>
            </a:pPr>
            <a:r>
              <a:rPr lang="cy-GB" sz="2400" b="0" i="0">
                <a:solidFill>
                  <a:srgbClr val="000000"/>
                </a:solidFill>
                <a:effectLst/>
                <a:latin typeface="Arial" panose="020B0604020202020204" pitchFamily="34" charset="0"/>
                <a:cs typeface="Arial" panose="020B0604020202020204" pitchFamily="34" charset="0"/>
              </a:rPr>
              <a:t>Archwilio’n feirniadol sut i gynllunio, gweithredu a gwerthuso newid mewn arfer a fydd o fudd i ddysgwyr y mae tlodi ac anfantais yn effeithio arnynt mewn lleoliadau addysgol.  </a:t>
            </a:r>
          </a:p>
          <a:p>
            <a:pPr marL="0" indent="0" algn="l" rtl="0" fontAlgn="base">
              <a:buNone/>
            </a:pPr>
            <a:r>
              <a:rPr lang="cy-GB" sz="1800" b="0" i="0">
                <a:solidFill>
                  <a:srgbClr val="000000"/>
                </a:solidFill>
                <a:effectLst/>
                <a:latin typeface="Arial" panose="020B0604020202020204" pitchFamily="34" charset="0"/>
              </a:rPr>
              <a:t> </a:t>
            </a:r>
            <a:endParaRPr lang="cy-GB" b="0" i="0">
              <a:solidFill>
                <a:srgbClr val="000000"/>
              </a:solidFill>
              <a:effectLst/>
              <a:latin typeface="Segoe UI" panose="020B0502040204020203" pitchFamily="34" charset="0"/>
            </a:endParaRPr>
          </a:p>
          <a:p>
            <a:endParaRPr lang="en-GB"/>
          </a:p>
        </p:txBody>
      </p:sp>
    </p:spTree>
    <p:extLst>
      <p:ext uri="{BB962C8B-B14F-4D97-AF65-F5344CB8AC3E}">
        <p14:creationId xmlns:p14="http://schemas.microsoft.com/office/powerpoint/2010/main" val="999425547"/>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Content Placeholder 3"/>
          <p:cNvSpPr txBox="1">
            <a:spLocks noGrp="1"/>
          </p:cNvSpPr>
          <p:nvPr>
            <p:ph type="body" idx="1"/>
          </p:nvPr>
        </p:nvSpPr>
        <p:spPr>
          <a:xfrm>
            <a:off x="620486" y="209797"/>
            <a:ext cx="9542417" cy="634934"/>
          </a:xfrm>
          <a:prstGeom prst="rect">
            <a:avLst/>
          </a:prstGeom>
        </p:spPr>
        <p:txBody>
          <a:bodyPr>
            <a:normAutofit lnSpcReduction="10000"/>
          </a:bodyPr>
          <a:lstStyle>
            <a:lvl1pPr marL="0" indent="228600">
              <a:buSzTx/>
              <a:buNone/>
              <a:defRPr sz="4000">
                <a:latin typeface="Arial"/>
                <a:ea typeface="Arial"/>
                <a:cs typeface="Arial"/>
                <a:sym typeface="Arial"/>
              </a:defRPr>
            </a:lvl1pPr>
          </a:lstStyle>
          <a:p>
            <a:r>
              <a:t>Assessment overview</a:t>
            </a:r>
          </a:p>
        </p:txBody>
      </p:sp>
      <p:sp>
        <p:nvSpPr>
          <p:cNvPr id="2" name="Rectangle 1">
            <a:extLst>
              <a:ext uri="{FF2B5EF4-FFF2-40B4-BE49-F238E27FC236}">
                <a16:creationId xmlns:a16="http://schemas.microsoft.com/office/drawing/2014/main" id="{30DBC37E-89C5-CD4F-84A4-BFACDDEB8DB6}"/>
              </a:ext>
            </a:extLst>
          </p:cNvPr>
          <p:cNvSpPr/>
          <p:nvPr/>
        </p:nvSpPr>
        <p:spPr>
          <a:xfrm>
            <a:off x="484178" y="1089978"/>
            <a:ext cx="9148356" cy="4268476"/>
          </a:xfrm>
          <a:prstGeom prst="rect">
            <a:avLst/>
          </a:prstGeom>
        </p:spPr>
        <p:txBody>
          <a:bodyPr wrap="square">
            <a:spAutoFit/>
          </a:bodyPr>
          <a:lstStyle/>
          <a:p>
            <a:pPr marL="342900" lvl="0" indent="-342900" algn="just">
              <a:lnSpc>
                <a:spcPct val="115000"/>
              </a:lnSpc>
              <a:spcAft>
                <a:spcPts val="800"/>
              </a:spcAft>
              <a:buFont typeface="+mj-lt"/>
              <a:buAutoNum type="arabicPeriod"/>
            </a:pPr>
            <a:r>
              <a:rPr lang="en-GB" sz="2200">
                <a:solidFill>
                  <a:srgbClr val="0070C0"/>
                </a:solidFill>
                <a:effectLst/>
                <a:latin typeface="Arial" panose="020B0604020202020204" pitchFamily="34" charset="0"/>
                <a:ea typeface="Arial" panose="020B0604020202020204" pitchFamily="34" charset="0"/>
                <a:cs typeface="Times New Roman" panose="02020603050405020304" pitchFamily="18" charset="0"/>
              </a:rPr>
              <a:t>Demonstrate a critical understanding of poverty and disadvantage on learners.</a:t>
            </a:r>
            <a:endParaRPr lang="en-GB" sz="2200">
              <a:solidFill>
                <a:srgbClr val="0070C0"/>
              </a:solidFill>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gn="just">
              <a:lnSpc>
                <a:spcPct val="115000"/>
              </a:lnSpc>
              <a:spcAft>
                <a:spcPts val="800"/>
              </a:spcAft>
              <a:buFont typeface="+mj-lt"/>
              <a:buAutoNum type="arabicPeriod"/>
            </a:pPr>
            <a:r>
              <a:rPr lang="en-GB" sz="2200">
                <a:solidFill>
                  <a:srgbClr val="0070C0"/>
                </a:solidFill>
                <a:effectLst/>
                <a:latin typeface="Arial" panose="020B0604020202020204" pitchFamily="34" charset="0"/>
                <a:ea typeface="Arial" panose="020B0604020202020204" pitchFamily="34" charset="0"/>
                <a:cs typeface="Times New Roman" panose="02020603050405020304" pitchFamily="18" charset="0"/>
              </a:rPr>
              <a:t>Critically evaluate the practice and measurements of learning and development with learners who are impacted by poverty and disadvantage.</a:t>
            </a:r>
            <a:endParaRPr lang="en-GB" sz="2200">
              <a:solidFill>
                <a:srgbClr val="0070C0"/>
              </a:solidFill>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15000"/>
              </a:lnSpc>
              <a:spcAft>
                <a:spcPts val="800"/>
              </a:spcAft>
              <a:buFont typeface="+mj-lt"/>
              <a:buAutoNum type="arabicPeriod"/>
            </a:pPr>
            <a:r>
              <a:rPr lang="en-GB" sz="2200">
                <a:solidFill>
                  <a:srgbClr val="0070C0"/>
                </a:solidFill>
                <a:effectLst/>
                <a:latin typeface="Arial" panose="020B0604020202020204" pitchFamily="34" charset="0"/>
                <a:ea typeface="Arial" panose="020B0604020202020204" pitchFamily="34" charset="0"/>
                <a:cs typeface="Times New Roman" panose="02020603050405020304" pitchFamily="18" charset="0"/>
              </a:rPr>
              <a:t>Critically explore the whole systems approach and how this affects practice.</a:t>
            </a:r>
          </a:p>
          <a:p>
            <a:pPr marL="342900" lvl="0" indent="-342900">
              <a:lnSpc>
                <a:spcPct val="115000"/>
              </a:lnSpc>
              <a:spcAft>
                <a:spcPts val="800"/>
              </a:spcAft>
              <a:buFont typeface="+mj-lt"/>
              <a:buAutoNum type="arabicPeriod"/>
            </a:pPr>
            <a:r>
              <a:rPr lang="en-GB" sz="2200">
                <a:solidFill>
                  <a:srgbClr val="0070C0"/>
                </a:solidFill>
                <a:effectLst/>
                <a:latin typeface="Arial" panose="020B0604020202020204" pitchFamily="34" charset="0"/>
                <a:ea typeface="Arial" panose="020B0604020202020204" pitchFamily="34" charset="0"/>
              </a:rPr>
              <a:t>Critically examine how to plan, implement, and evaluate a change in practice that will benefit learners who are impacted by poverty and disadvantage in educational settings.</a:t>
            </a:r>
            <a:endParaRPr lang="en-GB" sz="2200">
              <a:solidFill>
                <a:srgbClr val="0070C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43670460"/>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Title 5"/>
          <p:cNvSpPr txBox="1">
            <a:spLocks noGrp="1"/>
          </p:cNvSpPr>
          <p:nvPr>
            <p:ph type="ctrTitle"/>
          </p:nvPr>
        </p:nvSpPr>
        <p:spPr>
          <a:xfrm>
            <a:off x="861237" y="983044"/>
            <a:ext cx="4373526" cy="4429861"/>
          </a:xfrm>
          <a:prstGeom prst="rect">
            <a:avLst/>
          </a:prstGeom>
        </p:spPr>
        <p:txBody>
          <a:bodyPr lIns="45719" tIns="45720" rIns="45719" bIns="45720" anchor="b">
            <a:noAutofit/>
          </a:bodyPr>
          <a:lstStyle/>
          <a:p>
            <a:pPr>
              <a:defRPr sz="4000" b="1">
                <a:latin typeface="Arial"/>
                <a:ea typeface="Arial"/>
                <a:cs typeface="Arial"/>
                <a:sym typeface="Arial"/>
              </a:defRPr>
            </a:pPr>
            <a:r>
              <a:rPr lang="en-GB" sz="4800" err="1"/>
              <a:t>Sesiwn</a:t>
            </a:r>
            <a:r>
              <a:rPr lang="en-GB" sz="4800"/>
              <a:t> 1: 10yb-11yb</a:t>
            </a:r>
            <a:br>
              <a:rPr lang="en-GB" sz="4800"/>
            </a:br>
            <a:br>
              <a:rPr lang="en-GB" sz="4800"/>
            </a:br>
            <a:endParaRPr lang="en-GB" sz="4800"/>
          </a:p>
          <a:p>
            <a:pPr>
              <a:defRPr sz="4000" b="1">
                <a:latin typeface="Arial"/>
                <a:ea typeface="Arial"/>
                <a:cs typeface="Arial"/>
                <a:sym typeface="Arial"/>
              </a:defRPr>
            </a:pPr>
            <a:r>
              <a:rPr lang="en-GB" sz="4800" err="1"/>
              <a:t>Diffinio</a:t>
            </a:r>
            <a:r>
              <a:rPr lang="en-GB" sz="4800"/>
              <a:t> </a:t>
            </a:r>
            <a:r>
              <a:rPr lang="en-GB" sz="4800" err="1"/>
              <a:t>tlodi</a:t>
            </a:r>
            <a:r>
              <a:rPr lang="en-GB" sz="4800"/>
              <a:t> a </a:t>
            </a:r>
            <a:r>
              <a:rPr lang="en-GB" sz="4800" err="1"/>
              <a:t>deall</a:t>
            </a:r>
            <a:r>
              <a:rPr lang="en-GB" sz="4800"/>
              <a:t> </a:t>
            </a:r>
            <a:r>
              <a:rPr lang="en-GB" sz="4800" err="1"/>
              <a:t>ei</a:t>
            </a:r>
            <a:r>
              <a:rPr lang="en-GB" sz="4800"/>
              <a:t> </a:t>
            </a:r>
            <a:r>
              <a:rPr lang="en-GB" sz="4800" err="1"/>
              <a:t>effaith</a:t>
            </a:r>
            <a:r>
              <a:rPr lang="en-GB" sz="4800"/>
              <a:t> </a:t>
            </a:r>
            <a:r>
              <a:rPr lang="en-GB" sz="4800" err="1"/>
              <a:t>ar</a:t>
            </a:r>
            <a:r>
              <a:rPr lang="en-GB" sz="4800"/>
              <a:t> </a:t>
            </a:r>
            <a:r>
              <a:rPr lang="en-GB" sz="4800" err="1"/>
              <a:t>addysg</a:t>
            </a:r>
            <a:endParaRPr lang="en-GB" sz="4800"/>
          </a:p>
        </p:txBody>
      </p:sp>
      <p:sp>
        <p:nvSpPr>
          <p:cNvPr id="3" name="Title 5">
            <a:extLst>
              <a:ext uri="{FF2B5EF4-FFF2-40B4-BE49-F238E27FC236}">
                <a16:creationId xmlns:a16="http://schemas.microsoft.com/office/drawing/2014/main" id="{C8A388FE-6813-CB22-C8A4-5F15601660A1}"/>
              </a:ext>
            </a:extLst>
          </p:cNvPr>
          <p:cNvSpPr txBox="1">
            <a:spLocks/>
          </p:cNvSpPr>
          <p:nvPr/>
        </p:nvSpPr>
        <p:spPr>
          <a:xfrm>
            <a:off x="5665381" y="2136676"/>
            <a:ext cx="4816549" cy="3898233"/>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9" tIns="45720" rIns="45719" bIns="45720" anchor="b">
            <a:noAutofit/>
          </a:bodyPr>
          <a:lstStyle>
            <a:lvl1pPr marL="0" marR="0" indent="0" algn="ctr" defTabSz="914400" rtl="0" latinLnBrk="0">
              <a:lnSpc>
                <a:spcPct val="90000"/>
              </a:lnSpc>
              <a:spcBef>
                <a:spcPts val="0"/>
              </a:spcBef>
              <a:spcAft>
                <a:spcPts val="0"/>
              </a:spcAft>
              <a:buClrTx/>
              <a:buSzTx/>
              <a:buFontTx/>
              <a:buNone/>
              <a:tabLst/>
              <a:defRPr sz="60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hangingPunct="1">
              <a:defRPr sz="4000" b="1">
                <a:latin typeface="Arial"/>
                <a:ea typeface="Arial"/>
                <a:cs typeface="Arial"/>
                <a:sym typeface="Arial"/>
              </a:defRPr>
            </a:pPr>
            <a:r>
              <a:rPr lang="en-US" sz="4800" b="1">
                <a:solidFill>
                  <a:srgbClr val="0070C0"/>
                </a:solidFill>
                <a:latin typeface="Arial"/>
                <a:ea typeface="Arial"/>
                <a:cs typeface="Arial"/>
                <a:sym typeface="Arial"/>
              </a:rPr>
              <a:t>Session 1: 10am-11am</a:t>
            </a:r>
            <a:br>
              <a:rPr lang="en-US" sz="4800" b="1">
                <a:latin typeface="Arial"/>
                <a:ea typeface="Arial"/>
                <a:cs typeface="Arial"/>
              </a:rPr>
            </a:br>
            <a:br>
              <a:rPr lang="en-US" sz="4800" b="1">
                <a:latin typeface="Arial"/>
                <a:ea typeface="Arial"/>
                <a:cs typeface="Arial"/>
              </a:rPr>
            </a:br>
            <a:r>
              <a:rPr lang="en-US" sz="4800" b="1">
                <a:solidFill>
                  <a:srgbClr val="0070C0"/>
                </a:solidFill>
                <a:latin typeface="Arial"/>
                <a:ea typeface="Arial"/>
                <a:cs typeface="Arial"/>
                <a:sym typeface="Arial"/>
              </a:rPr>
              <a:t>Defining poverty &amp; understanding its impact on education</a:t>
            </a:r>
            <a:endParaRPr lang="en-US" sz="4800" b="1">
              <a:solidFill>
                <a:srgbClr val="0070C0"/>
              </a:solidFill>
              <a:latin typeface="Arial"/>
              <a:ea typeface="Arial"/>
              <a:cs typeface="Arial"/>
            </a:endParaRP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3A3CD-2523-610C-B8CF-C1E916CAF0EC}"/>
              </a:ext>
            </a:extLst>
          </p:cNvPr>
          <p:cNvSpPr>
            <a:spLocks noGrp="1"/>
          </p:cNvSpPr>
          <p:nvPr>
            <p:ph type="title"/>
          </p:nvPr>
        </p:nvSpPr>
        <p:spPr/>
        <p:txBody>
          <a:bodyPr>
            <a:normAutofit/>
          </a:bodyPr>
          <a:lstStyle/>
          <a:p>
            <a:br>
              <a:rPr lang="en-GB" sz="4000"/>
            </a:br>
            <a:r>
              <a:rPr lang="en-GB" sz="4000" b="0" i="0" err="1">
                <a:solidFill>
                  <a:srgbClr val="202124"/>
                </a:solidFill>
                <a:effectLst/>
                <a:latin typeface="arial" panose="020B0604020202020204" pitchFamily="34" charset="0"/>
              </a:rPr>
              <a:t>Diffinio'r</a:t>
            </a:r>
            <a:r>
              <a:rPr lang="en-GB" sz="4000" b="0" i="0">
                <a:solidFill>
                  <a:srgbClr val="202124"/>
                </a:solidFill>
                <a:effectLst/>
                <a:latin typeface="arial" panose="020B0604020202020204" pitchFamily="34" charset="0"/>
              </a:rPr>
              <a:t> broblem: Beth </a:t>
            </a:r>
            <a:r>
              <a:rPr lang="en-GB" sz="4000" b="0" i="0" err="1">
                <a:solidFill>
                  <a:srgbClr val="202124"/>
                </a:solidFill>
                <a:effectLst/>
                <a:latin typeface="arial" panose="020B0604020202020204" pitchFamily="34" charset="0"/>
              </a:rPr>
              <a:t>yw</a:t>
            </a:r>
            <a:r>
              <a:rPr lang="en-GB" sz="4000" b="0" i="0">
                <a:solidFill>
                  <a:srgbClr val="202124"/>
                </a:solidFill>
                <a:effectLst/>
                <a:latin typeface="arial" panose="020B0604020202020204" pitchFamily="34" charset="0"/>
              </a:rPr>
              <a:t> </a:t>
            </a:r>
            <a:r>
              <a:rPr lang="en-GB" sz="4000" b="0" i="0" err="1">
                <a:solidFill>
                  <a:srgbClr val="202124"/>
                </a:solidFill>
                <a:effectLst/>
                <a:latin typeface="arial" panose="020B0604020202020204" pitchFamily="34" charset="0"/>
              </a:rPr>
              <a:t>tlodi</a:t>
            </a:r>
            <a:r>
              <a:rPr lang="en-GB" sz="4000" b="0" i="0">
                <a:solidFill>
                  <a:srgbClr val="202124"/>
                </a:solidFill>
                <a:effectLst/>
                <a:latin typeface="arial" panose="020B0604020202020204" pitchFamily="34" charset="0"/>
              </a:rPr>
              <a:t>?</a:t>
            </a:r>
            <a:endParaRPr lang="en-GB" sz="4000"/>
          </a:p>
        </p:txBody>
      </p:sp>
      <p:sp>
        <p:nvSpPr>
          <p:cNvPr id="4" name="Text Placeholder 3">
            <a:extLst>
              <a:ext uri="{FF2B5EF4-FFF2-40B4-BE49-F238E27FC236}">
                <a16:creationId xmlns:a16="http://schemas.microsoft.com/office/drawing/2014/main" id="{48DE2EF8-20BE-3F0D-99D5-6846C3D5E6EF}"/>
              </a:ext>
            </a:extLst>
          </p:cNvPr>
          <p:cNvSpPr>
            <a:spLocks noGrp="1"/>
          </p:cNvSpPr>
          <p:nvPr>
            <p:ph type="body" idx="1"/>
          </p:nvPr>
        </p:nvSpPr>
        <p:spPr>
          <a:xfrm>
            <a:off x="838200" y="1825625"/>
            <a:ext cx="10515600" cy="4351338"/>
          </a:xfrm>
        </p:spPr>
        <p:txBody>
          <a:bodyPr/>
          <a:lstStyle/>
          <a:p>
            <a:r>
              <a:rPr kumimoji="0" lang="cy-GB" altLang="en-US" sz="2800" b="0" i="0" u="none" strike="noStrike" cap="none" normalizeH="0" baseline="0">
                <a:ln>
                  <a:noFill/>
                </a:ln>
                <a:solidFill>
                  <a:srgbClr val="202124"/>
                </a:solidFill>
                <a:effectLst/>
                <a:latin typeface="Arial Unicode MS"/>
                <a:ea typeface="inherit"/>
              </a:rPr>
              <a:t>Dehongliadau gwahanol o dlodi: absoliwt neu gymharo</a:t>
            </a:r>
            <a:r>
              <a:rPr kumimoji="0" lang="en-GB" altLang="en-US" sz="2800" b="1" i="0" u="none" strike="noStrike" cap="none" normalizeH="0" baseline="0">
                <a:ln>
                  <a:noFill/>
                </a:ln>
                <a:solidFill>
                  <a:srgbClr val="202124"/>
                </a:solidFill>
                <a:effectLst/>
                <a:latin typeface="Abadi Extra Light" panose="020B0204020104020204" pitchFamily="34" charset="0"/>
                <a:ea typeface="inherit"/>
              </a:rPr>
              <a:t>l</a:t>
            </a:r>
          </a:p>
          <a:p>
            <a:r>
              <a:rPr kumimoji="0" lang="cy-GB" altLang="en-US" sz="2800" b="0" i="0" u="none" strike="noStrike" cap="none" normalizeH="0" baseline="0">
                <a:ln>
                  <a:noFill/>
                </a:ln>
                <a:solidFill>
                  <a:srgbClr val="202124"/>
                </a:solidFill>
                <a:effectLst/>
                <a:latin typeface="Arial Unicode MS"/>
                <a:ea typeface="inherit"/>
              </a:rPr>
              <a:t>Mesuriadau gwahanol: beth sy’n cael ei ystyried neu ei </a:t>
            </a:r>
            <a:r>
              <a:rPr lang="cy-GB" altLang="en-US">
                <a:solidFill>
                  <a:srgbClr val="202124"/>
                </a:solidFill>
                <a:latin typeface="Arial Unicode MS"/>
                <a:ea typeface="inherit"/>
              </a:rPr>
              <a:t>hepgor</a:t>
            </a:r>
            <a:r>
              <a:rPr kumimoji="0" lang="cy-GB" altLang="en-US" sz="2800" b="0" i="0" u="none" strike="noStrike" cap="none" normalizeH="0" baseline="0">
                <a:ln>
                  <a:noFill/>
                </a:ln>
                <a:solidFill>
                  <a:srgbClr val="202124"/>
                </a:solidFill>
                <a:effectLst/>
                <a:latin typeface="Arial Unicode MS"/>
                <a:ea typeface="inherit"/>
              </a:rPr>
              <a:t> (ar ôl costau tai; incwm y cartref cyn neu ar ôl budd-daliadau; effeithiau chwyddiant)</a:t>
            </a:r>
            <a:endParaRPr lang="en-GB" b="1">
              <a:latin typeface="Abadi Extra Light" panose="020B0204020104020204" pitchFamily="34" charset="0"/>
            </a:endParaRPr>
          </a:p>
          <a:p>
            <a:endParaRPr lang="en-GB"/>
          </a:p>
        </p:txBody>
      </p:sp>
      <p:pic>
        <p:nvPicPr>
          <p:cNvPr id="5" name="Picture 4">
            <a:extLst>
              <a:ext uri="{FF2B5EF4-FFF2-40B4-BE49-F238E27FC236}">
                <a16:creationId xmlns:a16="http://schemas.microsoft.com/office/drawing/2014/main" id="{B9FE95F4-6A2B-8E12-6327-01640428C586}"/>
              </a:ext>
            </a:extLst>
          </p:cNvPr>
          <p:cNvPicPr>
            <a:picLocks noChangeAspect="1"/>
          </p:cNvPicPr>
          <p:nvPr/>
        </p:nvPicPr>
        <p:blipFill>
          <a:blip r:embed="rId2"/>
          <a:stretch>
            <a:fillRect/>
          </a:stretch>
        </p:blipFill>
        <p:spPr>
          <a:xfrm>
            <a:off x="1126150" y="3851326"/>
            <a:ext cx="2401389" cy="1601239"/>
          </a:xfrm>
          <a:prstGeom prst="rect">
            <a:avLst/>
          </a:prstGeom>
        </p:spPr>
      </p:pic>
      <p:pic>
        <p:nvPicPr>
          <p:cNvPr id="6" name="Picture 5">
            <a:extLst>
              <a:ext uri="{FF2B5EF4-FFF2-40B4-BE49-F238E27FC236}">
                <a16:creationId xmlns:a16="http://schemas.microsoft.com/office/drawing/2014/main" id="{DEC21302-3744-3492-D0F1-C03AF96E30B4}"/>
              </a:ext>
            </a:extLst>
          </p:cNvPr>
          <p:cNvPicPr>
            <a:picLocks noChangeAspect="1"/>
          </p:cNvPicPr>
          <p:nvPr/>
        </p:nvPicPr>
        <p:blipFill>
          <a:blip r:embed="rId3"/>
          <a:stretch>
            <a:fillRect/>
          </a:stretch>
        </p:blipFill>
        <p:spPr>
          <a:xfrm>
            <a:off x="6808951" y="3749094"/>
            <a:ext cx="3052199" cy="1602404"/>
          </a:xfrm>
          <a:prstGeom prst="rect">
            <a:avLst/>
          </a:prstGeom>
        </p:spPr>
      </p:pic>
      <p:sp>
        <p:nvSpPr>
          <p:cNvPr id="7" name="Rectangle 1">
            <a:extLst>
              <a:ext uri="{FF2B5EF4-FFF2-40B4-BE49-F238E27FC236}">
                <a16:creationId xmlns:a16="http://schemas.microsoft.com/office/drawing/2014/main" id="{9C4101A0-2614-09F1-8730-C8C03F53AEB1}"/>
              </a:ext>
            </a:extLst>
          </p:cNvPr>
          <p:cNvSpPr>
            <a:spLocks noChangeArrowheads="1"/>
          </p:cNvSpPr>
          <p:nvPr/>
        </p:nvSpPr>
        <p:spPr bwMode="auto">
          <a:xfrm>
            <a:off x="0" y="75030"/>
            <a:ext cx="59312" cy="30714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100" b="0" i="0" u="none" strike="noStrike" cap="none" normalizeH="0" baseline="0">
                <a:ln>
                  <a:noFill/>
                </a:ln>
                <a:solidFill>
                  <a:srgbClr val="202124"/>
                </a:solidFill>
                <a:effectLst/>
                <a:latin typeface="Arial Unicode MS"/>
                <a:ea typeface="inherit"/>
              </a:rPr>
              <a:t>l</a:t>
            </a:r>
            <a:endParaRPr kumimoji="0" lang="cy-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26925355"/>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4ED213C-1978-A101-01D0-5DD58598FF2B}"/>
              </a:ext>
            </a:extLst>
          </p:cNvPr>
          <p:cNvSpPr>
            <a:spLocks noGrp="1"/>
          </p:cNvSpPr>
          <p:nvPr>
            <p:ph type="body" idx="1"/>
          </p:nvPr>
        </p:nvSpPr>
        <p:spPr/>
        <p:txBody>
          <a:bodyPr/>
          <a:lstStyle/>
          <a:p>
            <a:r>
              <a:rPr lang="en-GB">
                <a:solidFill>
                  <a:srgbClr val="0070C0"/>
                </a:solidFill>
                <a:latin typeface="Arial" panose="020B0604020202020204" pitchFamily="34" charset="0"/>
                <a:cs typeface="Arial" panose="020B0604020202020204" pitchFamily="34" charset="0"/>
              </a:rPr>
              <a:t>Different interpretations of poverty: </a:t>
            </a:r>
            <a:r>
              <a:rPr lang="en-GB" b="1">
                <a:solidFill>
                  <a:srgbClr val="0070C0"/>
                </a:solidFill>
                <a:latin typeface="Arial" panose="020B0604020202020204" pitchFamily="34" charset="0"/>
                <a:cs typeface="Arial" panose="020B0604020202020204" pitchFamily="34" charset="0"/>
              </a:rPr>
              <a:t>absolute, relative </a:t>
            </a:r>
          </a:p>
          <a:p>
            <a:r>
              <a:rPr lang="en-GB">
                <a:solidFill>
                  <a:srgbClr val="0070C0"/>
                </a:solidFill>
                <a:latin typeface="Arial" panose="020B0604020202020204" pitchFamily="34" charset="0"/>
                <a:cs typeface="Arial" panose="020B0604020202020204" pitchFamily="34" charset="0"/>
              </a:rPr>
              <a:t>Different measurements: what is considered or left out (after housing costs; household income before or after benefits; inflationary effects)</a:t>
            </a:r>
          </a:p>
          <a:p>
            <a:endParaRPr lang="en-GB"/>
          </a:p>
        </p:txBody>
      </p:sp>
      <p:sp>
        <p:nvSpPr>
          <p:cNvPr id="6" name="Title 5">
            <a:extLst>
              <a:ext uri="{FF2B5EF4-FFF2-40B4-BE49-F238E27FC236}">
                <a16:creationId xmlns:a16="http://schemas.microsoft.com/office/drawing/2014/main" id="{8440E5A4-DE64-55A6-1E51-77C6C1BC126B}"/>
              </a:ext>
            </a:extLst>
          </p:cNvPr>
          <p:cNvSpPr>
            <a:spLocks noGrp="1"/>
          </p:cNvSpPr>
          <p:nvPr>
            <p:ph type="title"/>
          </p:nvPr>
        </p:nvSpPr>
        <p:spPr>
          <a:xfrm>
            <a:off x="287288" y="273739"/>
            <a:ext cx="10515600" cy="1325563"/>
          </a:xfrm>
        </p:spPr>
        <p:txBody>
          <a:bodyPr/>
          <a:lstStyle/>
          <a:p>
            <a:r>
              <a:rPr lang="en-GB">
                <a:solidFill>
                  <a:srgbClr val="0070C0"/>
                </a:solidFill>
                <a:latin typeface="Arial" panose="020B0604020202020204" pitchFamily="34" charset="0"/>
                <a:cs typeface="Arial" panose="020B0604020202020204" pitchFamily="34" charset="0"/>
              </a:rPr>
              <a:t>Defining the problem: What is poverty? </a:t>
            </a:r>
          </a:p>
        </p:txBody>
      </p:sp>
      <p:pic>
        <p:nvPicPr>
          <p:cNvPr id="7" name="Picture 6">
            <a:extLst>
              <a:ext uri="{FF2B5EF4-FFF2-40B4-BE49-F238E27FC236}">
                <a16:creationId xmlns:a16="http://schemas.microsoft.com/office/drawing/2014/main" id="{3E51CBF3-00E6-8D52-E399-5D6141EAEEB7}"/>
              </a:ext>
            </a:extLst>
          </p:cNvPr>
          <p:cNvPicPr>
            <a:picLocks noChangeAspect="1"/>
          </p:cNvPicPr>
          <p:nvPr/>
        </p:nvPicPr>
        <p:blipFill>
          <a:blip r:embed="rId3"/>
          <a:stretch>
            <a:fillRect/>
          </a:stretch>
        </p:blipFill>
        <p:spPr>
          <a:xfrm>
            <a:off x="1347651" y="3686620"/>
            <a:ext cx="2401389" cy="1601239"/>
          </a:xfrm>
          <a:prstGeom prst="rect">
            <a:avLst/>
          </a:prstGeom>
        </p:spPr>
      </p:pic>
      <p:pic>
        <p:nvPicPr>
          <p:cNvPr id="8" name="Picture 7">
            <a:extLst>
              <a:ext uri="{FF2B5EF4-FFF2-40B4-BE49-F238E27FC236}">
                <a16:creationId xmlns:a16="http://schemas.microsoft.com/office/drawing/2014/main" id="{0AD22327-3D19-D8F4-E3C4-9CD82BBB7710}"/>
              </a:ext>
            </a:extLst>
          </p:cNvPr>
          <p:cNvPicPr>
            <a:picLocks noChangeAspect="1"/>
          </p:cNvPicPr>
          <p:nvPr/>
        </p:nvPicPr>
        <p:blipFill>
          <a:blip r:embed="rId4"/>
          <a:stretch>
            <a:fillRect/>
          </a:stretch>
        </p:blipFill>
        <p:spPr>
          <a:xfrm>
            <a:off x="6916862" y="3686620"/>
            <a:ext cx="3052199" cy="1602404"/>
          </a:xfrm>
          <a:prstGeom prst="rect">
            <a:avLst/>
          </a:prstGeom>
        </p:spPr>
      </p:pic>
    </p:spTree>
    <p:extLst>
      <p:ext uri="{BB962C8B-B14F-4D97-AF65-F5344CB8AC3E}">
        <p14:creationId xmlns:p14="http://schemas.microsoft.com/office/powerpoint/2010/main" val="2505670362"/>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15025B0-AEA9-4BB8-A11B-FD626C87C62F}"/>
              </a:ext>
            </a:extLst>
          </p:cNvPr>
          <p:cNvSpPr>
            <a:spLocks noGrp="1"/>
          </p:cNvSpPr>
          <p:nvPr>
            <p:ph type="title"/>
          </p:nvPr>
        </p:nvSpPr>
        <p:spPr>
          <a:xfrm>
            <a:off x="182879" y="286750"/>
            <a:ext cx="9705703" cy="1325563"/>
          </a:xfrm>
        </p:spPr>
        <p:txBody>
          <a:bodyPr>
            <a:normAutofit/>
          </a:bodyPr>
          <a:lstStyle/>
          <a:p>
            <a:r>
              <a:rPr lang="en-GB" sz="4200"/>
              <a:t>Y </a:t>
            </a:r>
            <a:r>
              <a:rPr lang="en-GB" sz="4200" err="1"/>
              <a:t>Llinell</a:t>
            </a:r>
            <a:r>
              <a:rPr lang="en-GB" sz="4200"/>
              <a:t> </a:t>
            </a:r>
            <a:r>
              <a:rPr lang="en-GB" sz="4200" err="1"/>
              <a:t>tlodi</a:t>
            </a:r>
            <a:endParaRPr lang="en-GB" sz="4200"/>
          </a:p>
        </p:txBody>
      </p:sp>
      <p:graphicFrame>
        <p:nvGraphicFramePr>
          <p:cNvPr id="8" name="Content Placeholder 2">
            <a:extLst>
              <a:ext uri="{FF2B5EF4-FFF2-40B4-BE49-F238E27FC236}">
                <a16:creationId xmlns:a16="http://schemas.microsoft.com/office/drawing/2014/main" id="{6BF68BB0-BC9A-1145-398C-D886BCC02F2F}"/>
              </a:ext>
            </a:extLst>
          </p:cNvPr>
          <p:cNvGraphicFramePr>
            <a:graphicFrameLocks/>
          </p:cNvGraphicFramePr>
          <p:nvPr>
            <p:extLst>
              <p:ext uri="{D42A27DB-BD31-4B8C-83A1-F6EECF244321}">
                <p14:modId xmlns:p14="http://schemas.microsoft.com/office/powerpoint/2010/main" val="824432287"/>
              </p:ext>
            </p:extLst>
          </p:nvPr>
        </p:nvGraphicFramePr>
        <p:xfrm>
          <a:off x="315687" y="1612313"/>
          <a:ext cx="9964782" cy="38567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8568146"/>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15025B0-AEA9-4BB8-A11B-FD626C87C62F}"/>
              </a:ext>
            </a:extLst>
          </p:cNvPr>
          <p:cNvSpPr>
            <a:spLocks noGrp="1"/>
          </p:cNvSpPr>
          <p:nvPr>
            <p:ph type="title"/>
          </p:nvPr>
        </p:nvSpPr>
        <p:spPr>
          <a:xfrm>
            <a:off x="182879" y="286750"/>
            <a:ext cx="9705703" cy="1325563"/>
          </a:xfrm>
        </p:spPr>
        <p:txBody>
          <a:bodyPr>
            <a:normAutofit/>
          </a:bodyPr>
          <a:lstStyle/>
          <a:p>
            <a:r>
              <a:rPr lang="en-GB" sz="4200"/>
              <a:t>Poverty line</a:t>
            </a:r>
          </a:p>
        </p:txBody>
      </p:sp>
      <p:graphicFrame>
        <p:nvGraphicFramePr>
          <p:cNvPr id="8" name="Content Placeholder 2">
            <a:extLst>
              <a:ext uri="{FF2B5EF4-FFF2-40B4-BE49-F238E27FC236}">
                <a16:creationId xmlns:a16="http://schemas.microsoft.com/office/drawing/2014/main" id="{6BF68BB0-BC9A-1145-398C-D886BCC02F2F}"/>
              </a:ext>
            </a:extLst>
          </p:cNvPr>
          <p:cNvGraphicFramePr>
            <a:graphicFrameLocks/>
          </p:cNvGraphicFramePr>
          <p:nvPr>
            <p:extLst>
              <p:ext uri="{D42A27DB-BD31-4B8C-83A1-F6EECF244321}">
                <p14:modId xmlns:p14="http://schemas.microsoft.com/office/powerpoint/2010/main" val="1319805220"/>
              </p:ext>
            </p:extLst>
          </p:nvPr>
        </p:nvGraphicFramePr>
        <p:xfrm>
          <a:off x="315687" y="1612313"/>
          <a:ext cx="9964782" cy="38567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9610091"/>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EFF6A051-E566-3AF7-D2B4-BF48DB36AE5D}"/>
              </a:ext>
            </a:extLst>
          </p:cNvPr>
          <p:cNvSpPr>
            <a:spLocks noGrp="1"/>
          </p:cNvSpPr>
          <p:nvPr>
            <p:ph type="body" idx="1"/>
          </p:nvPr>
        </p:nvSpPr>
        <p:spPr>
          <a:xfrm>
            <a:off x="590006" y="4431982"/>
            <a:ext cx="10515600" cy="1214846"/>
          </a:xfrm>
        </p:spPr>
        <p:txBody>
          <a:bodyPr>
            <a:normAutofit/>
          </a:bodyPr>
          <a:lstStyle/>
          <a:p>
            <a:r>
              <a:rPr lang="en-GB"/>
              <a:t>Beth yw’r </a:t>
            </a:r>
            <a:r>
              <a:rPr lang="en-GB" err="1"/>
              <a:t>ffactorau</a:t>
            </a:r>
            <a:r>
              <a:rPr lang="en-GB"/>
              <a:t> a </a:t>
            </a:r>
            <a:r>
              <a:rPr lang="en-GB" err="1"/>
              <a:t>grybwyllir</a:t>
            </a:r>
            <a:r>
              <a:rPr lang="en-GB"/>
              <a:t> yn y clip hwn sy’n </a:t>
            </a:r>
            <a:r>
              <a:rPr lang="en-GB" err="1"/>
              <a:t>ychwanegu</a:t>
            </a:r>
            <a:r>
              <a:rPr lang="en-GB"/>
              <a:t> at </a:t>
            </a:r>
            <a:r>
              <a:rPr lang="en-GB" err="1"/>
              <a:t>broblemau</a:t>
            </a:r>
            <a:r>
              <a:rPr lang="en-GB"/>
              <a:t> llawer o </a:t>
            </a:r>
            <a:r>
              <a:rPr lang="en-GB" err="1"/>
              <a:t>bobl</a:t>
            </a:r>
            <a:r>
              <a:rPr lang="en-GB"/>
              <a:t> yn y </a:t>
            </a:r>
            <a:r>
              <a:rPr lang="en-GB" err="1"/>
              <a:t>llinell</a:t>
            </a:r>
            <a:r>
              <a:rPr lang="en-GB"/>
              <a:t> </a:t>
            </a:r>
            <a:r>
              <a:rPr lang="en-GB" err="1"/>
              <a:t>dlodi</a:t>
            </a:r>
            <a:r>
              <a:rPr lang="en-GB"/>
              <a:t> </a:t>
            </a:r>
            <a:r>
              <a:rPr lang="en-GB" err="1"/>
              <a:t>neu’n</a:t>
            </a:r>
            <a:r>
              <a:rPr lang="en-GB"/>
              <a:t> </a:t>
            </a:r>
            <a:r>
              <a:rPr lang="en-GB" err="1"/>
              <a:t>agos</a:t>
            </a:r>
            <a:r>
              <a:rPr lang="en-GB"/>
              <a:t> </a:t>
            </a:r>
            <a:r>
              <a:rPr lang="en-GB" err="1"/>
              <a:t>ati</a:t>
            </a:r>
            <a:r>
              <a:rPr lang="en-GB"/>
              <a:t>?</a:t>
            </a:r>
          </a:p>
        </p:txBody>
      </p:sp>
      <p:sp>
        <p:nvSpPr>
          <p:cNvPr id="6" name="Title 5">
            <a:extLst>
              <a:ext uri="{FF2B5EF4-FFF2-40B4-BE49-F238E27FC236}">
                <a16:creationId xmlns:a16="http://schemas.microsoft.com/office/drawing/2014/main" id="{914617D0-325F-3CEE-AB32-8D954743C750}"/>
              </a:ext>
            </a:extLst>
          </p:cNvPr>
          <p:cNvSpPr>
            <a:spLocks noGrp="1"/>
          </p:cNvSpPr>
          <p:nvPr>
            <p:ph type="title"/>
          </p:nvPr>
        </p:nvSpPr>
        <p:spPr>
          <a:xfrm>
            <a:off x="472440" y="187053"/>
            <a:ext cx="10515600" cy="949915"/>
          </a:xfrm>
        </p:spPr>
        <p:txBody>
          <a:bodyPr/>
          <a:lstStyle/>
          <a:p>
            <a:r>
              <a:rPr lang="en-GB"/>
              <a:t>Gweithwyr </a:t>
            </a:r>
            <a:r>
              <a:rPr lang="en-GB" err="1"/>
              <a:t>tlawd</a:t>
            </a:r>
            <a:endParaRPr lang="en-GB"/>
          </a:p>
        </p:txBody>
      </p:sp>
      <p:pic>
        <p:nvPicPr>
          <p:cNvPr id="8" name="Picture 7">
            <a:hlinkClick r:id="rId3"/>
            <a:extLst>
              <a:ext uri="{FF2B5EF4-FFF2-40B4-BE49-F238E27FC236}">
                <a16:creationId xmlns:a16="http://schemas.microsoft.com/office/drawing/2014/main" id="{B7770487-DF95-D48B-FB7D-81B0758EBFFE}"/>
              </a:ext>
            </a:extLst>
          </p:cNvPr>
          <p:cNvPicPr>
            <a:picLocks noChangeAspect="1"/>
          </p:cNvPicPr>
          <p:nvPr/>
        </p:nvPicPr>
        <p:blipFill>
          <a:blip r:embed="rId4"/>
          <a:stretch>
            <a:fillRect/>
          </a:stretch>
        </p:blipFill>
        <p:spPr>
          <a:xfrm>
            <a:off x="2743197" y="1366361"/>
            <a:ext cx="5042181" cy="2836227"/>
          </a:xfrm>
          <a:prstGeom prst="rect">
            <a:avLst/>
          </a:prstGeom>
        </p:spPr>
      </p:pic>
    </p:spTree>
    <p:extLst>
      <p:ext uri="{BB962C8B-B14F-4D97-AF65-F5344CB8AC3E}">
        <p14:creationId xmlns:p14="http://schemas.microsoft.com/office/powerpoint/2010/main" val="3906132473"/>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EFF6A051-E566-3AF7-D2B4-BF48DB36AE5D}"/>
              </a:ext>
            </a:extLst>
          </p:cNvPr>
          <p:cNvSpPr>
            <a:spLocks noGrp="1"/>
          </p:cNvSpPr>
          <p:nvPr>
            <p:ph type="body" idx="1"/>
          </p:nvPr>
        </p:nvSpPr>
        <p:spPr>
          <a:xfrm>
            <a:off x="590006" y="4431982"/>
            <a:ext cx="10515600" cy="1214846"/>
          </a:xfrm>
        </p:spPr>
        <p:txBody>
          <a:bodyPr>
            <a:normAutofit/>
          </a:bodyPr>
          <a:lstStyle/>
          <a:p>
            <a:r>
              <a:rPr lang="en-GB">
                <a:solidFill>
                  <a:srgbClr val="0070C0"/>
                </a:solidFill>
              </a:rPr>
              <a:t>What are the factors mentioned in this clip that add to the problems of many people in or close to the poverty line? </a:t>
            </a:r>
          </a:p>
        </p:txBody>
      </p:sp>
      <p:sp>
        <p:nvSpPr>
          <p:cNvPr id="6" name="Title 5">
            <a:extLst>
              <a:ext uri="{FF2B5EF4-FFF2-40B4-BE49-F238E27FC236}">
                <a16:creationId xmlns:a16="http://schemas.microsoft.com/office/drawing/2014/main" id="{914617D0-325F-3CEE-AB32-8D954743C750}"/>
              </a:ext>
            </a:extLst>
          </p:cNvPr>
          <p:cNvSpPr>
            <a:spLocks noGrp="1"/>
          </p:cNvSpPr>
          <p:nvPr>
            <p:ph type="title"/>
          </p:nvPr>
        </p:nvSpPr>
        <p:spPr>
          <a:xfrm>
            <a:off x="472440" y="187053"/>
            <a:ext cx="10515600" cy="949915"/>
          </a:xfrm>
        </p:spPr>
        <p:txBody>
          <a:bodyPr/>
          <a:lstStyle/>
          <a:p>
            <a:r>
              <a:rPr lang="en-GB">
                <a:solidFill>
                  <a:srgbClr val="0070C0"/>
                </a:solidFill>
              </a:rPr>
              <a:t>Working poor</a:t>
            </a:r>
          </a:p>
        </p:txBody>
      </p:sp>
      <p:pic>
        <p:nvPicPr>
          <p:cNvPr id="8" name="Picture 7">
            <a:hlinkClick r:id="rId3"/>
            <a:extLst>
              <a:ext uri="{FF2B5EF4-FFF2-40B4-BE49-F238E27FC236}">
                <a16:creationId xmlns:a16="http://schemas.microsoft.com/office/drawing/2014/main" id="{B7770487-DF95-D48B-FB7D-81B0758EBFFE}"/>
              </a:ext>
            </a:extLst>
          </p:cNvPr>
          <p:cNvPicPr>
            <a:picLocks noChangeAspect="1"/>
          </p:cNvPicPr>
          <p:nvPr/>
        </p:nvPicPr>
        <p:blipFill>
          <a:blip r:embed="rId4"/>
          <a:stretch>
            <a:fillRect/>
          </a:stretch>
        </p:blipFill>
        <p:spPr>
          <a:xfrm>
            <a:off x="2743197" y="1366361"/>
            <a:ext cx="5042181" cy="2836227"/>
          </a:xfrm>
          <a:prstGeom prst="rect">
            <a:avLst/>
          </a:prstGeom>
        </p:spPr>
      </p:pic>
    </p:spTree>
    <p:extLst>
      <p:ext uri="{BB962C8B-B14F-4D97-AF65-F5344CB8AC3E}">
        <p14:creationId xmlns:p14="http://schemas.microsoft.com/office/powerpoint/2010/main" val="4097748114"/>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C2584-3D9D-D068-894B-6B399A5ECDE4}"/>
              </a:ext>
            </a:extLst>
          </p:cNvPr>
          <p:cNvSpPr>
            <a:spLocks noGrp="1"/>
          </p:cNvSpPr>
          <p:nvPr>
            <p:ph type="title"/>
          </p:nvPr>
        </p:nvSpPr>
        <p:spPr>
          <a:xfrm>
            <a:off x="451993" y="18317"/>
            <a:ext cx="10515600" cy="1325563"/>
          </a:xfrm>
        </p:spPr>
        <p:txBody>
          <a:bodyPr/>
          <a:lstStyle/>
          <a:p>
            <a:r>
              <a:rPr lang="en-GB"/>
              <a:t>Plant a </a:t>
            </a:r>
            <a:r>
              <a:rPr lang="en-GB" err="1"/>
              <a:t>thlodi</a:t>
            </a:r>
            <a:r>
              <a:rPr lang="en-GB"/>
              <a:t> yng </a:t>
            </a:r>
            <a:r>
              <a:rPr lang="en-GB" err="1"/>
              <a:t>Nghymru</a:t>
            </a:r>
            <a:endParaRPr lang="en-GB"/>
          </a:p>
        </p:txBody>
      </p:sp>
      <p:sp>
        <p:nvSpPr>
          <p:cNvPr id="3" name="Text Placeholder 2">
            <a:extLst>
              <a:ext uri="{FF2B5EF4-FFF2-40B4-BE49-F238E27FC236}">
                <a16:creationId xmlns:a16="http://schemas.microsoft.com/office/drawing/2014/main" id="{AA7955BE-C9B5-8C21-4260-A426FA0E28EE}"/>
              </a:ext>
            </a:extLst>
          </p:cNvPr>
          <p:cNvSpPr>
            <a:spLocks noGrp="1"/>
          </p:cNvSpPr>
          <p:nvPr>
            <p:ph type="body" idx="1"/>
          </p:nvPr>
        </p:nvSpPr>
        <p:spPr>
          <a:xfrm>
            <a:off x="491750" y="1553009"/>
            <a:ext cx="10515600" cy="4351338"/>
          </a:xfrm>
        </p:spPr>
        <p:txBody>
          <a:bodyPr lIns="45719" tIns="45720" rIns="45719" bIns="45720" anchor="t">
            <a:normAutofit fontScale="92500" lnSpcReduction="20000"/>
          </a:bodyPr>
          <a:lstStyle/>
          <a:p>
            <a:r>
              <a:rPr kumimoji="0" lang="cy-GB" altLang="en-US" sz="2600" b="0" i="1" u="none" strike="noStrike" cap="none" normalizeH="0" baseline="0">
                <a:ln>
                  <a:noFill/>
                </a:ln>
                <a:solidFill>
                  <a:srgbClr val="202124"/>
                </a:solidFill>
                <a:effectLst/>
                <a:latin typeface="Arial"/>
                <a:ea typeface="inherit"/>
                <a:cs typeface="Arial"/>
              </a:rPr>
              <a:t>Mae tystiolaeth ddiweddar yn awgrymu bod 28% o blant Cymru yn byw mewn tlodi incwm cymharol (ar ôl ystyried costau tai)</a:t>
            </a:r>
            <a:endParaRPr lang="cy-GB" altLang="en-US" sz="2600" b="0" i="1" u="none" strike="noStrike" cap="none" normalizeH="0" baseline="0">
              <a:ln>
                <a:noFill/>
              </a:ln>
              <a:solidFill>
                <a:srgbClr val="202124"/>
              </a:solidFill>
              <a:effectLst/>
              <a:latin typeface="Arial"/>
              <a:ea typeface="inherit"/>
              <a:cs typeface="Arial"/>
            </a:endParaRPr>
          </a:p>
          <a:p>
            <a:r>
              <a:rPr kumimoji="0" lang="cy-GB" altLang="en-US" sz="2600" b="0" i="1" u="none" strike="noStrike" cap="none" normalizeH="0" baseline="0">
                <a:ln>
                  <a:noFill/>
                </a:ln>
                <a:solidFill>
                  <a:srgbClr val="202124"/>
                </a:solidFill>
                <a:effectLst/>
                <a:latin typeface="Arial"/>
                <a:ea typeface="inherit"/>
                <a:cs typeface="Arial"/>
              </a:rPr>
              <a:t>Mae 81% o blant sy'n byw mewn tlodi incwm cymharol yn byw ar </a:t>
            </a:r>
            <a:r>
              <a:rPr kumimoji="0" lang="cy-GB" altLang="en-US" sz="2600" b="0" i="1" u="none" strike="noStrike" cap="none" normalizeH="0" baseline="0">
                <a:ln>
                  <a:noFill/>
                </a:ln>
                <a:solidFill>
                  <a:srgbClr val="FF0000"/>
                </a:solidFill>
                <a:effectLst/>
                <a:latin typeface="Arial"/>
                <a:ea typeface="inherit"/>
                <a:cs typeface="Arial"/>
              </a:rPr>
              <a:t>aelwydydd sy'n gweithio.</a:t>
            </a:r>
            <a:endParaRPr lang="cy-GB" altLang="en-US" sz="2600" b="0" i="1" u="none" strike="noStrike" cap="none" normalizeH="0" baseline="0">
              <a:ln>
                <a:noFill/>
              </a:ln>
              <a:solidFill>
                <a:srgbClr val="FF0000"/>
              </a:solidFill>
              <a:effectLst/>
              <a:latin typeface="Arial"/>
              <a:ea typeface="inherit"/>
              <a:cs typeface="Arial"/>
            </a:endParaRPr>
          </a:p>
          <a:p>
            <a:r>
              <a:rPr kumimoji="0" lang="cy-GB" altLang="en-US" sz="2600" b="0" i="1" u="none" strike="noStrike" cap="none" normalizeH="0" baseline="0">
                <a:ln>
                  <a:noFill/>
                </a:ln>
                <a:solidFill>
                  <a:srgbClr val="202124"/>
                </a:solidFill>
                <a:effectLst/>
                <a:latin typeface="Arial"/>
                <a:ea typeface="inherit"/>
                <a:cs typeface="Arial"/>
              </a:rPr>
              <a:t>Mae 38% o </a:t>
            </a:r>
            <a:r>
              <a:rPr kumimoji="0" lang="cy-GB" altLang="en-US" sz="2600" b="0" i="1" u="none" strike="noStrike" cap="none" normalizeH="0" baseline="0">
                <a:ln>
                  <a:noFill/>
                </a:ln>
                <a:solidFill>
                  <a:srgbClr val="FF0000"/>
                </a:solidFill>
                <a:effectLst/>
                <a:latin typeface="Arial"/>
                <a:ea typeface="inherit"/>
                <a:cs typeface="Arial"/>
              </a:rPr>
              <a:t>aelwydydd un rhiant</a:t>
            </a:r>
            <a:r>
              <a:rPr kumimoji="0" lang="cy-GB" altLang="en-US" sz="2600" b="0" i="1" u="none" strike="noStrike" cap="none" normalizeH="0" baseline="0">
                <a:ln>
                  <a:noFill/>
                </a:ln>
                <a:solidFill>
                  <a:srgbClr val="202124"/>
                </a:solidFill>
                <a:effectLst/>
                <a:latin typeface="Arial"/>
                <a:ea typeface="inherit"/>
                <a:cs typeface="Arial"/>
              </a:rPr>
              <a:t> yn debygol o fod mewn tlodi incwm cymharol.</a:t>
            </a:r>
            <a:endParaRPr lang="cy-GB" altLang="en-US" sz="2600" b="0" i="1" u="none" strike="noStrike" cap="none" normalizeH="0" baseline="0">
              <a:ln>
                <a:noFill/>
              </a:ln>
              <a:solidFill>
                <a:srgbClr val="202124"/>
              </a:solidFill>
              <a:effectLst/>
              <a:latin typeface="Arial"/>
              <a:ea typeface="inherit"/>
              <a:cs typeface="Arial"/>
            </a:endParaRPr>
          </a:p>
          <a:p>
            <a:r>
              <a:rPr kumimoji="0" lang="cy-GB" altLang="en-US" sz="2600" b="0" i="1" u="none" strike="noStrike" cap="none" normalizeH="0" baseline="0">
                <a:ln>
                  <a:noFill/>
                </a:ln>
                <a:solidFill>
                  <a:srgbClr val="202124"/>
                </a:solidFill>
                <a:effectLst/>
                <a:latin typeface="Arial"/>
                <a:ea typeface="inherit"/>
                <a:cs typeface="Arial"/>
              </a:rPr>
              <a:t>Tebygolrwydd o 40% bod pobl y mae eu </a:t>
            </a:r>
            <a:r>
              <a:rPr kumimoji="0" lang="cy-GB" altLang="en-US" sz="2600" b="0" i="1" u="none" strike="noStrike" cap="none" normalizeH="0" baseline="0">
                <a:ln>
                  <a:noFill/>
                </a:ln>
                <a:solidFill>
                  <a:srgbClr val="FF0000"/>
                </a:solidFill>
                <a:effectLst/>
                <a:latin typeface="Arial"/>
                <a:ea typeface="inherit"/>
                <a:cs typeface="Arial"/>
              </a:rPr>
              <a:t>deiliad tŷ sy’n ennill fwyaf </a:t>
            </a:r>
            <a:r>
              <a:rPr kumimoji="0" lang="cy-GB" altLang="en-US" sz="2600" b="0" i="1" u="none" strike="noStrike" cap="none" normalizeH="0" baseline="0">
                <a:ln>
                  <a:noFill/>
                </a:ln>
                <a:solidFill>
                  <a:srgbClr val="202124"/>
                </a:solidFill>
                <a:effectLst/>
                <a:latin typeface="Arial"/>
                <a:ea typeface="inherit"/>
                <a:cs typeface="Arial"/>
              </a:rPr>
              <a:t>yn dod o grŵp Du, Asiaidd neu leiafrifoedd ethnig yn byw mewn tlodi incwm cymharol – o gymharu â 22% lle mae deiliad y tŷ yn dod o grŵp ethnig gwyn.</a:t>
            </a:r>
            <a:endParaRPr lang="cy-GB" altLang="en-US" sz="2600" b="0" i="1" u="none" strike="noStrike" cap="none" normalizeH="0" baseline="0">
              <a:ln>
                <a:noFill/>
              </a:ln>
              <a:solidFill>
                <a:srgbClr val="202124"/>
              </a:solidFill>
              <a:effectLst/>
              <a:latin typeface="Arial"/>
              <a:ea typeface="inherit"/>
              <a:cs typeface="Arial"/>
            </a:endParaRPr>
          </a:p>
          <a:p>
            <a:r>
              <a:rPr kumimoji="0" lang="cy-GB" altLang="en-US" sz="2600" b="0" i="1" u="none" strike="noStrike" cap="none" normalizeH="0" baseline="0">
                <a:ln>
                  <a:noFill/>
                </a:ln>
                <a:solidFill>
                  <a:srgbClr val="202124"/>
                </a:solidFill>
                <a:effectLst/>
                <a:latin typeface="Arial"/>
                <a:ea typeface="inherit"/>
                <a:cs typeface="Arial"/>
              </a:rPr>
              <a:t>Mae 31% o blant </a:t>
            </a:r>
            <a:r>
              <a:rPr kumimoji="0" lang="cy-GB" altLang="en-US" sz="2600" b="0" i="1" u="none" strike="noStrike" cap="none" normalizeH="0" baseline="0">
                <a:ln>
                  <a:noFill/>
                </a:ln>
                <a:solidFill>
                  <a:srgbClr val="FF0000"/>
                </a:solidFill>
                <a:effectLst/>
                <a:latin typeface="Arial"/>
                <a:ea typeface="inherit"/>
                <a:cs typeface="Arial"/>
              </a:rPr>
              <a:t>sy'n byw mewn teulu lle mae person anabl </a:t>
            </a:r>
            <a:r>
              <a:rPr kumimoji="0" lang="cy-GB" altLang="en-US" sz="2600" b="0" i="1" u="none" strike="noStrike" cap="none" normalizeH="0" baseline="0">
                <a:ln>
                  <a:noFill/>
                </a:ln>
                <a:solidFill>
                  <a:schemeClr val="tx1"/>
                </a:solidFill>
                <a:effectLst/>
                <a:latin typeface="Arial"/>
                <a:ea typeface="inherit"/>
                <a:cs typeface="Arial"/>
              </a:rPr>
              <a:t>mewn tlodi </a:t>
            </a:r>
            <a:r>
              <a:rPr kumimoji="0" lang="cy-GB" altLang="en-US" sz="2600" b="0" i="1" u="none" strike="noStrike" cap="none" normalizeH="0" baseline="0">
                <a:ln>
                  <a:noFill/>
                </a:ln>
                <a:solidFill>
                  <a:srgbClr val="202124"/>
                </a:solidFill>
                <a:effectLst/>
                <a:latin typeface="Arial"/>
                <a:ea typeface="inherit"/>
                <a:cs typeface="Arial"/>
              </a:rPr>
              <a:t>incwm cymharol - o gymharu â 26% o'r rhai mewn teuluoedd lle nad oes neb yn anabl</a:t>
            </a:r>
            <a:r>
              <a:rPr lang="cy-GB" altLang="en-US" sz="2600" i="1">
                <a:solidFill>
                  <a:schemeClr val="tx1"/>
                </a:solidFill>
                <a:latin typeface="Arial"/>
                <a:cs typeface="Arial"/>
              </a:rPr>
              <a:t> </a:t>
            </a:r>
            <a:endParaRPr lang="cy-GB" altLang="en-US">
              <a:solidFill>
                <a:srgbClr val="202124"/>
              </a:solidFill>
              <a:latin typeface="Arial Unicode MS"/>
              <a:ea typeface="inherit"/>
            </a:endParaRPr>
          </a:p>
          <a:p>
            <a:endParaRPr kumimoji="0" lang="cy-GB" altLang="en-US" sz="2800" b="0" i="0" u="none" strike="noStrike" cap="none" normalizeH="0" baseline="0">
              <a:ln>
                <a:noFill/>
              </a:ln>
              <a:solidFill>
                <a:srgbClr val="202124"/>
              </a:solidFill>
              <a:effectLst/>
              <a:latin typeface="Arial Unicode MS"/>
              <a:ea typeface="inherit"/>
            </a:endParaRPr>
          </a:p>
          <a:p>
            <a:endParaRPr lang="en-GB"/>
          </a:p>
        </p:txBody>
      </p:sp>
      <p:sp>
        <p:nvSpPr>
          <p:cNvPr id="4" name="Rectangle 1">
            <a:extLst>
              <a:ext uri="{FF2B5EF4-FFF2-40B4-BE49-F238E27FC236}">
                <a16:creationId xmlns:a16="http://schemas.microsoft.com/office/drawing/2014/main" id="{4DB2357D-4DDB-74CA-E2EF-59D4331C9BD9}"/>
              </a:ext>
            </a:extLst>
          </p:cNvPr>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55135536"/>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Content Placeholder 2"/>
          <p:cNvSpPr>
            <a:spLocks noGrp="1"/>
          </p:cNvSpPr>
          <p:nvPr>
            <p:ph idx="1"/>
          </p:nvPr>
        </p:nvSpPr>
        <p:spPr>
          <a:xfrm>
            <a:off x="563880" y="1507810"/>
            <a:ext cx="9141823" cy="4351338"/>
          </a:xfrm>
        </p:spPr>
        <p:txBody>
          <a:bodyPr>
            <a:normAutofit fontScale="85000" lnSpcReduction="20000"/>
          </a:bodyPr>
          <a:lstStyle/>
          <a:p>
            <a:r>
              <a:rPr lang="en-GB"/>
              <a:t>Recent evidence suggests that 28% of children in Wales were living in relative income poverty </a:t>
            </a:r>
            <a:r>
              <a:rPr lang="en-GB" b="0" i="0">
                <a:solidFill>
                  <a:srgbClr val="2D2D2C"/>
                </a:solidFill>
                <a:effectLst/>
              </a:rPr>
              <a:t>(after housing costs have been taken into account</a:t>
            </a:r>
            <a:r>
              <a:rPr lang="en-GB">
                <a:solidFill>
                  <a:srgbClr val="2D2D2C"/>
                </a:solidFill>
              </a:rPr>
              <a:t>)</a:t>
            </a:r>
          </a:p>
          <a:p>
            <a:r>
              <a:rPr lang="en-GB"/>
              <a:t>81% of children living in relative income poverty live in </a:t>
            </a:r>
            <a:r>
              <a:rPr lang="en-GB" i="1">
                <a:solidFill>
                  <a:srgbClr val="FF0000"/>
                </a:solidFill>
              </a:rPr>
              <a:t>working households. </a:t>
            </a:r>
          </a:p>
          <a:p>
            <a:r>
              <a:rPr lang="en-GB"/>
              <a:t>38% </a:t>
            </a:r>
            <a:r>
              <a:rPr lang="en-GB" i="1">
                <a:solidFill>
                  <a:srgbClr val="FF0000"/>
                </a:solidFill>
              </a:rPr>
              <a:t>lone parent households </a:t>
            </a:r>
            <a:r>
              <a:rPr lang="en-GB"/>
              <a:t>are likely to be in relative income poverty. </a:t>
            </a:r>
          </a:p>
          <a:p>
            <a:r>
              <a:rPr lang="en-GB"/>
              <a:t>40% likelihood of people whose </a:t>
            </a:r>
            <a:r>
              <a:rPr lang="en-GB" i="1">
                <a:solidFill>
                  <a:srgbClr val="FF0000"/>
                </a:solidFill>
              </a:rPr>
              <a:t>highest earning householder comes from a Black, Asian or minority ethnic group</a:t>
            </a:r>
            <a:r>
              <a:rPr lang="en-GB"/>
              <a:t> living in relative income poverty – compared to 22% where the householder comes from a white ethnic group. </a:t>
            </a:r>
          </a:p>
          <a:p>
            <a:r>
              <a:rPr lang="en-GB"/>
              <a:t>31% of children </a:t>
            </a:r>
            <a:r>
              <a:rPr lang="en-GB" i="1">
                <a:solidFill>
                  <a:srgbClr val="FF0000"/>
                </a:solidFill>
              </a:rPr>
              <a:t>who live in a family where there is a disabled person </a:t>
            </a:r>
            <a:r>
              <a:rPr lang="en-GB"/>
              <a:t>are in relative income poverty-  compared with 26% of those in families where no-one is disabled.</a:t>
            </a:r>
          </a:p>
          <a:p>
            <a:endParaRPr lang="en-US"/>
          </a:p>
          <a:p>
            <a:endParaRPr lang="en-GB" sz="2800"/>
          </a:p>
          <a:p>
            <a:endParaRPr lang="en-GB"/>
          </a:p>
        </p:txBody>
      </p:sp>
      <p:sp>
        <p:nvSpPr>
          <p:cNvPr id="3" name="Title 2">
            <a:extLst>
              <a:ext uri="{FF2B5EF4-FFF2-40B4-BE49-F238E27FC236}">
                <a16:creationId xmlns:a16="http://schemas.microsoft.com/office/drawing/2014/main" id="{F3614E8C-02AB-BEBB-A5AF-44AE6E90466B}"/>
              </a:ext>
            </a:extLst>
          </p:cNvPr>
          <p:cNvSpPr>
            <a:spLocks noGrp="1"/>
          </p:cNvSpPr>
          <p:nvPr>
            <p:ph type="title"/>
          </p:nvPr>
        </p:nvSpPr>
        <p:spPr>
          <a:xfrm>
            <a:off x="563880" y="365128"/>
            <a:ext cx="10515600" cy="836656"/>
          </a:xfrm>
        </p:spPr>
        <p:txBody>
          <a:bodyPr/>
          <a:lstStyle/>
          <a:p>
            <a:r>
              <a:rPr lang="en-GB">
                <a:solidFill>
                  <a:srgbClr val="0070C0"/>
                </a:solidFill>
              </a:rPr>
              <a:t>Children &amp; poverty in Wales</a:t>
            </a:r>
          </a:p>
        </p:txBody>
      </p:sp>
    </p:spTree>
    <p:extLst>
      <p:ext uri="{BB962C8B-B14F-4D97-AF65-F5344CB8AC3E}">
        <p14:creationId xmlns:p14="http://schemas.microsoft.com/office/powerpoint/2010/main" val="827688068"/>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B01D5-5D16-29AD-5759-81FB436894ED}"/>
              </a:ext>
            </a:extLst>
          </p:cNvPr>
          <p:cNvSpPr>
            <a:spLocks noGrp="1"/>
          </p:cNvSpPr>
          <p:nvPr>
            <p:ph type="title"/>
          </p:nvPr>
        </p:nvSpPr>
        <p:spPr>
          <a:xfrm>
            <a:off x="23549" y="-154612"/>
            <a:ext cx="10515600" cy="1325563"/>
          </a:xfrm>
        </p:spPr>
        <p:txBody>
          <a:bodyPr lIns="45719" tIns="45720" rIns="45719" bIns="45720" anchor="ctr">
            <a:normAutofit/>
          </a:bodyPr>
          <a:lstStyle/>
          <a:p>
            <a:r>
              <a:rPr lang="en-GB" b="1" err="1">
                <a:latin typeface="Arial"/>
              </a:rPr>
              <a:t>Ffactorau</a:t>
            </a:r>
            <a:r>
              <a:rPr lang="en-GB" b="1">
                <a:latin typeface="Arial"/>
              </a:rPr>
              <a:t> </a:t>
            </a:r>
            <a:r>
              <a:rPr lang="en-GB" b="1" err="1">
                <a:latin typeface="Arial"/>
              </a:rPr>
              <a:t>croestoriadol</a:t>
            </a:r>
            <a:endParaRPr lang="en-GB" b="1">
              <a:latin typeface="Arial"/>
            </a:endParaRPr>
          </a:p>
        </p:txBody>
      </p:sp>
      <p:sp>
        <p:nvSpPr>
          <p:cNvPr id="4" name="Rectangle 1">
            <a:extLst>
              <a:ext uri="{FF2B5EF4-FFF2-40B4-BE49-F238E27FC236}">
                <a16:creationId xmlns:a16="http://schemas.microsoft.com/office/drawing/2014/main" id="{EBA9286E-C661-6BDC-9B8F-6DFC0ABCB182}"/>
              </a:ext>
            </a:extLst>
          </p:cNvPr>
          <p:cNvSpPr>
            <a:spLocks noGrp="1" noChangeArrowheads="1"/>
          </p:cNvSpPr>
          <p:nvPr>
            <p:ph type="body" idx="1"/>
          </p:nvPr>
        </p:nvSpPr>
        <p:spPr bwMode="auto">
          <a:xfrm>
            <a:off x="838200" y="3647350"/>
            <a:ext cx="6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a:spcBef>
                <a:spcPct val="0"/>
              </a:spcBef>
              <a:spcAft>
                <a:spcPct val="0"/>
              </a:spcAft>
              <a:defRPr>
                <a:solidFill>
                  <a:schemeClr val="tx1"/>
                </a:solidFill>
                <a:latin typeface="Arial" panose="020B0604020202020204" pitchFamily="34" charset="0"/>
              </a:defRPr>
            </a:lvl1pPr>
            <a:lvl2pPr marL="457200" eaLnBrk="0" fontAlgn="base">
              <a:spcBef>
                <a:spcPct val="0"/>
              </a:spcBef>
              <a:spcAft>
                <a:spcPct val="0"/>
              </a:spcAft>
              <a:defRPr>
                <a:solidFill>
                  <a:schemeClr val="tx1"/>
                </a:solidFill>
                <a:latin typeface="Arial" panose="020B0604020202020204" pitchFamily="34" charset="0"/>
              </a:defRPr>
            </a:lvl2pPr>
            <a:lvl3pPr marL="914400" eaLnBrk="0" fontAlgn="base">
              <a:spcBef>
                <a:spcPct val="0"/>
              </a:spcBef>
              <a:spcAft>
                <a:spcPct val="0"/>
              </a:spcAft>
              <a:defRPr>
                <a:solidFill>
                  <a:schemeClr val="tx1"/>
                </a:solidFill>
                <a:latin typeface="Arial" panose="020B0604020202020204" pitchFamily="34" charset="0"/>
              </a:defRPr>
            </a:lvl3pPr>
            <a:lvl4pPr marL="1371600" eaLnBrk="0" fontAlgn="base">
              <a:spcBef>
                <a:spcPct val="0"/>
              </a:spcBef>
              <a:spcAft>
                <a:spcPct val="0"/>
              </a:spcAft>
              <a:defRPr>
                <a:solidFill>
                  <a:schemeClr val="tx1"/>
                </a:solidFill>
                <a:latin typeface="Arial" panose="020B0604020202020204" pitchFamily="34" charset="0"/>
              </a:defRPr>
            </a:lvl4pPr>
            <a:lvl5pPr marL="1828800" eaLnBrk="0" fontAlgn="base">
              <a:spcBef>
                <a:spcPct val="0"/>
              </a:spcBef>
              <a:spcAft>
                <a:spcPct val="0"/>
              </a:spcAft>
              <a:defRPr>
                <a:solidFill>
                  <a:schemeClr val="tx1"/>
                </a:solidFill>
                <a:latin typeface="Arial" panose="020B0604020202020204" pitchFamily="34" charset="0"/>
              </a:defRPr>
            </a:lvl5pPr>
            <a:lvl6pPr marL="2286000" eaLnBrk="0" fontAlgn="base">
              <a:spcBef>
                <a:spcPct val="0"/>
              </a:spcBef>
              <a:spcAft>
                <a:spcPct val="0"/>
              </a:spcAft>
              <a:defRPr>
                <a:solidFill>
                  <a:schemeClr val="tx1"/>
                </a:solidFill>
                <a:latin typeface="Arial" panose="020B0604020202020204" pitchFamily="34" charset="0"/>
              </a:defRPr>
            </a:lvl6pPr>
            <a:lvl7pPr marL="2743200" eaLnBrk="0" fontAlgn="base">
              <a:spcBef>
                <a:spcPct val="0"/>
              </a:spcBef>
              <a:spcAft>
                <a:spcPct val="0"/>
              </a:spcAft>
              <a:defRPr>
                <a:solidFill>
                  <a:schemeClr val="tx1"/>
                </a:solidFill>
                <a:latin typeface="Arial" panose="020B0604020202020204" pitchFamily="34" charset="0"/>
              </a:defRPr>
            </a:lvl7pPr>
            <a:lvl8pPr marL="3200400" eaLnBrk="0" fontAlgn="base">
              <a:spcBef>
                <a:spcPct val="0"/>
              </a:spcBef>
              <a:spcAft>
                <a:spcPct val="0"/>
              </a:spcAft>
              <a:defRPr>
                <a:solidFill>
                  <a:schemeClr val="tx1"/>
                </a:solidFill>
                <a:latin typeface="Arial" panose="020B0604020202020204" pitchFamily="34" charset="0"/>
              </a:defRPr>
            </a:lvl8pPr>
            <a:lvl9pPr marL="3657600" eaLnBrk="0" fontAlgn="base">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cy-GB" altLang="en-US" b="0" i="0" u="none" strike="noStrike" cap="none" normalizeH="0" baseline="0">
                <a:ln>
                  <a:noFill/>
                </a:ln>
                <a:solidFill>
                  <a:srgbClr val="202124"/>
                </a:solidFill>
                <a:effectLst/>
                <a:latin typeface="Arial" panose="020B0604020202020204" pitchFamily="34" charset="0"/>
                <a:cs typeface="Arial" panose="020B0604020202020204" pitchFamily="34" charset="0"/>
              </a:rPr>
            </a:br>
            <a:endParaRPr kumimoji="0" lang="cy-GB" altLang="en-US" sz="1800" b="0" i="0" u="none" strike="noStrike" cap="none" normalizeH="0" baseline="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7B8BD014-0ADC-F470-05A6-704BE300FFE3}"/>
              </a:ext>
            </a:extLst>
          </p:cNvPr>
          <p:cNvSpPr txBox="1"/>
          <p:nvPr/>
        </p:nvSpPr>
        <p:spPr>
          <a:xfrm>
            <a:off x="127781" y="906278"/>
            <a:ext cx="10201635" cy="566308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lIns="91440" tIns="45720" rIns="91440" bIns="45720" anchor="t">
            <a:spAutoFit/>
          </a:bodyPr>
          <a:lstStyle/>
          <a:p>
            <a:pPr marL="285750" indent="-285750">
              <a:buFont typeface="Arial" panose="020B0604020202020204" pitchFamily="34" charset="0"/>
              <a:buChar char="•"/>
            </a:pPr>
            <a:r>
              <a:rPr kumimoji="0" lang="cy-GB" altLang="en-US" sz="2400" b="0" i="0" u="none" strike="noStrike" cap="none" normalizeH="0" baseline="0">
                <a:ln>
                  <a:noFill/>
                </a:ln>
                <a:solidFill>
                  <a:schemeClr val="tx1"/>
                </a:solidFill>
                <a:effectLst/>
                <a:latin typeface="Arial"/>
                <a:ea typeface="inherit"/>
              </a:rPr>
              <a:t>Gall pob un o’r grwpiau sy’n fwy tebygol o fod yn profi tlodi brofi ffactorau eraill, yn uniongyrchol neu’n anuniongyrchol, a allai effeithio ar addysg plant. Myfyriwch ar beth allai'r rhain fod ar ei gyfer:</a:t>
            </a:r>
            <a:r>
              <a:rPr lang="cy-GB" altLang="en-US" sz="2400">
                <a:solidFill>
                  <a:schemeClr val="tx1"/>
                </a:solidFill>
                <a:latin typeface="Arial"/>
                <a:ea typeface="inherit"/>
              </a:rPr>
              <a:t> </a:t>
            </a:r>
            <a:endParaRPr lang="cy-GB" altLang="en-US" sz="2400" b="0" i="0" u="none" strike="noStrike" cap="none" normalizeH="0" baseline="0">
              <a:ln>
                <a:noFill/>
              </a:ln>
              <a:solidFill>
                <a:schemeClr val="tx1"/>
              </a:solidFill>
              <a:effectLst/>
              <a:latin typeface="Arial"/>
              <a:ea typeface="inherit"/>
            </a:endParaRPr>
          </a:p>
          <a:p>
            <a:endParaRPr lang="cy-GB" altLang="en-US" sz="2400" b="0" i="0" u="none" strike="noStrike" cap="none" normalizeH="0" baseline="0">
              <a:ln>
                <a:noFill/>
              </a:ln>
              <a:solidFill>
                <a:schemeClr val="tx1"/>
              </a:solidFill>
              <a:effectLst/>
              <a:latin typeface="Arial"/>
              <a:ea typeface="inherit"/>
            </a:endParaRPr>
          </a:p>
          <a:p>
            <a:pPr marL="285750" indent="-285750">
              <a:buFont typeface="Arial" panose="020B0604020202020204" pitchFamily="34" charset="0"/>
              <a:buChar char="•"/>
            </a:pPr>
            <a:r>
              <a:rPr kumimoji="0" lang="cy-GB" altLang="en-US" sz="2400" b="0" i="0" u="none" strike="noStrike" cap="none" normalizeH="0" baseline="0">
                <a:ln>
                  <a:noFill/>
                </a:ln>
                <a:solidFill>
                  <a:schemeClr val="tx1"/>
                </a:solidFill>
                <a:effectLst/>
                <a:latin typeface="Arial"/>
                <a:ea typeface="inherit"/>
              </a:rPr>
              <a:t>Plant y mae eu rhieni yn gweithio</a:t>
            </a:r>
            <a:r>
              <a:rPr lang="cy-GB" altLang="en-US" sz="2400">
                <a:solidFill>
                  <a:schemeClr val="tx1"/>
                </a:solidFill>
                <a:latin typeface="Arial"/>
                <a:ea typeface="inherit"/>
              </a:rPr>
              <a:t> </a:t>
            </a:r>
            <a:endParaRPr lang="cy-GB" altLang="en-US" sz="2400" b="0" i="0" u="none" strike="noStrike" cap="none" normalizeH="0" baseline="0">
              <a:ln>
                <a:noFill/>
              </a:ln>
              <a:solidFill>
                <a:schemeClr val="tx1"/>
              </a:solidFill>
              <a:effectLst/>
              <a:latin typeface="Arial"/>
              <a:ea typeface="inherit"/>
            </a:endParaRPr>
          </a:p>
          <a:p>
            <a:pPr marL="285750" indent="-285750">
              <a:buFont typeface="Arial" panose="020B0604020202020204" pitchFamily="34" charset="0"/>
              <a:buChar char="•"/>
            </a:pPr>
            <a:r>
              <a:rPr kumimoji="0" lang="cy-GB" altLang="en-US" sz="2400" b="0" i="0" u="none" strike="noStrike" cap="none" normalizeH="0" baseline="0">
                <a:ln>
                  <a:noFill/>
                </a:ln>
                <a:solidFill>
                  <a:schemeClr val="tx1"/>
                </a:solidFill>
                <a:effectLst/>
                <a:latin typeface="Arial"/>
                <a:ea typeface="inherit"/>
              </a:rPr>
              <a:t>Plant o deuluoedd un rhiant</a:t>
            </a:r>
            <a:r>
              <a:rPr lang="cy-GB" altLang="en-US" sz="2400">
                <a:solidFill>
                  <a:schemeClr val="tx1"/>
                </a:solidFill>
                <a:latin typeface="Arial"/>
                <a:ea typeface="inherit"/>
              </a:rPr>
              <a:t> </a:t>
            </a:r>
            <a:endParaRPr lang="cy-GB" altLang="en-US" sz="2400" b="0" i="0" u="none" strike="noStrike" cap="none" normalizeH="0" baseline="0">
              <a:ln>
                <a:noFill/>
              </a:ln>
              <a:solidFill>
                <a:schemeClr val="tx1"/>
              </a:solidFill>
              <a:effectLst/>
              <a:latin typeface="Arial"/>
              <a:ea typeface="inherit"/>
            </a:endParaRPr>
          </a:p>
          <a:p>
            <a:pPr marL="285750" indent="-285750">
              <a:buFont typeface="Arial" panose="020B0604020202020204" pitchFamily="34" charset="0"/>
              <a:buChar char="•"/>
            </a:pPr>
            <a:r>
              <a:rPr kumimoji="0" lang="cy-GB" altLang="en-US" sz="2400" b="0" i="0" u="none" strike="noStrike" cap="none" normalizeH="0" baseline="0">
                <a:ln>
                  <a:noFill/>
                </a:ln>
                <a:solidFill>
                  <a:schemeClr val="tx1"/>
                </a:solidFill>
                <a:effectLst/>
                <a:latin typeface="Arial"/>
                <a:ea typeface="inherit"/>
              </a:rPr>
              <a:t>Plant o gefndiroedd lleiafrifoedd ethnig</a:t>
            </a:r>
            <a:endParaRPr lang="cy-GB" altLang="en-US" sz="2400" b="0" i="0" u="none" strike="noStrike" cap="none" normalizeH="0" baseline="0">
              <a:ln>
                <a:noFill/>
              </a:ln>
              <a:solidFill>
                <a:schemeClr val="tx1"/>
              </a:solidFill>
              <a:effectLst/>
              <a:latin typeface="Arial"/>
              <a:ea typeface="inherit"/>
            </a:endParaRPr>
          </a:p>
          <a:p>
            <a:pPr marL="285750" indent="-285750">
              <a:buFont typeface="Arial" panose="020B0604020202020204" pitchFamily="34" charset="0"/>
              <a:buChar char="•"/>
            </a:pPr>
            <a:r>
              <a:rPr kumimoji="0" lang="cy-GB" altLang="en-US" sz="2400" b="0" i="0" u="none" strike="noStrike" cap="none" normalizeH="0" baseline="0">
                <a:ln>
                  <a:noFill/>
                </a:ln>
                <a:solidFill>
                  <a:schemeClr val="tx1"/>
                </a:solidFill>
                <a:effectLst/>
                <a:latin typeface="Arial"/>
                <a:ea typeface="inherit"/>
              </a:rPr>
              <a:t>Plant gyda rhiant anabl</a:t>
            </a:r>
            <a:r>
              <a:rPr lang="cy-GB" altLang="en-US" sz="2400">
                <a:solidFill>
                  <a:schemeClr val="tx1"/>
                </a:solidFill>
                <a:latin typeface="Arial"/>
                <a:ea typeface="inherit"/>
              </a:rPr>
              <a:t> </a:t>
            </a:r>
            <a:endParaRPr lang="cy-GB" altLang="en-US" sz="2400" b="0" i="0" u="none" strike="noStrike" cap="none" normalizeH="0" baseline="0">
              <a:ln>
                <a:noFill/>
              </a:ln>
              <a:solidFill>
                <a:schemeClr val="tx1"/>
              </a:solidFill>
              <a:effectLst/>
              <a:latin typeface="Arial"/>
              <a:ea typeface="inherit"/>
            </a:endParaRPr>
          </a:p>
          <a:p>
            <a:pPr marL="285750" indent="-285750">
              <a:buFont typeface="Arial" panose="020B0604020202020204" pitchFamily="34" charset="0"/>
              <a:buChar char="•"/>
            </a:pPr>
            <a:r>
              <a:rPr lang="cy-GB" altLang="en-US" sz="2400">
                <a:solidFill>
                  <a:schemeClr val="tx1"/>
                </a:solidFill>
                <a:latin typeface="Arial"/>
                <a:ea typeface="inherit"/>
              </a:rPr>
              <a:t>Statws mewnfudo</a:t>
            </a:r>
          </a:p>
          <a:p>
            <a:endParaRPr kumimoji="0" lang="cy-GB" altLang="en-US" sz="2400" b="0" i="0" u="none" strike="noStrike" cap="none" normalizeH="0" baseline="0">
              <a:ln>
                <a:noFill/>
              </a:ln>
              <a:solidFill>
                <a:schemeClr val="tx1"/>
              </a:solidFill>
              <a:effectLst/>
              <a:latin typeface="Arial"/>
              <a:ea typeface="inherit"/>
            </a:endParaRPr>
          </a:p>
          <a:p>
            <a:r>
              <a:rPr kumimoji="0" lang="cy-GB" altLang="en-US" sz="2400" b="0" i="0" u="none" strike="noStrike" cap="none" normalizeH="0" baseline="0">
                <a:ln>
                  <a:noFill/>
                </a:ln>
                <a:solidFill>
                  <a:schemeClr val="tx1"/>
                </a:solidFill>
                <a:effectLst/>
                <a:latin typeface="Arial"/>
                <a:ea typeface="inherit"/>
              </a:rPr>
              <a:t>Pan fyddwn yn meddwl am y ffyrdd y mae gwahanol ffactorau yn cyfuno i effeithio ar addysg plentyn, rydym yn edrych ar </a:t>
            </a:r>
            <a:r>
              <a:rPr kumimoji="0" lang="cy-GB" altLang="en-US" sz="2400" b="0" i="0" u="none" strike="noStrike" cap="none" normalizeH="0" baseline="0" err="1">
                <a:ln>
                  <a:noFill/>
                </a:ln>
                <a:solidFill>
                  <a:schemeClr val="tx1"/>
                </a:solidFill>
                <a:effectLst/>
                <a:latin typeface="Arial"/>
                <a:ea typeface="inherit"/>
              </a:rPr>
              <a:t>groestoriadedd</a:t>
            </a:r>
            <a:r>
              <a:rPr lang="cy-GB" altLang="en-US" sz="2400">
                <a:solidFill>
                  <a:schemeClr val="tx1"/>
                </a:solidFill>
                <a:latin typeface="Arial"/>
                <a:ea typeface="inherit"/>
              </a:rPr>
              <a:t>. </a:t>
            </a:r>
            <a:r>
              <a:rPr kumimoji="0" lang="cy-GB" altLang="en-US" sz="2400" b="0" i="0" u="none" strike="noStrike" cap="none" normalizeH="0" baseline="0">
                <a:ln>
                  <a:noFill/>
                </a:ln>
                <a:solidFill>
                  <a:schemeClr val="tx1"/>
                </a:solidFill>
                <a:effectLst/>
                <a:latin typeface="Arial"/>
                <a:ea typeface="inherit"/>
              </a:rPr>
              <a:t>Gallai'r ffactorau arwyddocaol effeithio ar ddysgwr yn seicolegol neu'n faterol.</a:t>
            </a:r>
            <a:endParaRPr lang="cy-GB" altLang="en-US" sz="2400" b="0" i="0" u="none" strike="noStrike" cap="none" normalizeH="0" baseline="0">
              <a:ln>
                <a:noFill/>
              </a:ln>
              <a:solidFill>
                <a:schemeClr val="tx1"/>
              </a:solidFill>
              <a:effectLst/>
              <a:latin typeface="Arial"/>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cy-GB" altLang="en-US" b="0" i="0" u="none" strike="noStrike" cap="none" normalizeH="0" baseline="0">
                <a:ln>
                  <a:noFill/>
                </a:ln>
                <a:solidFill>
                  <a:srgbClr val="202124"/>
                </a:solidFill>
                <a:effectLst/>
                <a:latin typeface="Arial" panose="020B0604020202020204" pitchFamily="34" charset="0"/>
                <a:cs typeface="Arial" panose="020B0604020202020204" pitchFamily="34" charset="0"/>
              </a:rPr>
            </a:br>
            <a:endParaRPr kumimoji="0" lang="cy-GB" altLang="en-US" sz="1400" b="0" i="0" u="none" strike="noStrike" cap="none" normalizeH="0" baseline="0">
              <a:ln>
                <a:noFill/>
              </a:ln>
              <a:solidFill>
                <a:schemeClr val="tx1"/>
              </a:solidFill>
              <a:effectLst/>
              <a:latin typeface="Arial" panose="020B0604020202020204" pitchFamily="34" charset="0"/>
            </a:endParaRPr>
          </a:p>
          <a:p>
            <a:pPr marL="285750" indent="-285750">
              <a:buFont typeface="Arial" panose="020B0604020202020204" pitchFamily="34" charset="0"/>
              <a:buChar char="•"/>
            </a:pPr>
            <a:endParaRPr lang="en-GB"/>
          </a:p>
        </p:txBody>
      </p:sp>
    </p:spTree>
    <p:extLst>
      <p:ext uri="{BB962C8B-B14F-4D97-AF65-F5344CB8AC3E}">
        <p14:creationId xmlns:p14="http://schemas.microsoft.com/office/powerpoint/2010/main" val="3194625779"/>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C79A4A3-64F3-4FD9-DD22-CD18171DE2C5}"/>
              </a:ext>
            </a:extLst>
          </p:cNvPr>
          <p:cNvSpPr>
            <a:spLocks noGrp="1"/>
          </p:cNvSpPr>
          <p:nvPr>
            <p:ph type="body" idx="1"/>
          </p:nvPr>
        </p:nvSpPr>
        <p:spPr>
          <a:xfrm>
            <a:off x="315686" y="1407614"/>
            <a:ext cx="9927771" cy="4351338"/>
          </a:xfrm>
        </p:spPr>
        <p:txBody>
          <a:bodyPr lIns="45719" tIns="45720" rIns="45719" bIns="45720" anchor="t">
            <a:normAutofit fontScale="77500" lnSpcReduction="20000"/>
          </a:bodyPr>
          <a:lstStyle/>
          <a:p>
            <a:r>
              <a:rPr lang="en-GB" sz="2800">
                <a:solidFill>
                  <a:schemeClr val="tx1"/>
                </a:solidFill>
                <a:latin typeface="Arial"/>
              </a:rPr>
              <a:t>Each of the groups more likely to be experiencing poverty may experience other factors, directly or indirectly, that may impact children’s education. Reflect on what these might be for:</a:t>
            </a:r>
            <a:r>
              <a:rPr lang="en-GB">
                <a:solidFill>
                  <a:schemeClr val="tx1"/>
                </a:solidFill>
                <a:latin typeface="Arial"/>
              </a:rPr>
              <a:t> </a:t>
            </a:r>
            <a:endParaRPr lang="en-GB" sz="2800">
              <a:solidFill>
                <a:schemeClr val="tx1"/>
              </a:solidFill>
              <a:latin typeface="Arial"/>
            </a:endParaRPr>
          </a:p>
          <a:p>
            <a:endParaRPr lang="en-GB" sz="2800">
              <a:solidFill>
                <a:schemeClr val="tx1"/>
              </a:solidFill>
              <a:latin typeface="Arial"/>
            </a:endParaRPr>
          </a:p>
          <a:p>
            <a:r>
              <a:rPr lang="en-GB" sz="2800">
                <a:solidFill>
                  <a:schemeClr val="tx1"/>
                </a:solidFill>
                <a:latin typeface="Arial"/>
              </a:rPr>
              <a:t>Children whose parents are working</a:t>
            </a:r>
            <a:r>
              <a:rPr lang="en-GB">
                <a:solidFill>
                  <a:schemeClr val="tx1"/>
                </a:solidFill>
                <a:latin typeface="Arial"/>
              </a:rPr>
              <a:t> </a:t>
            </a:r>
            <a:endParaRPr lang="en-GB" sz="2800">
              <a:solidFill>
                <a:schemeClr val="tx1"/>
              </a:solidFill>
              <a:latin typeface="Arial"/>
            </a:endParaRPr>
          </a:p>
          <a:p>
            <a:r>
              <a:rPr lang="en-GB" sz="2800">
                <a:solidFill>
                  <a:schemeClr val="tx1"/>
                </a:solidFill>
                <a:latin typeface="Arial"/>
              </a:rPr>
              <a:t>Children from single-parent families</a:t>
            </a:r>
          </a:p>
          <a:p>
            <a:r>
              <a:rPr lang="en-GB" sz="2800">
                <a:solidFill>
                  <a:schemeClr val="tx1"/>
                </a:solidFill>
                <a:latin typeface="Arial"/>
              </a:rPr>
              <a:t>Children from ethnic minority backgrounds</a:t>
            </a:r>
            <a:r>
              <a:rPr lang="en-GB">
                <a:solidFill>
                  <a:schemeClr val="tx1"/>
                </a:solidFill>
                <a:latin typeface="Arial"/>
              </a:rPr>
              <a:t> </a:t>
            </a:r>
            <a:endParaRPr lang="en-GB" sz="2800">
              <a:solidFill>
                <a:schemeClr val="tx1"/>
              </a:solidFill>
              <a:latin typeface="Arial"/>
            </a:endParaRPr>
          </a:p>
          <a:p>
            <a:r>
              <a:rPr lang="en-GB" sz="2800">
                <a:solidFill>
                  <a:schemeClr val="tx1"/>
                </a:solidFill>
                <a:latin typeface="Arial"/>
              </a:rPr>
              <a:t>Children with a disabled parent</a:t>
            </a:r>
            <a:r>
              <a:rPr lang="en-GB">
                <a:solidFill>
                  <a:schemeClr val="tx1"/>
                </a:solidFill>
                <a:latin typeface="Arial"/>
              </a:rPr>
              <a:t> </a:t>
            </a:r>
            <a:endParaRPr lang="en-GB" sz="2800">
              <a:solidFill>
                <a:schemeClr val="tx1"/>
              </a:solidFill>
              <a:latin typeface="Arial"/>
            </a:endParaRPr>
          </a:p>
          <a:p>
            <a:r>
              <a:rPr lang="en-GB">
                <a:solidFill>
                  <a:schemeClr val="tx1"/>
                </a:solidFill>
                <a:latin typeface="Arial"/>
              </a:rPr>
              <a:t>Migration status</a:t>
            </a:r>
            <a:endParaRPr lang="en-GB" sz="2800">
              <a:solidFill>
                <a:schemeClr val="tx1"/>
              </a:solidFill>
              <a:latin typeface="Arial"/>
            </a:endParaRPr>
          </a:p>
          <a:p>
            <a:endParaRPr lang="en-GB">
              <a:solidFill>
                <a:schemeClr val="tx1"/>
              </a:solidFill>
              <a:latin typeface="Arial"/>
            </a:endParaRPr>
          </a:p>
          <a:p>
            <a:r>
              <a:rPr lang="en-GB" sz="2800">
                <a:solidFill>
                  <a:schemeClr val="tx1"/>
                </a:solidFill>
                <a:latin typeface="Arial"/>
              </a:rPr>
              <a:t>When we think about the ways different factors combine to affect a child’s education, we are looking at intersectionality. The significant factors might affect a learner psychologically or materially.</a:t>
            </a:r>
            <a:r>
              <a:rPr lang="en-GB">
                <a:solidFill>
                  <a:schemeClr val="tx1"/>
                </a:solidFill>
                <a:latin typeface="Arial"/>
              </a:rPr>
              <a:t>  </a:t>
            </a:r>
            <a:endParaRPr lang="en-GB" sz="2800">
              <a:solidFill>
                <a:schemeClr val="tx1"/>
              </a:solidFill>
              <a:latin typeface="Arial"/>
            </a:endParaRPr>
          </a:p>
          <a:p>
            <a:endParaRPr lang="en-GB"/>
          </a:p>
        </p:txBody>
      </p:sp>
      <p:sp>
        <p:nvSpPr>
          <p:cNvPr id="6" name="Title 5">
            <a:extLst>
              <a:ext uri="{FF2B5EF4-FFF2-40B4-BE49-F238E27FC236}">
                <a16:creationId xmlns:a16="http://schemas.microsoft.com/office/drawing/2014/main" id="{51BCD0A7-A40D-0BA0-3DAD-FD698855FD1D}"/>
              </a:ext>
            </a:extLst>
          </p:cNvPr>
          <p:cNvSpPr>
            <a:spLocks noGrp="1"/>
          </p:cNvSpPr>
          <p:nvPr>
            <p:ph type="title"/>
          </p:nvPr>
        </p:nvSpPr>
        <p:spPr>
          <a:xfrm>
            <a:off x="315686" y="182247"/>
            <a:ext cx="10515600" cy="1325563"/>
          </a:xfrm>
        </p:spPr>
        <p:txBody>
          <a:bodyPr lIns="45719" tIns="45720" rIns="45719" bIns="45720" anchor="ctr">
            <a:normAutofit/>
          </a:bodyPr>
          <a:lstStyle/>
          <a:p>
            <a:r>
              <a:rPr lang="en-GB" b="1">
                <a:solidFill>
                  <a:schemeClr val="tx1"/>
                </a:solidFill>
                <a:latin typeface="Arial"/>
              </a:rPr>
              <a:t>Intersectional factors </a:t>
            </a:r>
            <a:endParaRPr lang="en-GB" b="1">
              <a:solidFill>
                <a:schemeClr val="tx1"/>
              </a:solidFill>
            </a:endParaRPr>
          </a:p>
        </p:txBody>
      </p:sp>
    </p:spTree>
    <p:extLst>
      <p:ext uri="{BB962C8B-B14F-4D97-AF65-F5344CB8AC3E}">
        <p14:creationId xmlns:p14="http://schemas.microsoft.com/office/powerpoint/2010/main" val="129524366"/>
      </p:ext>
    </p:extLst>
  </p:cSld>
  <p:clrMapOvr>
    <a:masterClrMapping/>
  </p:clrMapOvr>
  <p:transition spd="med"/>
  <p:extLst>
    <p:ext uri="{6950BFC3-D8DA-4A85-94F7-54DA5524770B}">
      <p188:commentRel xmlns:p188="http://schemas.microsoft.com/office/powerpoint/2018/8/main" r:id="rId3"/>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6181DDBD-FF1B-2974-2BF0-2494F6016BF0}"/>
              </a:ext>
            </a:extLst>
          </p:cNvPr>
          <p:cNvSpPr>
            <a:spLocks noGrp="1"/>
          </p:cNvSpPr>
          <p:nvPr>
            <p:ph type="body" idx="1"/>
          </p:nvPr>
        </p:nvSpPr>
        <p:spPr>
          <a:xfrm>
            <a:off x="131903" y="1447601"/>
            <a:ext cx="10916313" cy="4351338"/>
          </a:xfrm>
        </p:spPr>
        <p:txBody>
          <a:bodyPr lIns="45718" tIns="45720" rIns="45718" bIns="45720" anchor="t">
            <a:noAutofit/>
          </a:bodyPr>
          <a:lstStyle/>
          <a:p>
            <a:r>
              <a:rPr kumimoji="0" lang="cy-GB" altLang="en-US" sz="2400" b="0" i="0" u="none" strike="noStrike" cap="none" normalizeH="0" baseline="0" dirty="0">
                <a:ln>
                  <a:noFill/>
                </a:ln>
                <a:solidFill>
                  <a:srgbClr val="202124"/>
                </a:solidFill>
                <a:effectLst/>
                <a:latin typeface="Arial"/>
                <a:ea typeface="inherit"/>
              </a:rPr>
              <a:t>Cymhwysedd ar gyfer Prydau Ysgol Am Ddim (</a:t>
            </a:r>
            <a:r>
              <a:rPr kumimoji="0" lang="cy-GB" altLang="en-US" sz="2400" b="0" i="0" u="none" strike="noStrike" cap="none" normalizeH="0" baseline="0" dirty="0" err="1">
                <a:ln>
                  <a:noFill/>
                </a:ln>
                <a:solidFill>
                  <a:srgbClr val="202124"/>
                </a:solidFill>
                <a:effectLst/>
                <a:latin typeface="Arial"/>
                <a:ea typeface="inherit"/>
              </a:rPr>
              <a:t>PYDd</a:t>
            </a:r>
            <a:r>
              <a:rPr kumimoji="0" lang="cy-GB" altLang="en-US" sz="2400" b="0" i="0" u="none" strike="noStrike" cap="none" normalizeH="0" baseline="0" dirty="0">
                <a:ln>
                  <a:noFill/>
                </a:ln>
                <a:solidFill>
                  <a:srgbClr val="202124"/>
                </a:solidFill>
                <a:effectLst/>
                <a:latin typeface="Arial"/>
                <a:ea typeface="inherit"/>
              </a:rPr>
              <a:t>) yw'r mesuriad mwyaf cyffredin a ddefnyddir.</a:t>
            </a:r>
            <a:r>
              <a:rPr lang="cy-GB" altLang="en-US" sz="2400" dirty="0">
                <a:solidFill>
                  <a:srgbClr val="202124"/>
                </a:solidFill>
                <a:latin typeface="Arial"/>
                <a:ea typeface="inherit"/>
              </a:rPr>
              <a:t> </a:t>
            </a:r>
            <a:endParaRPr lang="cy-GB" altLang="en-US" sz="2400" b="0" i="0" u="none" strike="noStrike" cap="none" normalizeH="0" baseline="0" dirty="0">
              <a:ln>
                <a:noFill/>
              </a:ln>
              <a:solidFill>
                <a:srgbClr val="202124"/>
              </a:solidFill>
              <a:effectLst/>
              <a:latin typeface="Arial"/>
              <a:ea typeface="inherit"/>
            </a:endParaRPr>
          </a:p>
          <a:p>
            <a:r>
              <a:rPr kumimoji="0" lang="cy-GB" altLang="en-US" sz="2400" b="0" i="0" u="none" strike="noStrike" cap="none" normalizeH="0" baseline="0" dirty="0">
                <a:ln>
                  <a:noFill/>
                </a:ln>
                <a:solidFill>
                  <a:srgbClr val="202124"/>
                </a:solidFill>
                <a:effectLst/>
                <a:latin typeface="Arial"/>
                <a:ea typeface="inherit"/>
              </a:rPr>
              <a:t>Mae cymhwysedd yn seiliedig ar deuluoedd sy’n gymwys ar gyfer budd-daliadau’r wladwriaeth fel lwfans Ceisio Gwaith</a:t>
            </a:r>
            <a:r>
              <a:rPr lang="cy-GB" altLang="en-US" sz="2400" dirty="0">
                <a:solidFill>
                  <a:srgbClr val="202124"/>
                </a:solidFill>
                <a:latin typeface="Arial"/>
                <a:ea typeface="inherit"/>
              </a:rPr>
              <a:t> </a:t>
            </a:r>
            <a:r>
              <a:rPr kumimoji="0" lang="cy-GB" altLang="en-US" sz="2400" b="0" i="0" u="none" strike="noStrike" cap="none" normalizeH="0" baseline="0" dirty="0">
                <a:ln>
                  <a:noFill/>
                </a:ln>
                <a:solidFill>
                  <a:srgbClr val="202124"/>
                </a:solidFill>
                <a:effectLst/>
                <a:latin typeface="Arial"/>
                <a:ea typeface="inherit"/>
              </a:rPr>
              <a:t> (</a:t>
            </a:r>
            <a:r>
              <a:rPr lang="cy-GB" altLang="en-US" sz="2400" dirty="0" err="1">
                <a:solidFill>
                  <a:srgbClr val="202124"/>
                </a:solidFill>
                <a:latin typeface="Arial"/>
                <a:ea typeface="inherit"/>
              </a:rPr>
              <a:t>Job</a:t>
            </a:r>
            <a:r>
              <a:rPr kumimoji="0" lang="cy-GB" altLang="en-US" sz="2400" b="0" i="0" u="none" strike="noStrike" cap="none" normalizeH="0" baseline="0" dirty="0" err="1">
                <a:ln>
                  <a:noFill/>
                </a:ln>
                <a:solidFill>
                  <a:srgbClr val="202124"/>
                </a:solidFill>
                <a:effectLst/>
                <a:latin typeface="Arial"/>
                <a:ea typeface="inherit"/>
              </a:rPr>
              <a:t>seekers</a:t>
            </a:r>
            <a:r>
              <a:rPr kumimoji="0" lang="cy-GB" altLang="en-US" sz="2400" b="0" i="0" u="none" strike="noStrike" cap="none" normalizeH="0" baseline="0" dirty="0">
                <a:ln>
                  <a:noFill/>
                </a:ln>
                <a:solidFill>
                  <a:srgbClr val="202124"/>
                </a:solidFill>
                <a:effectLst/>
                <a:latin typeface="Arial"/>
                <a:ea typeface="inherit"/>
              </a:rPr>
              <a:t> </a:t>
            </a:r>
            <a:r>
              <a:rPr kumimoji="0" lang="cy-GB" altLang="en-US" sz="2400" b="0" i="0" u="none" strike="noStrike" cap="none" normalizeH="0" baseline="0" dirty="0" err="1">
                <a:ln>
                  <a:noFill/>
                </a:ln>
                <a:solidFill>
                  <a:srgbClr val="202124"/>
                </a:solidFill>
                <a:effectLst/>
                <a:latin typeface="Arial"/>
                <a:ea typeface="inherit"/>
              </a:rPr>
              <a:t>Allowance</a:t>
            </a:r>
            <a:r>
              <a:rPr kumimoji="0" lang="cy-GB" altLang="en-US" sz="2400" b="0" i="0" u="none" strike="noStrike" cap="none" normalizeH="0" baseline="0" dirty="0">
                <a:ln>
                  <a:noFill/>
                </a:ln>
                <a:solidFill>
                  <a:srgbClr val="202124"/>
                </a:solidFill>
                <a:effectLst/>
                <a:latin typeface="Arial"/>
                <a:ea typeface="inherit"/>
              </a:rPr>
              <a:t>), Credyd Cynhwysol</a:t>
            </a:r>
            <a:r>
              <a:rPr lang="cy-GB" altLang="en-US" sz="2400" dirty="0">
                <a:solidFill>
                  <a:srgbClr val="202124"/>
                </a:solidFill>
                <a:latin typeface="Arial"/>
                <a:ea typeface="inherit"/>
              </a:rPr>
              <a:t> </a:t>
            </a:r>
            <a:r>
              <a:rPr kumimoji="0" lang="cy-GB" altLang="en-US" sz="2400" b="0" i="0" u="none" strike="noStrike" cap="none" normalizeH="0" baseline="0" dirty="0">
                <a:ln>
                  <a:noFill/>
                </a:ln>
                <a:solidFill>
                  <a:srgbClr val="202124"/>
                </a:solidFill>
                <a:effectLst/>
                <a:latin typeface="Arial"/>
                <a:ea typeface="inherit"/>
              </a:rPr>
              <a:t> (</a:t>
            </a:r>
            <a:r>
              <a:rPr kumimoji="0" lang="cy-GB" altLang="en-US" sz="2400" b="0" i="0" u="none" strike="noStrike" cap="none" normalizeH="0" baseline="0" dirty="0" err="1">
                <a:ln>
                  <a:noFill/>
                </a:ln>
                <a:solidFill>
                  <a:srgbClr val="202124"/>
                </a:solidFill>
                <a:effectLst/>
                <a:latin typeface="Arial"/>
                <a:ea typeface="inherit"/>
              </a:rPr>
              <a:t>Universal</a:t>
            </a:r>
            <a:r>
              <a:rPr kumimoji="0" lang="cy-GB" altLang="en-US" sz="2400" b="0" i="0" u="none" strike="noStrike" cap="none" normalizeH="0" baseline="0" dirty="0">
                <a:ln>
                  <a:noFill/>
                </a:ln>
                <a:solidFill>
                  <a:srgbClr val="202124"/>
                </a:solidFill>
                <a:effectLst/>
                <a:latin typeface="Arial"/>
                <a:ea typeface="inherit"/>
              </a:rPr>
              <a:t> Credit) ac ati.</a:t>
            </a:r>
            <a:r>
              <a:rPr lang="cy-GB" altLang="en-US" sz="2400" dirty="0">
                <a:solidFill>
                  <a:srgbClr val="202124"/>
                </a:solidFill>
                <a:latin typeface="Arial"/>
                <a:ea typeface="inherit"/>
              </a:rPr>
              <a:t> </a:t>
            </a:r>
            <a:endParaRPr lang="cy-GB"/>
          </a:p>
          <a:p>
            <a:pPr marL="0" indent="0">
              <a:buNone/>
            </a:pPr>
            <a:endParaRPr lang="cy-GB"/>
          </a:p>
          <a:p>
            <a:pPr marL="0" indent="0">
              <a:buNone/>
            </a:pPr>
            <a:r>
              <a:rPr kumimoji="0" lang="cy-GB" altLang="en-US" sz="2400" b="0" i="0" u="none" strike="noStrike" cap="none" normalizeH="0" baseline="0" dirty="0">
                <a:ln>
                  <a:noFill/>
                </a:ln>
                <a:solidFill>
                  <a:srgbClr val="202124"/>
                </a:solidFill>
                <a:effectLst/>
                <a:latin typeface="Arial"/>
                <a:ea typeface="inherit"/>
              </a:rPr>
              <a:t>Faint o blant </a:t>
            </a:r>
            <a:r>
              <a:rPr lang="cy-GB" altLang="en-US" sz="2400" dirty="0">
                <a:solidFill>
                  <a:srgbClr val="FF0000"/>
                </a:solidFill>
                <a:latin typeface="Arial"/>
                <a:ea typeface="inherit"/>
              </a:rPr>
              <a:t>yn y DU</a:t>
            </a:r>
            <a:r>
              <a:rPr kumimoji="0" lang="cy-GB" altLang="en-US" sz="2400" b="0" i="0" u="none" strike="noStrike" cap="none" normalizeH="0" baseline="0" dirty="0">
                <a:ln>
                  <a:noFill/>
                </a:ln>
                <a:solidFill>
                  <a:srgbClr val="202124"/>
                </a:solidFill>
                <a:effectLst/>
                <a:latin typeface="Arial"/>
                <a:ea typeface="inherit"/>
              </a:rPr>
              <a:t> sy'n gymwys i gael Prydau Ysgol am Ddim?</a:t>
            </a:r>
            <a:r>
              <a:rPr lang="cy-GB" altLang="en-US" sz="2400" dirty="0">
                <a:solidFill>
                  <a:srgbClr val="202124"/>
                </a:solidFill>
                <a:latin typeface="Arial"/>
                <a:ea typeface="inherit"/>
              </a:rPr>
              <a:t> </a:t>
            </a:r>
            <a:endParaRPr lang="cy-GB" dirty="0"/>
          </a:p>
          <a:p>
            <a:r>
              <a:rPr lang="en-GB" sz="2400" dirty="0" err="1">
                <a:solidFill>
                  <a:schemeClr val="tx1"/>
                </a:solidFill>
                <a:latin typeface="Arial"/>
                <a:ea typeface="inherit"/>
                <a:cs typeface="Arial"/>
              </a:rPr>
              <a:t>Roedd</a:t>
            </a:r>
            <a:r>
              <a:rPr lang="en-GB" sz="2400" dirty="0">
                <a:solidFill>
                  <a:schemeClr val="tx1"/>
                </a:solidFill>
                <a:latin typeface="Arial"/>
                <a:ea typeface="inherit"/>
                <a:cs typeface="Arial"/>
              </a:rPr>
              <a:t> 24.6% o </a:t>
            </a:r>
            <a:r>
              <a:rPr lang="en-GB" sz="2400" dirty="0" err="1">
                <a:solidFill>
                  <a:schemeClr val="tx1"/>
                </a:solidFill>
                <a:latin typeface="Arial"/>
                <a:ea typeface="inherit"/>
                <a:cs typeface="Arial"/>
              </a:rPr>
              <a:t>ddisgyblion</a:t>
            </a:r>
            <a:r>
              <a:rPr lang="en-GB" sz="2400" dirty="0">
                <a:solidFill>
                  <a:schemeClr val="tx1"/>
                </a:solidFill>
                <a:latin typeface="Arial"/>
                <a:ea typeface="inherit"/>
                <a:cs typeface="Arial"/>
              </a:rPr>
              <a:t> </a:t>
            </a:r>
            <a:r>
              <a:rPr lang="en-GB" sz="2400" dirty="0" err="1">
                <a:solidFill>
                  <a:schemeClr val="tx1"/>
                </a:solidFill>
                <a:latin typeface="Arial"/>
                <a:ea typeface="inherit"/>
                <a:cs typeface="Arial"/>
              </a:rPr>
              <a:t>yn</a:t>
            </a:r>
            <a:r>
              <a:rPr lang="en-GB" sz="2400" dirty="0">
                <a:solidFill>
                  <a:schemeClr val="tx1"/>
                </a:solidFill>
                <a:latin typeface="Arial"/>
                <a:ea typeface="inherit"/>
                <a:cs typeface="Arial"/>
              </a:rPr>
              <a:t> </a:t>
            </a:r>
            <a:r>
              <a:rPr lang="en-GB" sz="2400" dirty="0" err="1">
                <a:solidFill>
                  <a:schemeClr val="tx1"/>
                </a:solidFill>
                <a:latin typeface="Arial"/>
                <a:ea typeface="inherit"/>
                <a:cs typeface="Arial"/>
              </a:rPr>
              <a:t>gymwys</a:t>
            </a:r>
            <a:r>
              <a:rPr lang="en-GB" sz="2400" dirty="0">
                <a:solidFill>
                  <a:schemeClr val="tx1"/>
                </a:solidFill>
                <a:latin typeface="Arial"/>
                <a:ea typeface="inherit"/>
                <a:cs typeface="Arial"/>
              </a:rPr>
              <a:t> </a:t>
            </a:r>
            <a:r>
              <a:rPr lang="en-GB" sz="2400" dirty="0" err="1">
                <a:solidFill>
                  <a:schemeClr val="tx1"/>
                </a:solidFill>
                <a:latin typeface="Arial"/>
                <a:ea typeface="inherit"/>
                <a:cs typeface="Arial"/>
              </a:rPr>
              <a:t>i</a:t>
            </a:r>
            <a:r>
              <a:rPr lang="en-GB" sz="2400" dirty="0">
                <a:solidFill>
                  <a:schemeClr val="tx1"/>
                </a:solidFill>
                <a:latin typeface="Arial"/>
                <a:ea typeface="inherit"/>
                <a:cs typeface="Arial"/>
              </a:rPr>
              <a:t> </a:t>
            </a:r>
            <a:r>
              <a:rPr lang="en-GB" sz="2400" dirty="0" err="1">
                <a:solidFill>
                  <a:schemeClr val="tx1"/>
                </a:solidFill>
                <a:latin typeface="Arial"/>
                <a:ea typeface="inherit"/>
                <a:cs typeface="Arial"/>
              </a:rPr>
              <a:t>gael</a:t>
            </a:r>
            <a:r>
              <a:rPr lang="en-GB" sz="2400" dirty="0">
                <a:solidFill>
                  <a:schemeClr val="tx1"/>
                </a:solidFill>
                <a:latin typeface="Arial"/>
                <a:ea typeface="inherit"/>
                <a:cs typeface="Arial"/>
              </a:rPr>
              <a:t> </a:t>
            </a:r>
            <a:r>
              <a:rPr lang="en-GB" sz="2400" dirty="0" err="1">
                <a:solidFill>
                  <a:schemeClr val="tx1"/>
                </a:solidFill>
                <a:latin typeface="Arial"/>
                <a:ea typeface="inherit"/>
                <a:cs typeface="Arial"/>
              </a:rPr>
              <a:t>PYDd</a:t>
            </a:r>
            <a:r>
              <a:rPr lang="en-GB" sz="2400" dirty="0">
                <a:solidFill>
                  <a:schemeClr val="tx1"/>
                </a:solidFill>
                <a:latin typeface="Arial"/>
                <a:ea typeface="inherit"/>
                <a:cs typeface="Arial"/>
              </a:rPr>
              <a:t> </a:t>
            </a:r>
            <a:r>
              <a:rPr lang="en-GB" sz="2400" dirty="0" err="1">
                <a:solidFill>
                  <a:schemeClr val="tx1"/>
                </a:solidFill>
                <a:latin typeface="Arial"/>
                <a:ea typeface="inherit"/>
                <a:cs typeface="Arial"/>
              </a:rPr>
              <a:t>yn</a:t>
            </a:r>
            <a:r>
              <a:rPr lang="en-GB" sz="2400" dirty="0">
                <a:solidFill>
                  <a:schemeClr val="tx1"/>
                </a:solidFill>
                <a:latin typeface="Arial"/>
                <a:ea typeface="inherit"/>
                <a:cs typeface="Arial"/>
              </a:rPr>
              <a:t> 2023, 23.8% </a:t>
            </a:r>
            <a:r>
              <a:rPr lang="en-GB" sz="2400" dirty="0" err="1">
                <a:solidFill>
                  <a:schemeClr val="tx1"/>
                </a:solidFill>
                <a:latin typeface="Arial"/>
                <a:ea typeface="inherit"/>
                <a:cs typeface="Arial"/>
              </a:rPr>
              <a:t>yn</a:t>
            </a:r>
            <a:r>
              <a:rPr lang="en-GB" sz="2400" dirty="0">
                <a:solidFill>
                  <a:schemeClr val="tx1"/>
                </a:solidFill>
                <a:latin typeface="Arial"/>
                <a:ea typeface="inherit"/>
                <a:cs typeface="Arial"/>
              </a:rPr>
              <a:t> </a:t>
            </a:r>
            <a:r>
              <a:rPr lang="en-GB" sz="2400" dirty="0" err="1">
                <a:solidFill>
                  <a:schemeClr val="tx1"/>
                </a:solidFill>
                <a:latin typeface="Arial"/>
                <a:ea typeface="inherit"/>
                <a:cs typeface="Arial"/>
              </a:rPr>
              <a:t>fwy</a:t>
            </a:r>
            <a:r>
              <a:rPr lang="en-GB" sz="2400" dirty="0">
                <a:solidFill>
                  <a:schemeClr val="tx1"/>
                </a:solidFill>
                <a:latin typeface="Arial"/>
                <a:ea typeface="inherit"/>
                <a:cs typeface="Arial"/>
              </a:rPr>
              <a:t> </a:t>
            </a:r>
            <a:r>
              <a:rPr lang="en-GB" sz="2400" dirty="0" err="1">
                <a:solidFill>
                  <a:schemeClr val="tx1"/>
                </a:solidFill>
                <a:latin typeface="Arial"/>
                <a:ea typeface="inherit"/>
                <a:cs typeface="Arial"/>
              </a:rPr>
              <a:t>na</a:t>
            </a:r>
            <a:r>
              <a:rPr lang="en-GB" sz="2400" dirty="0">
                <a:solidFill>
                  <a:schemeClr val="tx1"/>
                </a:solidFill>
                <a:latin typeface="Arial"/>
                <a:ea typeface="inherit"/>
                <a:cs typeface="Arial"/>
              </a:rPr>
              <a:t> 2022. Mae </a:t>
            </a:r>
            <a:r>
              <a:rPr lang="en-GB" sz="2400" dirty="0" err="1">
                <a:solidFill>
                  <a:schemeClr val="tx1"/>
                </a:solidFill>
                <a:latin typeface="Arial"/>
                <a:ea typeface="inherit"/>
                <a:cs typeface="Arial"/>
              </a:rPr>
              <a:t>hynny'n</a:t>
            </a:r>
            <a:r>
              <a:rPr lang="en-GB" sz="2400" dirty="0">
                <a:solidFill>
                  <a:schemeClr val="tx1"/>
                </a:solidFill>
                <a:latin typeface="Arial"/>
                <a:ea typeface="inherit"/>
                <a:cs typeface="Arial"/>
              </a:rPr>
              <a:t> </a:t>
            </a:r>
            <a:r>
              <a:rPr lang="en-GB" sz="2400" dirty="0" err="1">
                <a:solidFill>
                  <a:schemeClr val="tx1"/>
                </a:solidFill>
                <a:latin typeface="Arial"/>
                <a:ea typeface="inherit"/>
                <a:cs typeface="Arial"/>
              </a:rPr>
              <a:t>cynrychioli</a:t>
            </a:r>
            <a:r>
              <a:rPr lang="en-GB" sz="2400" dirty="0">
                <a:solidFill>
                  <a:schemeClr val="tx1"/>
                </a:solidFill>
                <a:latin typeface="Arial"/>
                <a:ea typeface="inherit"/>
                <a:cs typeface="Arial"/>
              </a:rPr>
              <a:t> 2.1 </a:t>
            </a:r>
            <a:r>
              <a:rPr lang="en-GB" sz="2400" dirty="0" err="1">
                <a:solidFill>
                  <a:schemeClr val="tx1"/>
                </a:solidFill>
                <a:latin typeface="Arial"/>
                <a:ea typeface="inherit"/>
                <a:cs typeface="Arial"/>
              </a:rPr>
              <a:t>miliwn</a:t>
            </a:r>
            <a:r>
              <a:rPr lang="en-GB" sz="2400" dirty="0">
                <a:solidFill>
                  <a:schemeClr val="tx1"/>
                </a:solidFill>
                <a:latin typeface="Arial"/>
                <a:ea typeface="inherit"/>
                <a:cs typeface="Arial"/>
              </a:rPr>
              <a:t> o </a:t>
            </a:r>
            <a:r>
              <a:rPr lang="en-GB" sz="2400" dirty="0" err="1">
                <a:solidFill>
                  <a:schemeClr val="tx1"/>
                </a:solidFill>
                <a:latin typeface="Arial"/>
                <a:ea typeface="inherit"/>
                <a:cs typeface="Arial"/>
              </a:rPr>
              <a:t>ddisgyblion</a:t>
            </a:r>
            <a:r>
              <a:rPr lang="en-GB" sz="2400" dirty="0">
                <a:solidFill>
                  <a:schemeClr val="tx1"/>
                </a:solidFill>
                <a:latin typeface="Arial"/>
                <a:ea typeface="inherit"/>
                <a:cs typeface="Arial"/>
              </a:rPr>
              <a:t> </a:t>
            </a:r>
            <a:r>
              <a:rPr lang="en-GB" sz="2400" dirty="0" err="1">
                <a:solidFill>
                  <a:schemeClr val="tx1"/>
                </a:solidFill>
                <a:latin typeface="Arial"/>
                <a:ea typeface="inherit"/>
                <a:cs typeface="Arial"/>
              </a:rPr>
              <a:t>ar</a:t>
            </a:r>
            <a:r>
              <a:rPr lang="en-GB" sz="2400" dirty="0">
                <a:solidFill>
                  <a:schemeClr val="tx1"/>
                </a:solidFill>
                <a:latin typeface="Arial"/>
                <a:ea typeface="inherit"/>
                <a:cs typeface="Arial"/>
              </a:rPr>
              <a:t> draws y DU. </a:t>
            </a:r>
            <a:endParaRPr lang="cy-GB" sz="2400" dirty="0">
              <a:solidFill>
                <a:schemeClr val="tx1"/>
              </a:solidFill>
              <a:latin typeface="Arial"/>
              <a:ea typeface="inherit"/>
              <a:cs typeface="Arial"/>
            </a:endParaRPr>
          </a:p>
          <a:p>
            <a:endParaRPr lang="cy-GB" altLang="en-US" sz="2400" dirty="0">
              <a:solidFill>
                <a:srgbClr val="FF0000"/>
              </a:solidFill>
              <a:latin typeface="Arial"/>
            </a:endParaRPr>
          </a:p>
          <a:p>
            <a:pPr marL="0" indent="0">
              <a:buNone/>
            </a:pPr>
            <a:endParaRPr lang="cy-GB" altLang="en-US" sz="2400">
              <a:solidFill>
                <a:srgbClr val="202124"/>
              </a:solidFill>
              <a:latin typeface="Arial"/>
            </a:endParaRPr>
          </a:p>
        </p:txBody>
      </p:sp>
      <p:sp>
        <p:nvSpPr>
          <p:cNvPr id="2" name="Rectangle 1">
            <a:extLst>
              <a:ext uri="{FF2B5EF4-FFF2-40B4-BE49-F238E27FC236}">
                <a16:creationId xmlns:a16="http://schemas.microsoft.com/office/drawing/2014/main" id="{A48A7685-8522-DAA6-7E88-99BB443EC876}"/>
              </a:ext>
            </a:extLst>
          </p:cNvPr>
          <p:cNvSpPr>
            <a:spLocks noChangeArrowheads="1"/>
          </p:cNvSpPr>
          <p:nvPr/>
        </p:nvSpPr>
        <p:spPr bwMode="auto">
          <a:xfrm>
            <a:off x="0" y="75030"/>
            <a:ext cx="150682" cy="30714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100" b="0" i="0" u="none" strike="noStrike" cap="none" normalizeH="0" baseline="0">
                <a:ln>
                  <a:noFill/>
                </a:ln>
                <a:solidFill>
                  <a:srgbClr val="202124"/>
                </a:solidFill>
                <a:effectLst/>
                <a:latin typeface="Arial Unicode MS"/>
                <a:ea typeface="inherit"/>
              </a:rPr>
              <a:t>. </a:t>
            </a:r>
            <a:endParaRPr kumimoji="0" lang="cy-GB" altLang="en-US" sz="1800" b="0" i="0" u="none" strike="noStrike" cap="none" normalizeH="0" baseline="0">
              <a:ln>
                <a:noFill/>
              </a:ln>
              <a:solidFill>
                <a:schemeClr val="tx1"/>
              </a:solidFill>
              <a:effectLst/>
              <a:latin typeface="Arial" panose="020B0604020202020204" pitchFamily="34" charset="0"/>
            </a:endParaRPr>
          </a:p>
        </p:txBody>
      </p:sp>
      <p:sp>
        <p:nvSpPr>
          <p:cNvPr id="3" name="Title 2">
            <a:extLst>
              <a:ext uri="{FF2B5EF4-FFF2-40B4-BE49-F238E27FC236}">
                <a16:creationId xmlns:a16="http://schemas.microsoft.com/office/drawing/2014/main" id="{9A0AA206-F6BE-8289-852F-C2531FD621AB}"/>
              </a:ext>
            </a:extLst>
          </p:cNvPr>
          <p:cNvSpPr>
            <a:spLocks noGrp="1" noChangeArrowheads="1"/>
          </p:cNvSpPr>
          <p:nvPr>
            <p:ph type="title"/>
          </p:nvPr>
        </p:nvSpPr>
        <p:spPr bwMode="auto">
          <a:xfrm>
            <a:off x="351399" y="376492"/>
            <a:ext cx="8016100" cy="722639"/>
          </a:xfrm>
          <a:prstGeom prst="rect">
            <a:avLst/>
          </a:prstGeom>
          <a:noFill/>
          <a:ln>
            <a:noFill/>
          </a:ln>
          <a:effectLst/>
        </p:spPr>
        <p:txBody>
          <a:bodyPr vert="horz" wrap="square" lIns="0" tIns="-7935" rIns="0" bIns="-7935"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cy-GB" altLang="en-US" sz="2400" b="1" i="0" u="none" strike="noStrike" cap="none" normalizeH="0" baseline="0">
                <a:ln>
                  <a:noFill/>
                </a:ln>
                <a:solidFill>
                  <a:srgbClr val="202124"/>
                </a:solidFill>
                <a:effectLst/>
                <a:latin typeface="Arial"/>
                <a:ea typeface="inherit"/>
              </a:rPr>
              <a:t>Sut mae ysgolion yn adnabod plant </a:t>
            </a:r>
            <a:br>
              <a:rPr lang="cy-GB" altLang="en-US" sz="2400" b="1" i="0" u="none" strike="noStrike" cap="none" normalizeH="0" baseline="0">
                <a:ln>
                  <a:noFill/>
                </a:ln>
                <a:effectLst/>
                <a:latin typeface="Arial"/>
                <a:ea typeface="inherit"/>
              </a:rPr>
            </a:br>
            <a:r>
              <a:rPr kumimoji="0" lang="cy-GB" altLang="en-US" sz="2400" b="1" i="0" u="none" strike="noStrike" cap="none" normalizeH="0" baseline="0">
                <a:ln>
                  <a:noFill/>
                </a:ln>
                <a:solidFill>
                  <a:srgbClr val="202124"/>
                </a:solidFill>
                <a:effectLst/>
                <a:latin typeface="Arial"/>
                <a:ea typeface="inherit"/>
              </a:rPr>
              <a:t>sy'n byw mewn tlodi?</a:t>
            </a:r>
            <a:r>
              <a:rPr lang="cy-GB" altLang="en-US" sz="2400" b="1">
                <a:solidFill>
                  <a:schemeClr val="tx1"/>
                </a:solidFill>
                <a:latin typeface="Arial"/>
              </a:rPr>
              <a:t> </a:t>
            </a:r>
            <a:endParaRPr kumimoji="0" lang="cy-GB" altLang="en-US" sz="2400" b="1"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5565963"/>
      </p:ext>
    </p:extLst>
  </p:cSld>
  <p:clrMapOvr>
    <a:masterClrMapping/>
  </p:clrMapOvr>
  <p:transition spd="med"/>
  <p:extLst>
    <p:ext uri="{6950BFC3-D8DA-4A85-94F7-54DA5524770B}">
      <p188:commentRel xmlns:p188="http://schemas.microsoft.com/office/powerpoint/2018/8/main" r:id="rId3"/>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6181DDBD-FF1B-2974-2BF0-2494F6016BF0}"/>
              </a:ext>
            </a:extLst>
          </p:cNvPr>
          <p:cNvSpPr>
            <a:spLocks noGrp="1"/>
          </p:cNvSpPr>
          <p:nvPr>
            <p:ph type="body" idx="1"/>
          </p:nvPr>
        </p:nvSpPr>
        <p:spPr>
          <a:xfrm>
            <a:off x="289560" y="1560062"/>
            <a:ext cx="9938657" cy="4351338"/>
          </a:xfrm>
        </p:spPr>
        <p:txBody>
          <a:bodyPr lIns="45719" tIns="45720" rIns="45719" bIns="45720" anchor="t">
            <a:normAutofit/>
          </a:bodyPr>
          <a:lstStyle/>
          <a:p>
            <a:r>
              <a:rPr lang="en-GB" dirty="0">
                <a:solidFill>
                  <a:srgbClr val="0070C0"/>
                </a:solidFill>
                <a:latin typeface="Arial"/>
              </a:rPr>
              <a:t>Eligibility for Free School Meals (</a:t>
            </a:r>
            <a:r>
              <a:rPr lang="en-GB" dirty="0" err="1">
                <a:solidFill>
                  <a:srgbClr val="0070C0"/>
                </a:solidFill>
                <a:latin typeface="Arial"/>
              </a:rPr>
              <a:t>eFSM</a:t>
            </a:r>
            <a:r>
              <a:rPr lang="en-GB" dirty="0">
                <a:solidFill>
                  <a:srgbClr val="0070C0"/>
                </a:solidFill>
                <a:latin typeface="Arial"/>
              </a:rPr>
              <a:t>) is the most common measurement used. </a:t>
            </a:r>
          </a:p>
          <a:p>
            <a:r>
              <a:rPr lang="en-GB" dirty="0">
                <a:solidFill>
                  <a:srgbClr val="0070C0"/>
                </a:solidFill>
                <a:latin typeface="Arial"/>
              </a:rPr>
              <a:t>Eligibility is based on families qualifying for state benefits such as Jobseekers’ allowance, Universal Credit etc. unless in Primary School where it is now free </a:t>
            </a:r>
          </a:p>
          <a:p>
            <a:endParaRPr lang="en-GB">
              <a:solidFill>
                <a:srgbClr val="0070C0"/>
              </a:solidFill>
              <a:latin typeface="Arial"/>
            </a:endParaRPr>
          </a:p>
          <a:p>
            <a:pPr marL="0" indent="0">
              <a:buNone/>
            </a:pPr>
            <a:r>
              <a:rPr lang="en-GB" dirty="0">
                <a:solidFill>
                  <a:srgbClr val="0070C0"/>
                </a:solidFill>
                <a:latin typeface="Arial"/>
              </a:rPr>
              <a:t>How many children in UK are eligible for Free School Meals?</a:t>
            </a:r>
          </a:p>
          <a:p>
            <a:pPr marL="0" indent="0">
              <a:buNone/>
            </a:pPr>
            <a:r>
              <a:rPr lang="en-GB" sz="2400" dirty="0">
                <a:solidFill>
                  <a:schemeClr val="tx1"/>
                </a:solidFill>
                <a:latin typeface="Arial"/>
                <a:cs typeface="Arial"/>
              </a:rPr>
              <a:t>24.6% of pupils were eligible for free school meals in 2023, up from 23.8% in 2022.  This represents 2.1 million pupils UK. </a:t>
            </a:r>
            <a:endParaRPr lang="en-GB" sz="2400">
              <a:solidFill>
                <a:schemeClr val="tx1"/>
              </a:solidFill>
              <a:latin typeface="Arial"/>
              <a:cs typeface="Arial"/>
            </a:endParaRPr>
          </a:p>
        </p:txBody>
      </p:sp>
      <p:sp>
        <p:nvSpPr>
          <p:cNvPr id="6" name="Title 5">
            <a:extLst>
              <a:ext uri="{FF2B5EF4-FFF2-40B4-BE49-F238E27FC236}">
                <a16:creationId xmlns:a16="http://schemas.microsoft.com/office/drawing/2014/main" id="{90972C4C-3217-55F7-DD26-2B5FA05EB216}"/>
              </a:ext>
            </a:extLst>
          </p:cNvPr>
          <p:cNvSpPr>
            <a:spLocks noGrp="1"/>
          </p:cNvSpPr>
          <p:nvPr>
            <p:ph type="title"/>
          </p:nvPr>
        </p:nvSpPr>
        <p:spPr>
          <a:xfrm>
            <a:off x="289560" y="234499"/>
            <a:ext cx="10515600" cy="1325563"/>
          </a:xfrm>
        </p:spPr>
        <p:txBody>
          <a:bodyPr>
            <a:normAutofit/>
          </a:bodyPr>
          <a:lstStyle/>
          <a:p>
            <a:r>
              <a:rPr lang="en-GB" sz="3200" b="1">
                <a:solidFill>
                  <a:srgbClr val="0070C0"/>
                </a:solidFill>
                <a:latin typeface="+mn-lt"/>
              </a:rPr>
              <a:t>How do schools identify children living in poverty?</a:t>
            </a:r>
            <a:endParaRPr lang="en-GB" sz="3200">
              <a:solidFill>
                <a:srgbClr val="0070C0"/>
              </a:solidFill>
              <a:latin typeface="+mn-lt"/>
            </a:endParaRPr>
          </a:p>
        </p:txBody>
      </p:sp>
    </p:spTree>
    <p:extLst>
      <p:ext uri="{BB962C8B-B14F-4D97-AF65-F5344CB8AC3E}">
        <p14:creationId xmlns:p14="http://schemas.microsoft.com/office/powerpoint/2010/main" val="2197543094"/>
      </p:ext>
    </p:extLst>
  </p:cSld>
  <p:clrMapOvr>
    <a:masterClrMapping/>
  </p:clrMapOvr>
  <p:transition spd="med"/>
  <p:extLst>
    <p:ext uri="{6950BFC3-D8DA-4A85-94F7-54DA5524770B}">
      <p188:commentRel xmlns:p188="http://schemas.microsoft.com/office/powerpoint/2018/8/main" r:id="rId3"/>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0D4EB9A-C4B9-49C9-D70F-345FA19904EF}"/>
              </a:ext>
            </a:extLst>
          </p:cNvPr>
          <p:cNvPicPr>
            <a:picLocks noChangeAspect="1"/>
          </p:cNvPicPr>
          <p:nvPr/>
        </p:nvPicPr>
        <p:blipFill>
          <a:blip r:embed="rId3"/>
          <a:stretch>
            <a:fillRect/>
          </a:stretch>
        </p:blipFill>
        <p:spPr>
          <a:xfrm>
            <a:off x="2025526" y="295755"/>
            <a:ext cx="7605550" cy="5571066"/>
          </a:xfrm>
          <a:prstGeom prst="rect">
            <a:avLst/>
          </a:prstGeom>
        </p:spPr>
      </p:pic>
      <p:pic>
        <p:nvPicPr>
          <p:cNvPr id="7" name="Picture 6">
            <a:extLst>
              <a:ext uri="{FF2B5EF4-FFF2-40B4-BE49-F238E27FC236}">
                <a16:creationId xmlns:a16="http://schemas.microsoft.com/office/drawing/2014/main" id="{3ED7EC4F-95C3-6EC6-4D8A-FBC357A6E30B}"/>
              </a:ext>
            </a:extLst>
          </p:cNvPr>
          <p:cNvPicPr>
            <a:picLocks noChangeAspect="1"/>
          </p:cNvPicPr>
          <p:nvPr/>
        </p:nvPicPr>
        <p:blipFill>
          <a:blip r:embed="rId4"/>
          <a:stretch>
            <a:fillRect/>
          </a:stretch>
        </p:blipFill>
        <p:spPr>
          <a:xfrm>
            <a:off x="291734" y="1704835"/>
            <a:ext cx="1733792" cy="1533739"/>
          </a:xfrm>
          <a:prstGeom prst="rect">
            <a:avLst/>
          </a:prstGeom>
        </p:spPr>
      </p:pic>
    </p:spTree>
    <p:extLst>
      <p:ext uri="{BB962C8B-B14F-4D97-AF65-F5344CB8AC3E}">
        <p14:creationId xmlns:p14="http://schemas.microsoft.com/office/powerpoint/2010/main" val="306265486"/>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027552F-6FDB-3C8D-929D-BD948FC7B8C1}"/>
              </a:ext>
            </a:extLst>
          </p:cNvPr>
          <p:cNvSpPr>
            <a:spLocks noGrp="1"/>
          </p:cNvSpPr>
          <p:nvPr>
            <p:ph type="body" idx="1"/>
          </p:nvPr>
        </p:nvSpPr>
        <p:spPr>
          <a:xfrm>
            <a:off x="272979" y="1253331"/>
            <a:ext cx="10515600" cy="4351338"/>
          </a:xfrm>
        </p:spPr>
        <p:txBody>
          <a:bodyPr lIns="45719" tIns="45720" rIns="45719" bIns="45720" anchor="t">
            <a:normAutofit fontScale="92500" lnSpcReduction="20000"/>
          </a:bodyPr>
          <a:lstStyle/>
          <a:p>
            <a:r>
              <a:rPr kumimoji="0" lang="cy-GB" altLang="en-US" sz="2800" b="0" i="0" u="none" strike="noStrike" cap="none" normalizeH="0" baseline="0">
                <a:ln>
                  <a:noFill/>
                </a:ln>
                <a:solidFill>
                  <a:srgbClr val="202124"/>
                </a:solidFill>
                <a:effectLst/>
                <a:latin typeface="Arial"/>
                <a:ea typeface="inherit"/>
              </a:rPr>
              <a:t>Gall statws mewnfudo, swyddi cyflog isel a swyddi dros dro wneud cymhwysedd yn anodd ei asesu, a/neu osod teuluoedd ychydig yn uwch na'r terfyn (isel) ar gyfer cymhwysedd;</a:t>
            </a:r>
            <a:endParaRPr lang="cy-GB" altLang="en-US" sz="2800" b="0" i="0" u="none" strike="noStrike" cap="none" normalizeH="0" baseline="0">
              <a:ln>
                <a:noFill/>
              </a:ln>
              <a:solidFill>
                <a:srgbClr val="202124"/>
              </a:solidFill>
              <a:effectLst/>
              <a:latin typeface="Arial"/>
              <a:ea typeface="inherit"/>
            </a:endParaRPr>
          </a:p>
          <a:p>
            <a:r>
              <a:rPr kumimoji="0" lang="cy-GB" altLang="en-US" sz="2800" b="0" i="0" u="none" strike="noStrike" cap="none" normalizeH="0" baseline="0">
                <a:ln>
                  <a:noFill/>
                </a:ln>
                <a:solidFill>
                  <a:srgbClr val="202124"/>
                </a:solidFill>
                <a:effectLst/>
                <a:latin typeface="Arial"/>
                <a:ea typeface="inherit"/>
              </a:rPr>
              <a:t>Mae hawl i brydiau ysgol am ddim, â’i natur wedi'i thargedu ac ar sail prawf, yn effeithio ar geisiadau rhai teuluoedd am y cymorth;</a:t>
            </a:r>
            <a:endParaRPr lang="cy-GB" altLang="en-US" sz="2800" b="0" i="0" u="none" strike="noStrike" cap="none" normalizeH="0" baseline="0">
              <a:ln>
                <a:noFill/>
              </a:ln>
              <a:solidFill>
                <a:srgbClr val="202124"/>
              </a:solidFill>
              <a:effectLst/>
              <a:latin typeface="Arial"/>
              <a:ea typeface="inherit"/>
            </a:endParaRPr>
          </a:p>
          <a:p>
            <a:r>
              <a:rPr kumimoji="0" lang="cy-GB" altLang="en-US" sz="2800" b="0" i="0" u="none" strike="noStrike" cap="none" normalizeH="0" baseline="0">
                <a:ln>
                  <a:noFill/>
                </a:ln>
                <a:solidFill>
                  <a:srgbClr val="202124"/>
                </a:solidFill>
                <a:effectLst/>
                <a:latin typeface="Arial"/>
                <a:ea typeface="inherit"/>
              </a:rPr>
              <a:t>Potensial ar gyfer stigma, yn enwedig mewn cyd-destunau â lefelau cymwys is</a:t>
            </a:r>
            <a:r>
              <a:rPr lang="cy-GB" altLang="en-US">
                <a:solidFill>
                  <a:srgbClr val="202124"/>
                </a:solidFill>
                <a:latin typeface="Arial"/>
                <a:ea typeface="inherit"/>
              </a:rPr>
              <a:t>;</a:t>
            </a:r>
            <a:endParaRPr kumimoji="0" lang="cy-GB" altLang="en-US" sz="2800" b="0" i="0" u="none" strike="noStrike" cap="none" normalizeH="0" baseline="0">
              <a:ln>
                <a:noFill/>
              </a:ln>
              <a:solidFill>
                <a:srgbClr val="202124"/>
              </a:solidFill>
              <a:effectLst/>
              <a:latin typeface="Arial"/>
              <a:ea typeface="inherit"/>
            </a:endParaRPr>
          </a:p>
          <a:p>
            <a:r>
              <a:rPr kumimoji="0" lang="cy-GB" altLang="en-US" sz="2800" b="0" i="0" u="none" strike="noStrike" cap="none" normalizeH="0" baseline="0">
                <a:ln>
                  <a:noFill/>
                </a:ln>
                <a:solidFill>
                  <a:srgbClr val="202124"/>
                </a:solidFill>
                <a:effectLst/>
                <a:latin typeface="Arial"/>
                <a:ea typeface="inherit"/>
              </a:rPr>
              <a:t>Lleoliad ysgol, ffyrdd y caiff </a:t>
            </a:r>
            <a:r>
              <a:rPr kumimoji="0" lang="cy-GB" altLang="en-US" sz="2800" b="0" i="0" u="none" strike="noStrike" cap="none" normalizeH="0" baseline="0" err="1">
                <a:ln>
                  <a:noFill/>
                </a:ln>
                <a:solidFill>
                  <a:srgbClr val="202124"/>
                </a:solidFill>
                <a:effectLst/>
                <a:latin typeface="Arial"/>
                <a:ea typeface="inherit"/>
              </a:rPr>
              <a:t>PYDd</a:t>
            </a:r>
            <a:r>
              <a:rPr kumimoji="0" lang="cy-GB" altLang="en-US" sz="2800" b="0" i="0" u="none" strike="noStrike" cap="none" normalizeH="0" baseline="0">
                <a:ln>
                  <a:noFill/>
                </a:ln>
                <a:solidFill>
                  <a:srgbClr val="202124"/>
                </a:solidFill>
                <a:effectLst/>
                <a:latin typeface="Arial"/>
                <a:ea typeface="inherit"/>
              </a:rPr>
              <a:t> ei hyrwyddo, prosesau i sicrhau anhysbysrwydd i ddisgyblion, dylanwadu ar nifer y disgyblion sy'n manteisio arnynt;</a:t>
            </a:r>
          </a:p>
          <a:p>
            <a:r>
              <a:rPr kumimoji="0" lang="cy-GB" altLang="en-US" sz="2800" b="0" i="0" u="none" strike="noStrike" cap="none" normalizeH="0" baseline="0">
                <a:ln>
                  <a:noFill/>
                </a:ln>
                <a:solidFill>
                  <a:srgbClr val="202124"/>
                </a:solidFill>
                <a:effectLst/>
                <a:latin typeface="Arial"/>
                <a:ea typeface="inherit"/>
              </a:rPr>
              <a:t>Pwysau ar ddisgyblion i gydymffurfio â phatrymau defnydd ac arferion y boblogaeth ehangach o ddisgyblion.</a:t>
            </a:r>
            <a:endParaRPr lang="en-GB">
              <a:latin typeface="Arial"/>
            </a:endParaRPr>
          </a:p>
        </p:txBody>
      </p:sp>
      <p:sp>
        <p:nvSpPr>
          <p:cNvPr id="6" name="Rectangle 3">
            <a:extLst>
              <a:ext uri="{FF2B5EF4-FFF2-40B4-BE49-F238E27FC236}">
                <a16:creationId xmlns:a16="http://schemas.microsoft.com/office/drawing/2014/main" id="{7C759826-57D7-249F-062F-54A4FBBDA829}"/>
              </a:ext>
            </a:extLst>
          </p:cNvPr>
          <p:cNvSpPr>
            <a:spLocks noGrp="1" noChangeArrowheads="1"/>
          </p:cNvSpPr>
          <p:nvPr>
            <p:ph type="title"/>
          </p:nvPr>
        </p:nvSpPr>
        <p:spPr bwMode="auto">
          <a:xfrm>
            <a:off x="272979" y="346698"/>
            <a:ext cx="10882039" cy="476418"/>
          </a:xfrm>
          <a:prstGeom prst="rect">
            <a:avLst/>
          </a:prstGeom>
          <a:noFill/>
          <a:ln>
            <a:noFill/>
          </a:ln>
          <a:effectLst/>
        </p:spPr>
        <p:txBody>
          <a:bodyPr vert="horz" wrap="squar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3200" b="0" i="0" u="none" strike="noStrike" cap="none" normalizeH="0" baseline="0">
                <a:ln>
                  <a:noFill/>
                </a:ln>
                <a:solidFill>
                  <a:schemeClr val="tx1"/>
                </a:solidFill>
                <a:effectLst/>
                <a:latin typeface="Arial" panose="020B0604020202020204" pitchFamily="34" charset="0"/>
              </a:rPr>
              <a:t>Defnyddio </a:t>
            </a:r>
            <a:r>
              <a:rPr kumimoji="0" lang="cy-GB" altLang="en-US" sz="3200" b="0" i="0" u="none" strike="noStrike" cap="none" normalizeH="0" baseline="0" err="1">
                <a:ln>
                  <a:noFill/>
                </a:ln>
                <a:solidFill>
                  <a:schemeClr val="tx1"/>
                </a:solidFill>
                <a:effectLst/>
                <a:latin typeface="Arial" panose="020B0604020202020204" pitchFamily="34" charset="0"/>
              </a:rPr>
              <a:t>PYDd</a:t>
            </a:r>
            <a:r>
              <a:rPr kumimoji="0" lang="cy-GB" altLang="en-US" sz="3200" b="0" i="0" u="none" strike="noStrike" cap="none" normalizeH="0" baseline="0">
                <a:ln>
                  <a:noFill/>
                </a:ln>
                <a:solidFill>
                  <a:schemeClr val="tx1"/>
                </a:solidFill>
                <a:effectLst/>
                <a:latin typeface="Arial" panose="020B0604020202020204" pitchFamily="34" charset="0"/>
              </a:rPr>
              <a:t> a Stigma</a:t>
            </a:r>
          </a:p>
        </p:txBody>
      </p:sp>
    </p:spTree>
    <p:extLst>
      <p:ext uri="{BB962C8B-B14F-4D97-AF65-F5344CB8AC3E}">
        <p14:creationId xmlns:p14="http://schemas.microsoft.com/office/powerpoint/2010/main" val="3776206551"/>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1FF3EC7-0D96-6693-BD5C-820C174E4FB2}"/>
              </a:ext>
            </a:extLst>
          </p:cNvPr>
          <p:cNvSpPr>
            <a:spLocks noGrp="1"/>
          </p:cNvSpPr>
          <p:nvPr>
            <p:ph type="body" idx="1"/>
          </p:nvPr>
        </p:nvSpPr>
        <p:spPr>
          <a:xfrm>
            <a:off x="535578" y="1229993"/>
            <a:ext cx="9666513" cy="4726986"/>
          </a:xfrm>
        </p:spPr>
        <p:txBody>
          <a:bodyPr lIns="45719" tIns="45720" rIns="45719" bIns="45720" anchor="t">
            <a:normAutofit lnSpcReduction="10000"/>
          </a:bodyPr>
          <a:lstStyle/>
          <a:p>
            <a:r>
              <a:rPr lang="en-GB">
                <a:solidFill>
                  <a:schemeClr val="tx1"/>
                </a:solidFill>
                <a:latin typeface="Arial"/>
              </a:rPr>
              <a:t>Immigration status, low-paid &amp; temporary jobs may make eligibility hard to assess, and/or place families just above the (low) cut-off point for eligibility;</a:t>
            </a:r>
          </a:p>
          <a:p>
            <a:r>
              <a:rPr lang="en-GB">
                <a:solidFill>
                  <a:schemeClr val="tx1"/>
                </a:solidFill>
                <a:latin typeface="Arial"/>
              </a:rPr>
              <a:t>Targeted and means tested nature of free school meal entitlement effects some families' applications for the support; </a:t>
            </a:r>
          </a:p>
          <a:p>
            <a:r>
              <a:rPr lang="en-GB">
                <a:solidFill>
                  <a:schemeClr val="tx1"/>
                </a:solidFill>
                <a:latin typeface="Arial"/>
              </a:rPr>
              <a:t>Potential for stigma, particularly in contexts with lower levels of entitlement;</a:t>
            </a:r>
          </a:p>
          <a:p>
            <a:r>
              <a:rPr lang="en-GB">
                <a:solidFill>
                  <a:schemeClr val="tx1"/>
                </a:solidFill>
                <a:latin typeface="Arial"/>
              </a:rPr>
              <a:t>School setting, ways FSM are promoted, processes to ensure anonymity for pupils, influence uptake;</a:t>
            </a:r>
          </a:p>
          <a:p>
            <a:r>
              <a:rPr lang="en-GB">
                <a:solidFill>
                  <a:schemeClr val="tx1"/>
                </a:solidFill>
                <a:latin typeface="Arial"/>
              </a:rPr>
              <a:t>Pressure for pupils to conform to the consumption patterns and practices of the wider pupil population.</a:t>
            </a:r>
          </a:p>
        </p:txBody>
      </p:sp>
      <p:sp>
        <p:nvSpPr>
          <p:cNvPr id="5" name="Title 4">
            <a:extLst>
              <a:ext uri="{FF2B5EF4-FFF2-40B4-BE49-F238E27FC236}">
                <a16:creationId xmlns:a16="http://schemas.microsoft.com/office/drawing/2014/main" id="{91409381-DBCB-E782-2012-44BCD9278045}"/>
              </a:ext>
            </a:extLst>
          </p:cNvPr>
          <p:cNvSpPr>
            <a:spLocks noGrp="1"/>
          </p:cNvSpPr>
          <p:nvPr>
            <p:ph type="title"/>
          </p:nvPr>
        </p:nvSpPr>
        <p:spPr>
          <a:xfrm>
            <a:off x="1494" y="132080"/>
            <a:ext cx="10515600" cy="1097913"/>
          </a:xfrm>
        </p:spPr>
        <p:txBody>
          <a:bodyPr lIns="45719" tIns="45720" rIns="45719" bIns="45720" anchor="ctr">
            <a:normAutofit/>
          </a:bodyPr>
          <a:lstStyle/>
          <a:p>
            <a:r>
              <a:rPr lang="en-GB">
                <a:solidFill>
                  <a:schemeClr val="tx1"/>
                </a:solidFill>
                <a:latin typeface="Arial"/>
              </a:rPr>
              <a:t>Take-up &amp; stigma </a:t>
            </a:r>
            <a:endParaRPr lang="en-GB">
              <a:solidFill>
                <a:schemeClr val="tx1"/>
              </a:solidFill>
            </a:endParaRPr>
          </a:p>
        </p:txBody>
      </p:sp>
    </p:spTree>
    <p:extLst>
      <p:ext uri="{BB962C8B-B14F-4D97-AF65-F5344CB8AC3E}">
        <p14:creationId xmlns:p14="http://schemas.microsoft.com/office/powerpoint/2010/main" val="3507923317"/>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E1B5E-F4C4-08B9-E144-0405964D694E}"/>
              </a:ext>
            </a:extLst>
          </p:cNvPr>
          <p:cNvSpPr>
            <a:spLocks noGrp="1"/>
          </p:cNvSpPr>
          <p:nvPr>
            <p:ph type="title"/>
          </p:nvPr>
        </p:nvSpPr>
        <p:spPr>
          <a:xfrm>
            <a:off x="354969" y="71149"/>
            <a:ext cx="10515600" cy="1325563"/>
          </a:xfrm>
        </p:spPr>
        <p:txBody>
          <a:bodyPr lIns="45719" tIns="45720" rIns="45719" bIns="45720" anchor="ctr">
            <a:normAutofit fontScale="90000"/>
          </a:bodyPr>
          <a:lstStyle/>
          <a:p>
            <a:br>
              <a:rPr lang="en-GB"/>
            </a:br>
            <a:r>
              <a:rPr kumimoji="0" lang="cy-GB" altLang="en-US" sz="4400" b="0" i="0" u="none" strike="noStrike" cap="none" normalizeH="0" baseline="0">
                <a:ln>
                  <a:noFill/>
                </a:ln>
                <a:solidFill>
                  <a:srgbClr val="202124"/>
                </a:solidFill>
                <a:effectLst/>
                <a:latin typeface="Arial"/>
                <a:ea typeface="inherit"/>
              </a:rPr>
              <a:t>Mesurau amgen o dlodi</a:t>
            </a:r>
            <a:r>
              <a:rPr kumimoji="0" lang="cy-GB" altLang="en-US" sz="800" b="0" i="0" u="none" strike="noStrike" cap="none" normalizeH="0" baseline="0">
                <a:ln>
                  <a:noFill/>
                </a:ln>
                <a:solidFill>
                  <a:schemeClr val="tx1"/>
                </a:solidFill>
                <a:effectLst/>
                <a:latin typeface="Arial"/>
              </a:rPr>
              <a:t> </a:t>
            </a:r>
            <a:br>
              <a:rPr lang="cy-GB" altLang="en-US" sz="3600" b="0" i="0" u="none" strike="noStrike" cap="none" normalizeH="0" baseline="0">
                <a:ln>
                  <a:noFill/>
                </a:ln>
                <a:effectLst/>
                <a:latin typeface="Arial" panose="020B0604020202020204" pitchFamily="34" charset="0"/>
              </a:rPr>
            </a:br>
            <a:endParaRPr lang="en-GB"/>
          </a:p>
        </p:txBody>
      </p:sp>
      <p:sp>
        <p:nvSpPr>
          <p:cNvPr id="3" name="Text Placeholder 2">
            <a:extLst>
              <a:ext uri="{FF2B5EF4-FFF2-40B4-BE49-F238E27FC236}">
                <a16:creationId xmlns:a16="http://schemas.microsoft.com/office/drawing/2014/main" id="{2A6302F4-D974-56A1-73F2-03B1E1A4872A}"/>
              </a:ext>
            </a:extLst>
          </p:cNvPr>
          <p:cNvSpPr>
            <a:spLocks noGrp="1"/>
          </p:cNvSpPr>
          <p:nvPr>
            <p:ph type="body" sz="half" idx="1"/>
          </p:nvPr>
        </p:nvSpPr>
        <p:spPr>
          <a:xfrm>
            <a:off x="189791" y="1379609"/>
            <a:ext cx="5181600" cy="4351338"/>
          </a:xfrm>
        </p:spPr>
        <p:txBody>
          <a:bodyPr/>
          <a:lstStyle/>
          <a:p>
            <a:r>
              <a:rPr kumimoji="0" lang="cy-GB" altLang="en-US" sz="2800" b="0" i="0" u="none" strike="noStrike" cap="none" normalizeH="0" baseline="0">
                <a:ln>
                  <a:noFill/>
                </a:ln>
                <a:solidFill>
                  <a:srgbClr val="202124"/>
                </a:solidFill>
                <a:effectLst/>
                <a:latin typeface="Arial Unicode MS"/>
                <a:ea typeface="inherit"/>
              </a:rPr>
              <a:t>Incwm y cartref </a:t>
            </a:r>
          </a:p>
          <a:p>
            <a:r>
              <a:rPr kumimoji="0" lang="cy-GB" altLang="en-US" sz="2800" b="0" i="0" u="none" strike="noStrike" cap="none" normalizeH="0" baseline="0">
                <a:ln>
                  <a:noFill/>
                </a:ln>
                <a:solidFill>
                  <a:srgbClr val="202124"/>
                </a:solidFill>
                <a:effectLst/>
                <a:latin typeface="Arial Unicode MS"/>
                <a:ea typeface="inherit"/>
              </a:rPr>
              <a:t>Addysg rhieni</a:t>
            </a:r>
          </a:p>
          <a:p>
            <a:r>
              <a:rPr kumimoji="0" lang="cy-GB" altLang="en-US" sz="2800" b="0" i="0" u="none" strike="noStrike" cap="none" normalizeH="0" baseline="0">
                <a:ln>
                  <a:noFill/>
                </a:ln>
                <a:solidFill>
                  <a:srgbClr val="202124"/>
                </a:solidFill>
                <a:effectLst/>
                <a:latin typeface="Arial Unicode MS"/>
                <a:ea typeface="inherit"/>
              </a:rPr>
              <a:t>Galwedigaeth rhieni </a:t>
            </a:r>
          </a:p>
          <a:p>
            <a:r>
              <a:rPr kumimoji="0" lang="cy-GB" altLang="en-US" sz="2800" b="0" i="0" u="none" strike="noStrike" cap="none" normalizeH="0" baseline="0">
                <a:ln>
                  <a:noFill/>
                </a:ln>
                <a:solidFill>
                  <a:srgbClr val="202124"/>
                </a:solidFill>
                <a:effectLst/>
                <a:latin typeface="Arial Unicode MS"/>
                <a:ea typeface="inherit"/>
              </a:rPr>
              <a:t>Cod post (lefelau ardal o amddifadedd)</a:t>
            </a:r>
            <a:endParaRPr lang="cy-GB" altLang="en-US">
              <a:solidFill>
                <a:srgbClr val="202124"/>
              </a:solidFill>
              <a:latin typeface="Arial Unicode MS"/>
              <a:ea typeface="inherit"/>
            </a:endParaRPr>
          </a:p>
          <a:p>
            <a:pPr marL="0" indent="0">
              <a:buNone/>
            </a:pPr>
            <a:endParaRPr lang="en-GB"/>
          </a:p>
        </p:txBody>
      </p:sp>
      <p:sp>
        <p:nvSpPr>
          <p:cNvPr id="7" name="Text Placeholder 2">
            <a:extLst>
              <a:ext uri="{FF2B5EF4-FFF2-40B4-BE49-F238E27FC236}">
                <a16:creationId xmlns:a16="http://schemas.microsoft.com/office/drawing/2014/main" id="{E5CAA527-370E-B16F-6ACD-97B98019C307}"/>
              </a:ext>
            </a:extLst>
          </p:cNvPr>
          <p:cNvSpPr txBox="1">
            <a:spLocks/>
          </p:cNvSpPr>
          <p:nvPr/>
        </p:nvSpPr>
        <p:spPr>
          <a:xfrm>
            <a:off x="5730145" y="1960560"/>
            <a:ext cx="5181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9pPr>
          </a:lstStyle>
          <a:p>
            <a:pPr marL="0" indent="0" hangingPunct="1">
              <a:buFont typeface="Arial"/>
              <a:buNone/>
            </a:pPr>
            <a:endParaRPr lang="en-GB"/>
          </a:p>
        </p:txBody>
      </p:sp>
      <p:sp>
        <p:nvSpPr>
          <p:cNvPr id="9" name="TextBox 8">
            <a:extLst>
              <a:ext uri="{FF2B5EF4-FFF2-40B4-BE49-F238E27FC236}">
                <a16:creationId xmlns:a16="http://schemas.microsoft.com/office/drawing/2014/main" id="{F4570DAC-AB44-E4C7-712B-2D1A90A705F4}"/>
              </a:ext>
            </a:extLst>
          </p:cNvPr>
          <p:cNvSpPr txBox="1"/>
          <p:nvPr/>
        </p:nvSpPr>
        <p:spPr>
          <a:xfrm>
            <a:off x="4758005" y="1127053"/>
            <a:ext cx="5493499" cy="443198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lIns="91440" tIns="45720" rIns="91440" bIns="45720" anchor="t">
            <a:spAutoFit/>
          </a:bodyPr>
          <a:lstStyle/>
          <a:p>
            <a:br>
              <a:rPr lang="en-GB" dirty="0"/>
            </a:br>
            <a:r>
              <a:rPr lang="en-GB" sz="2400" b="0" i="0" dirty="0" err="1">
                <a:solidFill>
                  <a:srgbClr val="202124"/>
                </a:solidFill>
                <a:effectLst/>
                <a:latin typeface="arial"/>
              </a:rPr>
              <a:t>Perthynas</a:t>
            </a:r>
            <a:r>
              <a:rPr lang="en-GB" sz="2400" b="0" i="0" dirty="0">
                <a:solidFill>
                  <a:srgbClr val="202124"/>
                </a:solidFill>
                <a:effectLst/>
                <a:latin typeface="arial"/>
              </a:rPr>
              <a:t> wan â </a:t>
            </a:r>
            <a:r>
              <a:rPr lang="en-GB" sz="2400" b="0" i="0" dirty="0" err="1">
                <a:solidFill>
                  <a:srgbClr val="202124"/>
                </a:solidFill>
                <a:effectLst/>
                <a:latin typeface="arial"/>
              </a:rPr>
              <a:t>chyrhaeddiad</a:t>
            </a:r>
            <a:r>
              <a:rPr lang="en-GB" sz="2400" b="0" i="0" dirty="0">
                <a:solidFill>
                  <a:srgbClr val="202124"/>
                </a:solidFill>
                <a:effectLst/>
                <a:latin typeface="arial"/>
              </a:rPr>
              <a:t> o </a:t>
            </a:r>
            <a:r>
              <a:rPr lang="en-GB" sz="2400" b="0" i="0" dirty="0" err="1">
                <a:solidFill>
                  <a:srgbClr val="202124"/>
                </a:solidFill>
                <a:effectLst/>
                <a:latin typeface="arial"/>
              </a:rPr>
              <a:t>gymharu</a:t>
            </a:r>
            <a:r>
              <a:rPr lang="en-GB" sz="2400" b="0" i="0" dirty="0">
                <a:solidFill>
                  <a:srgbClr val="202124"/>
                </a:solidFill>
                <a:effectLst/>
                <a:latin typeface="arial"/>
              </a:rPr>
              <a:t> ag </a:t>
            </a:r>
            <a:r>
              <a:rPr lang="en-GB" sz="2400" dirty="0" err="1">
                <a:solidFill>
                  <a:srgbClr val="202124"/>
                </a:solidFill>
                <a:latin typeface="arial"/>
              </a:rPr>
              <a:t>ARh</a:t>
            </a:r>
            <a:r>
              <a:rPr lang="en-GB" sz="2400" dirty="0">
                <a:solidFill>
                  <a:srgbClr val="202124"/>
                </a:solidFill>
                <a:latin typeface="arial"/>
              </a:rPr>
              <a:t> </a:t>
            </a:r>
            <a:r>
              <a:rPr lang="en-GB" sz="2400" b="0" i="0" dirty="0">
                <a:solidFill>
                  <a:srgbClr val="202124"/>
                </a:solidFill>
                <a:effectLst/>
                <a:latin typeface="arial"/>
              </a:rPr>
              <a:t>a </a:t>
            </a:r>
            <a:r>
              <a:rPr lang="en-GB" sz="2400" dirty="0" err="1">
                <a:solidFill>
                  <a:srgbClr val="202124"/>
                </a:solidFill>
                <a:latin typeface="arial"/>
              </a:rPr>
              <a:t>SRh</a:t>
            </a:r>
            <a:r>
              <a:rPr lang="en-GB" sz="2400" b="0" i="0" dirty="0">
                <a:solidFill>
                  <a:srgbClr val="202124"/>
                </a:solidFill>
                <a:effectLst/>
                <a:latin typeface="arial"/>
              </a:rPr>
              <a:t>.</a:t>
            </a:r>
            <a:r>
              <a:rPr lang="en-GB" sz="2400" dirty="0">
                <a:solidFill>
                  <a:srgbClr val="202124"/>
                </a:solidFill>
                <a:latin typeface="arial"/>
              </a:rPr>
              <a:t> </a:t>
            </a:r>
            <a:endParaRPr lang="en-GB" sz="2400" b="0" i="0" dirty="0">
              <a:solidFill>
                <a:srgbClr val="202124"/>
              </a:solidFill>
              <a:effectLst/>
              <a:latin typeface="arial" panose="020B0604020202020204" pitchFamily="34" charset="0"/>
            </a:endParaRPr>
          </a:p>
          <a:p>
            <a:endParaRPr lang="en-GB" sz="2400">
              <a:solidFill>
                <a:srgbClr val="202124"/>
              </a:solidFill>
              <a:latin typeface="arial" panose="020B0604020202020204" pitchFamily="34" charset="0"/>
            </a:endParaRPr>
          </a:p>
          <a:p>
            <a:r>
              <a:rPr lang="en-GB" sz="2400" b="0" i="0" dirty="0" err="1">
                <a:solidFill>
                  <a:srgbClr val="202124"/>
                </a:solidFill>
                <a:effectLst/>
                <a:latin typeface="arial"/>
              </a:rPr>
              <a:t>Anodd</a:t>
            </a:r>
            <a:r>
              <a:rPr lang="en-GB" sz="2400" b="0" i="0" dirty="0">
                <a:solidFill>
                  <a:srgbClr val="202124"/>
                </a:solidFill>
                <a:effectLst/>
                <a:latin typeface="arial"/>
              </a:rPr>
              <a:t> </a:t>
            </a:r>
            <a:r>
              <a:rPr lang="en-GB" sz="2400" b="0" i="0" dirty="0" err="1">
                <a:solidFill>
                  <a:srgbClr val="202124"/>
                </a:solidFill>
                <a:effectLst/>
                <a:latin typeface="arial"/>
              </a:rPr>
              <a:t>i'w</a:t>
            </a:r>
            <a:r>
              <a:rPr lang="en-GB" sz="2400" b="0" i="0" dirty="0">
                <a:solidFill>
                  <a:srgbClr val="202124"/>
                </a:solidFill>
                <a:effectLst/>
                <a:latin typeface="arial"/>
              </a:rPr>
              <a:t> </a:t>
            </a:r>
            <a:r>
              <a:rPr lang="en-GB" sz="2400" b="0" i="0" dirty="0" err="1">
                <a:solidFill>
                  <a:srgbClr val="202124"/>
                </a:solidFill>
                <a:effectLst/>
                <a:latin typeface="arial"/>
              </a:rPr>
              <a:t>gasglu</a:t>
            </a:r>
            <a:r>
              <a:rPr lang="en-GB" sz="2400" b="0" i="0" dirty="0">
                <a:solidFill>
                  <a:srgbClr val="202124"/>
                </a:solidFill>
                <a:effectLst/>
                <a:latin typeface="arial"/>
              </a:rPr>
              <a:t> </a:t>
            </a:r>
            <a:r>
              <a:rPr lang="en-GB" sz="2400" b="0" i="0" dirty="0" err="1">
                <a:solidFill>
                  <a:srgbClr val="202124"/>
                </a:solidFill>
                <a:effectLst/>
                <a:latin typeface="arial"/>
              </a:rPr>
              <a:t>ond</a:t>
            </a:r>
            <a:r>
              <a:rPr lang="en-GB" sz="2400" b="0" i="0" dirty="0">
                <a:solidFill>
                  <a:srgbClr val="202124"/>
                </a:solidFill>
                <a:effectLst/>
                <a:latin typeface="arial"/>
              </a:rPr>
              <a:t> </a:t>
            </a:r>
            <a:r>
              <a:rPr lang="en-GB" sz="2400" b="0" i="0" dirty="0" err="1">
                <a:solidFill>
                  <a:srgbClr val="202124"/>
                </a:solidFill>
                <a:effectLst/>
                <a:latin typeface="arial"/>
              </a:rPr>
              <a:t>ynghyd</a:t>
            </a:r>
            <a:r>
              <a:rPr lang="en-GB" sz="2400" b="0" i="0" dirty="0">
                <a:solidFill>
                  <a:srgbClr val="202124"/>
                </a:solidFill>
                <a:effectLst/>
                <a:latin typeface="arial"/>
              </a:rPr>
              <a:t> â </a:t>
            </a:r>
            <a:r>
              <a:rPr lang="en-GB" sz="2400" dirty="0" err="1">
                <a:solidFill>
                  <a:srgbClr val="202124"/>
                </a:solidFill>
                <a:latin typeface="arial"/>
              </a:rPr>
              <a:t>SRh</a:t>
            </a:r>
            <a:r>
              <a:rPr lang="en-GB" sz="2400" b="0" i="0" dirty="0">
                <a:solidFill>
                  <a:srgbClr val="202124"/>
                </a:solidFill>
                <a:effectLst/>
                <a:latin typeface="arial"/>
              </a:rPr>
              <a:t>, </a:t>
            </a:r>
            <a:r>
              <a:rPr lang="en-GB" sz="2400" b="0" i="0" dirty="0" err="1">
                <a:solidFill>
                  <a:srgbClr val="202124"/>
                </a:solidFill>
                <a:effectLst/>
                <a:latin typeface="arial"/>
              </a:rPr>
              <a:t>perthynas</a:t>
            </a:r>
            <a:r>
              <a:rPr lang="en-GB" sz="2400" b="0" i="0" dirty="0">
                <a:solidFill>
                  <a:srgbClr val="202124"/>
                </a:solidFill>
                <a:effectLst/>
                <a:latin typeface="arial"/>
              </a:rPr>
              <a:t> </a:t>
            </a:r>
            <a:r>
              <a:rPr lang="en-GB" sz="2400" b="0" i="0" dirty="0" err="1">
                <a:solidFill>
                  <a:srgbClr val="202124"/>
                </a:solidFill>
                <a:effectLst/>
                <a:latin typeface="arial"/>
              </a:rPr>
              <a:t>ychydig</a:t>
            </a:r>
            <a:r>
              <a:rPr lang="en-GB" sz="2400" b="0" i="0" dirty="0">
                <a:solidFill>
                  <a:srgbClr val="202124"/>
                </a:solidFill>
                <a:effectLst/>
                <a:latin typeface="arial"/>
              </a:rPr>
              <a:t> </a:t>
            </a:r>
            <a:r>
              <a:rPr lang="en-GB" sz="2400" b="0" i="0" dirty="0" err="1">
                <a:solidFill>
                  <a:srgbClr val="202124"/>
                </a:solidFill>
                <a:effectLst/>
                <a:latin typeface="arial"/>
              </a:rPr>
              <a:t>yn</a:t>
            </a:r>
            <a:r>
              <a:rPr lang="en-GB" sz="2400" b="0" i="0" dirty="0">
                <a:solidFill>
                  <a:srgbClr val="202124"/>
                </a:solidFill>
                <a:effectLst/>
                <a:latin typeface="arial"/>
              </a:rPr>
              <a:t> </a:t>
            </a:r>
            <a:r>
              <a:rPr lang="en-GB" sz="2400" b="0" i="0" dirty="0" err="1">
                <a:solidFill>
                  <a:srgbClr val="202124"/>
                </a:solidFill>
                <a:effectLst/>
                <a:latin typeface="arial"/>
              </a:rPr>
              <a:t>fwy</a:t>
            </a:r>
            <a:r>
              <a:rPr lang="en-GB" sz="2400" b="0" i="0" dirty="0">
                <a:solidFill>
                  <a:srgbClr val="202124"/>
                </a:solidFill>
                <a:effectLst/>
                <a:latin typeface="arial"/>
              </a:rPr>
              <a:t> </a:t>
            </a:r>
            <a:r>
              <a:rPr lang="en-GB" sz="2400" b="0" i="0" dirty="0" err="1">
                <a:solidFill>
                  <a:srgbClr val="202124"/>
                </a:solidFill>
                <a:effectLst/>
                <a:latin typeface="arial"/>
              </a:rPr>
              <a:t>arwyddocaol</a:t>
            </a:r>
            <a:r>
              <a:rPr lang="en-GB" sz="2400" b="0" i="0" dirty="0">
                <a:solidFill>
                  <a:srgbClr val="202124"/>
                </a:solidFill>
                <a:effectLst/>
                <a:latin typeface="arial"/>
              </a:rPr>
              <a:t> â </a:t>
            </a:r>
            <a:r>
              <a:rPr lang="en-GB" sz="2400" b="0" i="0" dirty="0" err="1">
                <a:solidFill>
                  <a:srgbClr val="202124"/>
                </a:solidFill>
                <a:effectLst/>
                <a:latin typeface="arial"/>
              </a:rPr>
              <a:t>chyrhaeddiad</a:t>
            </a:r>
            <a:r>
              <a:rPr lang="en-GB" sz="2400" b="0" i="0" dirty="0">
                <a:solidFill>
                  <a:srgbClr val="202124"/>
                </a:solidFill>
                <a:effectLst/>
                <a:latin typeface="arial"/>
              </a:rPr>
              <a:t>.</a:t>
            </a:r>
          </a:p>
          <a:p>
            <a:endParaRPr lang="en-GB" sz="2400">
              <a:solidFill>
                <a:srgbClr val="202124"/>
              </a:solidFill>
              <a:latin typeface="arial" panose="020B0604020202020204" pitchFamily="34" charset="0"/>
            </a:endParaRPr>
          </a:p>
          <a:p>
            <a:r>
              <a:rPr lang="en-GB" sz="2400" b="0" i="0" dirty="0" err="1">
                <a:solidFill>
                  <a:srgbClr val="202124"/>
                </a:solidFill>
                <a:effectLst/>
                <a:latin typeface="arial"/>
              </a:rPr>
              <a:t>Nid</a:t>
            </a:r>
            <a:r>
              <a:rPr lang="en-GB" sz="2400" b="0" i="0" dirty="0">
                <a:solidFill>
                  <a:srgbClr val="202124"/>
                </a:solidFill>
                <a:effectLst/>
                <a:latin typeface="arial"/>
              </a:rPr>
              <a:t> </a:t>
            </a:r>
            <a:r>
              <a:rPr lang="en-GB" sz="2400" b="0" i="0" dirty="0" err="1">
                <a:solidFill>
                  <a:srgbClr val="202124"/>
                </a:solidFill>
                <a:effectLst/>
                <a:latin typeface="arial"/>
              </a:rPr>
              <a:t>yw'n</a:t>
            </a:r>
            <a:r>
              <a:rPr lang="en-GB" sz="2400" b="0" i="0" dirty="0">
                <a:solidFill>
                  <a:srgbClr val="202124"/>
                </a:solidFill>
                <a:effectLst/>
                <a:latin typeface="arial"/>
              </a:rPr>
              <a:t> </a:t>
            </a:r>
            <a:r>
              <a:rPr lang="en-GB" sz="2400" b="0" i="0" dirty="0" err="1">
                <a:solidFill>
                  <a:srgbClr val="202124"/>
                </a:solidFill>
                <a:effectLst/>
                <a:latin typeface="arial"/>
              </a:rPr>
              <a:t>caniatáu</a:t>
            </a:r>
            <a:r>
              <a:rPr lang="en-GB" sz="2400" b="0" i="0" dirty="0">
                <a:solidFill>
                  <a:srgbClr val="202124"/>
                </a:solidFill>
                <a:effectLst/>
                <a:latin typeface="arial"/>
              </a:rPr>
              <a:t> </a:t>
            </a:r>
            <a:r>
              <a:rPr lang="en-GB" sz="2400" b="0" i="0" dirty="0" err="1">
                <a:solidFill>
                  <a:srgbClr val="202124"/>
                </a:solidFill>
                <a:effectLst/>
                <a:latin typeface="arial"/>
              </a:rPr>
              <a:t>ar</a:t>
            </a:r>
            <a:r>
              <a:rPr lang="en-GB" sz="2400" b="0" i="0" dirty="0">
                <a:solidFill>
                  <a:srgbClr val="202124"/>
                </a:solidFill>
                <a:effectLst/>
                <a:latin typeface="arial"/>
              </a:rPr>
              <a:t> </a:t>
            </a:r>
            <a:r>
              <a:rPr lang="en-GB" sz="2400" b="0" i="0" dirty="0" err="1">
                <a:solidFill>
                  <a:srgbClr val="202124"/>
                </a:solidFill>
                <a:effectLst/>
                <a:latin typeface="arial"/>
              </a:rPr>
              <a:t>gyfer</a:t>
            </a:r>
            <a:r>
              <a:rPr lang="en-GB" sz="2400" b="0" i="0" dirty="0">
                <a:solidFill>
                  <a:srgbClr val="202124"/>
                </a:solidFill>
                <a:effectLst/>
                <a:latin typeface="arial"/>
              </a:rPr>
              <a:t> </a:t>
            </a:r>
            <a:r>
              <a:rPr lang="en-GB" sz="2400" b="0" i="0" dirty="0" err="1">
                <a:solidFill>
                  <a:srgbClr val="202124"/>
                </a:solidFill>
                <a:effectLst/>
                <a:latin typeface="arial"/>
              </a:rPr>
              <a:t>cymorth</a:t>
            </a:r>
            <a:r>
              <a:rPr lang="en-GB" sz="2400" b="0" i="0" dirty="0">
                <a:solidFill>
                  <a:srgbClr val="202124"/>
                </a:solidFill>
                <a:effectLst/>
                <a:latin typeface="arial"/>
              </a:rPr>
              <a:t> </a:t>
            </a:r>
            <a:r>
              <a:rPr lang="en-GB" sz="2400" b="0" i="0" dirty="0" err="1">
                <a:solidFill>
                  <a:srgbClr val="202124"/>
                </a:solidFill>
                <a:effectLst/>
                <a:latin typeface="arial"/>
              </a:rPr>
              <a:t>wedi'i</a:t>
            </a:r>
            <a:r>
              <a:rPr lang="en-GB" sz="2400" b="0" i="0" dirty="0">
                <a:solidFill>
                  <a:srgbClr val="202124"/>
                </a:solidFill>
                <a:effectLst/>
                <a:latin typeface="arial"/>
              </a:rPr>
              <a:t> </a:t>
            </a:r>
            <a:r>
              <a:rPr lang="en-GB" sz="2400" b="0" i="0" dirty="0" err="1">
                <a:solidFill>
                  <a:srgbClr val="202124"/>
                </a:solidFill>
                <a:effectLst/>
                <a:latin typeface="arial"/>
              </a:rPr>
              <a:t>dargedu</a:t>
            </a:r>
            <a:r>
              <a:rPr lang="en-GB" sz="2400" dirty="0">
                <a:solidFill>
                  <a:srgbClr val="202124"/>
                </a:solidFill>
                <a:latin typeface="arial"/>
              </a:rPr>
              <a:t> </a:t>
            </a:r>
            <a:endParaRPr lang="en-GB" sz="2400" dirty="0">
              <a:solidFill>
                <a:srgbClr val="202124"/>
              </a:solidFill>
              <a:latin typeface="arial" panose="020B0604020202020204" pitchFamily="34" charset="0"/>
            </a:endParaRPr>
          </a:p>
          <a:p>
            <a:endParaRPr lang="en-GB" sz="2400" b="0" i="0">
              <a:solidFill>
                <a:srgbClr val="202124"/>
              </a:solidFill>
              <a:effectLst/>
              <a:latin typeface="arial" panose="020B0604020202020204" pitchFamily="34" charset="0"/>
            </a:endParaRPr>
          </a:p>
          <a:p>
            <a:r>
              <a:rPr lang="en-GB" sz="2400" b="0" i="0" dirty="0" err="1">
                <a:solidFill>
                  <a:srgbClr val="202124"/>
                </a:solidFill>
                <a:effectLst/>
                <a:latin typeface="arial"/>
              </a:rPr>
              <a:t>Ddim</a:t>
            </a:r>
            <a:r>
              <a:rPr lang="en-GB" sz="2400" b="0" i="0" dirty="0">
                <a:solidFill>
                  <a:srgbClr val="202124"/>
                </a:solidFill>
                <a:effectLst/>
                <a:latin typeface="arial"/>
              </a:rPr>
              <a:t> </a:t>
            </a:r>
            <a:r>
              <a:rPr lang="en-GB" sz="2400" b="0" i="0" dirty="0" err="1">
                <a:solidFill>
                  <a:srgbClr val="202124"/>
                </a:solidFill>
                <a:effectLst/>
                <a:latin typeface="arial"/>
              </a:rPr>
              <a:t>yn</a:t>
            </a:r>
            <a:r>
              <a:rPr lang="en-GB" sz="2400" b="0" i="0" dirty="0">
                <a:solidFill>
                  <a:srgbClr val="202124"/>
                </a:solidFill>
                <a:effectLst/>
                <a:latin typeface="arial"/>
              </a:rPr>
              <a:t> </a:t>
            </a:r>
            <a:r>
              <a:rPr lang="en-GB" sz="2400" b="0" i="0" dirty="0" err="1">
                <a:solidFill>
                  <a:srgbClr val="202124"/>
                </a:solidFill>
                <a:effectLst/>
                <a:latin typeface="arial"/>
              </a:rPr>
              <a:t>ddirprwyydd</a:t>
            </a:r>
            <a:r>
              <a:rPr lang="en-GB" sz="2400" b="0" i="0" dirty="0">
                <a:solidFill>
                  <a:srgbClr val="202124"/>
                </a:solidFill>
                <a:effectLst/>
                <a:latin typeface="arial"/>
              </a:rPr>
              <a:t> </a:t>
            </a:r>
            <a:r>
              <a:rPr lang="en-GB" sz="2400" b="0" i="0" dirty="0" err="1">
                <a:solidFill>
                  <a:srgbClr val="202124"/>
                </a:solidFill>
                <a:effectLst/>
                <a:latin typeface="arial"/>
              </a:rPr>
              <a:t>cadarn</a:t>
            </a:r>
            <a:endParaRPr lang="en-GB" sz="2400">
              <a:latin typeface="arial"/>
            </a:endParaRPr>
          </a:p>
        </p:txBody>
      </p:sp>
      <p:sp>
        <p:nvSpPr>
          <p:cNvPr id="10" name="Rectangle 2">
            <a:extLst>
              <a:ext uri="{FF2B5EF4-FFF2-40B4-BE49-F238E27FC236}">
                <a16:creationId xmlns:a16="http://schemas.microsoft.com/office/drawing/2014/main" id="{A4752FA6-5448-453F-9697-52BA79A1C2D3}"/>
              </a:ext>
            </a:extLst>
          </p:cNvPr>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44648866"/>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79BCBFD-B21A-52D7-79AB-6503109EB5F6}"/>
              </a:ext>
            </a:extLst>
          </p:cNvPr>
          <p:cNvSpPr>
            <a:spLocks noGrp="1"/>
          </p:cNvSpPr>
          <p:nvPr>
            <p:ph type="body" idx="1"/>
          </p:nvPr>
        </p:nvSpPr>
        <p:spPr>
          <a:xfrm>
            <a:off x="576943" y="1244992"/>
            <a:ext cx="4713514" cy="4351338"/>
          </a:xfrm>
        </p:spPr>
        <p:txBody>
          <a:bodyPr lIns="45719" tIns="45720" rIns="45719" bIns="45720" anchor="t">
            <a:normAutofit/>
          </a:bodyPr>
          <a:lstStyle/>
          <a:p>
            <a:r>
              <a:rPr lang="en-GB">
                <a:solidFill>
                  <a:schemeClr val="tx1"/>
                </a:solidFill>
                <a:latin typeface="Arial"/>
              </a:rPr>
              <a:t>Household income </a:t>
            </a:r>
          </a:p>
          <a:p>
            <a:r>
              <a:rPr lang="en-GB">
                <a:solidFill>
                  <a:schemeClr val="tx1"/>
                </a:solidFill>
                <a:latin typeface="Arial"/>
              </a:rPr>
              <a:t>Parental education </a:t>
            </a:r>
          </a:p>
          <a:p>
            <a:r>
              <a:rPr lang="en-GB">
                <a:solidFill>
                  <a:schemeClr val="tx1"/>
                </a:solidFill>
                <a:latin typeface="Arial"/>
              </a:rPr>
              <a:t>Parental occupation </a:t>
            </a:r>
          </a:p>
          <a:p>
            <a:r>
              <a:rPr lang="en-GB">
                <a:solidFill>
                  <a:schemeClr val="tx1"/>
                </a:solidFill>
                <a:latin typeface="Arial"/>
              </a:rPr>
              <a:t>Postcode (area levels of deprivation)</a:t>
            </a:r>
          </a:p>
          <a:p>
            <a:r>
              <a:rPr lang="en-GB">
                <a:solidFill>
                  <a:schemeClr val="tx1"/>
                </a:solidFill>
                <a:latin typeface="Arial"/>
              </a:rPr>
              <a:t>Number of books in the house</a:t>
            </a:r>
          </a:p>
          <a:p>
            <a:endParaRPr lang="en-GB"/>
          </a:p>
        </p:txBody>
      </p:sp>
      <p:sp>
        <p:nvSpPr>
          <p:cNvPr id="6" name="Title 5">
            <a:extLst>
              <a:ext uri="{FF2B5EF4-FFF2-40B4-BE49-F238E27FC236}">
                <a16:creationId xmlns:a16="http://schemas.microsoft.com/office/drawing/2014/main" id="{E3D6D14B-40A1-2D2D-5E82-B7530B41A87B}"/>
              </a:ext>
            </a:extLst>
          </p:cNvPr>
          <p:cNvSpPr>
            <a:spLocks noGrp="1"/>
          </p:cNvSpPr>
          <p:nvPr>
            <p:ph type="title"/>
          </p:nvPr>
        </p:nvSpPr>
        <p:spPr>
          <a:xfrm>
            <a:off x="576943" y="95681"/>
            <a:ext cx="10515600" cy="1052393"/>
          </a:xfrm>
        </p:spPr>
        <p:txBody>
          <a:bodyPr lIns="45719" tIns="45720" rIns="45719" bIns="45720" anchor="ctr">
            <a:normAutofit/>
          </a:bodyPr>
          <a:lstStyle/>
          <a:p>
            <a:r>
              <a:rPr lang="en-GB">
                <a:solidFill>
                  <a:schemeClr val="tx1"/>
                </a:solidFill>
              </a:rPr>
              <a:t>Alternative measures of poverty</a:t>
            </a:r>
          </a:p>
        </p:txBody>
      </p:sp>
      <p:sp>
        <p:nvSpPr>
          <p:cNvPr id="7" name="Text Placeholder 3">
            <a:extLst>
              <a:ext uri="{FF2B5EF4-FFF2-40B4-BE49-F238E27FC236}">
                <a16:creationId xmlns:a16="http://schemas.microsoft.com/office/drawing/2014/main" id="{E8D8CFFA-5A16-D5D3-BF6B-54D5EC612595}"/>
              </a:ext>
            </a:extLst>
          </p:cNvPr>
          <p:cNvSpPr txBox="1">
            <a:spLocks/>
          </p:cNvSpPr>
          <p:nvPr/>
        </p:nvSpPr>
        <p:spPr>
          <a:xfrm>
            <a:off x="5288403" y="1249259"/>
            <a:ext cx="4713514" cy="435133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9" tIns="45720" rIns="45719" bIns="45720" anchor="t">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9pPr>
          </a:lstStyle>
          <a:p>
            <a:pPr hangingPunct="1"/>
            <a:r>
              <a:rPr lang="en-GB">
                <a:solidFill>
                  <a:schemeClr val="tx1"/>
                </a:solidFill>
                <a:latin typeface="Arial"/>
              </a:rPr>
              <a:t>Weaker relationship to attainment than PE &amp; PO.</a:t>
            </a:r>
          </a:p>
          <a:p>
            <a:pPr hangingPunct="1"/>
            <a:r>
              <a:rPr lang="en-GB">
                <a:solidFill>
                  <a:schemeClr val="tx1"/>
                </a:solidFill>
                <a:latin typeface="Arial"/>
              </a:rPr>
              <a:t>Difficult to collect but along with PO, slightly more significant relationship to attainment. </a:t>
            </a:r>
          </a:p>
          <a:p>
            <a:pPr hangingPunct="1"/>
            <a:r>
              <a:rPr lang="en-GB">
                <a:solidFill>
                  <a:schemeClr val="tx1"/>
                </a:solidFill>
                <a:latin typeface="Arial"/>
              </a:rPr>
              <a:t>Doesn’t allow for targeted support </a:t>
            </a:r>
          </a:p>
          <a:p>
            <a:pPr hangingPunct="1"/>
            <a:r>
              <a:rPr lang="en-GB">
                <a:solidFill>
                  <a:schemeClr val="tx1"/>
                </a:solidFill>
                <a:latin typeface="Arial"/>
              </a:rPr>
              <a:t>Not a robust proxy </a:t>
            </a:r>
          </a:p>
          <a:p>
            <a:pPr hangingPunct="1"/>
            <a:endParaRPr lang="en-GB"/>
          </a:p>
        </p:txBody>
      </p:sp>
      <p:pic>
        <p:nvPicPr>
          <p:cNvPr id="2" name="Picture 1">
            <a:extLst>
              <a:ext uri="{FF2B5EF4-FFF2-40B4-BE49-F238E27FC236}">
                <a16:creationId xmlns:a16="http://schemas.microsoft.com/office/drawing/2014/main" id="{F837AD70-73F4-2F59-B9AD-8C05627A7A13}"/>
              </a:ext>
            </a:extLst>
          </p:cNvPr>
          <p:cNvPicPr>
            <a:picLocks noChangeAspect="1"/>
          </p:cNvPicPr>
          <p:nvPr/>
        </p:nvPicPr>
        <p:blipFill>
          <a:blip r:embed="rId3"/>
          <a:stretch>
            <a:fillRect/>
          </a:stretch>
        </p:blipFill>
        <p:spPr>
          <a:xfrm>
            <a:off x="416943" y="5266756"/>
            <a:ext cx="10854906" cy="637696"/>
          </a:xfrm>
          <a:prstGeom prst="rect">
            <a:avLst/>
          </a:prstGeom>
        </p:spPr>
      </p:pic>
    </p:spTree>
    <p:extLst>
      <p:ext uri="{BB962C8B-B14F-4D97-AF65-F5344CB8AC3E}">
        <p14:creationId xmlns:p14="http://schemas.microsoft.com/office/powerpoint/2010/main" val="3284621966"/>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850AF51-27F2-2FC2-F352-EA2B133F6CE5}"/>
              </a:ext>
            </a:extLst>
          </p:cNvPr>
          <p:cNvSpPr>
            <a:spLocks noGrp="1"/>
          </p:cNvSpPr>
          <p:nvPr>
            <p:ph type="body" idx="1"/>
          </p:nvPr>
        </p:nvSpPr>
        <p:spPr>
          <a:xfrm>
            <a:off x="342089" y="1339242"/>
            <a:ext cx="9858189" cy="4351338"/>
          </a:xfrm>
        </p:spPr>
        <p:txBody>
          <a:bodyPr lIns="45719" tIns="45720" rIns="45719" bIns="45720" anchor="t">
            <a:normAutofit fontScale="92500" lnSpcReduction="20000"/>
          </a:bodyPr>
          <a:lstStyle/>
          <a:p>
            <a:r>
              <a:rPr kumimoji="0" lang="cy-GB" altLang="en-US" sz="2800" b="0" i="0" u="none" strike="noStrike" cap="none" normalizeH="0" baseline="0">
                <a:ln>
                  <a:noFill/>
                </a:ln>
                <a:solidFill>
                  <a:srgbClr val="202124"/>
                </a:solidFill>
                <a:effectLst/>
                <a:latin typeface="Arial" panose="020B0604020202020204" pitchFamily="34" charset="0"/>
                <a:ea typeface="inherit"/>
                <a:cs typeface="Arial" panose="020B0604020202020204" pitchFamily="34" charset="0"/>
              </a:rPr>
              <a:t>Nid yw llawer o athrawon (yn enwedig hyfforddeion) yn ymwybodol o'r graddau a'r anawsterau a wynebir gan deuluoedd sy'n byw mewn tlodi.</a:t>
            </a:r>
          </a:p>
          <a:p>
            <a:r>
              <a:rPr kumimoji="0" lang="cy-GB" altLang="en-US" sz="2800" b="0" i="0" u="none" strike="noStrike" cap="none" normalizeH="0" baseline="0">
                <a:ln>
                  <a:noFill/>
                </a:ln>
                <a:solidFill>
                  <a:srgbClr val="202124"/>
                </a:solidFill>
                <a:effectLst/>
                <a:latin typeface="Arial" panose="020B0604020202020204" pitchFamily="34" charset="0"/>
                <a:ea typeface="inherit"/>
                <a:cs typeface="Arial" panose="020B0604020202020204" pitchFamily="34" charset="0"/>
              </a:rPr>
              <a:t>Ceir tystiolaeth ei bod yn well gan lawer o athrawon dan hyfforddiant weithio mewn ysgolion y canfyddir bod ganddynt ddemograffeg disgyblion agosach at gyfartaledd. </a:t>
            </a:r>
          </a:p>
          <a:p>
            <a:r>
              <a:rPr kumimoji="0" lang="cy-GB" altLang="en-US" sz="2800" b="0" i="0" u="none" strike="noStrike" cap="none" normalizeH="0" baseline="0">
                <a:ln>
                  <a:noFill/>
                </a:ln>
                <a:solidFill>
                  <a:srgbClr val="202124"/>
                </a:solidFill>
                <a:effectLst/>
                <a:latin typeface="Arial" panose="020B0604020202020204" pitchFamily="34" charset="0"/>
                <a:ea typeface="inherit"/>
                <a:cs typeface="Arial" panose="020B0604020202020204" pitchFamily="34" charset="0"/>
              </a:rPr>
              <a:t>Gall credoau ffug ddylanwadu ar ganfyddiadau negyddol</a:t>
            </a:r>
          </a:p>
          <a:p>
            <a:pPr marL="457200" lvl="1" indent="0">
              <a:buNone/>
            </a:pPr>
            <a:r>
              <a:rPr kumimoji="0" lang="cy-GB" altLang="en-US" b="0" i="0" u="none" strike="noStrike" cap="none" normalizeH="0" baseline="0">
                <a:ln>
                  <a:noFill/>
                </a:ln>
                <a:solidFill>
                  <a:srgbClr val="202124"/>
                </a:solidFill>
                <a:effectLst/>
                <a:latin typeface="Arial" panose="020B0604020202020204" pitchFamily="34" charset="0"/>
                <a:ea typeface="inherit"/>
                <a:cs typeface="Arial" panose="020B0604020202020204" pitchFamily="34" charset="0"/>
              </a:rPr>
              <a:t>a) gellir priodoli anghydraddoldeb addysgol i ffactorau y gellir eu rheoli</a:t>
            </a:r>
          </a:p>
          <a:p>
            <a:pPr marL="457200" lvl="1" indent="0">
              <a:buNone/>
            </a:pPr>
            <a:r>
              <a:rPr kumimoji="0" lang="cy-GB" altLang="en-US" b="0" i="0" u="none" strike="noStrike" cap="none" normalizeH="0" baseline="0">
                <a:ln>
                  <a:noFill/>
                </a:ln>
                <a:solidFill>
                  <a:srgbClr val="202124"/>
                </a:solidFill>
                <a:effectLst/>
                <a:latin typeface="Arial" panose="020B0604020202020204" pitchFamily="34" charset="0"/>
                <a:ea typeface="inherit"/>
                <a:cs typeface="Arial" panose="020B0604020202020204" pitchFamily="34" charset="0"/>
              </a:rPr>
              <a:t>b) deallusrwydd yn sefydlog,</a:t>
            </a:r>
          </a:p>
          <a:p>
            <a:pPr marL="457200" lvl="1" indent="0">
              <a:buNone/>
            </a:pPr>
            <a:r>
              <a:rPr kumimoji="0" lang="cy-GB" altLang="en-US" b="0" i="0" u="none" strike="noStrike" cap="none" normalizeH="0" baseline="0">
                <a:ln>
                  <a:noFill/>
                </a:ln>
                <a:solidFill>
                  <a:srgbClr val="202124"/>
                </a:solidFill>
                <a:effectLst/>
                <a:latin typeface="Arial"/>
                <a:ea typeface="inherit"/>
                <a:cs typeface="Arial"/>
              </a:rPr>
              <a:t>c) mae addysg yn wirioneddol deilwng. (Doyle a </a:t>
            </a:r>
            <a:r>
              <a:rPr kumimoji="0" lang="cy-GB" altLang="en-US" b="0" i="0" u="none" strike="noStrike" cap="none" normalizeH="0" baseline="0" err="1">
                <a:ln>
                  <a:noFill/>
                </a:ln>
                <a:solidFill>
                  <a:srgbClr val="202124"/>
                </a:solidFill>
                <a:effectLst/>
                <a:latin typeface="Arial"/>
                <a:ea typeface="inherit"/>
                <a:cs typeface="Arial"/>
              </a:rPr>
              <a:t>Easterbrook</a:t>
            </a:r>
            <a:r>
              <a:rPr kumimoji="0" lang="cy-GB" altLang="en-US" b="0" i="0" u="none" strike="noStrike" cap="none" normalizeH="0" baseline="0">
                <a:ln>
                  <a:noFill/>
                </a:ln>
                <a:solidFill>
                  <a:srgbClr val="202124"/>
                </a:solidFill>
                <a:effectLst/>
                <a:latin typeface="Arial"/>
                <a:ea typeface="inherit"/>
                <a:cs typeface="Arial"/>
              </a:rPr>
              <a:t>, 2023)</a:t>
            </a:r>
            <a:endParaRPr lang="en-GB">
              <a:latin typeface="Arial"/>
              <a:cs typeface="Arial"/>
            </a:endParaRPr>
          </a:p>
        </p:txBody>
      </p:sp>
      <p:sp>
        <p:nvSpPr>
          <p:cNvPr id="6" name="Rectangle 2">
            <a:extLst>
              <a:ext uri="{FF2B5EF4-FFF2-40B4-BE49-F238E27FC236}">
                <a16:creationId xmlns:a16="http://schemas.microsoft.com/office/drawing/2014/main" id="{BED5C1A6-2BCF-C81D-B06F-BC02AA923664}"/>
              </a:ext>
            </a:extLst>
          </p:cNvPr>
          <p:cNvSpPr>
            <a:spLocks noGrp="1" noChangeArrowheads="1"/>
          </p:cNvSpPr>
          <p:nvPr>
            <p:ph type="title"/>
          </p:nvPr>
        </p:nvSpPr>
        <p:spPr bwMode="auto">
          <a:xfrm>
            <a:off x="449093" y="290399"/>
            <a:ext cx="7189469" cy="599528"/>
          </a:xfrm>
          <a:prstGeom prst="rect">
            <a:avLst/>
          </a:prstGeom>
          <a:noFill/>
          <a:ln>
            <a:noFill/>
          </a:ln>
          <a:effectLst/>
        </p:spPr>
        <p:txBody>
          <a:bodyPr vert="horz" wrap="none" lIns="0" tIns="-7935" rIns="0" bIns="-7935"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cy-GB" altLang="en-US" sz="4000" b="0" i="0" u="none" strike="noStrike" cap="none" normalizeH="0" baseline="0">
                <a:ln>
                  <a:noFill/>
                </a:ln>
                <a:solidFill>
                  <a:srgbClr val="202124"/>
                </a:solidFill>
                <a:effectLst/>
                <a:latin typeface="Arial"/>
                <a:ea typeface="inherit"/>
              </a:rPr>
              <a:t>Canfyddiadau athrawon o dlodi</a:t>
            </a:r>
            <a:r>
              <a:rPr lang="cy-GB" altLang="en-US" sz="4000">
                <a:solidFill>
                  <a:schemeClr val="tx1"/>
                </a:solidFill>
                <a:latin typeface="Arial"/>
              </a:rPr>
              <a:t> </a:t>
            </a:r>
            <a:endParaRPr kumimoji="0" lang="cy-GB" altLang="en-US" sz="40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19283961"/>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Content Placeholder 2"/>
          <p:cNvSpPr>
            <a:spLocks noGrp="1"/>
          </p:cNvSpPr>
          <p:nvPr>
            <p:ph idx="1"/>
          </p:nvPr>
        </p:nvSpPr>
        <p:spPr>
          <a:xfrm>
            <a:off x="157505" y="1709562"/>
            <a:ext cx="10515600" cy="4351338"/>
          </a:xfrm>
        </p:spPr>
        <p:txBody>
          <a:bodyPr lIns="45719" tIns="45720" rIns="45719" bIns="45720" anchor="t">
            <a:normAutofit/>
          </a:bodyPr>
          <a:lstStyle/>
          <a:p>
            <a:pPr marL="0" indent="0">
              <a:buNone/>
            </a:pPr>
            <a:r>
              <a:rPr lang="en-GB" altLang="en-US" sz="2400">
                <a:solidFill>
                  <a:schemeClr val="tx1"/>
                </a:solidFill>
                <a:latin typeface="Arial"/>
                <a:cs typeface="Arial"/>
              </a:rPr>
              <a:t>Many teachers (especially trainee) are not aware of the extent and difficulties faced by families living in poverty. </a:t>
            </a:r>
            <a:endParaRPr lang="en-GB" altLang="en-US" sz="2400">
              <a:solidFill>
                <a:schemeClr val="tx1"/>
              </a:solidFill>
              <a:latin typeface="Arial" panose="020B0604020202020204" pitchFamily="34" charset="0"/>
              <a:cs typeface="Arial" panose="020B0604020202020204" pitchFamily="34" charset="0"/>
            </a:endParaRPr>
          </a:p>
          <a:p>
            <a:pPr marL="0" indent="0">
              <a:buNone/>
            </a:pPr>
            <a:r>
              <a:rPr lang="en-GB" altLang="en-US" sz="2400">
                <a:solidFill>
                  <a:schemeClr val="tx1"/>
                </a:solidFill>
                <a:latin typeface="Arial"/>
                <a:cs typeface="Arial"/>
              </a:rPr>
              <a:t>There is evidence that many trainee teachers prefer working in schools perceived to have closer to average pupil demographics.</a:t>
            </a:r>
          </a:p>
          <a:p>
            <a:pPr marL="0" indent="0">
              <a:buNone/>
            </a:pPr>
            <a:r>
              <a:rPr lang="en-GB" altLang="en-US" sz="2400">
                <a:solidFill>
                  <a:schemeClr val="tx1"/>
                </a:solidFill>
                <a:latin typeface="Arial"/>
                <a:cs typeface="Arial"/>
              </a:rPr>
              <a:t>False beliefs can influence negative perceptions </a:t>
            </a:r>
            <a:endParaRPr lang="en-GB" altLang="en-US" sz="2400">
              <a:solidFill>
                <a:schemeClr val="tx1"/>
              </a:solidFill>
              <a:latin typeface="Arial" panose="020B0604020202020204" pitchFamily="34" charset="0"/>
              <a:cs typeface="Arial" panose="020B0604020202020204" pitchFamily="34" charset="0"/>
            </a:endParaRPr>
          </a:p>
          <a:p>
            <a:pPr marL="901700" indent="-901700">
              <a:buNone/>
            </a:pPr>
            <a:r>
              <a:rPr lang="en-GB" altLang="en-US" sz="2400">
                <a:solidFill>
                  <a:schemeClr val="tx1"/>
                </a:solidFill>
                <a:latin typeface="Arial"/>
                <a:cs typeface="Arial"/>
              </a:rPr>
              <a:t>	a) educational inequality can be attributed to controllable factors; </a:t>
            </a:r>
            <a:endParaRPr lang="en-GB" altLang="en-US" sz="2400">
              <a:solidFill>
                <a:schemeClr val="tx1"/>
              </a:solidFill>
              <a:latin typeface="Arial" panose="020B0604020202020204" pitchFamily="34" charset="0"/>
              <a:cs typeface="Arial" panose="020B0604020202020204" pitchFamily="34" charset="0"/>
            </a:endParaRPr>
          </a:p>
          <a:p>
            <a:pPr marL="0" indent="0">
              <a:buNone/>
            </a:pPr>
            <a:r>
              <a:rPr lang="en-GB" altLang="en-US" sz="2400">
                <a:solidFill>
                  <a:schemeClr val="tx1"/>
                </a:solidFill>
                <a:latin typeface="Arial"/>
                <a:cs typeface="Arial"/>
              </a:rPr>
              <a:t>	b) intelligence is fixed, and </a:t>
            </a:r>
            <a:endParaRPr lang="en-GB" altLang="en-US" sz="2400">
              <a:solidFill>
                <a:schemeClr val="tx1"/>
              </a:solidFill>
              <a:latin typeface="Arial" panose="020B0604020202020204" pitchFamily="34" charset="0"/>
              <a:cs typeface="Arial" panose="020B0604020202020204" pitchFamily="34" charset="0"/>
            </a:endParaRPr>
          </a:p>
          <a:p>
            <a:pPr marL="0" indent="0">
              <a:buNone/>
            </a:pPr>
            <a:r>
              <a:rPr lang="en-GB" altLang="en-US" sz="2400">
                <a:solidFill>
                  <a:schemeClr val="tx1"/>
                </a:solidFill>
                <a:latin typeface="Arial"/>
                <a:cs typeface="Arial"/>
              </a:rPr>
              <a:t>	c) schooling is truly meritocratic. (Doyle &amp; Easterbrook, 202</a:t>
            </a:r>
            <a:r>
              <a:rPr lang="en-GB" altLang="en-US" sz="2400">
                <a:solidFill>
                  <a:schemeClr val="accent1">
                    <a:lumMod val="75000"/>
                  </a:schemeClr>
                </a:solidFill>
                <a:latin typeface="Arial"/>
                <a:cs typeface="Arial"/>
              </a:rPr>
              <a:t>3)</a:t>
            </a:r>
          </a:p>
        </p:txBody>
      </p:sp>
      <p:sp>
        <p:nvSpPr>
          <p:cNvPr id="4" name="Title 3">
            <a:extLst>
              <a:ext uri="{FF2B5EF4-FFF2-40B4-BE49-F238E27FC236}">
                <a16:creationId xmlns:a16="http://schemas.microsoft.com/office/drawing/2014/main" id="{D1A97FB5-2A1B-143E-27B2-3244ABC43315}"/>
              </a:ext>
            </a:extLst>
          </p:cNvPr>
          <p:cNvSpPr>
            <a:spLocks noGrp="1"/>
          </p:cNvSpPr>
          <p:nvPr>
            <p:ph type="title"/>
          </p:nvPr>
        </p:nvSpPr>
        <p:spPr>
          <a:xfrm>
            <a:off x="407126" y="121240"/>
            <a:ext cx="10515600" cy="1325563"/>
          </a:xfrm>
        </p:spPr>
        <p:txBody>
          <a:bodyPr lIns="45719" tIns="45720" rIns="45719" bIns="45720" anchor="ctr">
            <a:normAutofit/>
          </a:bodyPr>
          <a:lstStyle/>
          <a:p>
            <a:r>
              <a:rPr lang="en-GB" b="0" i="0">
                <a:solidFill>
                  <a:schemeClr val="tx1"/>
                </a:solidFill>
                <a:effectLst/>
                <a:latin typeface="Arial"/>
              </a:rPr>
              <a:t>Teachers’ perceptions of poverty</a:t>
            </a:r>
            <a:endParaRPr lang="en-GB">
              <a:solidFill>
                <a:schemeClr val="tx1"/>
              </a:solidFill>
              <a:latin typeface="Arial"/>
            </a:endParaRPr>
          </a:p>
        </p:txBody>
      </p:sp>
    </p:spTree>
    <p:extLst>
      <p:ext uri="{BB962C8B-B14F-4D97-AF65-F5344CB8AC3E}">
        <p14:creationId xmlns:p14="http://schemas.microsoft.com/office/powerpoint/2010/main" val="2989959039"/>
      </p:ext>
    </p:ext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40570F03-8A24-32E2-A54E-AD10AA90E91C}"/>
              </a:ext>
            </a:extLst>
          </p:cNvPr>
          <p:cNvSpPr>
            <a:spLocks noGrp="1"/>
          </p:cNvSpPr>
          <p:nvPr>
            <p:ph type="body" idx="1"/>
          </p:nvPr>
        </p:nvSpPr>
        <p:spPr>
          <a:xfrm>
            <a:off x="458821" y="1406426"/>
            <a:ext cx="9010032" cy="4351338"/>
          </a:xfrm>
        </p:spPr>
        <p:txBody>
          <a:bodyPr>
            <a:normAutofit/>
          </a:bodyPr>
          <a:lstStyle/>
          <a:p>
            <a:r>
              <a:rPr kumimoji="0" lang="cy-GB" altLang="en-US" sz="2800" b="0" i="0" u="none" strike="noStrike" cap="none" normalizeH="0" baseline="0">
                <a:ln>
                  <a:noFill/>
                </a:ln>
                <a:solidFill>
                  <a:srgbClr val="202124"/>
                </a:solidFill>
                <a:effectLst/>
                <a:latin typeface="Arial Unicode MS"/>
                <a:ea typeface="inherit"/>
              </a:rPr>
              <a:t>Parodrwydd a phrofiadau blaenorol </a:t>
            </a:r>
          </a:p>
          <a:p>
            <a:r>
              <a:rPr kumimoji="0" lang="cy-GB" altLang="en-US" sz="2800" b="0" i="0" u="none" strike="noStrike" cap="none" normalizeH="0" baseline="0">
                <a:ln>
                  <a:noFill/>
                </a:ln>
                <a:solidFill>
                  <a:srgbClr val="202124"/>
                </a:solidFill>
                <a:effectLst/>
                <a:latin typeface="Arial Unicode MS"/>
                <a:ea typeface="inherit"/>
              </a:rPr>
              <a:t>Ymwneud ag addysgu (addysgeg anweledig), perthnasoedd </a:t>
            </a:r>
          </a:p>
          <a:p>
            <a:r>
              <a:rPr kumimoji="0" lang="cy-GB" altLang="en-US" sz="2800" b="0" i="0" u="none" strike="noStrike" cap="none" normalizeH="0" baseline="0">
                <a:ln>
                  <a:noFill/>
                </a:ln>
                <a:solidFill>
                  <a:srgbClr val="202124"/>
                </a:solidFill>
                <a:effectLst/>
                <a:latin typeface="Arial Unicode MS"/>
                <a:ea typeface="inherit"/>
              </a:rPr>
              <a:t>Prosesau dysgu (cyfle, amser, adnoddau) o fewn/tu allan i'r ystafell ddosbarth</a:t>
            </a:r>
          </a:p>
          <a:p>
            <a:r>
              <a:rPr kumimoji="0" lang="cy-GB" altLang="en-US" sz="2800" b="0" i="0" u="none" strike="noStrike" cap="none" normalizeH="0" baseline="0">
                <a:ln>
                  <a:noFill/>
                </a:ln>
                <a:solidFill>
                  <a:srgbClr val="202124"/>
                </a:solidFill>
                <a:effectLst/>
                <a:latin typeface="Arial Unicode MS"/>
                <a:ea typeface="inherit"/>
              </a:rPr>
              <a:t>Safbwyntiau ar yr ysgol/cymwysterau/llwybrau</a:t>
            </a:r>
          </a:p>
          <a:p>
            <a:r>
              <a:rPr kumimoji="0" lang="cy-GB" altLang="en-US" sz="2800" b="0" i="0" u="none" strike="noStrike" cap="none" normalizeH="0" baseline="0">
                <a:ln>
                  <a:noFill/>
                </a:ln>
                <a:solidFill>
                  <a:srgbClr val="202124"/>
                </a:solidFill>
                <a:effectLst/>
                <a:latin typeface="Arial Unicode MS"/>
                <a:ea typeface="inherit"/>
              </a:rPr>
              <a:t> Gwerth canlyniadau </a:t>
            </a:r>
          </a:p>
          <a:p>
            <a:r>
              <a:rPr kumimoji="0" lang="cy-GB" altLang="en-US" sz="2800" b="0" i="0" u="none" strike="noStrike" cap="none" normalizeH="0" baseline="0">
                <a:ln>
                  <a:noFill/>
                </a:ln>
                <a:solidFill>
                  <a:srgbClr val="202124"/>
                </a:solidFill>
                <a:effectLst/>
                <a:latin typeface="Arial Unicode MS"/>
                <a:ea typeface="inherit"/>
              </a:rPr>
              <a:t>Ymdeimlad o hunan yn yr ysgol (micro-gywilyddio oherwydd cyfoeth ac adnoddau teuluol)</a:t>
            </a:r>
            <a:r>
              <a:rPr kumimoji="0" lang="cy-GB" altLang="en-US" sz="600" b="0" i="0" u="none" strike="noStrike" cap="none" normalizeH="0" baseline="0">
                <a:ln>
                  <a:noFill/>
                </a:ln>
                <a:solidFill>
                  <a:schemeClr val="tx1"/>
                </a:solidFill>
                <a:effectLst/>
              </a:rPr>
              <a:t> </a:t>
            </a:r>
            <a:endParaRPr lang="en-GB"/>
          </a:p>
        </p:txBody>
      </p:sp>
      <p:sp>
        <p:nvSpPr>
          <p:cNvPr id="8" name="Rectangle 3">
            <a:extLst>
              <a:ext uri="{FF2B5EF4-FFF2-40B4-BE49-F238E27FC236}">
                <a16:creationId xmlns:a16="http://schemas.microsoft.com/office/drawing/2014/main" id="{AE85AA4D-0D0A-EDEF-BE89-72FAF2157112}"/>
              </a:ext>
            </a:extLst>
          </p:cNvPr>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525F7523-1FCE-837E-C423-829152D6DF8C}"/>
              </a:ext>
            </a:extLst>
          </p:cNvPr>
          <p:cNvSpPr txBox="1"/>
          <p:nvPr/>
        </p:nvSpPr>
        <p:spPr>
          <a:xfrm>
            <a:off x="458820" y="166215"/>
            <a:ext cx="10406909" cy="9233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kumimoji="0" lang="cy-GB" altLang="en-US" sz="3600" b="0" i="0" u="none" strike="noStrike" cap="none" normalizeH="0" baseline="0">
                <a:ln>
                  <a:noFill/>
                </a:ln>
                <a:solidFill>
                  <a:srgbClr val="202124"/>
                </a:solidFill>
                <a:effectLst/>
                <a:latin typeface="Arial Unicode MS"/>
                <a:ea typeface="inherit"/>
              </a:rPr>
              <a:t>Sut mae anfantais yn effeithio ar ddysgwyr?</a:t>
            </a:r>
            <a:r>
              <a:rPr kumimoji="0" lang="cy-GB" altLang="en-US" sz="3600" b="0" i="0" u="none" strike="noStrike" cap="none" normalizeH="0" baseline="0">
                <a:ln>
                  <a:noFill/>
                </a:ln>
                <a:solidFill>
                  <a:schemeClr val="tx1"/>
                </a:solidFill>
                <a:effectLst/>
              </a:rPr>
              <a:t> </a:t>
            </a:r>
            <a:endParaRPr kumimoji="0" lang="cy-GB" altLang="en-US" sz="3600" b="0" i="0" u="none" strike="noStrike" cap="none" normalizeH="0" baseline="0">
              <a:ln>
                <a:noFill/>
              </a:ln>
              <a:solidFill>
                <a:schemeClr val="tx1"/>
              </a:solidFill>
              <a:effectLst/>
              <a:latin typeface="Arial" panose="020B0604020202020204" pitchFamily="34" charset="0"/>
            </a:endParaRPr>
          </a:p>
          <a:p>
            <a:pPr marL="0" marR="0" indent="0" algn="l" defTabSz="914400" rtl="0" fontAlgn="auto" latinLnBrk="0" hangingPunct="0">
              <a:lnSpc>
                <a:spcPct val="100000"/>
              </a:lnSpc>
              <a:spcBef>
                <a:spcPts val="0"/>
              </a:spcBef>
              <a:spcAft>
                <a:spcPts val="0"/>
              </a:spcAft>
              <a:buClrTx/>
              <a:buSzTx/>
              <a:buFontTx/>
              <a:buNone/>
              <a:tabLst/>
            </a:pPr>
            <a:endParaRPr kumimoji="0" lang="en-GB" sz="1800" b="0" i="0" u="none" strike="noStrike" cap="none" spc="0" normalizeH="0" baseline="0">
              <a:ln>
                <a:noFill/>
              </a:ln>
              <a:solidFill>
                <a:srgbClr val="000000"/>
              </a:solidFill>
              <a:effectLst/>
              <a:uFillTx/>
              <a:latin typeface="+mn-lt"/>
              <a:ea typeface="+mn-ea"/>
              <a:cs typeface="+mn-cs"/>
              <a:sym typeface="Calibri"/>
            </a:endParaRPr>
          </a:p>
        </p:txBody>
      </p:sp>
      <p:sp>
        <p:nvSpPr>
          <p:cNvPr id="10" name="Rectangle 4">
            <a:extLst>
              <a:ext uri="{FF2B5EF4-FFF2-40B4-BE49-F238E27FC236}">
                <a16:creationId xmlns:a16="http://schemas.microsoft.com/office/drawing/2014/main" id="{01E58020-64E1-8D40-4747-E4CC71D3C2D0}"/>
              </a:ext>
            </a:extLst>
          </p:cNvPr>
          <p:cNvSpPr>
            <a:spLocks noChangeArrowheads="1"/>
          </p:cNvSpPr>
          <p:nvPr/>
        </p:nvSpPr>
        <p:spPr bwMode="auto">
          <a:xfrm>
            <a:off x="0" y="21169"/>
            <a:ext cx="65" cy="414862"/>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2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0828361"/>
      </p:ext>
    </p:extLst>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09E3E-4231-2676-9676-3CD0D2323695}"/>
              </a:ext>
            </a:extLst>
          </p:cNvPr>
          <p:cNvSpPr>
            <a:spLocks noGrp="1"/>
          </p:cNvSpPr>
          <p:nvPr>
            <p:ph type="title"/>
          </p:nvPr>
        </p:nvSpPr>
        <p:spPr>
          <a:xfrm>
            <a:off x="306978" y="155601"/>
            <a:ext cx="10515600" cy="1325563"/>
          </a:xfrm>
        </p:spPr>
        <p:txBody>
          <a:bodyPr/>
          <a:lstStyle/>
          <a:p>
            <a:r>
              <a:rPr lang="en-GB">
                <a:latin typeface="Arial" panose="020B0604020202020204" pitchFamily="34" charset="0"/>
                <a:cs typeface="Arial" panose="020B0604020202020204" pitchFamily="34" charset="0"/>
              </a:rPr>
              <a:t>How does disadvantage affect learners?</a:t>
            </a:r>
          </a:p>
        </p:txBody>
      </p:sp>
      <p:sp>
        <p:nvSpPr>
          <p:cNvPr id="3" name="Content Placeholder 2">
            <a:extLst>
              <a:ext uri="{FF2B5EF4-FFF2-40B4-BE49-F238E27FC236}">
                <a16:creationId xmlns:a16="http://schemas.microsoft.com/office/drawing/2014/main" id="{682F55EA-D840-FD9B-42F4-5E035FCE16FE}"/>
              </a:ext>
            </a:extLst>
          </p:cNvPr>
          <p:cNvSpPr>
            <a:spLocks noGrp="1"/>
          </p:cNvSpPr>
          <p:nvPr>
            <p:ph idx="1"/>
          </p:nvPr>
        </p:nvSpPr>
        <p:spPr>
          <a:xfrm>
            <a:off x="306978" y="1481164"/>
            <a:ext cx="9306254" cy="4351338"/>
          </a:xfrm>
        </p:spPr>
        <p:txBody>
          <a:bodyPr>
            <a:normAutofit/>
          </a:bodyPr>
          <a:lstStyle/>
          <a:p>
            <a:r>
              <a:rPr lang="en-GB" sz="2600">
                <a:latin typeface="Arial" panose="020B0604020202020204" pitchFamily="34" charset="0"/>
                <a:cs typeface="Arial" panose="020B0604020202020204" pitchFamily="34" charset="0"/>
              </a:rPr>
              <a:t>Preparedness &amp; prior-experiences</a:t>
            </a:r>
          </a:p>
          <a:p>
            <a:r>
              <a:rPr lang="en-GB" sz="2600">
                <a:latin typeface="Arial" panose="020B0604020202020204" pitchFamily="34" charset="0"/>
                <a:cs typeface="Arial" panose="020B0604020202020204" pitchFamily="34" charset="0"/>
              </a:rPr>
              <a:t>Engagement with teaching (invisible pedagogy), relationships</a:t>
            </a:r>
          </a:p>
          <a:p>
            <a:r>
              <a:rPr lang="en-GB" sz="2600">
                <a:latin typeface="Arial" panose="020B0604020202020204" pitchFamily="34" charset="0"/>
                <a:cs typeface="Arial" panose="020B0604020202020204" pitchFamily="34" charset="0"/>
              </a:rPr>
              <a:t>Processes of learning (opportunity, time, resources) inside/outside classroom</a:t>
            </a:r>
          </a:p>
          <a:p>
            <a:r>
              <a:rPr lang="en-GB" sz="2600">
                <a:latin typeface="Arial" panose="020B0604020202020204" pitchFamily="34" charset="0"/>
                <a:cs typeface="Arial" panose="020B0604020202020204" pitchFamily="34" charset="0"/>
              </a:rPr>
              <a:t>Perspectives on school/qualifications/pathways</a:t>
            </a:r>
          </a:p>
          <a:p>
            <a:r>
              <a:rPr lang="en-GB" sz="2600">
                <a:latin typeface="Arial" panose="020B0604020202020204" pitchFamily="34" charset="0"/>
                <a:cs typeface="Arial" panose="020B0604020202020204" pitchFamily="34" charset="0"/>
              </a:rPr>
              <a:t>Value of outcomes</a:t>
            </a:r>
          </a:p>
          <a:p>
            <a:r>
              <a:rPr lang="en-GB" sz="2600">
                <a:latin typeface="Arial" panose="020B0604020202020204" pitchFamily="34" charset="0"/>
                <a:cs typeface="Arial" panose="020B0604020202020204" pitchFamily="34" charset="0"/>
              </a:rPr>
              <a:t>Sense of self within school (micro-shaming due to family wealth &amp; resources)</a:t>
            </a:r>
          </a:p>
          <a:p>
            <a:endParaRPr lang="en-GB"/>
          </a:p>
        </p:txBody>
      </p:sp>
    </p:spTree>
    <p:extLst>
      <p:ext uri="{BB962C8B-B14F-4D97-AF65-F5344CB8AC3E}">
        <p14:creationId xmlns:p14="http://schemas.microsoft.com/office/powerpoint/2010/main" val="1732498564"/>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A76DC-2182-A1D7-4790-7A79A248410E}"/>
              </a:ext>
            </a:extLst>
          </p:cNvPr>
          <p:cNvSpPr>
            <a:spLocks noGrp="1"/>
          </p:cNvSpPr>
          <p:nvPr>
            <p:ph type="title"/>
          </p:nvPr>
        </p:nvSpPr>
        <p:spPr>
          <a:xfrm>
            <a:off x="410183" y="0"/>
            <a:ext cx="10515600" cy="1325563"/>
          </a:xfrm>
        </p:spPr>
        <p:txBody>
          <a:bodyPr/>
          <a:lstStyle/>
          <a:p>
            <a:r>
              <a:rPr lang="en-GB" b="1" err="1"/>
              <a:t>Trafodaeth</a:t>
            </a:r>
            <a:r>
              <a:rPr lang="en-GB" b="1"/>
              <a:t> </a:t>
            </a:r>
            <a:r>
              <a:rPr lang="en-GB" b="1" err="1"/>
              <a:t>grwp</a:t>
            </a:r>
            <a:endParaRPr lang="en-GB" b="1"/>
          </a:p>
        </p:txBody>
      </p:sp>
      <p:sp>
        <p:nvSpPr>
          <p:cNvPr id="3" name="Text Placeholder 2">
            <a:extLst>
              <a:ext uri="{FF2B5EF4-FFF2-40B4-BE49-F238E27FC236}">
                <a16:creationId xmlns:a16="http://schemas.microsoft.com/office/drawing/2014/main" id="{954552E1-CDCA-A23B-38DA-1B9A07F6488C}"/>
              </a:ext>
            </a:extLst>
          </p:cNvPr>
          <p:cNvSpPr>
            <a:spLocks noGrp="1"/>
          </p:cNvSpPr>
          <p:nvPr>
            <p:ph type="body" idx="1"/>
          </p:nvPr>
        </p:nvSpPr>
        <p:spPr>
          <a:xfrm>
            <a:off x="488004" y="1253331"/>
            <a:ext cx="10515600" cy="4351338"/>
          </a:xfrm>
        </p:spPr>
        <p:txBody>
          <a:bodyPr>
            <a:normAutofit fontScale="85000" lnSpcReduction="20000"/>
          </a:bodyPr>
          <a:lstStyle/>
          <a:p>
            <a:endParaRPr lang="en-GB"/>
          </a:p>
          <a:p>
            <a:pPr marL="0" indent="0">
              <a:buNone/>
            </a:pPr>
            <a:r>
              <a:rPr kumimoji="0" lang="cy-GB" altLang="en-US" sz="2800" b="0" i="0" u="none" strike="noStrike" cap="none" normalizeH="0" baseline="0">
                <a:ln>
                  <a:noFill/>
                </a:ln>
                <a:solidFill>
                  <a:srgbClr val="202124"/>
                </a:solidFill>
                <a:effectLst/>
                <a:latin typeface="Arial Unicode MS"/>
                <a:ea typeface="inherit"/>
              </a:rPr>
              <a:t>1. Heriau cefnogi plant sy'n byw mewn tlodi </a:t>
            </a:r>
          </a:p>
          <a:p>
            <a:pPr marL="0" indent="0">
              <a:buNone/>
            </a:pPr>
            <a:r>
              <a:rPr kumimoji="0" lang="cy-GB" altLang="en-US" sz="2800" b="0" i="0" u="none" strike="noStrike" cap="none" normalizeH="0" baseline="0">
                <a:ln>
                  <a:noFill/>
                </a:ln>
                <a:solidFill>
                  <a:srgbClr val="202124"/>
                </a:solidFill>
                <a:effectLst/>
                <a:latin typeface="Arial Unicode MS"/>
                <a:ea typeface="inherit"/>
              </a:rPr>
              <a:t>2. Camau y gellid eu cymryd i fynd i’r afael â’r rhain (lefelau athrawon ysgol ac ystafell ddosbarth) </a:t>
            </a:r>
          </a:p>
          <a:p>
            <a:pPr marL="0" indent="0">
              <a:buNone/>
            </a:pPr>
            <a:endParaRPr kumimoji="0" lang="cy-GB" altLang="en-US" sz="2800" b="0" i="0" u="none" strike="noStrike" cap="none" normalizeH="0" baseline="0">
              <a:ln>
                <a:noFill/>
              </a:ln>
              <a:solidFill>
                <a:srgbClr val="202124"/>
              </a:solidFill>
              <a:effectLst/>
              <a:latin typeface="Arial Unicode MS"/>
              <a:ea typeface="inherit"/>
            </a:endParaRPr>
          </a:p>
          <a:p>
            <a:pPr marL="0" indent="0">
              <a:buNone/>
            </a:pPr>
            <a:r>
              <a:rPr kumimoji="0" lang="cy-GB" altLang="en-US" sz="2800" b="1" i="0" u="none" strike="noStrike" cap="none" normalizeH="0" baseline="0">
                <a:ln>
                  <a:noFill/>
                </a:ln>
                <a:solidFill>
                  <a:srgbClr val="202124"/>
                </a:solidFill>
                <a:effectLst/>
                <a:latin typeface="Arial Unicode MS"/>
                <a:ea typeface="inherit"/>
              </a:rPr>
              <a:t>Ystyriwch: </a:t>
            </a:r>
            <a:r>
              <a:rPr kumimoji="0" lang="cy-GB" altLang="en-US" sz="2800" b="0" i="0" u="none" strike="noStrike" cap="none" normalizeH="0" baseline="0">
                <a:ln>
                  <a:noFill/>
                </a:ln>
                <a:solidFill>
                  <a:srgbClr val="202124"/>
                </a:solidFill>
                <a:effectLst/>
                <a:latin typeface="Arial Unicode MS"/>
                <a:ea typeface="inherit"/>
              </a:rPr>
              <a:t>Beth yw'r dangosyddion effaith ansoddol a meintiol? </a:t>
            </a:r>
          </a:p>
          <a:p>
            <a:pPr marL="0" indent="0">
              <a:buNone/>
            </a:pPr>
            <a:r>
              <a:rPr kumimoji="0" lang="cy-GB" altLang="en-US" sz="2800" b="0" i="0" u="none" strike="noStrike" cap="none" normalizeH="0" baseline="0">
                <a:ln>
                  <a:noFill/>
                </a:ln>
                <a:solidFill>
                  <a:srgbClr val="202124"/>
                </a:solidFill>
                <a:effectLst/>
                <a:latin typeface="Arial Unicode MS"/>
                <a:ea typeface="inherit"/>
              </a:rPr>
              <a:t>Sut gallwn ni ddeall yn well effeithiau anfantais pan fo llawer o'r profiad o anfantais yn oddrychol ac yn anodd ei fesur?</a:t>
            </a:r>
          </a:p>
          <a:p>
            <a:pPr marL="0" indent="0">
              <a:buNone/>
            </a:pPr>
            <a:r>
              <a:rPr kumimoji="0" lang="cy-GB" altLang="en-US" sz="2800" b="0" i="0" u="none" strike="noStrike" cap="none" normalizeH="0" baseline="0">
                <a:ln>
                  <a:noFill/>
                </a:ln>
                <a:solidFill>
                  <a:srgbClr val="202124"/>
                </a:solidFill>
                <a:effectLst/>
                <a:latin typeface="Arial Unicode MS"/>
                <a:ea typeface="inherit"/>
              </a:rPr>
              <a:t>Sut ydyn ni'n nodi effeithiau anfantais heb greu </a:t>
            </a:r>
            <a:r>
              <a:rPr kumimoji="0" lang="cy-GB" altLang="en-US" sz="2800" b="0" i="0" u="none" strike="noStrike" cap="none" normalizeH="0" baseline="0" err="1">
                <a:ln>
                  <a:noFill/>
                </a:ln>
                <a:solidFill>
                  <a:srgbClr val="202124"/>
                </a:solidFill>
                <a:effectLst/>
                <a:latin typeface="Arial Unicode MS"/>
                <a:ea typeface="inherit"/>
              </a:rPr>
              <a:t>naratifau</a:t>
            </a:r>
            <a:r>
              <a:rPr kumimoji="0" lang="cy-GB" altLang="en-US" sz="2800" b="0" i="0" u="none" strike="noStrike" cap="none" normalizeH="0" baseline="0">
                <a:ln>
                  <a:noFill/>
                </a:ln>
                <a:solidFill>
                  <a:srgbClr val="202124"/>
                </a:solidFill>
                <a:effectLst/>
                <a:latin typeface="Arial Unicode MS"/>
                <a:ea typeface="inherit"/>
              </a:rPr>
              <a:t> diffyg? </a:t>
            </a:r>
          </a:p>
          <a:p>
            <a:pPr marL="0" indent="0">
              <a:buNone/>
            </a:pPr>
            <a:endParaRPr kumimoji="0" lang="cy-GB" altLang="en-US" sz="2800" b="0" i="0" u="none" strike="noStrike" cap="none" normalizeH="0" baseline="0">
              <a:ln>
                <a:noFill/>
              </a:ln>
              <a:solidFill>
                <a:srgbClr val="202124"/>
              </a:solidFill>
              <a:effectLst/>
              <a:latin typeface="Arial Unicode MS"/>
              <a:ea typeface="inherit"/>
            </a:endParaRPr>
          </a:p>
          <a:p>
            <a:pPr marL="0" indent="0">
              <a:buNone/>
            </a:pPr>
            <a:r>
              <a:rPr kumimoji="0" lang="cy-GB" altLang="en-US" sz="2800" b="0" i="0" u="none" strike="noStrike" cap="none" normalizeH="0" baseline="0">
                <a:ln>
                  <a:noFill/>
                </a:ln>
                <a:solidFill>
                  <a:srgbClr val="202124"/>
                </a:solidFill>
                <a:effectLst/>
                <a:latin typeface="Arial Unicode MS"/>
                <a:ea typeface="inherit"/>
              </a:rPr>
              <a:t>Mae </a:t>
            </a:r>
            <a:r>
              <a:rPr kumimoji="0" lang="cy-GB" altLang="en-US" sz="2800" b="0" i="0" u="none" strike="noStrike" cap="none" normalizeH="0" baseline="0" err="1">
                <a:ln>
                  <a:noFill/>
                </a:ln>
                <a:solidFill>
                  <a:srgbClr val="202124"/>
                </a:solidFill>
                <a:effectLst/>
                <a:latin typeface="Arial Unicode MS"/>
                <a:ea typeface="inherit"/>
              </a:rPr>
              <a:t>Padlet</a:t>
            </a:r>
            <a:r>
              <a:rPr kumimoji="0" lang="cy-GB" altLang="en-US" sz="2800" b="0" i="0" u="none" strike="noStrike" cap="none" normalizeH="0" baseline="0">
                <a:ln>
                  <a:noFill/>
                </a:ln>
                <a:solidFill>
                  <a:srgbClr val="202124"/>
                </a:solidFill>
                <a:effectLst/>
                <a:latin typeface="Arial Unicode MS"/>
                <a:ea typeface="inherit"/>
              </a:rPr>
              <a:t> ar gael i nodi eich syniadau a'ch ymatebion</a:t>
            </a:r>
          </a:p>
          <a:p>
            <a:pPr marL="0" indent="0">
              <a:buNone/>
            </a:pPr>
            <a:r>
              <a:rPr lang="en-GB" sz="2100">
                <a:hlinkClick r:id="rId2"/>
              </a:rPr>
              <a:t>Supporting Children Living in Poverty/</a:t>
            </a:r>
            <a:r>
              <a:rPr lang="en-GB" sz="2100" err="1">
                <a:hlinkClick r:id="rId2"/>
              </a:rPr>
              <a:t>Cefnogi</a:t>
            </a:r>
            <a:r>
              <a:rPr lang="en-GB" sz="2100">
                <a:hlinkClick r:id="rId2"/>
              </a:rPr>
              <a:t> plant </a:t>
            </a:r>
            <a:r>
              <a:rPr lang="en-GB" sz="2100" err="1">
                <a:hlinkClick r:id="rId2"/>
              </a:rPr>
              <a:t>sy’n</a:t>
            </a:r>
            <a:r>
              <a:rPr lang="en-GB" sz="2100">
                <a:hlinkClick r:id="rId2"/>
              </a:rPr>
              <a:t> </a:t>
            </a:r>
            <a:r>
              <a:rPr lang="en-GB" sz="2100" err="1">
                <a:hlinkClick r:id="rId2"/>
              </a:rPr>
              <a:t>byw</a:t>
            </a:r>
            <a:r>
              <a:rPr lang="en-GB" sz="2100">
                <a:hlinkClick r:id="rId2"/>
              </a:rPr>
              <a:t> </a:t>
            </a:r>
            <a:r>
              <a:rPr lang="en-GB" sz="2100" err="1">
                <a:hlinkClick r:id="rId2"/>
              </a:rPr>
              <a:t>mewn</a:t>
            </a:r>
            <a:r>
              <a:rPr lang="en-GB" sz="2100">
                <a:hlinkClick r:id="rId2"/>
              </a:rPr>
              <a:t> </a:t>
            </a:r>
            <a:r>
              <a:rPr lang="en-GB" sz="2100" err="1">
                <a:hlinkClick r:id="rId2"/>
              </a:rPr>
              <a:t>tlodi</a:t>
            </a:r>
            <a:r>
              <a:rPr lang="en-GB" sz="2100">
                <a:hlinkClick r:id="rId2"/>
              </a:rPr>
              <a:t> (padlet.org)</a:t>
            </a:r>
            <a:r>
              <a:rPr kumimoji="0" lang="cy-GB" altLang="en-US" sz="1600" b="0" i="0" u="none" strike="noStrike" cap="none" normalizeH="0" baseline="0">
                <a:ln>
                  <a:noFill/>
                </a:ln>
                <a:solidFill>
                  <a:schemeClr val="tx1"/>
                </a:solidFill>
                <a:effectLst/>
              </a:rPr>
              <a:t> </a:t>
            </a:r>
            <a:endParaRPr kumimoji="0" lang="cy-GB" altLang="en-US" sz="5200" b="0" i="0" u="none" strike="noStrike" cap="none" normalizeH="0" baseline="0">
              <a:ln>
                <a:noFill/>
              </a:ln>
              <a:solidFill>
                <a:schemeClr val="tx1"/>
              </a:solidFill>
              <a:effectLst/>
              <a:latin typeface="Arial" panose="020B0604020202020204" pitchFamily="34" charset="0"/>
            </a:endParaRPr>
          </a:p>
          <a:p>
            <a:endParaRPr lang="en-GB"/>
          </a:p>
          <a:p>
            <a:endParaRPr lang="en-GB"/>
          </a:p>
        </p:txBody>
      </p:sp>
      <p:sp>
        <p:nvSpPr>
          <p:cNvPr id="4" name="Rectangle 1">
            <a:extLst>
              <a:ext uri="{FF2B5EF4-FFF2-40B4-BE49-F238E27FC236}">
                <a16:creationId xmlns:a16="http://schemas.microsoft.com/office/drawing/2014/main" id="{9318E606-2197-FEB6-AB4A-8474BBB95D00}"/>
              </a:ext>
            </a:extLst>
          </p:cNvPr>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64525620"/>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7754" y="163462"/>
            <a:ext cx="10515600" cy="1325563"/>
          </a:xfrm>
        </p:spPr>
        <p:txBody>
          <a:bodyPr>
            <a:normAutofit/>
          </a:bodyPr>
          <a:lstStyle/>
          <a:p>
            <a:pPr>
              <a:defRPr/>
            </a:pPr>
            <a:r>
              <a:rPr lang="en-GB" sz="5400" b="1">
                <a:latin typeface="Arial" panose="020B0604020202020204" pitchFamily="34" charset="0"/>
                <a:cs typeface="Arial" panose="020B0604020202020204" pitchFamily="34" charset="0"/>
              </a:rPr>
              <a:t>Group discussion </a:t>
            </a:r>
          </a:p>
        </p:txBody>
      </p:sp>
      <p:sp>
        <p:nvSpPr>
          <p:cNvPr id="6" name="Text Placeholder 5">
            <a:extLst>
              <a:ext uri="{FF2B5EF4-FFF2-40B4-BE49-F238E27FC236}">
                <a16:creationId xmlns:a16="http://schemas.microsoft.com/office/drawing/2014/main" id="{5C57ECCF-9D9F-AEB4-2A61-5E09E3DA40F4}"/>
              </a:ext>
            </a:extLst>
          </p:cNvPr>
          <p:cNvSpPr>
            <a:spLocks noGrp="1"/>
          </p:cNvSpPr>
          <p:nvPr>
            <p:ph type="body" sz="half" idx="1"/>
          </p:nvPr>
        </p:nvSpPr>
        <p:spPr>
          <a:xfrm>
            <a:off x="5588726" y="1680418"/>
            <a:ext cx="5181600" cy="4351338"/>
          </a:xfrm>
        </p:spPr>
        <p:txBody>
          <a:bodyPr/>
          <a:lstStyle/>
          <a:p>
            <a:pPr marL="0" indent="0">
              <a:buNone/>
            </a:pPr>
            <a:r>
              <a:rPr lang="en-GB"/>
              <a:t>Actions that could be taken to address these (school and classroom teacher levels)</a:t>
            </a:r>
          </a:p>
        </p:txBody>
      </p:sp>
      <p:sp>
        <p:nvSpPr>
          <p:cNvPr id="7" name="Text Placeholder 3">
            <a:extLst>
              <a:ext uri="{FF2B5EF4-FFF2-40B4-BE49-F238E27FC236}">
                <a16:creationId xmlns:a16="http://schemas.microsoft.com/office/drawing/2014/main" id="{E6952546-DC88-9111-F767-775CA5765872}"/>
              </a:ext>
            </a:extLst>
          </p:cNvPr>
          <p:cNvSpPr txBox="1">
            <a:spLocks/>
          </p:cNvSpPr>
          <p:nvPr/>
        </p:nvSpPr>
        <p:spPr>
          <a:xfrm>
            <a:off x="537754" y="1670146"/>
            <a:ext cx="5181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n-lt"/>
                <a:ea typeface="+mn-ea"/>
                <a:cs typeface="+mn-cs"/>
                <a:sym typeface="Calibri"/>
              </a:defRPr>
            </a:lvl9pPr>
          </a:lstStyle>
          <a:p>
            <a:pPr marL="0" indent="0" hangingPunct="1">
              <a:buFont typeface="Arial"/>
              <a:buNone/>
            </a:pPr>
            <a:r>
              <a:rPr lang="en-GB"/>
              <a:t>The challenges of supporting children living in poverty </a:t>
            </a:r>
          </a:p>
        </p:txBody>
      </p:sp>
      <p:sp>
        <p:nvSpPr>
          <p:cNvPr id="9" name="TextBox 8">
            <a:extLst>
              <a:ext uri="{FF2B5EF4-FFF2-40B4-BE49-F238E27FC236}">
                <a16:creationId xmlns:a16="http://schemas.microsoft.com/office/drawing/2014/main" id="{81BC8B08-9368-B398-6C19-A140EA9A5590}"/>
              </a:ext>
            </a:extLst>
          </p:cNvPr>
          <p:cNvSpPr txBox="1"/>
          <p:nvPr/>
        </p:nvSpPr>
        <p:spPr>
          <a:xfrm>
            <a:off x="627017" y="2886591"/>
            <a:ext cx="10143309" cy="193899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n-GB" sz="2400"/>
              <a:t>Consider: </a:t>
            </a:r>
          </a:p>
          <a:p>
            <a:r>
              <a:rPr lang="en-GB" sz="2400"/>
              <a:t>What are the qualitative and quantitative indicators of impact?</a:t>
            </a:r>
          </a:p>
          <a:p>
            <a:r>
              <a:rPr lang="en-GB" sz="2400"/>
              <a:t>How can we better understand the impacts of disadvantage when much of the experience of disadvantage is subjective and difficult to measure?</a:t>
            </a:r>
          </a:p>
          <a:p>
            <a:r>
              <a:rPr lang="en-GB" sz="2400"/>
              <a:t>How do we identify impacts of disadvantage without creating deficit narratives? </a:t>
            </a:r>
          </a:p>
        </p:txBody>
      </p:sp>
      <p:sp>
        <p:nvSpPr>
          <p:cNvPr id="3" name="TextBox 2">
            <a:extLst>
              <a:ext uri="{FF2B5EF4-FFF2-40B4-BE49-F238E27FC236}">
                <a16:creationId xmlns:a16="http://schemas.microsoft.com/office/drawing/2014/main" id="{8EA57771-E082-FFF2-9742-347963075ED1}"/>
              </a:ext>
            </a:extLst>
          </p:cNvPr>
          <p:cNvSpPr txBox="1"/>
          <p:nvPr/>
        </p:nvSpPr>
        <p:spPr>
          <a:xfrm>
            <a:off x="1135323" y="5006704"/>
            <a:ext cx="8906806"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GB" sz="1800" b="1" i="0" u="none" strike="noStrike" cap="none" spc="0" normalizeH="0" baseline="0">
                <a:ln>
                  <a:noFill/>
                </a:ln>
                <a:solidFill>
                  <a:srgbClr val="000000"/>
                </a:solidFill>
                <a:effectLst/>
                <a:uFillTx/>
                <a:latin typeface="+mn-lt"/>
                <a:ea typeface="+mn-ea"/>
                <a:cs typeface="+mn-cs"/>
                <a:sym typeface="Calibri"/>
              </a:rPr>
              <a:t>Padlet</a:t>
            </a:r>
            <a:r>
              <a:rPr kumimoji="0" lang="en-GB" sz="1800" b="0" i="0" u="none" strike="noStrike" cap="none" spc="0" normalizeH="0" baseline="0">
                <a:ln>
                  <a:noFill/>
                </a:ln>
                <a:solidFill>
                  <a:srgbClr val="000000"/>
                </a:solidFill>
                <a:effectLst/>
                <a:uFillTx/>
                <a:latin typeface="+mn-lt"/>
                <a:ea typeface="+mn-ea"/>
                <a:cs typeface="+mn-cs"/>
                <a:sym typeface="Calibri"/>
              </a:rPr>
              <a:t> available to note your ideas and responses</a:t>
            </a:r>
          </a:p>
          <a:p>
            <a:pPr marL="0" marR="0" indent="0" algn="l" defTabSz="914400" rtl="0" fontAlgn="auto" latinLnBrk="0" hangingPunct="0">
              <a:lnSpc>
                <a:spcPct val="100000"/>
              </a:lnSpc>
              <a:spcBef>
                <a:spcPts val="0"/>
              </a:spcBef>
              <a:spcAft>
                <a:spcPts val="0"/>
              </a:spcAft>
              <a:buClrTx/>
              <a:buSzTx/>
              <a:buFontTx/>
              <a:buNone/>
              <a:tabLst/>
            </a:pPr>
            <a:r>
              <a:rPr lang="en-GB">
                <a:hlinkClick r:id="rId2"/>
              </a:rPr>
              <a:t>Supporting Children Living in Poverty/</a:t>
            </a:r>
            <a:r>
              <a:rPr lang="en-GB" err="1">
                <a:hlinkClick r:id="rId2"/>
              </a:rPr>
              <a:t>Cefnogi</a:t>
            </a:r>
            <a:r>
              <a:rPr lang="en-GB">
                <a:hlinkClick r:id="rId2"/>
              </a:rPr>
              <a:t> plant </a:t>
            </a:r>
            <a:r>
              <a:rPr lang="en-GB" err="1">
                <a:hlinkClick r:id="rId2"/>
              </a:rPr>
              <a:t>sy’n</a:t>
            </a:r>
            <a:r>
              <a:rPr lang="en-GB">
                <a:hlinkClick r:id="rId2"/>
              </a:rPr>
              <a:t> </a:t>
            </a:r>
            <a:r>
              <a:rPr lang="en-GB" err="1">
                <a:hlinkClick r:id="rId2"/>
              </a:rPr>
              <a:t>byw</a:t>
            </a:r>
            <a:r>
              <a:rPr lang="en-GB">
                <a:hlinkClick r:id="rId2"/>
              </a:rPr>
              <a:t> </a:t>
            </a:r>
            <a:r>
              <a:rPr lang="en-GB" err="1">
                <a:hlinkClick r:id="rId2"/>
              </a:rPr>
              <a:t>mewn</a:t>
            </a:r>
            <a:r>
              <a:rPr lang="en-GB">
                <a:hlinkClick r:id="rId2"/>
              </a:rPr>
              <a:t> </a:t>
            </a:r>
            <a:r>
              <a:rPr lang="en-GB" err="1">
                <a:hlinkClick r:id="rId2"/>
              </a:rPr>
              <a:t>tlodi</a:t>
            </a:r>
            <a:r>
              <a:rPr lang="en-GB">
                <a:hlinkClick r:id="rId2"/>
              </a:rPr>
              <a:t> (padlet.org)</a:t>
            </a:r>
            <a:endParaRPr kumimoji="0" lang="en-GB" sz="1800" b="0" i="0" u="none" strike="noStrike" cap="none" spc="0" normalizeH="0" baseline="0">
              <a:ln>
                <a:noFill/>
              </a:ln>
              <a:solidFill>
                <a:srgbClr val="000000"/>
              </a:solidFill>
              <a:effectLst/>
              <a:uFillTx/>
              <a:latin typeface="+mn-lt"/>
              <a:ea typeface="+mn-ea"/>
              <a:cs typeface="+mn-cs"/>
              <a:sym typeface="Calibri"/>
            </a:endParaRPr>
          </a:p>
        </p:txBody>
      </p:sp>
    </p:spTree>
    <p:extLst>
      <p:ext uri="{BB962C8B-B14F-4D97-AF65-F5344CB8AC3E}">
        <p14:creationId xmlns:p14="http://schemas.microsoft.com/office/powerpoint/2010/main" val="2714609707"/>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Title 1"/>
          <p:cNvSpPr txBox="1">
            <a:spLocks noGrp="1"/>
          </p:cNvSpPr>
          <p:nvPr>
            <p:ph type="title"/>
          </p:nvPr>
        </p:nvSpPr>
        <p:spPr>
          <a:xfrm>
            <a:off x="838200" y="365127"/>
            <a:ext cx="10515600" cy="1325564"/>
          </a:xfrm>
          <a:prstGeom prst="rect">
            <a:avLst/>
          </a:prstGeom>
        </p:spPr>
        <p:txBody>
          <a:bodyPr/>
          <a:lstStyle/>
          <a:p>
            <a:endParaRPr/>
          </a:p>
        </p:txBody>
      </p:sp>
      <p:sp>
        <p:nvSpPr>
          <p:cNvPr id="207" name="Content Placeholder 6"/>
          <p:cNvSpPr txBox="1">
            <a:spLocks noGrp="1"/>
          </p:cNvSpPr>
          <p:nvPr>
            <p:ph type="body" idx="1"/>
          </p:nvPr>
        </p:nvSpPr>
        <p:spPr>
          <a:xfrm>
            <a:off x="838200" y="1825625"/>
            <a:ext cx="10515600" cy="4351338"/>
          </a:xfrm>
          <a:prstGeom prst="rect">
            <a:avLst/>
          </a:prstGeom>
        </p:spPr>
        <p:txBody>
          <a:bodyPr/>
          <a:lstStyle/>
          <a:p>
            <a:endParaRPr/>
          </a:p>
        </p:txBody>
      </p:sp>
      <p:sp>
        <p:nvSpPr>
          <p:cNvPr id="208" name="Rectangle 7"/>
          <p:cNvSpPr/>
          <p:nvPr/>
        </p:nvSpPr>
        <p:spPr>
          <a:xfrm>
            <a:off x="-98096" y="-325822"/>
            <a:ext cx="12388192" cy="7183823"/>
          </a:xfrm>
          <a:prstGeom prst="rect">
            <a:avLst/>
          </a:prstGeom>
          <a:solidFill>
            <a:srgbClr val="FFFFFF"/>
          </a:solidFill>
          <a:ln w="12700">
            <a:solidFill>
              <a:srgbClr val="32538F"/>
            </a:solidFill>
            <a:miter/>
          </a:ln>
        </p:spPr>
        <p:txBody>
          <a:bodyPr lIns="45719" rIns="45719" anchor="ctr"/>
          <a:lstStyle/>
          <a:p>
            <a:pPr algn="ctr">
              <a:defRPr>
                <a:solidFill>
                  <a:srgbClr val="FFFFFF"/>
                </a:solidFill>
              </a:defRPr>
            </a:pPr>
            <a:endParaRPr/>
          </a:p>
        </p:txBody>
      </p:sp>
      <p:pic>
        <p:nvPicPr>
          <p:cNvPr id="209" name="Content Placeholder 4" descr="Content Placeholder 4"/>
          <p:cNvPicPr>
            <a:picLocks noChangeAspect="1"/>
          </p:cNvPicPr>
          <p:nvPr/>
        </p:nvPicPr>
        <p:blipFill>
          <a:blip r:embed="rId2"/>
          <a:stretch>
            <a:fillRect/>
          </a:stretch>
        </p:blipFill>
        <p:spPr>
          <a:xfrm>
            <a:off x="0" y="175437"/>
            <a:ext cx="12192000" cy="6891356"/>
          </a:xfrm>
          <a:prstGeom prst="rect">
            <a:avLst/>
          </a:prstGeom>
          <a:ln w="12700">
            <a:miter lim="400000"/>
          </a:ln>
        </p:spPr>
      </p:pic>
      <p:pic>
        <p:nvPicPr>
          <p:cNvPr id="210" name="Picture 9" descr="Picture 9"/>
          <p:cNvPicPr>
            <a:picLocks noChangeAspect="1"/>
          </p:cNvPicPr>
          <p:nvPr/>
        </p:nvPicPr>
        <p:blipFill>
          <a:blip r:embed="rId3"/>
          <a:stretch>
            <a:fillRect/>
          </a:stretch>
        </p:blipFill>
        <p:spPr>
          <a:xfrm>
            <a:off x="9017086" y="367206"/>
            <a:ext cx="2839457" cy="1425067"/>
          </a:xfrm>
          <a:prstGeom prst="rect">
            <a:avLst/>
          </a:prstGeom>
          <a:ln w="12700">
            <a:miter lim="400000"/>
          </a:ln>
        </p:spPr>
      </p:pic>
      <p:grpSp>
        <p:nvGrpSpPr>
          <p:cNvPr id="213" name="Rectangle 2"/>
          <p:cNvGrpSpPr/>
          <p:nvPr/>
        </p:nvGrpSpPr>
        <p:grpSpPr>
          <a:xfrm>
            <a:off x="1355555" y="2204919"/>
            <a:ext cx="8666927" cy="1958011"/>
            <a:chOff x="-556593" y="0"/>
            <a:chExt cx="8666925" cy="1958009"/>
          </a:xfrm>
        </p:grpSpPr>
        <p:sp>
          <p:nvSpPr>
            <p:cNvPr id="211" name="Rectangle"/>
            <p:cNvSpPr/>
            <p:nvPr/>
          </p:nvSpPr>
          <p:spPr>
            <a:xfrm>
              <a:off x="-1" y="0"/>
              <a:ext cx="8110333" cy="1958009"/>
            </a:xfrm>
            <a:prstGeom prst="rect">
              <a:avLst/>
            </a:prstGeom>
            <a:solidFill>
              <a:schemeClr val="accent1"/>
            </a:solidFill>
            <a:ln w="12700" cap="flat">
              <a:solidFill>
                <a:srgbClr val="32538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212" name="Comfort Break…"/>
            <p:cNvSpPr txBox="1"/>
            <p:nvPr/>
          </p:nvSpPr>
          <p:spPr>
            <a:xfrm>
              <a:off x="-556593" y="300753"/>
              <a:ext cx="8110333" cy="120032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defRPr sz="3600">
                  <a:solidFill>
                    <a:srgbClr val="FFFFFF"/>
                  </a:solidFill>
                  <a:latin typeface="Arial"/>
                  <a:ea typeface="Arial"/>
                  <a:cs typeface="Arial"/>
                  <a:sym typeface="Arial"/>
                </a:defRPr>
              </a:pPr>
              <a:r>
                <a:rPr lang="en-GB"/>
                <a:t>Egwyl</a:t>
              </a:r>
            </a:p>
            <a:p>
              <a:pPr algn="ctr">
                <a:defRPr sz="3600">
                  <a:solidFill>
                    <a:srgbClr val="FFFFFF"/>
                  </a:solidFill>
                  <a:latin typeface="Arial"/>
                  <a:ea typeface="Arial"/>
                  <a:cs typeface="Arial"/>
                  <a:sym typeface="Arial"/>
                </a:defRPr>
              </a:pPr>
              <a:r>
                <a:t>Comfort Break</a:t>
              </a:r>
            </a:p>
          </p:txBody>
        </p:sp>
      </p:gr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35020-EDC6-0240-3E35-725D9C6CDA0C}"/>
              </a:ext>
            </a:extLst>
          </p:cNvPr>
          <p:cNvSpPr>
            <a:spLocks noGrp="1"/>
          </p:cNvSpPr>
          <p:nvPr>
            <p:ph type="title"/>
          </p:nvPr>
        </p:nvSpPr>
        <p:spPr>
          <a:xfrm>
            <a:off x="137809" y="228940"/>
            <a:ext cx="10515600" cy="1325563"/>
          </a:xfrm>
        </p:spPr>
        <p:txBody>
          <a:bodyPr lIns="45719" tIns="45720" rIns="45719" bIns="45720" anchor="ctr">
            <a:normAutofit/>
          </a:bodyPr>
          <a:lstStyle/>
          <a:p>
            <a:r>
              <a:rPr lang="en-GB" sz="2800" err="1">
                <a:latin typeface="Arial"/>
              </a:rPr>
              <a:t>Dysgwr</a:t>
            </a:r>
            <a:r>
              <a:rPr lang="en-GB" sz="2800">
                <a:latin typeface="Arial"/>
              </a:rPr>
              <a:t> </a:t>
            </a:r>
            <a:r>
              <a:rPr lang="en-GB" sz="2800" err="1">
                <a:latin typeface="Arial"/>
              </a:rPr>
              <a:t>sy’n</a:t>
            </a:r>
            <a:r>
              <a:rPr lang="en-GB" sz="2800">
                <a:latin typeface="Arial"/>
              </a:rPr>
              <a:t> </a:t>
            </a:r>
            <a:r>
              <a:rPr lang="en-GB" sz="2800" err="1">
                <a:latin typeface="Arial"/>
              </a:rPr>
              <a:t>agored</a:t>
            </a:r>
            <a:r>
              <a:rPr lang="en-GB" sz="2800">
                <a:latin typeface="Arial"/>
              </a:rPr>
              <a:t> i </a:t>
            </a:r>
            <a:r>
              <a:rPr lang="en-GB" sz="2800" err="1">
                <a:latin typeface="Arial"/>
              </a:rPr>
              <a:t>niwed</a:t>
            </a:r>
            <a:r>
              <a:rPr lang="en-GB" sz="2800">
                <a:latin typeface="Arial"/>
              </a:rPr>
              <a:t> ac o dan </a:t>
            </a:r>
            <a:r>
              <a:rPr lang="en-GB" sz="2800" err="1">
                <a:latin typeface="Arial"/>
              </a:rPr>
              <a:t>anfantais</a:t>
            </a:r>
            <a:r>
              <a:rPr lang="en-GB" sz="2800">
                <a:latin typeface="Arial"/>
              </a:rPr>
              <a:t>  (</a:t>
            </a:r>
            <a:r>
              <a:rPr lang="en-GB" sz="2800" err="1">
                <a:latin typeface="Arial"/>
              </a:rPr>
              <a:t>LlC</a:t>
            </a:r>
            <a:r>
              <a:rPr lang="en-GB" sz="2800">
                <a:latin typeface="Arial"/>
              </a:rPr>
              <a:t>, 2020)</a:t>
            </a:r>
          </a:p>
        </p:txBody>
      </p:sp>
      <p:sp>
        <p:nvSpPr>
          <p:cNvPr id="3" name="Text Placeholder 2">
            <a:extLst>
              <a:ext uri="{FF2B5EF4-FFF2-40B4-BE49-F238E27FC236}">
                <a16:creationId xmlns:a16="http://schemas.microsoft.com/office/drawing/2014/main" id="{E28304E1-A9FF-DC50-4BCD-895C4D249CA3}"/>
              </a:ext>
            </a:extLst>
          </p:cNvPr>
          <p:cNvSpPr>
            <a:spLocks noGrp="1"/>
          </p:cNvSpPr>
          <p:nvPr>
            <p:ph type="body" idx="1"/>
          </p:nvPr>
        </p:nvSpPr>
        <p:spPr>
          <a:xfrm>
            <a:off x="371272" y="1407335"/>
            <a:ext cx="10515600" cy="4351338"/>
          </a:xfrm>
        </p:spPr>
        <p:txBody>
          <a:bodyPr lIns="45719" tIns="45720" rIns="45719" bIns="45720" anchor="t">
            <a:noAutofit/>
          </a:bodyPr>
          <a:lstStyle/>
          <a:p>
            <a:r>
              <a:rPr lang="en-GB" sz="2400" err="1">
                <a:latin typeface="Arial"/>
              </a:rPr>
              <a:t>Dysgwyr</a:t>
            </a:r>
            <a:r>
              <a:rPr lang="en-GB" sz="2400">
                <a:latin typeface="Arial"/>
              </a:rPr>
              <a:t> </a:t>
            </a:r>
            <a:r>
              <a:rPr lang="en-GB" sz="2400" err="1">
                <a:latin typeface="Arial"/>
              </a:rPr>
              <a:t>sydd</a:t>
            </a:r>
            <a:r>
              <a:rPr lang="en-GB" sz="2400">
                <a:latin typeface="Arial"/>
              </a:rPr>
              <a:t> ag </a:t>
            </a:r>
            <a:r>
              <a:rPr lang="en-GB" sz="2400" err="1">
                <a:latin typeface="Arial"/>
              </a:rPr>
              <a:t>anghenion</a:t>
            </a:r>
            <a:r>
              <a:rPr lang="en-GB" sz="2400">
                <a:latin typeface="Arial"/>
              </a:rPr>
              <a:t> </a:t>
            </a:r>
            <a:r>
              <a:rPr lang="en-GB" sz="2400" err="1">
                <a:latin typeface="Arial"/>
              </a:rPr>
              <a:t>dysgu</a:t>
            </a:r>
            <a:r>
              <a:rPr lang="en-GB" sz="2400">
                <a:latin typeface="Arial"/>
              </a:rPr>
              <a:t> </a:t>
            </a:r>
            <a:r>
              <a:rPr lang="en-GB" sz="2400" err="1">
                <a:latin typeface="Arial"/>
              </a:rPr>
              <a:t>ychwanegol</a:t>
            </a:r>
            <a:r>
              <a:rPr lang="en-GB" sz="2400">
                <a:latin typeface="Arial"/>
              </a:rPr>
              <a:t> (ADY) </a:t>
            </a:r>
          </a:p>
          <a:p>
            <a:r>
              <a:rPr lang="en-GB" sz="2400" err="1">
                <a:latin typeface="Arial"/>
              </a:rPr>
              <a:t>Dysgwyr</a:t>
            </a:r>
            <a:r>
              <a:rPr lang="en-GB" sz="2400">
                <a:latin typeface="Arial"/>
              </a:rPr>
              <a:t> o </a:t>
            </a:r>
            <a:r>
              <a:rPr lang="en-GB" sz="2400" err="1">
                <a:latin typeface="Arial"/>
              </a:rPr>
              <a:t>grwpiau</a:t>
            </a:r>
            <a:r>
              <a:rPr lang="en-GB" sz="2400">
                <a:latin typeface="Arial"/>
              </a:rPr>
              <a:t> </a:t>
            </a:r>
            <a:r>
              <a:rPr lang="en-GB" sz="2400" err="1">
                <a:latin typeface="Arial"/>
              </a:rPr>
              <a:t>lleiafrifoedd</a:t>
            </a:r>
            <a:r>
              <a:rPr lang="en-GB" sz="2400">
                <a:latin typeface="Arial"/>
              </a:rPr>
              <a:t> </a:t>
            </a:r>
            <a:r>
              <a:rPr lang="en-GB" sz="2400" err="1">
                <a:latin typeface="Arial"/>
              </a:rPr>
              <a:t>ethnig</a:t>
            </a:r>
            <a:r>
              <a:rPr lang="en-GB" sz="2400">
                <a:latin typeface="Arial"/>
              </a:rPr>
              <a:t> </a:t>
            </a:r>
            <a:r>
              <a:rPr lang="en-GB" sz="2400" err="1">
                <a:latin typeface="Arial"/>
              </a:rPr>
              <a:t>sydd</a:t>
            </a:r>
            <a:r>
              <a:rPr lang="en-GB" sz="2400">
                <a:latin typeface="Arial"/>
              </a:rPr>
              <a:t> â </a:t>
            </a:r>
            <a:r>
              <a:rPr lang="en-GB" sz="2400" err="1">
                <a:latin typeface="Arial"/>
              </a:rPr>
              <a:t>Chymraeg</a:t>
            </a:r>
            <a:r>
              <a:rPr lang="en-GB" sz="2400">
                <a:latin typeface="Arial"/>
              </a:rPr>
              <a:t> neu </a:t>
            </a:r>
            <a:r>
              <a:rPr lang="en-GB" sz="2400" err="1">
                <a:latin typeface="Arial"/>
              </a:rPr>
              <a:t>Saesneg</a:t>
            </a:r>
            <a:r>
              <a:rPr lang="en-GB" sz="2400">
                <a:latin typeface="Arial"/>
              </a:rPr>
              <a:t> </a:t>
            </a:r>
            <a:r>
              <a:rPr lang="en-GB" sz="2400" err="1">
                <a:latin typeface="Arial"/>
              </a:rPr>
              <a:t>fel</a:t>
            </a:r>
            <a:r>
              <a:rPr lang="en-GB" sz="2400">
                <a:latin typeface="Arial"/>
              </a:rPr>
              <a:t> </a:t>
            </a:r>
            <a:r>
              <a:rPr lang="en-GB" sz="2400" err="1">
                <a:latin typeface="Arial"/>
              </a:rPr>
              <a:t>iaith</a:t>
            </a:r>
            <a:r>
              <a:rPr lang="en-GB" sz="2400">
                <a:latin typeface="Arial"/>
              </a:rPr>
              <a:t> </a:t>
            </a:r>
            <a:r>
              <a:rPr lang="en-GB" sz="2400" err="1">
                <a:latin typeface="Arial"/>
              </a:rPr>
              <a:t>ychwanegol</a:t>
            </a:r>
            <a:r>
              <a:rPr lang="en-GB" sz="2400">
                <a:latin typeface="Arial"/>
              </a:rPr>
              <a:t> (CIY/SIY) </a:t>
            </a:r>
          </a:p>
          <a:p>
            <a:r>
              <a:rPr lang="en-GB" sz="2400">
                <a:latin typeface="Arial"/>
              </a:rPr>
              <a:t>Plant </a:t>
            </a:r>
            <a:r>
              <a:rPr lang="en-GB" sz="2400" err="1">
                <a:latin typeface="Arial"/>
              </a:rPr>
              <a:t>sydd</a:t>
            </a:r>
            <a:r>
              <a:rPr lang="en-GB" sz="2400">
                <a:latin typeface="Arial"/>
              </a:rPr>
              <a:t> â </a:t>
            </a:r>
            <a:r>
              <a:rPr lang="en-GB" sz="2400" err="1">
                <a:latin typeface="Arial"/>
              </a:rPr>
              <a:t>phrofiad</a:t>
            </a:r>
            <a:r>
              <a:rPr lang="en-GB" sz="2400">
                <a:latin typeface="Arial"/>
              </a:rPr>
              <a:t> o </a:t>
            </a:r>
            <a:r>
              <a:rPr lang="en-GB" sz="2400" err="1">
                <a:latin typeface="Arial"/>
              </a:rPr>
              <a:t>ofal</a:t>
            </a:r>
            <a:r>
              <a:rPr lang="en-GB" sz="2400">
                <a:latin typeface="Arial"/>
              </a:rPr>
              <a:t>, </a:t>
            </a:r>
            <a:r>
              <a:rPr lang="en-GB" sz="2400" err="1">
                <a:latin typeface="Arial"/>
              </a:rPr>
              <a:t>gan</a:t>
            </a:r>
            <a:r>
              <a:rPr lang="en-GB" sz="2400">
                <a:latin typeface="Arial"/>
              </a:rPr>
              <a:t> </a:t>
            </a:r>
            <a:r>
              <a:rPr lang="en-GB" sz="2400" err="1">
                <a:latin typeface="Arial"/>
              </a:rPr>
              <a:t>gynnwys</a:t>
            </a:r>
            <a:r>
              <a:rPr lang="en-GB" sz="2400">
                <a:latin typeface="Arial"/>
              </a:rPr>
              <a:t> plant </a:t>
            </a:r>
            <a:r>
              <a:rPr lang="en-GB" sz="2400" err="1">
                <a:latin typeface="Arial"/>
              </a:rPr>
              <a:t>sy’n</a:t>
            </a:r>
            <a:r>
              <a:rPr lang="en-GB" sz="2400">
                <a:latin typeface="Arial"/>
              </a:rPr>
              <a:t> </a:t>
            </a:r>
            <a:r>
              <a:rPr lang="en-GB" sz="2400" err="1">
                <a:latin typeface="Arial"/>
              </a:rPr>
              <a:t>derbyn</a:t>
            </a:r>
            <a:r>
              <a:rPr lang="en-GB" sz="2400">
                <a:latin typeface="Arial"/>
              </a:rPr>
              <a:t> </a:t>
            </a:r>
            <a:r>
              <a:rPr lang="en-GB" sz="2400" err="1">
                <a:latin typeface="Arial"/>
              </a:rPr>
              <a:t>gofal</a:t>
            </a:r>
            <a:r>
              <a:rPr lang="en-GB" sz="2400">
                <a:latin typeface="Arial"/>
              </a:rPr>
              <a:t> </a:t>
            </a:r>
          </a:p>
          <a:p>
            <a:r>
              <a:rPr lang="en-GB" sz="2400" err="1">
                <a:latin typeface="Arial"/>
              </a:rPr>
              <a:t>Dysgwyr</a:t>
            </a:r>
            <a:r>
              <a:rPr lang="en-GB" sz="2400">
                <a:latin typeface="Arial"/>
              </a:rPr>
              <a:t> </a:t>
            </a:r>
            <a:r>
              <a:rPr lang="en-GB" sz="2400" err="1">
                <a:latin typeface="Arial"/>
              </a:rPr>
              <a:t>sy’n</a:t>
            </a:r>
            <a:r>
              <a:rPr lang="en-GB" sz="2400">
                <a:latin typeface="Arial"/>
              </a:rPr>
              <a:t> </a:t>
            </a:r>
            <a:r>
              <a:rPr lang="en-GB" sz="2400" err="1">
                <a:latin typeface="Arial"/>
              </a:rPr>
              <a:t>derbyn</a:t>
            </a:r>
            <a:r>
              <a:rPr lang="en-GB" sz="2400">
                <a:latin typeface="Arial"/>
              </a:rPr>
              <a:t> </a:t>
            </a:r>
            <a:r>
              <a:rPr lang="en-GB" sz="2400" err="1">
                <a:latin typeface="Arial"/>
              </a:rPr>
              <a:t>addysg</a:t>
            </a:r>
            <a:r>
              <a:rPr lang="en-GB" sz="2400">
                <a:latin typeface="Arial"/>
              </a:rPr>
              <a:t> </a:t>
            </a:r>
            <a:r>
              <a:rPr lang="en-GB" sz="2400" err="1">
                <a:latin typeface="Arial"/>
              </a:rPr>
              <a:t>heblaw</a:t>
            </a:r>
            <a:r>
              <a:rPr lang="en-GB" sz="2400">
                <a:latin typeface="Arial"/>
              </a:rPr>
              <a:t> yn </a:t>
            </a:r>
            <a:r>
              <a:rPr lang="en-GB" sz="2400" err="1">
                <a:latin typeface="Arial"/>
              </a:rPr>
              <a:t>yr</a:t>
            </a:r>
            <a:r>
              <a:rPr lang="en-GB" sz="2400">
                <a:latin typeface="Arial"/>
              </a:rPr>
              <a:t> </a:t>
            </a:r>
            <a:r>
              <a:rPr lang="en-GB" sz="2400" err="1">
                <a:latin typeface="Arial"/>
              </a:rPr>
              <a:t>ysgol</a:t>
            </a:r>
            <a:r>
              <a:rPr lang="en-GB" sz="2400">
                <a:latin typeface="Arial"/>
              </a:rPr>
              <a:t> (EOTAS) </a:t>
            </a:r>
          </a:p>
          <a:p>
            <a:r>
              <a:rPr lang="en-GB" sz="2400">
                <a:latin typeface="Arial"/>
              </a:rPr>
              <a:t>Plant </a:t>
            </a:r>
            <a:r>
              <a:rPr lang="en-GB" sz="2400" err="1">
                <a:latin typeface="Arial"/>
              </a:rPr>
              <a:t>ffoaduriaid</a:t>
            </a:r>
            <a:r>
              <a:rPr lang="en-GB" sz="2400">
                <a:latin typeface="Arial"/>
              </a:rPr>
              <a:t> a </a:t>
            </a:r>
            <a:r>
              <a:rPr lang="en-GB" sz="2400" err="1">
                <a:latin typeface="Arial"/>
              </a:rPr>
              <a:t>cheiswyr</a:t>
            </a:r>
            <a:r>
              <a:rPr lang="en-GB" sz="2400">
                <a:latin typeface="Arial"/>
              </a:rPr>
              <a:t> </a:t>
            </a:r>
            <a:r>
              <a:rPr lang="en-GB" sz="2400" err="1">
                <a:latin typeface="Arial"/>
              </a:rPr>
              <a:t>lloches</a:t>
            </a:r>
            <a:r>
              <a:rPr lang="en-GB" sz="2400">
                <a:latin typeface="Arial"/>
              </a:rPr>
              <a:t> </a:t>
            </a:r>
          </a:p>
          <a:p>
            <a:r>
              <a:rPr lang="en-GB" sz="2400">
                <a:latin typeface="Arial"/>
              </a:rPr>
              <a:t>Plant </a:t>
            </a:r>
            <a:r>
              <a:rPr lang="en-GB" sz="2400" err="1">
                <a:latin typeface="Arial"/>
              </a:rPr>
              <a:t>Sipsiwn</a:t>
            </a:r>
            <a:r>
              <a:rPr lang="en-GB" sz="2400">
                <a:latin typeface="Arial"/>
              </a:rPr>
              <a:t>, Roma a </a:t>
            </a:r>
            <a:r>
              <a:rPr lang="en-GB" sz="2400" err="1">
                <a:latin typeface="Arial"/>
              </a:rPr>
              <a:t>Theithwyr</a:t>
            </a:r>
            <a:r>
              <a:rPr lang="en-GB" sz="2400">
                <a:latin typeface="Arial"/>
              </a:rPr>
              <a:t> </a:t>
            </a:r>
          </a:p>
          <a:p>
            <a:r>
              <a:rPr lang="en-GB" sz="2400" err="1">
                <a:latin typeface="Arial"/>
              </a:rPr>
              <a:t>Dysgwyr</a:t>
            </a:r>
            <a:r>
              <a:rPr lang="en-GB" sz="2400">
                <a:latin typeface="Arial"/>
              </a:rPr>
              <a:t> </a:t>
            </a:r>
            <a:r>
              <a:rPr lang="en-GB" sz="2400" err="1">
                <a:latin typeface="Arial"/>
              </a:rPr>
              <a:t>sy’n</a:t>
            </a:r>
            <a:r>
              <a:rPr lang="en-GB" sz="2400">
                <a:latin typeface="Arial"/>
              </a:rPr>
              <a:t> </a:t>
            </a:r>
            <a:r>
              <a:rPr lang="en-GB" sz="2400" err="1">
                <a:latin typeface="Arial"/>
              </a:rPr>
              <a:t>gymwys</a:t>
            </a:r>
            <a:r>
              <a:rPr lang="en-GB" sz="2400">
                <a:latin typeface="Arial"/>
              </a:rPr>
              <a:t> i </a:t>
            </a:r>
            <a:r>
              <a:rPr lang="en-GB" sz="2400" err="1">
                <a:latin typeface="Arial"/>
              </a:rPr>
              <a:t>gael</a:t>
            </a:r>
            <a:r>
              <a:rPr lang="en-GB" sz="2400">
                <a:latin typeface="Arial"/>
              </a:rPr>
              <a:t> </a:t>
            </a:r>
            <a:r>
              <a:rPr lang="en-GB" sz="2400" err="1">
                <a:latin typeface="Arial"/>
              </a:rPr>
              <a:t>prydau</a:t>
            </a:r>
            <a:r>
              <a:rPr lang="en-GB" sz="2400">
                <a:latin typeface="Arial"/>
              </a:rPr>
              <a:t> </a:t>
            </a:r>
            <a:r>
              <a:rPr lang="en-GB" sz="2400" err="1">
                <a:latin typeface="Arial"/>
              </a:rPr>
              <a:t>ysgol</a:t>
            </a:r>
            <a:r>
              <a:rPr lang="en-GB" sz="2400">
                <a:latin typeface="Arial"/>
              </a:rPr>
              <a:t> am </a:t>
            </a:r>
            <a:r>
              <a:rPr lang="en-GB" sz="2400" err="1">
                <a:latin typeface="Arial"/>
              </a:rPr>
              <a:t>ddim</a:t>
            </a:r>
            <a:endParaRPr lang="en-GB" sz="2400">
              <a:latin typeface="Arial"/>
            </a:endParaRPr>
          </a:p>
          <a:p>
            <a:r>
              <a:rPr lang="en-GB" sz="2400">
                <a:latin typeface="Arial"/>
              </a:rPr>
              <a:t>Gofalwyr </a:t>
            </a:r>
            <a:r>
              <a:rPr lang="en-GB" sz="2400" err="1">
                <a:latin typeface="Arial"/>
              </a:rPr>
              <a:t>ifanc</a:t>
            </a:r>
            <a:r>
              <a:rPr lang="en-GB" sz="2400">
                <a:latin typeface="Arial"/>
              </a:rPr>
              <a:t> </a:t>
            </a:r>
          </a:p>
          <a:p>
            <a:r>
              <a:rPr lang="en-GB" sz="2400">
                <a:latin typeface="Arial"/>
              </a:rPr>
              <a:t>Plant </a:t>
            </a:r>
            <a:r>
              <a:rPr lang="en-GB" sz="2400" err="1">
                <a:latin typeface="Arial"/>
              </a:rPr>
              <a:t>sy’n</a:t>
            </a:r>
            <a:r>
              <a:rPr lang="en-GB" sz="2400">
                <a:latin typeface="Arial"/>
              </a:rPr>
              <a:t> </a:t>
            </a:r>
            <a:r>
              <a:rPr lang="en-GB" sz="2400" err="1">
                <a:latin typeface="Arial"/>
              </a:rPr>
              <a:t>wynebu</a:t>
            </a:r>
            <a:r>
              <a:rPr lang="en-GB" sz="2400">
                <a:latin typeface="Arial"/>
              </a:rPr>
              <a:t> </a:t>
            </a:r>
            <a:r>
              <a:rPr lang="en-GB" sz="2400" err="1">
                <a:latin typeface="Arial"/>
              </a:rPr>
              <a:t>risg</a:t>
            </a:r>
            <a:r>
              <a:rPr lang="en-GB" sz="2400">
                <a:latin typeface="Arial"/>
              </a:rPr>
              <a:t> o </a:t>
            </a:r>
            <a:r>
              <a:rPr lang="en-GB" sz="2400" err="1">
                <a:latin typeface="Arial"/>
              </a:rPr>
              <a:t>niwed</a:t>
            </a:r>
            <a:r>
              <a:rPr lang="en-GB" sz="2400">
                <a:latin typeface="Arial"/>
              </a:rPr>
              <a:t>, </a:t>
            </a:r>
            <a:r>
              <a:rPr lang="en-GB" sz="2400" err="1">
                <a:latin typeface="Arial"/>
              </a:rPr>
              <a:t>camdriniaeth</a:t>
            </a:r>
            <a:r>
              <a:rPr lang="en-GB" sz="2400">
                <a:latin typeface="Arial"/>
              </a:rPr>
              <a:t> neu </a:t>
            </a:r>
            <a:r>
              <a:rPr lang="en-GB" sz="2400" err="1">
                <a:latin typeface="Arial"/>
              </a:rPr>
              <a:t>esgeulustod</a:t>
            </a:r>
            <a:r>
              <a:rPr lang="en-GB" sz="2400">
                <a:latin typeface="Arial"/>
              </a:rPr>
              <a:t>.</a:t>
            </a:r>
          </a:p>
        </p:txBody>
      </p:sp>
    </p:spTree>
    <p:extLst>
      <p:ext uri="{BB962C8B-B14F-4D97-AF65-F5344CB8AC3E}">
        <p14:creationId xmlns:p14="http://schemas.microsoft.com/office/powerpoint/2010/main" val="1040474367"/>
      </p:ext>
    </p:extLst>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84B7B-0287-7D77-D60D-7AB51F5560CA}"/>
              </a:ext>
            </a:extLst>
          </p:cNvPr>
          <p:cNvSpPr>
            <a:spLocks noGrp="1"/>
          </p:cNvSpPr>
          <p:nvPr>
            <p:ph type="title"/>
          </p:nvPr>
        </p:nvSpPr>
        <p:spPr>
          <a:xfrm>
            <a:off x="585658" y="465350"/>
            <a:ext cx="10515600" cy="770555"/>
          </a:xfrm>
        </p:spPr>
        <p:txBody>
          <a:bodyPr lIns="45719" tIns="45720" rIns="45719" bIns="45720" anchor="ctr">
            <a:normAutofit fontScale="90000"/>
          </a:bodyPr>
          <a:lstStyle/>
          <a:p>
            <a:r>
              <a:rPr lang="en-GB" sz="4400">
                <a:solidFill>
                  <a:schemeClr val="tx1"/>
                </a:solidFill>
                <a:latin typeface="Arial"/>
                <a:cs typeface="Arial"/>
              </a:rPr>
              <a:t>Vulnerable learners (WG, 2020)</a:t>
            </a:r>
            <a:br>
              <a:rPr lang="en-GB" sz="4400">
                <a:latin typeface="Arial" panose="020B0604020202020204" pitchFamily="34" charset="0"/>
                <a:cs typeface="Arial" panose="020B0604020202020204" pitchFamily="34" charset="0"/>
              </a:rPr>
            </a:br>
            <a:endParaRPr lang="en-GB">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F4ECC446-D189-457B-800D-5AA05AB11AFD}"/>
              </a:ext>
            </a:extLst>
          </p:cNvPr>
          <p:cNvSpPr/>
          <p:nvPr/>
        </p:nvSpPr>
        <p:spPr>
          <a:xfrm>
            <a:off x="493610" y="1454605"/>
            <a:ext cx="9927770" cy="4154984"/>
          </a:xfrm>
          <a:prstGeom prst="rect">
            <a:avLst/>
          </a:prstGeom>
        </p:spPr>
        <p:txBody>
          <a:bodyPr wrap="square" lIns="91440" tIns="45720" rIns="91440" bIns="45720" anchor="t">
            <a:spAutoFit/>
          </a:bodyPr>
          <a:lstStyle/>
          <a:p>
            <a:pPr marL="342900" indent="-342900">
              <a:buFont typeface="Wingdings" panose="05000000000000000000" pitchFamily="2" charset="2"/>
              <a:buChar char="§"/>
            </a:pPr>
            <a:r>
              <a:rPr lang="en-GB" sz="2200">
                <a:solidFill>
                  <a:schemeClr val="tx1"/>
                </a:solidFill>
                <a:latin typeface="Arial"/>
                <a:cs typeface="Arial"/>
              </a:rPr>
              <a:t>Learners with Additional Learning needs.</a:t>
            </a:r>
          </a:p>
          <a:p>
            <a:pPr marL="342900" indent="-342900">
              <a:buFont typeface="Wingdings" panose="05000000000000000000" pitchFamily="2" charset="2"/>
              <a:buChar char="§"/>
            </a:pPr>
            <a:r>
              <a:rPr lang="en-GB" sz="2200">
                <a:solidFill>
                  <a:schemeClr val="tx1"/>
                </a:solidFill>
                <a:latin typeface="Arial"/>
                <a:cs typeface="Arial"/>
              </a:rPr>
              <a:t>Learners from minority ethnic groups who have English or Welsh as an additional language (EAL/WAL).</a:t>
            </a:r>
          </a:p>
          <a:p>
            <a:pPr marL="342900" indent="-342900">
              <a:buFont typeface="Wingdings" panose="05000000000000000000" pitchFamily="2" charset="2"/>
              <a:buChar char="§"/>
            </a:pPr>
            <a:r>
              <a:rPr lang="en-GB" sz="2200">
                <a:solidFill>
                  <a:schemeClr val="tx1"/>
                </a:solidFill>
                <a:latin typeface="Arial"/>
                <a:cs typeface="Arial"/>
              </a:rPr>
              <a:t>Care-experienced children, including looked after children.</a:t>
            </a:r>
          </a:p>
          <a:p>
            <a:pPr marL="342900" indent="-342900">
              <a:buFont typeface="Wingdings" panose="05000000000000000000" pitchFamily="2" charset="2"/>
              <a:buChar char="§"/>
            </a:pPr>
            <a:r>
              <a:rPr lang="en-GB" sz="2200">
                <a:solidFill>
                  <a:schemeClr val="tx1"/>
                </a:solidFill>
                <a:latin typeface="Arial"/>
                <a:cs typeface="Arial"/>
              </a:rPr>
              <a:t>Learners educated other than at school (EOTAS).</a:t>
            </a:r>
          </a:p>
          <a:p>
            <a:pPr marL="342900" indent="-342900">
              <a:buFont typeface="Wingdings" panose="05000000000000000000" pitchFamily="2" charset="2"/>
              <a:buChar char="§"/>
            </a:pPr>
            <a:r>
              <a:rPr lang="en-GB" sz="2200">
                <a:solidFill>
                  <a:schemeClr val="tx1"/>
                </a:solidFill>
                <a:latin typeface="Arial"/>
                <a:cs typeface="Arial"/>
              </a:rPr>
              <a:t>Children of refugees and asylum seekers. </a:t>
            </a:r>
          </a:p>
          <a:p>
            <a:pPr marL="342900" indent="-342900">
              <a:buFont typeface="Wingdings" panose="05000000000000000000" pitchFamily="2" charset="2"/>
              <a:buChar char="§"/>
            </a:pPr>
            <a:r>
              <a:rPr lang="en-GB" sz="2200">
                <a:solidFill>
                  <a:schemeClr val="tx1"/>
                </a:solidFill>
                <a:latin typeface="Arial"/>
                <a:cs typeface="Arial"/>
              </a:rPr>
              <a:t>Gypsy, Roma and Traveller children.</a:t>
            </a:r>
          </a:p>
          <a:p>
            <a:pPr marL="342900" indent="-342900">
              <a:buFont typeface="Wingdings" panose="05000000000000000000" pitchFamily="2" charset="2"/>
              <a:buChar char="§"/>
            </a:pPr>
            <a:r>
              <a:rPr lang="en-GB" sz="2200">
                <a:solidFill>
                  <a:schemeClr val="tx1"/>
                </a:solidFill>
                <a:latin typeface="Arial"/>
                <a:cs typeface="Arial"/>
              </a:rPr>
              <a:t>Learners eligible for free school meals (</a:t>
            </a:r>
            <a:r>
              <a:rPr lang="en-GB" sz="2200" err="1">
                <a:solidFill>
                  <a:schemeClr val="tx1"/>
                </a:solidFill>
                <a:latin typeface="Arial"/>
                <a:cs typeface="Arial"/>
              </a:rPr>
              <a:t>eFSM</a:t>
            </a:r>
            <a:r>
              <a:rPr lang="en-GB" sz="2200">
                <a:solidFill>
                  <a:schemeClr val="tx1"/>
                </a:solidFill>
                <a:latin typeface="Arial"/>
                <a:cs typeface="Arial"/>
              </a:rPr>
              <a:t>)</a:t>
            </a:r>
          </a:p>
          <a:p>
            <a:pPr marL="342900" indent="-342900">
              <a:buFont typeface="Wingdings" panose="05000000000000000000" pitchFamily="2" charset="2"/>
              <a:buChar char="§"/>
            </a:pPr>
            <a:r>
              <a:rPr lang="en-GB" sz="2200">
                <a:solidFill>
                  <a:schemeClr val="tx1"/>
                </a:solidFill>
                <a:latin typeface="Arial"/>
                <a:cs typeface="Arial"/>
              </a:rPr>
              <a:t>Young carers.</a:t>
            </a:r>
          </a:p>
          <a:p>
            <a:pPr marL="342900" indent="-342900">
              <a:buFont typeface="Wingdings" panose="05000000000000000000" pitchFamily="2" charset="2"/>
              <a:buChar char="§"/>
            </a:pPr>
            <a:r>
              <a:rPr lang="en-GB" sz="2200">
                <a:solidFill>
                  <a:schemeClr val="tx1"/>
                </a:solidFill>
                <a:latin typeface="Arial"/>
                <a:cs typeface="Arial"/>
              </a:rPr>
              <a:t>Children at risk of harm, abuse or neglect.         </a:t>
            </a:r>
          </a:p>
          <a:p>
            <a:pPr marL="342900" indent="-342900">
              <a:buFont typeface="Wingdings" panose="05000000000000000000" pitchFamily="2" charset="2"/>
              <a:buChar char="§"/>
            </a:pPr>
            <a:endParaRPr lang="en-GB" sz="2200">
              <a:solidFill>
                <a:schemeClr val="tx1"/>
              </a:solidFill>
              <a:latin typeface="Arial"/>
              <a:cs typeface="Arial"/>
            </a:endParaRPr>
          </a:p>
          <a:p>
            <a:r>
              <a:rPr lang="en-GB" sz="2200">
                <a:solidFill>
                  <a:schemeClr val="tx1"/>
                </a:solidFill>
                <a:latin typeface="Arial"/>
                <a:cs typeface="Arial"/>
              </a:rPr>
              <a:t>Welsh Government (2020)</a:t>
            </a:r>
            <a:endParaRPr lang="en-GB">
              <a:solidFill>
                <a:schemeClr val="tx1"/>
              </a:solidFill>
            </a:endParaRPr>
          </a:p>
        </p:txBody>
      </p:sp>
    </p:spTree>
    <p:extLst>
      <p:ext uri="{BB962C8B-B14F-4D97-AF65-F5344CB8AC3E}">
        <p14:creationId xmlns:p14="http://schemas.microsoft.com/office/powerpoint/2010/main" val="1677893556"/>
      </p:ext>
    </p:extLst>
  </p:cSld>
  <p:clrMapOvr>
    <a:masterClrMapping/>
  </p:clrMapOvr>
  <p:transition spd="med"/>
  <p:extLst>
    <p:ext uri="{6950BFC3-D8DA-4A85-94F7-54DA5524770B}">
      <p188:commentRel xmlns:p188="http://schemas.microsoft.com/office/powerpoint/2018/8/main" r:id="rId3"/>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D3118-7555-3299-E5AE-9A956F4CC8ED}"/>
              </a:ext>
            </a:extLst>
          </p:cNvPr>
          <p:cNvSpPr>
            <a:spLocks noGrp="1"/>
          </p:cNvSpPr>
          <p:nvPr>
            <p:ph type="title"/>
          </p:nvPr>
        </p:nvSpPr>
        <p:spPr>
          <a:xfrm>
            <a:off x="147313" y="76046"/>
            <a:ext cx="10515600" cy="1325563"/>
          </a:xfrm>
        </p:spPr>
        <p:txBody>
          <a:bodyPr lIns="45719" tIns="45720" rIns="45719" bIns="45720" anchor="ctr">
            <a:normAutofit/>
          </a:bodyPr>
          <a:lstStyle/>
          <a:p>
            <a:r>
              <a:rPr lang="en-US" err="1">
                <a:latin typeface="Arial"/>
              </a:rPr>
              <a:t>Croestoriadoldeb</a:t>
            </a:r>
            <a:endParaRPr lang="en-US">
              <a:latin typeface="Arial"/>
            </a:endParaRPr>
          </a:p>
        </p:txBody>
      </p:sp>
      <p:sp>
        <p:nvSpPr>
          <p:cNvPr id="3" name="Text Placeholder 2">
            <a:extLst>
              <a:ext uri="{FF2B5EF4-FFF2-40B4-BE49-F238E27FC236}">
                <a16:creationId xmlns:a16="http://schemas.microsoft.com/office/drawing/2014/main" id="{FB5D92AD-06B0-7B7C-256D-E57D1012A352}"/>
              </a:ext>
            </a:extLst>
          </p:cNvPr>
          <p:cNvSpPr>
            <a:spLocks noGrp="1"/>
          </p:cNvSpPr>
          <p:nvPr>
            <p:ph type="body" idx="1"/>
          </p:nvPr>
        </p:nvSpPr>
        <p:spPr>
          <a:xfrm>
            <a:off x="254410" y="1401609"/>
            <a:ext cx="10515600" cy="4351338"/>
          </a:xfrm>
        </p:spPr>
        <p:txBody>
          <a:bodyPr lIns="45719" tIns="45720" rIns="45719" bIns="45720" anchor="t">
            <a:normAutofit fontScale="92500"/>
          </a:bodyPr>
          <a:lstStyle/>
          <a:p>
            <a:r>
              <a:rPr lang="en-US">
                <a:solidFill>
                  <a:srgbClr val="FF0000"/>
                </a:solidFill>
                <a:latin typeface="Arial"/>
                <a:ea typeface="+mn-lt"/>
                <a:cs typeface="+mn-lt"/>
              </a:rPr>
              <a:t>Mae </a:t>
            </a:r>
            <a:r>
              <a:rPr lang="en-US" err="1">
                <a:solidFill>
                  <a:srgbClr val="FF0000"/>
                </a:solidFill>
                <a:latin typeface="Arial"/>
                <a:ea typeface="+mn-lt"/>
                <a:cs typeface="+mn-lt"/>
              </a:rPr>
              <a:t>anfantais</a:t>
            </a:r>
            <a:r>
              <a:rPr lang="en-US">
                <a:solidFill>
                  <a:srgbClr val="FF0000"/>
                </a:solidFill>
                <a:latin typeface="Arial"/>
                <a:ea typeface="+mn-lt"/>
                <a:cs typeface="+mn-lt"/>
              </a:rPr>
              <a:t> </a:t>
            </a:r>
            <a:r>
              <a:rPr lang="en-US" err="1">
                <a:solidFill>
                  <a:srgbClr val="FF0000"/>
                </a:solidFill>
                <a:latin typeface="Arial"/>
                <a:ea typeface="+mn-lt"/>
                <a:cs typeface="+mn-lt"/>
              </a:rPr>
              <a:t>economaidd-gymdeithasol</a:t>
            </a:r>
            <a:r>
              <a:rPr lang="en-US">
                <a:solidFill>
                  <a:srgbClr val="FF0000"/>
                </a:solidFill>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groestoriadol</a:t>
            </a:r>
            <a:r>
              <a:rPr lang="en-US">
                <a:latin typeface="Arial"/>
                <a:ea typeface="+mn-lt"/>
                <a:cs typeface="+mn-lt"/>
              </a:rPr>
              <a:t> </a:t>
            </a:r>
            <a:r>
              <a:rPr lang="en-US" err="1">
                <a:latin typeface="Arial"/>
                <a:ea typeface="+mn-lt"/>
                <a:cs typeface="+mn-lt"/>
              </a:rPr>
              <a:t>iawn</a:t>
            </a:r>
            <a:r>
              <a:rPr lang="en-US">
                <a:latin typeface="Arial"/>
                <a:ea typeface="+mn-lt"/>
                <a:cs typeface="+mn-lt"/>
              </a:rPr>
              <a:t> – </a:t>
            </a:r>
            <a:r>
              <a:rPr lang="en-US" err="1">
                <a:latin typeface="Arial"/>
                <a:ea typeface="+mn-lt"/>
                <a:cs typeface="+mn-lt"/>
              </a:rPr>
              <a:t>mae</a:t>
            </a:r>
            <a:r>
              <a:rPr lang="en-US">
                <a:latin typeface="Arial"/>
                <a:ea typeface="+mn-lt"/>
                <a:cs typeface="+mn-lt"/>
              </a:rPr>
              <a:t> </a:t>
            </a:r>
            <a:r>
              <a:rPr lang="en-US" err="1">
                <a:latin typeface="Arial"/>
                <a:ea typeface="+mn-lt"/>
                <a:cs typeface="+mn-lt"/>
              </a:rPr>
              <a:t>amddifadedd</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bodoli</a:t>
            </a:r>
            <a:r>
              <a:rPr lang="en-US">
                <a:latin typeface="Arial"/>
                <a:ea typeface="+mn-lt"/>
                <a:cs typeface="+mn-lt"/>
              </a:rPr>
              <a:t> </a:t>
            </a:r>
            <a:r>
              <a:rPr lang="en-US" err="1">
                <a:latin typeface="Arial"/>
                <a:ea typeface="+mn-lt"/>
                <a:cs typeface="+mn-lt"/>
              </a:rPr>
              <a:t>ochr</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ochr</a:t>
            </a:r>
            <a:r>
              <a:rPr lang="en-US">
                <a:latin typeface="Arial"/>
                <a:ea typeface="+mn-lt"/>
                <a:cs typeface="+mn-lt"/>
              </a:rPr>
              <a:t> â </a:t>
            </a:r>
            <a:r>
              <a:rPr lang="en-US" err="1">
                <a:latin typeface="Arial"/>
                <a:ea typeface="+mn-lt"/>
                <a:cs typeface="+mn-lt"/>
              </a:rPr>
              <a:t>nodweddion</a:t>
            </a:r>
            <a:r>
              <a:rPr lang="en-US">
                <a:latin typeface="Arial"/>
                <a:ea typeface="+mn-lt"/>
                <a:cs typeface="+mn-lt"/>
              </a:rPr>
              <a:t> </a:t>
            </a:r>
            <a:r>
              <a:rPr lang="en-US" err="1">
                <a:latin typeface="Arial"/>
                <a:ea typeface="+mn-lt"/>
                <a:cs typeface="+mn-lt"/>
              </a:rPr>
              <a:t>eraill</a:t>
            </a:r>
            <a:r>
              <a:rPr lang="en-US">
                <a:latin typeface="Arial"/>
                <a:ea typeface="+mn-lt"/>
                <a:cs typeface="+mn-lt"/>
              </a:rPr>
              <a:t> ac </a:t>
            </a:r>
            <a:r>
              <a:rPr lang="en-US" err="1">
                <a:latin typeface="Arial"/>
                <a:ea typeface="+mn-lt"/>
                <a:cs typeface="+mn-lt"/>
              </a:rPr>
              <a:t>yn</a:t>
            </a:r>
            <a:r>
              <a:rPr lang="en-US">
                <a:latin typeface="Arial"/>
                <a:ea typeface="+mn-lt"/>
                <a:cs typeface="+mn-lt"/>
              </a:rPr>
              <a:t> </a:t>
            </a:r>
            <a:r>
              <a:rPr lang="en-US" err="1">
                <a:latin typeface="Arial"/>
                <a:ea typeface="+mn-lt"/>
                <a:cs typeface="+mn-lt"/>
              </a:rPr>
              <a:t>rhyngweithio</a:t>
            </a:r>
            <a:r>
              <a:rPr lang="en-US">
                <a:latin typeface="Arial"/>
                <a:ea typeface="+mn-lt"/>
                <a:cs typeface="+mn-lt"/>
              </a:rPr>
              <a:t> â </a:t>
            </a:r>
            <a:r>
              <a:rPr lang="en-US" err="1">
                <a:latin typeface="Arial"/>
                <a:ea typeface="+mn-lt"/>
                <a:cs typeface="+mn-lt"/>
              </a:rPr>
              <a:t>nhw</a:t>
            </a:r>
            <a:r>
              <a:rPr lang="en-US">
                <a:latin typeface="Arial"/>
                <a:ea typeface="+mn-lt"/>
                <a:cs typeface="+mn-lt"/>
              </a:rPr>
              <a:t>. </a:t>
            </a:r>
            <a:endParaRPr lang="en-US">
              <a:latin typeface="Arial"/>
            </a:endParaRPr>
          </a:p>
          <a:p>
            <a:pPr marL="0" indent="0">
              <a:buNone/>
            </a:pPr>
            <a:endParaRPr lang="en-US">
              <a:latin typeface="Arial"/>
            </a:endParaRPr>
          </a:p>
          <a:p>
            <a:r>
              <a:rPr lang="en-US">
                <a:latin typeface="Arial"/>
                <a:ea typeface="+mn-lt"/>
                <a:cs typeface="+mn-lt"/>
              </a:rPr>
              <a:t>Mae </a:t>
            </a:r>
            <a:r>
              <a:rPr lang="en-US" err="1">
                <a:latin typeface="Arial"/>
                <a:ea typeface="+mn-lt"/>
                <a:cs typeface="+mn-lt"/>
              </a:rPr>
              <a:t>rhai</a:t>
            </a:r>
            <a:r>
              <a:rPr lang="en-US">
                <a:latin typeface="Arial"/>
                <a:ea typeface="+mn-lt"/>
                <a:cs typeface="+mn-lt"/>
              </a:rPr>
              <a:t> </a:t>
            </a:r>
            <a:r>
              <a:rPr lang="en-US" err="1">
                <a:latin typeface="Arial"/>
                <a:ea typeface="+mn-lt"/>
                <a:cs typeface="+mn-lt"/>
              </a:rPr>
              <a:t>pobl</a:t>
            </a:r>
            <a:r>
              <a:rPr lang="en-US">
                <a:latin typeface="Arial"/>
                <a:ea typeface="+mn-lt"/>
                <a:cs typeface="+mn-lt"/>
              </a:rPr>
              <a:t> a </a:t>
            </a:r>
            <a:r>
              <a:rPr lang="en-US" err="1">
                <a:latin typeface="Arial"/>
                <a:ea typeface="+mn-lt"/>
                <a:cs typeface="+mn-lt"/>
              </a:rPr>
              <a:t>chymunedau</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profi</a:t>
            </a:r>
            <a:r>
              <a:rPr lang="en-US">
                <a:latin typeface="Arial"/>
                <a:ea typeface="+mn-lt"/>
                <a:cs typeface="+mn-lt"/>
              </a:rPr>
              <a:t> </a:t>
            </a:r>
            <a:r>
              <a:rPr lang="en-US" err="1">
                <a:latin typeface="Arial"/>
                <a:ea typeface="+mn-lt"/>
                <a:cs typeface="+mn-lt"/>
              </a:rPr>
              <a:t>canlyniadau</a:t>
            </a:r>
            <a:r>
              <a:rPr lang="en-US">
                <a:latin typeface="Arial"/>
                <a:ea typeface="+mn-lt"/>
                <a:cs typeface="+mn-lt"/>
              </a:rPr>
              <a:t> </a:t>
            </a:r>
            <a:r>
              <a:rPr lang="en-US" err="1">
                <a:latin typeface="Arial"/>
                <a:ea typeface="+mn-lt"/>
                <a:cs typeface="+mn-lt"/>
              </a:rPr>
              <a:t>gwaeth</a:t>
            </a:r>
            <a:r>
              <a:rPr lang="en-US">
                <a:latin typeface="Arial"/>
                <a:ea typeface="+mn-lt"/>
                <a:cs typeface="+mn-lt"/>
              </a:rPr>
              <a:t> o </a:t>
            </a:r>
            <a:r>
              <a:rPr lang="en-US" err="1">
                <a:latin typeface="Arial"/>
                <a:ea typeface="+mn-lt"/>
                <a:cs typeface="+mn-lt"/>
              </a:rPr>
              <a:t>ganlyniad</a:t>
            </a:r>
            <a:r>
              <a:rPr lang="en-US">
                <a:latin typeface="Arial"/>
                <a:ea typeface="+mn-lt"/>
                <a:cs typeface="+mn-lt"/>
              </a:rPr>
              <a:t> i </a:t>
            </a:r>
            <a:r>
              <a:rPr lang="en-US" err="1">
                <a:latin typeface="Arial"/>
                <a:ea typeface="+mn-lt"/>
                <a:cs typeface="+mn-lt"/>
              </a:rPr>
              <a:t>rwystrau</a:t>
            </a:r>
            <a:r>
              <a:rPr lang="en-US">
                <a:latin typeface="Arial"/>
                <a:ea typeface="+mn-lt"/>
                <a:cs typeface="+mn-lt"/>
              </a:rPr>
              <a:t> y </a:t>
            </a:r>
            <a:r>
              <a:rPr lang="en-US" err="1">
                <a:latin typeface="Arial"/>
                <a:ea typeface="+mn-lt"/>
                <a:cs typeface="+mn-lt"/>
              </a:rPr>
              <a:t>maent</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eu</a:t>
            </a:r>
            <a:r>
              <a:rPr lang="en-US">
                <a:latin typeface="Arial"/>
                <a:ea typeface="+mn-lt"/>
                <a:cs typeface="+mn-lt"/>
              </a:rPr>
              <a:t> </a:t>
            </a:r>
            <a:r>
              <a:rPr lang="en-US" err="1">
                <a:latin typeface="Arial"/>
                <a:ea typeface="+mn-lt"/>
                <a:cs typeface="+mn-lt"/>
              </a:rPr>
              <a:t>hwynebu</a:t>
            </a:r>
            <a:r>
              <a:rPr lang="en-US">
                <a:latin typeface="Arial"/>
                <a:ea typeface="+mn-lt"/>
                <a:cs typeface="+mn-lt"/>
              </a:rPr>
              <a:t> </a:t>
            </a:r>
            <a:r>
              <a:rPr lang="en-US" err="1">
                <a:latin typeface="Arial"/>
                <a:ea typeface="+mn-lt"/>
                <a:cs typeface="+mn-lt"/>
              </a:rPr>
              <a:t>oherwydd</a:t>
            </a:r>
            <a:r>
              <a:rPr lang="en-US">
                <a:latin typeface="Arial"/>
                <a:ea typeface="+mn-lt"/>
                <a:cs typeface="+mn-lt"/>
              </a:rPr>
              <a:t> </a:t>
            </a:r>
            <a:r>
              <a:rPr lang="en-US" err="1">
                <a:latin typeface="Arial"/>
                <a:ea typeface="+mn-lt"/>
                <a:cs typeface="+mn-lt"/>
              </a:rPr>
              <a:t>nodweddion</a:t>
            </a:r>
            <a:r>
              <a:rPr lang="en-US">
                <a:latin typeface="Arial"/>
                <a:ea typeface="+mn-lt"/>
                <a:cs typeface="+mn-lt"/>
              </a:rPr>
              <a:t> </a:t>
            </a:r>
            <a:r>
              <a:rPr lang="en-US" err="1">
                <a:latin typeface="Arial"/>
                <a:ea typeface="+mn-lt"/>
                <a:cs typeface="+mn-lt"/>
              </a:rPr>
              <a:t>eraill</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ogystal</a:t>
            </a:r>
            <a:r>
              <a:rPr lang="en-US">
                <a:latin typeface="Arial"/>
                <a:ea typeface="+mn-lt"/>
                <a:cs typeface="+mn-lt"/>
              </a:rPr>
              <a:t> ag </a:t>
            </a:r>
            <a:r>
              <a:rPr lang="en-US" err="1">
                <a:latin typeface="Arial"/>
                <a:ea typeface="+mn-lt"/>
                <a:cs typeface="+mn-lt"/>
              </a:rPr>
              <a:t>anfantais</a:t>
            </a:r>
            <a:r>
              <a:rPr lang="en-US">
                <a:latin typeface="Arial"/>
                <a:ea typeface="+mn-lt"/>
                <a:cs typeface="+mn-lt"/>
              </a:rPr>
              <a:t> </a:t>
            </a:r>
            <a:r>
              <a:rPr lang="en-US" err="1">
                <a:latin typeface="Arial"/>
                <a:ea typeface="+mn-lt"/>
                <a:cs typeface="+mn-lt"/>
              </a:rPr>
              <a:t>economaidd-gymdeithasol</a:t>
            </a:r>
            <a:r>
              <a:rPr lang="en-US">
                <a:latin typeface="Arial"/>
                <a:ea typeface="+mn-lt"/>
                <a:cs typeface="+mn-lt"/>
              </a:rPr>
              <a:t> </a:t>
            </a:r>
            <a:r>
              <a:rPr lang="en-US" err="1">
                <a:latin typeface="Arial"/>
                <a:ea typeface="+mn-lt"/>
                <a:cs typeface="+mn-lt"/>
              </a:rPr>
              <a:t>e.e.</a:t>
            </a:r>
            <a:r>
              <a:rPr lang="en-US">
                <a:latin typeface="Arial"/>
                <a:ea typeface="+mn-lt"/>
                <a:cs typeface="+mn-lt"/>
              </a:rPr>
              <a:t> </a:t>
            </a:r>
            <a:r>
              <a:rPr lang="en-US" err="1">
                <a:latin typeface="Arial"/>
                <a:ea typeface="+mn-lt"/>
                <a:cs typeface="+mn-lt"/>
              </a:rPr>
              <a:t>lleiafrifoedd</a:t>
            </a:r>
            <a:r>
              <a:rPr lang="en-US">
                <a:latin typeface="Arial"/>
                <a:ea typeface="+mn-lt"/>
                <a:cs typeface="+mn-lt"/>
              </a:rPr>
              <a:t> </a:t>
            </a:r>
            <a:r>
              <a:rPr lang="en-US" err="1">
                <a:latin typeface="Arial"/>
                <a:ea typeface="+mn-lt"/>
                <a:cs typeface="+mn-lt"/>
              </a:rPr>
              <a:t>ethnig</a:t>
            </a:r>
            <a:r>
              <a:rPr lang="en-US">
                <a:latin typeface="Arial"/>
                <a:ea typeface="+mn-lt"/>
                <a:cs typeface="+mn-lt"/>
              </a:rPr>
              <a:t>, </a:t>
            </a:r>
            <a:r>
              <a:rPr lang="en-US" err="1">
                <a:latin typeface="Arial"/>
                <a:ea typeface="+mn-lt"/>
                <a:cs typeface="+mn-lt"/>
              </a:rPr>
              <a:t>ffoaduriaid</a:t>
            </a:r>
            <a:r>
              <a:rPr lang="en-US">
                <a:latin typeface="Arial"/>
                <a:ea typeface="+mn-lt"/>
                <a:cs typeface="+mn-lt"/>
              </a:rPr>
              <a:t>, </a:t>
            </a:r>
            <a:r>
              <a:rPr lang="en-US" err="1">
                <a:latin typeface="Arial"/>
                <a:ea typeface="+mn-lt"/>
                <a:cs typeface="+mn-lt"/>
              </a:rPr>
              <a:t>cymunedau</a:t>
            </a:r>
            <a:r>
              <a:rPr lang="en-US">
                <a:latin typeface="Arial"/>
                <a:ea typeface="+mn-lt"/>
                <a:cs typeface="+mn-lt"/>
              </a:rPr>
              <a:t> </a:t>
            </a:r>
            <a:r>
              <a:rPr lang="en-US" err="1">
                <a:latin typeface="Arial"/>
                <a:ea typeface="+mn-lt"/>
                <a:cs typeface="+mn-lt"/>
              </a:rPr>
              <a:t>teithwyr</a:t>
            </a:r>
            <a:r>
              <a:rPr lang="en-US">
                <a:latin typeface="Arial"/>
                <a:ea typeface="+mn-lt"/>
                <a:cs typeface="+mn-lt"/>
              </a:rPr>
              <a:t>. </a:t>
            </a:r>
            <a:endParaRPr lang="en-US">
              <a:latin typeface="Arial"/>
            </a:endParaRPr>
          </a:p>
          <a:p>
            <a:endParaRPr lang="en-US">
              <a:latin typeface="Arial"/>
            </a:endParaRPr>
          </a:p>
          <a:p>
            <a:r>
              <a:rPr lang="en-US">
                <a:latin typeface="Arial"/>
                <a:ea typeface="+mn-lt"/>
                <a:cs typeface="+mn-lt"/>
              </a:rPr>
              <a:t>Mae </a:t>
            </a:r>
            <a:r>
              <a:rPr lang="en-US" err="1">
                <a:latin typeface="Arial"/>
                <a:ea typeface="+mn-lt"/>
                <a:cs typeface="+mn-lt"/>
              </a:rPr>
              <a:t>gan</a:t>
            </a:r>
            <a:r>
              <a:rPr lang="en-US">
                <a:latin typeface="Arial"/>
                <a:ea typeface="+mn-lt"/>
                <a:cs typeface="+mn-lt"/>
              </a:rPr>
              <a:t> y </a:t>
            </a:r>
            <a:r>
              <a:rPr lang="en-US" err="1">
                <a:latin typeface="Arial"/>
                <a:ea typeface="+mn-lt"/>
                <a:cs typeface="+mn-lt"/>
              </a:rPr>
              <a:t>bobl</a:t>
            </a:r>
            <a:r>
              <a:rPr lang="en-US">
                <a:latin typeface="Arial"/>
                <a:ea typeface="+mn-lt"/>
                <a:cs typeface="+mn-lt"/>
              </a:rPr>
              <a:t> </a:t>
            </a:r>
            <a:r>
              <a:rPr lang="en-US" err="1">
                <a:latin typeface="Arial"/>
                <a:ea typeface="+mn-lt"/>
                <a:cs typeface="+mn-lt"/>
              </a:rPr>
              <a:t>hyn</a:t>
            </a:r>
            <a:r>
              <a:rPr lang="en-US">
                <a:latin typeface="Arial"/>
                <a:ea typeface="+mn-lt"/>
                <a:cs typeface="+mn-lt"/>
              </a:rPr>
              <a:t> </a:t>
            </a:r>
            <a:r>
              <a:rPr lang="en-US" err="1">
                <a:solidFill>
                  <a:srgbClr val="FF0000"/>
                </a:solidFill>
                <a:latin typeface="Arial"/>
                <a:ea typeface="+mn-lt"/>
                <a:cs typeface="+mn-lt"/>
              </a:rPr>
              <a:t>anghydraddoldebau</a:t>
            </a:r>
            <a:r>
              <a:rPr lang="en-US">
                <a:solidFill>
                  <a:srgbClr val="FF0000"/>
                </a:solidFill>
                <a:latin typeface="Arial"/>
                <a:ea typeface="+mn-lt"/>
                <a:cs typeface="+mn-lt"/>
              </a:rPr>
              <a:t> </a:t>
            </a:r>
            <a:r>
              <a:rPr lang="en-US" err="1">
                <a:solidFill>
                  <a:srgbClr val="FF0000"/>
                </a:solidFill>
                <a:latin typeface="Arial"/>
                <a:ea typeface="+mn-lt"/>
                <a:cs typeface="+mn-lt"/>
              </a:rPr>
              <a:t>lluosog</a:t>
            </a:r>
            <a:r>
              <a:rPr lang="en-US">
                <a:solidFill>
                  <a:srgbClr val="FF0000"/>
                </a:solidFill>
                <a:latin typeface="Arial"/>
                <a:ea typeface="+mn-lt"/>
                <a:cs typeface="+mn-lt"/>
              </a:rPr>
              <a:t>.</a:t>
            </a:r>
            <a:endParaRPr lang="en-US" err="1">
              <a:solidFill>
                <a:srgbClr val="FF0000"/>
              </a:solidFill>
              <a:latin typeface="Arial"/>
            </a:endParaRPr>
          </a:p>
        </p:txBody>
      </p:sp>
    </p:spTree>
    <p:extLst>
      <p:ext uri="{BB962C8B-B14F-4D97-AF65-F5344CB8AC3E}">
        <p14:creationId xmlns:p14="http://schemas.microsoft.com/office/powerpoint/2010/main" val="3447766661"/>
      </p:ext>
    </p:ext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7F065-6B1E-95FE-1727-039E8892949A}"/>
              </a:ext>
            </a:extLst>
          </p:cNvPr>
          <p:cNvSpPr>
            <a:spLocks noGrp="1"/>
          </p:cNvSpPr>
          <p:nvPr>
            <p:ph type="title"/>
          </p:nvPr>
        </p:nvSpPr>
        <p:spPr/>
        <p:txBody>
          <a:bodyPr lIns="45719" tIns="45720" rIns="45719" bIns="45720" anchor="ctr">
            <a:normAutofit/>
          </a:bodyPr>
          <a:lstStyle/>
          <a:p>
            <a:r>
              <a:rPr lang="en-GB">
                <a:solidFill>
                  <a:schemeClr val="tx1"/>
                </a:solidFill>
              </a:rPr>
              <a:t>Intersectionality </a:t>
            </a:r>
          </a:p>
        </p:txBody>
      </p:sp>
      <p:sp>
        <p:nvSpPr>
          <p:cNvPr id="3" name="Content Placeholder 2">
            <a:extLst>
              <a:ext uri="{FF2B5EF4-FFF2-40B4-BE49-F238E27FC236}">
                <a16:creationId xmlns:a16="http://schemas.microsoft.com/office/drawing/2014/main" id="{2F12DE4C-E834-25AC-D1E7-8E9442ECC2E7}"/>
              </a:ext>
            </a:extLst>
          </p:cNvPr>
          <p:cNvSpPr>
            <a:spLocks noGrp="1"/>
          </p:cNvSpPr>
          <p:nvPr>
            <p:ph idx="1"/>
          </p:nvPr>
        </p:nvSpPr>
        <p:spPr/>
        <p:txBody>
          <a:bodyPr lIns="45719" tIns="45720" rIns="45719" bIns="45720" anchor="t">
            <a:normAutofit/>
          </a:bodyPr>
          <a:lstStyle/>
          <a:p>
            <a:pPr marL="0" indent="0">
              <a:buNone/>
            </a:pPr>
            <a:r>
              <a:rPr lang="en-GB" b="1">
                <a:solidFill>
                  <a:schemeClr val="tx1"/>
                </a:solidFill>
              </a:rPr>
              <a:t>Socio-economic disadvantage is highly intersectional </a:t>
            </a:r>
            <a:r>
              <a:rPr lang="en-GB">
                <a:solidFill>
                  <a:schemeClr val="tx1"/>
                </a:solidFill>
              </a:rPr>
              <a:t>– deprivation exists alongside and interacts with other characteristics.</a:t>
            </a:r>
          </a:p>
          <a:p>
            <a:pPr marL="0" indent="0">
              <a:buNone/>
            </a:pPr>
            <a:endParaRPr lang="en-GB">
              <a:solidFill>
                <a:schemeClr val="tx1"/>
              </a:solidFill>
            </a:endParaRPr>
          </a:p>
          <a:p>
            <a:pPr marL="0" indent="0">
              <a:buNone/>
            </a:pPr>
            <a:r>
              <a:rPr lang="en-GB">
                <a:solidFill>
                  <a:schemeClr val="tx1"/>
                </a:solidFill>
              </a:rPr>
              <a:t>Certain people and communities experience worse outcomes as a result of barriers they face because of other characteristics as well as socio-economic disadvantage e.g. ethnic minorities, refugees, traveller communities.</a:t>
            </a:r>
          </a:p>
          <a:p>
            <a:pPr marL="0" indent="0">
              <a:buNone/>
            </a:pPr>
            <a:endParaRPr lang="en-GB">
              <a:solidFill>
                <a:schemeClr val="tx1"/>
              </a:solidFill>
            </a:endParaRPr>
          </a:p>
          <a:p>
            <a:pPr marL="0" indent="0">
              <a:buNone/>
            </a:pPr>
            <a:r>
              <a:rPr lang="en-GB">
                <a:solidFill>
                  <a:schemeClr val="tx1"/>
                </a:solidFill>
              </a:rPr>
              <a:t>These people have </a:t>
            </a:r>
            <a:r>
              <a:rPr lang="en-GB" b="1">
                <a:solidFill>
                  <a:schemeClr val="tx1"/>
                </a:solidFill>
              </a:rPr>
              <a:t>multiple inequalities.</a:t>
            </a:r>
          </a:p>
        </p:txBody>
      </p:sp>
    </p:spTree>
    <p:extLst>
      <p:ext uri="{BB962C8B-B14F-4D97-AF65-F5344CB8AC3E}">
        <p14:creationId xmlns:p14="http://schemas.microsoft.com/office/powerpoint/2010/main" val="744915821"/>
      </p:ext>
    </p:extLst>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FBE93-0B08-E2D8-C2A9-FCBD0B834A90}"/>
              </a:ext>
            </a:extLst>
          </p:cNvPr>
          <p:cNvSpPr>
            <a:spLocks noGrp="1"/>
          </p:cNvSpPr>
          <p:nvPr>
            <p:ph type="title"/>
          </p:nvPr>
        </p:nvSpPr>
        <p:spPr>
          <a:xfrm>
            <a:off x="165847" y="-932"/>
            <a:ext cx="10515600" cy="1325563"/>
          </a:xfrm>
        </p:spPr>
        <p:txBody>
          <a:bodyPr lIns="45719" tIns="45720" rIns="45719" bIns="45720" anchor="ctr">
            <a:normAutofit/>
          </a:bodyPr>
          <a:lstStyle/>
          <a:p>
            <a:r>
              <a:rPr lang="en-US" sz="3600" err="1">
                <a:latin typeface="Arial"/>
              </a:rPr>
              <a:t>Ffoaduriaid</a:t>
            </a:r>
            <a:r>
              <a:rPr lang="en-US" sz="3600">
                <a:latin typeface="Arial"/>
              </a:rPr>
              <a:t> a </a:t>
            </a:r>
            <a:r>
              <a:rPr lang="en-US" sz="3600" err="1">
                <a:latin typeface="Arial"/>
              </a:rPr>
              <a:t>cheiswyr</a:t>
            </a:r>
            <a:r>
              <a:rPr lang="en-US" sz="3600">
                <a:latin typeface="Arial"/>
              </a:rPr>
              <a:t> </a:t>
            </a:r>
            <a:r>
              <a:rPr lang="en-US" sz="3600" err="1">
                <a:latin typeface="Arial"/>
              </a:rPr>
              <a:t>lloches</a:t>
            </a:r>
            <a:endParaRPr lang="en-US" sz="3600">
              <a:latin typeface="Arial"/>
            </a:endParaRPr>
          </a:p>
        </p:txBody>
      </p:sp>
      <p:sp>
        <p:nvSpPr>
          <p:cNvPr id="3" name="Text Placeholder 2">
            <a:extLst>
              <a:ext uri="{FF2B5EF4-FFF2-40B4-BE49-F238E27FC236}">
                <a16:creationId xmlns:a16="http://schemas.microsoft.com/office/drawing/2014/main" id="{A24C7EF4-2B7D-F0F1-E6B2-CFF6413D9076}"/>
              </a:ext>
            </a:extLst>
          </p:cNvPr>
          <p:cNvSpPr>
            <a:spLocks noGrp="1"/>
          </p:cNvSpPr>
          <p:nvPr>
            <p:ph type="body" idx="1"/>
          </p:nvPr>
        </p:nvSpPr>
        <p:spPr>
          <a:xfrm>
            <a:off x="165847" y="1250390"/>
            <a:ext cx="10515600" cy="4351338"/>
          </a:xfrm>
        </p:spPr>
        <p:txBody>
          <a:bodyPr lIns="45719" tIns="45720" rIns="45719" bIns="45720" anchor="t">
            <a:normAutofit fontScale="77500" lnSpcReduction="20000"/>
          </a:bodyPr>
          <a:lstStyle/>
          <a:p>
            <a:r>
              <a:rPr lang="cy-GB">
                <a:ea typeface="+mn-lt"/>
                <a:cs typeface="+mn-lt"/>
              </a:rPr>
              <a:t>Mae niferoedd mewnfudwyr (gan gynnwys ffoaduriaid a cheiswyr lloches) yn cynyddu ym mhob rhan o’r DU – mae polisïau’r llywodraeth yn gwrth-ddweud ei gilydd – agweddau gelyniaethus – yn cael eu hystyried yn rhannol fel goresgynwyr ond hefyd agweddau tosturiol i groesawu’r rhai sydd wedi’u </a:t>
            </a:r>
            <a:r>
              <a:rPr lang="cy-GB" err="1">
                <a:ea typeface="+mn-lt"/>
                <a:cs typeface="+mn-lt"/>
              </a:rPr>
              <a:t>trawmateiddio</a:t>
            </a:r>
            <a:r>
              <a:rPr lang="cy-GB">
                <a:ea typeface="+mn-lt"/>
                <a:cs typeface="+mn-lt"/>
              </a:rPr>
              <a:t> gan ryfel – ymatebion gwahanol i wahanol grwpiau e.e. Trigolion Wcrain  v Afghanistan.</a:t>
            </a:r>
            <a:endParaRPr lang="cy-GB"/>
          </a:p>
          <a:p>
            <a:endParaRPr lang="cy-GB"/>
          </a:p>
          <a:p>
            <a:r>
              <a:rPr lang="cy-GB">
                <a:ea typeface="+mn-lt"/>
                <a:cs typeface="+mn-lt"/>
              </a:rPr>
              <a:t>Cynllun Adsefydlu Pobl Bregus 2016-2020 - wedi addo dod ag 20,000 o ffoaduriaid o Syria i mewn.</a:t>
            </a:r>
            <a:endParaRPr lang="cy-GB"/>
          </a:p>
          <a:p>
            <a:r>
              <a:rPr lang="cy-GB">
                <a:ea typeface="+mn-lt"/>
                <a:cs typeface="+mn-lt"/>
              </a:rPr>
              <a:t>Rhyfel yn yr Wcrain 2022- 120,000 o </a:t>
            </a:r>
            <a:r>
              <a:rPr lang="cy-GB" err="1">
                <a:ea typeface="+mn-lt"/>
                <a:cs typeface="+mn-lt"/>
              </a:rPr>
              <a:t>fisas</a:t>
            </a:r>
            <a:r>
              <a:rPr lang="cy-GB">
                <a:ea typeface="+mn-lt"/>
                <a:cs typeface="+mn-lt"/>
              </a:rPr>
              <a:t> wedi'u cyhoeddi i drigolion Wcrain ddod i'r DU</a:t>
            </a:r>
            <a:endParaRPr lang="cy-GB"/>
          </a:p>
          <a:p>
            <a:r>
              <a:rPr lang="cy-GB">
                <a:ea typeface="+mn-lt"/>
                <a:cs typeface="+mn-lt"/>
              </a:rPr>
              <a:t>Polisi Adleoli a Chymorth Afghanistan (ARAP) i helpu </a:t>
            </a:r>
            <a:r>
              <a:rPr lang="cy-GB" err="1">
                <a:ea typeface="+mn-lt"/>
                <a:cs typeface="+mn-lt"/>
              </a:rPr>
              <a:t>Affganiaid</a:t>
            </a:r>
            <a:r>
              <a:rPr lang="cy-GB">
                <a:ea typeface="+mn-lt"/>
                <a:cs typeface="+mn-lt"/>
              </a:rPr>
              <a:t> a oedd wedi bod yn gweithio i Lywodraeth Prydain. Cafodd llawer o'r bobl hyn eu cludo mewn hofrennydd.</a:t>
            </a:r>
            <a:endParaRPr lang="cy-GB"/>
          </a:p>
          <a:p>
            <a:r>
              <a:rPr lang="cy-GB">
                <a:ea typeface="+mn-lt"/>
                <a:cs typeface="+mn-lt"/>
              </a:rPr>
              <a:t>Cynllun Adsefydlu Dinasyddion Afghanistan (ACRS) i ailsefydlu hyd at 20,000 o unigolion agored i niwed ac mewn perygl sydd wedi cael eu targedu gan y </a:t>
            </a:r>
            <a:r>
              <a:rPr lang="cy-GB" err="1">
                <a:ea typeface="+mn-lt"/>
                <a:cs typeface="+mn-lt"/>
              </a:rPr>
              <a:t>Taliban</a:t>
            </a:r>
            <a:r>
              <a:rPr lang="cy-GB">
                <a:ea typeface="+mn-lt"/>
                <a:cs typeface="+mn-lt"/>
              </a:rPr>
              <a:t>.</a:t>
            </a:r>
            <a:endParaRPr lang="cy-GB"/>
          </a:p>
        </p:txBody>
      </p:sp>
    </p:spTree>
    <p:extLst>
      <p:ext uri="{BB962C8B-B14F-4D97-AF65-F5344CB8AC3E}">
        <p14:creationId xmlns:p14="http://schemas.microsoft.com/office/powerpoint/2010/main" val="2673964539"/>
      </p:ext>
    </p:extLst>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625C7-BD82-9A44-7DAA-A7A0A53DCB98}"/>
              </a:ext>
            </a:extLst>
          </p:cNvPr>
          <p:cNvSpPr>
            <a:spLocks noGrp="1"/>
          </p:cNvSpPr>
          <p:nvPr>
            <p:ph type="title"/>
          </p:nvPr>
        </p:nvSpPr>
        <p:spPr>
          <a:xfrm>
            <a:off x="258561" y="187742"/>
            <a:ext cx="10780059" cy="919163"/>
          </a:xfrm>
        </p:spPr>
        <p:txBody>
          <a:bodyPr lIns="45719" tIns="45720" rIns="45719" bIns="45720" anchor="ctr">
            <a:normAutofit fontScale="90000"/>
          </a:bodyPr>
          <a:lstStyle/>
          <a:p>
            <a:br>
              <a:rPr lang="en-GB" sz="2000"/>
            </a:br>
            <a:br>
              <a:rPr lang="en-GB" sz="2000"/>
            </a:br>
            <a:r>
              <a:rPr lang="en-GB" sz="3600">
                <a:solidFill>
                  <a:srgbClr val="0070C0"/>
                </a:solidFill>
                <a:latin typeface="Arial"/>
              </a:rPr>
              <a:t>Refugees and asylum seekers</a:t>
            </a:r>
            <a:br>
              <a:rPr lang="en-GB" sz="2000">
                <a:solidFill>
                  <a:srgbClr val="0070C0"/>
                </a:solidFill>
              </a:rPr>
            </a:br>
            <a:endParaRPr lang="en-GB" sz="7200">
              <a:solidFill>
                <a:srgbClr val="0070C0"/>
              </a:solidFill>
            </a:endParaRPr>
          </a:p>
        </p:txBody>
      </p:sp>
      <p:sp>
        <p:nvSpPr>
          <p:cNvPr id="3" name="Content Placeholder 2">
            <a:extLst>
              <a:ext uri="{FF2B5EF4-FFF2-40B4-BE49-F238E27FC236}">
                <a16:creationId xmlns:a16="http://schemas.microsoft.com/office/drawing/2014/main" id="{E9137667-D227-605B-9FF5-699F8760FCE8}"/>
              </a:ext>
            </a:extLst>
          </p:cNvPr>
          <p:cNvSpPr>
            <a:spLocks noGrp="1"/>
          </p:cNvSpPr>
          <p:nvPr>
            <p:ph idx="1"/>
          </p:nvPr>
        </p:nvSpPr>
        <p:spPr>
          <a:xfrm>
            <a:off x="-2910" y="934571"/>
            <a:ext cx="10322859" cy="4988858"/>
          </a:xfrm>
        </p:spPr>
        <p:txBody>
          <a:bodyPr lIns="45719" tIns="45720" rIns="45719" bIns="45720" anchor="t">
            <a:normAutofit fontScale="92500"/>
          </a:bodyPr>
          <a:lstStyle/>
          <a:p>
            <a:pPr algn="just">
              <a:lnSpc>
                <a:spcPct val="100000"/>
              </a:lnSpc>
            </a:pPr>
            <a:r>
              <a:rPr lang="en-GB" sz="2600">
                <a:solidFill>
                  <a:srgbClr val="0070C0"/>
                </a:solidFill>
              </a:rPr>
              <a:t>Numbers of immigrants (including refugees and asylum seekers) are increasing in all parts of the UK -  government policies are contradictory - hostile attitudes – partly viewed as invaders but also compassionate attitudes to welcome those traumatised by war - different responses to different groups e.g. Ukrainians vs Afghans </a:t>
            </a:r>
          </a:p>
          <a:p>
            <a:pPr algn="just"/>
            <a:endParaRPr lang="en-GB" sz="2400">
              <a:solidFill>
                <a:srgbClr val="0070C0"/>
              </a:solidFill>
            </a:endParaRPr>
          </a:p>
          <a:p>
            <a:pPr algn="just"/>
            <a:r>
              <a:rPr lang="en-GB" sz="2400" b="1">
                <a:solidFill>
                  <a:srgbClr val="0070C0"/>
                </a:solidFill>
              </a:rPr>
              <a:t>Vulnerable Persons Resettlement Scheme 2016-2020 - pledged to bring in 20,000 Syrian refugees.</a:t>
            </a:r>
          </a:p>
          <a:p>
            <a:pPr algn="just"/>
            <a:r>
              <a:rPr lang="en-GB" sz="2400" b="1">
                <a:solidFill>
                  <a:srgbClr val="0070C0"/>
                </a:solidFill>
              </a:rPr>
              <a:t>War in Ukraine 2022- 120,000 visas issued for Ukrainians to come to the UK    </a:t>
            </a:r>
          </a:p>
          <a:p>
            <a:r>
              <a:rPr lang="en-GB" sz="2400" b="1">
                <a:solidFill>
                  <a:srgbClr val="0070C0"/>
                </a:solidFill>
              </a:rPr>
              <a:t>Afghan Relocations and Assistance Policy  (ARAP) to help Afghans who had been working for the British Government. Many of these people were airlifted out.</a:t>
            </a:r>
          </a:p>
          <a:p>
            <a:r>
              <a:rPr lang="en-GB" sz="2400" b="1">
                <a:solidFill>
                  <a:srgbClr val="0070C0"/>
                </a:solidFill>
              </a:rPr>
              <a:t>Afghan Citizens Resettlement Scheme (ACRS) to resettle up to 20,000 vulnerable and at-risk individuals who have been targeted by the Taliban.</a:t>
            </a:r>
          </a:p>
          <a:p>
            <a:pPr algn="just"/>
            <a:endParaRPr lang="en-GB" sz="2400">
              <a:solidFill>
                <a:srgbClr val="0070C0"/>
              </a:solidFill>
            </a:endParaRPr>
          </a:p>
          <a:p>
            <a:pPr algn="just"/>
            <a:endParaRPr lang="en-GB" sz="2400"/>
          </a:p>
        </p:txBody>
      </p:sp>
    </p:spTree>
    <p:extLst>
      <p:ext uri="{BB962C8B-B14F-4D97-AF65-F5344CB8AC3E}">
        <p14:creationId xmlns:p14="http://schemas.microsoft.com/office/powerpoint/2010/main" val="3910363037"/>
      </p:ext>
    </p:extLst>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4A535-A3D4-34D6-D584-AEBE022E14D9}"/>
              </a:ext>
            </a:extLst>
          </p:cNvPr>
          <p:cNvSpPr>
            <a:spLocks noGrp="1"/>
          </p:cNvSpPr>
          <p:nvPr>
            <p:ph type="title"/>
          </p:nvPr>
        </p:nvSpPr>
        <p:spPr>
          <a:xfrm>
            <a:off x="180788" y="-932"/>
            <a:ext cx="10515600" cy="1325563"/>
          </a:xfrm>
        </p:spPr>
        <p:txBody>
          <a:bodyPr lIns="45719" tIns="45720" rIns="45719" bIns="45720" anchor="ctr">
            <a:normAutofit/>
          </a:bodyPr>
          <a:lstStyle/>
          <a:p>
            <a:r>
              <a:rPr lang="en-US" sz="2400" b="1">
                <a:latin typeface="Arial"/>
              </a:rPr>
              <a:t>Plant </a:t>
            </a:r>
            <a:r>
              <a:rPr lang="en-US" sz="2400" b="1" err="1">
                <a:latin typeface="Arial"/>
              </a:rPr>
              <a:t>sy'n</a:t>
            </a:r>
            <a:r>
              <a:rPr lang="en-US" sz="2400" b="1">
                <a:latin typeface="Arial"/>
              </a:rPr>
              <a:t> </a:t>
            </a:r>
            <a:r>
              <a:rPr lang="en-US" sz="2400" b="1" err="1">
                <a:latin typeface="Arial"/>
              </a:rPr>
              <a:t>ffoaduriaid</a:t>
            </a:r>
            <a:r>
              <a:rPr lang="en-US" sz="2400" b="1">
                <a:latin typeface="Arial"/>
              </a:rPr>
              <a:t> </a:t>
            </a:r>
            <a:r>
              <a:rPr lang="en-US" sz="2400" b="1" err="1">
                <a:latin typeface="Arial"/>
              </a:rPr>
              <a:t>mewn</a:t>
            </a:r>
            <a:r>
              <a:rPr lang="en-US" sz="2400" b="1">
                <a:latin typeface="Arial"/>
              </a:rPr>
              <a:t> </a:t>
            </a:r>
            <a:r>
              <a:rPr lang="en-US" sz="2400" b="1" err="1">
                <a:latin typeface="Arial"/>
              </a:rPr>
              <a:t>ysgolion</a:t>
            </a:r>
            <a:endParaRPr lang="en-US" sz="2400" b="1">
              <a:latin typeface="Arial"/>
            </a:endParaRPr>
          </a:p>
        </p:txBody>
      </p:sp>
      <p:sp>
        <p:nvSpPr>
          <p:cNvPr id="3" name="Text Placeholder 2">
            <a:extLst>
              <a:ext uri="{FF2B5EF4-FFF2-40B4-BE49-F238E27FC236}">
                <a16:creationId xmlns:a16="http://schemas.microsoft.com/office/drawing/2014/main" id="{D42EA515-F89E-D7E5-5E28-063F5F4B68B6}"/>
              </a:ext>
            </a:extLst>
          </p:cNvPr>
          <p:cNvSpPr>
            <a:spLocks noGrp="1"/>
          </p:cNvSpPr>
          <p:nvPr>
            <p:ph type="body" idx="1"/>
          </p:nvPr>
        </p:nvSpPr>
        <p:spPr>
          <a:xfrm>
            <a:off x="180788" y="1173406"/>
            <a:ext cx="10515600" cy="4351338"/>
          </a:xfrm>
        </p:spPr>
        <p:txBody>
          <a:bodyPr lIns="45719" tIns="45720" rIns="45719" bIns="45720" anchor="t">
            <a:noAutofit/>
          </a:bodyPr>
          <a:lstStyle/>
          <a:p>
            <a:r>
              <a:rPr lang="en-US" sz="2000">
                <a:latin typeface="Arial"/>
                <a:ea typeface="+mn-lt"/>
                <a:cs typeface="+mn-lt"/>
              </a:rPr>
              <a:t>Mae </a:t>
            </a:r>
            <a:r>
              <a:rPr lang="en-US" sz="2000" err="1">
                <a:latin typeface="Arial"/>
                <a:ea typeface="+mn-lt"/>
                <a:cs typeface="+mn-lt"/>
              </a:rPr>
              <a:t>mewnlifiad</a:t>
            </a:r>
            <a:r>
              <a:rPr lang="en-US" sz="2000">
                <a:latin typeface="Arial"/>
                <a:ea typeface="+mn-lt"/>
                <a:cs typeface="+mn-lt"/>
              </a:rPr>
              <a:t> </a:t>
            </a:r>
            <a:r>
              <a:rPr lang="en-US" sz="2000" err="1">
                <a:latin typeface="Arial"/>
                <a:ea typeface="+mn-lt"/>
                <a:cs typeface="+mn-lt"/>
              </a:rPr>
              <a:t>sydyn</a:t>
            </a:r>
            <a:r>
              <a:rPr lang="en-US" sz="2000">
                <a:latin typeface="Arial"/>
                <a:ea typeface="+mn-lt"/>
                <a:cs typeface="+mn-lt"/>
              </a:rPr>
              <a:t> o </a:t>
            </a:r>
            <a:r>
              <a:rPr lang="en-US" sz="2000" err="1">
                <a:latin typeface="Arial"/>
                <a:ea typeface="+mn-lt"/>
                <a:cs typeface="+mn-lt"/>
              </a:rPr>
              <a:t>fewnfudwyr</a:t>
            </a:r>
            <a:r>
              <a:rPr lang="en-US" sz="2000">
                <a:latin typeface="Arial"/>
                <a:ea typeface="+mn-lt"/>
                <a:cs typeface="+mn-lt"/>
              </a:rPr>
              <a:t> i rai </a:t>
            </a:r>
            <a:r>
              <a:rPr lang="en-US" sz="2000" err="1">
                <a:latin typeface="Arial"/>
                <a:ea typeface="+mn-lt"/>
                <a:cs typeface="+mn-lt"/>
              </a:rPr>
              <a:t>ysgolion</a:t>
            </a:r>
            <a:r>
              <a:rPr lang="en-US" sz="2000">
                <a:latin typeface="Arial"/>
                <a:ea typeface="+mn-lt"/>
                <a:cs typeface="+mn-lt"/>
              </a:rPr>
              <a:t> -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aml</a:t>
            </a:r>
            <a:r>
              <a:rPr lang="en-US" sz="2000">
                <a:latin typeface="Arial"/>
                <a:ea typeface="+mn-lt"/>
                <a:cs typeface="+mn-lt"/>
              </a:rPr>
              <a:t> </a:t>
            </a:r>
            <a:r>
              <a:rPr lang="en-US" sz="2000" err="1">
                <a:latin typeface="Arial"/>
                <a:ea typeface="+mn-lt"/>
                <a:cs typeface="+mn-lt"/>
              </a:rPr>
              <a:t>heb</a:t>
            </a:r>
            <a:r>
              <a:rPr lang="en-US" sz="2000">
                <a:latin typeface="Arial"/>
                <a:ea typeface="+mn-lt"/>
                <a:cs typeface="+mn-lt"/>
              </a:rPr>
              <a:t> </a:t>
            </a:r>
            <a:r>
              <a:rPr lang="en-US" sz="2000" err="1">
                <a:latin typeface="Arial"/>
                <a:ea typeface="+mn-lt"/>
                <a:cs typeface="+mn-lt"/>
              </a:rPr>
              <a:t>wybodaeth</a:t>
            </a:r>
            <a:r>
              <a:rPr lang="en-US" sz="2000">
                <a:latin typeface="Arial"/>
                <a:ea typeface="+mn-lt"/>
                <a:cs typeface="+mn-lt"/>
              </a:rPr>
              <a:t> </a:t>
            </a:r>
            <a:r>
              <a:rPr lang="en-US" sz="2000" err="1">
                <a:latin typeface="Arial"/>
                <a:ea typeface="+mn-lt"/>
                <a:cs typeface="+mn-lt"/>
              </a:rPr>
              <a:t>na</a:t>
            </a:r>
            <a:r>
              <a:rPr lang="en-US" sz="2000">
                <a:latin typeface="Arial"/>
                <a:ea typeface="+mn-lt"/>
                <a:cs typeface="+mn-lt"/>
              </a:rPr>
              <a:t> </a:t>
            </a:r>
            <a:r>
              <a:rPr lang="en-US" sz="2000" err="1">
                <a:latin typeface="Arial"/>
                <a:ea typeface="+mn-lt"/>
                <a:cs typeface="+mn-lt"/>
              </a:rPr>
              <a:t>hyfforddiant</a:t>
            </a:r>
            <a:r>
              <a:rPr lang="en-US" sz="2000">
                <a:latin typeface="Arial"/>
                <a:ea typeface="+mn-lt"/>
                <a:cs typeface="+mn-lt"/>
              </a:rPr>
              <a:t> </a:t>
            </a:r>
            <a:r>
              <a:rPr lang="en-US" sz="2000" err="1">
                <a:latin typeface="Arial"/>
                <a:ea typeface="+mn-lt"/>
                <a:cs typeface="+mn-lt"/>
              </a:rPr>
              <a:t>blaenorol</a:t>
            </a:r>
            <a:r>
              <a:rPr lang="en-US" sz="2000">
                <a:latin typeface="Arial"/>
                <a:ea typeface="+mn-lt"/>
                <a:cs typeface="+mn-lt"/>
              </a:rPr>
              <a:t> -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golygu</a:t>
            </a:r>
            <a:r>
              <a:rPr lang="en-US" sz="2000">
                <a:latin typeface="Arial"/>
                <a:ea typeface="+mn-lt"/>
                <a:cs typeface="+mn-lt"/>
              </a:rPr>
              <a:t> bod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rhaid</a:t>
            </a:r>
            <a:r>
              <a:rPr lang="en-US" sz="2000">
                <a:latin typeface="Arial"/>
                <a:ea typeface="+mn-lt"/>
                <a:cs typeface="+mn-lt"/>
              </a:rPr>
              <a:t> i </a:t>
            </a:r>
            <a:r>
              <a:rPr lang="en-US" sz="2000" err="1">
                <a:latin typeface="Arial"/>
                <a:ea typeface="+mn-lt"/>
                <a:cs typeface="+mn-lt"/>
              </a:rPr>
              <a:t>ysgolion</a:t>
            </a:r>
            <a:r>
              <a:rPr lang="en-US" sz="2000">
                <a:latin typeface="Arial"/>
                <a:ea typeface="+mn-lt"/>
                <a:cs typeface="+mn-lt"/>
              </a:rPr>
              <a:t> </a:t>
            </a:r>
            <a:r>
              <a:rPr lang="en-US" sz="2000" err="1">
                <a:latin typeface="Arial"/>
                <a:ea typeface="+mn-lt"/>
                <a:cs typeface="+mn-lt"/>
              </a:rPr>
              <a:t>ymdopi</a:t>
            </a:r>
            <a:r>
              <a:rPr lang="en-US" sz="2000">
                <a:latin typeface="Arial"/>
                <a:ea typeface="+mn-lt"/>
                <a:cs typeface="+mn-lt"/>
              </a:rPr>
              <a:t> â </a:t>
            </a:r>
            <a:r>
              <a:rPr lang="en-US" sz="2000" err="1">
                <a:latin typeface="Arial"/>
                <a:ea typeface="+mn-lt"/>
                <a:cs typeface="+mn-lt"/>
              </a:rPr>
              <a:t>pha</a:t>
            </a:r>
            <a:r>
              <a:rPr lang="en-US" sz="2000">
                <a:latin typeface="Arial"/>
                <a:ea typeface="+mn-lt"/>
                <a:cs typeface="+mn-lt"/>
              </a:rPr>
              <a:t> </a:t>
            </a:r>
            <a:r>
              <a:rPr lang="en-US" sz="2000" err="1">
                <a:latin typeface="Arial"/>
                <a:ea typeface="+mn-lt"/>
                <a:cs typeface="+mn-lt"/>
              </a:rPr>
              <a:t>bynnag</a:t>
            </a:r>
            <a:r>
              <a:rPr lang="en-US" sz="2000">
                <a:latin typeface="Arial"/>
                <a:ea typeface="+mn-lt"/>
                <a:cs typeface="+mn-lt"/>
              </a:rPr>
              <a:t> </a:t>
            </a:r>
            <a:r>
              <a:rPr lang="en-US" sz="2000" err="1">
                <a:latin typeface="Arial"/>
                <a:ea typeface="+mn-lt"/>
                <a:cs typeface="+mn-lt"/>
              </a:rPr>
              <a:t>adnoddau</a:t>
            </a:r>
            <a:r>
              <a:rPr lang="en-US" sz="2000">
                <a:latin typeface="Arial"/>
                <a:ea typeface="+mn-lt"/>
                <a:cs typeface="+mn-lt"/>
              </a:rPr>
              <a:t> </a:t>
            </a:r>
            <a:r>
              <a:rPr lang="en-US" sz="2000" err="1">
                <a:latin typeface="Arial"/>
                <a:ea typeface="+mn-lt"/>
                <a:cs typeface="+mn-lt"/>
              </a:rPr>
              <a:t>sydd</a:t>
            </a:r>
            <a:r>
              <a:rPr lang="en-US" sz="2000">
                <a:latin typeface="Arial"/>
                <a:ea typeface="+mn-lt"/>
                <a:cs typeface="+mn-lt"/>
              </a:rPr>
              <a:t> </a:t>
            </a:r>
            <a:r>
              <a:rPr lang="en-US" sz="2000" err="1">
                <a:latin typeface="Arial"/>
                <a:ea typeface="+mn-lt"/>
                <a:cs typeface="+mn-lt"/>
              </a:rPr>
              <a:t>ar</a:t>
            </a:r>
            <a:r>
              <a:rPr lang="en-US" sz="2000">
                <a:latin typeface="Arial"/>
                <a:ea typeface="+mn-lt"/>
                <a:cs typeface="+mn-lt"/>
              </a:rPr>
              <a:t> </a:t>
            </a:r>
            <a:r>
              <a:rPr lang="en-US" sz="2000" err="1">
                <a:latin typeface="Arial"/>
                <a:ea typeface="+mn-lt"/>
                <a:cs typeface="+mn-lt"/>
              </a:rPr>
              <a:t>gael</a:t>
            </a:r>
            <a:r>
              <a:rPr lang="en-US" sz="2000">
                <a:latin typeface="Arial"/>
                <a:ea typeface="+mn-lt"/>
                <a:cs typeface="+mn-lt"/>
              </a:rPr>
              <a:t> - </a:t>
            </a:r>
            <a:r>
              <a:rPr lang="en-US" sz="2000" err="1">
                <a:latin typeface="Arial"/>
                <a:ea typeface="+mn-lt"/>
                <a:cs typeface="+mn-lt"/>
              </a:rPr>
              <a:t>efallai</a:t>
            </a:r>
            <a:r>
              <a:rPr lang="en-US" sz="2000">
                <a:latin typeface="Arial"/>
                <a:ea typeface="+mn-lt"/>
                <a:cs typeface="+mn-lt"/>
              </a:rPr>
              <a:t> 1 </a:t>
            </a:r>
            <a:r>
              <a:rPr lang="en-US" sz="2000" err="1">
                <a:latin typeface="Arial"/>
                <a:ea typeface="+mn-lt"/>
                <a:cs typeface="+mn-lt"/>
              </a:rPr>
              <a:t>arbenigwr</a:t>
            </a:r>
            <a:r>
              <a:rPr lang="en-US" sz="2000">
                <a:latin typeface="Arial"/>
                <a:ea typeface="+mn-lt"/>
                <a:cs typeface="+mn-lt"/>
              </a:rPr>
              <a:t> SIY </a:t>
            </a:r>
            <a:r>
              <a:rPr lang="en-US" sz="2000" err="1">
                <a:latin typeface="Arial"/>
                <a:ea typeface="+mn-lt"/>
                <a:cs typeface="+mn-lt"/>
              </a:rPr>
              <a:t>mewn</a:t>
            </a:r>
            <a:r>
              <a:rPr lang="en-US" sz="2000">
                <a:latin typeface="Arial"/>
                <a:ea typeface="+mn-lt"/>
                <a:cs typeface="+mn-lt"/>
              </a:rPr>
              <a:t> un </a:t>
            </a:r>
            <a:r>
              <a:rPr lang="en-US" sz="2000" err="1">
                <a:latin typeface="Arial"/>
                <a:ea typeface="+mn-lt"/>
                <a:cs typeface="+mn-lt"/>
              </a:rPr>
              <a:t>ysgol</a:t>
            </a:r>
            <a:r>
              <a:rPr lang="en-US" sz="2000">
                <a:latin typeface="Arial"/>
                <a:ea typeface="+mn-lt"/>
                <a:cs typeface="+mn-lt"/>
              </a:rPr>
              <a:t>, </a:t>
            </a:r>
            <a:r>
              <a:rPr lang="en-US" sz="2000" err="1">
                <a:latin typeface="Arial"/>
                <a:ea typeface="+mn-lt"/>
                <a:cs typeface="+mn-lt"/>
              </a:rPr>
              <a:t>tîm</a:t>
            </a:r>
            <a:r>
              <a:rPr lang="en-US" sz="2000">
                <a:latin typeface="Arial"/>
                <a:ea typeface="+mn-lt"/>
                <a:cs typeface="+mn-lt"/>
              </a:rPr>
              <a:t> o 4 neu 5 </a:t>
            </a:r>
            <a:r>
              <a:rPr lang="en-US" sz="2000" err="1">
                <a:latin typeface="Arial"/>
                <a:ea typeface="+mn-lt"/>
                <a:cs typeface="+mn-lt"/>
              </a:rPr>
              <a:t>mewn</a:t>
            </a:r>
            <a:r>
              <a:rPr lang="en-US" sz="2000">
                <a:latin typeface="Arial"/>
                <a:ea typeface="+mn-lt"/>
                <a:cs typeface="+mn-lt"/>
              </a:rPr>
              <a:t> un </a:t>
            </a:r>
            <a:r>
              <a:rPr lang="en-US" sz="2000" err="1">
                <a:latin typeface="Arial"/>
                <a:ea typeface="+mn-lt"/>
                <a:cs typeface="+mn-lt"/>
              </a:rPr>
              <a:t>arall</a:t>
            </a:r>
            <a:r>
              <a:rPr lang="en-US" sz="2000">
                <a:latin typeface="Arial"/>
                <a:ea typeface="+mn-lt"/>
                <a:cs typeface="+mn-lt"/>
              </a:rPr>
              <a:t>.</a:t>
            </a:r>
            <a:endParaRPr lang="en-US" sz="2000">
              <a:latin typeface="Arial"/>
            </a:endParaRPr>
          </a:p>
          <a:p>
            <a:endParaRPr lang="en-US" sz="2000">
              <a:latin typeface="Arial"/>
            </a:endParaRPr>
          </a:p>
          <a:p>
            <a:r>
              <a:rPr lang="en-US" sz="2000">
                <a:latin typeface="Arial"/>
                <a:ea typeface="+mn-lt"/>
                <a:cs typeface="+mn-lt"/>
              </a:rPr>
              <a:t>Mae </a:t>
            </a:r>
            <a:r>
              <a:rPr lang="en-US" sz="2000" err="1">
                <a:latin typeface="Arial"/>
                <a:ea typeface="+mn-lt"/>
                <a:cs typeface="+mn-lt"/>
              </a:rPr>
              <a:t>ffoaduriaid</a:t>
            </a:r>
            <a:r>
              <a:rPr lang="en-US" sz="2000">
                <a:latin typeface="Arial"/>
                <a:ea typeface="+mn-lt"/>
                <a:cs typeface="+mn-lt"/>
              </a:rPr>
              <a:t>/ </a:t>
            </a:r>
            <a:r>
              <a:rPr lang="en-US" sz="2000" err="1">
                <a:latin typeface="Arial"/>
                <a:ea typeface="+mn-lt"/>
                <a:cs typeface="+mn-lt"/>
              </a:rPr>
              <a:t>mudwyr</a:t>
            </a:r>
            <a:r>
              <a:rPr lang="en-US" sz="2000">
                <a:latin typeface="Arial"/>
                <a:ea typeface="+mn-lt"/>
                <a:cs typeface="+mn-lt"/>
              </a:rPr>
              <a:t>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cael</a:t>
            </a:r>
            <a:r>
              <a:rPr lang="en-US" sz="2000">
                <a:latin typeface="Arial"/>
                <a:ea typeface="+mn-lt"/>
                <a:cs typeface="+mn-lt"/>
              </a:rPr>
              <a:t> </a:t>
            </a:r>
            <a:r>
              <a:rPr lang="en-US" sz="2000" err="1">
                <a:latin typeface="Arial"/>
                <a:ea typeface="+mn-lt"/>
                <a:cs typeface="+mn-lt"/>
              </a:rPr>
              <a:t>eu</a:t>
            </a:r>
            <a:r>
              <a:rPr lang="en-US" sz="2000">
                <a:latin typeface="Arial"/>
                <a:ea typeface="+mn-lt"/>
                <a:cs typeface="+mn-lt"/>
              </a:rPr>
              <a:t> trochi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yr</a:t>
            </a:r>
            <a:r>
              <a:rPr lang="en-US" sz="2000">
                <a:latin typeface="Arial"/>
                <a:ea typeface="+mn-lt"/>
                <a:cs typeface="+mn-lt"/>
              </a:rPr>
              <a:t> </a:t>
            </a:r>
            <a:r>
              <a:rPr lang="en-US" sz="2000" err="1">
                <a:latin typeface="Arial"/>
                <a:ea typeface="+mn-lt"/>
                <a:cs typeface="+mn-lt"/>
              </a:rPr>
              <a:t>amserlen</a:t>
            </a:r>
            <a:r>
              <a:rPr lang="en-US" sz="2000">
                <a:latin typeface="Arial"/>
                <a:ea typeface="+mn-lt"/>
                <a:cs typeface="+mn-lt"/>
              </a:rPr>
              <a:t> </a:t>
            </a:r>
            <a:r>
              <a:rPr lang="en-US" sz="2000" err="1">
                <a:latin typeface="Arial"/>
                <a:ea typeface="+mn-lt"/>
                <a:cs typeface="+mn-lt"/>
              </a:rPr>
              <a:t>brif</a:t>
            </a:r>
            <a:r>
              <a:rPr lang="en-US" sz="2000">
                <a:latin typeface="Arial"/>
                <a:ea typeface="+mn-lt"/>
                <a:cs typeface="+mn-lt"/>
              </a:rPr>
              <a:t> </a:t>
            </a:r>
            <a:r>
              <a:rPr lang="en-US" sz="2000" err="1">
                <a:latin typeface="Arial"/>
                <a:ea typeface="+mn-lt"/>
                <a:cs typeface="+mn-lt"/>
              </a:rPr>
              <a:t>ffrwd</a:t>
            </a:r>
            <a:r>
              <a:rPr lang="en-US" sz="2000">
                <a:latin typeface="Arial"/>
                <a:ea typeface="+mn-lt"/>
                <a:cs typeface="+mn-lt"/>
              </a:rPr>
              <a:t> </a:t>
            </a:r>
            <a:r>
              <a:rPr lang="en-US" sz="2000" err="1">
                <a:latin typeface="Arial"/>
                <a:ea typeface="+mn-lt"/>
                <a:cs typeface="+mn-lt"/>
              </a:rPr>
              <a:t>o’r</a:t>
            </a:r>
            <a:r>
              <a:rPr lang="en-US" sz="2000">
                <a:latin typeface="Arial"/>
                <a:ea typeface="+mn-lt"/>
                <a:cs typeface="+mn-lt"/>
              </a:rPr>
              <a:t> </a:t>
            </a:r>
            <a:r>
              <a:rPr lang="en-US" sz="2000" err="1">
                <a:latin typeface="Arial"/>
                <a:ea typeface="+mn-lt"/>
                <a:cs typeface="+mn-lt"/>
              </a:rPr>
              <a:t>dechrau</a:t>
            </a:r>
            <a:r>
              <a:rPr lang="en-US" sz="2000">
                <a:latin typeface="Arial"/>
                <a:ea typeface="+mn-lt"/>
                <a:cs typeface="+mn-lt"/>
              </a:rPr>
              <a:t> </a:t>
            </a:r>
            <a:r>
              <a:rPr lang="en-US" sz="2000" err="1">
                <a:latin typeface="Arial"/>
                <a:ea typeface="+mn-lt"/>
                <a:cs typeface="+mn-lt"/>
              </a:rPr>
              <a:t>mewn</a:t>
            </a:r>
            <a:r>
              <a:rPr lang="en-US" sz="2000">
                <a:latin typeface="Arial"/>
                <a:ea typeface="+mn-lt"/>
                <a:cs typeface="+mn-lt"/>
              </a:rPr>
              <a:t> </a:t>
            </a:r>
            <a:r>
              <a:rPr lang="en-US" sz="2000" err="1">
                <a:latin typeface="Arial"/>
                <a:ea typeface="+mn-lt"/>
                <a:cs typeface="+mn-lt"/>
              </a:rPr>
              <a:t>rhai</a:t>
            </a:r>
            <a:r>
              <a:rPr lang="en-US" sz="2000">
                <a:latin typeface="Arial"/>
                <a:ea typeface="+mn-lt"/>
                <a:cs typeface="+mn-lt"/>
              </a:rPr>
              <a:t> </a:t>
            </a:r>
            <a:r>
              <a:rPr lang="en-US" sz="2000" err="1">
                <a:latin typeface="Arial"/>
                <a:ea typeface="+mn-lt"/>
                <a:cs typeface="+mn-lt"/>
              </a:rPr>
              <a:t>achosion</a:t>
            </a:r>
            <a:r>
              <a:rPr lang="en-US" sz="2000">
                <a:latin typeface="Arial"/>
                <a:ea typeface="+mn-lt"/>
                <a:cs typeface="+mn-lt"/>
              </a:rPr>
              <a:t>, </a:t>
            </a:r>
            <a:r>
              <a:rPr lang="en-US" sz="2000" err="1">
                <a:latin typeface="Arial"/>
                <a:ea typeface="+mn-lt"/>
                <a:cs typeface="+mn-lt"/>
              </a:rPr>
              <a:t>mae</a:t>
            </a:r>
            <a:r>
              <a:rPr lang="en-US" sz="2000">
                <a:latin typeface="Arial"/>
                <a:ea typeface="+mn-lt"/>
                <a:cs typeface="+mn-lt"/>
              </a:rPr>
              <a:t> </a:t>
            </a:r>
            <a:r>
              <a:rPr lang="en-US" sz="2000" err="1">
                <a:latin typeface="Arial"/>
                <a:ea typeface="+mn-lt"/>
                <a:cs typeface="+mn-lt"/>
              </a:rPr>
              <a:t>cwricwlwm</a:t>
            </a:r>
            <a:r>
              <a:rPr lang="en-US" sz="2000">
                <a:latin typeface="Arial"/>
                <a:ea typeface="+mn-lt"/>
                <a:cs typeface="+mn-lt"/>
              </a:rPr>
              <a:t> </a:t>
            </a:r>
            <a:r>
              <a:rPr lang="en-US" sz="2000" err="1">
                <a:latin typeface="Arial"/>
                <a:ea typeface="+mn-lt"/>
                <a:cs typeface="+mn-lt"/>
              </a:rPr>
              <a:t>wedi’i</a:t>
            </a:r>
            <a:r>
              <a:rPr lang="en-US" sz="2000">
                <a:latin typeface="Arial"/>
                <a:ea typeface="+mn-lt"/>
                <a:cs typeface="+mn-lt"/>
              </a:rPr>
              <a:t> </a:t>
            </a:r>
            <a:r>
              <a:rPr lang="en-US" sz="2000" err="1">
                <a:latin typeface="Arial"/>
                <a:ea typeface="+mn-lt"/>
                <a:cs typeface="+mn-lt"/>
              </a:rPr>
              <a:t>deilwra’n</a:t>
            </a:r>
            <a:r>
              <a:rPr lang="en-US" sz="2000">
                <a:latin typeface="Arial"/>
                <a:ea typeface="+mn-lt"/>
                <a:cs typeface="+mn-lt"/>
              </a:rPr>
              <a:t> </a:t>
            </a:r>
            <a:r>
              <a:rPr lang="en-US" sz="2000" err="1">
                <a:latin typeface="Arial"/>
                <a:ea typeface="+mn-lt"/>
                <a:cs typeface="+mn-lt"/>
              </a:rPr>
              <a:t>arbennig</a:t>
            </a:r>
            <a:r>
              <a:rPr lang="en-US" sz="2000">
                <a:latin typeface="Arial"/>
                <a:ea typeface="+mn-lt"/>
                <a:cs typeface="+mn-lt"/>
              </a:rPr>
              <a:t> </a:t>
            </a:r>
            <a:r>
              <a:rPr lang="en-US" sz="2000" err="1">
                <a:latin typeface="Arial"/>
                <a:ea typeface="+mn-lt"/>
                <a:cs typeface="+mn-lt"/>
              </a:rPr>
              <a:t>mewn</a:t>
            </a:r>
            <a:r>
              <a:rPr lang="en-US" sz="2000">
                <a:latin typeface="Arial"/>
                <a:ea typeface="+mn-lt"/>
                <a:cs typeface="+mn-lt"/>
              </a:rPr>
              <a:t> </a:t>
            </a:r>
            <a:r>
              <a:rPr lang="en-US" sz="2000" err="1">
                <a:latin typeface="Arial"/>
                <a:ea typeface="+mn-lt"/>
                <a:cs typeface="+mn-lt"/>
              </a:rPr>
              <a:t>eraill</a:t>
            </a:r>
            <a:r>
              <a:rPr lang="en-US" sz="2000">
                <a:latin typeface="Arial"/>
                <a:ea typeface="+mn-lt"/>
                <a:cs typeface="+mn-lt"/>
              </a:rPr>
              <a:t> – </a:t>
            </a:r>
            <a:r>
              <a:rPr lang="en-US" sz="2000" err="1">
                <a:latin typeface="Arial"/>
                <a:ea typeface="+mn-lt"/>
                <a:cs typeface="+mn-lt"/>
              </a:rPr>
              <a:t>mae’n</a:t>
            </a:r>
            <a:r>
              <a:rPr lang="en-US" sz="2000">
                <a:latin typeface="Arial"/>
                <a:ea typeface="+mn-lt"/>
                <a:cs typeface="+mn-lt"/>
              </a:rPr>
              <a:t> </a:t>
            </a:r>
            <a:r>
              <a:rPr lang="en-US" sz="2000" err="1">
                <a:latin typeface="Arial"/>
                <a:ea typeface="+mn-lt"/>
                <a:cs typeface="+mn-lt"/>
              </a:rPr>
              <a:t>cymryd</a:t>
            </a:r>
            <a:r>
              <a:rPr lang="en-US" sz="2000">
                <a:latin typeface="Arial"/>
                <a:ea typeface="+mn-lt"/>
                <a:cs typeface="+mn-lt"/>
              </a:rPr>
              <a:t> </a:t>
            </a:r>
            <a:r>
              <a:rPr lang="en-US" sz="2000" err="1">
                <a:latin typeface="Arial"/>
                <a:ea typeface="+mn-lt"/>
                <a:cs typeface="+mn-lt"/>
              </a:rPr>
              <a:t>amser</a:t>
            </a:r>
            <a:r>
              <a:rPr lang="en-US" sz="2000">
                <a:latin typeface="Arial"/>
                <a:ea typeface="+mn-lt"/>
                <a:cs typeface="+mn-lt"/>
              </a:rPr>
              <a:t> i </a:t>
            </a:r>
            <a:r>
              <a:rPr lang="en-US" sz="2000" err="1">
                <a:latin typeface="Arial"/>
                <a:ea typeface="+mn-lt"/>
                <a:cs typeface="+mn-lt"/>
              </a:rPr>
              <a:t>ddatblygu</a:t>
            </a:r>
            <a:r>
              <a:rPr lang="en-US" sz="2000">
                <a:latin typeface="Arial"/>
                <a:ea typeface="+mn-lt"/>
                <a:cs typeface="+mn-lt"/>
              </a:rPr>
              <a:t> </a:t>
            </a:r>
            <a:r>
              <a:rPr lang="en-US" sz="2000" err="1">
                <a:latin typeface="Arial"/>
                <a:ea typeface="+mn-lt"/>
                <a:cs typeface="+mn-lt"/>
              </a:rPr>
              <a:t>sgiliau</a:t>
            </a:r>
            <a:r>
              <a:rPr lang="en-US" sz="2000">
                <a:latin typeface="Arial"/>
                <a:ea typeface="+mn-lt"/>
                <a:cs typeface="+mn-lt"/>
              </a:rPr>
              <a:t> </a:t>
            </a:r>
            <a:r>
              <a:rPr lang="en-US" sz="2000" err="1">
                <a:latin typeface="Arial"/>
                <a:ea typeface="+mn-lt"/>
                <a:cs typeface="+mn-lt"/>
              </a:rPr>
              <a:t>iaith</a:t>
            </a:r>
            <a:r>
              <a:rPr lang="en-US" sz="2000">
                <a:latin typeface="Arial"/>
                <a:ea typeface="+mn-lt"/>
                <a:cs typeface="+mn-lt"/>
              </a:rPr>
              <a:t> a dal i </a:t>
            </a:r>
            <a:r>
              <a:rPr lang="en-US" sz="2000" err="1">
                <a:latin typeface="Arial"/>
                <a:ea typeface="+mn-lt"/>
                <a:cs typeface="+mn-lt"/>
              </a:rPr>
              <a:t>fyny</a:t>
            </a:r>
            <a:r>
              <a:rPr lang="en-US" sz="2000">
                <a:latin typeface="Arial"/>
                <a:ea typeface="+mn-lt"/>
                <a:cs typeface="+mn-lt"/>
              </a:rPr>
              <a:t> </a:t>
            </a:r>
            <a:r>
              <a:rPr lang="en-US" sz="2000" err="1">
                <a:latin typeface="Arial"/>
                <a:ea typeface="+mn-lt"/>
                <a:cs typeface="+mn-lt"/>
              </a:rPr>
              <a:t>â’r</a:t>
            </a:r>
            <a:r>
              <a:rPr lang="en-US" sz="2000">
                <a:latin typeface="Arial"/>
                <a:ea typeface="+mn-lt"/>
                <a:cs typeface="+mn-lt"/>
              </a:rPr>
              <a:t> </a:t>
            </a:r>
            <a:r>
              <a:rPr lang="en-US" sz="2000" err="1">
                <a:latin typeface="Arial"/>
                <a:ea typeface="+mn-lt"/>
                <a:cs typeface="+mn-lt"/>
              </a:rPr>
              <a:t>addysg</a:t>
            </a:r>
            <a:r>
              <a:rPr lang="en-US" sz="2000">
                <a:latin typeface="Arial"/>
                <a:ea typeface="+mn-lt"/>
                <a:cs typeface="+mn-lt"/>
              </a:rPr>
              <a:t> a </a:t>
            </a:r>
            <a:r>
              <a:rPr lang="en-US" sz="2000" err="1">
                <a:latin typeface="Arial"/>
                <a:ea typeface="+mn-lt"/>
                <a:cs typeface="+mn-lt"/>
              </a:rPr>
              <a:t>gollwyd</a:t>
            </a:r>
            <a:endParaRPr lang="en-US" sz="2000">
              <a:latin typeface="Arial"/>
              <a:ea typeface="+mn-lt"/>
              <a:cs typeface="+mn-lt"/>
            </a:endParaRPr>
          </a:p>
          <a:p>
            <a:pPr marL="0" indent="0">
              <a:buNone/>
            </a:pPr>
            <a:endParaRPr lang="en-US" sz="2000">
              <a:latin typeface="Arial"/>
            </a:endParaRPr>
          </a:p>
          <a:p>
            <a:r>
              <a:rPr lang="en-US" sz="2000" err="1">
                <a:latin typeface="Arial"/>
                <a:ea typeface="+mn-lt"/>
                <a:cs typeface="+mn-lt"/>
              </a:rPr>
              <a:t>Cynorthwywyr</a:t>
            </a:r>
            <a:r>
              <a:rPr lang="en-US" sz="2000">
                <a:latin typeface="Arial"/>
                <a:ea typeface="+mn-lt"/>
                <a:cs typeface="+mn-lt"/>
              </a:rPr>
              <a:t> </a:t>
            </a:r>
            <a:r>
              <a:rPr lang="en-US" sz="2000" err="1">
                <a:latin typeface="Arial"/>
                <a:ea typeface="+mn-lt"/>
                <a:cs typeface="+mn-lt"/>
              </a:rPr>
              <a:t>addysgu</a:t>
            </a:r>
            <a:r>
              <a:rPr lang="en-US" sz="2000">
                <a:latin typeface="Arial"/>
                <a:ea typeface="+mn-lt"/>
                <a:cs typeface="+mn-lt"/>
              </a:rPr>
              <a:t> </a:t>
            </a:r>
            <a:r>
              <a:rPr lang="en-US" sz="2000" err="1">
                <a:latin typeface="Arial"/>
                <a:ea typeface="+mn-lt"/>
                <a:cs typeface="+mn-lt"/>
              </a:rPr>
              <a:t>dwyieithog</a:t>
            </a:r>
            <a:r>
              <a:rPr lang="en-US" sz="2000">
                <a:latin typeface="Arial"/>
                <a:ea typeface="+mn-lt"/>
                <a:cs typeface="+mn-lt"/>
              </a:rPr>
              <a:t> a </a:t>
            </a:r>
            <a:r>
              <a:rPr lang="en-US" sz="2000" err="1">
                <a:latin typeface="Arial"/>
                <a:ea typeface="+mn-lt"/>
                <a:cs typeface="+mn-lt"/>
              </a:rPr>
              <a:t>gyflogir</a:t>
            </a:r>
            <a:r>
              <a:rPr lang="en-US" sz="2000">
                <a:latin typeface="Arial"/>
                <a:ea typeface="+mn-lt"/>
                <a:cs typeface="+mn-lt"/>
              </a:rPr>
              <a:t> </a:t>
            </a:r>
            <a:r>
              <a:rPr lang="en-US" sz="2000" err="1">
                <a:latin typeface="Arial"/>
                <a:ea typeface="+mn-lt"/>
                <a:cs typeface="+mn-lt"/>
              </a:rPr>
              <a:t>mewn</a:t>
            </a:r>
            <a:r>
              <a:rPr lang="en-US" sz="2000">
                <a:latin typeface="Arial"/>
                <a:ea typeface="+mn-lt"/>
                <a:cs typeface="+mn-lt"/>
              </a:rPr>
              <a:t> </a:t>
            </a:r>
            <a:r>
              <a:rPr lang="en-US" sz="2000" err="1">
                <a:latin typeface="Arial"/>
                <a:ea typeface="+mn-lt"/>
                <a:cs typeface="+mn-lt"/>
              </a:rPr>
              <a:t>ysgolion</a:t>
            </a:r>
            <a:r>
              <a:rPr lang="en-US" sz="2000">
                <a:latin typeface="Arial"/>
                <a:ea typeface="+mn-lt"/>
                <a:cs typeface="+mn-lt"/>
              </a:rPr>
              <a:t> - gall </a:t>
            </a:r>
            <a:r>
              <a:rPr lang="en-US" sz="2000" err="1">
                <a:latin typeface="Arial"/>
                <a:ea typeface="+mn-lt"/>
                <a:cs typeface="+mn-lt"/>
              </a:rPr>
              <a:t>Gwasanaethau</a:t>
            </a:r>
            <a:r>
              <a:rPr lang="en-US" sz="2000">
                <a:latin typeface="Arial"/>
                <a:ea typeface="+mn-lt"/>
                <a:cs typeface="+mn-lt"/>
              </a:rPr>
              <a:t> </a:t>
            </a:r>
            <a:r>
              <a:rPr lang="en-US" sz="2000" err="1">
                <a:latin typeface="Arial"/>
                <a:ea typeface="+mn-lt"/>
                <a:cs typeface="+mn-lt"/>
              </a:rPr>
              <a:t>Cyrhaeddiad</a:t>
            </a:r>
            <a:r>
              <a:rPr lang="en-US" sz="2000">
                <a:latin typeface="Arial"/>
                <a:ea typeface="+mn-lt"/>
                <a:cs typeface="+mn-lt"/>
              </a:rPr>
              <a:t> </a:t>
            </a:r>
            <a:r>
              <a:rPr lang="en-US" sz="2000" err="1">
                <a:latin typeface="Arial"/>
                <a:ea typeface="+mn-lt"/>
                <a:cs typeface="+mn-lt"/>
              </a:rPr>
              <a:t>Lleiafrifoedd</a:t>
            </a:r>
            <a:r>
              <a:rPr lang="en-US" sz="2000">
                <a:latin typeface="Arial"/>
                <a:ea typeface="+mn-lt"/>
                <a:cs typeface="+mn-lt"/>
              </a:rPr>
              <a:t> </a:t>
            </a:r>
            <a:r>
              <a:rPr lang="en-US" sz="2000" err="1">
                <a:latin typeface="Arial"/>
                <a:ea typeface="+mn-lt"/>
                <a:cs typeface="+mn-lt"/>
              </a:rPr>
              <a:t>Ethnig</a:t>
            </a:r>
            <a:r>
              <a:rPr lang="en-US" sz="2000">
                <a:latin typeface="Arial"/>
                <a:ea typeface="+mn-lt"/>
                <a:cs typeface="+mn-lt"/>
              </a:rPr>
              <a:t> </a:t>
            </a:r>
            <a:r>
              <a:rPr lang="en-US" sz="2000" err="1">
                <a:latin typeface="Arial"/>
                <a:ea typeface="+mn-lt"/>
                <a:cs typeface="+mn-lt"/>
              </a:rPr>
              <a:t>hefyd</a:t>
            </a:r>
            <a:r>
              <a:rPr lang="en-US" sz="2000">
                <a:latin typeface="Arial"/>
                <a:ea typeface="+mn-lt"/>
                <a:cs typeface="+mn-lt"/>
              </a:rPr>
              <a:t> </a:t>
            </a:r>
            <a:r>
              <a:rPr lang="en-US" sz="2000" err="1">
                <a:latin typeface="Arial"/>
                <a:ea typeface="+mn-lt"/>
                <a:cs typeface="+mn-lt"/>
              </a:rPr>
              <a:t>ddarparu</a:t>
            </a:r>
            <a:r>
              <a:rPr lang="en-US" sz="2000">
                <a:latin typeface="Arial"/>
                <a:ea typeface="+mn-lt"/>
                <a:cs typeface="+mn-lt"/>
              </a:rPr>
              <a:t> </a:t>
            </a:r>
            <a:r>
              <a:rPr lang="en-US" sz="2000" err="1">
                <a:latin typeface="Arial"/>
                <a:ea typeface="+mn-lt"/>
                <a:cs typeface="+mn-lt"/>
              </a:rPr>
              <a:t>cymorth</a:t>
            </a:r>
            <a:r>
              <a:rPr lang="en-US" sz="2000">
                <a:latin typeface="Arial"/>
                <a:ea typeface="+mn-lt"/>
                <a:cs typeface="+mn-lt"/>
              </a:rPr>
              <a:t>, </a:t>
            </a:r>
            <a:r>
              <a:rPr lang="en-US" sz="2000" err="1">
                <a:latin typeface="Arial"/>
                <a:ea typeface="+mn-lt"/>
                <a:cs typeface="+mn-lt"/>
              </a:rPr>
              <a:t>gan</a:t>
            </a:r>
            <a:r>
              <a:rPr lang="en-US" sz="2000">
                <a:latin typeface="Arial"/>
                <a:ea typeface="+mn-lt"/>
                <a:cs typeface="+mn-lt"/>
              </a:rPr>
              <a:t> </a:t>
            </a:r>
            <a:r>
              <a:rPr lang="en-US" sz="2000" err="1">
                <a:latin typeface="Arial"/>
                <a:ea typeface="+mn-lt"/>
                <a:cs typeface="+mn-lt"/>
              </a:rPr>
              <a:t>gynnwys</a:t>
            </a:r>
            <a:r>
              <a:rPr lang="en-US" sz="2000">
                <a:latin typeface="Arial"/>
                <a:ea typeface="+mn-lt"/>
                <a:cs typeface="+mn-lt"/>
              </a:rPr>
              <a:t> </a:t>
            </a:r>
            <a:r>
              <a:rPr lang="en-US" sz="2000" err="1">
                <a:latin typeface="Arial"/>
                <a:ea typeface="+mn-lt"/>
                <a:cs typeface="+mn-lt"/>
              </a:rPr>
              <a:t>uwchsgilio</a:t>
            </a:r>
            <a:r>
              <a:rPr lang="en-US" sz="2000">
                <a:latin typeface="Arial"/>
                <a:ea typeface="+mn-lt"/>
                <a:cs typeface="+mn-lt"/>
              </a:rPr>
              <a:t> </a:t>
            </a:r>
            <a:r>
              <a:rPr lang="en-US" sz="2000" err="1">
                <a:latin typeface="Arial"/>
                <a:ea typeface="+mn-lt"/>
                <a:cs typeface="+mn-lt"/>
              </a:rPr>
              <a:t>teuluoedd</a:t>
            </a:r>
            <a:r>
              <a:rPr lang="en-US" sz="2000">
                <a:latin typeface="Arial"/>
                <a:ea typeface="+mn-lt"/>
                <a:cs typeface="+mn-lt"/>
              </a:rPr>
              <a:t> o </a:t>
            </a:r>
            <a:r>
              <a:rPr lang="en-US" sz="2000" err="1">
                <a:latin typeface="Arial"/>
                <a:ea typeface="+mn-lt"/>
                <a:cs typeface="+mn-lt"/>
              </a:rPr>
              <a:t>ffoaduriaid</a:t>
            </a:r>
            <a:r>
              <a:rPr lang="en-US" sz="2000">
                <a:latin typeface="Arial"/>
                <a:ea typeface="+mn-lt"/>
                <a:cs typeface="+mn-lt"/>
              </a:rPr>
              <a:t> </a:t>
            </a:r>
            <a:r>
              <a:rPr lang="en-US" sz="2000" err="1">
                <a:latin typeface="Arial"/>
                <a:ea typeface="+mn-lt"/>
                <a:cs typeface="+mn-lt"/>
              </a:rPr>
              <a:t>a’u</a:t>
            </a:r>
            <a:r>
              <a:rPr lang="en-US" sz="2000">
                <a:latin typeface="Arial"/>
                <a:ea typeface="+mn-lt"/>
                <a:cs typeface="+mn-lt"/>
              </a:rPr>
              <a:t> </a:t>
            </a:r>
            <a:r>
              <a:rPr lang="en-US" sz="2000" err="1">
                <a:latin typeface="Arial"/>
                <a:ea typeface="+mn-lt"/>
                <a:cs typeface="+mn-lt"/>
              </a:rPr>
              <a:t>haddysgu</a:t>
            </a:r>
            <a:r>
              <a:rPr lang="en-US" sz="2000">
                <a:latin typeface="Arial"/>
                <a:ea typeface="+mn-lt"/>
                <a:cs typeface="+mn-lt"/>
              </a:rPr>
              <a:t> </a:t>
            </a:r>
            <a:r>
              <a:rPr lang="en-US" sz="2000" err="1">
                <a:latin typeface="Arial"/>
                <a:ea typeface="+mn-lt"/>
                <a:cs typeface="+mn-lt"/>
              </a:rPr>
              <a:t>sut</a:t>
            </a:r>
            <a:r>
              <a:rPr lang="en-US" sz="2000">
                <a:latin typeface="Arial"/>
                <a:ea typeface="+mn-lt"/>
                <a:cs typeface="+mn-lt"/>
              </a:rPr>
              <a:t> </a:t>
            </a:r>
            <a:r>
              <a:rPr lang="en-US" sz="2000" err="1">
                <a:latin typeface="Arial"/>
                <a:ea typeface="+mn-lt"/>
                <a:cs typeface="+mn-lt"/>
              </a:rPr>
              <a:t>mae’r</a:t>
            </a:r>
            <a:r>
              <a:rPr lang="en-US" sz="2000">
                <a:latin typeface="Arial"/>
                <a:ea typeface="+mn-lt"/>
                <a:cs typeface="+mn-lt"/>
              </a:rPr>
              <a:t> system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gweithio</a:t>
            </a:r>
            <a:r>
              <a:rPr lang="en-US" sz="2000">
                <a:latin typeface="Arial"/>
                <a:ea typeface="+mn-lt"/>
                <a:cs typeface="+mn-lt"/>
              </a:rPr>
              <a:t> </a:t>
            </a:r>
            <a:r>
              <a:rPr lang="en-US" sz="2000" err="1">
                <a:latin typeface="Arial"/>
                <a:ea typeface="+mn-lt"/>
                <a:cs typeface="+mn-lt"/>
              </a:rPr>
              <a:t>yn</a:t>
            </a:r>
            <a:r>
              <a:rPr lang="en-US" sz="2000">
                <a:latin typeface="Arial"/>
                <a:ea typeface="+mn-lt"/>
                <a:cs typeface="+mn-lt"/>
              </a:rPr>
              <a:t> y DU.</a:t>
            </a:r>
            <a:endParaRPr lang="en-US" sz="2000">
              <a:latin typeface="Arial"/>
            </a:endParaRPr>
          </a:p>
          <a:p>
            <a:endParaRPr lang="en-US" sz="2000">
              <a:latin typeface="Arial"/>
            </a:endParaRPr>
          </a:p>
          <a:p>
            <a:r>
              <a:rPr lang="en-US" sz="2000" err="1">
                <a:latin typeface="Arial"/>
                <a:ea typeface="+mn-lt"/>
                <a:cs typeface="+mn-lt"/>
              </a:rPr>
              <a:t>Weithiau</a:t>
            </a:r>
            <a:r>
              <a:rPr lang="en-US" sz="2000">
                <a:latin typeface="Arial"/>
                <a:ea typeface="+mn-lt"/>
                <a:cs typeface="+mn-lt"/>
              </a:rPr>
              <a:t> </a:t>
            </a:r>
            <a:r>
              <a:rPr lang="en-US" sz="2000" err="1">
                <a:latin typeface="Arial"/>
                <a:ea typeface="+mn-lt"/>
                <a:cs typeface="+mn-lt"/>
              </a:rPr>
              <a:t>mae'n</a:t>
            </a:r>
            <a:r>
              <a:rPr lang="en-US" sz="2000">
                <a:latin typeface="Arial"/>
                <a:ea typeface="+mn-lt"/>
                <a:cs typeface="+mn-lt"/>
              </a:rPr>
              <a:t> </a:t>
            </a:r>
            <a:r>
              <a:rPr lang="en-US" sz="2000" err="1">
                <a:latin typeface="Arial"/>
                <a:ea typeface="+mn-lt"/>
                <a:cs typeface="+mn-lt"/>
              </a:rPr>
              <a:t>anodd</a:t>
            </a:r>
            <a:r>
              <a:rPr lang="en-US" sz="2000">
                <a:latin typeface="Arial"/>
                <a:ea typeface="+mn-lt"/>
                <a:cs typeface="+mn-lt"/>
              </a:rPr>
              <a:t> </a:t>
            </a:r>
            <a:r>
              <a:rPr lang="en-US" sz="2000" err="1">
                <a:latin typeface="Arial"/>
                <a:ea typeface="+mn-lt"/>
                <a:cs typeface="+mn-lt"/>
              </a:rPr>
              <a:t>gwybod</a:t>
            </a:r>
            <a:r>
              <a:rPr lang="en-US" sz="2000">
                <a:latin typeface="Arial"/>
                <a:ea typeface="+mn-lt"/>
                <a:cs typeface="+mn-lt"/>
              </a:rPr>
              <a:t> pa </a:t>
            </a:r>
            <a:r>
              <a:rPr lang="en-US" sz="2000" err="1">
                <a:latin typeface="Arial"/>
                <a:ea typeface="+mn-lt"/>
                <a:cs typeface="+mn-lt"/>
              </a:rPr>
              <a:t>anghenion</a:t>
            </a:r>
            <a:r>
              <a:rPr lang="en-US" sz="2000">
                <a:latin typeface="Arial"/>
                <a:ea typeface="+mn-lt"/>
                <a:cs typeface="+mn-lt"/>
              </a:rPr>
              <a:t> </a:t>
            </a:r>
            <a:r>
              <a:rPr lang="en-US" sz="2000" err="1">
                <a:latin typeface="Arial"/>
                <a:ea typeface="+mn-lt"/>
                <a:cs typeface="+mn-lt"/>
              </a:rPr>
              <a:t>sydd</a:t>
            </a:r>
            <a:r>
              <a:rPr lang="en-US" sz="2000">
                <a:latin typeface="Arial"/>
                <a:ea typeface="+mn-lt"/>
                <a:cs typeface="+mn-lt"/>
              </a:rPr>
              <a:t> </a:t>
            </a:r>
            <a:r>
              <a:rPr lang="en-US" sz="2000" err="1">
                <a:latin typeface="Arial"/>
                <a:ea typeface="+mn-lt"/>
                <a:cs typeface="+mn-lt"/>
              </a:rPr>
              <a:t>gan</a:t>
            </a:r>
            <a:r>
              <a:rPr lang="en-US" sz="2000">
                <a:latin typeface="Arial"/>
                <a:ea typeface="+mn-lt"/>
                <a:cs typeface="+mn-lt"/>
              </a:rPr>
              <a:t> y </a:t>
            </a:r>
            <a:r>
              <a:rPr lang="en-US" sz="2000" err="1">
                <a:latin typeface="Arial"/>
                <a:ea typeface="+mn-lt"/>
                <a:cs typeface="+mn-lt"/>
              </a:rPr>
              <a:t>myfyrwyr</a:t>
            </a:r>
            <a:r>
              <a:rPr lang="en-US" sz="2000">
                <a:latin typeface="Arial"/>
                <a:ea typeface="+mn-lt"/>
                <a:cs typeface="+mn-lt"/>
              </a:rPr>
              <a:t> </a:t>
            </a:r>
            <a:r>
              <a:rPr lang="en-US" sz="2000" err="1">
                <a:latin typeface="Arial"/>
                <a:ea typeface="+mn-lt"/>
                <a:cs typeface="+mn-lt"/>
              </a:rPr>
              <a:t>hyn</a:t>
            </a:r>
            <a:r>
              <a:rPr lang="en-US" sz="2000">
                <a:latin typeface="Arial"/>
                <a:ea typeface="+mn-lt"/>
                <a:cs typeface="+mn-lt"/>
              </a:rPr>
              <a:t> - </a:t>
            </a:r>
            <a:r>
              <a:rPr lang="en-US" sz="2000" err="1">
                <a:latin typeface="Arial"/>
                <a:ea typeface="+mn-lt"/>
                <a:cs typeface="+mn-lt"/>
              </a:rPr>
              <a:t>trawma</a:t>
            </a:r>
            <a:r>
              <a:rPr lang="en-US" sz="2000">
                <a:latin typeface="Arial"/>
                <a:ea typeface="+mn-lt"/>
                <a:cs typeface="+mn-lt"/>
              </a:rPr>
              <a:t> </a:t>
            </a:r>
            <a:r>
              <a:rPr lang="en-US" sz="2000" err="1">
                <a:latin typeface="Arial"/>
                <a:ea typeface="+mn-lt"/>
                <a:cs typeface="+mn-lt"/>
              </a:rPr>
              <a:t>dadleoli</a:t>
            </a:r>
            <a:r>
              <a:rPr lang="en-US" sz="2000">
                <a:latin typeface="Arial"/>
                <a:ea typeface="+mn-lt"/>
                <a:cs typeface="+mn-lt"/>
              </a:rPr>
              <a:t>, </a:t>
            </a:r>
            <a:r>
              <a:rPr lang="en-US" sz="2000" err="1">
                <a:latin typeface="Arial"/>
                <a:ea typeface="+mn-lt"/>
                <a:cs typeface="+mn-lt"/>
              </a:rPr>
              <a:t>rhyfel</a:t>
            </a:r>
            <a:r>
              <a:rPr lang="en-US" sz="2000">
                <a:latin typeface="Arial"/>
                <a:ea typeface="+mn-lt"/>
                <a:cs typeface="+mn-lt"/>
              </a:rPr>
              <a:t>, colli </a:t>
            </a:r>
            <a:r>
              <a:rPr lang="en-US" sz="2000" err="1">
                <a:latin typeface="Arial"/>
                <a:ea typeface="+mn-lt"/>
                <a:cs typeface="+mn-lt"/>
              </a:rPr>
              <a:t>cartrefi</a:t>
            </a:r>
            <a:r>
              <a:rPr lang="en-US" sz="2000">
                <a:latin typeface="Arial"/>
                <a:ea typeface="+mn-lt"/>
                <a:cs typeface="+mn-lt"/>
              </a:rPr>
              <a:t> ac </a:t>
            </a:r>
            <a:r>
              <a:rPr lang="en-US" sz="2000" err="1">
                <a:latin typeface="Arial"/>
                <a:ea typeface="+mn-lt"/>
                <a:cs typeface="+mn-lt"/>
              </a:rPr>
              <a:t>ati</a:t>
            </a:r>
            <a:r>
              <a:rPr lang="en-US" sz="2000">
                <a:latin typeface="Arial"/>
                <a:ea typeface="+mn-lt"/>
                <a:cs typeface="+mn-lt"/>
              </a:rPr>
              <a:t>.</a:t>
            </a:r>
            <a:endParaRPr lang="en-US" sz="2000">
              <a:latin typeface="Arial"/>
            </a:endParaRPr>
          </a:p>
        </p:txBody>
      </p:sp>
    </p:spTree>
    <p:extLst>
      <p:ext uri="{BB962C8B-B14F-4D97-AF65-F5344CB8AC3E}">
        <p14:creationId xmlns:p14="http://schemas.microsoft.com/office/powerpoint/2010/main" val="1072606596"/>
      </p:ext>
    </p:extLst>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BD33D-565D-7D89-E8E7-C07FAF4FE2E6}"/>
              </a:ext>
            </a:extLst>
          </p:cNvPr>
          <p:cNvSpPr>
            <a:spLocks noGrp="1"/>
          </p:cNvSpPr>
          <p:nvPr>
            <p:ph type="title"/>
          </p:nvPr>
        </p:nvSpPr>
        <p:spPr>
          <a:xfrm>
            <a:off x="152400" y="183816"/>
            <a:ext cx="8005011" cy="994441"/>
          </a:xfrm>
        </p:spPr>
        <p:txBody>
          <a:bodyPr lIns="45719" tIns="45720" rIns="45719" bIns="45720" anchor="ctr">
            <a:normAutofit/>
          </a:bodyPr>
          <a:lstStyle/>
          <a:p>
            <a:r>
              <a:rPr lang="en-GB" sz="2800">
                <a:solidFill>
                  <a:srgbClr val="0070C0"/>
                </a:solidFill>
                <a:latin typeface="Arial"/>
              </a:rPr>
              <a:t>Refugee children in schools</a:t>
            </a:r>
            <a:endParaRPr lang="en-US">
              <a:solidFill>
                <a:srgbClr val="0070C0"/>
              </a:solidFill>
            </a:endParaRPr>
          </a:p>
        </p:txBody>
      </p:sp>
      <p:sp>
        <p:nvSpPr>
          <p:cNvPr id="3" name="Content Placeholder 2">
            <a:extLst>
              <a:ext uri="{FF2B5EF4-FFF2-40B4-BE49-F238E27FC236}">
                <a16:creationId xmlns:a16="http://schemas.microsoft.com/office/drawing/2014/main" id="{8F70D6E2-F9C2-979A-2E19-64AA60E0C685}"/>
              </a:ext>
            </a:extLst>
          </p:cNvPr>
          <p:cNvSpPr>
            <a:spLocks noGrp="1"/>
          </p:cNvSpPr>
          <p:nvPr>
            <p:ph idx="1"/>
          </p:nvPr>
        </p:nvSpPr>
        <p:spPr>
          <a:xfrm>
            <a:off x="228678" y="1186042"/>
            <a:ext cx="9749590" cy="4486275"/>
          </a:xfrm>
        </p:spPr>
        <p:txBody>
          <a:bodyPr lIns="45719" tIns="45720" rIns="45719" bIns="45720" anchor="t">
            <a:normAutofit/>
          </a:bodyPr>
          <a:lstStyle/>
          <a:p>
            <a:pPr algn="just"/>
            <a:r>
              <a:rPr lang="en-GB" sz="2400">
                <a:solidFill>
                  <a:srgbClr val="0070C0"/>
                </a:solidFill>
              </a:rPr>
              <a:t>Sudden influx of migrants into some schools- often without prior knowledge or training – means schools must cope with whatever resources are available – maybe 1 EAL specialist in one school, a team of 4 or 5 in another.</a:t>
            </a:r>
          </a:p>
          <a:p>
            <a:pPr algn="just"/>
            <a:r>
              <a:rPr lang="en-GB" sz="2400">
                <a:solidFill>
                  <a:srgbClr val="0070C0"/>
                </a:solidFill>
              </a:rPr>
              <a:t>Refugees/ migrants are immersed in mainstream timetable from the beginning in some cases, there is a specially tailored curriculum in others – it takes time to develop language skills and catch up with education missed. </a:t>
            </a:r>
          </a:p>
          <a:p>
            <a:pPr algn="just"/>
            <a:r>
              <a:rPr lang="en-GB" sz="2400">
                <a:solidFill>
                  <a:srgbClr val="0070C0"/>
                </a:solidFill>
              </a:rPr>
              <a:t>Bilingual teaching assistants employed in schools - Ethnic Minority Achievement Services can also provide support, including upskilling refugee families and teaching them how the system works in the UK.</a:t>
            </a:r>
          </a:p>
          <a:p>
            <a:pPr algn="just"/>
            <a:r>
              <a:rPr lang="en-GB" sz="2400">
                <a:solidFill>
                  <a:srgbClr val="0070C0"/>
                </a:solidFill>
              </a:rPr>
              <a:t>Sometimes hard to know what needs these students have - trauma of displacement, war, loss of homes etc. </a:t>
            </a:r>
          </a:p>
          <a:p>
            <a:endParaRPr lang="en-GB"/>
          </a:p>
        </p:txBody>
      </p:sp>
    </p:spTree>
    <p:extLst>
      <p:ext uri="{BB962C8B-B14F-4D97-AF65-F5344CB8AC3E}">
        <p14:creationId xmlns:p14="http://schemas.microsoft.com/office/powerpoint/2010/main" val="974954968"/>
      </p:ext>
    </p:extLst>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FFA97-5935-18A8-404F-B69CC55B6F6F}"/>
              </a:ext>
            </a:extLst>
          </p:cNvPr>
          <p:cNvSpPr>
            <a:spLocks noGrp="1"/>
          </p:cNvSpPr>
          <p:nvPr>
            <p:ph type="title"/>
          </p:nvPr>
        </p:nvSpPr>
        <p:spPr/>
        <p:txBody>
          <a:bodyPr lIns="45719" tIns="45720" rIns="45719" bIns="45720" anchor="ctr">
            <a:normAutofit/>
          </a:bodyPr>
          <a:lstStyle/>
          <a:p>
            <a:r>
              <a:rPr lang="en-US"/>
              <a:t>Beth gall </a:t>
            </a:r>
            <a:r>
              <a:rPr lang="en-US" err="1"/>
              <a:t>ysgolion</a:t>
            </a:r>
            <a:r>
              <a:rPr lang="en-US"/>
              <a:t> </a:t>
            </a:r>
            <a:r>
              <a:rPr lang="en-US" err="1"/>
              <a:t>wneud</a:t>
            </a:r>
            <a:r>
              <a:rPr lang="en-US"/>
              <a:t>?</a:t>
            </a:r>
          </a:p>
        </p:txBody>
      </p:sp>
      <p:sp>
        <p:nvSpPr>
          <p:cNvPr id="3" name="Text Placeholder 2">
            <a:extLst>
              <a:ext uri="{FF2B5EF4-FFF2-40B4-BE49-F238E27FC236}">
                <a16:creationId xmlns:a16="http://schemas.microsoft.com/office/drawing/2014/main" id="{BC38FA62-8DCB-07C3-2901-D742B3FFC036}"/>
              </a:ext>
            </a:extLst>
          </p:cNvPr>
          <p:cNvSpPr>
            <a:spLocks noGrp="1"/>
          </p:cNvSpPr>
          <p:nvPr>
            <p:ph type="body" idx="1"/>
          </p:nvPr>
        </p:nvSpPr>
        <p:spPr>
          <a:xfrm>
            <a:off x="389965" y="1713566"/>
            <a:ext cx="10515600" cy="4351338"/>
          </a:xfrm>
        </p:spPr>
        <p:txBody>
          <a:bodyPr lIns="45719" tIns="45720" rIns="45719" bIns="45720" anchor="t">
            <a:normAutofit/>
          </a:bodyPr>
          <a:lstStyle/>
          <a:p>
            <a:r>
              <a:rPr lang="en-US">
                <a:ea typeface="+mn-lt"/>
                <a:cs typeface="+mn-lt"/>
              </a:rPr>
              <a:t>Gall </a:t>
            </a:r>
            <a:r>
              <a:rPr lang="en-US" err="1">
                <a:ea typeface="+mn-lt"/>
                <a:cs typeface="+mn-lt"/>
              </a:rPr>
              <a:t>ysgolion</a:t>
            </a:r>
            <a:r>
              <a:rPr lang="en-US">
                <a:ea typeface="+mn-lt"/>
                <a:cs typeface="+mn-lt"/>
              </a:rPr>
              <a:t> </a:t>
            </a:r>
            <a:r>
              <a:rPr lang="en-US" err="1">
                <a:ea typeface="+mn-lt"/>
                <a:cs typeface="+mn-lt"/>
              </a:rPr>
              <a:t>ddarparu</a:t>
            </a:r>
            <a:r>
              <a:rPr lang="en-US">
                <a:ea typeface="+mn-lt"/>
                <a:cs typeface="+mn-lt"/>
              </a:rPr>
              <a:t> </a:t>
            </a:r>
            <a:r>
              <a:rPr lang="en-US" err="1">
                <a:ea typeface="+mn-lt"/>
                <a:cs typeface="+mn-lt"/>
              </a:rPr>
              <a:t>amgylchedd</a:t>
            </a:r>
            <a:r>
              <a:rPr lang="en-US">
                <a:ea typeface="+mn-lt"/>
                <a:cs typeface="+mn-lt"/>
              </a:rPr>
              <a:t> </a:t>
            </a:r>
            <a:r>
              <a:rPr lang="en-US" err="1">
                <a:ea typeface="+mn-lt"/>
                <a:cs typeface="+mn-lt"/>
              </a:rPr>
              <a:t>croesawgar</a:t>
            </a:r>
            <a:r>
              <a:rPr lang="en-US">
                <a:ea typeface="+mn-lt"/>
                <a:cs typeface="+mn-lt"/>
              </a:rPr>
              <a:t>, </a:t>
            </a:r>
            <a:r>
              <a:rPr lang="en-US" err="1">
                <a:ea typeface="+mn-lt"/>
                <a:cs typeface="+mn-lt"/>
              </a:rPr>
              <a:t>cynhwysol</a:t>
            </a:r>
            <a:endParaRPr lang="en-US" err="1"/>
          </a:p>
          <a:p>
            <a:pPr marL="0" indent="0">
              <a:buNone/>
            </a:pPr>
            <a:endParaRPr lang="en-US"/>
          </a:p>
          <a:p>
            <a:r>
              <a:rPr lang="en-US">
                <a:ea typeface="+mn-lt"/>
                <a:cs typeface="+mn-lt"/>
              </a:rPr>
              <a:t>Gallant </a:t>
            </a:r>
            <a:r>
              <a:rPr lang="en-US" err="1">
                <a:ea typeface="+mn-lt"/>
                <a:cs typeface="+mn-lt"/>
              </a:rPr>
              <a:t>ddarparu</a:t>
            </a:r>
            <a:r>
              <a:rPr lang="en-US">
                <a:ea typeface="+mn-lt"/>
                <a:cs typeface="+mn-lt"/>
              </a:rPr>
              <a:t> </a:t>
            </a:r>
            <a:r>
              <a:rPr lang="en-US" err="1">
                <a:ea typeface="+mn-lt"/>
                <a:cs typeface="+mn-lt"/>
              </a:rPr>
              <a:t>cymorth</a:t>
            </a:r>
            <a:r>
              <a:rPr lang="en-US">
                <a:ea typeface="+mn-lt"/>
                <a:cs typeface="+mn-lt"/>
              </a:rPr>
              <a:t> </a:t>
            </a:r>
            <a:r>
              <a:rPr lang="en-US" err="1">
                <a:ea typeface="+mn-lt"/>
                <a:cs typeface="+mn-lt"/>
              </a:rPr>
              <a:t>academaidd</a:t>
            </a:r>
            <a:r>
              <a:rPr lang="en-US">
                <a:ea typeface="+mn-lt"/>
                <a:cs typeface="+mn-lt"/>
              </a:rPr>
              <a:t> ac </a:t>
            </a:r>
            <a:r>
              <a:rPr lang="en-US" err="1">
                <a:ea typeface="+mn-lt"/>
                <a:cs typeface="+mn-lt"/>
              </a:rPr>
              <a:t>ieithyddol</a:t>
            </a:r>
            <a:r>
              <a:rPr lang="en-US">
                <a:ea typeface="+mn-lt"/>
                <a:cs typeface="+mn-lt"/>
              </a:rPr>
              <a:t> </a:t>
            </a:r>
            <a:r>
              <a:rPr lang="en-US" err="1">
                <a:ea typeface="+mn-lt"/>
                <a:cs typeface="+mn-lt"/>
              </a:rPr>
              <a:t>i</a:t>
            </a:r>
            <a:r>
              <a:rPr lang="en-US">
                <a:ea typeface="+mn-lt"/>
                <a:cs typeface="+mn-lt"/>
              </a:rPr>
              <a:t> bob </a:t>
            </a:r>
            <a:r>
              <a:rPr lang="en-US" err="1">
                <a:ea typeface="+mn-lt"/>
                <a:cs typeface="+mn-lt"/>
              </a:rPr>
              <a:t>myfyriwr</a:t>
            </a:r>
            <a:r>
              <a:rPr lang="en-US">
                <a:ea typeface="+mn-lt"/>
                <a:cs typeface="+mn-lt"/>
              </a:rPr>
              <a:t> </a:t>
            </a:r>
            <a:r>
              <a:rPr lang="en-US" err="1">
                <a:ea typeface="+mn-lt"/>
                <a:cs typeface="+mn-lt"/>
              </a:rPr>
              <a:t>sy'n</a:t>
            </a:r>
            <a:r>
              <a:rPr lang="en-US">
                <a:ea typeface="+mn-lt"/>
                <a:cs typeface="+mn-lt"/>
              </a:rPr>
              <a:t> </a:t>
            </a:r>
            <a:r>
              <a:rPr lang="en-US" err="1">
                <a:ea typeface="+mn-lt"/>
                <a:cs typeface="+mn-lt"/>
              </a:rPr>
              <a:t>newydd</a:t>
            </a:r>
            <a:r>
              <a:rPr lang="en-US">
                <a:ea typeface="+mn-lt"/>
                <a:cs typeface="+mn-lt"/>
              </a:rPr>
              <a:t> </a:t>
            </a:r>
            <a:r>
              <a:rPr lang="en-US" err="1">
                <a:ea typeface="+mn-lt"/>
                <a:cs typeface="+mn-lt"/>
              </a:rPr>
              <a:t>i'r</a:t>
            </a:r>
            <a:r>
              <a:rPr lang="en-US">
                <a:ea typeface="+mn-lt"/>
                <a:cs typeface="+mn-lt"/>
              </a:rPr>
              <a:t> </a:t>
            </a:r>
            <a:r>
              <a:rPr lang="en-US" err="1">
                <a:ea typeface="+mn-lt"/>
                <a:cs typeface="+mn-lt"/>
              </a:rPr>
              <a:t>Saesneg</a:t>
            </a:r>
            <a:r>
              <a:rPr lang="en-US">
                <a:ea typeface="+mn-lt"/>
                <a:cs typeface="+mn-lt"/>
              </a:rPr>
              <a:t> (</a:t>
            </a:r>
            <a:r>
              <a:rPr lang="en-US" err="1">
                <a:ea typeface="+mn-lt"/>
                <a:cs typeface="+mn-lt"/>
              </a:rPr>
              <a:t>dysgwyr</a:t>
            </a:r>
            <a:r>
              <a:rPr lang="en-US">
                <a:ea typeface="+mn-lt"/>
                <a:cs typeface="+mn-lt"/>
              </a:rPr>
              <a:t> SIY).</a:t>
            </a:r>
            <a:endParaRPr lang="en-US"/>
          </a:p>
          <a:p>
            <a:endParaRPr lang="en-US"/>
          </a:p>
          <a:p>
            <a:r>
              <a:rPr lang="en-US">
                <a:ea typeface="+mn-lt"/>
                <a:cs typeface="+mn-lt"/>
              </a:rPr>
              <a:t>Mae </a:t>
            </a:r>
            <a:r>
              <a:rPr lang="en-US" err="1">
                <a:ea typeface="+mn-lt"/>
                <a:cs typeface="+mn-lt"/>
              </a:rPr>
              <a:t>ganddynt</a:t>
            </a:r>
            <a:r>
              <a:rPr lang="en-US">
                <a:ea typeface="+mn-lt"/>
                <a:cs typeface="+mn-lt"/>
              </a:rPr>
              <a:t> </a:t>
            </a:r>
            <a:r>
              <a:rPr lang="en-US" err="1">
                <a:ea typeface="+mn-lt"/>
                <a:cs typeface="+mn-lt"/>
              </a:rPr>
              <a:t>rywfaint</a:t>
            </a:r>
            <a:r>
              <a:rPr lang="en-US">
                <a:ea typeface="+mn-lt"/>
                <a:cs typeface="+mn-lt"/>
              </a:rPr>
              <a:t> o </a:t>
            </a:r>
            <a:r>
              <a:rPr lang="en-US" err="1">
                <a:ea typeface="+mn-lt"/>
                <a:cs typeface="+mn-lt"/>
              </a:rPr>
              <a:t>ymreolaeth</a:t>
            </a:r>
            <a:r>
              <a:rPr lang="en-US">
                <a:ea typeface="+mn-lt"/>
                <a:cs typeface="+mn-lt"/>
              </a:rPr>
              <a:t> </a:t>
            </a:r>
            <a:r>
              <a:rPr lang="en-US" err="1">
                <a:ea typeface="+mn-lt"/>
                <a:cs typeface="+mn-lt"/>
              </a:rPr>
              <a:t>i</a:t>
            </a:r>
            <a:r>
              <a:rPr lang="en-US">
                <a:ea typeface="+mn-lt"/>
                <a:cs typeface="+mn-lt"/>
              </a:rPr>
              <a:t> </a:t>
            </a:r>
            <a:r>
              <a:rPr lang="en-US" err="1">
                <a:ea typeface="+mn-lt"/>
                <a:cs typeface="+mn-lt"/>
              </a:rPr>
              <a:t>ddylunio</a:t>
            </a:r>
            <a:r>
              <a:rPr lang="en-US">
                <a:ea typeface="+mn-lt"/>
                <a:cs typeface="+mn-lt"/>
              </a:rPr>
              <a:t> </a:t>
            </a:r>
            <a:r>
              <a:rPr lang="en-US" err="1">
                <a:ea typeface="+mn-lt"/>
                <a:cs typeface="+mn-lt"/>
              </a:rPr>
              <a:t>eu</a:t>
            </a:r>
            <a:r>
              <a:rPr lang="en-US">
                <a:ea typeface="+mn-lt"/>
                <a:cs typeface="+mn-lt"/>
              </a:rPr>
              <a:t> </a:t>
            </a:r>
            <a:r>
              <a:rPr lang="en-US" err="1">
                <a:ea typeface="+mn-lt"/>
                <a:cs typeface="+mn-lt"/>
              </a:rPr>
              <a:t>cwricwla</a:t>
            </a:r>
            <a:r>
              <a:rPr lang="en-US">
                <a:ea typeface="+mn-lt"/>
                <a:cs typeface="+mn-lt"/>
              </a:rPr>
              <a:t>, </a:t>
            </a:r>
            <a:r>
              <a:rPr lang="en-US" err="1">
                <a:ea typeface="+mn-lt"/>
                <a:cs typeface="+mn-lt"/>
              </a:rPr>
              <a:t>gan</a:t>
            </a:r>
            <a:r>
              <a:rPr lang="en-US">
                <a:ea typeface="+mn-lt"/>
                <a:cs typeface="+mn-lt"/>
              </a:rPr>
              <a:t> </a:t>
            </a:r>
            <a:r>
              <a:rPr lang="en-US" err="1">
                <a:ea typeface="+mn-lt"/>
                <a:cs typeface="+mn-lt"/>
              </a:rPr>
              <a:t>integreiddio</a:t>
            </a:r>
            <a:r>
              <a:rPr lang="en-US">
                <a:ea typeface="+mn-lt"/>
                <a:cs typeface="+mn-lt"/>
              </a:rPr>
              <a:t> </a:t>
            </a:r>
            <a:r>
              <a:rPr lang="en-US" err="1">
                <a:ea typeface="+mn-lt"/>
                <a:cs typeface="+mn-lt"/>
              </a:rPr>
              <a:t>amrywiaeth</a:t>
            </a:r>
            <a:r>
              <a:rPr lang="en-US">
                <a:ea typeface="+mn-lt"/>
                <a:cs typeface="+mn-lt"/>
              </a:rPr>
              <a:t> </a:t>
            </a:r>
            <a:r>
              <a:rPr lang="en-US" err="1">
                <a:ea typeface="+mn-lt"/>
                <a:cs typeface="+mn-lt"/>
              </a:rPr>
              <a:t>ddiwylliannol</a:t>
            </a:r>
            <a:r>
              <a:rPr lang="en-US">
                <a:ea typeface="+mn-lt"/>
                <a:cs typeface="+mn-lt"/>
              </a:rPr>
              <a:t>, </a:t>
            </a:r>
            <a:r>
              <a:rPr lang="en-US" err="1">
                <a:ea typeface="+mn-lt"/>
                <a:cs typeface="+mn-lt"/>
              </a:rPr>
              <a:t>ffydd</a:t>
            </a:r>
            <a:r>
              <a:rPr lang="en-US">
                <a:ea typeface="+mn-lt"/>
                <a:cs typeface="+mn-lt"/>
              </a:rPr>
              <a:t> ac </a:t>
            </a:r>
            <a:r>
              <a:rPr lang="en-US" err="1">
                <a:ea typeface="+mn-lt"/>
                <a:cs typeface="+mn-lt"/>
              </a:rPr>
              <a:t>ethnig</a:t>
            </a:r>
            <a:r>
              <a:rPr lang="en-US">
                <a:ea typeface="+mn-lt"/>
                <a:cs typeface="+mn-lt"/>
              </a:rPr>
              <a:t>, a </a:t>
            </a:r>
            <a:r>
              <a:rPr lang="en-US" err="1">
                <a:ea typeface="+mn-lt"/>
                <a:cs typeface="+mn-lt"/>
              </a:rPr>
              <a:t>chaniatáu</a:t>
            </a:r>
            <a:r>
              <a:rPr lang="en-US">
                <a:ea typeface="+mn-lt"/>
                <a:cs typeface="+mn-lt"/>
              </a:rPr>
              <a:t> </a:t>
            </a:r>
            <a:r>
              <a:rPr lang="en-US" err="1">
                <a:ea typeface="+mn-lt"/>
                <a:cs typeface="+mn-lt"/>
              </a:rPr>
              <a:t>gwahanol</a:t>
            </a:r>
            <a:r>
              <a:rPr lang="en-US">
                <a:ea typeface="+mn-lt"/>
                <a:cs typeface="+mn-lt"/>
              </a:rPr>
              <a:t> </a:t>
            </a:r>
            <a:r>
              <a:rPr lang="en-US" err="1">
                <a:ea typeface="+mn-lt"/>
                <a:cs typeface="+mn-lt"/>
              </a:rPr>
              <a:t>godau</a:t>
            </a:r>
            <a:r>
              <a:rPr lang="en-US">
                <a:ea typeface="+mn-lt"/>
                <a:cs typeface="+mn-lt"/>
              </a:rPr>
              <a:t> </a:t>
            </a:r>
            <a:r>
              <a:rPr lang="en-US" err="1">
                <a:ea typeface="+mn-lt"/>
                <a:cs typeface="+mn-lt"/>
              </a:rPr>
              <a:t>gwisg</a:t>
            </a:r>
            <a:r>
              <a:rPr lang="en-US">
                <a:ea typeface="+mn-lt"/>
                <a:cs typeface="+mn-lt"/>
              </a:rPr>
              <a:t> a </a:t>
            </a:r>
            <a:r>
              <a:rPr lang="en-US" err="1">
                <a:ea typeface="+mn-lt"/>
                <a:cs typeface="+mn-lt"/>
              </a:rPr>
              <a:t>gwyliau</a:t>
            </a:r>
            <a:r>
              <a:rPr lang="en-US">
                <a:ea typeface="+mn-lt"/>
                <a:cs typeface="+mn-lt"/>
              </a:rPr>
              <a:t> </a:t>
            </a:r>
            <a:r>
              <a:rPr lang="en-US" err="1">
                <a:ea typeface="+mn-lt"/>
                <a:cs typeface="+mn-lt"/>
              </a:rPr>
              <a:t>ffydd</a:t>
            </a:r>
            <a:r>
              <a:rPr lang="en-US">
                <a:ea typeface="+mn-lt"/>
                <a:cs typeface="+mn-lt"/>
              </a:rPr>
              <a:t>.</a:t>
            </a:r>
            <a:endParaRPr lang="en-US"/>
          </a:p>
        </p:txBody>
      </p:sp>
    </p:spTree>
    <p:extLst>
      <p:ext uri="{BB962C8B-B14F-4D97-AF65-F5344CB8AC3E}">
        <p14:creationId xmlns:p14="http://schemas.microsoft.com/office/powerpoint/2010/main" val="1468110034"/>
      </p:ext>
    </p:extLst>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DB46C-B685-363B-5DB7-5F6B80D7E9C0}"/>
              </a:ext>
            </a:extLst>
          </p:cNvPr>
          <p:cNvSpPr>
            <a:spLocks noGrp="1"/>
          </p:cNvSpPr>
          <p:nvPr>
            <p:ph type="title"/>
          </p:nvPr>
        </p:nvSpPr>
        <p:spPr>
          <a:xfrm>
            <a:off x="385011" y="365127"/>
            <a:ext cx="9625263" cy="1325563"/>
          </a:xfrm>
        </p:spPr>
        <p:txBody>
          <a:bodyPr lIns="45719" tIns="45720" rIns="45719" bIns="45720" anchor="ctr">
            <a:normAutofit/>
          </a:bodyPr>
          <a:lstStyle/>
          <a:p>
            <a:r>
              <a:rPr lang="en-GB" dirty="0">
                <a:solidFill>
                  <a:srgbClr val="0070C0"/>
                </a:solidFill>
              </a:rPr>
              <a:t>What can schools do?</a:t>
            </a:r>
          </a:p>
        </p:txBody>
      </p:sp>
      <p:sp>
        <p:nvSpPr>
          <p:cNvPr id="3" name="Content Placeholder 2">
            <a:extLst>
              <a:ext uri="{FF2B5EF4-FFF2-40B4-BE49-F238E27FC236}">
                <a16:creationId xmlns:a16="http://schemas.microsoft.com/office/drawing/2014/main" id="{3E01A127-7DCA-50F6-80D6-B01091DAB11C}"/>
              </a:ext>
            </a:extLst>
          </p:cNvPr>
          <p:cNvSpPr>
            <a:spLocks noGrp="1"/>
          </p:cNvSpPr>
          <p:nvPr>
            <p:ph idx="1"/>
          </p:nvPr>
        </p:nvSpPr>
        <p:spPr>
          <a:xfrm>
            <a:off x="385011" y="2141535"/>
            <a:ext cx="9811871" cy="4351338"/>
          </a:xfrm>
        </p:spPr>
        <p:txBody>
          <a:bodyPr lIns="45719" tIns="45720" rIns="45719" bIns="45720" anchor="t">
            <a:normAutofit/>
          </a:bodyPr>
          <a:lstStyle/>
          <a:p>
            <a:r>
              <a:rPr lang="en-GB">
                <a:solidFill>
                  <a:srgbClr val="0070C0"/>
                </a:solidFill>
              </a:rPr>
              <a:t>Schools can provide a welcoming, inclusive environment.</a:t>
            </a:r>
          </a:p>
          <a:p>
            <a:r>
              <a:rPr lang="en-GB">
                <a:solidFill>
                  <a:srgbClr val="0070C0"/>
                </a:solidFill>
              </a:rPr>
              <a:t>They can provide academic and linguistic support for all students new to English (EAL learners).</a:t>
            </a:r>
          </a:p>
          <a:p>
            <a:pPr algn="just"/>
            <a:r>
              <a:rPr lang="en-US">
                <a:solidFill>
                  <a:srgbClr val="0070C0"/>
                </a:solidFill>
              </a:rPr>
              <a:t>They have some autonomy to design their curricula, integrating cultural, faith and ethnic diversity, and to allow different dress codes and faith holidays. </a:t>
            </a:r>
          </a:p>
          <a:p>
            <a:pPr algn="just"/>
            <a:endParaRPr lang="en-US"/>
          </a:p>
          <a:p>
            <a:pPr algn="just"/>
            <a:endParaRPr lang="en-US"/>
          </a:p>
          <a:p>
            <a:endParaRPr lang="en-GB"/>
          </a:p>
          <a:p>
            <a:endParaRPr lang="en-GB"/>
          </a:p>
        </p:txBody>
      </p:sp>
    </p:spTree>
    <p:extLst>
      <p:ext uri="{BB962C8B-B14F-4D97-AF65-F5344CB8AC3E}">
        <p14:creationId xmlns:p14="http://schemas.microsoft.com/office/powerpoint/2010/main" val="567861967"/>
      </p:ext>
    </p:extLst>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3E8D5FED-CC35-DB38-C584-43D208F4E514}"/>
              </a:ext>
            </a:extLst>
          </p:cNvPr>
          <p:cNvSpPr>
            <a:spLocks noGrp="1"/>
          </p:cNvSpPr>
          <p:nvPr>
            <p:ph type="title"/>
          </p:nvPr>
        </p:nvSpPr>
        <p:spPr>
          <a:xfrm>
            <a:off x="838200" y="365127"/>
            <a:ext cx="10515600" cy="1325563"/>
          </a:xfrm>
        </p:spPr>
        <p:txBody>
          <a:bodyPr/>
          <a:lstStyle/>
          <a:p>
            <a:r>
              <a:rPr lang="en-US" dirty="0"/>
              <a:t>Beth gall ysgolion </a:t>
            </a:r>
            <a:r>
              <a:rPr lang="en-US" dirty="0" err="1"/>
              <a:t>wneud</a:t>
            </a:r>
            <a:r>
              <a:rPr lang="en-US" dirty="0"/>
              <a:t>?</a:t>
            </a:r>
            <a:br>
              <a:rPr lang="en-US" dirty="0"/>
            </a:br>
            <a:r>
              <a:rPr lang="en-GB" dirty="0">
                <a:solidFill>
                  <a:schemeClr val="tx1"/>
                </a:solidFill>
              </a:rPr>
              <a:t>What can schools do?</a:t>
            </a:r>
            <a:endParaRPr lang="en-US" dirty="0">
              <a:solidFill>
                <a:schemeClr val="tx1"/>
              </a:solidFill>
            </a:endParaRPr>
          </a:p>
        </p:txBody>
      </p:sp>
      <p:sp>
        <p:nvSpPr>
          <p:cNvPr id="12" name="Content Placeholder 2">
            <a:extLst>
              <a:ext uri="{FF2B5EF4-FFF2-40B4-BE49-F238E27FC236}">
                <a16:creationId xmlns:a16="http://schemas.microsoft.com/office/drawing/2014/main" id="{429B94E6-2246-CCE9-CDFC-D61907337290}"/>
              </a:ext>
            </a:extLst>
          </p:cNvPr>
          <p:cNvSpPr>
            <a:spLocks noGrp="1"/>
          </p:cNvSpPr>
          <p:nvPr>
            <p:ph sz="half" idx="1"/>
          </p:nvPr>
        </p:nvSpPr>
        <p:spPr>
          <a:xfrm>
            <a:off x="838200" y="1825625"/>
            <a:ext cx="5181600" cy="4351338"/>
          </a:xfrm>
        </p:spPr>
        <p:txBody>
          <a:bodyPr lIns="45719" tIns="45720" rIns="45719" bIns="45720" anchor="t">
            <a:normAutofit/>
          </a:bodyPr>
          <a:lstStyle/>
          <a:p>
            <a:endParaRPr lang="en-GB" dirty="0"/>
          </a:p>
          <a:p>
            <a:endParaRPr lang="en-GB" dirty="0"/>
          </a:p>
          <a:p>
            <a:endParaRPr lang="en-GB" dirty="0"/>
          </a:p>
          <a:p>
            <a:r>
              <a:rPr lang="en-GB" dirty="0"/>
              <a:t>www.menti.com </a:t>
            </a:r>
          </a:p>
          <a:p>
            <a:r>
              <a:rPr lang="en-GB" dirty="0"/>
              <a:t>4194 0884</a:t>
            </a:r>
          </a:p>
          <a:p>
            <a:endParaRPr lang="en-US" dirty="0"/>
          </a:p>
        </p:txBody>
      </p:sp>
      <p:pic>
        <p:nvPicPr>
          <p:cNvPr id="5" name="Picture 4" descr="A qr code on a white background&#10;&#10;Description automatically generated">
            <a:extLst>
              <a:ext uri="{FF2B5EF4-FFF2-40B4-BE49-F238E27FC236}">
                <a16:creationId xmlns:a16="http://schemas.microsoft.com/office/drawing/2014/main" id="{6377D245-65EB-13B2-A846-69FA0902D8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9077" y="1825626"/>
            <a:ext cx="4794683" cy="4420610"/>
          </a:xfrm>
          <a:prstGeom prst="rect">
            <a:avLst/>
          </a:prstGeom>
          <a:noFill/>
        </p:spPr>
      </p:pic>
    </p:spTree>
    <p:extLst>
      <p:ext uri="{BB962C8B-B14F-4D97-AF65-F5344CB8AC3E}">
        <p14:creationId xmlns:p14="http://schemas.microsoft.com/office/powerpoint/2010/main" val="61960559"/>
      </p:ext>
    </p:extLst>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650FB-C57E-BEFF-6D2C-84CEE314126E}"/>
              </a:ext>
            </a:extLst>
          </p:cNvPr>
          <p:cNvSpPr>
            <a:spLocks noGrp="1"/>
          </p:cNvSpPr>
          <p:nvPr>
            <p:ph type="title"/>
          </p:nvPr>
        </p:nvSpPr>
        <p:spPr>
          <a:xfrm>
            <a:off x="174523" y="389708"/>
            <a:ext cx="10515600" cy="1325563"/>
          </a:xfrm>
        </p:spPr>
        <p:txBody>
          <a:bodyPr lIns="45719" tIns="45720" rIns="45719" bIns="45720" anchor="ctr">
            <a:normAutofit/>
          </a:bodyPr>
          <a:lstStyle/>
          <a:p>
            <a:r>
              <a:rPr lang="en-US"/>
              <a:t>Beth </a:t>
            </a:r>
            <a:r>
              <a:rPr lang="en-US" err="1"/>
              <a:t>allai</a:t>
            </a:r>
            <a:r>
              <a:rPr lang="en-US"/>
              <a:t> </a:t>
            </a:r>
            <a:r>
              <a:rPr lang="en-US" err="1"/>
              <a:t>hyn</a:t>
            </a:r>
            <a:r>
              <a:rPr lang="en-US"/>
              <a:t> </a:t>
            </a:r>
            <a:r>
              <a:rPr lang="en-US" err="1"/>
              <a:t>ei</a:t>
            </a:r>
            <a:r>
              <a:rPr lang="en-US"/>
              <a:t> </a:t>
            </a:r>
            <a:r>
              <a:rPr lang="en-US" err="1"/>
              <a:t>olygu</a:t>
            </a:r>
            <a:r>
              <a:rPr lang="en-US"/>
              <a:t> </a:t>
            </a:r>
            <a:r>
              <a:rPr lang="en-US" err="1"/>
              <a:t>i</a:t>
            </a:r>
            <a:r>
              <a:rPr lang="en-US"/>
              <a:t> </a:t>
            </a:r>
            <a:r>
              <a:rPr lang="en-US" err="1"/>
              <a:t>ysgolion</a:t>
            </a:r>
            <a:r>
              <a:rPr lang="en-US"/>
              <a:t>/</a:t>
            </a:r>
            <a:r>
              <a:rPr lang="en-US" err="1"/>
              <a:t>athrawon</a:t>
            </a:r>
            <a:r>
              <a:rPr lang="en-US"/>
              <a:t>?</a:t>
            </a:r>
          </a:p>
        </p:txBody>
      </p:sp>
      <p:sp>
        <p:nvSpPr>
          <p:cNvPr id="3" name="Text Placeholder 2">
            <a:extLst>
              <a:ext uri="{FF2B5EF4-FFF2-40B4-BE49-F238E27FC236}">
                <a16:creationId xmlns:a16="http://schemas.microsoft.com/office/drawing/2014/main" id="{48CF662F-11DB-E857-FCFA-CC5514AC0C4A}"/>
              </a:ext>
            </a:extLst>
          </p:cNvPr>
          <p:cNvSpPr>
            <a:spLocks noGrp="1"/>
          </p:cNvSpPr>
          <p:nvPr>
            <p:ph type="body" idx="1"/>
          </p:nvPr>
        </p:nvSpPr>
        <p:spPr/>
        <p:txBody>
          <a:bodyPr lIns="45719" tIns="45720" rIns="45719" bIns="45720" anchor="t">
            <a:normAutofit fontScale="77500" lnSpcReduction="20000"/>
          </a:bodyPr>
          <a:lstStyle/>
          <a:p>
            <a:r>
              <a:rPr lang="en-US" err="1">
                <a:ea typeface="+mn-lt"/>
                <a:cs typeface="+mn-lt"/>
              </a:rPr>
              <a:t>Hyfforddiant</a:t>
            </a:r>
            <a:r>
              <a:rPr lang="en-US">
                <a:ea typeface="+mn-lt"/>
                <a:cs typeface="+mn-lt"/>
              </a:rPr>
              <a:t> </a:t>
            </a:r>
            <a:r>
              <a:rPr lang="en-US" err="1">
                <a:ea typeface="+mn-lt"/>
                <a:cs typeface="+mn-lt"/>
              </a:rPr>
              <a:t>ymwybyddiaeth</a:t>
            </a:r>
            <a:r>
              <a:rPr lang="en-US">
                <a:ea typeface="+mn-lt"/>
                <a:cs typeface="+mn-lt"/>
              </a:rPr>
              <a:t> </a:t>
            </a:r>
            <a:r>
              <a:rPr lang="en-US" err="1">
                <a:ea typeface="+mn-lt"/>
                <a:cs typeface="+mn-lt"/>
              </a:rPr>
              <a:t>ddiwylliannol</a:t>
            </a:r>
            <a:r>
              <a:rPr lang="en-US">
                <a:ea typeface="+mn-lt"/>
                <a:cs typeface="+mn-lt"/>
              </a:rPr>
              <a:t> – </a:t>
            </a:r>
            <a:r>
              <a:rPr lang="en-US" err="1">
                <a:ea typeface="+mn-lt"/>
                <a:cs typeface="+mn-lt"/>
              </a:rPr>
              <a:t>ymwybyddiaeth</a:t>
            </a:r>
            <a:r>
              <a:rPr lang="en-US">
                <a:ea typeface="+mn-lt"/>
                <a:cs typeface="+mn-lt"/>
              </a:rPr>
              <a:t> o </a:t>
            </a:r>
            <a:r>
              <a:rPr lang="en-US" err="1">
                <a:ea typeface="+mn-lt"/>
                <a:cs typeface="+mn-lt"/>
              </a:rPr>
              <a:t>wahanol</a:t>
            </a:r>
            <a:r>
              <a:rPr lang="en-US">
                <a:ea typeface="+mn-lt"/>
                <a:cs typeface="+mn-lt"/>
              </a:rPr>
              <a:t> </a:t>
            </a:r>
            <a:r>
              <a:rPr lang="en-US" err="1">
                <a:ea typeface="+mn-lt"/>
                <a:cs typeface="+mn-lt"/>
              </a:rPr>
              <a:t>ddiwylliannau</a:t>
            </a:r>
            <a:r>
              <a:rPr lang="en-US">
                <a:ea typeface="+mn-lt"/>
                <a:cs typeface="+mn-lt"/>
              </a:rPr>
              <a:t>/</a:t>
            </a:r>
            <a:r>
              <a:rPr lang="en-US" err="1">
                <a:ea typeface="+mn-lt"/>
                <a:cs typeface="+mn-lt"/>
              </a:rPr>
              <a:t>cefndiroedd</a:t>
            </a:r>
            <a:r>
              <a:rPr lang="en-US">
                <a:ea typeface="+mn-lt"/>
                <a:cs typeface="+mn-lt"/>
              </a:rPr>
              <a:t> </a:t>
            </a:r>
            <a:r>
              <a:rPr lang="en-US" err="1">
                <a:ea typeface="+mn-lt"/>
                <a:cs typeface="+mn-lt"/>
              </a:rPr>
              <a:t>drwy’r</a:t>
            </a:r>
            <a:r>
              <a:rPr lang="en-US">
                <a:ea typeface="+mn-lt"/>
                <a:cs typeface="+mn-lt"/>
              </a:rPr>
              <a:t> </a:t>
            </a:r>
            <a:r>
              <a:rPr lang="en-US" err="1">
                <a:ea typeface="+mn-lt"/>
                <a:cs typeface="+mn-lt"/>
              </a:rPr>
              <a:t>ysgol</a:t>
            </a:r>
            <a:r>
              <a:rPr lang="en-US">
                <a:ea typeface="+mn-lt"/>
                <a:cs typeface="+mn-lt"/>
              </a:rPr>
              <a:t> - “Mae </a:t>
            </a:r>
            <a:r>
              <a:rPr lang="en-US" err="1">
                <a:ea typeface="+mn-lt"/>
                <a:cs typeface="+mn-lt"/>
              </a:rPr>
              <a:t>amrywiaeth</a:t>
            </a:r>
            <a:r>
              <a:rPr lang="en-US">
                <a:ea typeface="+mn-lt"/>
                <a:cs typeface="+mn-lt"/>
              </a:rPr>
              <a:t> </a:t>
            </a:r>
            <a:r>
              <a:rPr lang="en-US" err="1">
                <a:ea typeface="+mn-lt"/>
                <a:cs typeface="+mn-lt"/>
              </a:rPr>
              <a:t>yn</a:t>
            </a:r>
            <a:r>
              <a:rPr lang="en-US">
                <a:ea typeface="+mn-lt"/>
                <a:cs typeface="+mn-lt"/>
              </a:rPr>
              <a:t> </a:t>
            </a:r>
            <a:r>
              <a:rPr lang="en-US" err="1">
                <a:ea typeface="+mn-lt"/>
                <a:cs typeface="+mn-lt"/>
              </a:rPr>
              <a:t>fwy</a:t>
            </a:r>
            <a:r>
              <a:rPr lang="en-US">
                <a:ea typeface="+mn-lt"/>
                <a:cs typeface="+mn-lt"/>
              </a:rPr>
              <a:t> </a:t>
            </a:r>
            <a:r>
              <a:rPr lang="en-US" err="1">
                <a:ea typeface="+mn-lt"/>
                <a:cs typeface="+mn-lt"/>
              </a:rPr>
              <a:t>na</a:t>
            </a:r>
            <a:r>
              <a:rPr lang="en-US">
                <a:ea typeface="+mn-lt"/>
                <a:cs typeface="+mn-lt"/>
              </a:rPr>
              <a:t> dim </a:t>
            </a:r>
            <a:r>
              <a:rPr lang="en-US" err="1">
                <a:ea typeface="+mn-lt"/>
                <a:cs typeface="+mn-lt"/>
              </a:rPr>
              <a:t>ond</a:t>
            </a:r>
            <a:r>
              <a:rPr lang="en-US">
                <a:ea typeface="+mn-lt"/>
                <a:cs typeface="+mn-lt"/>
              </a:rPr>
              <a:t> </a:t>
            </a:r>
            <a:r>
              <a:rPr lang="en-US" err="1">
                <a:ea typeface="+mn-lt"/>
                <a:cs typeface="+mn-lt"/>
              </a:rPr>
              <a:t>cael</a:t>
            </a:r>
            <a:r>
              <a:rPr lang="en-US">
                <a:ea typeface="+mn-lt"/>
                <a:cs typeface="+mn-lt"/>
              </a:rPr>
              <a:t> </a:t>
            </a:r>
            <a:r>
              <a:rPr lang="en-US" err="1">
                <a:ea typeface="+mn-lt"/>
                <a:cs typeface="+mn-lt"/>
              </a:rPr>
              <a:t>posteri</a:t>
            </a:r>
            <a:r>
              <a:rPr lang="en-US">
                <a:ea typeface="+mn-lt"/>
                <a:cs typeface="+mn-lt"/>
              </a:rPr>
              <a:t> </a:t>
            </a:r>
            <a:r>
              <a:rPr lang="en-US" err="1">
                <a:ea typeface="+mn-lt"/>
                <a:cs typeface="+mn-lt"/>
              </a:rPr>
              <a:t>amlddiwylliannol</a:t>
            </a:r>
            <a:r>
              <a:rPr lang="en-US">
                <a:ea typeface="+mn-lt"/>
                <a:cs typeface="+mn-lt"/>
              </a:rPr>
              <a:t> </a:t>
            </a:r>
            <a:r>
              <a:rPr lang="en-US" err="1">
                <a:ea typeface="+mn-lt"/>
                <a:cs typeface="+mn-lt"/>
              </a:rPr>
              <a:t>yn</a:t>
            </a:r>
            <a:r>
              <a:rPr lang="en-US">
                <a:ea typeface="+mn-lt"/>
                <a:cs typeface="+mn-lt"/>
              </a:rPr>
              <a:t> y </a:t>
            </a:r>
            <a:r>
              <a:rPr lang="en-US" err="1">
                <a:ea typeface="+mn-lt"/>
                <a:cs typeface="+mn-lt"/>
              </a:rPr>
              <a:t>cyntedd</a:t>
            </a:r>
            <a:r>
              <a:rPr lang="en-US">
                <a:ea typeface="+mn-lt"/>
                <a:cs typeface="+mn-lt"/>
              </a:rPr>
              <a:t>” </a:t>
            </a:r>
            <a:endParaRPr lang="en-US"/>
          </a:p>
          <a:p>
            <a:endParaRPr lang="en-US"/>
          </a:p>
          <a:p>
            <a:r>
              <a:rPr lang="en-US" err="1">
                <a:ea typeface="+mn-lt"/>
                <a:cs typeface="+mn-lt"/>
              </a:rPr>
              <a:t>Rhoi</a:t>
            </a:r>
            <a:r>
              <a:rPr lang="en-US">
                <a:ea typeface="+mn-lt"/>
                <a:cs typeface="+mn-lt"/>
              </a:rPr>
              <a:t> </a:t>
            </a:r>
            <a:r>
              <a:rPr lang="en-US" err="1">
                <a:ea typeface="+mn-lt"/>
                <a:cs typeface="+mn-lt"/>
              </a:rPr>
              <a:t>cyfleoedd</a:t>
            </a:r>
            <a:r>
              <a:rPr lang="en-US">
                <a:ea typeface="+mn-lt"/>
                <a:cs typeface="+mn-lt"/>
              </a:rPr>
              <a:t> </a:t>
            </a:r>
            <a:r>
              <a:rPr lang="en-US" err="1">
                <a:ea typeface="+mn-lt"/>
                <a:cs typeface="+mn-lt"/>
              </a:rPr>
              <a:t>rheolaidd</a:t>
            </a:r>
            <a:r>
              <a:rPr lang="en-US">
                <a:ea typeface="+mn-lt"/>
                <a:cs typeface="+mn-lt"/>
              </a:rPr>
              <a:t> </a:t>
            </a:r>
            <a:r>
              <a:rPr lang="en-US" err="1">
                <a:ea typeface="+mn-lt"/>
                <a:cs typeface="+mn-lt"/>
              </a:rPr>
              <a:t>i</a:t>
            </a:r>
            <a:r>
              <a:rPr lang="en-US">
                <a:ea typeface="+mn-lt"/>
                <a:cs typeface="+mn-lt"/>
              </a:rPr>
              <a:t> staff a </a:t>
            </a:r>
            <a:r>
              <a:rPr lang="en-US" err="1">
                <a:ea typeface="+mn-lt"/>
                <a:cs typeface="+mn-lt"/>
              </a:rPr>
              <a:t>myfyrwyr</a:t>
            </a:r>
            <a:r>
              <a:rPr lang="en-US">
                <a:ea typeface="+mn-lt"/>
                <a:cs typeface="+mn-lt"/>
              </a:rPr>
              <a:t> </a:t>
            </a:r>
            <a:r>
              <a:rPr lang="en-US" err="1">
                <a:ea typeface="+mn-lt"/>
                <a:cs typeface="+mn-lt"/>
              </a:rPr>
              <a:t>archwilio</a:t>
            </a:r>
            <a:r>
              <a:rPr lang="en-US">
                <a:ea typeface="+mn-lt"/>
                <a:cs typeface="+mn-lt"/>
              </a:rPr>
              <a:t> </a:t>
            </a:r>
            <a:r>
              <a:rPr lang="en-US" err="1">
                <a:ea typeface="+mn-lt"/>
                <a:cs typeface="+mn-lt"/>
              </a:rPr>
              <a:t>materion</a:t>
            </a:r>
            <a:r>
              <a:rPr lang="en-US">
                <a:ea typeface="+mn-lt"/>
                <a:cs typeface="+mn-lt"/>
              </a:rPr>
              <a:t> </a:t>
            </a:r>
            <a:r>
              <a:rPr lang="en-US" err="1">
                <a:ea typeface="+mn-lt"/>
                <a:cs typeface="+mn-lt"/>
              </a:rPr>
              <a:t>byd-eang</a:t>
            </a:r>
            <a:r>
              <a:rPr lang="en-US">
                <a:ea typeface="+mn-lt"/>
                <a:cs typeface="+mn-lt"/>
              </a:rPr>
              <a:t> a </a:t>
            </a:r>
            <a:r>
              <a:rPr lang="en-US" err="1">
                <a:ea typeface="+mn-lt"/>
                <a:cs typeface="+mn-lt"/>
              </a:rPr>
              <a:t>gwahanol</a:t>
            </a:r>
            <a:r>
              <a:rPr lang="en-US">
                <a:ea typeface="+mn-lt"/>
                <a:cs typeface="+mn-lt"/>
              </a:rPr>
              <a:t> </a:t>
            </a:r>
            <a:r>
              <a:rPr lang="en-US" err="1">
                <a:ea typeface="+mn-lt"/>
                <a:cs typeface="+mn-lt"/>
              </a:rPr>
              <a:t>ffyrdd</a:t>
            </a:r>
            <a:r>
              <a:rPr lang="en-US">
                <a:ea typeface="+mn-lt"/>
                <a:cs typeface="+mn-lt"/>
              </a:rPr>
              <a:t> o weld </a:t>
            </a:r>
            <a:r>
              <a:rPr lang="en-US" err="1">
                <a:ea typeface="+mn-lt"/>
                <a:cs typeface="+mn-lt"/>
              </a:rPr>
              <a:t>pethau</a:t>
            </a:r>
            <a:r>
              <a:rPr lang="en-US">
                <a:ea typeface="+mn-lt"/>
                <a:cs typeface="+mn-lt"/>
              </a:rPr>
              <a:t> </a:t>
            </a:r>
            <a:endParaRPr lang="en-US"/>
          </a:p>
          <a:p>
            <a:endParaRPr lang="en-US"/>
          </a:p>
          <a:p>
            <a:r>
              <a:rPr lang="en-US" err="1">
                <a:ea typeface="+mn-lt"/>
                <a:cs typeface="+mn-lt"/>
              </a:rPr>
              <a:t>Rhyngweithio</a:t>
            </a:r>
            <a:r>
              <a:rPr lang="en-US">
                <a:ea typeface="+mn-lt"/>
                <a:cs typeface="+mn-lt"/>
              </a:rPr>
              <a:t> â </a:t>
            </a:r>
            <a:r>
              <a:rPr lang="en-US" err="1">
                <a:ea typeface="+mn-lt"/>
                <a:cs typeface="+mn-lt"/>
              </a:rPr>
              <a:t>phobl</a:t>
            </a:r>
            <a:r>
              <a:rPr lang="en-US">
                <a:ea typeface="+mn-lt"/>
                <a:cs typeface="+mn-lt"/>
              </a:rPr>
              <a:t> </a:t>
            </a:r>
            <a:r>
              <a:rPr lang="en-US" err="1">
                <a:ea typeface="+mn-lt"/>
                <a:cs typeface="+mn-lt"/>
              </a:rPr>
              <a:t>sy'n</a:t>
            </a:r>
            <a:r>
              <a:rPr lang="en-US">
                <a:ea typeface="+mn-lt"/>
                <a:cs typeface="+mn-lt"/>
              </a:rPr>
              <a:t> </a:t>
            </a:r>
            <a:r>
              <a:rPr lang="en-US" err="1">
                <a:ea typeface="+mn-lt"/>
                <a:cs typeface="+mn-lt"/>
              </a:rPr>
              <a:t>wahanol</a:t>
            </a:r>
            <a:r>
              <a:rPr lang="en-US">
                <a:ea typeface="+mn-lt"/>
                <a:cs typeface="+mn-lt"/>
              </a:rPr>
              <a:t> </a:t>
            </a:r>
            <a:r>
              <a:rPr lang="en-US" err="1">
                <a:ea typeface="+mn-lt"/>
                <a:cs typeface="+mn-lt"/>
              </a:rPr>
              <a:t>i</a:t>
            </a:r>
            <a:r>
              <a:rPr lang="en-US">
                <a:ea typeface="+mn-lt"/>
                <a:cs typeface="+mn-lt"/>
              </a:rPr>
              <a:t> </a:t>
            </a:r>
            <a:r>
              <a:rPr lang="en-US" err="1">
                <a:ea typeface="+mn-lt"/>
                <a:cs typeface="+mn-lt"/>
              </a:rPr>
              <a:t>ni</a:t>
            </a:r>
            <a:r>
              <a:rPr lang="en-US">
                <a:ea typeface="+mn-lt"/>
                <a:cs typeface="+mn-lt"/>
              </a:rPr>
              <a:t> </a:t>
            </a:r>
            <a:r>
              <a:rPr lang="en-US" err="1">
                <a:ea typeface="+mn-lt"/>
                <a:cs typeface="+mn-lt"/>
              </a:rPr>
              <a:t>ein</a:t>
            </a:r>
            <a:r>
              <a:rPr lang="en-US">
                <a:ea typeface="+mn-lt"/>
                <a:cs typeface="+mn-lt"/>
              </a:rPr>
              <a:t> </a:t>
            </a:r>
            <a:r>
              <a:rPr lang="en-US" err="1">
                <a:ea typeface="+mn-lt"/>
                <a:cs typeface="+mn-lt"/>
              </a:rPr>
              <a:t>hunain</a:t>
            </a:r>
            <a:endParaRPr lang="en-US"/>
          </a:p>
          <a:p>
            <a:endParaRPr lang="en-US"/>
          </a:p>
          <a:p>
            <a:r>
              <a:rPr lang="en-US" err="1">
                <a:ea typeface="+mn-lt"/>
                <a:cs typeface="+mn-lt"/>
              </a:rPr>
              <a:t>Dulliau</a:t>
            </a:r>
            <a:r>
              <a:rPr lang="en-US">
                <a:ea typeface="+mn-lt"/>
                <a:cs typeface="+mn-lt"/>
              </a:rPr>
              <a:t> </a:t>
            </a:r>
            <a:r>
              <a:rPr lang="en-US" err="1">
                <a:ea typeface="+mn-lt"/>
                <a:cs typeface="+mn-lt"/>
              </a:rPr>
              <a:t>trawsieithu</a:t>
            </a:r>
            <a:r>
              <a:rPr lang="en-US">
                <a:ea typeface="+mn-lt"/>
                <a:cs typeface="+mn-lt"/>
              </a:rPr>
              <a:t> (</a:t>
            </a:r>
            <a:r>
              <a:rPr lang="en-US" err="1">
                <a:ea typeface="+mn-lt"/>
                <a:cs typeface="+mn-lt"/>
              </a:rPr>
              <a:t>defnydd</a:t>
            </a:r>
            <a:r>
              <a:rPr lang="en-US">
                <a:ea typeface="+mn-lt"/>
                <a:cs typeface="+mn-lt"/>
              </a:rPr>
              <a:t> o </a:t>
            </a:r>
            <a:r>
              <a:rPr lang="en-US" err="1">
                <a:ea typeface="+mn-lt"/>
                <a:cs typeface="+mn-lt"/>
              </a:rPr>
              <a:t>ieithoedd</a:t>
            </a:r>
            <a:r>
              <a:rPr lang="en-US">
                <a:ea typeface="+mn-lt"/>
                <a:cs typeface="+mn-lt"/>
              </a:rPr>
              <a:t> </a:t>
            </a:r>
            <a:r>
              <a:rPr lang="en-US" err="1">
                <a:ea typeface="+mn-lt"/>
                <a:cs typeface="+mn-lt"/>
              </a:rPr>
              <a:t>gwahanol</a:t>
            </a:r>
            <a:r>
              <a:rPr lang="en-US">
                <a:ea typeface="+mn-lt"/>
                <a:cs typeface="+mn-lt"/>
              </a:rPr>
              <a:t>) + </a:t>
            </a:r>
            <a:r>
              <a:rPr lang="en-US" err="1">
                <a:ea typeface="+mn-lt"/>
                <a:cs typeface="+mn-lt"/>
              </a:rPr>
              <a:t>Cynorthwywyr</a:t>
            </a:r>
            <a:r>
              <a:rPr lang="en-US">
                <a:ea typeface="+mn-lt"/>
                <a:cs typeface="+mn-lt"/>
              </a:rPr>
              <a:t> </a:t>
            </a:r>
            <a:r>
              <a:rPr lang="en-US" err="1">
                <a:ea typeface="+mn-lt"/>
                <a:cs typeface="+mn-lt"/>
              </a:rPr>
              <a:t>Addysgu</a:t>
            </a:r>
            <a:r>
              <a:rPr lang="en-US">
                <a:ea typeface="+mn-lt"/>
                <a:cs typeface="+mn-lt"/>
              </a:rPr>
              <a:t> </a:t>
            </a:r>
            <a:r>
              <a:rPr lang="en-US" err="1">
                <a:ea typeface="+mn-lt"/>
                <a:cs typeface="+mn-lt"/>
              </a:rPr>
              <a:t>Dwyieithog</a:t>
            </a:r>
            <a:r>
              <a:rPr lang="en-US">
                <a:ea typeface="+mn-lt"/>
                <a:cs typeface="+mn-lt"/>
              </a:rPr>
              <a:t> </a:t>
            </a:r>
            <a:endParaRPr lang="en-US"/>
          </a:p>
          <a:p>
            <a:endParaRPr lang="en-US"/>
          </a:p>
          <a:p>
            <a:r>
              <a:rPr lang="en-US">
                <a:ea typeface="+mn-lt"/>
                <a:cs typeface="+mn-lt"/>
              </a:rPr>
              <a:t>Bod </a:t>
            </a:r>
            <a:r>
              <a:rPr lang="en-US" err="1">
                <a:ea typeface="+mn-lt"/>
                <a:cs typeface="+mn-lt"/>
              </a:rPr>
              <a:t>yn</a:t>
            </a:r>
            <a:r>
              <a:rPr lang="en-US">
                <a:ea typeface="+mn-lt"/>
                <a:cs typeface="+mn-lt"/>
              </a:rPr>
              <a:t> </a:t>
            </a:r>
            <a:r>
              <a:rPr lang="en-US" err="1">
                <a:ea typeface="+mn-lt"/>
                <a:cs typeface="+mn-lt"/>
              </a:rPr>
              <a:t>ymwybodol</a:t>
            </a:r>
            <a:r>
              <a:rPr lang="en-US">
                <a:ea typeface="+mn-lt"/>
                <a:cs typeface="+mn-lt"/>
              </a:rPr>
              <a:t> o </a:t>
            </a:r>
            <a:r>
              <a:rPr lang="en-US" err="1">
                <a:ea typeface="+mn-lt"/>
                <a:cs typeface="+mn-lt"/>
              </a:rPr>
              <a:t>arwyddion</a:t>
            </a:r>
            <a:r>
              <a:rPr lang="en-US">
                <a:ea typeface="+mn-lt"/>
                <a:cs typeface="+mn-lt"/>
              </a:rPr>
              <a:t> </a:t>
            </a:r>
            <a:r>
              <a:rPr lang="en-US" err="1">
                <a:ea typeface="+mn-lt"/>
                <a:cs typeface="+mn-lt"/>
              </a:rPr>
              <a:t>trawma</a:t>
            </a:r>
            <a:r>
              <a:rPr lang="en-US">
                <a:ea typeface="+mn-lt"/>
                <a:cs typeface="+mn-lt"/>
              </a:rPr>
              <a:t> a nodi </a:t>
            </a:r>
            <a:r>
              <a:rPr lang="en-US" err="1">
                <a:ea typeface="+mn-lt"/>
                <a:cs typeface="+mn-lt"/>
              </a:rPr>
              <a:t>anghenion</a:t>
            </a:r>
            <a:r>
              <a:rPr lang="en-US">
                <a:ea typeface="+mn-lt"/>
                <a:cs typeface="+mn-lt"/>
              </a:rPr>
              <a:t> </a:t>
            </a:r>
            <a:r>
              <a:rPr lang="en-US" err="1">
                <a:ea typeface="+mn-lt"/>
                <a:cs typeface="+mn-lt"/>
              </a:rPr>
              <a:t>dysgu</a:t>
            </a:r>
            <a:r>
              <a:rPr lang="en-US">
                <a:ea typeface="+mn-lt"/>
                <a:cs typeface="+mn-lt"/>
              </a:rPr>
              <a:t> </a:t>
            </a:r>
            <a:r>
              <a:rPr lang="en-US" err="1">
                <a:ea typeface="+mn-lt"/>
                <a:cs typeface="+mn-lt"/>
              </a:rPr>
              <a:t>ychwanegol</a:t>
            </a:r>
            <a:endParaRPr lang="en-US" err="1"/>
          </a:p>
        </p:txBody>
      </p:sp>
    </p:spTree>
    <p:extLst>
      <p:ext uri="{BB962C8B-B14F-4D97-AF65-F5344CB8AC3E}">
        <p14:creationId xmlns:p14="http://schemas.microsoft.com/office/powerpoint/2010/main" val="2485277227"/>
      </p:ext>
    </p:extLst>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DE9AF-0DFE-456C-57FE-64A1806B5A26}"/>
              </a:ext>
            </a:extLst>
          </p:cNvPr>
          <p:cNvSpPr>
            <a:spLocks noGrp="1"/>
          </p:cNvSpPr>
          <p:nvPr>
            <p:ph type="title"/>
          </p:nvPr>
        </p:nvSpPr>
        <p:spPr>
          <a:xfrm>
            <a:off x="200526" y="84221"/>
            <a:ext cx="9725526" cy="1185362"/>
          </a:xfrm>
        </p:spPr>
        <p:txBody>
          <a:bodyPr lIns="45719" tIns="45720" rIns="45719" bIns="45720" anchor="ctr">
            <a:normAutofit/>
          </a:bodyPr>
          <a:lstStyle/>
          <a:p>
            <a:r>
              <a:rPr lang="en-GB" sz="4000">
                <a:solidFill>
                  <a:srgbClr val="0070C0"/>
                </a:solidFill>
              </a:rPr>
              <a:t>What might this mean for schools/ teachers?</a:t>
            </a:r>
          </a:p>
        </p:txBody>
      </p:sp>
      <p:sp>
        <p:nvSpPr>
          <p:cNvPr id="3" name="Content Placeholder 2">
            <a:extLst>
              <a:ext uri="{FF2B5EF4-FFF2-40B4-BE49-F238E27FC236}">
                <a16:creationId xmlns:a16="http://schemas.microsoft.com/office/drawing/2014/main" id="{2DC8C40C-1D6F-FC59-B41A-A6D33F6EB9BE}"/>
              </a:ext>
            </a:extLst>
          </p:cNvPr>
          <p:cNvSpPr>
            <a:spLocks noGrp="1"/>
          </p:cNvSpPr>
          <p:nvPr>
            <p:ph idx="1"/>
          </p:nvPr>
        </p:nvSpPr>
        <p:spPr>
          <a:xfrm>
            <a:off x="200526" y="1269583"/>
            <a:ext cx="10315073" cy="5067487"/>
          </a:xfrm>
        </p:spPr>
        <p:txBody>
          <a:bodyPr lIns="45719" tIns="45720" rIns="45719" bIns="45720" anchor="t">
            <a:normAutofit/>
          </a:bodyPr>
          <a:lstStyle/>
          <a:p>
            <a:pPr marL="0" indent="0" algn="just">
              <a:lnSpc>
                <a:spcPct val="110000"/>
              </a:lnSpc>
              <a:buNone/>
            </a:pPr>
            <a:r>
              <a:rPr lang="en-GB" sz="2600">
                <a:solidFill>
                  <a:srgbClr val="0070C0"/>
                </a:solidFill>
                <a:latin typeface="Arial"/>
              </a:rPr>
              <a:t>Cultural awareness training- awareness of different cultures/ backgrounds throughout the school  - “Diversity is more than just having multicultural posters in the foyer”</a:t>
            </a:r>
          </a:p>
          <a:p>
            <a:pPr marL="0" indent="0">
              <a:buNone/>
            </a:pPr>
            <a:r>
              <a:rPr lang="en-GB" sz="2600">
                <a:solidFill>
                  <a:srgbClr val="0070C0"/>
                </a:solidFill>
                <a:latin typeface="Arial"/>
              </a:rPr>
              <a:t>Providing staff and students with regular opportunities to explore global issues and different ways of seeing things  </a:t>
            </a:r>
          </a:p>
          <a:p>
            <a:pPr marL="0" indent="0">
              <a:buNone/>
            </a:pPr>
            <a:r>
              <a:rPr lang="en-GB" sz="2600">
                <a:solidFill>
                  <a:srgbClr val="0070C0"/>
                </a:solidFill>
                <a:latin typeface="Arial"/>
              </a:rPr>
              <a:t>Interactions with people who are different to ourselves</a:t>
            </a:r>
          </a:p>
          <a:p>
            <a:pPr marL="0" indent="0">
              <a:buNone/>
            </a:pPr>
            <a:r>
              <a:rPr lang="en-GB" sz="2600">
                <a:solidFill>
                  <a:srgbClr val="0070C0"/>
                </a:solidFill>
                <a:latin typeface="Arial"/>
              </a:rPr>
              <a:t>Trans-</a:t>
            </a:r>
            <a:r>
              <a:rPr lang="en-GB" sz="2600" err="1">
                <a:solidFill>
                  <a:srgbClr val="0070C0"/>
                </a:solidFill>
                <a:latin typeface="Arial"/>
              </a:rPr>
              <a:t>languaging</a:t>
            </a:r>
            <a:r>
              <a:rPr lang="en-GB" sz="2600">
                <a:solidFill>
                  <a:srgbClr val="0070C0"/>
                </a:solidFill>
                <a:latin typeface="Arial"/>
              </a:rPr>
              <a:t> approaches(use of different languages) + Bilingual Teaching Assistants</a:t>
            </a:r>
          </a:p>
          <a:p>
            <a:pPr marL="0" indent="0">
              <a:buNone/>
            </a:pPr>
            <a:r>
              <a:rPr lang="en-GB" sz="2600">
                <a:solidFill>
                  <a:srgbClr val="0070C0"/>
                </a:solidFill>
                <a:latin typeface="Arial"/>
              </a:rPr>
              <a:t>Being aware of signs of trauma and identifying additional learning needs </a:t>
            </a:r>
            <a:endParaRPr lang="en-GB" b="1">
              <a:solidFill>
                <a:srgbClr val="FF0000"/>
              </a:solidFill>
              <a:latin typeface="Arial"/>
            </a:endParaRPr>
          </a:p>
        </p:txBody>
      </p:sp>
    </p:spTree>
    <p:extLst>
      <p:ext uri="{BB962C8B-B14F-4D97-AF65-F5344CB8AC3E}">
        <p14:creationId xmlns:p14="http://schemas.microsoft.com/office/powerpoint/2010/main" val="4125027948"/>
      </p:ext>
    </p:extLst>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DB46C-B685-363B-5DB7-5F6B80D7E9C0}"/>
              </a:ext>
            </a:extLst>
          </p:cNvPr>
          <p:cNvSpPr>
            <a:spLocks noGrp="1"/>
          </p:cNvSpPr>
          <p:nvPr>
            <p:ph type="title"/>
          </p:nvPr>
        </p:nvSpPr>
        <p:spPr>
          <a:xfrm>
            <a:off x="580700" y="1642664"/>
            <a:ext cx="9273989" cy="3213847"/>
          </a:xfrm>
        </p:spPr>
        <p:txBody>
          <a:bodyPr lIns="45719" tIns="45720" rIns="45719" bIns="45720" anchor="ctr">
            <a:normAutofit fontScale="90000"/>
          </a:bodyPr>
          <a:lstStyle/>
          <a:p>
            <a:pPr algn="ctr"/>
            <a:r>
              <a:rPr lang="en-GB">
                <a:latin typeface="Arial"/>
              </a:rPr>
              <a:t>I </a:t>
            </a:r>
            <a:r>
              <a:rPr lang="en-GB" err="1">
                <a:latin typeface="Arial"/>
              </a:rPr>
              <a:t>ba</a:t>
            </a:r>
            <a:r>
              <a:rPr lang="en-GB">
                <a:latin typeface="Arial"/>
              </a:rPr>
              <a:t> </a:t>
            </a:r>
            <a:r>
              <a:rPr lang="en-GB" err="1">
                <a:latin typeface="Arial"/>
              </a:rPr>
              <a:t>raddau</a:t>
            </a:r>
            <a:r>
              <a:rPr lang="en-GB">
                <a:latin typeface="Arial"/>
              </a:rPr>
              <a:t> y </a:t>
            </a:r>
            <a:r>
              <a:rPr lang="en-GB" err="1">
                <a:latin typeface="Arial"/>
              </a:rPr>
              <a:t>mae'n</a:t>
            </a:r>
            <a:r>
              <a:rPr lang="en-GB">
                <a:latin typeface="Arial"/>
              </a:rPr>
              <a:t> </a:t>
            </a:r>
            <a:r>
              <a:rPr lang="en-GB" err="1">
                <a:latin typeface="Arial"/>
              </a:rPr>
              <a:t>gyfrifoldeb</a:t>
            </a:r>
            <a:r>
              <a:rPr lang="en-GB">
                <a:latin typeface="Arial"/>
              </a:rPr>
              <a:t> </a:t>
            </a:r>
            <a:r>
              <a:rPr lang="en-GB" err="1">
                <a:latin typeface="Arial"/>
              </a:rPr>
              <a:t>ar</a:t>
            </a:r>
            <a:r>
              <a:rPr lang="en-GB">
                <a:latin typeface="Arial"/>
              </a:rPr>
              <a:t> </a:t>
            </a:r>
            <a:r>
              <a:rPr lang="en-GB" err="1">
                <a:latin typeface="Arial"/>
              </a:rPr>
              <a:t>ysgolion</a:t>
            </a:r>
            <a:r>
              <a:rPr lang="en-GB">
                <a:latin typeface="Arial"/>
              </a:rPr>
              <a:t> ac </a:t>
            </a:r>
            <a:r>
              <a:rPr lang="en-GB" err="1">
                <a:latin typeface="Arial"/>
              </a:rPr>
              <a:t>athrawon</a:t>
            </a:r>
            <a:r>
              <a:rPr lang="en-GB">
                <a:latin typeface="Arial"/>
              </a:rPr>
              <a:t> </a:t>
            </a:r>
            <a:r>
              <a:rPr lang="en-GB" err="1">
                <a:latin typeface="Arial"/>
              </a:rPr>
              <a:t>i</a:t>
            </a:r>
            <a:r>
              <a:rPr lang="en-GB">
                <a:latin typeface="Arial"/>
              </a:rPr>
              <a:t> </a:t>
            </a:r>
            <a:r>
              <a:rPr lang="en-GB" err="1">
                <a:latin typeface="Arial"/>
              </a:rPr>
              <a:t>fynd</a:t>
            </a:r>
            <a:r>
              <a:rPr lang="en-GB">
                <a:latin typeface="Arial"/>
              </a:rPr>
              <a:t> </a:t>
            </a:r>
            <a:r>
              <a:rPr lang="en-GB" err="1">
                <a:latin typeface="Arial"/>
              </a:rPr>
              <a:t>i'r</a:t>
            </a:r>
            <a:r>
              <a:rPr lang="en-GB">
                <a:latin typeface="Arial"/>
              </a:rPr>
              <a:t> </a:t>
            </a:r>
            <a:r>
              <a:rPr lang="en-GB" err="1">
                <a:latin typeface="Arial"/>
              </a:rPr>
              <a:t>afael</a:t>
            </a:r>
            <a:r>
              <a:rPr lang="en-GB">
                <a:latin typeface="Arial"/>
              </a:rPr>
              <a:t> â </a:t>
            </a:r>
            <a:r>
              <a:rPr lang="en-GB" err="1">
                <a:latin typeface="Arial"/>
              </a:rPr>
              <a:t>materion</a:t>
            </a:r>
            <a:r>
              <a:rPr lang="en-GB">
                <a:latin typeface="Arial"/>
              </a:rPr>
              <a:t> </a:t>
            </a:r>
            <a:r>
              <a:rPr lang="en-GB" err="1">
                <a:latin typeface="Arial"/>
              </a:rPr>
              <a:t>cymdeithasol</a:t>
            </a:r>
            <a:r>
              <a:rPr lang="en-GB">
                <a:latin typeface="Arial"/>
              </a:rPr>
              <a:t> ac </a:t>
            </a:r>
            <a:r>
              <a:rPr lang="en-GB" err="1">
                <a:latin typeface="Arial"/>
              </a:rPr>
              <a:t>anghyfiawnder</a:t>
            </a:r>
            <a:r>
              <a:rPr lang="en-GB">
                <a:latin typeface="Arial"/>
              </a:rPr>
              <a:t>?</a:t>
            </a:r>
            <a:br>
              <a:rPr lang="en-US">
                <a:latin typeface="Arial"/>
              </a:rPr>
            </a:br>
            <a:br>
              <a:rPr lang="en-US">
                <a:latin typeface="Arial"/>
              </a:rPr>
            </a:br>
            <a:r>
              <a:rPr lang="en-GB">
                <a:solidFill>
                  <a:srgbClr val="0070C0"/>
                </a:solidFill>
                <a:latin typeface="Arial"/>
              </a:rPr>
              <a:t>To what extent is it the responsibility of schools and teachers to tackle social issues and injustices?</a:t>
            </a:r>
            <a:br>
              <a:rPr lang="en-US"/>
            </a:br>
            <a:endParaRPr lang="en-GB"/>
          </a:p>
        </p:txBody>
      </p:sp>
    </p:spTree>
    <p:extLst>
      <p:ext uri="{BB962C8B-B14F-4D97-AF65-F5344CB8AC3E}">
        <p14:creationId xmlns:p14="http://schemas.microsoft.com/office/powerpoint/2010/main" val="662970549"/>
      </p:ext>
    </p:extLst>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EBB7D7C-CCB7-B9E0-C3E2-3C06C2C6107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80036164"/>
      </p:ext>
    </p:extLst>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0028A-BF80-5C4A-F67A-B36D065E7CBD}"/>
              </a:ext>
            </a:extLst>
          </p:cNvPr>
          <p:cNvSpPr>
            <a:spLocks noGrp="1"/>
          </p:cNvSpPr>
          <p:nvPr>
            <p:ph type="title"/>
          </p:nvPr>
        </p:nvSpPr>
        <p:spPr>
          <a:xfrm>
            <a:off x="156087" y="2562"/>
            <a:ext cx="10515600" cy="1325563"/>
          </a:xfrm>
        </p:spPr>
        <p:txBody>
          <a:bodyPr lIns="45719" tIns="45720" rIns="45719" bIns="45720" anchor="ctr">
            <a:normAutofit/>
          </a:bodyPr>
          <a:lstStyle/>
          <a:p>
            <a:r>
              <a:rPr lang="en-US" sz="2400">
                <a:latin typeface="Arial"/>
              </a:rPr>
              <a:t>Cyfrifoldebau </a:t>
            </a:r>
            <a:r>
              <a:rPr lang="en-US" sz="2400" err="1">
                <a:latin typeface="Arial"/>
              </a:rPr>
              <a:t>ysgolion</a:t>
            </a:r>
            <a:r>
              <a:rPr lang="en-US" sz="2400">
                <a:latin typeface="Arial"/>
              </a:rPr>
              <a:t> ac </a:t>
            </a:r>
            <a:r>
              <a:rPr lang="en-US" sz="2400" err="1">
                <a:latin typeface="Arial"/>
              </a:rPr>
              <a:t>athrawon</a:t>
            </a:r>
            <a:r>
              <a:rPr lang="en-US" sz="2400">
                <a:latin typeface="Arial"/>
              </a:rPr>
              <a:t> - </a:t>
            </a:r>
            <a:r>
              <a:rPr lang="en-US" sz="2400" err="1">
                <a:latin typeface="Arial"/>
              </a:rPr>
              <a:t>beth</a:t>
            </a:r>
            <a:r>
              <a:rPr lang="en-US" sz="2400">
                <a:latin typeface="Arial"/>
              </a:rPr>
              <a:t> </a:t>
            </a:r>
            <a:r>
              <a:rPr lang="en-US" sz="2400" err="1">
                <a:latin typeface="Arial"/>
              </a:rPr>
              <a:t>yw</a:t>
            </a:r>
            <a:r>
              <a:rPr lang="en-US" sz="2400">
                <a:latin typeface="Arial"/>
              </a:rPr>
              <a:t> </a:t>
            </a:r>
            <a:r>
              <a:rPr lang="en-US" sz="2400" err="1">
                <a:latin typeface="Arial"/>
              </a:rPr>
              <a:t>arfer</a:t>
            </a:r>
            <a:r>
              <a:rPr lang="en-US" sz="2400">
                <a:latin typeface="Arial"/>
              </a:rPr>
              <a:t> </a:t>
            </a:r>
            <a:r>
              <a:rPr lang="en-US" sz="2400" err="1">
                <a:latin typeface="Arial"/>
              </a:rPr>
              <a:t>dda</a:t>
            </a:r>
            <a:r>
              <a:rPr lang="en-US" sz="2400">
                <a:latin typeface="Arial"/>
              </a:rPr>
              <a:t>?</a:t>
            </a:r>
          </a:p>
        </p:txBody>
      </p:sp>
      <p:sp>
        <p:nvSpPr>
          <p:cNvPr id="3" name="Text Placeholder 2">
            <a:extLst>
              <a:ext uri="{FF2B5EF4-FFF2-40B4-BE49-F238E27FC236}">
                <a16:creationId xmlns:a16="http://schemas.microsoft.com/office/drawing/2014/main" id="{747997F7-9A21-BA6A-DF32-1B02C7270FDA}"/>
              </a:ext>
            </a:extLst>
          </p:cNvPr>
          <p:cNvSpPr>
            <a:spLocks noGrp="1"/>
          </p:cNvSpPr>
          <p:nvPr>
            <p:ph type="body" idx="1"/>
          </p:nvPr>
        </p:nvSpPr>
        <p:spPr>
          <a:xfrm>
            <a:off x="322006" y="1174238"/>
            <a:ext cx="10515600" cy="4351338"/>
          </a:xfrm>
        </p:spPr>
        <p:txBody>
          <a:bodyPr lIns="45719" tIns="45720" rIns="45719" bIns="45720" anchor="t">
            <a:normAutofit fontScale="92500" lnSpcReduction="10000"/>
          </a:bodyPr>
          <a:lstStyle/>
          <a:p>
            <a:r>
              <a:rPr lang="en-US">
                <a:latin typeface="Arial"/>
                <a:ea typeface="+mn-lt"/>
                <a:cs typeface="+mn-lt"/>
              </a:rPr>
              <a:t>Mae </a:t>
            </a:r>
            <a:r>
              <a:rPr lang="en-US" err="1">
                <a:latin typeface="Arial"/>
                <a:ea typeface="+mn-lt"/>
                <a:cs typeface="+mn-lt"/>
              </a:rPr>
              <a:t>gan</a:t>
            </a:r>
            <a:r>
              <a:rPr lang="en-US">
                <a:latin typeface="Arial"/>
                <a:ea typeface="+mn-lt"/>
                <a:cs typeface="+mn-lt"/>
              </a:rPr>
              <a:t> </a:t>
            </a:r>
            <a:r>
              <a:rPr lang="en-US" err="1">
                <a:latin typeface="Arial"/>
                <a:ea typeface="+mn-lt"/>
                <a:cs typeface="+mn-lt"/>
              </a:rPr>
              <a:t>ysgolion</a:t>
            </a:r>
            <a:r>
              <a:rPr lang="en-US">
                <a:latin typeface="Arial"/>
                <a:ea typeface="+mn-lt"/>
                <a:cs typeface="+mn-lt"/>
              </a:rPr>
              <a:t> </a:t>
            </a:r>
            <a:r>
              <a:rPr lang="en-US" err="1">
                <a:latin typeface="Arial"/>
                <a:ea typeface="+mn-lt"/>
                <a:cs typeface="+mn-lt"/>
              </a:rPr>
              <a:t>rywfaint</a:t>
            </a:r>
            <a:r>
              <a:rPr lang="en-US">
                <a:latin typeface="Arial"/>
                <a:ea typeface="+mn-lt"/>
                <a:cs typeface="+mn-lt"/>
              </a:rPr>
              <a:t> o </a:t>
            </a:r>
            <a:r>
              <a:rPr lang="en-US" err="1">
                <a:latin typeface="Arial"/>
                <a:ea typeface="+mn-lt"/>
                <a:cs typeface="+mn-lt"/>
              </a:rPr>
              <a:t>ymreolaeth</a:t>
            </a:r>
            <a:r>
              <a:rPr lang="en-US">
                <a:latin typeface="Arial"/>
                <a:ea typeface="+mn-lt"/>
                <a:cs typeface="+mn-lt"/>
              </a:rPr>
              <a:t> i </a:t>
            </a:r>
            <a:r>
              <a:rPr lang="en-US" err="1">
                <a:latin typeface="Arial"/>
                <a:ea typeface="+mn-lt"/>
                <a:cs typeface="+mn-lt"/>
              </a:rPr>
              <a:t>ddylunio</a:t>
            </a:r>
            <a:r>
              <a:rPr lang="en-US">
                <a:latin typeface="Arial"/>
                <a:ea typeface="+mn-lt"/>
                <a:cs typeface="+mn-lt"/>
              </a:rPr>
              <a:t> </a:t>
            </a:r>
            <a:r>
              <a:rPr lang="en-US" err="1">
                <a:latin typeface="Arial"/>
                <a:ea typeface="+mn-lt"/>
                <a:cs typeface="+mn-lt"/>
              </a:rPr>
              <a:t>eu</a:t>
            </a:r>
            <a:r>
              <a:rPr lang="en-US">
                <a:latin typeface="Arial"/>
                <a:ea typeface="+mn-lt"/>
                <a:cs typeface="+mn-lt"/>
              </a:rPr>
              <a:t> </a:t>
            </a:r>
            <a:r>
              <a:rPr lang="en-US" err="1">
                <a:latin typeface="Arial"/>
                <a:ea typeface="+mn-lt"/>
                <a:cs typeface="+mn-lt"/>
              </a:rPr>
              <a:t>cwricwla</a:t>
            </a:r>
            <a:r>
              <a:rPr lang="en-US">
                <a:latin typeface="Arial"/>
                <a:ea typeface="+mn-lt"/>
                <a:cs typeface="+mn-lt"/>
              </a:rPr>
              <a:t>, </a:t>
            </a:r>
            <a:r>
              <a:rPr lang="en-US" err="1">
                <a:latin typeface="Arial"/>
                <a:ea typeface="+mn-lt"/>
                <a:cs typeface="+mn-lt"/>
              </a:rPr>
              <a:t>gan</a:t>
            </a:r>
            <a:r>
              <a:rPr lang="en-US">
                <a:latin typeface="Arial"/>
                <a:ea typeface="+mn-lt"/>
                <a:cs typeface="+mn-lt"/>
              </a:rPr>
              <a:t> </a:t>
            </a:r>
            <a:r>
              <a:rPr lang="en-US" err="1">
                <a:latin typeface="Arial"/>
                <a:ea typeface="+mn-lt"/>
                <a:cs typeface="+mn-lt"/>
              </a:rPr>
              <a:t>integreiddio</a:t>
            </a:r>
            <a:r>
              <a:rPr lang="en-US">
                <a:latin typeface="Arial"/>
                <a:ea typeface="+mn-lt"/>
                <a:cs typeface="+mn-lt"/>
              </a:rPr>
              <a:t> </a:t>
            </a:r>
            <a:r>
              <a:rPr lang="en-US" err="1">
                <a:latin typeface="Arial"/>
                <a:ea typeface="+mn-lt"/>
                <a:cs typeface="+mn-lt"/>
              </a:rPr>
              <a:t>amrywiaeth</a:t>
            </a:r>
            <a:r>
              <a:rPr lang="en-US">
                <a:latin typeface="Arial"/>
                <a:ea typeface="+mn-lt"/>
                <a:cs typeface="+mn-lt"/>
              </a:rPr>
              <a:t> </a:t>
            </a:r>
            <a:r>
              <a:rPr lang="en-US" err="1">
                <a:latin typeface="Arial"/>
                <a:ea typeface="+mn-lt"/>
                <a:cs typeface="+mn-lt"/>
              </a:rPr>
              <a:t>ddiwylliannol</a:t>
            </a:r>
            <a:r>
              <a:rPr lang="en-US">
                <a:latin typeface="Arial"/>
                <a:ea typeface="+mn-lt"/>
                <a:cs typeface="+mn-lt"/>
              </a:rPr>
              <a:t>, </a:t>
            </a:r>
            <a:r>
              <a:rPr lang="en-US" err="1">
                <a:latin typeface="Arial"/>
                <a:ea typeface="+mn-lt"/>
                <a:cs typeface="+mn-lt"/>
              </a:rPr>
              <a:t>ffydd</a:t>
            </a:r>
            <a:r>
              <a:rPr lang="en-US">
                <a:latin typeface="Arial"/>
                <a:ea typeface="+mn-lt"/>
                <a:cs typeface="+mn-lt"/>
              </a:rPr>
              <a:t> ac </a:t>
            </a:r>
            <a:r>
              <a:rPr lang="en-US" err="1">
                <a:latin typeface="Arial"/>
                <a:ea typeface="+mn-lt"/>
                <a:cs typeface="+mn-lt"/>
              </a:rPr>
              <a:t>ethnig</a:t>
            </a:r>
            <a:r>
              <a:rPr lang="en-US">
                <a:latin typeface="Arial"/>
                <a:ea typeface="+mn-lt"/>
                <a:cs typeface="+mn-lt"/>
              </a:rPr>
              <a:t>, a </a:t>
            </a:r>
            <a:r>
              <a:rPr lang="en-US" err="1">
                <a:latin typeface="Arial"/>
                <a:ea typeface="+mn-lt"/>
                <a:cs typeface="+mn-lt"/>
              </a:rPr>
              <a:t>chaniatáu</a:t>
            </a:r>
            <a:r>
              <a:rPr lang="en-US">
                <a:latin typeface="Arial"/>
                <a:ea typeface="+mn-lt"/>
                <a:cs typeface="+mn-lt"/>
              </a:rPr>
              <a:t> </a:t>
            </a:r>
            <a:r>
              <a:rPr lang="en-US" err="1">
                <a:latin typeface="Arial"/>
                <a:ea typeface="+mn-lt"/>
                <a:cs typeface="+mn-lt"/>
              </a:rPr>
              <a:t>gwahanol</a:t>
            </a:r>
            <a:r>
              <a:rPr lang="en-US">
                <a:latin typeface="Arial"/>
                <a:ea typeface="+mn-lt"/>
                <a:cs typeface="+mn-lt"/>
              </a:rPr>
              <a:t> </a:t>
            </a:r>
            <a:r>
              <a:rPr lang="en-US" err="1">
                <a:latin typeface="Arial"/>
                <a:ea typeface="+mn-lt"/>
                <a:cs typeface="+mn-lt"/>
              </a:rPr>
              <a:t>godau</a:t>
            </a:r>
            <a:r>
              <a:rPr lang="en-US">
                <a:latin typeface="Arial"/>
                <a:ea typeface="+mn-lt"/>
                <a:cs typeface="+mn-lt"/>
              </a:rPr>
              <a:t> </a:t>
            </a:r>
            <a:r>
              <a:rPr lang="en-US" err="1">
                <a:latin typeface="Arial"/>
                <a:ea typeface="+mn-lt"/>
                <a:cs typeface="+mn-lt"/>
              </a:rPr>
              <a:t>gwisg</a:t>
            </a:r>
            <a:r>
              <a:rPr lang="en-US">
                <a:latin typeface="Arial"/>
                <a:ea typeface="+mn-lt"/>
                <a:cs typeface="+mn-lt"/>
              </a:rPr>
              <a:t> a </a:t>
            </a:r>
            <a:r>
              <a:rPr lang="en-US" err="1">
                <a:latin typeface="Arial"/>
                <a:ea typeface="+mn-lt"/>
                <a:cs typeface="+mn-lt"/>
              </a:rPr>
              <a:t>gwyliau</a:t>
            </a:r>
            <a:r>
              <a:rPr lang="en-US">
                <a:latin typeface="Arial"/>
                <a:ea typeface="+mn-lt"/>
                <a:cs typeface="+mn-lt"/>
              </a:rPr>
              <a:t> </a:t>
            </a:r>
            <a:r>
              <a:rPr lang="en-US" err="1">
                <a:latin typeface="Arial"/>
                <a:ea typeface="+mn-lt"/>
                <a:cs typeface="+mn-lt"/>
              </a:rPr>
              <a:t>ffydd</a:t>
            </a:r>
            <a:r>
              <a:rPr lang="en-US">
                <a:latin typeface="Arial"/>
                <a:ea typeface="+mn-lt"/>
                <a:cs typeface="+mn-lt"/>
              </a:rPr>
              <a:t>.</a:t>
            </a:r>
            <a:endParaRPr lang="en-US">
              <a:latin typeface="Arial"/>
            </a:endParaRPr>
          </a:p>
          <a:p>
            <a:r>
              <a:rPr lang="en-US">
                <a:latin typeface="Arial"/>
                <a:ea typeface="+mn-lt"/>
                <a:cs typeface="+mn-lt"/>
              </a:rPr>
              <a:t>Gallant </a:t>
            </a:r>
            <a:r>
              <a:rPr lang="en-US" err="1">
                <a:latin typeface="Arial"/>
                <a:ea typeface="+mn-lt"/>
                <a:cs typeface="+mn-lt"/>
              </a:rPr>
              <a:t>ddarparu</a:t>
            </a:r>
            <a:r>
              <a:rPr lang="en-US">
                <a:latin typeface="Arial"/>
                <a:ea typeface="+mn-lt"/>
                <a:cs typeface="+mn-lt"/>
              </a:rPr>
              <a:t> </a:t>
            </a:r>
            <a:r>
              <a:rPr lang="en-US" err="1">
                <a:latin typeface="Arial"/>
                <a:ea typeface="+mn-lt"/>
                <a:cs typeface="+mn-lt"/>
              </a:rPr>
              <a:t>amgylchedd</a:t>
            </a:r>
            <a:r>
              <a:rPr lang="en-US">
                <a:latin typeface="Arial"/>
                <a:ea typeface="+mn-lt"/>
                <a:cs typeface="+mn-lt"/>
              </a:rPr>
              <a:t> </a:t>
            </a:r>
            <a:r>
              <a:rPr lang="en-US" err="1">
                <a:latin typeface="Arial"/>
                <a:ea typeface="+mn-lt"/>
                <a:cs typeface="+mn-lt"/>
              </a:rPr>
              <a:t>croesawgar</a:t>
            </a:r>
            <a:r>
              <a:rPr lang="en-US">
                <a:latin typeface="Arial"/>
                <a:ea typeface="+mn-lt"/>
                <a:cs typeface="+mn-lt"/>
              </a:rPr>
              <a:t>, </a:t>
            </a:r>
            <a:r>
              <a:rPr lang="en-US" err="1">
                <a:latin typeface="Arial"/>
                <a:ea typeface="+mn-lt"/>
                <a:cs typeface="+mn-lt"/>
              </a:rPr>
              <a:t>cynhwysol</a:t>
            </a:r>
            <a:r>
              <a:rPr lang="en-US">
                <a:latin typeface="Arial"/>
                <a:ea typeface="+mn-lt"/>
                <a:cs typeface="+mn-lt"/>
              </a:rPr>
              <a:t>.</a:t>
            </a:r>
            <a:endParaRPr lang="en-US">
              <a:latin typeface="Arial"/>
            </a:endParaRPr>
          </a:p>
          <a:p>
            <a:r>
              <a:rPr lang="en-US" err="1">
                <a:latin typeface="Arial"/>
                <a:ea typeface="+mn-lt"/>
                <a:cs typeface="+mn-lt"/>
              </a:rPr>
              <a:t>Darperir</a:t>
            </a:r>
            <a:r>
              <a:rPr lang="en-US">
                <a:latin typeface="Arial"/>
                <a:ea typeface="+mn-lt"/>
                <a:cs typeface="+mn-lt"/>
              </a:rPr>
              <a:t> </a:t>
            </a:r>
            <a:r>
              <a:rPr lang="en-US" err="1">
                <a:latin typeface="Arial"/>
                <a:ea typeface="+mn-lt"/>
                <a:cs typeface="+mn-lt"/>
              </a:rPr>
              <a:t>cefnogaeth</a:t>
            </a:r>
            <a:r>
              <a:rPr lang="en-US">
                <a:latin typeface="Arial"/>
                <a:ea typeface="+mn-lt"/>
                <a:cs typeface="+mn-lt"/>
              </a:rPr>
              <a:t> </a:t>
            </a:r>
            <a:r>
              <a:rPr lang="en-US" err="1">
                <a:latin typeface="Arial"/>
                <a:ea typeface="+mn-lt"/>
                <a:cs typeface="+mn-lt"/>
              </a:rPr>
              <a:t>academaidd</a:t>
            </a:r>
            <a:r>
              <a:rPr lang="en-US">
                <a:latin typeface="Arial"/>
                <a:ea typeface="+mn-lt"/>
                <a:cs typeface="+mn-lt"/>
              </a:rPr>
              <a:t> ac </a:t>
            </a:r>
            <a:r>
              <a:rPr lang="en-US" err="1">
                <a:latin typeface="Arial"/>
                <a:ea typeface="+mn-lt"/>
                <a:cs typeface="+mn-lt"/>
              </a:rPr>
              <a:t>ieithyddol</a:t>
            </a:r>
            <a:r>
              <a:rPr lang="en-US">
                <a:latin typeface="Arial"/>
                <a:ea typeface="+mn-lt"/>
                <a:cs typeface="+mn-lt"/>
              </a:rPr>
              <a:t> i bob </a:t>
            </a:r>
            <a:r>
              <a:rPr lang="en-US" err="1">
                <a:latin typeface="Arial"/>
                <a:ea typeface="+mn-lt"/>
                <a:cs typeface="+mn-lt"/>
              </a:rPr>
              <a:t>disgybl</a:t>
            </a:r>
            <a:r>
              <a:rPr lang="en-US">
                <a:latin typeface="Arial"/>
                <a:ea typeface="+mn-lt"/>
                <a:cs typeface="+mn-lt"/>
              </a:rPr>
              <a:t> SIY.</a:t>
            </a:r>
            <a:endParaRPr lang="en-US">
              <a:latin typeface="Arial"/>
            </a:endParaRPr>
          </a:p>
          <a:p>
            <a:r>
              <a:rPr lang="en-US">
                <a:latin typeface="Arial"/>
                <a:ea typeface="+mn-lt"/>
                <a:cs typeface="+mn-lt"/>
              </a:rPr>
              <a:t>Ai </a:t>
            </a:r>
            <a:r>
              <a:rPr lang="en-US" err="1">
                <a:latin typeface="Arial"/>
                <a:ea typeface="+mn-lt"/>
                <a:cs typeface="+mn-lt"/>
              </a:rPr>
              <a:t>cyfrifoldeb</a:t>
            </a:r>
            <a:r>
              <a:rPr lang="en-US">
                <a:latin typeface="Arial"/>
                <a:ea typeface="+mn-lt"/>
                <a:cs typeface="+mn-lt"/>
              </a:rPr>
              <a:t> </a:t>
            </a:r>
            <a:r>
              <a:rPr lang="en-US" err="1">
                <a:latin typeface="Arial"/>
                <a:ea typeface="+mn-lt"/>
                <a:cs typeface="+mn-lt"/>
              </a:rPr>
              <a:t>ysgolion</a:t>
            </a:r>
            <a:r>
              <a:rPr lang="en-US">
                <a:latin typeface="Arial"/>
                <a:ea typeface="+mn-lt"/>
                <a:cs typeface="+mn-lt"/>
              </a:rPr>
              <a:t> ac </a:t>
            </a:r>
            <a:r>
              <a:rPr lang="en-US" err="1">
                <a:latin typeface="Arial"/>
                <a:ea typeface="+mn-lt"/>
                <a:cs typeface="+mn-lt"/>
              </a:rPr>
              <a:t>athrawon</a:t>
            </a:r>
            <a:r>
              <a:rPr lang="en-US">
                <a:latin typeface="Arial"/>
                <a:ea typeface="+mn-lt"/>
                <a:cs typeface="+mn-lt"/>
              </a:rPr>
              <a:t> </a:t>
            </a:r>
            <a:r>
              <a:rPr lang="en-US" err="1">
                <a:latin typeface="Arial"/>
                <a:ea typeface="+mn-lt"/>
                <a:cs typeface="+mn-lt"/>
              </a:rPr>
              <a:t>yw</a:t>
            </a:r>
            <a:r>
              <a:rPr lang="en-US">
                <a:latin typeface="Arial"/>
                <a:ea typeface="+mn-lt"/>
                <a:cs typeface="+mn-lt"/>
              </a:rPr>
              <a:t> </a:t>
            </a:r>
            <a:r>
              <a:rPr lang="en-US" err="1">
                <a:latin typeface="Arial"/>
                <a:ea typeface="+mn-lt"/>
                <a:cs typeface="+mn-lt"/>
              </a:rPr>
              <a:t>mynd</a:t>
            </a:r>
            <a:r>
              <a:rPr lang="en-US">
                <a:latin typeface="Arial"/>
                <a:ea typeface="+mn-lt"/>
                <a:cs typeface="+mn-lt"/>
              </a:rPr>
              <a:t> </a:t>
            </a:r>
            <a:r>
              <a:rPr lang="en-US" err="1">
                <a:latin typeface="Arial"/>
                <a:ea typeface="+mn-lt"/>
                <a:cs typeface="+mn-lt"/>
              </a:rPr>
              <a:t>i’r</a:t>
            </a:r>
            <a:r>
              <a:rPr lang="en-US">
                <a:latin typeface="Arial"/>
                <a:ea typeface="+mn-lt"/>
                <a:cs typeface="+mn-lt"/>
              </a:rPr>
              <a:t> </a:t>
            </a:r>
            <a:r>
              <a:rPr lang="en-US" err="1">
                <a:latin typeface="Arial"/>
                <a:ea typeface="+mn-lt"/>
                <a:cs typeface="+mn-lt"/>
              </a:rPr>
              <a:t>afael</a:t>
            </a:r>
            <a:r>
              <a:rPr lang="en-US">
                <a:latin typeface="Arial"/>
                <a:ea typeface="+mn-lt"/>
                <a:cs typeface="+mn-lt"/>
              </a:rPr>
              <a:t> ag </a:t>
            </a:r>
            <a:r>
              <a:rPr lang="en-US" err="1">
                <a:latin typeface="Arial"/>
                <a:ea typeface="+mn-lt"/>
                <a:cs typeface="+mn-lt"/>
              </a:rPr>
              <a:t>anghyfiawnder</a:t>
            </a:r>
            <a:r>
              <a:rPr lang="en-US">
                <a:latin typeface="Arial"/>
                <a:ea typeface="+mn-lt"/>
                <a:cs typeface="+mn-lt"/>
              </a:rPr>
              <a:t> </a:t>
            </a:r>
            <a:r>
              <a:rPr lang="en-US" err="1">
                <a:latin typeface="Arial"/>
                <a:ea typeface="+mn-lt"/>
                <a:cs typeface="+mn-lt"/>
              </a:rPr>
              <a:t>cymdeithasol</a:t>
            </a:r>
            <a:r>
              <a:rPr lang="en-US">
                <a:latin typeface="Arial"/>
                <a:ea typeface="+mn-lt"/>
                <a:cs typeface="+mn-lt"/>
              </a:rPr>
              <a:t> ac </a:t>
            </a:r>
            <a:r>
              <a:rPr lang="en-US" err="1">
                <a:latin typeface="Arial"/>
                <a:ea typeface="+mn-lt"/>
                <a:cs typeface="+mn-lt"/>
              </a:rPr>
              <a:t>ymdopi</a:t>
            </a:r>
            <a:r>
              <a:rPr lang="en-US">
                <a:latin typeface="Arial"/>
                <a:ea typeface="+mn-lt"/>
                <a:cs typeface="+mn-lt"/>
              </a:rPr>
              <a:t> ag </a:t>
            </a:r>
            <a:r>
              <a:rPr lang="en-US" err="1">
                <a:latin typeface="Arial"/>
                <a:ea typeface="+mn-lt"/>
                <a:cs typeface="+mn-lt"/>
              </a:rPr>
              <a:t>amrywiaeth</a:t>
            </a:r>
            <a:r>
              <a:rPr lang="en-US">
                <a:latin typeface="Arial"/>
                <a:ea typeface="+mn-lt"/>
                <a:cs typeface="+mn-lt"/>
              </a:rPr>
              <a:t> </a:t>
            </a:r>
            <a:r>
              <a:rPr lang="en-US" err="1">
                <a:latin typeface="Arial"/>
                <a:ea typeface="+mn-lt"/>
                <a:cs typeface="+mn-lt"/>
              </a:rPr>
              <a:t>ethnig</a:t>
            </a:r>
            <a:r>
              <a:rPr lang="en-US">
                <a:latin typeface="Arial"/>
                <a:ea typeface="+mn-lt"/>
                <a:cs typeface="+mn-lt"/>
              </a:rPr>
              <a:t> </a:t>
            </a:r>
            <a:r>
              <a:rPr lang="en-US" err="1">
                <a:latin typeface="Arial"/>
                <a:ea typeface="+mn-lt"/>
                <a:cs typeface="+mn-lt"/>
              </a:rPr>
              <a:t>gynyddol</a:t>
            </a:r>
            <a:r>
              <a:rPr lang="en-US">
                <a:latin typeface="Arial"/>
                <a:ea typeface="+mn-lt"/>
                <a:cs typeface="+mn-lt"/>
              </a:rPr>
              <a:t>? </a:t>
            </a:r>
            <a:endParaRPr lang="en-US">
              <a:latin typeface="Arial"/>
            </a:endParaRPr>
          </a:p>
          <a:p>
            <a:r>
              <a:rPr lang="en-US" err="1">
                <a:latin typeface="Arial"/>
                <a:ea typeface="+mn-lt"/>
                <a:cs typeface="+mn-lt"/>
              </a:rPr>
              <a:t>Profiad</a:t>
            </a:r>
            <a:r>
              <a:rPr lang="en-US">
                <a:latin typeface="Arial"/>
                <a:ea typeface="+mn-lt"/>
                <a:cs typeface="+mn-lt"/>
              </a:rPr>
              <a:t> </a:t>
            </a:r>
            <a:r>
              <a:rPr lang="en-US" err="1">
                <a:latin typeface="Arial"/>
                <a:ea typeface="+mn-lt"/>
                <a:cs typeface="+mn-lt"/>
              </a:rPr>
              <a:t>cyfyngedig</a:t>
            </a:r>
            <a:r>
              <a:rPr lang="en-US">
                <a:latin typeface="Arial"/>
                <a:ea typeface="+mn-lt"/>
                <a:cs typeface="+mn-lt"/>
              </a:rPr>
              <a:t> </a:t>
            </a:r>
            <a:r>
              <a:rPr lang="en-US" err="1">
                <a:latin typeface="Arial"/>
                <a:ea typeface="+mn-lt"/>
                <a:cs typeface="+mn-lt"/>
              </a:rPr>
              <a:t>sydd</a:t>
            </a:r>
            <a:r>
              <a:rPr lang="en-US">
                <a:latin typeface="Arial"/>
                <a:ea typeface="+mn-lt"/>
                <a:cs typeface="+mn-lt"/>
              </a:rPr>
              <a:t> </a:t>
            </a:r>
            <a:r>
              <a:rPr lang="en-US" err="1">
                <a:latin typeface="Arial"/>
                <a:ea typeface="+mn-lt"/>
                <a:cs typeface="+mn-lt"/>
              </a:rPr>
              <a:t>gan</a:t>
            </a:r>
            <a:r>
              <a:rPr lang="en-US">
                <a:latin typeface="Arial"/>
                <a:ea typeface="+mn-lt"/>
                <a:cs typeface="+mn-lt"/>
              </a:rPr>
              <a:t> rai </a:t>
            </a:r>
            <a:r>
              <a:rPr lang="en-US" err="1">
                <a:latin typeface="Arial"/>
                <a:ea typeface="+mn-lt"/>
                <a:cs typeface="+mn-lt"/>
              </a:rPr>
              <a:t>ysgolion</a:t>
            </a:r>
            <a:r>
              <a:rPr lang="en-US">
                <a:latin typeface="Arial"/>
                <a:ea typeface="+mn-lt"/>
                <a:cs typeface="+mn-lt"/>
              </a:rPr>
              <a:t> o </a:t>
            </a:r>
            <a:r>
              <a:rPr lang="en-US" err="1">
                <a:latin typeface="Arial"/>
                <a:ea typeface="+mn-lt"/>
                <a:cs typeface="+mn-lt"/>
              </a:rPr>
              <a:t>ymateb</a:t>
            </a:r>
            <a:r>
              <a:rPr lang="en-US">
                <a:latin typeface="Arial"/>
                <a:ea typeface="+mn-lt"/>
                <a:cs typeface="+mn-lt"/>
              </a:rPr>
              <a:t> i </a:t>
            </a:r>
            <a:r>
              <a:rPr lang="en-US" err="1">
                <a:latin typeface="Arial"/>
                <a:ea typeface="+mn-lt"/>
                <a:cs typeface="+mn-lt"/>
              </a:rPr>
              <a:t>ffoaduriaid</a:t>
            </a:r>
            <a:r>
              <a:rPr lang="en-US">
                <a:latin typeface="Arial"/>
                <a:ea typeface="+mn-lt"/>
                <a:cs typeface="+mn-lt"/>
              </a:rPr>
              <a:t>, ac </a:t>
            </a:r>
            <a:r>
              <a:rPr lang="en-US" err="1">
                <a:latin typeface="Arial"/>
                <a:ea typeface="+mn-lt"/>
                <a:cs typeface="+mn-lt"/>
              </a:rPr>
              <a:t>adnoddau</a:t>
            </a:r>
            <a:r>
              <a:rPr lang="en-US">
                <a:latin typeface="Arial"/>
                <a:ea typeface="+mn-lt"/>
                <a:cs typeface="+mn-lt"/>
              </a:rPr>
              <a:t> </a:t>
            </a:r>
            <a:r>
              <a:rPr lang="en-US" err="1">
                <a:latin typeface="Arial"/>
                <a:ea typeface="+mn-lt"/>
                <a:cs typeface="+mn-lt"/>
              </a:rPr>
              <a:t>cyfyngedig</a:t>
            </a:r>
            <a:r>
              <a:rPr lang="en-US">
                <a:latin typeface="Arial"/>
                <a:ea typeface="+mn-lt"/>
                <a:cs typeface="+mn-lt"/>
              </a:rPr>
              <a:t>.</a:t>
            </a:r>
            <a:endParaRPr lang="en-US">
              <a:latin typeface="Arial"/>
            </a:endParaRPr>
          </a:p>
          <a:p>
            <a:r>
              <a:rPr lang="en-US">
                <a:latin typeface="Arial"/>
                <a:ea typeface="+mn-lt"/>
                <a:cs typeface="+mn-lt"/>
              </a:rPr>
              <a:t>Mae </a:t>
            </a:r>
            <a:r>
              <a:rPr lang="en-US" err="1">
                <a:latin typeface="Arial"/>
                <a:ea typeface="+mn-lt"/>
                <a:cs typeface="+mn-lt"/>
              </a:rPr>
              <a:t>gan</a:t>
            </a:r>
            <a:r>
              <a:rPr lang="en-US">
                <a:latin typeface="Arial"/>
                <a:ea typeface="+mn-lt"/>
                <a:cs typeface="+mn-lt"/>
              </a:rPr>
              <a:t> </a:t>
            </a:r>
            <a:r>
              <a:rPr lang="en-US" err="1">
                <a:latin typeface="Arial"/>
                <a:ea typeface="+mn-lt"/>
                <a:cs typeface="+mn-lt"/>
              </a:rPr>
              <a:t>eraill</a:t>
            </a:r>
            <a:r>
              <a:rPr lang="en-US">
                <a:latin typeface="Arial"/>
                <a:ea typeface="+mn-lt"/>
                <a:cs typeface="+mn-lt"/>
              </a:rPr>
              <a:t> </a:t>
            </a:r>
            <a:r>
              <a:rPr lang="en-US" err="1">
                <a:latin typeface="Arial"/>
                <a:ea typeface="+mn-lt"/>
                <a:cs typeface="+mn-lt"/>
              </a:rPr>
              <a:t>fwy</a:t>
            </a:r>
            <a:r>
              <a:rPr lang="en-US">
                <a:latin typeface="Arial"/>
                <a:ea typeface="+mn-lt"/>
                <a:cs typeface="+mn-lt"/>
              </a:rPr>
              <a:t> o </a:t>
            </a:r>
            <a:r>
              <a:rPr lang="en-US" err="1">
                <a:latin typeface="Arial"/>
                <a:ea typeface="+mn-lt"/>
                <a:cs typeface="+mn-lt"/>
              </a:rPr>
              <a:t>brofiad</a:t>
            </a:r>
            <a:r>
              <a:rPr lang="en-US">
                <a:latin typeface="Arial"/>
                <a:ea typeface="+mn-lt"/>
                <a:cs typeface="+mn-lt"/>
              </a:rPr>
              <a:t> </a:t>
            </a:r>
            <a:r>
              <a:rPr lang="en-US" err="1">
                <a:latin typeface="Arial"/>
                <a:ea typeface="+mn-lt"/>
                <a:cs typeface="+mn-lt"/>
              </a:rPr>
              <a:t>ond</a:t>
            </a:r>
            <a:r>
              <a:rPr lang="en-US">
                <a:latin typeface="Arial"/>
                <a:ea typeface="+mn-lt"/>
                <a:cs typeface="+mn-lt"/>
              </a:rPr>
              <a:t> </a:t>
            </a:r>
            <a:r>
              <a:rPr lang="en-US" err="1">
                <a:latin typeface="Arial"/>
                <a:ea typeface="+mn-lt"/>
                <a:cs typeface="+mn-lt"/>
              </a:rPr>
              <a:t>nid</a:t>
            </a:r>
            <a:r>
              <a:rPr lang="en-US">
                <a:latin typeface="Arial"/>
                <a:ea typeface="+mn-lt"/>
                <a:cs typeface="+mn-lt"/>
              </a:rPr>
              <a:t> </a:t>
            </a:r>
            <a:r>
              <a:rPr lang="en-US" err="1">
                <a:latin typeface="Arial"/>
                <a:ea typeface="+mn-lt"/>
                <a:cs typeface="+mn-lt"/>
              </a:rPr>
              <a:t>ydynt</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arbenigwyr</a:t>
            </a:r>
            <a:r>
              <a:rPr lang="en-US">
                <a:latin typeface="Arial"/>
                <a:ea typeface="+mn-lt"/>
                <a:cs typeface="+mn-lt"/>
              </a:rPr>
              <a:t>.</a:t>
            </a:r>
            <a:endParaRPr lang="en-US">
              <a:latin typeface="Calibri"/>
            </a:endParaRPr>
          </a:p>
        </p:txBody>
      </p:sp>
    </p:spTree>
    <p:extLst>
      <p:ext uri="{BB962C8B-B14F-4D97-AF65-F5344CB8AC3E}">
        <p14:creationId xmlns:p14="http://schemas.microsoft.com/office/powerpoint/2010/main" val="424964917"/>
      </p:ext>
    </p:extLst>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1A8AA-5BA8-AAAF-DF3D-D4D539FC3BD0}"/>
              </a:ext>
            </a:extLst>
          </p:cNvPr>
          <p:cNvSpPr>
            <a:spLocks noGrp="1"/>
          </p:cNvSpPr>
          <p:nvPr>
            <p:ph type="title"/>
          </p:nvPr>
        </p:nvSpPr>
        <p:spPr>
          <a:xfrm>
            <a:off x="838200" y="557188"/>
            <a:ext cx="10515600" cy="1133499"/>
          </a:xfrm>
        </p:spPr>
        <p:txBody>
          <a:bodyPr>
            <a:normAutofit/>
          </a:bodyPr>
          <a:lstStyle/>
          <a:p>
            <a:pPr algn="ctr"/>
            <a:r>
              <a:rPr lang="en-GB" sz="3600"/>
              <a:t>Responsibilities of schools and teachers- what is good practice?</a:t>
            </a:r>
          </a:p>
        </p:txBody>
      </p:sp>
      <p:graphicFrame>
        <p:nvGraphicFramePr>
          <p:cNvPr id="5" name="Content Placeholder 2">
            <a:extLst>
              <a:ext uri="{FF2B5EF4-FFF2-40B4-BE49-F238E27FC236}">
                <a16:creationId xmlns:a16="http://schemas.microsoft.com/office/drawing/2014/main" id="{90CD9E78-FD98-555A-600C-D7DB7FC9891E}"/>
              </a:ext>
            </a:extLst>
          </p:cNvPr>
          <p:cNvGraphicFramePr>
            <a:graphicFrameLocks noGrp="1"/>
          </p:cNvGraphicFramePr>
          <p:nvPr>
            <p:ph idx="1"/>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28263926"/>
      </p:ext>
    </p:extLst>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33AAE28-E731-7167-C686-E02B1C228C90}"/>
              </a:ext>
            </a:extLst>
          </p:cNvPr>
          <p:cNvSpPr>
            <a:spLocks noGrp="1"/>
          </p:cNvSpPr>
          <p:nvPr>
            <p:ph type="body" idx="1"/>
          </p:nvPr>
        </p:nvSpPr>
        <p:spPr>
          <a:xfrm>
            <a:off x="240459" y="1662663"/>
            <a:ext cx="10515600" cy="4351338"/>
          </a:xfrm>
        </p:spPr>
        <p:txBody>
          <a:bodyPr>
            <a:normAutofit/>
          </a:bodyPr>
          <a:lstStyle/>
          <a:p>
            <a:r>
              <a:rPr kumimoji="0" lang="cy-GB" altLang="en-US" sz="2800" b="0" i="0" u="none" strike="noStrike" cap="none" normalizeH="0" baseline="0">
                <a:ln>
                  <a:noFill/>
                </a:ln>
                <a:solidFill>
                  <a:srgbClr val="202124"/>
                </a:solidFill>
                <a:effectLst/>
                <a:latin typeface="Arial Unicode MS"/>
                <a:ea typeface="inherit"/>
              </a:rPr>
              <a:t>Cyrhaeddiad addysg yn llwybr allan o dlodi; ond mae llunio polisi yn tueddu i beidio â mynd i'r afael â'r anghydraddoldebau strwythurol sy'n effeithio ar gyrhaeddiad. </a:t>
            </a:r>
          </a:p>
          <a:p>
            <a:r>
              <a:rPr kumimoji="0" lang="cy-GB" altLang="en-US" sz="2800" b="0" i="0" u="none" strike="noStrike" cap="none" normalizeH="0" baseline="0">
                <a:ln>
                  <a:noFill/>
                </a:ln>
                <a:solidFill>
                  <a:srgbClr val="202124"/>
                </a:solidFill>
                <a:effectLst/>
                <a:latin typeface="Arial Unicode MS"/>
                <a:ea typeface="inherit"/>
              </a:rPr>
              <a:t>Mae dadansoddiad cymdeithasegol yn amlygu'r anfanteision hyn, ond anaml y mae'n rhoi disgrifiad o sut y gall addysg fod yn drawsnewidiol wrth atal atgynhyrchu anghydraddoldeb.</a:t>
            </a:r>
          </a:p>
          <a:p>
            <a:endParaRPr lang="cy-GB" altLang="en-US">
              <a:solidFill>
                <a:srgbClr val="202124"/>
              </a:solidFill>
              <a:latin typeface="Arial Unicode MS"/>
              <a:ea typeface="inherit"/>
            </a:endParaRPr>
          </a:p>
          <a:p>
            <a:pPr algn="r"/>
            <a:r>
              <a:rPr kumimoji="0" lang="cy-GB" altLang="en-US" sz="2800" b="0" i="0" u="none" strike="noStrike" cap="none" normalizeH="0" baseline="0">
                <a:ln>
                  <a:noFill/>
                </a:ln>
                <a:solidFill>
                  <a:srgbClr val="202124"/>
                </a:solidFill>
                <a:effectLst/>
                <a:latin typeface="Arial Unicode MS"/>
                <a:ea typeface="inherit"/>
              </a:rPr>
              <a:t> (</a:t>
            </a:r>
            <a:r>
              <a:rPr kumimoji="0" lang="cy-GB" altLang="en-US" sz="2800" b="0" i="0" u="none" strike="noStrike" cap="none" normalizeH="0" baseline="0" err="1">
                <a:ln>
                  <a:noFill/>
                </a:ln>
                <a:solidFill>
                  <a:srgbClr val="202124"/>
                </a:solidFill>
                <a:effectLst/>
                <a:latin typeface="Arial Unicode MS"/>
                <a:ea typeface="inherit"/>
              </a:rPr>
              <a:t>Terzi</a:t>
            </a:r>
            <a:r>
              <a:rPr kumimoji="0" lang="cy-GB" altLang="en-US" sz="2800" b="0" i="0" u="none" strike="noStrike" cap="none" normalizeH="0" baseline="0">
                <a:ln>
                  <a:noFill/>
                </a:ln>
                <a:solidFill>
                  <a:srgbClr val="202124"/>
                </a:solidFill>
                <a:effectLst/>
                <a:latin typeface="Arial Unicode MS"/>
                <a:ea typeface="inherit"/>
              </a:rPr>
              <a:t> </a:t>
            </a:r>
            <a:r>
              <a:rPr kumimoji="0" lang="cy-GB" altLang="en-US" sz="2800" b="0" i="0" u="none" strike="noStrike" cap="none" normalizeH="0" baseline="0" err="1">
                <a:ln>
                  <a:noFill/>
                </a:ln>
                <a:solidFill>
                  <a:srgbClr val="202124"/>
                </a:solidFill>
                <a:effectLst/>
                <a:latin typeface="Arial Unicode MS"/>
                <a:ea typeface="inherit"/>
              </a:rPr>
              <a:t>et</a:t>
            </a:r>
            <a:r>
              <a:rPr kumimoji="0" lang="cy-GB" altLang="en-US" sz="2800" b="0" i="0" u="none" strike="noStrike" cap="none" normalizeH="0" baseline="0">
                <a:ln>
                  <a:noFill/>
                </a:ln>
                <a:solidFill>
                  <a:srgbClr val="202124"/>
                </a:solidFill>
                <a:effectLst/>
                <a:latin typeface="Arial Unicode MS"/>
                <a:ea typeface="inherit"/>
              </a:rPr>
              <a:t> </a:t>
            </a:r>
            <a:r>
              <a:rPr kumimoji="0" lang="cy-GB" altLang="en-US" sz="2800" b="0" i="0" u="none" strike="noStrike" cap="none" normalizeH="0" baseline="0" err="1">
                <a:ln>
                  <a:noFill/>
                </a:ln>
                <a:solidFill>
                  <a:srgbClr val="202124"/>
                </a:solidFill>
                <a:effectLst/>
                <a:latin typeface="Arial Unicode MS"/>
                <a:ea typeface="inherit"/>
              </a:rPr>
              <a:t>al</a:t>
            </a:r>
            <a:r>
              <a:rPr kumimoji="0" lang="cy-GB" altLang="en-US" sz="2800" b="0" i="0" u="none" strike="noStrike" cap="none" normalizeH="0" baseline="0">
                <a:ln>
                  <a:noFill/>
                </a:ln>
                <a:solidFill>
                  <a:srgbClr val="202124"/>
                </a:solidFill>
                <a:effectLst/>
                <a:latin typeface="Arial Unicode MS"/>
                <a:ea typeface="inherit"/>
              </a:rPr>
              <a:t>., 2023)</a:t>
            </a:r>
          </a:p>
          <a:p>
            <a:pPr marL="0" indent="0" algn="r">
              <a:buNone/>
            </a:pPr>
            <a:r>
              <a:rPr lang="en-GB" sz="1100" kern="1200">
                <a:solidFill>
                  <a:srgbClr val="222222"/>
                </a:solidFill>
                <a:latin typeface="Abadi Extra Light" panose="020B0204020104020204" pitchFamily="34" charset="0"/>
                <a:ea typeface="+mn-ea"/>
                <a:cs typeface="Times New Roman" panose="02020603050405020304" pitchFamily="18" charset="0"/>
              </a:rPr>
              <a:t>Terzi, L., </a:t>
            </a:r>
            <a:r>
              <a:rPr lang="en-GB" sz="1100" kern="1200" err="1">
                <a:solidFill>
                  <a:srgbClr val="222222"/>
                </a:solidFill>
                <a:latin typeface="Abadi Extra Light" panose="020B0204020104020204" pitchFamily="34" charset="0"/>
                <a:ea typeface="+mn-ea"/>
                <a:cs typeface="Times New Roman" panose="02020603050405020304" pitchFamily="18" charset="0"/>
              </a:rPr>
              <a:t>Unterhalter</a:t>
            </a:r>
            <a:r>
              <a:rPr lang="en-GB" sz="1100" kern="1200">
                <a:solidFill>
                  <a:srgbClr val="222222"/>
                </a:solidFill>
                <a:latin typeface="Abadi Extra Light" panose="020B0204020104020204" pitchFamily="34" charset="0"/>
                <a:ea typeface="+mn-ea"/>
                <a:cs typeface="Times New Roman" panose="02020603050405020304" pitchFamily="18" charset="0"/>
              </a:rPr>
              <a:t>, E., &amp; </a:t>
            </a:r>
            <a:r>
              <a:rPr lang="en-GB" sz="1100" kern="1200" err="1">
                <a:solidFill>
                  <a:srgbClr val="222222"/>
                </a:solidFill>
                <a:latin typeface="Abadi Extra Light" panose="020B0204020104020204" pitchFamily="34" charset="0"/>
                <a:ea typeface="+mn-ea"/>
                <a:cs typeface="Times New Roman" panose="02020603050405020304" pitchFamily="18" charset="0"/>
              </a:rPr>
              <a:t>Suissa</a:t>
            </a:r>
            <a:r>
              <a:rPr lang="en-GB" sz="1100" kern="1200">
                <a:solidFill>
                  <a:srgbClr val="222222"/>
                </a:solidFill>
                <a:latin typeface="Abadi Extra Light" panose="020B0204020104020204" pitchFamily="34" charset="0"/>
                <a:ea typeface="+mn-ea"/>
                <a:cs typeface="Times New Roman" panose="02020603050405020304" pitchFamily="18" charset="0"/>
              </a:rPr>
              <a:t>, J. (2023). Philosophical Reflections on Child Poverty and Education. </a:t>
            </a:r>
            <a:r>
              <a:rPr lang="en-GB" sz="1100" i="1" kern="1200">
                <a:solidFill>
                  <a:srgbClr val="222222"/>
                </a:solidFill>
                <a:latin typeface="Abadi Extra Light" panose="020B0204020104020204" pitchFamily="34" charset="0"/>
                <a:ea typeface="+mn-ea"/>
                <a:cs typeface="Times New Roman" panose="02020603050405020304" pitchFamily="18" charset="0"/>
              </a:rPr>
              <a:t>Studies in Philosophy and Education</a:t>
            </a:r>
            <a:r>
              <a:rPr lang="en-GB" sz="1100" kern="1200">
                <a:solidFill>
                  <a:srgbClr val="222222"/>
                </a:solidFill>
                <a:latin typeface="Abadi Extra Light" panose="020B0204020104020204" pitchFamily="34" charset="0"/>
                <a:ea typeface="+mn-ea"/>
                <a:cs typeface="Times New Roman" panose="02020603050405020304" pitchFamily="18" charset="0"/>
              </a:rPr>
              <a:t>, </a:t>
            </a:r>
            <a:r>
              <a:rPr lang="en-GB" sz="1100" i="1" kern="1200">
                <a:solidFill>
                  <a:srgbClr val="222222"/>
                </a:solidFill>
                <a:latin typeface="Abadi Extra Light" panose="020B0204020104020204" pitchFamily="34" charset="0"/>
                <a:ea typeface="+mn-ea"/>
                <a:cs typeface="Times New Roman" panose="02020603050405020304" pitchFamily="18" charset="0"/>
              </a:rPr>
              <a:t>42</a:t>
            </a:r>
            <a:r>
              <a:rPr lang="en-GB" sz="1100" kern="1200">
                <a:solidFill>
                  <a:srgbClr val="222222"/>
                </a:solidFill>
                <a:latin typeface="Abadi Extra Light" panose="020B0204020104020204" pitchFamily="34" charset="0"/>
                <a:ea typeface="+mn-ea"/>
                <a:cs typeface="Times New Roman" panose="02020603050405020304" pitchFamily="18" charset="0"/>
              </a:rPr>
              <a:t>(1), 49-63</a:t>
            </a:r>
          </a:p>
          <a:p>
            <a:pPr algn="r"/>
            <a:r>
              <a:rPr lang="en-GB" sz="800" kern="1200">
                <a:solidFill>
                  <a:srgbClr val="222222"/>
                </a:solidFill>
                <a:latin typeface="Abadi Extra Light" panose="020B0204020104020204" pitchFamily="34" charset="0"/>
                <a:ea typeface="+mn-ea"/>
                <a:cs typeface="Times New Roman" panose="02020603050405020304" pitchFamily="18" charset="0"/>
              </a:rPr>
              <a:t>.</a:t>
            </a: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algn="r"/>
            <a:r>
              <a:rPr kumimoji="0" lang="cy-GB" altLang="en-US" sz="600" b="0" i="0" u="none" strike="noStrike" cap="none" normalizeH="0" baseline="0">
                <a:ln>
                  <a:noFill/>
                </a:ln>
                <a:solidFill>
                  <a:schemeClr val="tx1"/>
                </a:solidFill>
                <a:effectLst/>
              </a:rPr>
              <a:t> </a:t>
            </a:r>
            <a:endParaRPr lang="en-GB"/>
          </a:p>
        </p:txBody>
      </p:sp>
      <p:sp>
        <p:nvSpPr>
          <p:cNvPr id="7" name="Rectangle 4">
            <a:extLst>
              <a:ext uri="{FF2B5EF4-FFF2-40B4-BE49-F238E27FC236}">
                <a16:creationId xmlns:a16="http://schemas.microsoft.com/office/drawing/2014/main" id="{85CEBFF9-E8C4-EFFD-49EC-EDE541702E19}"/>
              </a:ext>
            </a:extLst>
          </p:cNvPr>
          <p:cNvSpPr>
            <a:spLocks noGrp="1" noChangeArrowheads="1"/>
          </p:cNvSpPr>
          <p:nvPr>
            <p:ph type="title"/>
          </p:nvPr>
        </p:nvSpPr>
        <p:spPr bwMode="auto">
          <a:xfrm>
            <a:off x="838199" y="687157"/>
            <a:ext cx="8393349" cy="476418"/>
          </a:xfrm>
          <a:prstGeom prst="rect">
            <a:avLst/>
          </a:prstGeom>
          <a:noFill/>
          <a:ln>
            <a:noFill/>
          </a:ln>
          <a:effectLst/>
        </p:spPr>
        <p:txBody>
          <a:bodyPr vert="horz" wrap="square" lIns="0" tIns="-7935" rIns="0" bIns="-7935" numCol="1" anchor="ctr" anchorCtr="0" compatLnSpc="1">
            <a:prstTxWarp prst="textNoShape">
              <a:avLst/>
            </a:prstTxWarp>
            <a:spAutoFit/>
          </a:bodyPr>
          <a:lstStyle/>
          <a:p>
            <a:pPr eaLnBrk="0" fontAlgn="base" hangingPunct="0">
              <a:lnSpc>
                <a:spcPct val="100000"/>
              </a:lnSpc>
              <a:spcBef>
                <a:spcPct val="0"/>
              </a:spcBef>
              <a:spcAft>
                <a:spcPct val="0"/>
              </a:spcAft>
            </a:pPr>
            <a:r>
              <a:rPr lang="cy-GB" altLang="en-US" sz="3200">
                <a:solidFill>
                  <a:srgbClr val="202124"/>
                </a:solidFill>
                <a:latin typeface="Arial Unicode MS"/>
                <a:ea typeface="inherit"/>
              </a:rPr>
              <a:t>Dirgelwch</a:t>
            </a:r>
            <a:r>
              <a:rPr kumimoji="0" lang="cy-GB" altLang="en-US" sz="3200" b="0" i="0" u="none" strike="noStrike" cap="none" normalizeH="0" baseline="0">
                <a:ln>
                  <a:noFill/>
                </a:ln>
                <a:solidFill>
                  <a:srgbClr val="202124"/>
                </a:solidFill>
                <a:effectLst/>
                <a:latin typeface="Arial Unicode MS"/>
                <a:ea typeface="inherit"/>
              </a:rPr>
              <a:t> ideolegol</a:t>
            </a:r>
            <a:r>
              <a:rPr lang="cy-GB" altLang="en-US" sz="3200">
                <a:solidFill>
                  <a:schemeClr val="tx1"/>
                </a:solidFill>
              </a:rPr>
              <a:t> </a:t>
            </a:r>
            <a:endParaRPr kumimoji="0" lang="cy-GB" altLang="en-US" sz="3200" b="0" i="0" u="none" strike="noStrike" cap="none" normalizeH="0" baseline="0">
              <a:ln>
                <a:noFill/>
              </a:ln>
              <a:solidFill>
                <a:schemeClr val="tx1"/>
              </a:solidFill>
              <a:effectLst/>
              <a:latin typeface="Arial" panose="020B0604020202020204" pitchFamily="34" charset="0"/>
            </a:endParaRPr>
          </a:p>
        </p:txBody>
      </p:sp>
      <p:sp>
        <p:nvSpPr>
          <p:cNvPr id="8" name="TextBox 7">
            <a:extLst>
              <a:ext uri="{FF2B5EF4-FFF2-40B4-BE49-F238E27FC236}">
                <a16:creationId xmlns:a16="http://schemas.microsoft.com/office/drawing/2014/main" id="{F124173D-A0D7-48B5-E211-C616A658ABFC}"/>
              </a:ext>
            </a:extLst>
          </p:cNvPr>
          <p:cNvSpPr txBox="1"/>
          <p:nvPr/>
        </p:nvSpPr>
        <p:spPr>
          <a:xfrm>
            <a:off x="240459" y="5499932"/>
            <a:ext cx="9399169" cy="261610"/>
          </a:xfrm>
          <a:prstGeom prst="rect">
            <a:avLst/>
          </a:prstGeom>
          <a:noFill/>
        </p:spPr>
        <p:txBody>
          <a:bodyPr wrap="square">
            <a:spAutoFit/>
          </a:bodyPr>
          <a:lstStyle/>
          <a:p>
            <a:pPr algn="r"/>
            <a:r>
              <a:rPr lang="en-GB" sz="1100">
                <a:latin typeface="Abadi Extra Light" panose="020B0204020104020204" pitchFamily="34" charset="0"/>
              </a:rPr>
              <a:t>Whitty, G. (1985/2017) </a:t>
            </a:r>
            <a:r>
              <a:rPr lang="en-GB" sz="1100" i="1">
                <a:latin typeface="Abadi Extra Light" panose="020B0204020104020204" pitchFamily="34" charset="0"/>
              </a:rPr>
              <a:t>Sociology and school knowledge: Curriculum theory, research and politics</a:t>
            </a:r>
            <a:r>
              <a:rPr lang="en-GB" sz="1050">
                <a:latin typeface="Abadi Extra Light" panose="020B0204020104020204" pitchFamily="34" charset="0"/>
              </a:rPr>
              <a:t>. </a:t>
            </a:r>
          </a:p>
        </p:txBody>
      </p:sp>
    </p:spTree>
    <p:extLst>
      <p:ext uri="{BB962C8B-B14F-4D97-AF65-F5344CB8AC3E}">
        <p14:creationId xmlns:p14="http://schemas.microsoft.com/office/powerpoint/2010/main" val="205486126"/>
      </p:ext>
    </p:extLst>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9A91A-E9DD-C577-23D7-8DC16632A60D}"/>
              </a:ext>
            </a:extLst>
          </p:cNvPr>
          <p:cNvSpPr>
            <a:spLocks noGrp="1"/>
          </p:cNvSpPr>
          <p:nvPr>
            <p:ph type="title"/>
          </p:nvPr>
        </p:nvSpPr>
        <p:spPr>
          <a:xfrm>
            <a:off x="162638" y="225149"/>
            <a:ext cx="10515600" cy="1325563"/>
          </a:xfrm>
        </p:spPr>
        <p:txBody>
          <a:bodyPr lIns="45719" tIns="45720" rIns="45719" bIns="45720" anchor="ctr">
            <a:normAutofit/>
          </a:bodyPr>
          <a:lstStyle/>
          <a:p>
            <a:r>
              <a:rPr lang="en-GB" sz="4000">
                <a:solidFill>
                  <a:schemeClr val="accent1">
                    <a:lumMod val="75000"/>
                  </a:schemeClr>
                </a:solidFill>
                <a:effectLst/>
                <a:latin typeface="Arial"/>
                <a:ea typeface="Calibri" panose="020F0502020204030204" pitchFamily="34" charset="0"/>
                <a:cs typeface="Arial"/>
              </a:rPr>
              <a:t>Ideological mystification</a:t>
            </a:r>
            <a:endParaRPr lang="en-GB" sz="4000">
              <a:solidFill>
                <a:schemeClr val="accent1">
                  <a:lumMod val="75000"/>
                </a:schemeClr>
              </a:solidFill>
              <a:latin typeface="Arial"/>
              <a:cs typeface="Arial"/>
            </a:endParaRPr>
          </a:p>
        </p:txBody>
      </p:sp>
      <p:sp>
        <p:nvSpPr>
          <p:cNvPr id="3" name="Content Placeholder 2">
            <a:extLst>
              <a:ext uri="{FF2B5EF4-FFF2-40B4-BE49-F238E27FC236}">
                <a16:creationId xmlns:a16="http://schemas.microsoft.com/office/drawing/2014/main" id="{8BEC3430-B9E3-1E55-0002-3F03ED5635A9}"/>
              </a:ext>
            </a:extLst>
          </p:cNvPr>
          <p:cNvSpPr>
            <a:spLocks noGrp="1"/>
          </p:cNvSpPr>
          <p:nvPr>
            <p:ph idx="1"/>
          </p:nvPr>
        </p:nvSpPr>
        <p:spPr>
          <a:xfrm>
            <a:off x="337457" y="1493813"/>
            <a:ext cx="9511937" cy="3753101"/>
          </a:xfrm>
        </p:spPr>
        <p:txBody>
          <a:bodyPr lIns="45719" tIns="45720" rIns="45719" bIns="45720" anchor="t">
            <a:normAutofit/>
          </a:bodyPr>
          <a:lstStyle/>
          <a:p>
            <a:pPr marL="198755" indent="-198755" defTabSz="795528">
              <a:spcBef>
                <a:spcPts val="870"/>
              </a:spcBef>
              <a:buFont typeface="Wingdings" panose="05000000000000000000" pitchFamily="2" charset="2"/>
              <a:buChar char="§"/>
            </a:pPr>
            <a:r>
              <a:rPr lang="en-GB" sz="2800" kern="1200">
                <a:solidFill>
                  <a:schemeClr val="accent1">
                    <a:lumMod val="75000"/>
                  </a:schemeClr>
                </a:solidFill>
                <a:latin typeface="Arial"/>
                <a:ea typeface="+mn-ea"/>
                <a:cs typeface="+mn-cs"/>
              </a:rPr>
              <a:t>Education attainment a route out of poverty; but policy making tends not to address the structural inequalities that impact attainment.</a:t>
            </a:r>
            <a:r>
              <a:rPr lang="en-GB" kern="1200">
                <a:solidFill>
                  <a:schemeClr val="accent1">
                    <a:lumMod val="75000"/>
                  </a:schemeClr>
                </a:solidFill>
                <a:latin typeface="Arial"/>
              </a:rPr>
              <a:t> </a:t>
            </a:r>
            <a:endParaRPr lang="en-GB" sz="2800" kern="1200">
              <a:solidFill>
                <a:schemeClr val="accent1">
                  <a:lumMod val="75000"/>
                </a:schemeClr>
              </a:solidFill>
              <a:latin typeface="Arial"/>
              <a:ea typeface="+mn-ea"/>
              <a:cs typeface="+mn-cs"/>
            </a:endParaRPr>
          </a:p>
          <a:p>
            <a:pPr marL="198755" indent="-198755" defTabSz="795528">
              <a:spcBef>
                <a:spcPts val="870"/>
              </a:spcBef>
              <a:buFont typeface="Wingdings" panose="05000000000000000000" pitchFamily="2" charset="2"/>
              <a:buChar char="§"/>
            </a:pPr>
            <a:r>
              <a:rPr lang="en-GB" sz="2800" kern="1200">
                <a:solidFill>
                  <a:schemeClr val="accent1">
                    <a:lumMod val="75000"/>
                  </a:schemeClr>
                </a:solidFill>
                <a:latin typeface="Arial"/>
                <a:ea typeface="+mn-ea"/>
                <a:cs typeface="+mn-cs"/>
              </a:rPr>
              <a:t>Sociological analysis highlights these disadvantages, but rarely offers an account of how education can be transformative in stopping the reproduction of inequality.</a:t>
            </a:r>
            <a:r>
              <a:rPr lang="en-GB" kern="1200">
                <a:solidFill>
                  <a:schemeClr val="accent1">
                    <a:lumMod val="75000"/>
                  </a:schemeClr>
                </a:solidFill>
                <a:latin typeface="Arial"/>
              </a:rPr>
              <a:t> </a:t>
            </a:r>
            <a:endParaRPr lang="en-GB" sz="2800" kern="1200">
              <a:solidFill>
                <a:schemeClr val="accent1">
                  <a:lumMod val="75000"/>
                </a:schemeClr>
              </a:solidFill>
              <a:latin typeface="Arial"/>
              <a:ea typeface="+mn-ea"/>
              <a:cs typeface="+mn-cs"/>
            </a:endParaRPr>
          </a:p>
          <a:p>
            <a:pPr marL="0" indent="0" defTabSz="795528">
              <a:spcBef>
                <a:spcPts val="870"/>
              </a:spcBef>
              <a:buNone/>
            </a:pPr>
            <a:r>
              <a:rPr lang="en-GB" sz="2800" kern="1200">
                <a:solidFill>
                  <a:schemeClr val="accent1">
                    <a:lumMod val="75000"/>
                  </a:schemeClr>
                </a:solidFill>
                <a:latin typeface="Arial"/>
                <a:ea typeface="+mn-ea"/>
                <a:cs typeface="+mn-cs"/>
              </a:rPr>
              <a:t>(Terzi et al., 2023)</a:t>
            </a:r>
            <a:r>
              <a:rPr lang="en-GB" kern="1200">
                <a:solidFill>
                  <a:schemeClr val="accent1">
                    <a:lumMod val="75000"/>
                  </a:schemeClr>
                </a:solidFill>
                <a:latin typeface="Arial"/>
              </a:rPr>
              <a:t> </a:t>
            </a:r>
            <a:endParaRPr lang="en-GB" sz="2800" kern="1200">
              <a:solidFill>
                <a:schemeClr val="accent1">
                  <a:lumMod val="75000"/>
                </a:schemeClr>
              </a:solidFill>
              <a:latin typeface="Arial"/>
              <a:ea typeface="+mn-ea"/>
              <a:cs typeface="+mn-cs"/>
            </a:endParaRPr>
          </a:p>
          <a:p>
            <a:endParaRPr lang="en-GB"/>
          </a:p>
        </p:txBody>
      </p:sp>
      <p:sp>
        <p:nvSpPr>
          <p:cNvPr id="4" name="TextBox 3">
            <a:extLst>
              <a:ext uri="{FF2B5EF4-FFF2-40B4-BE49-F238E27FC236}">
                <a16:creationId xmlns:a16="http://schemas.microsoft.com/office/drawing/2014/main" id="{2AEBAE2F-A7EB-AB49-794E-0BE8EFB07348}"/>
              </a:ext>
            </a:extLst>
          </p:cNvPr>
          <p:cNvSpPr txBox="1"/>
          <p:nvPr/>
        </p:nvSpPr>
        <p:spPr>
          <a:xfrm>
            <a:off x="162639" y="5246914"/>
            <a:ext cx="9399169" cy="253018"/>
          </a:xfrm>
          <a:prstGeom prst="rect">
            <a:avLst/>
          </a:prstGeom>
          <a:noFill/>
        </p:spPr>
        <p:txBody>
          <a:bodyPr wrap="square">
            <a:spAutoFit/>
          </a:bodyPr>
          <a:lstStyle/>
          <a:p>
            <a:pPr defTabSz="795528">
              <a:spcAft>
                <a:spcPts val="600"/>
              </a:spcAft>
              <a:defRPr/>
            </a:pPr>
            <a:r>
              <a:rPr lang="en-GB" sz="1044" kern="1200">
                <a:solidFill>
                  <a:srgbClr val="222222"/>
                </a:solidFill>
                <a:latin typeface="Abadi Extra Light" panose="020B0204020104020204" pitchFamily="34" charset="0"/>
                <a:ea typeface="+mn-ea"/>
                <a:cs typeface="Times New Roman" panose="02020603050405020304" pitchFamily="18" charset="0"/>
              </a:rPr>
              <a:t>Terzi, L., </a:t>
            </a:r>
            <a:r>
              <a:rPr lang="en-GB" sz="1044" kern="1200" err="1">
                <a:solidFill>
                  <a:srgbClr val="222222"/>
                </a:solidFill>
                <a:latin typeface="Abadi Extra Light" panose="020B0204020104020204" pitchFamily="34" charset="0"/>
                <a:ea typeface="+mn-ea"/>
                <a:cs typeface="Times New Roman" panose="02020603050405020304" pitchFamily="18" charset="0"/>
              </a:rPr>
              <a:t>Unterhalter</a:t>
            </a:r>
            <a:r>
              <a:rPr lang="en-GB" sz="1044" kern="1200">
                <a:solidFill>
                  <a:srgbClr val="222222"/>
                </a:solidFill>
                <a:latin typeface="Abadi Extra Light" panose="020B0204020104020204" pitchFamily="34" charset="0"/>
                <a:ea typeface="+mn-ea"/>
                <a:cs typeface="Times New Roman" panose="02020603050405020304" pitchFamily="18" charset="0"/>
              </a:rPr>
              <a:t>, E., &amp; </a:t>
            </a:r>
            <a:r>
              <a:rPr lang="en-GB" sz="1044" kern="1200" err="1">
                <a:solidFill>
                  <a:srgbClr val="222222"/>
                </a:solidFill>
                <a:latin typeface="Abadi Extra Light" panose="020B0204020104020204" pitchFamily="34" charset="0"/>
                <a:ea typeface="+mn-ea"/>
                <a:cs typeface="Times New Roman" panose="02020603050405020304" pitchFamily="18" charset="0"/>
              </a:rPr>
              <a:t>Suissa</a:t>
            </a:r>
            <a:r>
              <a:rPr lang="en-GB" sz="1044" kern="1200">
                <a:solidFill>
                  <a:srgbClr val="222222"/>
                </a:solidFill>
                <a:latin typeface="Abadi Extra Light" panose="020B0204020104020204" pitchFamily="34" charset="0"/>
                <a:ea typeface="+mn-ea"/>
                <a:cs typeface="Times New Roman" panose="02020603050405020304" pitchFamily="18" charset="0"/>
              </a:rPr>
              <a:t>, J. (2023). Philosophical Reflections on Child Poverty and Education. </a:t>
            </a:r>
            <a:r>
              <a:rPr lang="en-GB" sz="1044" i="1" kern="1200">
                <a:solidFill>
                  <a:srgbClr val="222222"/>
                </a:solidFill>
                <a:latin typeface="Abadi Extra Light" panose="020B0204020104020204" pitchFamily="34" charset="0"/>
                <a:ea typeface="+mn-ea"/>
                <a:cs typeface="Times New Roman" panose="02020603050405020304" pitchFamily="18" charset="0"/>
              </a:rPr>
              <a:t>Studies in Philosophy and Education</a:t>
            </a:r>
            <a:r>
              <a:rPr lang="en-GB" sz="1044" kern="1200">
                <a:solidFill>
                  <a:srgbClr val="222222"/>
                </a:solidFill>
                <a:latin typeface="Abadi Extra Light" panose="020B0204020104020204" pitchFamily="34" charset="0"/>
                <a:ea typeface="+mn-ea"/>
                <a:cs typeface="Times New Roman" panose="02020603050405020304" pitchFamily="18" charset="0"/>
              </a:rPr>
              <a:t>, </a:t>
            </a:r>
            <a:r>
              <a:rPr lang="en-GB" sz="1044" i="1" kern="1200">
                <a:solidFill>
                  <a:srgbClr val="222222"/>
                </a:solidFill>
                <a:latin typeface="Abadi Extra Light" panose="020B0204020104020204" pitchFamily="34" charset="0"/>
                <a:ea typeface="+mn-ea"/>
                <a:cs typeface="Times New Roman" panose="02020603050405020304" pitchFamily="18" charset="0"/>
              </a:rPr>
              <a:t>42</a:t>
            </a:r>
            <a:r>
              <a:rPr lang="en-GB" sz="1044" kern="1200">
                <a:solidFill>
                  <a:srgbClr val="222222"/>
                </a:solidFill>
                <a:latin typeface="Abadi Extra Light" panose="020B0204020104020204" pitchFamily="34" charset="0"/>
                <a:ea typeface="+mn-ea"/>
                <a:cs typeface="Times New Roman" panose="02020603050405020304" pitchFamily="18" charset="0"/>
              </a:rPr>
              <a:t>(1), 49-63.</a:t>
            </a: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6C40B694-57DF-39D4-5F2C-435224A9CF95}"/>
              </a:ext>
            </a:extLst>
          </p:cNvPr>
          <p:cNvSpPr txBox="1"/>
          <p:nvPr/>
        </p:nvSpPr>
        <p:spPr>
          <a:xfrm>
            <a:off x="240459" y="5499932"/>
            <a:ext cx="9399169" cy="261610"/>
          </a:xfrm>
          <a:prstGeom prst="rect">
            <a:avLst/>
          </a:prstGeom>
          <a:noFill/>
        </p:spPr>
        <p:txBody>
          <a:bodyPr wrap="square">
            <a:spAutoFit/>
          </a:bodyPr>
          <a:lstStyle/>
          <a:p>
            <a:r>
              <a:rPr lang="en-GB" sz="1050">
                <a:latin typeface="Abadi Extra Light" panose="020B0204020104020204" pitchFamily="34" charset="0"/>
              </a:rPr>
              <a:t>Whitty, G. (1985/2017) </a:t>
            </a:r>
            <a:r>
              <a:rPr lang="en-GB" sz="1050" i="1">
                <a:latin typeface="Abadi Extra Light" panose="020B0204020104020204" pitchFamily="34" charset="0"/>
              </a:rPr>
              <a:t>Sociology and school knowledge: Curriculum theory, research and politics</a:t>
            </a:r>
            <a:r>
              <a:rPr lang="en-GB" sz="1050">
                <a:latin typeface="Abadi Extra Light" panose="020B0204020104020204" pitchFamily="34" charset="0"/>
              </a:rPr>
              <a:t>. </a:t>
            </a:r>
          </a:p>
        </p:txBody>
      </p:sp>
    </p:spTree>
    <p:extLst>
      <p:ext uri="{BB962C8B-B14F-4D97-AF65-F5344CB8AC3E}">
        <p14:creationId xmlns:p14="http://schemas.microsoft.com/office/powerpoint/2010/main" val="4139420748"/>
      </p:ext>
    </p:extLst>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F6858-3CB8-A741-3EFD-909B700B84FD}"/>
              </a:ext>
            </a:extLst>
          </p:cNvPr>
          <p:cNvSpPr>
            <a:spLocks noGrp="1"/>
          </p:cNvSpPr>
          <p:nvPr>
            <p:ph type="title"/>
          </p:nvPr>
        </p:nvSpPr>
        <p:spPr>
          <a:xfrm>
            <a:off x="429436" y="354935"/>
            <a:ext cx="10477600" cy="1464812"/>
          </a:xfrm>
        </p:spPr>
        <p:txBody>
          <a:bodyPr lIns="45719" tIns="45720" rIns="45719" bIns="45720" anchor="ctr">
            <a:normAutofit/>
          </a:bodyPr>
          <a:lstStyle/>
          <a:p>
            <a:r>
              <a:rPr lang="cy-GB" sz="4000" b="1">
                <a:effectLst/>
                <a:latin typeface="Abadi Extra Light"/>
                <a:ea typeface="Calibri" panose="020F0502020204030204" pitchFamily="34" charset="0"/>
                <a:cs typeface="Times New Roman"/>
              </a:rPr>
              <a:t>TGAU</a:t>
            </a:r>
            <a:r>
              <a:rPr lang="cy-GB" sz="4000" b="1">
                <a:latin typeface="Abadi Extra Light"/>
                <a:ea typeface="Calibri" panose="020F0502020204030204" pitchFamily="34" charset="0"/>
                <a:cs typeface="Times New Roman"/>
              </a:rPr>
              <a:t>, </a:t>
            </a:r>
            <a:r>
              <a:rPr lang="cy-GB" sz="4000" b="1" err="1">
                <a:latin typeface="Abadi Extra Light"/>
                <a:ea typeface="Calibri" panose="020F0502020204030204" pitchFamily="34" charset="0"/>
                <a:cs typeface="Times New Roman"/>
              </a:rPr>
              <a:t>cymhwysterau</a:t>
            </a:r>
            <a:r>
              <a:rPr lang="cy-GB" sz="4000" b="1">
                <a:latin typeface="Abadi Extra Light"/>
                <a:ea typeface="Calibri" panose="020F0502020204030204" pitchFamily="34" charset="0"/>
                <a:cs typeface="Times New Roman"/>
              </a:rPr>
              <a:t> a’u dibenion cymdeithasol</a:t>
            </a:r>
            <a:br>
              <a:rPr lang="en-GB" sz="4000" b="1">
                <a:latin typeface="Abadi Extra Light" panose="020B0204020104020204" pitchFamily="34" charset="0"/>
                <a:ea typeface="Calibri" panose="020F0502020204030204" pitchFamily="34" charset="0"/>
                <a:cs typeface="Times New Roman" panose="02020603050405020304" pitchFamily="18" charset="0"/>
              </a:rPr>
            </a:br>
            <a:endParaRPr lang="en-GB" sz="4000" b="1">
              <a:solidFill>
                <a:schemeClr val="accent1">
                  <a:lumMod val="75000"/>
                </a:schemeClr>
              </a:solidFill>
              <a:latin typeface="Abadi Extra Light" panose="020B0204020104020204" pitchFamily="34" charset="0"/>
              <a:cs typeface="Times New Roman"/>
            </a:endParaRPr>
          </a:p>
        </p:txBody>
      </p:sp>
      <p:pic>
        <p:nvPicPr>
          <p:cNvPr id="5" name="Picture 4">
            <a:extLst>
              <a:ext uri="{FF2B5EF4-FFF2-40B4-BE49-F238E27FC236}">
                <a16:creationId xmlns:a16="http://schemas.microsoft.com/office/drawing/2014/main" id="{589632A6-39D9-9A9B-7846-A0B9314DB5F8}"/>
              </a:ext>
            </a:extLst>
          </p:cNvPr>
          <p:cNvPicPr>
            <a:picLocks noChangeAspect="1"/>
          </p:cNvPicPr>
          <p:nvPr/>
        </p:nvPicPr>
        <p:blipFill rotWithShape="1">
          <a:blip r:embed="rId3"/>
          <a:srcRect l="35917" t="16149" r="36417" b="12296"/>
          <a:stretch/>
        </p:blipFill>
        <p:spPr>
          <a:xfrm rot="21133089">
            <a:off x="728243" y="1871711"/>
            <a:ext cx="2329066" cy="3388370"/>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46C88824-A38B-3FBD-BCD4-4DDFD9801A31}"/>
              </a:ext>
            </a:extLst>
          </p:cNvPr>
          <p:cNvSpPr txBox="1"/>
          <p:nvPr/>
        </p:nvSpPr>
        <p:spPr>
          <a:xfrm>
            <a:off x="3785284" y="1949910"/>
            <a:ext cx="7121752" cy="3231975"/>
          </a:xfrm>
          <a:prstGeom prst="rect">
            <a:avLst/>
          </a:prstGeom>
          <a:noFill/>
        </p:spPr>
        <p:txBody>
          <a:bodyPr wrap="square">
            <a:spAutoFit/>
          </a:bodyPr>
          <a:lstStyle/>
          <a:p>
            <a:pPr marL="347472" defTabSz="694944">
              <a:lnSpc>
                <a:spcPct val="107000"/>
              </a:lnSpc>
              <a:spcAft>
                <a:spcPts val="608"/>
              </a:spcAft>
            </a:pPr>
            <a:r>
              <a:rPr lang="en-GB" sz="2400" kern="1200">
                <a:solidFill>
                  <a:schemeClr val="tx1"/>
                </a:solidFill>
                <a:latin typeface="Abadi Extra Light" panose="020B0204020104020204" pitchFamily="34" charset="0"/>
                <a:ea typeface="+mn-ea"/>
                <a:cs typeface="Times New Roman" panose="02020603050405020304" pitchFamily="18" charset="0"/>
              </a:rPr>
              <a:t> [T]here has been a general endorsement rather than challenge of social mobility as the main mechanism of social justice in education, an acceptance of private schools, and an influential movement within the discipline that promotes the notion of knowledge as power rather than any strong concern with analysing and understanding the workings of power within education. (Reay, 2022)</a:t>
            </a:r>
            <a:endParaRPr lang="en-GB" sz="3200">
              <a:effectLst/>
              <a:latin typeface="Abadi Extra Light" panose="020B020402010402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A13E83B1-83AE-9070-1062-A59529224D4D}"/>
              </a:ext>
            </a:extLst>
          </p:cNvPr>
          <p:cNvSpPr txBox="1"/>
          <p:nvPr/>
        </p:nvSpPr>
        <p:spPr>
          <a:xfrm>
            <a:off x="5193970" y="6426683"/>
            <a:ext cx="5713066" cy="232692"/>
          </a:xfrm>
          <a:prstGeom prst="rect">
            <a:avLst/>
          </a:prstGeom>
          <a:noFill/>
        </p:spPr>
        <p:txBody>
          <a:bodyPr wrap="square">
            <a:spAutoFit/>
          </a:bodyPr>
          <a:lstStyle/>
          <a:p>
            <a:pPr defTabSz="694944">
              <a:spcAft>
                <a:spcPts val="600"/>
              </a:spcAft>
            </a:pPr>
            <a:r>
              <a:rPr lang="en-GB" sz="912" kern="1200">
                <a:solidFill>
                  <a:schemeClr val="tx1"/>
                </a:solidFill>
                <a:latin typeface="Abadi Extra Light" panose="020B0204020104020204" pitchFamily="34" charset="0"/>
                <a:ea typeface="+mn-ea"/>
                <a:cs typeface="+mn-cs"/>
              </a:rPr>
              <a:t>Reay, D. (2022). Measuring and understanding contemporary English educational inequalities. Institute for Fiscal Studies.</a:t>
            </a:r>
            <a:endParaRPr lang="en-GB" sz="1200">
              <a:latin typeface="Abadi Extra Light" panose="020B0204020104020204" pitchFamily="34" charset="0"/>
            </a:endParaRPr>
          </a:p>
        </p:txBody>
      </p:sp>
      <p:sp>
        <p:nvSpPr>
          <p:cNvPr id="4" name="TextBox 3">
            <a:extLst>
              <a:ext uri="{FF2B5EF4-FFF2-40B4-BE49-F238E27FC236}">
                <a16:creationId xmlns:a16="http://schemas.microsoft.com/office/drawing/2014/main" id="{CC24F839-0247-D70B-98EB-D0C48902B900}"/>
              </a:ext>
            </a:extLst>
          </p:cNvPr>
          <p:cNvSpPr txBox="1"/>
          <p:nvPr/>
        </p:nvSpPr>
        <p:spPr>
          <a:xfrm>
            <a:off x="4147457" y="5619618"/>
            <a:ext cx="6152604" cy="3693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n-GB" sz="900"/>
              <a:t>Reay, D. (2017). Social mobility, a panacea for austere times: Tales of emperors, frogs, and tadpoles. In Education and Social Mobility (pp. 42-59). Routledge.</a:t>
            </a:r>
          </a:p>
        </p:txBody>
      </p:sp>
    </p:spTree>
    <p:extLst>
      <p:ext uri="{BB962C8B-B14F-4D97-AF65-F5344CB8AC3E}">
        <p14:creationId xmlns:p14="http://schemas.microsoft.com/office/powerpoint/2010/main" val="2152181520"/>
      </p:ext>
    </p:extLst>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F6858-3CB8-A741-3EFD-909B700B84FD}"/>
              </a:ext>
            </a:extLst>
          </p:cNvPr>
          <p:cNvSpPr>
            <a:spLocks noGrp="1"/>
          </p:cNvSpPr>
          <p:nvPr>
            <p:ph type="title"/>
          </p:nvPr>
        </p:nvSpPr>
        <p:spPr>
          <a:xfrm>
            <a:off x="429436" y="198625"/>
            <a:ext cx="10477600" cy="1157242"/>
          </a:xfrm>
        </p:spPr>
        <p:txBody>
          <a:bodyPr>
            <a:normAutofit/>
          </a:bodyPr>
          <a:lstStyle/>
          <a:p>
            <a:r>
              <a:rPr lang="en-GB" sz="4000" b="1">
                <a:effectLst/>
                <a:latin typeface="Abadi Extra Light" panose="020B0204020104020204" pitchFamily="34" charset="0"/>
                <a:ea typeface="Calibri" panose="020F0502020204030204" pitchFamily="34" charset="0"/>
                <a:cs typeface="Times New Roman" panose="02020603050405020304" pitchFamily="18" charset="0"/>
              </a:rPr>
              <a:t>GCSEs, qualifications and their social purposes</a:t>
            </a:r>
            <a:endParaRPr lang="en-GB" sz="4000">
              <a:latin typeface="Abadi Extra Light" panose="020B0204020104020204" pitchFamily="34" charset="0"/>
            </a:endParaRPr>
          </a:p>
        </p:txBody>
      </p:sp>
      <p:pic>
        <p:nvPicPr>
          <p:cNvPr id="5" name="Picture 4">
            <a:extLst>
              <a:ext uri="{FF2B5EF4-FFF2-40B4-BE49-F238E27FC236}">
                <a16:creationId xmlns:a16="http://schemas.microsoft.com/office/drawing/2014/main" id="{589632A6-39D9-9A9B-7846-A0B9314DB5F8}"/>
              </a:ext>
            </a:extLst>
          </p:cNvPr>
          <p:cNvPicPr>
            <a:picLocks noChangeAspect="1"/>
          </p:cNvPicPr>
          <p:nvPr/>
        </p:nvPicPr>
        <p:blipFill rotWithShape="1">
          <a:blip r:embed="rId3"/>
          <a:srcRect l="35917" t="16149" r="36417" b="12296"/>
          <a:stretch/>
        </p:blipFill>
        <p:spPr>
          <a:xfrm rot="21133089">
            <a:off x="728243" y="1871711"/>
            <a:ext cx="2329066" cy="3388370"/>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46C88824-A38B-3FBD-BCD4-4DDFD9801A31}"/>
              </a:ext>
            </a:extLst>
          </p:cNvPr>
          <p:cNvSpPr txBox="1"/>
          <p:nvPr/>
        </p:nvSpPr>
        <p:spPr>
          <a:xfrm>
            <a:off x="3785284" y="1949910"/>
            <a:ext cx="7121752" cy="3231975"/>
          </a:xfrm>
          <a:prstGeom prst="rect">
            <a:avLst/>
          </a:prstGeom>
          <a:noFill/>
        </p:spPr>
        <p:txBody>
          <a:bodyPr wrap="square">
            <a:spAutoFit/>
          </a:bodyPr>
          <a:lstStyle/>
          <a:p>
            <a:pPr marL="347472" defTabSz="694944">
              <a:lnSpc>
                <a:spcPct val="107000"/>
              </a:lnSpc>
              <a:spcAft>
                <a:spcPts val="608"/>
              </a:spcAft>
            </a:pPr>
            <a:r>
              <a:rPr lang="en-GB" sz="2400" kern="1200">
                <a:solidFill>
                  <a:schemeClr val="tx1"/>
                </a:solidFill>
                <a:latin typeface="Abadi Extra Light" panose="020B0204020104020204" pitchFamily="34" charset="0"/>
                <a:ea typeface="+mn-ea"/>
                <a:cs typeface="Times New Roman" panose="02020603050405020304" pitchFamily="18" charset="0"/>
              </a:rPr>
              <a:t> [T]here has been a general endorsement rather than challenge of social mobility as the main mechanism of social justice in education, an acceptance of private schools, and an influential movement within the discipline that promotes the notion of knowledge as power rather than any strong concern with analysing and understanding the workings of power within education. (Reay, 2022)</a:t>
            </a:r>
            <a:endParaRPr lang="en-GB" sz="3200">
              <a:effectLst/>
              <a:latin typeface="Abadi Extra Light" panose="020B020402010402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A13E83B1-83AE-9070-1062-A59529224D4D}"/>
              </a:ext>
            </a:extLst>
          </p:cNvPr>
          <p:cNvSpPr txBox="1"/>
          <p:nvPr/>
        </p:nvSpPr>
        <p:spPr>
          <a:xfrm>
            <a:off x="5193970" y="6426683"/>
            <a:ext cx="5713066" cy="232692"/>
          </a:xfrm>
          <a:prstGeom prst="rect">
            <a:avLst/>
          </a:prstGeom>
          <a:noFill/>
        </p:spPr>
        <p:txBody>
          <a:bodyPr wrap="square">
            <a:spAutoFit/>
          </a:bodyPr>
          <a:lstStyle/>
          <a:p>
            <a:pPr defTabSz="694944">
              <a:spcAft>
                <a:spcPts val="600"/>
              </a:spcAft>
            </a:pPr>
            <a:r>
              <a:rPr lang="en-GB" sz="912" kern="1200">
                <a:solidFill>
                  <a:schemeClr val="tx1"/>
                </a:solidFill>
                <a:latin typeface="Abadi Extra Light" panose="020B0204020104020204" pitchFamily="34" charset="0"/>
                <a:ea typeface="+mn-ea"/>
                <a:cs typeface="+mn-cs"/>
              </a:rPr>
              <a:t>Reay, D. (2022). Measuring and understanding contemporary English educational inequalities. Institute for Fiscal Studies.</a:t>
            </a:r>
            <a:endParaRPr lang="en-GB" sz="1200">
              <a:latin typeface="Abadi Extra Light" panose="020B0204020104020204" pitchFamily="34" charset="0"/>
            </a:endParaRPr>
          </a:p>
        </p:txBody>
      </p:sp>
      <p:sp>
        <p:nvSpPr>
          <p:cNvPr id="4" name="TextBox 3">
            <a:extLst>
              <a:ext uri="{FF2B5EF4-FFF2-40B4-BE49-F238E27FC236}">
                <a16:creationId xmlns:a16="http://schemas.microsoft.com/office/drawing/2014/main" id="{CC24F839-0247-D70B-98EB-D0C48902B900}"/>
              </a:ext>
            </a:extLst>
          </p:cNvPr>
          <p:cNvSpPr txBox="1"/>
          <p:nvPr/>
        </p:nvSpPr>
        <p:spPr>
          <a:xfrm>
            <a:off x="4147457" y="5619618"/>
            <a:ext cx="6152604" cy="3693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n-GB" sz="900"/>
              <a:t>Reay, D. (2017). Social mobility, a panacea for austere times: Tales of emperors, frogs, and tadpoles. In Education and Social Mobility (pp. 42-59). Routledge.</a:t>
            </a:r>
          </a:p>
        </p:txBody>
      </p:sp>
    </p:spTree>
    <p:extLst>
      <p:ext uri="{BB962C8B-B14F-4D97-AF65-F5344CB8AC3E}">
        <p14:creationId xmlns:p14="http://schemas.microsoft.com/office/powerpoint/2010/main" val="2756440728"/>
      </p:ext>
    </p:extLst>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987DE-109B-8064-5BFB-446B30A04138}"/>
              </a:ext>
            </a:extLst>
          </p:cNvPr>
          <p:cNvSpPr>
            <a:spLocks noGrp="1"/>
          </p:cNvSpPr>
          <p:nvPr>
            <p:ph type="title"/>
          </p:nvPr>
        </p:nvSpPr>
        <p:spPr>
          <a:xfrm>
            <a:off x="238125" y="3177"/>
            <a:ext cx="10515600" cy="1325563"/>
          </a:xfrm>
        </p:spPr>
        <p:txBody>
          <a:bodyPr lIns="45719" tIns="45720" rIns="45719" bIns="45720" anchor="ctr">
            <a:normAutofit/>
          </a:bodyPr>
          <a:lstStyle/>
          <a:p>
            <a:r>
              <a:rPr lang="en-GB">
                <a:latin typeface="Arial"/>
              </a:rPr>
              <a:t>A </a:t>
            </a:r>
            <a:r>
              <a:rPr lang="en-GB" err="1">
                <a:latin typeface="Arial"/>
              </a:rPr>
              <a:t>ddylem</a:t>
            </a:r>
            <a:r>
              <a:rPr lang="en-GB">
                <a:latin typeface="Arial"/>
              </a:rPr>
              <a:t> </a:t>
            </a:r>
            <a:r>
              <a:rPr lang="en-GB" err="1">
                <a:latin typeface="Arial"/>
              </a:rPr>
              <a:t>ni</a:t>
            </a:r>
            <a:r>
              <a:rPr lang="en-GB">
                <a:latin typeface="Arial"/>
              </a:rPr>
              <a:t> </a:t>
            </a:r>
            <a:r>
              <a:rPr lang="en-GB" err="1">
                <a:latin typeface="Arial"/>
              </a:rPr>
              <a:t>fod</a:t>
            </a:r>
            <a:r>
              <a:rPr lang="en-GB">
                <a:latin typeface="Arial"/>
              </a:rPr>
              <a:t> yn </a:t>
            </a:r>
            <a:r>
              <a:rPr lang="en-GB" err="1">
                <a:latin typeface="Arial"/>
              </a:rPr>
              <a:t>ceisio</a:t>
            </a:r>
            <a:r>
              <a:rPr lang="en-GB">
                <a:latin typeface="Arial"/>
              </a:rPr>
              <a:t> </a:t>
            </a:r>
            <a:r>
              <a:rPr lang="en-GB" err="1">
                <a:latin typeface="Arial"/>
              </a:rPr>
              <a:t>datrys</a:t>
            </a:r>
            <a:r>
              <a:rPr lang="en-GB">
                <a:latin typeface="Arial"/>
              </a:rPr>
              <a:t> </a:t>
            </a:r>
            <a:r>
              <a:rPr lang="en-GB" err="1">
                <a:latin typeface="Arial"/>
              </a:rPr>
              <a:t>pethau</a:t>
            </a:r>
            <a:r>
              <a:rPr lang="en-GB">
                <a:latin typeface="Arial"/>
              </a:rPr>
              <a:t>?</a:t>
            </a:r>
            <a:endParaRPr lang="en-US">
              <a:latin typeface="Arial"/>
            </a:endParaRPr>
          </a:p>
        </p:txBody>
      </p:sp>
      <p:sp>
        <p:nvSpPr>
          <p:cNvPr id="3" name="Content Placeholder 2">
            <a:extLst>
              <a:ext uri="{FF2B5EF4-FFF2-40B4-BE49-F238E27FC236}">
                <a16:creationId xmlns:a16="http://schemas.microsoft.com/office/drawing/2014/main" id="{C6AFDA22-0DB0-D8B5-2B57-9E31E216F487}"/>
              </a:ext>
            </a:extLst>
          </p:cNvPr>
          <p:cNvSpPr>
            <a:spLocks noGrp="1"/>
          </p:cNvSpPr>
          <p:nvPr>
            <p:ph idx="1"/>
          </p:nvPr>
        </p:nvSpPr>
        <p:spPr>
          <a:xfrm>
            <a:off x="238941" y="1334679"/>
            <a:ext cx="10515600" cy="4351338"/>
          </a:xfrm>
        </p:spPr>
        <p:txBody>
          <a:bodyPr lIns="45719" tIns="45720" rIns="45719" bIns="45720" anchor="t">
            <a:normAutofit fontScale="92500" lnSpcReduction="20000"/>
          </a:bodyPr>
          <a:lstStyle/>
          <a:p>
            <a:pPr>
              <a:buNone/>
            </a:pPr>
            <a:r>
              <a:rPr lang="en-GB">
                <a:solidFill>
                  <a:srgbClr val="333333"/>
                </a:solidFill>
                <a:ea typeface="+mn-lt"/>
                <a:cs typeface="+mn-lt"/>
              </a:rPr>
              <a:t>"</a:t>
            </a:r>
            <a:r>
              <a:rPr lang="cy-GB">
                <a:solidFill>
                  <a:srgbClr val="333333"/>
                </a:solidFill>
                <a:ea typeface="+mn-lt"/>
                <a:cs typeface="+mn-lt"/>
              </a:rPr>
              <a:t>Cwestiwn anodd arall y mae angen inni fynd i’r afael ag ef, fel ymarferwyr ac ymchwilwyr, yw’r berthynas rhwng canlyniadau tymor byr a hirdymor"</a:t>
            </a:r>
            <a:endParaRPr lang="cy-GB">
              <a:solidFill>
                <a:srgbClr val="333333"/>
              </a:solidFill>
            </a:endParaRPr>
          </a:p>
          <a:p>
            <a:pPr>
              <a:buNone/>
            </a:pPr>
            <a:endParaRPr lang="cy-GB">
              <a:solidFill>
                <a:srgbClr val="333333"/>
              </a:solidFill>
              <a:ea typeface="+mn-lt"/>
              <a:cs typeface="+mn-lt"/>
            </a:endParaRPr>
          </a:p>
          <a:p>
            <a:pPr>
              <a:buNone/>
            </a:pPr>
            <a:r>
              <a:rPr lang="cy-GB">
                <a:solidFill>
                  <a:srgbClr val="333333"/>
                </a:solidFill>
                <a:ea typeface="+mn-lt"/>
                <a:cs typeface="+mn-lt"/>
              </a:rPr>
              <a:t>Os yw ein gwaith gyda rhieni yn helpu i godi cyrhaeddiad plant mewn ysgolion nawr, a yw’n dal yn werth gwneud y gwaith hwn os yw’r union ffordd y mae gwaith yn cael ei fynegi a’i wneud yn cynnal y sefyllfa bresennol – e.e. y gymdeithas anghyfartal a wnaeth y gwaith yn angenrheidiol yn y lle cyntaf? </a:t>
            </a:r>
            <a:endParaRPr lang="cy-GB"/>
          </a:p>
          <a:p>
            <a:pPr>
              <a:buNone/>
            </a:pPr>
            <a:endParaRPr lang="cy-GB"/>
          </a:p>
          <a:p>
            <a:pPr marL="0" indent="0">
              <a:lnSpc>
                <a:spcPct val="150000"/>
              </a:lnSpc>
              <a:buNone/>
            </a:pPr>
            <a:r>
              <a:rPr lang="cy-GB">
                <a:solidFill>
                  <a:srgbClr val="333333"/>
                </a:solidFill>
                <a:ea typeface="+mn-lt"/>
                <a:cs typeface="+mn-lt"/>
              </a:rPr>
              <a:t>A yw pryder ynghylch goblygiadau ehangach ein gwaith yn foethusrwydd na allwn ei fforddio – neu rwymedigaeth na ddylem ei hesgeuluso?”</a:t>
            </a:r>
            <a:endParaRPr lang="cy-GB"/>
          </a:p>
        </p:txBody>
      </p:sp>
      <p:sp>
        <p:nvSpPr>
          <p:cNvPr id="5" name="TextBox 4">
            <a:extLst>
              <a:ext uri="{FF2B5EF4-FFF2-40B4-BE49-F238E27FC236}">
                <a16:creationId xmlns:a16="http://schemas.microsoft.com/office/drawing/2014/main" id="{5E1C7381-C76A-C9DF-7E05-E911C38E98C3}"/>
              </a:ext>
            </a:extLst>
          </p:cNvPr>
          <p:cNvSpPr txBox="1"/>
          <p:nvPr/>
        </p:nvSpPr>
        <p:spPr>
          <a:xfrm>
            <a:off x="2941320" y="5876517"/>
            <a:ext cx="10842172" cy="261610"/>
          </a:xfrm>
          <a:prstGeom prst="rect">
            <a:avLst/>
          </a:prstGeom>
          <a:noFill/>
        </p:spPr>
        <p:txBody>
          <a:bodyPr wrap="square">
            <a:spAutoFit/>
          </a:bodyPr>
          <a:lstStyle/>
          <a:p>
            <a:r>
              <a:rPr lang="en-GB" sz="1050"/>
              <a:t>Goodall, J. (2021). Parental engagement and deficit discourses: Absolving the system and solving parents. Educational Review, 73(1), 98-110.</a:t>
            </a:r>
          </a:p>
        </p:txBody>
      </p:sp>
    </p:spTree>
    <p:extLst>
      <p:ext uri="{BB962C8B-B14F-4D97-AF65-F5344CB8AC3E}">
        <p14:creationId xmlns:p14="http://schemas.microsoft.com/office/powerpoint/2010/main" val="733482518"/>
      </p:ext>
    </p:extLst>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987DE-109B-8064-5BFB-446B30A04138}"/>
              </a:ext>
            </a:extLst>
          </p:cNvPr>
          <p:cNvSpPr>
            <a:spLocks noGrp="1"/>
          </p:cNvSpPr>
          <p:nvPr>
            <p:ph type="title"/>
          </p:nvPr>
        </p:nvSpPr>
        <p:spPr/>
        <p:txBody>
          <a:bodyPr/>
          <a:lstStyle/>
          <a:p>
            <a:r>
              <a:rPr lang="en-GB"/>
              <a:t>Should we be trying to fix things?</a:t>
            </a:r>
          </a:p>
        </p:txBody>
      </p:sp>
      <p:sp>
        <p:nvSpPr>
          <p:cNvPr id="3" name="Content Placeholder 2">
            <a:extLst>
              <a:ext uri="{FF2B5EF4-FFF2-40B4-BE49-F238E27FC236}">
                <a16:creationId xmlns:a16="http://schemas.microsoft.com/office/drawing/2014/main" id="{C6AFDA22-0DB0-D8B5-2B57-9E31E216F487}"/>
              </a:ext>
            </a:extLst>
          </p:cNvPr>
          <p:cNvSpPr>
            <a:spLocks noGrp="1"/>
          </p:cNvSpPr>
          <p:nvPr>
            <p:ph idx="1"/>
          </p:nvPr>
        </p:nvSpPr>
        <p:spPr>
          <a:xfrm>
            <a:off x="524691" y="1525179"/>
            <a:ext cx="10515600" cy="4351338"/>
          </a:xfrm>
        </p:spPr>
        <p:txBody>
          <a:bodyPr>
            <a:normAutofit fontScale="92500" lnSpcReduction="20000"/>
          </a:bodyPr>
          <a:lstStyle/>
          <a:p>
            <a:pPr marL="0" indent="0">
              <a:lnSpc>
                <a:spcPct val="150000"/>
              </a:lnSpc>
              <a:buNone/>
            </a:pPr>
            <a:r>
              <a:rPr lang="en-GB">
                <a:solidFill>
                  <a:srgbClr val="333333"/>
                </a:solidFill>
                <a:latin typeface="Abadi Extra Light" panose="020B0204020104020204" pitchFamily="34" charset="0"/>
              </a:rPr>
              <a:t>“</a:t>
            </a:r>
            <a:r>
              <a:rPr lang="en-GB" sz="2600" b="0" i="0">
                <a:solidFill>
                  <a:srgbClr val="333333"/>
                </a:solidFill>
                <a:effectLst/>
              </a:rPr>
              <a:t>A further difficult question we need to address, both as practitioners and researchers, is the relationship between short and long-term outcomes. </a:t>
            </a:r>
          </a:p>
          <a:p>
            <a:pPr marL="0" indent="0">
              <a:lnSpc>
                <a:spcPct val="150000"/>
              </a:lnSpc>
              <a:buNone/>
            </a:pPr>
            <a:r>
              <a:rPr lang="en-GB" sz="2600" b="1" i="0">
                <a:solidFill>
                  <a:srgbClr val="7030A0"/>
                </a:solidFill>
                <a:effectLst/>
              </a:rPr>
              <a:t>If our work with parents helps to raise achievement for children in schools now, is it still worth doing this work if the very way that work is couched and undertaken serves to maintain the status quo – e.g. the unequal society that made the work necessary in the first place? </a:t>
            </a:r>
          </a:p>
          <a:p>
            <a:pPr marL="0" indent="0">
              <a:lnSpc>
                <a:spcPct val="150000"/>
              </a:lnSpc>
              <a:buNone/>
            </a:pPr>
            <a:r>
              <a:rPr lang="en-GB" sz="2600" b="0" i="0">
                <a:solidFill>
                  <a:srgbClr val="333333"/>
                </a:solidFill>
                <a:effectLst/>
              </a:rPr>
              <a:t>Is a concern for the wider ramifications of our work a luxury we cannot afford – or an obligation we must not shirk?”</a:t>
            </a:r>
            <a:endParaRPr lang="en-GB"/>
          </a:p>
          <a:p>
            <a:endParaRPr lang="en-GB"/>
          </a:p>
        </p:txBody>
      </p:sp>
      <p:sp>
        <p:nvSpPr>
          <p:cNvPr id="5" name="TextBox 4">
            <a:extLst>
              <a:ext uri="{FF2B5EF4-FFF2-40B4-BE49-F238E27FC236}">
                <a16:creationId xmlns:a16="http://schemas.microsoft.com/office/drawing/2014/main" id="{5E1C7381-C76A-C9DF-7E05-E911C38E98C3}"/>
              </a:ext>
            </a:extLst>
          </p:cNvPr>
          <p:cNvSpPr txBox="1"/>
          <p:nvPr/>
        </p:nvSpPr>
        <p:spPr>
          <a:xfrm>
            <a:off x="2941320" y="5876517"/>
            <a:ext cx="10842172" cy="261610"/>
          </a:xfrm>
          <a:prstGeom prst="rect">
            <a:avLst/>
          </a:prstGeom>
          <a:noFill/>
        </p:spPr>
        <p:txBody>
          <a:bodyPr wrap="square">
            <a:spAutoFit/>
          </a:bodyPr>
          <a:lstStyle/>
          <a:p>
            <a:r>
              <a:rPr lang="en-GB" sz="1050"/>
              <a:t>Goodall, J. (2021). Parental engagement and deficit discourses: Absolving the system and solving parents. Educational Review, 73(1), 98-110.</a:t>
            </a:r>
          </a:p>
        </p:txBody>
      </p:sp>
    </p:spTree>
    <p:extLst>
      <p:ext uri="{BB962C8B-B14F-4D97-AF65-F5344CB8AC3E}">
        <p14:creationId xmlns:p14="http://schemas.microsoft.com/office/powerpoint/2010/main" val="3605847347"/>
      </p:ext>
    </p:extLst>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2D7C1-3332-2D9F-96E1-2C5A0E29FA50}"/>
              </a:ext>
            </a:extLst>
          </p:cNvPr>
          <p:cNvSpPr>
            <a:spLocks noGrp="1"/>
          </p:cNvSpPr>
          <p:nvPr>
            <p:ph type="title"/>
          </p:nvPr>
        </p:nvSpPr>
        <p:spPr>
          <a:xfrm>
            <a:off x="341811" y="134993"/>
            <a:ext cx="10515600" cy="1092088"/>
          </a:xfrm>
        </p:spPr>
        <p:txBody>
          <a:bodyPr/>
          <a:lstStyle/>
          <a:p>
            <a:r>
              <a:rPr lang="en-GB"/>
              <a:t>Paulo Freire</a:t>
            </a:r>
          </a:p>
        </p:txBody>
      </p:sp>
      <p:sp>
        <p:nvSpPr>
          <p:cNvPr id="3" name="Content Placeholder 2">
            <a:extLst>
              <a:ext uri="{FF2B5EF4-FFF2-40B4-BE49-F238E27FC236}">
                <a16:creationId xmlns:a16="http://schemas.microsoft.com/office/drawing/2014/main" id="{A7A6C92E-1BBB-DA9D-4046-7FE200D09A24}"/>
              </a:ext>
            </a:extLst>
          </p:cNvPr>
          <p:cNvSpPr>
            <a:spLocks noGrp="1"/>
          </p:cNvSpPr>
          <p:nvPr>
            <p:ph idx="1"/>
          </p:nvPr>
        </p:nvSpPr>
        <p:spPr>
          <a:xfrm>
            <a:off x="341811" y="1227081"/>
            <a:ext cx="10515600" cy="4351338"/>
          </a:xfrm>
        </p:spPr>
        <p:txBody>
          <a:bodyPr>
            <a:normAutofit fontScale="92500" lnSpcReduction="10000"/>
          </a:bodyPr>
          <a:lstStyle/>
          <a:p>
            <a:pPr marL="0" indent="0">
              <a:buNone/>
            </a:pPr>
            <a:r>
              <a:rPr lang="en-GB">
                <a:latin typeface="Abadi Extra Light" panose="020B0204020104020204" pitchFamily="34" charset="0"/>
              </a:rPr>
              <a:t>“</a:t>
            </a:r>
            <a:r>
              <a:rPr lang="en-GB"/>
              <a:t>There’s no such thing as neutral education. Education either functions as an instrument to bring about conformity or freedom.”</a:t>
            </a:r>
          </a:p>
          <a:p>
            <a:pPr marL="0" indent="0">
              <a:buNone/>
            </a:pPr>
            <a:endParaRPr lang="en-GB"/>
          </a:p>
          <a:p>
            <a:pPr marL="0" indent="0">
              <a:buNone/>
            </a:pPr>
            <a:r>
              <a:rPr lang="en-GB"/>
              <a:t>“The more students work at storing the deposits entrusted to them, the less they develop the critical consciousness which would result from their intervention in the world as transformers of that world.”</a:t>
            </a:r>
          </a:p>
          <a:p>
            <a:pPr marL="0" indent="0">
              <a:buNone/>
            </a:pPr>
            <a:r>
              <a:rPr lang="en-GB">
                <a:latin typeface="Abadi Extra Light" panose="020B0204020104020204" pitchFamily="34" charset="0"/>
              </a:rPr>
              <a:t>	</a:t>
            </a:r>
            <a:r>
              <a:rPr lang="en-GB" i="1">
                <a:latin typeface="Abadi Extra Light" panose="020B0204020104020204" pitchFamily="34" charset="0"/>
              </a:rPr>
              <a:t>Pedagogy of the Oppressed, 1970</a:t>
            </a:r>
          </a:p>
          <a:p>
            <a:pPr marL="0" indent="0">
              <a:buNone/>
            </a:pPr>
            <a:endParaRPr lang="en-GB">
              <a:latin typeface="Abadi Extra Light" panose="020B0204020104020204" pitchFamily="34" charset="0"/>
            </a:endParaRPr>
          </a:p>
          <a:p>
            <a:pPr marL="0" indent="0" algn="just">
              <a:buNone/>
            </a:pPr>
            <a:r>
              <a:rPr lang="en-GB"/>
              <a:t>“Washing one's hands of the conflict between the powerful and the powerless means to side with the powerful, not to be neutral.”</a:t>
            </a:r>
          </a:p>
          <a:p>
            <a:pPr marL="0" indent="0">
              <a:buNone/>
            </a:pPr>
            <a:r>
              <a:rPr lang="en-GB" i="1">
                <a:latin typeface="Abadi Extra Light" panose="020B0204020104020204" pitchFamily="34" charset="0"/>
              </a:rPr>
              <a:t>	The Politics of Education, 1984</a:t>
            </a:r>
          </a:p>
        </p:txBody>
      </p:sp>
    </p:spTree>
    <p:extLst>
      <p:ext uri="{BB962C8B-B14F-4D97-AF65-F5344CB8AC3E}">
        <p14:creationId xmlns:p14="http://schemas.microsoft.com/office/powerpoint/2010/main" val="3815223396"/>
      </p:ext>
    </p:extLst>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9090" y="367862"/>
            <a:ext cx="9611710" cy="830318"/>
          </a:xfrm>
        </p:spPr>
        <p:txBody>
          <a:bodyPr>
            <a:normAutofit/>
          </a:bodyPr>
          <a:lstStyle/>
          <a:p>
            <a:pPr>
              <a:defRPr/>
            </a:pPr>
            <a:r>
              <a:rPr lang="en-GB" b="1"/>
              <a:t>Supported reading</a:t>
            </a:r>
          </a:p>
        </p:txBody>
      </p:sp>
      <p:sp>
        <p:nvSpPr>
          <p:cNvPr id="4" name="Text Placeholder 3">
            <a:extLst>
              <a:ext uri="{FF2B5EF4-FFF2-40B4-BE49-F238E27FC236}">
                <a16:creationId xmlns:a16="http://schemas.microsoft.com/office/drawing/2014/main" id="{84574370-9AC9-A66F-D2D1-6873100DBF75}"/>
              </a:ext>
            </a:extLst>
          </p:cNvPr>
          <p:cNvSpPr>
            <a:spLocks noGrp="1"/>
          </p:cNvSpPr>
          <p:nvPr>
            <p:ph type="body" idx="1"/>
          </p:nvPr>
        </p:nvSpPr>
        <p:spPr>
          <a:xfrm>
            <a:off x="381000" y="1420249"/>
            <a:ext cx="9829800" cy="4351338"/>
          </a:xfrm>
        </p:spPr>
        <p:txBody>
          <a:bodyPr>
            <a:normAutofit fontScale="70000" lnSpcReduction="20000"/>
          </a:bodyPr>
          <a:lstStyle/>
          <a:p>
            <a:endParaRPr lang="en-GB" sz="2600"/>
          </a:p>
          <a:p>
            <a:r>
              <a:rPr lang="en-GB" sz="2600" b="0" i="0">
                <a:solidFill>
                  <a:srgbClr val="222222"/>
                </a:solidFill>
                <a:effectLst/>
              </a:rPr>
              <a:t>Fitzpatrick, S., Bramley, G., Treanor, M., Blenkinsopp, J., McIntyre, J., Johnsen, S., &amp; </a:t>
            </a:r>
            <a:r>
              <a:rPr lang="en-GB" sz="2600" b="0" i="0" err="1">
                <a:solidFill>
                  <a:srgbClr val="222222"/>
                </a:solidFill>
                <a:effectLst/>
              </a:rPr>
              <a:t>McMordie</a:t>
            </a:r>
            <a:r>
              <a:rPr lang="en-GB" sz="2600" b="0" i="0">
                <a:solidFill>
                  <a:srgbClr val="222222"/>
                </a:solidFill>
                <a:effectLst/>
              </a:rPr>
              <a:t>, L. (2023). Destitution in the UK 2023 [full report].</a:t>
            </a:r>
            <a:endParaRPr lang="en-GB" sz="2600"/>
          </a:p>
          <a:p>
            <a:r>
              <a:rPr lang="en-GB" sz="2600"/>
              <a:t>Reay, D. (2017). Social mobility, a panacea for austere times: Tales of emperors, frogs, and tadpoles. In Education and Social Mobility (pp. 42-59). Routledge.</a:t>
            </a:r>
          </a:p>
          <a:p>
            <a:r>
              <a:rPr lang="en-GB" sz="2600" b="0" i="0">
                <a:solidFill>
                  <a:srgbClr val="222222"/>
                </a:solidFill>
                <a:effectLst/>
              </a:rPr>
              <a:t>Robson, D., </a:t>
            </a:r>
            <a:r>
              <a:rPr lang="en-GB" sz="2600" b="0" i="0" err="1">
                <a:solidFill>
                  <a:srgbClr val="222222"/>
                </a:solidFill>
                <a:effectLst/>
              </a:rPr>
              <a:t>Mtika</a:t>
            </a:r>
            <a:r>
              <a:rPr lang="en-GB" sz="2600" b="0" i="0">
                <a:solidFill>
                  <a:srgbClr val="222222"/>
                </a:solidFill>
                <a:effectLst/>
              </a:rPr>
              <a:t>, P., Graham, A., &amp; MacDougall, L. (2021). Student teachers’ understandings of poverty: insights for initial teacher education. </a:t>
            </a:r>
            <a:r>
              <a:rPr lang="en-GB" sz="2600" b="0" i="1">
                <a:solidFill>
                  <a:srgbClr val="222222"/>
                </a:solidFill>
                <a:effectLst/>
              </a:rPr>
              <a:t>Journal of Education for Teaching</a:t>
            </a:r>
            <a:r>
              <a:rPr lang="en-GB" sz="2600" b="0" i="0">
                <a:solidFill>
                  <a:srgbClr val="222222"/>
                </a:solidFill>
                <a:effectLst/>
              </a:rPr>
              <a:t>, </a:t>
            </a:r>
            <a:r>
              <a:rPr lang="en-GB" sz="2600" b="0" i="1">
                <a:solidFill>
                  <a:srgbClr val="222222"/>
                </a:solidFill>
                <a:effectLst/>
              </a:rPr>
              <a:t>47</a:t>
            </a:r>
            <a:r>
              <a:rPr lang="en-GB" sz="2600" b="0" i="0">
                <a:solidFill>
                  <a:srgbClr val="222222"/>
                </a:solidFill>
                <a:effectLst/>
              </a:rPr>
              <a:t>(1), 104-117. </a:t>
            </a:r>
          </a:p>
          <a:p>
            <a:r>
              <a:rPr lang="en-GB" sz="2600" b="0" i="0">
                <a:solidFill>
                  <a:srgbClr val="222222"/>
                </a:solidFill>
                <a:effectLst/>
                <a:hlinkClick r:id="rId2"/>
              </a:rPr>
              <a:t>https://research.senedd.wales/research-articles/the-biggest-issue-affecting-children-in-wales-tackling-child-poverty/#:~:text=Child%20poverty%20affects%20children%27s%20life,eligible%20for%20free%20school%20meals</a:t>
            </a:r>
            <a:r>
              <a:rPr lang="en-GB" sz="2600" b="0" i="0">
                <a:solidFill>
                  <a:srgbClr val="222222"/>
                </a:solidFill>
                <a:effectLst/>
              </a:rPr>
              <a:t>. </a:t>
            </a:r>
          </a:p>
          <a:p>
            <a:r>
              <a:rPr lang="en-GB" sz="2600" b="0" i="0">
                <a:solidFill>
                  <a:srgbClr val="222222"/>
                </a:solidFill>
                <a:effectLst/>
              </a:rPr>
              <a:t>Taylor, C. (2018). The reliability of free school meal eligibility as a measure of socio-economic disadvantage: Evidence from the millennium cohort study in Wales. </a:t>
            </a:r>
            <a:r>
              <a:rPr lang="en-GB" sz="2600" b="0" i="1">
                <a:solidFill>
                  <a:srgbClr val="222222"/>
                </a:solidFill>
                <a:effectLst/>
              </a:rPr>
              <a:t>British journal of educational studies</a:t>
            </a:r>
            <a:r>
              <a:rPr lang="en-GB" sz="2600" b="0" i="0">
                <a:solidFill>
                  <a:srgbClr val="222222"/>
                </a:solidFill>
                <a:effectLst/>
              </a:rPr>
              <a:t>, </a:t>
            </a:r>
            <a:r>
              <a:rPr lang="en-GB" sz="2600" b="0" i="1">
                <a:solidFill>
                  <a:srgbClr val="222222"/>
                </a:solidFill>
                <a:effectLst/>
              </a:rPr>
              <a:t>66</a:t>
            </a:r>
            <a:r>
              <a:rPr lang="en-GB" sz="2600" b="0" i="0">
                <a:solidFill>
                  <a:srgbClr val="222222"/>
                </a:solidFill>
                <a:effectLst/>
              </a:rPr>
              <a:t>(1), 29-51.</a:t>
            </a:r>
          </a:p>
          <a:p>
            <a:r>
              <a:rPr lang="en-GB" sz="2600" kern="1200">
                <a:solidFill>
                  <a:srgbClr val="222222"/>
                </a:solidFill>
                <a:ea typeface="+mn-ea"/>
                <a:cs typeface="Times New Roman" panose="02020603050405020304" pitchFamily="18" charset="0"/>
              </a:rPr>
              <a:t>Terzi, L., </a:t>
            </a:r>
            <a:r>
              <a:rPr lang="en-GB" sz="2600" kern="1200" err="1">
                <a:solidFill>
                  <a:srgbClr val="222222"/>
                </a:solidFill>
                <a:ea typeface="+mn-ea"/>
                <a:cs typeface="Times New Roman" panose="02020603050405020304" pitchFamily="18" charset="0"/>
              </a:rPr>
              <a:t>Unterhalter</a:t>
            </a:r>
            <a:r>
              <a:rPr lang="en-GB" sz="2600" kern="1200">
                <a:solidFill>
                  <a:srgbClr val="222222"/>
                </a:solidFill>
                <a:ea typeface="+mn-ea"/>
                <a:cs typeface="Times New Roman" panose="02020603050405020304" pitchFamily="18" charset="0"/>
              </a:rPr>
              <a:t>, E., &amp; </a:t>
            </a:r>
            <a:r>
              <a:rPr lang="en-GB" sz="2600" kern="1200" err="1">
                <a:solidFill>
                  <a:srgbClr val="222222"/>
                </a:solidFill>
                <a:ea typeface="+mn-ea"/>
                <a:cs typeface="Times New Roman" panose="02020603050405020304" pitchFamily="18" charset="0"/>
              </a:rPr>
              <a:t>Suissa</a:t>
            </a:r>
            <a:r>
              <a:rPr lang="en-GB" sz="2600" kern="1200">
                <a:solidFill>
                  <a:srgbClr val="222222"/>
                </a:solidFill>
                <a:ea typeface="+mn-ea"/>
                <a:cs typeface="Times New Roman" panose="02020603050405020304" pitchFamily="18" charset="0"/>
              </a:rPr>
              <a:t>, J. (2023). Philosophical Reflections on Child Poverty and Education. </a:t>
            </a:r>
            <a:r>
              <a:rPr lang="en-GB" sz="2600" i="1" kern="1200">
                <a:solidFill>
                  <a:srgbClr val="222222"/>
                </a:solidFill>
                <a:ea typeface="+mn-ea"/>
                <a:cs typeface="Times New Roman" panose="02020603050405020304" pitchFamily="18" charset="0"/>
              </a:rPr>
              <a:t>Studies in Philosophy and Education</a:t>
            </a:r>
            <a:r>
              <a:rPr lang="en-GB" sz="2600" kern="1200">
                <a:solidFill>
                  <a:srgbClr val="222222"/>
                </a:solidFill>
                <a:ea typeface="+mn-ea"/>
                <a:cs typeface="Times New Roman" panose="02020603050405020304" pitchFamily="18" charset="0"/>
              </a:rPr>
              <a:t>, </a:t>
            </a:r>
            <a:r>
              <a:rPr lang="en-GB" sz="2600" i="1" kern="1200">
                <a:solidFill>
                  <a:srgbClr val="222222"/>
                </a:solidFill>
                <a:ea typeface="+mn-ea"/>
                <a:cs typeface="Times New Roman" panose="02020603050405020304" pitchFamily="18" charset="0"/>
              </a:rPr>
              <a:t>42</a:t>
            </a:r>
            <a:r>
              <a:rPr lang="en-GB" sz="2600" kern="1200">
                <a:solidFill>
                  <a:srgbClr val="222222"/>
                </a:solidFill>
                <a:ea typeface="+mn-ea"/>
                <a:cs typeface="Times New Roman" panose="02020603050405020304" pitchFamily="18" charset="0"/>
              </a:rPr>
              <a:t>(1), 49-63.</a:t>
            </a:r>
            <a:endParaRPr kumimoji="0" lang="en-GB" sz="2600" b="0" i="0" u="none" strike="noStrike" kern="1200" cap="none" spc="0" normalizeH="0" baseline="0" noProof="0">
              <a:ln>
                <a:noFill/>
              </a:ln>
              <a:solidFill>
                <a:prstClr val="black"/>
              </a:solidFill>
              <a:effectLst/>
              <a:uLnTx/>
              <a:uFillTx/>
              <a:ea typeface="+mn-ea"/>
              <a:cs typeface="+mn-cs"/>
            </a:endParaRPr>
          </a:p>
          <a:p>
            <a:endParaRPr lang="en-GB" sz="2800"/>
          </a:p>
          <a:p>
            <a:endParaRPr lang="en-GB"/>
          </a:p>
        </p:txBody>
      </p:sp>
    </p:spTree>
    <p:extLst>
      <p:ext uri="{BB962C8B-B14F-4D97-AF65-F5344CB8AC3E}">
        <p14:creationId xmlns:p14="http://schemas.microsoft.com/office/powerpoint/2010/main" val="2214201279"/>
      </p:ext>
    </p:extLst>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itle 1"/>
          <p:cNvSpPr txBox="1">
            <a:spLocks noGrp="1"/>
          </p:cNvSpPr>
          <p:nvPr>
            <p:ph type="title"/>
          </p:nvPr>
        </p:nvSpPr>
        <p:spPr>
          <a:xfrm>
            <a:off x="838200" y="365127"/>
            <a:ext cx="10515600" cy="1325564"/>
          </a:xfrm>
          <a:prstGeom prst="rect">
            <a:avLst/>
          </a:prstGeom>
        </p:spPr>
        <p:txBody>
          <a:bodyPr/>
          <a:lstStyle/>
          <a:p>
            <a:endParaRPr/>
          </a:p>
        </p:txBody>
      </p:sp>
      <p:sp>
        <p:nvSpPr>
          <p:cNvPr id="136" name="Content Placeholder 6"/>
          <p:cNvSpPr txBox="1">
            <a:spLocks noGrp="1"/>
          </p:cNvSpPr>
          <p:nvPr>
            <p:ph type="body" idx="1"/>
          </p:nvPr>
        </p:nvSpPr>
        <p:spPr>
          <a:xfrm>
            <a:off x="838200" y="1825625"/>
            <a:ext cx="10515600" cy="4351338"/>
          </a:xfrm>
          <a:prstGeom prst="rect">
            <a:avLst/>
          </a:prstGeom>
        </p:spPr>
        <p:txBody>
          <a:bodyPr/>
          <a:lstStyle/>
          <a:p>
            <a:endParaRPr/>
          </a:p>
        </p:txBody>
      </p:sp>
      <p:sp>
        <p:nvSpPr>
          <p:cNvPr id="137" name="Rectangle 7"/>
          <p:cNvSpPr/>
          <p:nvPr/>
        </p:nvSpPr>
        <p:spPr>
          <a:xfrm>
            <a:off x="-98096" y="-325822"/>
            <a:ext cx="12388192" cy="7183823"/>
          </a:xfrm>
          <a:prstGeom prst="rect">
            <a:avLst/>
          </a:prstGeom>
          <a:solidFill>
            <a:srgbClr val="FFFFFF"/>
          </a:solidFill>
          <a:ln w="12700">
            <a:solidFill>
              <a:srgbClr val="32538F"/>
            </a:solidFill>
            <a:miter/>
          </a:ln>
        </p:spPr>
        <p:txBody>
          <a:bodyPr lIns="45719" rIns="45719" anchor="ctr"/>
          <a:lstStyle/>
          <a:p>
            <a:pPr algn="ctr">
              <a:defRPr>
                <a:solidFill>
                  <a:srgbClr val="FFFFFF"/>
                </a:solidFill>
              </a:defRPr>
            </a:pPr>
            <a:endParaRPr/>
          </a:p>
        </p:txBody>
      </p:sp>
      <p:pic>
        <p:nvPicPr>
          <p:cNvPr id="138" name="Content Placeholder 4" descr="Content Placeholder 4"/>
          <p:cNvPicPr>
            <a:picLocks noChangeAspect="1"/>
          </p:cNvPicPr>
          <p:nvPr/>
        </p:nvPicPr>
        <p:blipFill>
          <a:blip r:embed="rId2"/>
          <a:stretch>
            <a:fillRect/>
          </a:stretch>
        </p:blipFill>
        <p:spPr>
          <a:xfrm>
            <a:off x="0" y="158399"/>
            <a:ext cx="12192000" cy="6891356"/>
          </a:xfrm>
          <a:prstGeom prst="rect">
            <a:avLst/>
          </a:prstGeom>
          <a:ln w="12700">
            <a:miter lim="400000"/>
          </a:ln>
        </p:spPr>
      </p:pic>
      <p:pic>
        <p:nvPicPr>
          <p:cNvPr id="139" name="Picture 9" descr="Picture 9"/>
          <p:cNvPicPr>
            <a:picLocks noChangeAspect="1"/>
          </p:cNvPicPr>
          <p:nvPr/>
        </p:nvPicPr>
        <p:blipFill>
          <a:blip r:embed="rId3"/>
          <a:stretch>
            <a:fillRect/>
          </a:stretch>
        </p:blipFill>
        <p:spPr>
          <a:xfrm>
            <a:off x="9017086" y="367206"/>
            <a:ext cx="2839457" cy="1425067"/>
          </a:xfrm>
          <a:prstGeom prst="rect">
            <a:avLst/>
          </a:prstGeom>
          <a:ln w="12700">
            <a:miter lim="400000"/>
          </a:ln>
        </p:spPr>
      </p:pic>
      <p:grpSp>
        <p:nvGrpSpPr>
          <p:cNvPr id="142" name="Rectangle 2"/>
          <p:cNvGrpSpPr/>
          <p:nvPr/>
        </p:nvGrpSpPr>
        <p:grpSpPr>
          <a:xfrm>
            <a:off x="1623389" y="1724043"/>
            <a:ext cx="8611076" cy="2586252"/>
            <a:chOff x="-1" y="-1"/>
            <a:chExt cx="8110333" cy="2186913"/>
          </a:xfrm>
        </p:grpSpPr>
        <p:sp>
          <p:nvSpPr>
            <p:cNvPr id="140" name="Rectangle"/>
            <p:cNvSpPr/>
            <p:nvPr/>
          </p:nvSpPr>
          <p:spPr>
            <a:xfrm>
              <a:off x="-1" y="-1"/>
              <a:ext cx="8110333" cy="1958009"/>
            </a:xfrm>
            <a:prstGeom prst="rect">
              <a:avLst/>
            </a:prstGeom>
            <a:solidFill>
              <a:schemeClr val="accent1"/>
            </a:solidFill>
            <a:ln w="12700" cap="flat">
              <a:solidFill>
                <a:srgbClr val="32538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141" name="LUNCH…"/>
            <p:cNvSpPr txBox="1"/>
            <p:nvPr/>
          </p:nvSpPr>
          <p:spPr>
            <a:xfrm>
              <a:off x="-1" y="182963"/>
              <a:ext cx="7393695" cy="200394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defRPr sz="3600">
                  <a:solidFill>
                    <a:srgbClr val="FFFFFF"/>
                  </a:solidFill>
                  <a:latin typeface="Arial"/>
                  <a:ea typeface="Arial"/>
                  <a:cs typeface="Arial"/>
                  <a:sym typeface="Arial"/>
                </a:defRPr>
              </a:pPr>
              <a:r>
                <a:rPr sz="2800">
                  <a:solidFill>
                    <a:schemeClr val="bg1"/>
                  </a:solidFill>
                  <a:latin typeface="Arial"/>
                  <a:cs typeface="Arial"/>
                </a:rPr>
                <a:t>LUNCH</a:t>
              </a:r>
              <a:r>
                <a:rPr lang="en-US" sz="2800">
                  <a:solidFill>
                    <a:schemeClr val="bg1"/>
                  </a:solidFill>
                  <a:latin typeface="Arial"/>
                  <a:cs typeface="Arial"/>
                </a:rPr>
                <a:t> 12pm</a:t>
              </a:r>
              <a:endParaRPr sz="2800">
                <a:solidFill>
                  <a:schemeClr val="bg1"/>
                </a:solidFill>
                <a:latin typeface="Arial" panose="020B0604020202020204" pitchFamily="34" charset="0"/>
                <a:cs typeface="Arial" panose="020B0604020202020204" pitchFamily="34" charset="0"/>
              </a:endParaRPr>
            </a:p>
            <a:p>
              <a:pPr algn="ctr"/>
              <a:r>
                <a:rPr sz="2800">
                  <a:solidFill>
                    <a:schemeClr val="bg1"/>
                  </a:solidFill>
                  <a:latin typeface="Arial"/>
                  <a:cs typeface="Arial"/>
                </a:rPr>
                <a:t>12.30pm -1.15pm</a:t>
              </a:r>
              <a:endParaRPr lang="en-GB" sz="2800">
                <a:solidFill>
                  <a:schemeClr val="bg1"/>
                </a:solidFill>
                <a:latin typeface="Arial"/>
                <a:cs typeface="Arial"/>
              </a:endParaRPr>
            </a:p>
            <a:p>
              <a:pPr algn="ctr"/>
              <a:r>
                <a:rPr kumimoji="0" lang="en-GB" altLang="en-US" sz="2800" b="0" i="0" u="none" strike="noStrike" cap="none" normalizeH="0" baseline="0">
                  <a:ln>
                    <a:noFill/>
                  </a:ln>
                  <a:solidFill>
                    <a:schemeClr val="bg1"/>
                  </a:solidFill>
                  <a:effectLst/>
                  <a:latin typeface="Arial"/>
                  <a:ea typeface="inherit"/>
                  <a:cs typeface="Arial"/>
                </a:rPr>
                <a:t>GOFYNNWCH YR ARBENIGWR</a:t>
              </a:r>
              <a:r>
                <a:rPr lang="en-GB" altLang="en-US" sz="2800">
                  <a:solidFill>
                    <a:schemeClr val="bg1"/>
                  </a:solidFill>
                  <a:latin typeface="Arial"/>
                  <a:cs typeface="Arial"/>
                </a:rPr>
                <a:t> </a:t>
              </a:r>
            </a:p>
            <a:p>
              <a:pPr algn="ctr"/>
              <a:r>
                <a:rPr lang="en-GB" sz="2800">
                  <a:solidFill>
                    <a:schemeClr val="bg1"/>
                  </a:solidFill>
                  <a:latin typeface="Arial"/>
                  <a:cs typeface="Arial"/>
                </a:rPr>
                <a:t>ASK THE EXPERT  </a:t>
              </a:r>
              <a:endParaRPr lang="en-GB" sz="2800">
                <a:solidFill>
                  <a:schemeClr val="bg1"/>
                </a:solidFill>
                <a:latin typeface="Arial" panose="020B0604020202020204" pitchFamily="34" charset="0"/>
                <a:cs typeface="Arial" panose="020B0604020202020204" pitchFamily="34" charset="0"/>
              </a:endParaRPr>
            </a:p>
            <a:p>
              <a:pPr algn="ctr">
                <a:defRPr sz="3600">
                  <a:solidFill>
                    <a:srgbClr val="FFFFFF"/>
                  </a:solidFill>
                  <a:latin typeface="Arial"/>
                  <a:ea typeface="Arial"/>
                  <a:cs typeface="Arial"/>
                  <a:sym typeface="Arial"/>
                </a:defRPr>
              </a:pPr>
              <a:endParaRPr/>
            </a:p>
          </p:txBody>
        </p:sp>
      </p:grpSp>
    </p:spTree>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67B14C2-4C5C-844A-B563-62FF49017299}"/>
              </a:ext>
            </a:extLst>
          </p:cNvPr>
          <p:cNvSpPr/>
          <p:nvPr/>
        </p:nvSpPr>
        <p:spPr>
          <a:xfrm>
            <a:off x="51116" y="-39414"/>
            <a:ext cx="12245008" cy="693682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hape&#10;&#10;Description automatically generated">
            <a:extLst>
              <a:ext uri="{FF2B5EF4-FFF2-40B4-BE49-F238E27FC236}">
                <a16:creationId xmlns:a16="http://schemas.microsoft.com/office/drawing/2014/main" id="{8F17B5EE-92C0-E340-9254-43FA035AD31A}"/>
              </a:ext>
            </a:extLst>
          </p:cNvPr>
          <p:cNvPicPr>
            <a:picLocks noChangeAspect="1"/>
          </p:cNvPicPr>
          <p:nvPr/>
        </p:nvPicPr>
        <p:blipFill>
          <a:blip r:embed="rId3"/>
          <a:stretch>
            <a:fillRect/>
          </a:stretch>
        </p:blipFill>
        <p:spPr>
          <a:xfrm>
            <a:off x="0" y="-78828"/>
            <a:ext cx="8507896" cy="6936828"/>
          </a:xfrm>
          <a:prstGeom prst="rect">
            <a:avLst/>
          </a:prstGeom>
        </p:spPr>
      </p:pic>
      <p:sp>
        <p:nvSpPr>
          <p:cNvPr id="2" name="Title 1">
            <a:extLst>
              <a:ext uri="{FF2B5EF4-FFF2-40B4-BE49-F238E27FC236}">
                <a16:creationId xmlns:a16="http://schemas.microsoft.com/office/drawing/2014/main" id="{882DA0BC-5186-0244-90EB-CAAA6FB9F5A8}"/>
              </a:ext>
            </a:extLst>
          </p:cNvPr>
          <p:cNvSpPr>
            <a:spLocks noGrp="1"/>
          </p:cNvSpPr>
          <p:nvPr>
            <p:ph type="ctrTitle"/>
          </p:nvPr>
        </p:nvSpPr>
        <p:spPr>
          <a:xfrm>
            <a:off x="507987" y="5013373"/>
            <a:ext cx="4054366" cy="1051226"/>
          </a:xfrm>
        </p:spPr>
        <p:txBody>
          <a:bodyPr vert="horz" lIns="91440" tIns="45720" rIns="91440" bIns="45720" rtlCol="0" anchor="b">
            <a:noAutofit/>
          </a:bodyPr>
          <a:lstStyle/>
          <a:p>
            <a:pPr algn="l"/>
            <a:r>
              <a:rPr lang="en-US" sz="3200">
                <a:solidFill>
                  <a:schemeClr val="bg1"/>
                </a:solidFill>
                <a:latin typeface="Arial" panose="020B0604020202020204" pitchFamily="34" charset="0"/>
                <a:cs typeface="Arial" panose="020B0604020202020204" pitchFamily="34" charset="0"/>
              </a:rPr>
              <a:t>Core Strand 2: </a:t>
            </a:r>
            <a:r>
              <a:rPr lang="en-US" sz="3200">
                <a:solidFill>
                  <a:schemeClr val="bg1"/>
                </a:solidFill>
                <a:effectLst/>
                <a:latin typeface="Arial" panose="020B0604020202020204" pitchFamily="34" charset="0"/>
                <a:ea typeface="DengXian" panose="02010600030101010101" pitchFamily="2" charset="-122"/>
                <a:cs typeface="Arial" panose="020B0604020202020204" pitchFamily="34" charset="0"/>
              </a:rPr>
              <a:t>Educational and theoretical positions of poverty</a:t>
            </a:r>
            <a:r>
              <a:rPr lang="x-none" sz="3200">
                <a:solidFill>
                  <a:schemeClr val="bg1"/>
                </a:solidFill>
                <a:effectLst/>
                <a:latin typeface="Arial" panose="020B0604020202020204" pitchFamily="34" charset="0"/>
                <a:ea typeface="DengXian" panose="02010600030101010101" pitchFamily="2" charset="-122"/>
                <a:cs typeface="Arial" panose="020B0604020202020204" pitchFamily="34" charset="0"/>
              </a:rPr>
              <a:t> </a:t>
            </a:r>
            <a:br>
              <a:rPr lang="en-GB" sz="3200" b="1">
                <a:solidFill>
                  <a:schemeClr val="bg1"/>
                </a:solidFill>
                <a:effectLst/>
                <a:latin typeface="Arial" panose="020B0604020202020204" pitchFamily="34" charset="0"/>
                <a:ea typeface="DengXian" panose="02010600030101010101" pitchFamily="2" charset="-122"/>
                <a:cs typeface="Arial" panose="020B0604020202020204" pitchFamily="34" charset="0"/>
              </a:rPr>
            </a:br>
            <a:endParaRPr lang="en-US" sz="3200">
              <a:solidFill>
                <a:schemeClr val="bg1"/>
              </a:solidFill>
              <a:latin typeface="Arial" panose="020B0604020202020204" pitchFamily="34" charset="0"/>
              <a:cs typeface="Arial" panose="020B0604020202020204" pitchFamily="34" charset="0"/>
            </a:endParaRPr>
          </a:p>
        </p:txBody>
      </p:sp>
      <p:pic>
        <p:nvPicPr>
          <p:cNvPr id="7" name="Picture 6" descr="A picture containing text&#10;&#10;Description automatically generated">
            <a:extLst>
              <a:ext uri="{FF2B5EF4-FFF2-40B4-BE49-F238E27FC236}">
                <a16:creationId xmlns:a16="http://schemas.microsoft.com/office/drawing/2014/main" id="{F88A6AFA-07E5-B44A-A580-BC2055CC3EF4}"/>
              </a:ext>
            </a:extLst>
          </p:cNvPr>
          <p:cNvPicPr>
            <a:picLocks noChangeAspect="1"/>
          </p:cNvPicPr>
          <p:nvPr/>
        </p:nvPicPr>
        <p:blipFill>
          <a:blip r:embed="rId4"/>
          <a:stretch>
            <a:fillRect/>
          </a:stretch>
        </p:blipFill>
        <p:spPr>
          <a:xfrm>
            <a:off x="8994744" y="90125"/>
            <a:ext cx="2938091" cy="1966091"/>
          </a:xfrm>
          <a:prstGeom prst="rect">
            <a:avLst/>
          </a:prstGeom>
        </p:spPr>
      </p:pic>
      <p:sp>
        <p:nvSpPr>
          <p:cNvPr id="3" name="TextBox 2">
            <a:extLst>
              <a:ext uri="{FF2B5EF4-FFF2-40B4-BE49-F238E27FC236}">
                <a16:creationId xmlns:a16="http://schemas.microsoft.com/office/drawing/2014/main" id="{B300B6B7-1CE3-6B24-4ED9-A0F8434C957B}"/>
              </a:ext>
            </a:extLst>
          </p:cNvPr>
          <p:cNvSpPr txBox="1"/>
          <p:nvPr/>
        </p:nvSpPr>
        <p:spPr>
          <a:xfrm>
            <a:off x="559102" y="488395"/>
            <a:ext cx="442848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a:solidFill>
                  <a:schemeClr val="bg1"/>
                </a:solidFill>
                <a:latin typeface="Arial"/>
                <a:ea typeface="+mn-lt"/>
                <a:cs typeface="+mn-lt"/>
              </a:rPr>
              <a:t>Llinyn </a:t>
            </a:r>
            <a:r>
              <a:rPr lang="en-GB" sz="3200" err="1">
                <a:solidFill>
                  <a:schemeClr val="bg1"/>
                </a:solidFill>
                <a:latin typeface="Arial"/>
                <a:ea typeface="+mn-lt"/>
                <a:cs typeface="+mn-lt"/>
              </a:rPr>
              <a:t>Craidd</a:t>
            </a:r>
            <a:r>
              <a:rPr lang="en-GB" sz="3200">
                <a:solidFill>
                  <a:schemeClr val="bg1"/>
                </a:solidFill>
                <a:latin typeface="Arial"/>
                <a:ea typeface="+mn-lt"/>
                <a:cs typeface="+mn-lt"/>
              </a:rPr>
              <a:t> 2:</a:t>
            </a:r>
            <a:endParaRPr lang="en-US" sz="3200">
              <a:solidFill>
                <a:schemeClr val="bg1"/>
              </a:solidFill>
              <a:latin typeface="Arial"/>
              <a:cs typeface="Arial"/>
            </a:endParaRPr>
          </a:p>
        </p:txBody>
      </p:sp>
      <p:sp>
        <p:nvSpPr>
          <p:cNvPr id="6" name="TextBox 5">
            <a:extLst>
              <a:ext uri="{FF2B5EF4-FFF2-40B4-BE49-F238E27FC236}">
                <a16:creationId xmlns:a16="http://schemas.microsoft.com/office/drawing/2014/main" id="{AF4C4EE3-07EA-4F35-1AE0-EBA4268EA26C}"/>
              </a:ext>
            </a:extLst>
          </p:cNvPr>
          <p:cNvSpPr txBox="1"/>
          <p:nvPr/>
        </p:nvSpPr>
        <p:spPr>
          <a:xfrm>
            <a:off x="559102" y="1086721"/>
            <a:ext cx="3396343" cy="261609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kumimoji="0" lang="cy-GB" altLang="en-US" sz="3200" b="0" i="0" u="none" strike="noStrike" cap="none" normalizeH="0" baseline="0">
                <a:ln>
                  <a:noFill/>
                </a:ln>
                <a:solidFill>
                  <a:schemeClr val="bg1"/>
                </a:solidFill>
                <a:effectLst/>
                <a:latin typeface="Arial Unicode MS"/>
                <a:ea typeface="inherit"/>
              </a:rPr>
              <a:t>Safbwyntiau addysgol a damcaniaethol o </a:t>
            </a:r>
            <a:r>
              <a:rPr lang="cy-GB" altLang="en-US" sz="3200">
                <a:solidFill>
                  <a:schemeClr val="bg1"/>
                </a:solidFill>
                <a:latin typeface="Arial Unicode MS"/>
                <a:ea typeface="inherit"/>
              </a:rPr>
              <a:t>d</a:t>
            </a:r>
            <a:r>
              <a:rPr kumimoji="0" lang="cy-GB" altLang="en-US" sz="3200" b="0" i="0" u="none" strike="noStrike" cap="none" normalizeH="0" baseline="0">
                <a:ln>
                  <a:noFill/>
                </a:ln>
                <a:solidFill>
                  <a:schemeClr val="bg1"/>
                </a:solidFill>
                <a:effectLst/>
                <a:latin typeface="Arial Unicode MS"/>
                <a:ea typeface="inherit"/>
              </a:rPr>
              <a:t>lodi</a:t>
            </a:r>
            <a:r>
              <a:rPr kumimoji="0" lang="cy-GB" altLang="en-US" sz="3200" b="0" i="0" u="none" strike="noStrike" cap="none" normalizeH="0" baseline="0">
                <a:ln>
                  <a:noFill/>
                </a:ln>
                <a:solidFill>
                  <a:schemeClr val="bg1"/>
                </a:solidFill>
                <a:effectLst/>
              </a:rPr>
              <a:t> </a:t>
            </a:r>
            <a:endParaRPr kumimoji="0" lang="cy-GB" altLang="en-US" sz="3200" b="0" i="0" u="none" strike="noStrike" cap="none" normalizeH="0" baseline="0">
              <a:ln>
                <a:noFill/>
              </a:ln>
              <a:solidFill>
                <a:schemeClr val="bg1"/>
              </a:solidFill>
              <a:effectLst/>
              <a:latin typeface="Arial" panose="020B0604020202020204" pitchFamily="34" charset="0"/>
            </a:endParaRPr>
          </a:p>
          <a:p>
            <a:pPr marL="0" marR="0" indent="0" algn="l" defTabSz="914400" rtl="0" fontAlgn="auto" latinLnBrk="0" hangingPunct="0">
              <a:lnSpc>
                <a:spcPct val="100000"/>
              </a:lnSpc>
              <a:spcBef>
                <a:spcPts val="0"/>
              </a:spcBef>
              <a:spcAft>
                <a:spcPts val="0"/>
              </a:spcAft>
              <a:buClrTx/>
              <a:buSzTx/>
              <a:buFontTx/>
              <a:buNone/>
              <a:tabLst/>
            </a:pPr>
            <a:br>
              <a:rPr lang="en-GB" sz="1800" b="1">
                <a:solidFill>
                  <a:schemeClr val="bg1"/>
                </a:solidFill>
                <a:effectLst/>
                <a:latin typeface="Arial" panose="020B0604020202020204" pitchFamily="34" charset="0"/>
                <a:ea typeface="DengXian" panose="02010600030101010101" pitchFamily="2" charset="-122"/>
                <a:cs typeface="Arial" panose="020B0604020202020204" pitchFamily="34" charset="0"/>
              </a:rPr>
            </a:br>
            <a:endParaRPr kumimoji="0" lang="en-GB" sz="1800" b="0" i="0" u="none" strike="noStrike" cap="none" spc="0" normalizeH="0" baseline="0">
              <a:ln>
                <a:noFill/>
              </a:ln>
              <a:solidFill>
                <a:srgbClr val="000000"/>
              </a:solidFill>
              <a:effectLst/>
              <a:uFillTx/>
              <a:latin typeface="+mn-lt"/>
              <a:ea typeface="+mn-ea"/>
              <a:cs typeface="+mn-cs"/>
              <a:sym typeface="Calibri"/>
            </a:endParaRPr>
          </a:p>
        </p:txBody>
      </p:sp>
      <p:sp>
        <p:nvSpPr>
          <p:cNvPr id="9" name="Rectangle 1">
            <a:extLst>
              <a:ext uri="{FF2B5EF4-FFF2-40B4-BE49-F238E27FC236}">
                <a16:creationId xmlns:a16="http://schemas.microsoft.com/office/drawing/2014/main" id="{C0184275-B94D-9602-794C-8FCE047B865A}"/>
              </a:ext>
            </a:extLst>
          </p:cNvPr>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68374469"/>
      </p:ext>
    </p:extLst>
  </p:cSld>
  <p:clrMapOvr>
    <a:masterClrMapping/>
  </p:clrMapOvr>
  <p:transition spd="med"/>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CCFBF-9F49-8C86-5F5D-C40E10A53DF7}"/>
              </a:ext>
            </a:extLst>
          </p:cNvPr>
          <p:cNvSpPr>
            <a:spLocks noGrp="1"/>
          </p:cNvSpPr>
          <p:nvPr>
            <p:ph type="title"/>
          </p:nvPr>
        </p:nvSpPr>
        <p:spPr>
          <a:xfrm>
            <a:off x="219075" y="88902"/>
            <a:ext cx="10515600" cy="1325563"/>
          </a:xfrm>
        </p:spPr>
        <p:txBody>
          <a:bodyPr lIns="45719" tIns="45720" rIns="45719" bIns="45720" anchor="ctr">
            <a:normAutofit/>
          </a:bodyPr>
          <a:lstStyle/>
          <a:p>
            <a:r>
              <a:rPr lang="en-US" err="1"/>
              <a:t>Llinyn</a:t>
            </a:r>
            <a:r>
              <a:rPr lang="en-US"/>
              <a:t> </a:t>
            </a:r>
            <a:r>
              <a:rPr lang="en-US" err="1"/>
              <a:t>Craidd</a:t>
            </a:r>
            <a:r>
              <a:rPr lang="en-US"/>
              <a:t> 2: Safbwyntiau </a:t>
            </a:r>
            <a:r>
              <a:rPr lang="en-US" err="1"/>
              <a:t>addysgol</a:t>
            </a:r>
            <a:r>
              <a:rPr lang="en-US"/>
              <a:t> a </a:t>
            </a:r>
            <a:r>
              <a:rPr lang="en-US" err="1"/>
              <a:t>damcaniaethol</a:t>
            </a:r>
            <a:r>
              <a:rPr lang="en-US"/>
              <a:t> </a:t>
            </a:r>
            <a:r>
              <a:rPr lang="en-US" err="1"/>
              <a:t>tlodi</a:t>
            </a:r>
            <a:endParaRPr lang="en-US"/>
          </a:p>
        </p:txBody>
      </p:sp>
      <p:sp>
        <p:nvSpPr>
          <p:cNvPr id="3" name="Text Placeholder 2">
            <a:extLst>
              <a:ext uri="{FF2B5EF4-FFF2-40B4-BE49-F238E27FC236}">
                <a16:creationId xmlns:a16="http://schemas.microsoft.com/office/drawing/2014/main" id="{2003CEDD-951C-8F2F-2782-D1FD702BBA68}"/>
              </a:ext>
            </a:extLst>
          </p:cNvPr>
          <p:cNvSpPr>
            <a:spLocks noGrp="1"/>
          </p:cNvSpPr>
          <p:nvPr>
            <p:ph type="body" idx="1"/>
          </p:nvPr>
        </p:nvSpPr>
        <p:spPr>
          <a:xfrm>
            <a:off x="333375" y="1568450"/>
            <a:ext cx="10515600" cy="4351338"/>
          </a:xfrm>
        </p:spPr>
        <p:txBody>
          <a:bodyPr lIns="45719" tIns="45720" rIns="45719" bIns="45720" anchor="t">
            <a:normAutofit lnSpcReduction="10000"/>
          </a:bodyPr>
          <a:lstStyle/>
          <a:p>
            <a:pPr marL="0" indent="0">
              <a:buNone/>
            </a:pPr>
            <a:r>
              <a:rPr lang="en-US" b="1">
                <a:ea typeface="+mn-lt"/>
                <a:cs typeface="+mn-lt"/>
              </a:rPr>
              <a:t>DD 2 </a:t>
            </a:r>
            <a:r>
              <a:rPr lang="en-US" err="1">
                <a:ea typeface="+mn-lt"/>
                <a:cs typeface="+mn-lt"/>
              </a:rPr>
              <a:t>Gwerthuso'n</a:t>
            </a:r>
            <a:r>
              <a:rPr lang="en-US">
                <a:ea typeface="+mn-lt"/>
                <a:cs typeface="+mn-lt"/>
              </a:rPr>
              <a:t> </a:t>
            </a:r>
            <a:r>
              <a:rPr lang="en-US" err="1">
                <a:ea typeface="+mn-lt"/>
                <a:cs typeface="+mn-lt"/>
              </a:rPr>
              <a:t>feirniadol</a:t>
            </a:r>
            <a:r>
              <a:rPr lang="en-US">
                <a:ea typeface="+mn-lt"/>
                <a:cs typeface="+mn-lt"/>
              </a:rPr>
              <a:t> </a:t>
            </a:r>
            <a:r>
              <a:rPr lang="en-US" err="1">
                <a:ea typeface="+mn-lt"/>
                <a:cs typeface="+mn-lt"/>
              </a:rPr>
              <a:t>arfer</a:t>
            </a:r>
            <a:r>
              <a:rPr lang="en-US">
                <a:ea typeface="+mn-lt"/>
                <a:cs typeface="+mn-lt"/>
              </a:rPr>
              <a:t> a </a:t>
            </a:r>
            <a:r>
              <a:rPr lang="en-US" err="1">
                <a:ea typeface="+mn-lt"/>
                <a:cs typeface="+mn-lt"/>
              </a:rPr>
              <a:t>mesuriadau</a:t>
            </a:r>
            <a:r>
              <a:rPr lang="en-US">
                <a:ea typeface="+mn-lt"/>
                <a:cs typeface="+mn-lt"/>
              </a:rPr>
              <a:t> </a:t>
            </a:r>
            <a:r>
              <a:rPr lang="en-US" err="1">
                <a:ea typeface="+mn-lt"/>
                <a:cs typeface="+mn-lt"/>
              </a:rPr>
              <a:t>dysgu</a:t>
            </a:r>
            <a:r>
              <a:rPr lang="en-US">
                <a:ea typeface="+mn-lt"/>
                <a:cs typeface="+mn-lt"/>
              </a:rPr>
              <a:t> a </a:t>
            </a:r>
            <a:r>
              <a:rPr lang="en-US" err="1">
                <a:ea typeface="+mn-lt"/>
                <a:cs typeface="+mn-lt"/>
              </a:rPr>
              <a:t>datblygiad</a:t>
            </a:r>
            <a:r>
              <a:rPr lang="en-US">
                <a:ea typeface="+mn-lt"/>
                <a:cs typeface="+mn-lt"/>
              </a:rPr>
              <a:t> </a:t>
            </a:r>
            <a:r>
              <a:rPr lang="en-US" err="1">
                <a:ea typeface="+mn-lt"/>
                <a:cs typeface="+mn-lt"/>
              </a:rPr>
              <a:t>gyda</a:t>
            </a:r>
            <a:r>
              <a:rPr lang="en-US">
                <a:ea typeface="+mn-lt"/>
                <a:cs typeface="+mn-lt"/>
              </a:rPr>
              <a:t> </a:t>
            </a:r>
            <a:r>
              <a:rPr lang="en-US" err="1">
                <a:ea typeface="+mn-lt"/>
                <a:cs typeface="+mn-lt"/>
              </a:rPr>
              <a:t>dysgwyr</a:t>
            </a:r>
            <a:r>
              <a:rPr lang="en-US">
                <a:ea typeface="+mn-lt"/>
                <a:cs typeface="+mn-lt"/>
              </a:rPr>
              <a:t> y </a:t>
            </a:r>
            <a:r>
              <a:rPr lang="en-US" err="1">
                <a:ea typeface="+mn-lt"/>
                <a:cs typeface="+mn-lt"/>
              </a:rPr>
              <a:t>mae</a:t>
            </a:r>
            <a:r>
              <a:rPr lang="en-US">
                <a:ea typeface="+mn-lt"/>
                <a:cs typeface="+mn-lt"/>
              </a:rPr>
              <a:t> </a:t>
            </a:r>
            <a:r>
              <a:rPr lang="en-US" err="1">
                <a:ea typeface="+mn-lt"/>
                <a:cs typeface="+mn-lt"/>
              </a:rPr>
              <a:t>tlodi</a:t>
            </a:r>
            <a:r>
              <a:rPr lang="en-US">
                <a:ea typeface="+mn-lt"/>
                <a:cs typeface="+mn-lt"/>
              </a:rPr>
              <a:t> ac </a:t>
            </a:r>
            <a:r>
              <a:rPr lang="en-US" err="1">
                <a:ea typeface="+mn-lt"/>
                <a:cs typeface="+mn-lt"/>
              </a:rPr>
              <a:t>anfantais</a:t>
            </a:r>
            <a:r>
              <a:rPr lang="en-US">
                <a:ea typeface="+mn-lt"/>
                <a:cs typeface="+mn-lt"/>
              </a:rPr>
              <a:t> </a:t>
            </a:r>
            <a:r>
              <a:rPr lang="en-US" err="1">
                <a:ea typeface="+mn-lt"/>
                <a:cs typeface="+mn-lt"/>
              </a:rPr>
              <a:t>yn</a:t>
            </a:r>
            <a:r>
              <a:rPr lang="en-US">
                <a:ea typeface="+mn-lt"/>
                <a:cs typeface="+mn-lt"/>
              </a:rPr>
              <a:t> </a:t>
            </a:r>
            <a:r>
              <a:rPr lang="en-US" err="1">
                <a:ea typeface="+mn-lt"/>
                <a:cs typeface="+mn-lt"/>
              </a:rPr>
              <a:t>effeithio</a:t>
            </a:r>
            <a:r>
              <a:rPr lang="en-US">
                <a:ea typeface="+mn-lt"/>
                <a:cs typeface="+mn-lt"/>
              </a:rPr>
              <a:t> </a:t>
            </a:r>
            <a:r>
              <a:rPr lang="en-US" err="1">
                <a:ea typeface="+mn-lt"/>
                <a:cs typeface="+mn-lt"/>
              </a:rPr>
              <a:t>arnynt</a:t>
            </a:r>
            <a:r>
              <a:rPr lang="en-US">
                <a:ea typeface="+mn-lt"/>
                <a:cs typeface="+mn-lt"/>
              </a:rPr>
              <a:t>. </a:t>
            </a:r>
            <a:endParaRPr lang="en-US"/>
          </a:p>
          <a:p>
            <a:endParaRPr lang="en-US">
              <a:ea typeface="+mn-lt"/>
              <a:cs typeface="+mn-lt"/>
            </a:endParaRPr>
          </a:p>
          <a:p>
            <a:r>
              <a:rPr lang="en-US" b="1">
                <a:ea typeface="+mn-lt"/>
                <a:cs typeface="+mn-lt"/>
              </a:rPr>
              <a:t>Is-</a:t>
            </a:r>
            <a:r>
              <a:rPr lang="en-US" b="1" err="1">
                <a:ea typeface="+mn-lt"/>
                <a:cs typeface="+mn-lt"/>
              </a:rPr>
              <a:t>haen</a:t>
            </a:r>
            <a:r>
              <a:rPr lang="en-US" b="1">
                <a:ea typeface="+mn-lt"/>
                <a:cs typeface="+mn-lt"/>
              </a:rPr>
              <a:t> 1:</a:t>
            </a:r>
            <a:r>
              <a:rPr lang="en-US">
                <a:ea typeface="+mn-lt"/>
                <a:cs typeface="+mn-lt"/>
              </a:rPr>
              <a:t> </a:t>
            </a:r>
            <a:r>
              <a:rPr lang="en-US" err="1">
                <a:ea typeface="+mn-lt"/>
                <a:cs typeface="+mn-lt"/>
              </a:rPr>
              <a:t>Archwilio</a:t>
            </a:r>
            <a:r>
              <a:rPr lang="en-US">
                <a:ea typeface="+mn-lt"/>
                <a:cs typeface="+mn-lt"/>
              </a:rPr>
              <a:t> </a:t>
            </a:r>
            <a:r>
              <a:rPr lang="en-US" err="1">
                <a:ea typeface="+mn-lt"/>
                <a:cs typeface="+mn-lt"/>
              </a:rPr>
              <a:t>ffyrdd</a:t>
            </a:r>
            <a:r>
              <a:rPr lang="en-US">
                <a:ea typeface="+mn-lt"/>
                <a:cs typeface="+mn-lt"/>
              </a:rPr>
              <a:t> o </a:t>
            </a:r>
            <a:r>
              <a:rPr lang="en-US" err="1">
                <a:ea typeface="+mn-lt"/>
                <a:cs typeface="+mn-lt"/>
              </a:rPr>
              <a:t>fesur</a:t>
            </a:r>
            <a:r>
              <a:rPr lang="en-US">
                <a:ea typeface="+mn-lt"/>
                <a:cs typeface="+mn-lt"/>
              </a:rPr>
              <a:t> </a:t>
            </a:r>
            <a:r>
              <a:rPr lang="en-US" err="1">
                <a:ea typeface="+mn-lt"/>
                <a:cs typeface="+mn-lt"/>
              </a:rPr>
              <a:t>dysgu</a:t>
            </a:r>
            <a:r>
              <a:rPr lang="en-US">
                <a:ea typeface="+mn-lt"/>
                <a:cs typeface="+mn-lt"/>
              </a:rPr>
              <a:t> a </a:t>
            </a:r>
            <a:r>
              <a:rPr lang="en-US" err="1">
                <a:ea typeface="+mn-lt"/>
                <a:cs typeface="+mn-lt"/>
              </a:rPr>
              <a:t>datblygiad</a:t>
            </a:r>
            <a:r>
              <a:rPr lang="en-US">
                <a:ea typeface="+mn-lt"/>
                <a:cs typeface="+mn-lt"/>
              </a:rPr>
              <a:t> </a:t>
            </a:r>
            <a:r>
              <a:rPr lang="en-US" err="1">
                <a:ea typeface="+mn-lt"/>
                <a:cs typeface="+mn-lt"/>
              </a:rPr>
              <a:t>gyda</a:t>
            </a:r>
            <a:r>
              <a:rPr lang="en-US">
                <a:ea typeface="+mn-lt"/>
                <a:cs typeface="+mn-lt"/>
              </a:rPr>
              <a:t> </a:t>
            </a:r>
            <a:r>
              <a:rPr lang="en-US" err="1">
                <a:ea typeface="+mn-lt"/>
                <a:cs typeface="+mn-lt"/>
              </a:rPr>
              <a:t>dysgwyr</a:t>
            </a:r>
            <a:r>
              <a:rPr lang="en-US">
                <a:ea typeface="+mn-lt"/>
                <a:cs typeface="+mn-lt"/>
              </a:rPr>
              <a:t> y </a:t>
            </a:r>
            <a:r>
              <a:rPr lang="en-US" err="1">
                <a:ea typeface="+mn-lt"/>
                <a:cs typeface="+mn-lt"/>
              </a:rPr>
              <a:t>mae</a:t>
            </a:r>
            <a:r>
              <a:rPr lang="en-US">
                <a:ea typeface="+mn-lt"/>
                <a:cs typeface="+mn-lt"/>
              </a:rPr>
              <a:t> </a:t>
            </a:r>
            <a:r>
              <a:rPr lang="en-US" err="1">
                <a:ea typeface="+mn-lt"/>
                <a:cs typeface="+mn-lt"/>
              </a:rPr>
              <a:t>tlodi</a:t>
            </a:r>
            <a:r>
              <a:rPr lang="en-US">
                <a:ea typeface="+mn-lt"/>
                <a:cs typeface="+mn-lt"/>
              </a:rPr>
              <a:t> ac </a:t>
            </a:r>
            <a:r>
              <a:rPr lang="en-US" err="1">
                <a:ea typeface="+mn-lt"/>
                <a:cs typeface="+mn-lt"/>
              </a:rPr>
              <a:t>anfantais</a:t>
            </a:r>
            <a:r>
              <a:rPr lang="en-US">
                <a:ea typeface="+mn-lt"/>
                <a:cs typeface="+mn-lt"/>
              </a:rPr>
              <a:t> </a:t>
            </a:r>
            <a:r>
              <a:rPr lang="en-US" err="1">
                <a:ea typeface="+mn-lt"/>
                <a:cs typeface="+mn-lt"/>
              </a:rPr>
              <a:t>yn</a:t>
            </a:r>
            <a:r>
              <a:rPr lang="en-US">
                <a:ea typeface="+mn-lt"/>
                <a:cs typeface="+mn-lt"/>
              </a:rPr>
              <a:t> </a:t>
            </a:r>
            <a:r>
              <a:rPr lang="en-US" err="1">
                <a:ea typeface="+mn-lt"/>
                <a:cs typeface="+mn-lt"/>
              </a:rPr>
              <a:t>effeithio</a:t>
            </a:r>
            <a:r>
              <a:rPr lang="en-US">
                <a:ea typeface="+mn-lt"/>
                <a:cs typeface="+mn-lt"/>
              </a:rPr>
              <a:t> </a:t>
            </a:r>
            <a:r>
              <a:rPr lang="en-US" err="1">
                <a:ea typeface="+mn-lt"/>
                <a:cs typeface="+mn-lt"/>
              </a:rPr>
              <a:t>arnynt</a:t>
            </a:r>
            <a:r>
              <a:rPr lang="en-US">
                <a:ea typeface="+mn-lt"/>
                <a:cs typeface="+mn-lt"/>
              </a:rPr>
              <a:t> </a:t>
            </a:r>
            <a:endParaRPr lang="en-US"/>
          </a:p>
          <a:p>
            <a:pPr marL="0" indent="0">
              <a:buNone/>
            </a:pPr>
            <a:endParaRPr lang="en-US"/>
          </a:p>
          <a:p>
            <a:r>
              <a:rPr lang="en-US" b="1">
                <a:ea typeface="+mn-lt"/>
                <a:cs typeface="+mn-lt"/>
              </a:rPr>
              <a:t>Is-</a:t>
            </a:r>
            <a:r>
              <a:rPr lang="en-US" b="1" err="1">
                <a:ea typeface="+mn-lt"/>
                <a:cs typeface="+mn-lt"/>
              </a:rPr>
              <a:t>haen</a:t>
            </a:r>
            <a:r>
              <a:rPr lang="en-US" b="1">
                <a:ea typeface="+mn-lt"/>
                <a:cs typeface="+mn-lt"/>
              </a:rPr>
              <a:t> 2:</a:t>
            </a:r>
            <a:r>
              <a:rPr lang="en-US">
                <a:ea typeface="+mn-lt"/>
                <a:cs typeface="+mn-lt"/>
              </a:rPr>
              <a:t> </a:t>
            </a:r>
            <a:r>
              <a:rPr lang="en-US" err="1">
                <a:ea typeface="+mn-lt"/>
                <a:cs typeface="+mn-lt"/>
              </a:rPr>
              <a:t>Dadansoddi’n</a:t>
            </a:r>
            <a:r>
              <a:rPr lang="en-US">
                <a:ea typeface="+mn-lt"/>
                <a:cs typeface="+mn-lt"/>
              </a:rPr>
              <a:t> </a:t>
            </a:r>
            <a:r>
              <a:rPr lang="en-US" err="1">
                <a:ea typeface="+mn-lt"/>
                <a:cs typeface="+mn-lt"/>
              </a:rPr>
              <a:t>feirniadol</a:t>
            </a:r>
            <a:r>
              <a:rPr lang="en-US">
                <a:ea typeface="+mn-lt"/>
                <a:cs typeface="+mn-lt"/>
              </a:rPr>
              <a:t> </a:t>
            </a:r>
            <a:r>
              <a:rPr lang="en-US" err="1">
                <a:ea typeface="+mn-lt"/>
                <a:cs typeface="+mn-lt"/>
              </a:rPr>
              <a:t>ddamcaniaethau</a:t>
            </a:r>
            <a:r>
              <a:rPr lang="en-US">
                <a:ea typeface="+mn-lt"/>
                <a:cs typeface="+mn-lt"/>
              </a:rPr>
              <a:t> </a:t>
            </a:r>
            <a:r>
              <a:rPr lang="en-US" err="1">
                <a:ea typeface="+mn-lt"/>
                <a:cs typeface="+mn-lt"/>
              </a:rPr>
              <a:t>tlodi</a:t>
            </a:r>
            <a:r>
              <a:rPr lang="en-US">
                <a:ea typeface="+mn-lt"/>
                <a:cs typeface="+mn-lt"/>
              </a:rPr>
              <a:t> ac </a:t>
            </a:r>
            <a:r>
              <a:rPr lang="en-US" err="1">
                <a:ea typeface="+mn-lt"/>
                <a:cs typeface="+mn-lt"/>
              </a:rPr>
              <a:t>anfantais</a:t>
            </a:r>
            <a:r>
              <a:rPr lang="en-US">
                <a:ea typeface="+mn-lt"/>
                <a:cs typeface="+mn-lt"/>
              </a:rPr>
              <a:t> </a:t>
            </a:r>
            <a:r>
              <a:rPr lang="en-US" err="1">
                <a:ea typeface="+mn-lt"/>
                <a:cs typeface="+mn-lt"/>
              </a:rPr>
              <a:t>i</a:t>
            </a:r>
            <a:r>
              <a:rPr lang="en-US">
                <a:ea typeface="+mn-lt"/>
                <a:cs typeface="+mn-lt"/>
              </a:rPr>
              <a:t> nodi </a:t>
            </a:r>
            <a:r>
              <a:rPr lang="en-US" err="1">
                <a:ea typeface="+mn-lt"/>
                <a:cs typeface="+mn-lt"/>
              </a:rPr>
              <a:t>manteision</a:t>
            </a:r>
            <a:r>
              <a:rPr lang="en-US">
                <a:ea typeface="+mn-lt"/>
                <a:cs typeface="+mn-lt"/>
              </a:rPr>
              <a:t> ac </a:t>
            </a:r>
            <a:r>
              <a:rPr lang="en-US" err="1">
                <a:ea typeface="+mn-lt"/>
                <a:cs typeface="+mn-lt"/>
              </a:rPr>
              <a:t>anfanteision</a:t>
            </a:r>
            <a:r>
              <a:rPr lang="en-US">
                <a:ea typeface="+mn-lt"/>
                <a:cs typeface="+mn-lt"/>
              </a:rPr>
              <a:t> </a:t>
            </a:r>
            <a:r>
              <a:rPr lang="en-US" err="1">
                <a:ea typeface="+mn-lt"/>
                <a:cs typeface="+mn-lt"/>
              </a:rPr>
              <a:t>yr</a:t>
            </a:r>
            <a:r>
              <a:rPr lang="en-US">
                <a:ea typeface="+mn-lt"/>
                <a:cs typeface="+mn-lt"/>
              </a:rPr>
              <a:t> </a:t>
            </a:r>
            <a:r>
              <a:rPr lang="en-US" err="1">
                <a:ea typeface="+mn-lt"/>
                <a:cs typeface="+mn-lt"/>
              </a:rPr>
              <a:t>arfer</a:t>
            </a:r>
            <a:r>
              <a:rPr lang="en-US">
                <a:ea typeface="+mn-lt"/>
                <a:cs typeface="+mn-lt"/>
              </a:rPr>
              <a:t> a </a:t>
            </a:r>
            <a:r>
              <a:rPr lang="en-US" err="1">
                <a:ea typeface="+mn-lt"/>
                <a:cs typeface="+mn-lt"/>
              </a:rPr>
              <a:t>mesuriadau</a:t>
            </a:r>
            <a:r>
              <a:rPr lang="en-US">
                <a:ea typeface="+mn-lt"/>
                <a:cs typeface="+mn-lt"/>
              </a:rPr>
              <a:t> </a:t>
            </a:r>
            <a:r>
              <a:rPr lang="en-US" err="1">
                <a:ea typeface="+mn-lt"/>
                <a:cs typeface="+mn-lt"/>
              </a:rPr>
              <a:t>dysgu</a:t>
            </a:r>
            <a:r>
              <a:rPr lang="en-US">
                <a:ea typeface="+mn-lt"/>
                <a:cs typeface="+mn-lt"/>
              </a:rPr>
              <a:t> a </a:t>
            </a:r>
            <a:r>
              <a:rPr lang="en-US" err="1">
                <a:ea typeface="+mn-lt"/>
                <a:cs typeface="+mn-lt"/>
              </a:rPr>
              <a:t>datblygu</a:t>
            </a:r>
            <a:r>
              <a:rPr lang="en-US">
                <a:ea typeface="+mn-lt"/>
                <a:cs typeface="+mn-lt"/>
              </a:rPr>
              <a:t> </a:t>
            </a:r>
            <a:r>
              <a:rPr lang="en-US" err="1">
                <a:ea typeface="+mn-lt"/>
                <a:cs typeface="+mn-lt"/>
              </a:rPr>
              <a:t>wrth</a:t>
            </a:r>
            <a:r>
              <a:rPr lang="en-US">
                <a:ea typeface="+mn-lt"/>
                <a:cs typeface="+mn-lt"/>
              </a:rPr>
              <a:t> nodi a </a:t>
            </a:r>
            <a:r>
              <a:rPr lang="en-US" err="1">
                <a:ea typeface="+mn-lt"/>
                <a:cs typeface="+mn-lt"/>
              </a:rPr>
              <a:t>chefnogi</a:t>
            </a:r>
            <a:r>
              <a:rPr lang="en-US">
                <a:ea typeface="+mn-lt"/>
                <a:cs typeface="+mn-lt"/>
              </a:rPr>
              <a:t> </a:t>
            </a:r>
            <a:r>
              <a:rPr lang="en-US" err="1">
                <a:ea typeface="+mn-lt"/>
                <a:cs typeface="+mn-lt"/>
              </a:rPr>
              <a:t>dysgwyr</a:t>
            </a:r>
            <a:r>
              <a:rPr lang="en-US">
                <a:ea typeface="+mn-lt"/>
                <a:cs typeface="+mn-lt"/>
              </a:rPr>
              <a:t> y </a:t>
            </a:r>
            <a:r>
              <a:rPr lang="en-US" err="1">
                <a:ea typeface="+mn-lt"/>
                <a:cs typeface="+mn-lt"/>
              </a:rPr>
              <a:t>mae</a:t>
            </a:r>
            <a:r>
              <a:rPr lang="en-US">
                <a:ea typeface="+mn-lt"/>
                <a:cs typeface="+mn-lt"/>
              </a:rPr>
              <a:t> </a:t>
            </a:r>
            <a:r>
              <a:rPr lang="en-US" err="1">
                <a:ea typeface="+mn-lt"/>
                <a:cs typeface="+mn-lt"/>
              </a:rPr>
              <a:t>tlodi</a:t>
            </a:r>
            <a:r>
              <a:rPr lang="en-US">
                <a:ea typeface="+mn-lt"/>
                <a:cs typeface="+mn-lt"/>
              </a:rPr>
              <a:t> ac </a:t>
            </a:r>
            <a:r>
              <a:rPr lang="en-US" err="1">
                <a:ea typeface="+mn-lt"/>
                <a:cs typeface="+mn-lt"/>
              </a:rPr>
              <a:t>anfantais</a:t>
            </a:r>
            <a:r>
              <a:rPr lang="en-US">
                <a:ea typeface="+mn-lt"/>
                <a:cs typeface="+mn-lt"/>
              </a:rPr>
              <a:t> </a:t>
            </a:r>
            <a:r>
              <a:rPr lang="en-US" err="1">
                <a:ea typeface="+mn-lt"/>
                <a:cs typeface="+mn-lt"/>
              </a:rPr>
              <a:t>yn</a:t>
            </a:r>
            <a:r>
              <a:rPr lang="en-US">
                <a:ea typeface="+mn-lt"/>
                <a:cs typeface="+mn-lt"/>
              </a:rPr>
              <a:t> </a:t>
            </a:r>
            <a:r>
              <a:rPr lang="en-US" err="1">
                <a:ea typeface="+mn-lt"/>
                <a:cs typeface="+mn-lt"/>
              </a:rPr>
              <a:t>effeithio</a:t>
            </a:r>
            <a:r>
              <a:rPr lang="en-US">
                <a:ea typeface="+mn-lt"/>
                <a:cs typeface="+mn-lt"/>
              </a:rPr>
              <a:t> </a:t>
            </a:r>
            <a:r>
              <a:rPr lang="en-US" err="1">
                <a:ea typeface="+mn-lt"/>
                <a:cs typeface="+mn-lt"/>
              </a:rPr>
              <a:t>arnynt</a:t>
            </a:r>
            <a:r>
              <a:rPr lang="en-US">
                <a:ea typeface="+mn-lt"/>
                <a:cs typeface="+mn-lt"/>
              </a:rPr>
              <a:t>.</a:t>
            </a:r>
            <a:endParaRPr lang="en-US"/>
          </a:p>
        </p:txBody>
      </p:sp>
    </p:spTree>
    <p:extLst>
      <p:ext uri="{BB962C8B-B14F-4D97-AF65-F5344CB8AC3E}">
        <p14:creationId xmlns:p14="http://schemas.microsoft.com/office/powerpoint/2010/main" val="1307174100"/>
      </p:ext>
    </p:extLst>
  </p:cSld>
  <p:clrMapOvr>
    <a:masterClrMapping/>
  </p:clrMapOvr>
  <p:transition spd="med"/>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73C77-6B2C-012D-92B2-6343AC844565}"/>
              </a:ext>
            </a:extLst>
          </p:cNvPr>
          <p:cNvSpPr>
            <a:spLocks noGrp="1"/>
          </p:cNvSpPr>
          <p:nvPr>
            <p:ph type="title"/>
          </p:nvPr>
        </p:nvSpPr>
        <p:spPr>
          <a:xfrm>
            <a:off x="156758" y="3481"/>
            <a:ext cx="10515600" cy="1325563"/>
          </a:xfrm>
        </p:spPr>
        <p:txBody>
          <a:bodyPr lIns="45719" tIns="45720" rIns="45719" bIns="45720" anchor="ctr">
            <a:normAutofit/>
          </a:bodyPr>
          <a:lstStyle/>
          <a:p>
            <a:r>
              <a:rPr lang="en-GB" sz="2800">
                <a:latin typeface="Arial"/>
              </a:rPr>
              <a:t>Core Strand 2: Educational and theoretical positions of poverty</a:t>
            </a:r>
          </a:p>
        </p:txBody>
      </p:sp>
      <p:sp>
        <p:nvSpPr>
          <p:cNvPr id="3" name="Text Placeholder 2">
            <a:extLst>
              <a:ext uri="{FF2B5EF4-FFF2-40B4-BE49-F238E27FC236}">
                <a16:creationId xmlns:a16="http://schemas.microsoft.com/office/drawing/2014/main" id="{6E61B575-7A5C-5055-86CC-4A011B2B2948}"/>
              </a:ext>
            </a:extLst>
          </p:cNvPr>
          <p:cNvSpPr>
            <a:spLocks noGrp="1"/>
          </p:cNvSpPr>
          <p:nvPr>
            <p:ph type="body" idx="1"/>
          </p:nvPr>
        </p:nvSpPr>
        <p:spPr>
          <a:xfrm>
            <a:off x="494371" y="933528"/>
            <a:ext cx="9267265" cy="5624435"/>
          </a:xfrm>
        </p:spPr>
        <p:txBody>
          <a:bodyPr lIns="45719" tIns="45720" rIns="45719" bIns="45720" anchor="t">
            <a:normAutofit/>
          </a:bodyPr>
          <a:lstStyle/>
          <a:p>
            <a:pPr marL="0" indent="0">
              <a:buNone/>
            </a:pPr>
            <a:r>
              <a:rPr lang="en-GB" b="1">
                <a:latin typeface="Arial"/>
              </a:rPr>
              <a:t>LO 2</a:t>
            </a:r>
            <a:r>
              <a:rPr lang="en-GB">
                <a:latin typeface="Arial"/>
              </a:rPr>
              <a:t> </a:t>
            </a:r>
            <a:r>
              <a:rPr lang="en-GB" b="0">
                <a:solidFill>
                  <a:srgbClr val="000000"/>
                </a:solidFill>
                <a:effectLst/>
                <a:latin typeface="Arial"/>
              </a:rPr>
              <a:t>Critically evaluate the practice and measurements of learning and development with learners who are impacted by poverty and disadvantage. </a:t>
            </a:r>
            <a:endParaRPr lang="en-US">
              <a:latin typeface="Arial"/>
            </a:endParaRPr>
          </a:p>
          <a:p>
            <a:pPr marL="0" indent="0">
              <a:buNone/>
            </a:pPr>
            <a:endParaRPr lang="en-GB" sz="1600">
              <a:latin typeface="Arial"/>
              <a:cs typeface="Calibri"/>
            </a:endParaRPr>
          </a:p>
          <a:p>
            <a:pPr marL="0" indent="0">
              <a:buNone/>
            </a:pPr>
            <a:r>
              <a:rPr lang="en-GB" sz="2000" b="1">
                <a:solidFill>
                  <a:schemeClr val="tx1">
                    <a:lumMod val="95000"/>
                    <a:lumOff val="5000"/>
                  </a:schemeClr>
                </a:solidFill>
                <a:latin typeface="Arial"/>
                <a:cs typeface="Arial"/>
              </a:rPr>
              <a:t>Sub strand 1:</a:t>
            </a:r>
            <a:r>
              <a:rPr lang="en-GB" sz="2000">
                <a:solidFill>
                  <a:schemeClr val="tx1">
                    <a:lumMod val="95000"/>
                    <a:lumOff val="5000"/>
                  </a:schemeClr>
                </a:solidFill>
                <a:latin typeface="Arial"/>
                <a:cs typeface="Arial"/>
              </a:rPr>
              <a:t> Examining ways of measuring learning and development with learners impacted by poverty and disadvantage  </a:t>
            </a:r>
          </a:p>
          <a:p>
            <a:pPr>
              <a:buNone/>
            </a:pPr>
            <a:endParaRPr lang="en-GB" sz="2000" b="1">
              <a:solidFill>
                <a:schemeClr val="tx1">
                  <a:lumMod val="95000"/>
                  <a:lumOff val="5000"/>
                </a:schemeClr>
              </a:solidFill>
              <a:latin typeface="Arial"/>
            </a:endParaRPr>
          </a:p>
          <a:p>
            <a:pPr marL="0" indent="0">
              <a:buNone/>
            </a:pPr>
            <a:r>
              <a:rPr lang="en-GB" sz="2000" b="1">
                <a:solidFill>
                  <a:schemeClr val="tx1">
                    <a:lumMod val="95000"/>
                    <a:lumOff val="5000"/>
                  </a:schemeClr>
                </a:solidFill>
                <a:latin typeface="Arial"/>
                <a:cs typeface="Arial"/>
              </a:rPr>
              <a:t>Sub strand 2:</a:t>
            </a:r>
            <a:r>
              <a:rPr lang="en-GB" sz="2000">
                <a:solidFill>
                  <a:schemeClr val="tx1">
                    <a:lumMod val="95000"/>
                    <a:lumOff val="5000"/>
                  </a:schemeClr>
                </a:solidFill>
                <a:latin typeface="Arial"/>
                <a:cs typeface="Arial"/>
              </a:rPr>
              <a:t> Critically analysing theories of poverty and disadvantage to identify the advantages and drawbacks of the practice and measurements of learning and development in identifying and supporting learners impacted by poverty and disadvantage.</a:t>
            </a:r>
          </a:p>
          <a:p>
            <a:pPr marL="0" indent="0">
              <a:buNone/>
            </a:pPr>
            <a:endParaRPr lang="en-GB" sz="2000">
              <a:solidFill>
                <a:schemeClr val="tx1">
                  <a:lumMod val="95000"/>
                  <a:lumOff val="5000"/>
                </a:schemeClr>
              </a:solidFill>
              <a:latin typeface="Arial"/>
              <a:cs typeface="Arial"/>
            </a:endParaRPr>
          </a:p>
          <a:p>
            <a:pPr marL="0" indent="0">
              <a:buNone/>
            </a:pPr>
            <a:endParaRPr lang="en-GB" sz="1600" b="1">
              <a:solidFill>
                <a:schemeClr val="tx1">
                  <a:lumMod val="95000"/>
                  <a:lumOff val="5000"/>
                </a:schemeClr>
              </a:solidFill>
              <a:latin typeface="Arial"/>
              <a:cs typeface="Arial"/>
            </a:endParaRPr>
          </a:p>
        </p:txBody>
      </p:sp>
    </p:spTree>
    <p:extLst>
      <p:ext uri="{BB962C8B-B14F-4D97-AF65-F5344CB8AC3E}">
        <p14:creationId xmlns:p14="http://schemas.microsoft.com/office/powerpoint/2010/main" val="1758542047"/>
      </p:ext>
    </p:extLst>
  </p:cSld>
  <p:clrMapOvr>
    <a:masterClrMapping/>
  </p:clrMapOvr>
  <p:transition spd="med"/>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DE4B6-81A2-524C-370A-3801414D2EAF}"/>
              </a:ext>
            </a:extLst>
          </p:cNvPr>
          <p:cNvSpPr>
            <a:spLocks noGrp="1"/>
          </p:cNvSpPr>
          <p:nvPr>
            <p:ph type="title"/>
          </p:nvPr>
        </p:nvSpPr>
        <p:spPr>
          <a:xfrm>
            <a:off x="204197" y="1829896"/>
            <a:ext cx="10515600" cy="1325563"/>
          </a:xfrm>
        </p:spPr>
        <p:txBody>
          <a:bodyPr lIns="45719" tIns="45720" rIns="45719" bIns="45720" anchor="ctr">
            <a:normAutofit fontScale="90000"/>
          </a:bodyPr>
          <a:lstStyle/>
          <a:p>
            <a:r>
              <a:rPr lang="en-GB" sz="2400" b="1">
                <a:latin typeface="Arial"/>
              </a:rPr>
              <a:t>Is-</a:t>
            </a:r>
            <a:r>
              <a:rPr lang="en-GB" sz="2400" b="1" err="1">
                <a:latin typeface="Arial"/>
              </a:rPr>
              <a:t>haen</a:t>
            </a:r>
            <a:r>
              <a:rPr lang="en-GB" sz="2400" b="1">
                <a:latin typeface="Arial"/>
              </a:rPr>
              <a:t> 1: </a:t>
            </a:r>
            <a:r>
              <a:rPr lang="en-GB" sz="2400" b="1" err="1">
                <a:latin typeface="Arial"/>
              </a:rPr>
              <a:t>Archwilio</a:t>
            </a:r>
            <a:r>
              <a:rPr lang="en-GB" sz="2400" b="1">
                <a:latin typeface="Arial"/>
              </a:rPr>
              <a:t> </a:t>
            </a:r>
            <a:r>
              <a:rPr lang="en-GB" sz="2400" b="1" err="1">
                <a:latin typeface="Arial"/>
              </a:rPr>
              <a:t>ffyrdd</a:t>
            </a:r>
            <a:r>
              <a:rPr lang="en-GB" sz="2400" b="1">
                <a:latin typeface="Arial"/>
              </a:rPr>
              <a:t> o </a:t>
            </a:r>
            <a:r>
              <a:rPr lang="en-GB" sz="2400" b="1" err="1">
                <a:latin typeface="Arial"/>
              </a:rPr>
              <a:t>fesur</a:t>
            </a:r>
            <a:r>
              <a:rPr lang="en-GB" sz="2400" b="1">
                <a:latin typeface="Arial"/>
              </a:rPr>
              <a:t> </a:t>
            </a:r>
            <a:r>
              <a:rPr lang="en-GB" sz="2400" b="1" err="1">
                <a:latin typeface="Arial"/>
              </a:rPr>
              <a:t>dysgu</a:t>
            </a:r>
            <a:r>
              <a:rPr lang="en-GB" sz="2400" b="1">
                <a:latin typeface="Arial"/>
              </a:rPr>
              <a:t> a </a:t>
            </a:r>
            <a:r>
              <a:rPr lang="en-GB" sz="2400" b="1" err="1">
                <a:latin typeface="Arial"/>
              </a:rPr>
              <a:t>datblygiad</a:t>
            </a:r>
            <a:r>
              <a:rPr lang="en-GB" sz="2400" b="1">
                <a:latin typeface="Arial"/>
              </a:rPr>
              <a:t> </a:t>
            </a:r>
            <a:r>
              <a:rPr lang="en-GB" sz="2400" b="1" err="1">
                <a:latin typeface="Arial"/>
              </a:rPr>
              <a:t>gyda</a:t>
            </a:r>
            <a:r>
              <a:rPr lang="en-GB" sz="2400" b="1">
                <a:latin typeface="Arial"/>
              </a:rPr>
              <a:t> </a:t>
            </a:r>
            <a:r>
              <a:rPr lang="en-GB" sz="2400" b="1" err="1">
                <a:latin typeface="Arial"/>
              </a:rPr>
              <a:t>dysgwyr</a:t>
            </a:r>
            <a:r>
              <a:rPr lang="en-GB" sz="2400" b="1">
                <a:latin typeface="Arial"/>
              </a:rPr>
              <a:t> y </a:t>
            </a:r>
            <a:r>
              <a:rPr lang="en-GB" sz="2400" b="1" err="1">
                <a:latin typeface="Arial"/>
              </a:rPr>
              <a:t>mae</a:t>
            </a:r>
            <a:r>
              <a:rPr lang="en-GB" sz="2400" b="1">
                <a:latin typeface="Arial"/>
              </a:rPr>
              <a:t> </a:t>
            </a:r>
            <a:r>
              <a:rPr lang="en-GB" sz="2400" b="1" err="1">
                <a:latin typeface="Arial"/>
              </a:rPr>
              <a:t>tlodi</a:t>
            </a:r>
            <a:r>
              <a:rPr lang="en-GB" sz="2400" b="1">
                <a:latin typeface="Arial"/>
              </a:rPr>
              <a:t> ac </a:t>
            </a:r>
            <a:r>
              <a:rPr lang="en-GB" sz="2400" b="1" err="1">
                <a:latin typeface="Arial"/>
              </a:rPr>
              <a:t>anfantais</a:t>
            </a:r>
            <a:r>
              <a:rPr lang="en-GB" sz="2400" b="1">
                <a:latin typeface="Arial"/>
              </a:rPr>
              <a:t> </a:t>
            </a:r>
            <a:r>
              <a:rPr lang="en-GB" sz="2400" b="1" err="1">
                <a:latin typeface="Arial"/>
              </a:rPr>
              <a:t>yn</a:t>
            </a:r>
            <a:r>
              <a:rPr lang="en-GB" sz="2400" b="1">
                <a:latin typeface="Arial"/>
              </a:rPr>
              <a:t> </a:t>
            </a:r>
            <a:r>
              <a:rPr lang="en-GB" sz="2400" b="1" err="1">
                <a:latin typeface="Arial"/>
              </a:rPr>
              <a:t>effeithio</a:t>
            </a:r>
            <a:r>
              <a:rPr lang="en-GB" sz="2400" b="1">
                <a:latin typeface="Arial"/>
              </a:rPr>
              <a:t> </a:t>
            </a:r>
            <a:r>
              <a:rPr lang="en-GB" sz="2400" b="1" err="1">
                <a:latin typeface="Arial"/>
              </a:rPr>
              <a:t>arnynt</a:t>
            </a:r>
            <a:br>
              <a:rPr lang="en-GB" sz="2400" b="1">
                <a:solidFill>
                  <a:schemeClr val="accent1">
                    <a:lumMod val="75000"/>
                  </a:schemeClr>
                </a:solidFill>
                <a:latin typeface="Arial"/>
                <a:cs typeface="Arial"/>
              </a:rPr>
            </a:br>
            <a:br>
              <a:rPr lang="en-GB" sz="2400" b="1">
                <a:solidFill>
                  <a:schemeClr val="accent1">
                    <a:lumMod val="75000"/>
                  </a:schemeClr>
                </a:solidFill>
                <a:latin typeface="Arial"/>
                <a:cs typeface="Arial"/>
              </a:rPr>
            </a:br>
            <a:r>
              <a:rPr lang="en-GB" sz="2400" b="1">
                <a:solidFill>
                  <a:schemeClr val="accent1">
                    <a:lumMod val="75000"/>
                  </a:schemeClr>
                </a:solidFill>
                <a:latin typeface="Arial"/>
                <a:cs typeface="Arial"/>
              </a:rPr>
              <a:t>Sub strand 1: Examining ways of measuring learning and development with learners impacted by poverty and disadvantage  </a:t>
            </a:r>
            <a:endParaRPr lang="en-US" sz="2400" b="1">
              <a:solidFill>
                <a:schemeClr val="accent1">
                  <a:lumMod val="75000"/>
                </a:schemeClr>
              </a:solidFill>
            </a:endParaRPr>
          </a:p>
        </p:txBody>
      </p:sp>
      <p:sp>
        <p:nvSpPr>
          <p:cNvPr id="3" name="Text Placeholder 2">
            <a:extLst>
              <a:ext uri="{FF2B5EF4-FFF2-40B4-BE49-F238E27FC236}">
                <a16:creationId xmlns:a16="http://schemas.microsoft.com/office/drawing/2014/main" id="{6D529482-D5E9-9114-3960-429471B91CDA}"/>
              </a:ext>
            </a:extLst>
          </p:cNvPr>
          <p:cNvSpPr>
            <a:spLocks noGrp="1"/>
          </p:cNvSpPr>
          <p:nvPr>
            <p:ph type="body" idx="1"/>
          </p:nvPr>
        </p:nvSpPr>
        <p:spPr/>
        <p:txBody>
          <a:bodyPr lIns="45719" tIns="45720" rIns="45719" bIns="45720" anchor="t">
            <a:normAutofit/>
          </a:bodyPr>
          <a:lstStyle/>
          <a:p>
            <a:endParaRPr lang="en-GB" i="1">
              <a:solidFill>
                <a:srgbClr val="FFD966"/>
              </a:solidFill>
              <a:latin typeface="Arial"/>
            </a:endParaRPr>
          </a:p>
          <a:p>
            <a:endParaRPr lang="en-GB" sz="1600" b="1">
              <a:solidFill>
                <a:srgbClr val="FFD966"/>
              </a:solidFill>
              <a:latin typeface="Arial"/>
              <a:cs typeface="Arial"/>
            </a:endParaRPr>
          </a:p>
        </p:txBody>
      </p:sp>
    </p:spTree>
    <p:extLst>
      <p:ext uri="{BB962C8B-B14F-4D97-AF65-F5344CB8AC3E}">
        <p14:creationId xmlns:p14="http://schemas.microsoft.com/office/powerpoint/2010/main" val="2047968099"/>
      </p:ext>
    </p:extLst>
  </p:cSld>
  <p:clrMapOvr>
    <a:masterClrMapping/>
  </p:clrMapOvr>
  <p:transition spd="med"/>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E862C8-54C2-9739-088A-1A12F28AA488}"/>
              </a:ext>
            </a:extLst>
          </p:cNvPr>
          <p:cNvPicPr>
            <a:picLocks noChangeAspect="1"/>
          </p:cNvPicPr>
          <p:nvPr/>
        </p:nvPicPr>
        <p:blipFill>
          <a:blip r:embed="rId3"/>
          <a:stretch>
            <a:fillRect/>
          </a:stretch>
        </p:blipFill>
        <p:spPr>
          <a:xfrm>
            <a:off x="437029" y="584946"/>
            <a:ext cx="9415743" cy="4793877"/>
          </a:xfrm>
          <a:prstGeom prst="rect">
            <a:avLst/>
          </a:prstGeom>
        </p:spPr>
      </p:pic>
      <p:sp>
        <p:nvSpPr>
          <p:cNvPr id="6" name="TextBox 5">
            <a:extLst>
              <a:ext uri="{FF2B5EF4-FFF2-40B4-BE49-F238E27FC236}">
                <a16:creationId xmlns:a16="http://schemas.microsoft.com/office/drawing/2014/main" id="{12DE8D45-B60C-CE5D-3600-0D6D584D5F4A}"/>
              </a:ext>
            </a:extLst>
          </p:cNvPr>
          <p:cNvSpPr txBox="1"/>
          <p:nvPr/>
        </p:nvSpPr>
        <p:spPr>
          <a:xfrm>
            <a:off x="6750424" y="5378823"/>
            <a:ext cx="4403911"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GB" sz="1800" b="0" i="0" u="none" strike="noStrike" cap="none" spc="0" normalizeH="0" baseline="0">
                <a:ln>
                  <a:noFill/>
                </a:ln>
                <a:solidFill>
                  <a:srgbClr val="000000"/>
                </a:solidFill>
                <a:effectLst/>
                <a:uFillTx/>
                <a:latin typeface="+mn-lt"/>
                <a:ea typeface="+mn-ea"/>
                <a:cs typeface="+mn-cs"/>
                <a:sym typeface="Calibri"/>
              </a:rPr>
              <a:t>Plant yng </a:t>
            </a:r>
            <a:r>
              <a:rPr kumimoji="0" lang="en-GB" sz="1800" b="0" i="0" u="none" strike="noStrike" cap="none" spc="0" normalizeH="0" baseline="0" err="1">
                <a:ln>
                  <a:noFill/>
                </a:ln>
                <a:solidFill>
                  <a:srgbClr val="000000"/>
                </a:solidFill>
                <a:effectLst/>
                <a:uFillTx/>
                <a:latin typeface="+mn-lt"/>
                <a:ea typeface="+mn-ea"/>
                <a:cs typeface="+mn-cs"/>
                <a:sym typeface="Calibri"/>
              </a:rPr>
              <a:t>Nghymru</a:t>
            </a:r>
            <a:r>
              <a:rPr kumimoji="0" lang="en-GB" sz="1800" b="0" i="0" u="none" strike="noStrike" cap="none" spc="0" normalizeH="0" baseline="0">
                <a:ln>
                  <a:noFill/>
                </a:ln>
                <a:solidFill>
                  <a:srgbClr val="000000"/>
                </a:solidFill>
                <a:effectLst/>
                <a:uFillTx/>
                <a:latin typeface="+mn-lt"/>
                <a:ea typeface="+mn-ea"/>
                <a:cs typeface="+mn-cs"/>
                <a:sym typeface="Calibri"/>
              </a:rPr>
              <a:t> (2019)</a:t>
            </a:r>
          </a:p>
        </p:txBody>
      </p:sp>
    </p:spTree>
    <p:extLst>
      <p:ext uri="{BB962C8B-B14F-4D97-AF65-F5344CB8AC3E}">
        <p14:creationId xmlns:p14="http://schemas.microsoft.com/office/powerpoint/2010/main" val="889056812"/>
      </p:ext>
    </p:extLst>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7815301-FC02-887D-CEF4-BB47B5C27DBA}"/>
              </a:ext>
            </a:extLst>
          </p:cNvPr>
          <p:cNvPicPr>
            <a:picLocks noChangeAspect="1"/>
          </p:cNvPicPr>
          <p:nvPr/>
        </p:nvPicPr>
        <p:blipFill>
          <a:blip r:embed="rId3"/>
          <a:stretch>
            <a:fillRect/>
          </a:stretch>
        </p:blipFill>
        <p:spPr>
          <a:xfrm>
            <a:off x="670021" y="913365"/>
            <a:ext cx="9134475" cy="3838575"/>
          </a:xfrm>
          <a:prstGeom prst="rect">
            <a:avLst/>
          </a:prstGeom>
        </p:spPr>
      </p:pic>
      <p:sp>
        <p:nvSpPr>
          <p:cNvPr id="2" name="TextBox 1">
            <a:extLst>
              <a:ext uri="{FF2B5EF4-FFF2-40B4-BE49-F238E27FC236}">
                <a16:creationId xmlns:a16="http://schemas.microsoft.com/office/drawing/2014/main" id="{9BF471D2-8025-9A56-82BF-702616E8E691}"/>
              </a:ext>
            </a:extLst>
          </p:cNvPr>
          <p:cNvSpPr txBox="1"/>
          <p:nvPr/>
        </p:nvSpPr>
        <p:spPr>
          <a:xfrm>
            <a:off x="7396655" y="5202620"/>
            <a:ext cx="3245068"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a:t>Children in Wales (2019)</a:t>
            </a: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Tree>
    <p:extLst>
      <p:ext uri="{BB962C8B-B14F-4D97-AF65-F5344CB8AC3E}">
        <p14:creationId xmlns:p14="http://schemas.microsoft.com/office/powerpoint/2010/main" val="1234202525"/>
      </p:ext>
    </p:extLst>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689C2C9-8176-D9C6-24D2-B8168031DCFC}"/>
              </a:ext>
            </a:extLst>
          </p:cNvPr>
          <p:cNvPicPr>
            <a:picLocks noChangeAspect="1"/>
          </p:cNvPicPr>
          <p:nvPr/>
        </p:nvPicPr>
        <p:blipFill>
          <a:blip r:embed="rId3"/>
          <a:stretch>
            <a:fillRect/>
          </a:stretch>
        </p:blipFill>
        <p:spPr>
          <a:xfrm>
            <a:off x="1097895" y="597574"/>
            <a:ext cx="8261257" cy="5343451"/>
          </a:xfrm>
          <a:prstGeom prst="rect">
            <a:avLst/>
          </a:prstGeom>
        </p:spPr>
      </p:pic>
      <p:sp>
        <p:nvSpPr>
          <p:cNvPr id="6" name="TextBox 5">
            <a:extLst>
              <a:ext uri="{FF2B5EF4-FFF2-40B4-BE49-F238E27FC236}">
                <a16:creationId xmlns:a16="http://schemas.microsoft.com/office/drawing/2014/main" id="{AC243FAF-23A9-8358-3F78-0D42BAEC79B8}"/>
              </a:ext>
            </a:extLst>
          </p:cNvPr>
          <p:cNvSpPr txBox="1"/>
          <p:nvPr/>
        </p:nvSpPr>
        <p:spPr>
          <a:xfrm>
            <a:off x="9191065" y="5311588"/>
            <a:ext cx="2810435"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GB" sz="1800" b="0" i="0" u="none" strike="noStrike" cap="none" spc="0" normalizeH="0" baseline="0">
                <a:ln>
                  <a:noFill/>
                </a:ln>
                <a:solidFill>
                  <a:srgbClr val="000000"/>
                </a:solidFill>
                <a:effectLst/>
                <a:uFillTx/>
                <a:latin typeface="+mn-lt"/>
                <a:ea typeface="+mn-ea"/>
                <a:cs typeface="+mn-cs"/>
                <a:sym typeface="Calibri"/>
              </a:rPr>
              <a:t>Plant yng </a:t>
            </a:r>
            <a:r>
              <a:rPr kumimoji="0" lang="en-GB" sz="1800" b="0" i="0" u="none" strike="noStrike" cap="none" spc="0" normalizeH="0" baseline="0" err="1">
                <a:ln>
                  <a:noFill/>
                </a:ln>
                <a:solidFill>
                  <a:srgbClr val="000000"/>
                </a:solidFill>
                <a:effectLst/>
                <a:uFillTx/>
                <a:latin typeface="+mn-lt"/>
                <a:ea typeface="+mn-ea"/>
                <a:cs typeface="+mn-cs"/>
                <a:sym typeface="Calibri"/>
              </a:rPr>
              <a:t>Nghymru</a:t>
            </a:r>
            <a:r>
              <a:rPr kumimoji="0" lang="en-GB" sz="1800" b="0" i="0" u="none" strike="noStrike" cap="none" spc="0" normalizeH="0" baseline="0">
                <a:ln>
                  <a:noFill/>
                </a:ln>
                <a:solidFill>
                  <a:srgbClr val="000000"/>
                </a:solidFill>
                <a:effectLst/>
                <a:uFillTx/>
                <a:latin typeface="+mn-lt"/>
                <a:ea typeface="+mn-ea"/>
                <a:cs typeface="+mn-cs"/>
                <a:sym typeface="Calibri"/>
              </a:rPr>
              <a:t>( 2019)</a:t>
            </a:r>
          </a:p>
        </p:txBody>
      </p:sp>
    </p:spTree>
    <p:extLst>
      <p:ext uri="{BB962C8B-B14F-4D97-AF65-F5344CB8AC3E}">
        <p14:creationId xmlns:p14="http://schemas.microsoft.com/office/powerpoint/2010/main" val="2735093914"/>
      </p:ext>
    </p:extLst>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54397-453C-5221-50DF-DEA1744CA52F}"/>
              </a:ext>
            </a:extLst>
          </p:cNvPr>
          <p:cNvSpPr>
            <a:spLocks noGrp="1"/>
          </p:cNvSpPr>
          <p:nvPr>
            <p:ph type="title"/>
          </p:nvPr>
        </p:nvSpPr>
        <p:spPr/>
        <p:txBody>
          <a:bodyPr>
            <a:normAutofit fontScale="90000"/>
          </a:bodyPr>
          <a:lstStyle/>
          <a:p>
            <a:pPr rtl="0" fontAlgn="base"/>
            <a:r>
              <a:rPr lang="en-GB" sz="1800" b="1" i="1">
                <a:solidFill>
                  <a:srgbClr val="FFD966"/>
                </a:solidFill>
                <a:effectLst/>
                <a:latin typeface="Arial" panose="020B0604020202020204" pitchFamily="34" charset="0"/>
              </a:rPr>
              <a:t>Examining ways of measuring learning and development with learners impacted by poverty and disadvantage </a:t>
            </a:r>
            <a:r>
              <a:rPr lang="en-GB" sz="1800" b="0" i="1">
                <a:solidFill>
                  <a:srgbClr val="FFD966"/>
                </a:solidFill>
                <a:effectLst/>
                <a:latin typeface="Arial" panose="020B0604020202020204" pitchFamily="34" charset="0"/>
              </a:rPr>
              <a:t> </a:t>
            </a:r>
            <a:br>
              <a:rPr lang="en-GB" b="0" i="1">
                <a:solidFill>
                  <a:srgbClr val="2F5496"/>
                </a:solidFill>
                <a:effectLst/>
                <a:latin typeface="Segoe UI" panose="020B0502040204020203" pitchFamily="34" charset="0"/>
              </a:rPr>
            </a:br>
            <a:r>
              <a:rPr lang="en-GB" sz="1800" b="1" i="0">
                <a:solidFill>
                  <a:srgbClr val="FFD966"/>
                </a:solidFill>
                <a:effectLst/>
                <a:latin typeface="Arial" panose="020B0604020202020204" pitchFamily="34" charset="0"/>
              </a:rPr>
              <a:t> </a:t>
            </a:r>
            <a:r>
              <a:rPr lang="en-GB" sz="1800" b="0" i="0">
                <a:solidFill>
                  <a:srgbClr val="FFD966"/>
                </a:solidFill>
                <a:effectLst/>
                <a:latin typeface="Arial" panose="020B0604020202020204" pitchFamily="34" charset="0"/>
              </a:rPr>
              <a:t> </a:t>
            </a:r>
            <a:br>
              <a:rPr lang="en-GB" b="0" i="0">
                <a:solidFill>
                  <a:srgbClr val="000000"/>
                </a:solidFill>
                <a:effectLst/>
                <a:latin typeface="Segoe UI" panose="020B0502040204020203" pitchFamily="34" charset="0"/>
              </a:rPr>
            </a:br>
            <a:endParaRPr lang="en-GB"/>
          </a:p>
        </p:txBody>
      </p:sp>
      <p:pic>
        <p:nvPicPr>
          <p:cNvPr id="5" name="Picture 4">
            <a:extLst>
              <a:ext uri="{FF2B5EF4-FFF2-40B4-BE49-F238E27FC236}">
                <a16:creationId xmlns:a16="http://schemas.microsoft.com/office/drawing/2014/main" id="{64EB2C3C-826B-69F7-17E0-D021E6ACD263}"/>
              </a:ext>
            </a:extLst>
          </p:cNvPr>
          <p:cNvPicPr>
            <a:picLocks noChangeAspect="1"/>
          </p:cNvPicPr>
          <p:nvPr/>
        </p:nvPicPr>
        <p:blipFill>
          <a:blip r:embed="rId3"/>
          <a:stretch>
            <a:fillRect/>
          </a:stretch>
        </p:blipFill>
        <p:spPr>
          <a:xfrm>
            <a:off x="1493618" y="1027908"/>
            <a:ext cx="7991968" cy="4574106"/>
          </a:xfrm>
          <a:prstGeom prst="rect">
            <a:avLst/>
          </a:prstGeom>
        </p:spPr>
      </p:pic>
      <p:sp>
        <p:nvSpPr>
          <p:cNvPr id="6" name="TextBox 5">
            <a:extLst>
              <a:ext uri="{FF2B5EF4-FFF2-40B4-BE49-F238E27FC236}">
                <a16:creationId xmlns:a16="http://schemas.microsoft.com/office/drawing/2014/main" id="{98324DA1-C615-7DB7-C1B3-2DE27DCA7827}"/>
              </a:ext>
            </a:extLst>
          </p:cNvPr>
          <p:cNvSpPr txBox="1"/>
          <p:nvPr/>
        </p:nvSpPr>
        <p:spPr>
          <a:xfrm>
            <a:off x="8195982" y="5417349"/>
            <a:ext cx="3664323"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GB" sz="1800" b="0" i="0" u="none" strike="noStrike" cap="none" spc="0" normalizeH="0" baseline="0">
                <a:ln>
                  <a:noFill/>
                </a:ln>
                <a:solidFill>
                  <a:srgbClr val="000000"/>
                </a:solidFill>
                <a:effectLst/>
                <a:uFillTx/>
                <a:latin typeface="+mn-lt"/>
                <a:ea typeface="+mn-ea"/>
                <a:cs typeface="+mn-cs"/>
                <a:sym typeface="Calibri"/>
              </a:rPr>
              <a:t>Children in Wales (2019)</a:t>
            </a:r>
          </a:p>
        </p:txBody>
      </p:sp>
    </p:spTree>
    <p:extLst>
      <p:ext uri="{BB962C8B-B14F-4D97-AF65-F5344CB8AC3E}">
        <p14:creationId xmlns:p14="http://schemas.microsoft.com/office/powerpoint/2010/main" val="1900991546"/>
      </p:ext>
    </p:extLst>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857CC0-4FE6-200F-827F-48F5299B0AE7}"/>
              </a:ext>
            </a:extLst>
          </p:cNvPr>
          <p:cNvSpPr>
            <a:spLocks noGrp="1"/>
          </p:cNvSpPr>
          <p:nvPr>
            <p:ph type="body" idx="1"/>
          </p:nvPr>
        </p:nvSpPr>
        <p:spPr>
          <a:xfrm>
            <a:off x="159835" y="1453918"/>
            <a:ext cx="10515600" cy="4351338"/>
          </a:xfrm>
        </p:spPr>
        <p:txBody>
          <a:bodyPr lIns="45719" tIns="45720" rIns="45719" bIns="45720" anchor="t">
            <a:normAutofit/>
          </a:bodyPr>
          <a:lstStyle/>
          <a:p>
            <a:pPr marL="0" indent="0">
              <a:buNone/>
            </a:pPr>
            <a:endParaRPr lang="en-US" sz="2000">
              <a:solidFill>
                <a:schemeClr val="accent1">
                  <a:lumMod val="50000"/>
                </a:schemeClr>
              </a:solidFill>
              <a:latin typeface="Arial"/>
              <a:cs typeface="Arial"/>
            </a:endParaRPr>
          </a:p>
          <a:p>
            <a:pPr marL="0" indent="0">
              <a:buNone/>
            </a:pPr>
            <a:r>
              <a:rPr lang="en-US" sz="2400" b="1" err="1">
                <a:solidFill>
                  <a:schemeClr val="accent1">
                    <a:lumMod val="50000"/>
                  </a:schemeClr>
                </a:solidFill>
                <a:latin typeface="Arial"/>
                <a:ea typeface="+mn-lt"/>
                <a:cs typeface="+mn-lt"/>
              </a:rPr>
              <a:t>Asesiadau</a:t>
            </a:r>
            <a:r>
              <a:rPr lang="en-US" sz="2400" b="1">
                <a:solidFill>
                  <a:schemeClr val="accent1">
                    <a:lumMod val="50000"/>
                  </a:schemeClr>
                </a:solidFill>
                <a:latin typeface="Arial"/>
                <a:ea typeface="+mn-lt"/>
                <a:cs typeface="+mn-lt"/>
              </a:rPr>
              <a:t> </a:t>
            </a:r>
            <a:r>
              <a:rPr lang="en-US" sz="2400" b="1" err="1">
                <a:solidFill>
                  <a:schemeClr val="accent1">
                    <a:lumMod val="50000"/>
                  </a:schemeClr>
                </a:solidFill>
                <a:latin typeface="Arial"/>
                <a:ea typeface="+mn-lt"/>
                <a:cs typeface="+mn-lt"/>
              </a:rPr>
              <a:t>Personol</a:t>
            </a:r>
            <a:r>
              <a:rPr lang="en-US" sz="2400" b="1">
                <a:solidFill>
                  <a:schemeClr val="accent1">
                    <a:lumMod val="50000"/>
                  </a:schemeClr>
                </a:solidFill>
                <a:latin typeface="Arial"/>
                <a:ea typeface="+mn-lt"/>
                <a:cs typeface="+mn-lt"/>
              </a:rPr>
              <a:t> </a:t>
            </a:r>
            <a:r>
              <a:rPr lang="en-US" sz="2400" b="1" err="1">
                <a:solidFill>
                  <a:schemeClr val="accent1">
                    <a:lumMod val="50000"/>
                  </a:schemeClr>
                </a:solidFill>
                <a:latin typeface="Arial"/>
                <a:ea typeface="+mn-lt"/>
                <a:cs typeface="+mn-lt"/>
              </a:rPr>
              <a:t>fel</a:t>
            </a:r>
            <a:r>
              <a:rPr lang="en-US" sz="2400" b="1">
                <a:solidFill>
                  <a:schemeClr val="accent1">
                    <a:lumMod val="50000"/>
                  </a:schemeClr>
                </a:solidFill>
                <a:latin typeface="Arial"/>
                <a:ea typeface="+mn-lt"/>
                <a:cs typeface="+mn-lt"/>
              </a:rPr>
              <a:t> </a:t>
            </a:r>
            <a:r>
              <a:rPr lang="en-US" sz="2400" b="1" err="1">
                <a:solidFill>
                  <a:schemeClr val="accent1">
                    <a:lumMod val="50000"/>
                  </a:schemeClr>
                </a:solidFill>
                <a:latin typeface="Arial"/>
                <a:ea typeface="+mn-lt"/>
                <a:cs typeface="+mn-lt"/>
              </a:rPr>
              <a:t>ffordd</a:t>
            </a:r>
            <a:r>
              <a:rPr lang="en-US" sz="2400" b="1">
                <a:solidFill>
                  <a:schemeClr val="accent1">
                    <a:lumMod val="50000"/>
                  </a:schemeClr>
                </a:solidFill>
                <a:latin typeface="Arial"/>
                <a:ea typeface="+mn-lt"/>
                <a:cs typeface="+mn-lt"/>
              </a:rPr>
              <a:t> o </a:t>
            </a:r>
            <a:r>
              <a:rPr lang="en-US" sz="2400" b="1" err="1">
                <a:solidFill>
                  <a:schemeClr val="accent1">
                    <a:lumMod val="50000"/>
                  </a:schemeClr>
                </a:solidFill>
                <a:latin typeface="Arial"/>
                <a:ea typeface="+mn-lt"/>
                <a:cs typeface="+mn-lt"/>
              </a:rPr>
              <a:t>fesur</a:t>
            </a:r>
            <a:r>
              <a:rPr lang="en-US" sz="2400" b="1">
                <a:solidFill>
                  <a:schemeClr val="accent1">
                    <a:lumMod val="50000"/>
                  </a:schemeClr>
                </a:solidFill>
                <a:latin typeface="Arial"/>
                <a:ea typeface="+mn-lt"/>
                <a:cs typeface="+mn-lt"/>
              </a:rPr>
              <a:t> </a:t>
            </a:r>
            <a:r>
              <a:rPr lang="en-US" sz="2400" b="1" err="1">
                <a:solidFill>
                  <a:schemeClr val="accent1">
                    <a:lumMod val="50000"/>
                  </a:schemeClr>
                </a:solidFill>
                <a:latin typeface="Arial"/>
                <a:ea typeface="+mn-lt"/>
                <a:cs typeface="+mn-lt"/>
              </a:rPr>
              <a:t>dysgu</a:t>
            </a:r>
            <a:r>
              <a:rPr lang="en-US" sz="2400" b="1">
                <a:solidFill>
                  <a:schemeClr val="accent1">
                    <a:lumMod val="50000"/>
                  </a:schemeClr>
                </a:solidFill>
                <a:latin typeface="Arial"/>
                <a:ea typeface="+mn-lt"/>
                <a:cs typeface="+mn-lt"/>
              </a:rPr>
              <a:t> a </a:t>
            </a:r>
            <a:r>
              <a:rPr lang="en-US" sz="2400" b="1" err="1">
                <a:solidFill>
                  <a:schemeClr val="accent1">
                    <a:lumMod val="50000"/>
                  </a:schemeClr>
                </a:solidFill>
                <a:latin typeface="Arial"/>
                <a:ea typeface="+mn-lt"/>
                <a:cs typeface="+mn-lt"/>
              </a:rPr>
              <a:t>datblygiad</a:t>
            </a:r>
            <a:r>
              <a:rPr lang="en-US" sz="2400" b="1">
                <a:solidFill>
                  <a:schemeClr val="accent1">
                    <a:lumMod val="50000"/>
                  </a:schemeClr>
                </a:solidFill>
                <a:latin typeface="Arial"/>
                <a:ea typeface="+mn-lt"/>
                <a:cs typeface="+mn-lt"/>
              </a:rPr>
              <a:t> </a:t>
            </a:r>
            <a:r>
              <a:rPr lang="en-US" sz="2400" b="1" err="1">
                <a:solidFill>
                  <a:schemeClr val="accent1">
                    <a:lumMod val="50000"/>
                  </a:schemeClr>
                </a:solidFill>
                <a:latin typeface="Arial"/>
                <a:ea typeface="+mn-lt"/>
                <a:cs typeface="+mn-lt"/>
              </a:rPr>
              <a:t>gyda</a:t>
            </a:r>
            <a:r>
              <a:rPr lang="en-US" sz="2400" b="1">
                <a:solidFill>
                  <a:schemeClr val="accent1">
                    <a:lumMod val="50000"/>
                  </a:schemeClr>
                </a:solidFill>
                <a:latin typeface="Arial"/>
                <a:ea typeface="+mn-lt"/>
                <a:cs typeface="+mn-lt"/>
              </a:rPr>
              <a:t> </a:t>
            </a:r>
            <a:r>
              <a:rPr lang="en-US" sz="2400" b="1" err="1">
                <a:solidFill>
                  <a:schemeClr val="accent1">
                    <a:lumMod val="50000"/>
                  </a:schemeClr>
                </a:solidFill>
                <a:latin typeface="Arial"/>
                <a:ea typeface="+mn-lt"/>
                <a:cs typeface="+mn-lt"/>
              </a:rPr>
              <a:t>dysgwyr</a:t>
            </a:r>
            <a:r>
              <a:rPr lang="en-US" sz="2400" b="1">
                <a:solidFill>
                  <a:schemeClr val="accent1">
                    <a:lumMod val="50000"/>
                  </a:schemeClr>
                </a:solidFill>
                <a:latin typeface="Arial"/>
                <a:ea typeface="+mn-lt"/>
                <a:cs typeface="+mn-lt"/>
              </a:rPr>
              <a:t> </a:t>
            </a:r>
            <a:r>
              <a:rPr lang="en-US" sz="2400" b="1" err="1">
                <a:solidFill>
                  <a:schemeClr val="accent1">
                    <a:lumMod val="50000"/>
                  </a:schemeClr>
                </a:solidFill>
                <a:latin typeface="Arial"/>
                <a:ea typeface="+mn-lt"/>
                <a:cs typeface="+mn-lt"/>
              </a:rPr>
              <a:t>yr</a:t>
            </a:r>
            <a:r>
              <a:rPr lang="en-US" sz="2400" b="1">
                <a:solidFill>
                  <a:schemeClr val="accent1">
                    <a:lumMod val="50000"/>
                  </a:schemeClr>
                </a:solidFill>
                <a:latin typeface="Arial"/>
                <a:ea typeface="+mn-lt"/>
                <a:cs typeface="+mn-lt"/>
              </a:rPr>
              <a:t> </a:t>
            </a:r>
            <a:r>
              <a:rPr lang="en-US" sz="2400" b="1" err="1">
                <a:solidFill>
                  <a:schemeClr val="accent1">
                    <a:lumMod val="50000"/>
                  </a:schemeClr>
                </a:solidFill>
                <a:latin typeface="Arial"/>
                <a:ea typeface="+mn-lt"/>
                <a:cs typeface="+mn-lt"/>
              </a:rPr>
              <a:t>effeithir</a:t>
            </a:r>
            <a:r>
              <a:rPr lang="en-US" sz="2400" b="1">
                <a:solidFill>
                  <a:schemeClr val="accent1">
                    <a:lumMod val="50000"/>
                  </a:schemeClr>
                </a:solidFill>
                <a:latin typeface="Arial"/>
                <a:ea typeface="+mn-lt"/>
                <a:cs typeface="+mn-lt"/>
              </a:rPr>
              <a:t> </a:t>
            </a:r>
            <a:r>
              <a:rPr lang="en-US" sz="2400" b="1" err="1">
                <a:solidFill>
                  <a:schemeClr val="accent1">
                    <a:lumMod val="50000"/>
                  </a:schemeClr>
                </a:solidFill>
                <a:latin typeface="Arial"/>
                <a:ea typeface="+mn-lt"/>
                <a:cs typeface="+mn-lt"/>
              </a:rPr>
              <a:t>arnynt</a:t>
            </a:r>
            <a:r>
              <a:rPr lang="en-US" sz="2400" b="1">
                <a:solidFill>
                  <a:schemeClr val="accent1">
                    <a:lumMod val="50000"/>
                  </a:schemeClr>
                </a:solidFill>
                <a:latin typeface="Arial"/>
                <a:ea typeface="+mn-lt"/>
                <a:cs typeface="+mn-lt"/>
              </a:rPr>
              <a:t> </a:t>
            </a:r>
            <a:r>
              <a:rPr lang="en-US" sz="2400" b="1" err="1">
                <a:solidFill>
                  <a:schemeClr val="accent1">
                    <a:lumMod val="50000"/>
                  </a:schemeClr>
                </a:solidFill>
                <a:latin typeface="Arial"/>
                <a:ea typeface="+mn-lt"/>
                <a:cs typeface="+mn-lt"/>
              </a:rPr>
              <a:t>gan</a:t>
            </a:r>
            <a:r>
              <a:rPr lang="en-US" sz="2400" b="1">
                <a:solidFill>
                  <a:schemeClr val="accent1">
                    <a:lumMod val="50000"/>
                  </a:schemeClr>
                </a:solidFill>
                <a:latin typeface="Arial"/>
                <a:ea typeface="+mn-lt"/>
                <a:cs typeface="+mn-lt"/>
              </a:rPr>
              <a:t> </a:t>
            </a:r>
            <a:r>
              <a:rPr lang="en-US" sz="2400" b="1" err="1">
                <a:solidFill>
                  <a:schemeClr val="accent1">
                    <a:lumMod val="50000"/>
                  </a:schemeClr>
                </a:solidFill>
                <a:latin typeface="Arial"/>
                <a:ea typeface="+mn-lt"/>
                <a:cs typeface="+mn-lt"/>
              </a:rPr>
              <a:t>dlodi</a:t>
            </a:r>
            <a:r>
              <a:rPr lang="en-US" sz="2400" b="1">
                <a:solidFill>
                  <a:schemeClr val="accent1">
                    <a:lumMod val="50000"/>
                  </a:schemeClr>
                </a:solidFill>
                <a:latin typeface="Arial"/>
                <a:ea typeface="+mn-lt"/>
                <a:cs typeface="+mn-lt"/>
              </a:rPr>
              <a:t> ac </a:t>
            </a:r>
            <a:r>
              <a:rPr lang="en-US" sz="2400" b="1" err="1">
                <a:solidFill>
                  <a:schemeClr val="accent1">
                    <a:lumMod val="50000"/>
                  </a:schemeClr>
                </a:solidFill>
                <a:latin typeface="Arial"/>
                <a:ea typeface="+mn-lt"/>
                <a:cs typeface="+mn-lt"/>
              </a:rPr>
              <a:t>anfantais</a:t>
            </a:r>
            <a:r>
              <a:rPr lang="en-US" sz="2400" b="1">
                <a:solidFill>
                  <a:schemeClr val="accent1">
                    <a:lumMod val="50000"/>
                  </a:schemeClr>
                </a:solidFill>
                <a:latin typeface="Arial"/>
                <a:ea typeface="+mn-lt"/>
                <a:cs typeface="+mn-lt"/>
              </a:rPr>
              <a:t> </a:t>
            </a:r>
            <a:endParaRPr lang="en-US" sz="2400" b="1">
              <a:solidFill>
                <a:schemeClr val="accent1">
                  <a:lumMod val="50000"/>
                </a:schemeClr>
              </a:solidFill>
              <a:latin typeface="Arial"/>
            </a:endParaRPr>
          </a:p>
          <a:p>
            <a:pPr marL="0" indent="0">
              <a:buNone/>
            </a:pPr>
            <a:endParaRPr lang="en-US" sz="2400" b="1">
              <a:solidFill>
                <a:schemeClr val="accent1">
                  <a:lumMod val="50000"/>
                </a:schemeClr>
              </a:solidFill>
              <a:latin typeface="Arial"/>
              <a:cs typeface="Arial"/>
            </a:endParaRPr>
          </a:p>
          <a:p>
            <a:pPr marL="0" indent="0">
              <a:buNone/>
            </a:pPr>
            <a:r>
              <a:rPr lang="en-US" sz="2400" b="1" err="1">
                <a:solidFill>
                  <a:srgbClr val="0070C0"/>
                </a:solidFill>
                <a:latin typeface="Arial"/>
                <a:cs typeface="Arial"/>
              </a:rPr>
              <a:t>Personalised</a:t>
            </a:r>
            <a:r>
              <a:rPr lang="en-US" sz="2400" b="1">
                <a:solidFill>
                  <a:srgbClr val="0070C0"/>
                </a:solidFill>
                <a:latin typeface="Arial"/>
                <a:cs typeface="Arial"/>
              </a:rPr>
              <a:t> Assessments as a way of  measuring learning and development with learners impacted by poverty and disadvantage  </a:t>
            </a:r>
            <a:endParaRPr lang="en-US" sz="2400" b="1">
              <a:solidFill>
                <a:srgbClr val="0070C0"/>
              </a:solidFill>
            </a:endParaRPr>
          </a:p>
          <a:p>
            <a:pPr marL="0" indent="0">
              <a:buNone/>
            </a:pPr>
            <a:endParaRPr lang="en-US"/>
          </a:p>
        </p:txBody>
      </p:sp>
    </p:spTree>
    <p:extLst>
      <p:ext uri="{BB962C8B-B14F-4D97-AF65-F5344CB8AC3E}">
        <p14:creationId xmlns:p14="http://schemas.microsoft.com/office/powerpoint/2010/main" val="53015877"/>
      </p:ext>
    </p:extLst>
  </p:cSld>
  <p:clrMapOvr>
    <a:masterClrMapping/>
  </p:clrMapOvr>
  <p:transition spd="med"/>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9F6E-43E6-9E00-61AA-3539AA714C89}"/>
              </a:ext>
            </a:extLst>
          </p:cNvPr>
          <p:cNvSpPr>
            <a:spLocks noGrp="1"/>
          </p:cNvSpPr>
          <p:nvPr>
            <p:ph type="title"/>
          </p:nvPr>
        </p:nvSpPr>
        <p:spPr/>
        <p:txBody>
          <a:bodyPr lIns="45719" tIns="45720" rIns="45719" bIns="45720" anchor="ctr">
            <a:normAutofit/>
          </a:bodyPr>
          <a:lstStyle/>
          <a:p>
            <a:pPr>
              <a:spcBef>
                <a:spcPts val="1000"/>
              </a:spcBef>
            </a:pPr>
            <a:endParaRPr lang="en-US" sz="1600">
              <a:solidFill>
                <a:schemeClr val="tx1">
                  <a:lumMod val="95000"/>
                  <a:lumOff val="5000"/>
                </a:schemeClr>
              </a:solidFill>
              <a:highlight>
                <a:srgbClr val="FFFF00"/>
              </a:highlight>
              <a:latin typeface="Arial"/>
              <a:cs typeface="Arial"/>
            </a:endParaRPr>
          </a:p>
          <a:p>
            <a:pPr marL="228600" indent="-228600">
              <a:spcBef>
                <a:spcPts val="1000"/>
              </a:spcBef>
            </a:pPr>
            <a:endParaRPr lang="en-GB" sz="1600" b="1">
              <a:solidFill>
                <a:schemeClr val="tx1">
                  <a:lumMod val="95000"/>
                  <a:lumOff val="5000"/>
                </a:schemeClr>
              </a:solidFill>
              <a:highlight>
                <a:srgbClr val="FFFF00"/>
              </a:highlight>
              <a:latin typeface="Arial"/>
              <a:cs typeface="Arial"/>
            </a:endParaRPr>
          </a:p>
        </p:txBody>
      </p:sp>
      <p:sp>
        <p:nvSpPr>
          <p:cNvPr id="3" name="Text Placeholder 2">
            <a:extLst>
              <a:ext uri="{FF2B5EF4-FFF2-40B4-BE49-F238E27FC236}">
                <a16:creationId xmlns:a16="http://schemas.microsoft.com/office/drawing/2014/main" id="{5F898EA2-ADEF-0532-0B1D-4596C6DC5EC9}"/>
              </a:ext>
            </a:extLst>
          </p:cNvPr>
          <p:cNvSpPr>
            <a:spLocks noGrp="1"/>
          </p:cNvSpPr>
          <p:nvPr>
            <p:ph sz="half" idx="1"/>
          </p:nvPr>
        </p:nvSpPr>
        <p:spPr/>
        <p:txBody>
          <a:bodyPr lIns="45719" tIns="45720" rIns="45719" bIns="45720" anchor="t">
            <a:normAutofit/>
          </a:bodyPr>
          <a:lstStyle/>
          <a:p>
            <a:pPr marL="0" indent="0">
              <a:buNone/>
            </a:pPr>
            <a:endParaRPr lang="en-GB" b="1">
              <a:solidFill>
                <a:schemeClr val="tx1">
                  <a:lumMod val="95000"/>
                  <a:lumOff val="5000"/>
                </a:schemeClr>
              </a:solidFill>
              <a:latin typeface="Arial"/>
              <a:cs typeface="Arial"/>
            </a:endParaRPr>
          </a:p>
          <a:p>
            <a:pPr marL="0" indent="0">
              <a:buNone/>
            </a:pPr>
            <a:endParaRPr lang="en-GB" b="1">
              <a:solidFill>
                <a:schemeClr val="tx1">
                  <a:lumMod val="95000"/>
                  <a:lumOff val="5000"/>
                </a:schemeClr>
              </a:solidFill>
              <a:latin typeface="Arial"/>
              <a:cs typeface="Arial"/>
            </a:endParaRPr>
          </a:p>
        </p:txBody>
      </p:sp>
      <p:sp>
        <p:nvSpPr>
          <p:cNvPr id="5" name="TextBox 4">
            <a:extLst>
              <a:ext uri="{FF2B5EF4-FFF2-40B4-BE49-F238E27FC236}">
                <a16:creationId xmlns:a16="http://schemas.microsoft.com/office/drawing/2014/main" id="{D12C4892-E075-42FC-CDB2-48AA717290F0}"/>
              </a:ext>
            </a:extLst>
          </p:cNvPr>
          <p:cNvSpPr txBox="1"/>
          <p:nvPr/>
        </p:nvSpPr>
        <p:spPr>
          <a:xfrm>
            <a:off x="147940" y="372"/>
            <a:ext cx="9178444" cy="46166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2400" err="1">
                <a:ea typeface="+mn-lt"/>
                <a:cs typeface="+mn-lt"/>
              </a:rPr>
              <a:t>Asesiadau</a:t>
            </a:r>
            <a:r>
              <a:rPr lang="en-US" sz="2400">
                <a:ea typeface="+mn-lt"/>
                <a:cs typeface="+mn-lt"/>
              </a:rPr>
              <a:t> </a:t>
            </a:r>
            <a:r>
              <a:rPr lang="en-US" sz="2400" err="1">
                <a:ea typeface="+mn-lt"/>
                <a:cs typeface="+mn-lt"/>
              </a:rPr>
              <a:t>Personol</a:t>
            </a:r>
            <a:r>
              <a:rPr lang="en-US" sz="2400">
                <a:ea typeface="+mn-lt"/>
                <a:cs typeface="+mn-lt"/>
              </a:rPr>
              <a:t> – </a:t>
            </a:r>
            <a:r>
              <a:rPr lang="en-US" sz="2400" err="1">
                <a:ea typeface="+mn-lt"/>
                <a:cs typeface="+mn-lt"/>
              </a:rPr>
              <a:t>Trosolwg</a:t>
            </a:r>
            <a:endParaRPr lang="en-US" err="1"/>
          </a:p>
        </p:txBody>
      </p:sp>
      <p:sp>
        <p:nvSpPr>
          <p:cNvPr id="7" name="TextBox 6">
            <a:extLst>
              <a:ext uri="{FF2B5EF4-FFF2-40B4-BE49-F238E27FC236}">
                <a16:creationId xmlns:a16="http://schemas.microsoft.com/office/drawing/2014/main" id="{2B7683FC-5BBD-4056-05C7-0CD057112D7E}"/>
              </a:ext>
            </a:extLst>
          </p:cNvPr>
          <p:cNvSpPr txBox="1"/>
          <p:nvPr/>
        </p:nvSpPr>
        <p:spPr>
          <a:xfrm>
            <a:off x="7782560" y="2357120"/>
            <a:ext cx="2540000" cy="249935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6" name="TextBox 5">
            <a:extLst>
              <a:ext uri="{FF2B5EF4-FFF2-40B4-BE49-F238E27FC236}">
                <a16:creationId xmlns:a16="http://schemas.microsoft.com/office/drawing/2014/main" id="{707CBA05-B7BE-60CF-92E4-AD2B82F4D7B1}"/>
              </a:ext>
            </a:extLst>
          </p:cNvPr>
          <p:cNvSpPr txBox="1"/>
          <p:nvPr/>
        </p:nvSpPr>
        <p:spPr>
          <a:xfrm>
            <a:off x="47619" y="2017440"/>
            <a:ext cx="2804160" cy="2308322"/>
          </a:xfrm>
          <a:prstGeom prst="rect">
            <a:avLst/>
          </a:prstGeom>
          <a:noFill/>
          <a:ln w="12700" cap="flat">
            <a:solidFill>
              <a:srgbClr val="002060"/>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1400" err="1">
                <a:ea typeface="+mn-lt"/>
                <a:cs typeface="+mn-lt"/>
              </a:rPr>
              <a:t>Pwrpas</a:t>
            </a:r>
            <a:endParaRPr lang="en-US" err="1"/>
          </a:p>
          <a:p>
            <a:endParaRPr lang="en-US"/>
          </a:p>
          <a:p>
            <a:r>
              <a:rPr lang="en-US" sz="1400">
                <a:ea typeface="+mn-lt"/>
                <a:cs typeface="+mn-lt"/>
              </a:rPr>
              <a:t>Nod y system </a:t>
            </a:r>
            <a:r>
              <a:rPr lang="en-US" sz="1400" err="1">
                <a:ea typeface="+mn-lt"/>
                <a:cs typeface="+mn-lt"/>
              </a:rPr>
              <a:t>Asesu</a:t>
            </a:r>
            <a:r>
              <a:rPr lang="en-US" sz="1400">
                <a:ea typeface="+mn-lt"/>
                <a:cs typeface="+mn-lt"/>
              </a:rPr>
              <a:t> </a:t>
            </a:r>
            <a:r>
              <a:rPr lang="en-US" sz="1400" err="1">
                <a:ea typeface="+mn-lt"/>
                <a:cs typeface="+mn-lt"/>
              </a:rPr>
              <a:t>Personol</a:t>
            </a:r>
            <a:r>
              <a:rPr lang="en-US" sz="1400">
                <a:ea typeface="+mn-lt"/>
                <a:cs typeface="+mn-lt"/>
              </a:rPr>
              <a:t> </a:t>
            </a:r>
            <a:r>
              <a:rPr lang="en-US" sz="1400" err="1">
                <a:ea typeface="+mn-lt"/>
                <a:cs typeface="+mn-lt"/>
              </a:rPr>
              <a:t>yw</a:t>
            </a:r>
            <a:r>
              <a:rPr lang="en-US" sz="1400">
                <a:ea typeface="+mn-lt"/>
                <a:cs typeface="+mn-lt"/>
              </a:rPr>
              <a:t> </a:t>
            </a:r>
            <a:r>
              <a:rPr lang="en-US" sz="1400" err="1">
                <a:ea typeface="+mn-lt"/>
                <a:cs typeface="+mn-lt"/>
              </a:rPr>
              <a:t>darparu</a:t>
            </a:r>
            <a:r>
              <a:rPr lang="en-US" sz="1400">
                <a:ea typeface="+mn-lt"/>
                <a:cs typeface="+mn-lt"/>
              </a:rPr>
              <a:t> dull </a:t>
            </a:r>
            <a:r>
              <a:rPr lang="en-US" sz="1400" err="1">
                <a:ea typeface="+mn-lt"/>
                <a:cs typeface="+mn-lt"/>
              </a:rPr>
              <a:t>mwy</a:t>
            </a:r>
            <a:r>
              <a:rPr lang="en-US" sz="1400">
                <a:ea typeface="+mn-lt"/>
                <a:cs typeface="+mn-lt"/>
              </a:rPr>
              <a:t> teg o </a:t>
            </a:r>
            <a:r>
              <a:rPr lang="en-US" sz="1400" err="1">
                <a:ea typeface="+mn-lt"/>
                <a:cs typeface="+mn-lt"/>
              </a:rPr>
              <a:t>asesu</a:t>
            </a:r>
            <a:r>
              <a:rPr lang="en-US" sz="1400">
                <a:ea typeface="+mn-lt"/>
                <a:cs typeface="+mn-lt"/>
              </a:rPr>
              <a:t> </a:t>
            </a:r>
            <a:r>
              <a:rPr lang="en-US" sz="1400" err="1">
                <a:ea typeface="+mn-lt"/>
                <a:cs typeface="+mn-lt"/>
              </a:rPr>
              <a:t>sy’n</a:t>
            </a:r>
            <a:r>
              <a:rPr lang="en-US" sz="1400">
                <a:ea typeface="+mn-lt"/>
                <a:cs typeface="+mn-lt"/>
              </a:rPr>
              <a:t> </a:t>
            </a:r>
            <a:r>
              <a:rPr lang="en-US" sz="1400" err="1">
                <a:ea typeface="+mn-lt"/>
                <a:cs typeface="+mn-lt"/>
              </a:rPr>
              <a:t>canolbwyntio</a:t>
            </a:r>
            <a:r>
              <a:rPr lang="en-US" sz="1400">
                <a:ea typeface="+mn-lt"/>
                <a:cs typeface="+mn-lt"/>
              </a:rPr>
              <a:t> </a:t>
            </a:r>
            <a:r>
              <a:rPr lang="en-US" sz="1400" err="1">
                <a:ea typeface="+mn-lt"/>
                <a:cs typeface="+mn-lt"/>
              </a:rPr>
              <a:t>ar</a:t>
            </a:r>
            <a:r>
              <a:rPr lang="en-US" sz="1400">
                <a:ea typeface="+mn-lt"/>
                <a:cs typeface="+mn-lt"/>
              </a:rPr>
              <a:t> y </a:t>
            </a:r>
            <a:r>
              <a:rPr lang="en-US" sz="1400" err="1">
                <a:ea typeface="+mn-lt"/>
                <a:cs typeface="+mn-lt"/>
              </a:rPr>
              <a:t>dysgwr</a:t>
            </a:r>
            <a:r>
              <a:rPr lang="en-US" sz="1400">
                <a:ea typeface="+mn-lt"/>
                <a:cs typeface="+mn-lt"/>
              </a:rPr>
              <a:t> ac </a:t>
            </a:r>
            <a:r>
              <a:rPr lang="en-US" sz="1400" err="1">
                <a:ea typeface="+mn-lt"/>
                <a:cs typeface="+mn-lt"/>
              </a:rPr>
              <a:t>sy’n</a:t>
            </a:r>
            <a:r>
              <a:rPr lang="en-US" sz="1400">
                <a:ea typeface="+mn-lt"/>
                <a:cs typeface="+mn-lt"/>
              </a:rPr>
              <a:t> </a:t>
            </a:r>
            <a:r>
              <a:rPr lang="en-US" sz="1400" err="1">
                <a:ea typeface="+mn-lt"/>
                <a:cs typeface="+mn-lt"/>
              </a:rPr>
              <a:t>cefnogi</a:t>
            </a:r>
            <a:r>
              <a:rPr lang="en-US" sz="1400">
                <a:ea typeface="+mn-lt"/>
                <a:cs typeface="+mn-lt"/>
              </a:rPr>
              <a:t> </a:t>
            </a:r>
            <a:r>
              <a:rPr lang="en-US" sz="1400" err="1">
                <a:ea typeface="+mn-lt"/>
                <a:cs typeface="+mn-lt"/>
              </a:rPr>
              <a:t>cynnydd</a:t>
            </a:r>
            <a:r>
              <a:rPr lang="en-US" sz="1400">
                <a:ea typeface="+mn-lt"/>
                <a:cs typeface="+mn-lt"/>
              </a:rPr>
              <a:t> </a:t>
            </a:r>
            <a:r>
              <a:rPr lang="en-US" sz="1400" err="1">
                <a:ea typeface="+mn-lt"/>
                <a:cs typeface="+mn-lt"/>
              </a:rPr>
              <a:t>dysgu</a:t>
            </a:r>
            <a:r>
              <a:rPr lang="en-US" sz="1400">
                <a:ea typeface="+mn-lt"/>
                <a:cs typeface="+mn-lt"/>
              </a:rPr>
              <a:t> </a:t>
            </a:r>
            <a:r>
              <a:rPr lang="en-US" sz="1400" err="1">
                <a:ea typeface="+mn-lt"/>
                <a:cs typeface="+mn-lt"/>
              </a:rPr>
              <a:t>pob</a:t>
            </a:r>
            <a:r>
              <a:rPr lang="en-US" sz="1400">
                <a:ea typeface="+mn-lt"/>
                <a:cs typeface="+mn-lt"/>
              </a:rPr>
              <a:t> </a:t>
            </a:r>
            <a:r>
              <a:rPr lang="en-US" sz="1400" err="1">
                <a:ea typeface="+mn-lt"/>
                <a:cs typeface="+mn-lt"/>
              </a:rPr>
              <a:t>myfyriwr</a:t>
            </a:r>
            <a:r>
              <a:rPr lang="en-US" sz="1400">
                <a:ea typeface="+mn-lt"/>
                <a:cs typeface="+mn-lt"/>
              </a:rPr>
              <a:t>, </a:t>
            </a:r>
            <a:r>
              <a:rPr lang="en-US" sz="1400" err="1">
                <a:ea typeface="+mn-lt"/>
                <a:cs typeface="+mn-lt"/>
              </a:rPr>
              <a:t>gan</a:t>
            </a:r>
            <a:r>
              <a:rPr lang="en-US" sz="1400">
                <a:ea typeface="+mn-lt"/>
                <a:cs typeface="+mn-lt"/>
              </a:rPr>
              <a:t> </a:t>
            </a:r>
            <a:r>
              <a:rPr lang="en-US" sz="1400" err="1">
                <a:ea typeface="+mn-lt"/>
                <a:cs typeface="+mn-lt"/>
              </a:rPr>
              <a:t>gynnwys</a:t>
            </a:r>
            <a:r>
              <a:rPr lang="en-US" sz="1400">
                <a:ea typeface="+mn-lt"/>
                <a:cs typeface="+mn-lt"/>
              </a:rPr>
              <a:t> y </a:t>
            </a:r>
            <a:r>
              <a:rPr lang="en-US" sz="1400" err="1">
                <a:ea typeface="+mn-lt"/>
                <a:cs typeface="+mn-lt"/>
              </a:rPr>
              <a:t>rhai</a:t>
            </a:r>
            <a:r>
              <a:rPr lang="en-US" sz="1400">
                <a:ea typeface="+mn-lt"/>
                <a:cs typeface="+mn-lt"/>
              </a:rPr>
              <a:t> </a:t>
            </a:r>
            <a:r>
              <a:rPr lang="en-US" sz="1400" err="1">
                <a:ea typeface="+mn-lt"/>
                <a:cs typeface="+mn-lt"/>
              </a:rPr>
              <a:t>sydd</a:t>
            </a:r>
            <a:r>
              <a:rPr lang="en-US" sz="1400">
                <a:ea typeface="+mn-lt"/>
                <a:cs typeface="+mn-lt"/>
              </a:rPr>
              <a:t> dan </a:t>
            </a:r>
            <a:r>
              <a:rPr lang="en-US" sz="1400" err="1">
                <a:ea typeface="+mn-lt"/>
                <a:cs typeface="+mn-lt"/>
              </a:rPr>
              <a:t>anfantais</a:t>
            </a:r>
            <a:r>
              <a:rPr lang="en-US" sz="1400">
                <a:ea typeface="+mn-lt"/>
                <a:cs typeface="+mn-lt"/>
              </a:rPr>
              <a:t> </a:t>
            </a:r>
            <a:r>
              <a:rPr lang="en-US" sz="1400" err="1">
                <a:ea typeface="+mn-lt"/>
                <a:cs typeface="+mn-lt"/>
              </a:rPr>
              <a:t>oherwydd</a:t>
            </a:r>
            <a:r>
              <a:rPr lang="en-US" sz="1400">
                <a:ea typeface="+mn-lt"/>
                <a:cs typeface="+mn-lt"/>
              </a:rPr>
              <a:t> </a:t>
            </a:r>
            <a:r>
              <a:rPr lang="en-US" sz="1400" err="1">
                <a:ea typeface="+mn-lt"/>
                <a:cs typeface="+mn-lt"/>
              </a:rPr>
              <a:t>tlodi</a:t>
            </a:r>
            <a:r>
              <a:rPr lang="en-US" sz="1400">
                <a:ea typeface="+mn-lt"/>
                <a:cs typeface="+mn-lt"/>
              </a:rPr>
              <a:t> (</a:t>
            </a:r>
            <a:r>
              <a:rPr lang="en-US" sz="1400" err="1">
                <a:ea typeface="+mn-lt"/>
                <a:cs typeface="+mn-lt"/>
              </a:rPr>
              <a:t>Llywodraeth</a:t>
            </a:r>
            <a:r>
              <a:rPr lang="en-US" sz="1400">
                <a:ea typeface="+mn-lt"/>
                <a:cs typeface="+mn-lt"/>
              </a:rPr>
              <a:t> Cymru, 2021a; 2021b; 20</a:t>
            </a:r>
            <a:r>
              <a:rPr lang="en-US" sz="1400">
                <a:latin typeface="Arial Unicode MS"/>
                <a:cs typeface="Calibri"/>
              </a:rPr>
              <a:t>21c</a:t>
            </a:r>
            <a:r>
              <a:rPr lang="en-US" sz="1400">
                <a:latin typeface="Arial Unicode MS"/>
                <a:ea typeface="+mn-lt"/>
                <a:cs typeface="+mn-lt"/>
              </a:rPr>
              <a:t>).</a:t>
            </a:r>
            <a:endParaRPr lang="en-US" sz="1400">
              <a:latin typeface="Arial Unicode MS"/>
            </a:endParaRPr>
          </a:p>
        </p:txBody>
      </p:sp>
      <p:pic>
        <p:nvPicPr>
          <p:cNvPr id="8" name="Picture 7" descr="Welsh Government dragon logo used for stickers and snacks - BBC News">
            <a:extLst>
              <a:ext uri="{FF2B5EF4-FFF2-40B4-BE49-F238E27FC236}">
                <a16:creationId xmlns:a16="http://schemas.microsoft.com/office/drawing/2014/main" id="{25D94853-9EAC-118A-9CA3-DA4712AE445F}"/>
              </a:ext>
            </a:extLst>
          </p:cNvPr>
          <p:cNvPicPr>
            <a:picLocks noChangeAspect="1"/>
          </p:cNvPicPr>
          <p:nvPr/>
        </p:nvPicPr>
        <p:blipFill>
          <a:blip r:embed="rId3"/>
          <a:stretch>
            <a:fillRect/>
          </a:stretch>
        </p:blipFill>
        <p:spPr>
          <a:xfrm>
            <a:off x="3717" y="476049"/>
            <a:ext cx="2222810" cy="1233171"/>
          </a:xfrm>
          <a:prstGeom prst="rect">
            <a:avLst/>
          </a:prstGeom>
          <a:ln>
            <a:solidFill>
              <a:srgbClr val="002060"/>
            </a:solidFill>
          </a:ln>
        </p:spPr>
      </p:pic>
      <p:sp>
        <p:nvSpPr>
          <p:cNvPr id="9" name="TextBox 8">
            <a:extLst>
              <a:ext uri="{FF2B5EF4-FFF2-40B4-BE49-F238E27FC236}">
                <a16:creationId xmlns:a16="http://schemas.microsoft.com/office/drawing/2014/main" id="{8B1FC859-0DA9-DFB2-7078-B40756E2C64A}"/>
              </a:ext>
            </a:extLst>
          </p:cNvPr>
          <p:cNvSpPr txBox="1"/>
          <p:nvPr/>
        </p:nvSpPr>
        <p:spPr>
          <a:xfrm>
            <a:off x="2429341" y="428076"/>
            <a:ext cx="7013423" cy="1477325"/>
          </a:xfrm>
          <a:prstGeom prst="rect">
            <a:avLst/>
          </a:prstGeom>
          <a:noFill/>
          <a:ln w="12700" cap="flat">
            <a:solidFill>
              <a:srgbClr val="002060"/>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err="1">
                <a:ea typeface="+mn-lt"/>
                <a:cs typeface="+mn-lt"/>
              </a:rPr>
              <a:t>Cefndir</a:t>
            </a:r>
            <a:r>
              <a:rPr lang="en-US">
                <a:ea typeface="+mn-lt"/>
                <a:cs typeface="+mn-lt"/>
              </a:rPr>
              <a:t> </a:t>
            </a:r>
            <a:r>
              <a:rPr lang="en-US" err="1">
                <a:ea typeface="+mn-lt"/>
                <a:cs typeface="+mn-lt"/>
              </a:rPr>
              <a:t>deddfwriaethol</a:t>
            </a:r>
            <a:endParaRPr lang="en-US" err="1"/>
          </a:p>
          <a:p>
            <a:r>
              <a:rPr lang="en-US" err="1">
                <a:ea typeface="+mn-lt"/>
                <a:cs typeface="+mn-lt"/>
              </a:rPr>
              <a:t>Darparodd</a:t>
            </a:r>
            <a:r>
              <a:rPr lang="en-US">
                <a:ea typeface="+mn-lt"/>
                <a:cs typeface="+mn-lt"/>
              </a:rPr>
              <a:t> </a:t>
            </a:r>
            <a:r>
              <a:rPr lang="en-US" err="1">
                <a:ea typeface="+mn-lt"/>
                <a:cs typeface="+mn-lt"/>
              </a:rPr>
              <a:t>Deddf</a:t>
            </a:r>
            <a:r>
              <a:rPr lang="en-US">
                <a:ea typeface="+mn-lt"/>
                <a:cs typeface="+mn-lt"/>
              </a:rPr>
              <a:t> </a:t>
            </a:r>
            <a:r>
              <a:rPr lang="en-US" err="1">
                <a:ea typeface="+mn-lt"/>
                <a:cs typeface="+mn-lt"/>
              </a:rPr>
              <a:t>Cwricwlwm</a:t>
            </a:r>
            <a:r>
              <a:rPr lang="en-US">
                <a:ea typeface="+mn-lt"/>
                <a:cs typeface="+mn-lt"/>
              </a:rPr>
              <a:t> ac </a:t>
            </a:r>
            <a:r>
              <a:rPr lang="en-US" err="1">
                <a:ea typeface="+mn-lt"/>
                <a:cs typeface="+mn-lt"/>
              </a:rPr>
              <a:t>Asesu</a:t>
            </a:r>
            <a:r>
              <a:rPr lang="en-US">
                <a:ea typeface="+mn-lt"/>
                <a:cs typeface="+mn-lt"/>
              </a:rPr>
              <a:t> (Cymru) 2021 y sail </a:t>
            </a:r>
            <a:r>
              <a:rPr lang="en-US" err="1">
                <a:ea typeface="+mn-lt"/>
                <a:cs typeface="+mn-lt"/>
              </a:rPr>
              <a:t>ddeddfwriaethol</a:t>
            </a:r>
            <a:r>
              <a:rPr lang="en-US">
                <a:ea typeface="+mn-lt"/>
                <a:cs typeface="+mn-lt"/>
              </a:rPr>
              <a:t> </a:t>
            </a:r>
            <a:r>
              <a:rPr lang="en-US" err="1">
                <a:ea typeface="+mn-lt"/>
                <a:cs typeface="+mn-lt"/>
              </a:rPr>
              <a:t>ar</a:t>
            </a:r>
            <a:r>
              <a:rPr lang="en-US">
                <a:ea typeface="+mn-lt"/>
                <a:cs typeface="+mn-lt"/>
              </a:rPr>
              <a:t> </a:t>
            </a:r>
            <a:r>
              <a:rPr lang="en-US" err="1">
                <a:ea typeface="+mn-lt"/>
                <a:cs typeface="+mn-lt"/>
              </a:rPr>
              <a:t>gyfer</a:t>
            </a:r>
            <a:r>
              <a:rPr lang="en-US">
                <a:ea typeface="+mn-lt"/>
                <a:cs typeface="+mn-lt"/>
              </a:rPr>
              <a:t> y </a:t>
            </a:r>
            <a:r>
              <a:rPr lang="en-US" err="1">
                <a:ea typeface="+mn-lt"/>
                <a:cs typeface="+mn-lt"/>
              </a:rPr>
              <a:t>Cwricwlwm</a:t>
            </a:r>
            <a:r>
              <a:rPr lang="en-US">
                <a:ea typeface="+mn-lt"/>
                <a:cs typeface="+mn-lt"/>
              </a:rPr>
              <a:t> </a:t>
            </a:r>
            <a:r>
              <a:rPr lang="en-US" err="1">
                <a:ea typeface="+mn-lt"/>
                <a:cs typeface="+mn-lt"/>
              </a:rPr>
              <a:t>i</a:t>
            </a:r>
            <a:r>
              <a:rPr lang="en-US">
                <a:ea typeface="+mn-lt"/>
                <a:cs typeface="+mn-lt"/>
              </a:rPr>
              <a:t> </a:t>
            </a:r>
            <a:r>
              <a:rPr lang="en-US" err="1">
                <a:ea typeface="+mn-lt"/>
                <a:cs typeface="+mn-lt"/>
              </a:rPr>
              <a:t>Gymru</a:t>
            </a:r>
            <a:r>
              <a:rPr lang="en-US">
                <a:ea typeface="+mn-lt"/>
                <a:cs typeface="+mn-lt"/>
              </a:rPr>
              <a:t> </a:t>
            </a:r>
            <a:r>
              <a:rPr lang="en-US" err="1">
                <a:ea typeface="+mn-lt"/>
                <a:cs typeface="+mn-lt"/>
              </a:rPr>
              <a:t>a’i</a:t>
            </a:r>
            <a:r>
              <a:rPr lang="en-US">
                <a:ea typeface="+mn-lt"/>
                <a:cs typeface="+mn-lt"/>
              </a:rPr>
              <a:t> </a:t>
            </a:r>
            <a:r>
              <a:rPr lang="en-US" err="1">
                <a:ea typeface="+mn-lt"/>
                <a:cs typeface="+mn-lt"/>
              </a:rPr>
              <a:t>asesiadau</a:t>
            </a:r>
            <a:r>
              <a:rPr lang="en-US">
                <a:ea typeface="+mn-lt"/>
                <a:cs typeface="+mn-lt"/>
              </a:rPr>
              <a:t> </a:t>
            </a:r>
            <a:r>
              <a:rPr lang="en-US" err="1">
                <a:ea typeface="+mn-lt"/>
                <a:cs typeface="+mn-lt"/>
              </a:rPr>
              <a:t>personol</a:t>
            </a:r>
            <a:r>
              <a:rPr lang="en-US">
                <a:ea typeface="+mn-lt"/>
                <a:cs typeface="+mn-lt"/>
              </a:rPr>
              <a:t> </a:t>
            </a:r>
            <a:r>
              <a:rPr lang="en-US" err="1">
                <a:ea typeface="+mn-lt"/>
                <a:cs typeface="+mn-lt"/>
              </a:rPr>
              <a:t>cysylltiedig</a:t>
            </a:r>
            <a:r>
              <a:rPr lang="en-US">
                <a:ea typeface="+mn-lt"/>
                <a:cs typeface="+mn-lt"/>
              </a:rPr>
              <a:t>, </a:t>
            </a:r>
            <a:r>
              <a:rPr lang="en-US" err="1">
                <a:ea typeface="+mn-lt"/>
                <a:cs typeface="+mn-lt"/>
              </a:rPr>
              <a:t>gan</a:t>
            </a:r>
            <a:r>
              <a:rPr lang="en-US">
                <a:ea typeface="+mn-lt"/>
                <a:cs typeface="+mn-lt"/>
              </a:rPr>
              <a:t> </a:t>
            </a:r>
            <a:r>
              <a:rPr lang="en-US" err="1">
                <a:ea typeface="+mn-lt"/>
                <a:cs typeface="+mn-lt"/>
              </a:rPr>
              <a:t>adeiladu</a:t>
            </a:r>
            <a:r>
              <a:rPr lang="en-US">
                <a:ea typeface="+mn-lt"/>
                <a:cs typeface="+mn-lt"/>
              </a:rPr>
              <a:t> </a:t>
            </a:r>
            <a:r>
              <a:rPr lang="en-US" err="1">
                <a:ea typeface="+mn-lt"/>
                <a:cs typeface="+mn-lt"/>
              </a:rPr>
              <a:t>ar</a:t>
            </a:r>
            <a:r>
              <a:rPr lang="en-US">
                <a:ea typeface="+mn-lt"/>
                <a:cs typeface="+mn-lt"/>
              </a:rPr>
              <a:t> </a:t>
            </a:r>
            <a:r>
              <a:rPr lang="en-US" err="1">
                <a:ea typeface="+mn-lt"/>
                <a:cs typeface="+mn-lt"/>
              </a:rPr>
              <a:t>argymhellion</a:t>
            </a:r>
            <a:r>
              <a:rPr lang="en-US">
                <a:ea typeface="+mn-lt"/>
                <a:cs typeface="+mn-lt"/>
              </a:rPr>
              <a:t> </a:t>
            </a:r>
            <a:r>
              <a:rPr lang="en-US" err="1">
                <a:ea typeface="+mn-lt"/>
                <a:cs typeface="+mn-lt"/>
              </a:rPr>
              <a:t>diwygio</a:t>
            </a:r>
            <a:r>
              <a:rPr lang="en-US">
                <a:ea typeface="+mn-lt"/>
                <a:cs typeface="+mn-lt"/>
              </a:rPr>
              <a:t> </a:t>
            </a:r>
            <a:r>
              <a:rPr lang="en-US" err="1">
                <a:ea typeface="+mn-lt"/>
                <a:cs typeface="+mn-lt"/>
              </a:rPr>
              <a:t>blaenorol</a:t>
            </a:r>
            <a:r>
              <a:rPr lang="en-US">
                <a:ea typeface="+mn-lt"/>
                <a:cs typeface="+mn-lt"/>
              </a:rPr>
              <a:t> </a:t>
            </a:r>
            <a:r>
              <a:rPr lang="en-US" err="1">
                <a:ea typeface="+mn-lt"/>
                <a:cs typeface="+mn-lt"/>
              </a:rPr>
              <a:t>megis</a:t>
            </a:r>
            <a:r>
              <a:rPr lang="en-US">
                <a:ea typeface="+mn-lt"/>
                <a:cs typeface="+mn-lt"/>
              </a:rPr>
              <a:t> </a:t>
            </a:r>
            <a:r>
              <a:rPr lang="en-US" err="1">
                <a:ea typeface="+mn-lt"/>
                <a:cs typeface="+mn-lt"/>
              </a:rPr>
              <a:t>adroddiad</a:t>
            </a:r>
            <a:r>
              <a:rPr lang="en-US">
                <a:ea typeface="+mn-lt"/>
                <a:cs typeface="+mn-lt"/>
              </a:rPr>
              <a:t> </a:t>
            </a:r>
            <a:r>
              <a:rPr lang="en-US" err="1">
                <a:ea typeface="+mn-lt"/>
                <a:cs typeface="+mn-lt"/>
              </a:rPr>
              <a:t>Dyfodol</a:t>
            </a:r>
            <a:r>
              <a:rPr lang="en-US">
                <a:ea typeface="+mn-lt"/>
                <a:cs typeface="+mn-lt"/>
              </a:rPr>
              <a:t> </a:t>
            </a:r>
            <a:r>
              <a:rPr lang="en-US" err="1">
                <a:ea typeface="+mn-lt"/>
                <a:cs typeface="+mn-lt"/>
              </a:rPr>
              <a:t>Llwyddiannus</a:t>
            </a:r>
            <a:r>
              <a:rPr lang="en-US">
                <a:ea typeface="+mn-lt"/>
                <a:cs typeface="+mn-lt"/>
              </a:rPr>
              <a:t> 2015 (</a:t>
            </a:r>
            <a:r>
              <a:rPr lang="en-US" err="1">
                <a:ea typeface="+mn-lt"/>
                <a:cs typeface="+mn-lt"/>
              </a:rPr>
              <a:t>Llywodraeth</a:t>
            </a:r>
            <a:r>
              <a:rPr lang="en-US">
                <a:ea typeface="+mn-lt"/>
                <a:cs typeface="+mn-lt"/>
              </a:rPr>
              <a:t> Cymru, 2021).</a:t>
            </a:r>
            <a:endParaRPr lang="en-US"/>
          </a:p>
        </p:txBody>
      </p:sp>
      <p:sp>
        <p:nvSpPr>
          <p:cNvPr id="10" name="TextBox 9">
            <a:extLst>
              <a:ext uri="{FF2B5EF4-FFF2-40B4-BE49-F238E27FC236}">
                <a16:creationId xmlns:a16="http://schemas.microsoft.com/office/drawing/2014/main" id="{9BF528FA-CD43-F229-53C1-D953C13CE4CB}"/>
              </a:ext>
            </a:extLst>
          </p:cNvPr>
          <p:cNvSpPr txBox="1"/>
          <p:nvPr/>
        </p:nvSpPr>
        <p:spPr>
          <a:xfrm>
            <a:off x="2905125" y="2012156"/>
            <a:ext cx="4824412" cy="4247315"/>
          </a:xfrm>
          <a:prstGeom prst="rect">
            <a:avLst/>
          </a:prstGeom>
          <a:noFill/>
          <a:ln w="12700" cap="flat">
            <a:solidFill>
              <a:srgbClr val="002060"/>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err="1">
                <a:ea typeface="+mn-lt"/>
                <a:cs typeface="+mn-lt"/>
              </a:rPr>
              <a:t>Manteision</a:t>
            </a:r>
            <a:r>
              <a:rPr lang="en-US">
                <a:ea typeface="+mn-lt"/>
                <a:cs typeface="+mn-lt"/>
              </a:rPr>
              <a:t> </a:t>
            </a:r>
            <a:r>
              <a:rPr lang="en-US" err="1">
                <a:ea typeface="+mn-lt"/>
                <a:cs typeface="+mn-lt"/>
              </a:rPr>
              <a:t>posib</a:t>
            </a:r>
            <a:endParaRPr lang="en-US" err="1"/>
          </a:p>
          <a:p>
            <a:endParaRPr lang="en-US"/>
          </a:p>
          <a:p>
            <a:r>
              <a:rPr lang="en-US">
                <a:ea typeface="+mn-lt"/>
                <a:cs typeface="+mn-lt"/>
              </a:rPr>
              <a:t>Mae </a:t>
            </a:r>
            <a:r>
              <a:rPr lang="en-US" err="1">
                <a:ea typeface="+mn-lt"/>
                <a:cs typeface="+mn-lt"/>
              </a:rPr>
              <a:t>profion</a:t>
            </a:r>
            <a:r>
              <a:rPr lang="en-US">
                <a:ea typeface="+mn-lt"/>
                <a:cs typeface="+mn-lt"/>
              </a:rPr>
              <a:t> </a:t>
            </a:r>
            <a:r>
              <a:rPr lang="en-US" err="1">
                <a:ea typeface="+mn-lt"/>
                <a:cs typeface="+mn-lt"/>
              </a:rPr>
              <a:t>addasol</a:t>
            </a:r>
            <a:r>
              <a:rPr lang="en-US">
                <a:ea typeface="+mn-lt"/>
                <a:cs typeface="+mn-lt"/>
              </a:rPr>
              <a:t> </a:t>
            </a:r>
            <a:r>
              <a:rPr lang="en-US" err="1">
                <a:ea typeface="+mn-lt"/>
                <a:cs typeface="+mn-lt"/>
              </a:rPr>
              <a:t>yn</a:t>
            </a:r>
            <a:r>
              <a:rPr lang="en-US">
                <a:ea typeface="+mn-lt"/>
                <a:cs typeface="+mn-lt"/>
              </a:rPr>
              <a:t> </a:t>
            </a:r>
            <a:r>
              <a:rPr lang="en-US" err="1">
                <a:ea typeface="+mn-lt"/>
                <a:cs typeface="+mn-lt"/>
              </a:rPr>
              <a:t>darparu</a:t>
            </a:r>
            <a:r>
              <a:rPr lang="en-US">
                <a:ea typeface="+mn-lt"/>
                <a:cs typeface="+mn-lt"/>
              </a:rPr>
              <a:t> </a:t>
            </a:r>
            <a:r>
              <a:rPr lang="en-US" err="1">
                <a:ea typeface="+mn-lt"/>
                <a:cs typeface="+mn-lt"/>
              </a:rPr>
              <a:t>cwestiynau</a:t>
            </a:r>
            <a:r>
              <a:rPr lang="en-US">
                <a:ea typeface="+mn-lt"/>
                <a:cs typeface="+mn-lt"/>
              </a:rPr>
              <a:t> </a:t>
            </a:r>
            <a:r>
              <a:rPr lang="en-US" err="1">
                <a:ea typeface="+mn-lt"/>
                <a:cs typeface="+mn-lt"/>
              </a:rPr>
              <a:t>heriol</a:t>
            </a:r>
            <a:r>
              <a:rPr lang="en-US">
                <a:ea typeface="+mn-lt"/>
                <a:cs typeface="+mn-lt"/>
              </a:rPr>
              <a:t> </a:t>
            </a:r>
            <a:r>
              <a:rPr lang="en-US" err="1">
                <a:ea typeface="+mn-lt"/>
                <a:cs typeface="+mn-lt"/>
              </a:rPr>
              <a:t>priodol</a:t>
            </a:r>
            <a:r>
              <a:rPr lang="en-US">
                <a:ea typeface="+mn-lt"/>
                <a:cs typeface="+mn-lt"/>
              </a:rPr>
              <a:t> ac </a:t>
            </a:r>
            <a:r>
              <a:rPr lang="en-US" err="1">
                <a:ea typeface="+mn-lt"/>
                <a:cs typeface="+mn-lt"/>
              </a:rPr>
              <a:t>adborth</a:t>
            </a:r>
            <a:r>
              <a:rPr lang="en-US">
                <a:ea typeface="+mn-lt"/>
                <a:cs typeface="+mn-lt"/>
              </a:rPr>
              <a:t> </a:t>
            </a:r>
            <a:r>
              <a:rPr lang="en-US" err="1">
                <a:ea typeface="+mn-lt"/>
                <a:cs typeface="+mn-lt"/>
              </a:rPr>
              <a:t>wedi'i</a:t>
            </a:r>
            <a:r>
              <a:rPr lang="en-US">
                <a:ea typeface="+mn-lt"/>
                <a:cs typeface="+mn-lt"/>
              </a:rPr>
              <a:t> </a:t>
            </a:r>
            <a:r>
              <a:rPr lang="en-US" err="1">
                <a:ea typeface="+mn-lt"/>
                <a:cs typeface="+mn-lt"/>
              </a:rPr>
              <a:t>dargedu</a:t>
            </a:r>
            <a:r>
              <a:rPr lang="en-US">
                <a:ea typeface="+mn-lt"/>
                <a:cs typeface="+mn-lt"/>
              </a:rPr>
              <a:t> </a:t>
            </a:r>
            <a:r>
              <a:rPr lang="en-US" err="1">
                <a:ea typeface="+mn-lt"/>
                <a:cs typeface="+mn-lt"/>
              </a:rPr>
              <a:t>yn</a:t>
            </a:r>
            <a:r>
              <a:rPr lang="en-US">
                <a:ea typeface="+mn-lt"/>
                <a:cs typeface="+mn-lt"/>
              </a:rPr>
              <a:t> </a:t>
            </a:r>
            <a:r>
              <a:rPr lang="en-US" err="1">
                <a:ea typeface="+mn-lt"/>
                <a:cs typeface="+mn-lt"/>
              </a:rPr>
              <a:t>seiliedig</a:t>
            </a:r>
            <a:r>
              <a:rPr lang="en-US">
                <a:ea typeface="+mn-lt"/>
                <a:cs typeface="+mn-lt"/>
              </a:rPr>
              <a:t> </a:t>
            </a:r>
            <a:r>
              <a:rPr lang="en-US" err="1">
                <a:ea typeface="+mn-lt"/>
                <a:cs typeface="+mn-lt"/>
              </a:rPr>
              <a:t>ar</a:t>
            </a:r>
            <a:r>
              <a:rPr lang="en-US">
                <a:ea typeface="+mn-lt"/>
                <a:cs typeface="+mn-lt"/>
              </a:rPr>
              <a:t> </a:t>
            </a:r>
            <a:r>
              <a:rPr lang="en-US" err="1">
                <a:ea typeface="+mn-lt"/>
                <a:cs typeface="+mn-lt"/>
              </a:rPr>
              <a:t>lefel</a:t>
            </a:r>
            <a:r>
              <a:rPr lang="en-US">
                <a:ea typeface="+mn-lt"/>
                <a:cs typeface="+mn-lt"/>
              </a:rPr>
              <a:t> </a:t>
            </a:r>
            <a:r>
              <a:rPr lang="en-US" err="1">
                <a:ea typeface="+mn-lt"/>
                <a:cs typeface="+mn-lt"/>
              </a:rPr>
              <a:t>cyrhaeddiad</a:t>
            </a:r>
            <a:r>
              <a:rPr lang="en-US">
                <a:ea typeface="+mn-lt"/>
                <a:cs typeface="+mn-lt"/>
              </a:rPr>
              <a:t> </a:t>
            </a:r>
            <a:r>
              <a:rPr lang="en-US" err="1">
                <a:ea typeface="+mn-lt"/>
                <a:cs typeface="+mn-lt"/>
              </a:rPr>
              <a:t>presennol</a:t>
            </a:r>
            <a:r>
              <a:rPr lang="en-US">
                <a:ea typeface="+mn-lt"/>
                <a:cs typeface="+mn-lt"/>
              </a:rPr>
              <a:t> </a:t>
            </a:r>
            <a:r>
              <a:rPr lang="en-US" err="1">
                <a:ea typeface="+mn-lt"/>
                <a:cs typeface="+mn-lt"/>
              </a:rPr>
              <a:t>pob</a:t>
            </a:r>
            <a:r>
              <a:rPr lang="en-US">
                <a:ea typeface="+mn-lt"/>
                <a:cs typeface="+mn-lt"/>
              </a:rPr>
              <a:t> </a:t>
            </a:r>
            <a:r>
              <a:rPr lang="en-US" err="1">
                <a:ea typeface="+mn-lt"/>
                <a:cs typeface="+mn-lt"/>
              </a:rPr>
              <a:t>dysgwr</a:t>
            </a:r>
            <a:r>
              <a:rPr lang="en-US">
                <a:ea typeface="+mn-lt"/>
                <a:cs typeface="+mn-lt"/>
              </a:rPr>
              <a:t>, </a:t>
            </a:r>
            <a:r>
              <a:rPr lang="en-US" err="1">
                <a:ea typeface="+mn-lt"/>
                <a:cs typeface="+mn-lt"/>
              </a:rPr>
              <a:t>waeth</a:t>
            </a:r>
            <a:r>
              <a:rPr lang="en-US">
                <a:ea typeface="+mn-lt"/>
                <a:cs typeface="+mn-lt"/>
              </a:rPr>
              <a:t> </a:t>
            </a:r>
            <a:r>
              <a:rPr lang="en-US" err="1">
                <a:ea typeface="+mn-lt"/>
                <a:cs typeface="+mn-lt"/>
              </a:rPr>
              <a:t>beth</a:t>
            </a:r>
            <a:r>
              <a:rPr lang="en-US">
                <a:ea typeface="+mn-lt"/>
                <a:cs typeface="+mn-lt"/>
              </a:rPr>
              <a:t> </a:t>
            </a:r>
            <a:r>
              <a:rPr lang="en-US" err="1">
                <a:ea typeface="+mn-lt"/>
                <a:cs typeface="+mn-lt"/>
              </a:rPr>
              <a:t>fo'i</a:t>
            </a:r>
            <a:r>
              <a:rPr lang="en-US">
                <a:ea typeface="+mn-lt"/>
                <a:cs typeface="+mn-lt"/>
              </a:rPr>
              <a:t> </a:t>
            </a:r>
            <a:r>
              <a:rPr lang="en-US" err="1">
                <a:ea typeface="+mn-lt"/>
                <a:cs typeface="+mn-lt"/>
              </a:rPr>
              <a:t>gefndir</a:t>
            </a:r>
            <a:r>
              <a:rPr lang="en-US">
                <a:ea typeface="+mn-lt"/>
                <a:cs typeface="+mn-lt"/>
              </a:rPr>
              <a:t> (</a:t>
            </a:r>
            <a:r>
              <a:rPr lang="en-US" err="1">
                <a:ea typeface="+mn-lt"/>
                <a:cs typeface="+mn-lt"/>
              </a:rPr>
              <a:t>Llywodraeth</a:t>
            </a:r>
            <a:r>
              <a:rPr lang="en-US">
                <a:ea typeface="+mn-lt"/>
                <a:cs typeface="+mn-lt"/>
              </a:rPr>
              <a:t> Cymru, 2021a).</a:t>
            </a:r>
            <a:endParaRPr lang="en-US"/>
          </a:p>
          <a:p>
            <a:endParaRPr lang="en-US"/>
          </a:p>
          <a:p>
            <a:r>
              <a:rPr lang="en-US" err="1">
                <a:ea typeface="+mn-lt"/>
                <a:cs typeface="+mn-lt"/>
              </a:rPr>
              <a:t>Gallai’r</a:t>
            </a:r>
            <a:r>
              <a:rPr lang="en-US">
                <a:ea typeface="+mn-lt"/>
                <a:cs typeface="+mn-lt"/>
              </a:rPr>
              <a:t> dull </a:t>
            </a:r>
            <a:r>
              <a:rPr lang="en-US" err="1">
                <a:ea typeface="+mn-lt"/>
                <a:cs typeface="+mn-lt"/>
              </a:rPr>
              <a:t>asesu</a:t>
            </a:r>
            <a:r>
              <a:rPr lang="en-US">
                <a:ea typeface="+mn-lt"/>
                <a:cs typeface="+mn-lt"/>
              </a:rPr>
              <a:t> cyfran isel helpu i leihau effaith straen a phryder ar berfformiad (Llywodraeth Cymru, 2021b).</a:t>
            </a:r>
            <a:endParaRPr lang="en-US"/>
          </a:p>
          <a:p>
            <a:endParaRPr lang="en-US"/>
          </a:p>
          <a:p>
            <a:r>
              <a:rPr lang="en-US">
                <a:ea typeface="+mn-lt"/>
                <a:cs typeface="+mn-lt"/>
              </a:rPr>
              <a:t>Yn </a:t>
            </a:r>
            <a:r>
              <a:rPr lang="en-US" err="1">
                <a:ea typeface="+mn-lt"/>
                <a:cs typeface="+mn-lt"/>
              </a:rPr>
              <a:t>cynnig</a:t>
            </a:r>
            <a:r>
              <a:rPr lang="en-US">
                <a:ea typeface="+mn-lt"/>
                <a:cs typeface="+mn-lt"/>
              </a:rPr>
              <a:t> data </a:t>
            </a:r>
            <a:r>
              <a:rPr lang="en-US" err="1">
                <a:ea typeface="+mn-lt"/>
                <a:cs typeface="+mn-lt"/>
              </a:rPr>
              <a:t>manwl</a:t>
            </a:r>
            <a:r>
              <a:rPr lang="en-US">
                <a:ea typeface="+mn-lt"/>
                <a:cs typeface="+mn-lt"/>
              </a:rPr>
              <a:t> </a:t>
            </a:r>
            <a:r>
              <a:rPr lang="en-US" err="1">
                <a:ea typeface="+mn-lt"/>
                <a:cs typeface="+mn-lt"/>
              </a:rPr>
              <a:t>ar</a:t>
            </a:r>
            <a:r>
              <a:rPr lang="en-US">
                <a:ea typeface="+mn-lt"/>
                <a:cs typeface="+mn-lt"/>
              </a:rPr>
              <a:t> </a:t>
            </a:r>
            <a:r>
              <a:rPr lang="en-US" err="1">
                <a:ea typeface="+mn-lt"/>
                <a:cs typeface="+mn-lt"/>
              </a:rPr>
              <a:t>gynnydd</a:t>
            </a:r>
            <a:r>
              <a:rPr lang="en-US">
                <a:ea typeface="+mn-lt"/>
                <a:cs typeface="+mn-lt"/>
              </a:rPr>
              <a:t> </a:t>
            </a:r>
            <a:r>
              <a:rPr lang="en-US" err="1">
                <a:ea typeface="+mn-lt"/>
                <a:cs typeface="+mn-lt"/>
              </a:rPr>
              <a:t>dysgwyr</a:t>
            </a:r>
            <a:r>
              <a:rPr lang="en-US">
                <a:ea typeface="+mn-lt"/>
                <a:cs typeface="+mn-lt"/>
              </a:rPr>
              <a:t> </a:t>
            </a:r>
            <a:r>
              <a:rPr lang="en-US" err="1">
                <a:ea typeface="+mn-lt"/>
                <a:cs typeface="+mn-lt"/>
              </a:rPr>
              <a:t>unigol</a:t>
            </a:r>
            <a:r>
              <a:rPr lang="en-US">
                <a:ea typeface="+mn-lt"/>
                <a:cs typeface="+mn-lt"/>
              </a:rPr>
              <a:t>, y </a:t>
            </a:r>
            <a:r>
              <a:rPr lang="en-US" err="1">
                <a:ea typeface="+mn-lt"/>
                <a:cs typeface="+mn-lt"/>
              </a:rPr>
              <a:t>gallai</a:t>
            </a:r>
            <a:r>
              <a:rPr lang="en-US">
                <a:ea typeface="+mn-lt"/>
                <a:cs typeface="+mn-lt"/>
              </a:rPr>
              <a:t> </a:t>
            </a:r>
            <a:r>
              <a:rPr lang="en-US" err="1">
                <a:ea typeface="+mn-lt"/>
                <a:cs typeface="+mn-lt"/>
              </a:rPr>
              <a:t>ysgolion</a:t>
            </a:r>
            <a:r>
              <a:rPr lang="en-US">
                <a:ea typeface="+mn-lt"/>
                <a:cs typeface="+mn-lt"/>
              </a:rPr>
              <a:t> </a:t>
            </a:r>
            <a:r>
              <a:rPr lang="en-US" err="1">
                <a:ea typeface="+mn-lt"/>
                <a:cs typeface="+mn-lt"/>
              </a:rPr>
              <a:t>eu</a:t>
            </a:r>
            <a:r>
              <a:rPr lang="en-US">
                <a:ea typeface="+mn-lt"/>
                <a:cs typeface="+mn-lt"/>
              </a:rPr>
              <a:t> </a:t>
            </a:r>
            <a:r>
              <a:rPr lang="en-US" err="1">
                <a:ea typeface="+mn-lt"/>
                <a:cs typeface="+mn-lt"/>
              </a:rPr>
              <a:t>defnyddio</a:t>
            </a:r>
            <a:r>
              <a:rPr lang="en-US">
                <a:ea typeface="+mn-lt"/>
                <a:cs typeface="+mn-lt"/>
              </a:rPr>
              <a:t> </a:t>
            </a:r>
            <a:r>
              <a:rPr lang="en-US" err="1">
                <a:ea typeface="+mn-lt"/>
                <a:cs typeface="+mn-lt"/>
              </a:rPr>
              <a:t>i</a:t>
            </a:r>
            <a:r>
              <a:rPr lang="en-US">
                <a:ea typeface="+mn-lt"/>
                <a:cs typeface="+mn-lt"/>
              </a:rPr>
              <a:t> </a:t>
            </a:r>
            <a:r>
              <a:rPr lang="en-US" err="1">
                <a:ea typeface="+mn-lt"/>
                <a:cs typeface="+mn-lt"/>
              </a:rPr>
              <a:t>lywio</a:t>
            </a:r>
            <a:r>
              <a:rPr lang="en-US">
                <a:ea typeface="+mn-lt"/>
                <a:cs typeface="+mn-lt"/>
              </a:rPr>
              <a:t> </a:t>
            </a:r>
            <a:r>
              <a:rPr lang="en-US" err="1">
                <a:ea typeface="+mn-lt"/>
                <a:cs typeface="+mn-lt"/>
              </a:rPr>
              <a:t>ymyriadau</a:t>
            </a:r>
            <a:r>
              <a:rPr lang="en-US">
                <a:ea typeface="+mn-lt"/>
                <a:cs typeface="+mn-lt"/>
              </a:rPr>
              <a:t> </a:t>
            </a:r>
            <a:r>
              <a:rPr lang="en-US" err="1">
                <a:ea typeface="+mn-lt"/>
                <a:cs typeface="+mn-lt"/>
              </a:rPr>
              <a:t>wedi’u</a:t>
            </a:r>
            <a:r>
              <a:rPr lang="en-US">
                <a:ea typeface="+mn-lt"/>
                <a:cs typeface="+mn-lt"/>
              </a:rPr>
              <a:t> </a:t>
            </a:r>
            <a:r>
              <a:rPr lang="en-US" err="1">
                <a:ea typeface="+mn-lt"/>
                <a:cs typeface="+mn-lt"/>
              </a:rPr>
              <a:t>targedu</a:t>
            </a:r>
            <a:r>
              <a:rPr lang="en-US">
                <a:ea typeface="+mn-lt"/>
                <a:cs typeface="+mn-lt"/>
              </a:rPr>
              <a:t> a </a:t>
            </a:r>
            <a:r>
              <a:rPr lang="en-US" err="1">
                <a:ea typeface="+mn-lt"/>
                <a:cs typeface="+mn-lt"/>
              </a:rPr>
              <a:t>chymorth</a:t>
            </a:r>
            <a:r>
              <a:rPr lang="en-US">
                <a:ea typeface="+mn-lt"/>
                <a:cs typeface="+mn-lt"/>
              </a:rPr>
              <a:t> </a:t>
            </a:r>
            <a:r>
              <a:rPr lang="en-US" err="1">
                <a:ea typeface="+mn-lt"/>
                <a:cs typeface="+mn-lt"/>
              </a:rPr>
              <a:t>i</a:t>
            </a:r>
            <a:r>
              <a:rPr lang="en-US">
                <a:ea typeface="+mn-lt"/>
                <a:cs typeface="+mn-lt"/>
              </a:rPr>
              <a:t> </a:t>
            </a:r>
            <a:r>
              <a:rPr lang="en-US" err="1">
                <a:ea typeface="+mn-lt"/>
                <a:cs typeface="+mn-lt"/>
              </a:rPr>
              <a:t>fyfyrwyr</a:t>
            </a:r>
            <a:r>
              <a:rPr lang="en-US">
                <a:ea typeface="+mn-lt"/>
                <a:cs typeface="+mn-lt"/>
              </a:rPr>
              <a:t> </a:t>
            </a:r>
            <a:r>
              <a:rPr lang="en-US" err="1">
                <a:ea typeface="+mn-lt"/>
                <a:cs typeface="+mn-lt"/>
              </a:rPr>
              <a:t>difreintiedig</a:t>
            </a:r>
            <a:r>
              <a:rPr lang="en-US">
                <a:ea typeface="+mn-lt"/>
                <a:cs typeface="+mn-lt"/>
              </a:rPr>
              <a:t> (</a:t>
            </a:r>
            <a:r>
              <a:rPr lang="en-US" err="1">
                <a:ea typeface="+mn-lt"/>
                <a:cs typeface="+mn-lt"/>
              </a:rPr>
              <a:t>Llywodraeth</a:t>
            </a:r>
            <a:r>
              <a:rPr lang="en-US">
                <a:ea typeface="+mn-lt"/>
                <a:cs typeface="+mn-lt"/>
              </a:rPr>
              <a:t> Cymru, 2021c)</a:t>
            </a:r>
            <a:endParaRPr lang="en-US"/>
          </a:p>
        </p:txBody>
      </p:sp>
      <p:sp>
        <p:nvSpPr>
          <p:cNvPr id="4" name="TextBox 3">
            <a:extLst>
              <a:ext uri="{FF2B5EF4-FFF2-40B4-BE49-F238E27FC236}">
                <a16:creationId xmlns:a16="http://schemas.microsoft.com/office/drawing/2014/main" id="{2EAC4250-BE94-3D5F-B6E7-DC70418A8F33}"/>
              </a:ext>
            </a:extLst>
          </p:cNvPr>
          <p:cNvSpPr txBox="1"/>
          <p:nvPr/>
        </p:nvSpPr>
        <p:spPr>
          <a:xfrm>
            <a:off x="195427" y="4404080"/>
            <a:ext cx="2428874" cy="1200327"/>
          </a:xfrm>
          <a:prstGeom prst="rect">
            <a:avLst/>
          </a:prstGeom>
          <a:solidFill>
            <a:schemeClr val="bg2">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1200">
                <a:ea typeface="+mn-lt"/>
                <a:cs typeface="+mn-lt"/>
              </a:rPr>
              <a:t>Yn </a:t>
            </a:r>
            <a:r>
              <a:rPr lang="en-US" sz="1200" err="1">
                <a:ea typeface="+mn-lt"/>
                <a:cs typeface="+mn-lt"/>
              </a:rPr>
              <a:t>seiliedig</a:t>
            </a:r>
            <a:r>
              <a:rPr lang="en-US" sz="1200">
                <a:ea typeface="+mn-lt"/>
                <a:cs typeface="+mn-lt"/>
              </a:rPr>
              <a:t> </a:t>
            </a:r>
            <a:r>
              <a:rPr lang="en-US" sz="1200" err="1">
                <a:ea typeface="+mn-lt"/>
                <a:cs typeface="+mn-lt"/>
              </a:rPr>
              <a:t>ar</a:t>
            </a:r>
            <a:r>
              <a:rPr lang="en-US" sz="1200">
                <a:ea typeface="+mn-lt"/>
                <a:cs typeface="+mn-lt"/>
              </a:rPr>
              <a:t> y </a:t>
            </a:r>
            <a:r>
              <a:rPr lang="en-US" sz="1200" err="1">
                <a:ea typeface="+mn-lt"/>
                <a:cs typeface="+mn-lt"/>
              </a:rPr>
              <a:t>wybodaeth</a:t>
            </a:r>
            <a:r>
              <a:rPr lang="en-US" sz="1200">
                <a:ea typeface="+mn-lt"/>
                <a:cs typeface="+mn-lt"/>
              </a:rPr>
              <a:t> a </a:t>
            </a:r>
            <a:r>
              <a:rPr lang="en-US" sz="1200" err="1">
                <a:ea typeface="+mn-lt"/>
                <a:cs typeface="+mn-lt"/>
              </a:rPr>
              <a:t>ddarparwyd</a:t>
            </a:r>
            <a:r>
              <a:rPr lang="en-US" sz="1200">
                <a:ea typeface="+mn-lt"/>
                <a:cs typeface="+mn-lt"/>
              </a:rPr>
              <a:t>, a </a:t>
            </a:r>
            <a:r>
              <a:rPr lang="en-US" sz="1200" err="1">
                <a:ea typeface="+mn-lt"/>
                <a:cs typeface="+mn-lt"/>
              </a:rPr>
              <a:t>fyddech</a:t>
            </a:r>
            <a:r>
              <a:rPr lang="en-US" sz="1200">
                <a:ea typeface="+mn-lt"/>
                <a:cs typeface="+mn-lt"/>
              </a:rPr>
              <a:t> </a:t>
            </a:r>
            <a:r>
              <a:rPr lang="en-US" sz="1200" err="1">
                <a:ea typeface="+mn-lt"/>
                <a:cs typeface="+mn-lt"/>
              </a:rPr>
              <a:t>cystal</a:t>
            </a:r>
            <a:r>
              <a:rPr lang="en-US" sz="1200">
                <a:ea typeface="+mn-lt"/>
                <a:cs typeface="+mn-lt"/>
              </a:rPr>
              <a:t> â </a:t>
            </a:r>
            <a:r>
              <a:rPr lang="en-US" sz="1200" err="1">
                <a:ea typeface="+mn-lt"/>
                <a:cs typeface="+mn-lt"/>
              </a:rPr>
              <a:t>rhestru</a:t>
            </a:r>
            <a:r>
              <a:rPr lang="en-US" sz="1200">
                <a:ea typeface="+mn-lt"/>
                <a:cs typeface="+mn-lt"/>
              </a:rPr>
              <a:t> </a:t>
            </a:r>
            <a:r>
              <a:rPr lang="en-US" sz="1200" err="1">
                <a:ea typeface="+mn-lt"/>
                <a:cs typeface="+mn-lt"/>
              </a:rPr>
              <a:t>yn</a:t>
            </a:r>
            <a:r>
              <a:rPr lang="en-US" sz="1200">
                <a:ea typeface="+mn-lt"/>
                <a:cs typeface="+mn-lt"/>
              </a:rPr>
              <a:t> y </a:t>
            </a:r>
            <a:r>
              <a:rPr lang="en-US" sz="1200" err="1">
                <a:ea typeface="+mn-lt"/>
                <a:cs typeface="+mn-lt"/>
              </a:rPr>
              <a:t>sgwrs</a:t>
            </a:r>
            <a:r>
              <a:rPr lang="en-US" sz="1200">
                <a:ea typeface="+mn-lt"/>
                <a:cs typeface="+mn-lt"/>
              </a:rPr>
              <a:t> </a:t>
            </a:r>
            <a:r>
              <a:rPr lang="en-US" sz="1200" err="1">
                <a:ea typeface="+mn-lt"/>
                <a:cs typeface="+mn-lt"/>
              </a:rPr>
              <a:t>unrhyw</a:t>
            </a:r>
            <a:r>
              <a:rPr lang="en-US" sz="1200">
                <a:ea typeface="+mn-lt"/>
                <a:cs typeface="+mn-lt"/>
              </a:rPr>
              <a:t> </a:t>
            </a:r>
            <a:r>
              <a:rPr lang="en-US" sz="1200" err="1">
                <a:ea typeface="+mn-lt"/>
                <a:cs typeface="+mn-lt"/>
              </a:rPr>
              <a:t>gyfyngiadau</a:t>
            </a:r>
            <a:r>
              <a:rPr lang="en-US" sz="1200">
                <a:ea typeface="+mn-lt"/>
                <a:cs typeface="+mn-lt"/>
              </a:rPr>
              <a:t> </a:t>
            </a:r>
            <a:r>
              <a:rPr lang="en-US" sz="1200" err="1">
                <a:ea typeface="+mn-lt"/>
                <a:cs typeface="+mn-lt"/>
              </a:rPr>
              <a:t>posibl</a:t>
            </a:r>
            <a:r>
              <a:rPr lang="en-US" sz="1200">
                <a:ea typeface="+mn-lt"/>
                <a:cs typeface="+mn-lt"/>
              </a:rPr>
              <a:t> </a:t>
            </a:r>
            <a:r>
              <a:rPr lang="en-US" sz="1200" err="1">
                <a:ea typeface="+mn-lt"/>
                <a:cs typeface="+mn-lt"/>
              </a:rPr>
              <a:t>yr</a:t>
            </a:r>
            <a:r>
              <a:rPr lang="en-US" sz="1200">
                <a:ea typeface="+mn-lt"/>
                <a:cs typeface="+mn-lt"/>
              </a:rPr>
              <a:t> </a:t>
            </a:r>
            <a:r>
              <a:rPr lang="en-US" sz="1200" err="1">
                <a:ea typeface="+mn-lt"/>
                <a:cs typeface="+mn-lt"/>
              </a:rPr>
              <a:t>ydych</a:t>
            </a:r>
            <a:r>
              <a:rPr lang="en-US" sz="1200">
                <a:ea typeface="+mn-lt"/>
                <a:cs typeface="+mn-lt"/>
              </a:rPr>
              <a:t> </a:t>
            </a:r>
            <a:r>
              <a:rPr lang="en-US" sz="1200" err="1">
                <a:ea typeface="+mn-lt"/>
                <a:cs typeface="+mn-lt"/>
              </a:rPr>
              <a:t>wedi’u</a:t>
            </a:r>
            <a:r>
              <a:rPr lang="en-US" sz="1200">
                <a:ea typeface="+mn-lt"/>
                <a:cs typeface="+mn-lt"/>
              </a:rPr>
              <a:t> nodi </a:t>
            </a:r>
            <a:r>
              <a:rPr lang="en-US" sz="1200" err="1">
                <a:ea typeface="+mn-lt"/>
                <a:cs typeface="+mn-lt"/>
              </a:rPr>
              <a:t>hyd</a:t>
            </a:r>
            <a:r>
              <a:rPr lang="en-US" sz="1200">
                <a:ea typeface="+mn-lt"/>
                <a:cs typeface="+mn-lt"/>
              </a:rPr>
              <a:t> </a:t>
            </a:r>
            <a:r>
              <a:rPr lang="en-US" sz="1200" err="1">
                <a:ea typeface="+mn-lt"/>
                <a:cs typeface="+mn-lt"/>
              </a:rPr>
              <a:t>yn</a:t>
            </a:r>
            <a:r>
              <a:rPr lang="en-US" sz="1200">
                <a:ea typeface="+mn-lt"/>
                <a:cs typeface="+mn-lt"/>
              </a:rPr>
              <a:t> </a:t>
            </a:r>
            <a:r>
              <a:rPr lang="en-US" sz="1200" err="1">
                <a:ea typeface="+mn-lt"/>
                <a:cs typeface="+mn-lt"/>
              </a:rPr>
              <a:t>hyn</a:t>
            </a:r>
            <a:r>
              <a:rPr lang="en-US" sz="1200">
                <a:ea typeface="+mn-lt"/>
                <a:cs typeface="+mn-lt"/>
              </a:rPr>
              <a:t> o ran y system </a:t>
            </a:r>
            <a:r>
              <a:rPr lang="en-US" sz="1200" err="1">
                <a:ea typeface="+mn-lt"/>
                <a:cs typeface="+mn-lt"/>
              </a:rPr>
              <a:t>Asesu</a:t>
            </a:r>
            <a:r>
              <a:rPr lang="en-US" sz="1200">
                <a:ea typeface="+mn-lt"/>
                <a:cs typeface="+mn-lt"/>
              </a:rPr>
              <a:t> </a:t>
            </a:r>
            <a:r>
              <a:rPr lang="en-US" sz="1200" err="1">
                <a:ea typeface="+mn-lt"/>
                <a:cs typeface="+mn-lt"/>
              </a:rPr>
              <a:t>Personol</a:t>
            </a:r>
            <a:r>
              <a:rPr lang="en-US" sz="1200">
                <a:ea typeface="+mn-lt"/>
                <a:cs typeface="+mn-lt"/>
              </a:rPr>
              <a:t> </a:t>
            </a:r>
            <a:r>
              <a:rPr lang="en-US" sz="1200" err="1">
                <a:ea typeface="+mn-lt"/>
                <a:cs typeface="+mn-lt"/>
              </a:rPr>
              <a:t>yng</a:t>
            </a:r>
            <a:r>
              <a:rPr lang="en-US" sz="1200">
                <a:ea typeface="+mn-lt"/>
                <a:cs typeface="+mn-lt"/>
              </a:rPr>
              <a:t> </a:t>
            </a:r>
            <a:r>
              <a:rPr lang="en-US" sz="1200" err="1">
                <a:ea typeface="+mn-lt"/>
                <a:cs typeface="+mn-lt"/>
              </a:rPr>
              <a:t>Nghymru</a:t>
            </a:r>
            <a:r>
              <a:rPr lang="en-US" sz="1200">
                <a:ea typeface="+mn-lt"/>
                <a:cs typeface="+mn-lt"/>
              </a:rPr>
              <a:t>.</a:t>
            </a:r>
            <a:endParaRPr lang="en-US"/>
          </a:p>
        </p:txBody>
      </p:sp>
      <p:pic>
        <p:nvPicPr>
          <p:cNvPr id="11" name="Picture 10" descr="A screenshot of a computer screen&#10;&#10;Description automatically generated">
            <a:extLst>
              <a:ext uri="{FF2B5EF4-FFF2-40B4-BE49-F238E27FC236}">
                <a16:creationId xmlns:a16="http://schemas.microsoft.com/office/drawing/2014/main" id="{74B00D39-7009-0FAA-7831-4C20A57228F6}"/>
              </a:ext>
            </a:extLst>
          </p:cNvPr>
          <p:cNvPicPr>
            <a:picLocks noChangeAspect="1"/>
          </p:cNvPicPr>
          <p:nvPr/>
        </p:nvPicPr>
        <p:blipFill>
          <a:blip r:embed="rId4"/>
          <a:stretch>
            <a:fillRect/>
          </a:stretch>
        </p:blipFill>
        <p:spPr>
          <a:xfrm>
            <a:off x="7963355" y="1937391"/>
            <a:ext cx="3824258" cy="3254668"/>
          </a:xfrm>
          <a:prstGeom prst="rect">
            <a:avLst/>
          </a:prstGeom>
        </p:spPr>
      </p:pic>
      <p:sp>
        <p:nvSpPr>
          <p:cNvPr id="13" name="TextBox 12">
            <a:extLst>
              <a:ext uri="{FF2B5EF4-FFF2-40B4-BE49-F238E27FC236}">
                <a16:creationId xmlns:a16="http://schemas.microsoft.com/office/drawing/2014/main" id="{ADF92236-D5F3-33F7-0998-157EFD1C5840}"/>
              </a:ext>
            </a:extLst>
          </p:cNvPr>
          <p:cNvSpPr txBox="1"/>
          <p:nvPr/>
        </p:nvSpPr>
        <p:spPr>
          <a:xfrm>
            <a:off x="8190753" y="5195047"/>
            <a:ext cx="2743200" cy="120032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a:hlinkClick r:id="rId5"/>
              </a:rPr>
              <a:t>Patrymau cyrhaeddiad mewn darllen a rhifedd: o 2018/19 i 2022/23 | LLYW.CYMRU</a:t>
            </a:r>
            <a:endParaRPr lang="en-US"/>
          </a:p>
        </p:txBody>
      </p:sp>
    </p:spTree>
    <p:extLst>
      <p:ext uri="{BB962C8B-B14F-4D97-AF65-F5344CB8AC3E}">
        <p14:creationId xmlns:p14="http://schemas.microsoft.com/office/powerpoint/2010/main" val="234997628"/>
      </p:ext>
    </p:extLst>
  </p:cSld>
  <p:clrMapOvr>
    <a:masterClrMapping/>
  </p:clrMapOvr>
  <p:transition spd="med"/>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9F6E-43E6-9E00-61AA-3539AA714C89}"/>
              </a:ext>
            </a:extLst>
          </p:cNvPr>
          <p:cNvSpPr>
            <a:spLocks noGrp="1"/>
          </p:cNvSpPr>
          <p:nvPr>
            <p:ph type="title"/>
          </p:nvPr>
        </p:nvSpPr>
        <p:spPr/>
        <p:txBody>
          <a:bodyPr lIns="45719" tIns="45720" rIns="45719" bIns="45720" anchor="ctr">
            <a:normAutofit/>
          </a:bodyPr>
          <a:lstStyle/>
          <a:p>
            <a:pPr>
              <a:spcBef>
                <a:spcPts val="1000"/>
              </a:spcBef>
            </a:pPr>
            <a:endParaRPr lang="en-US" sz="1600">
              <a:solidFill>
                <a:schemeClr val="tx1">
                  <a:lumMod val="95000"/>
                  <a:lumOff val="5000"/>
                </a:schemeClr>
              </a:solidFill>
              <a:highlight>
                <a:srgbClr val="FFFF00"/>
              </a:highlight>
              <a:latin typeface="Arial"/>
              <a:cs typeface="Arial"/>
            </a:endParaRPr>
          </a:p>
          <a:p>
            <a:pPr marL="228600" indent="-228600">
              <a:spcBef>
                <a:spcPts val="1000"/>
              </a:spcBef>
            </a:pPr>
            <a:endParaRPr lang="en-GB" sz="1600" b="1">
              <a:solidFill>
                <a:schemeClr val="tx1">
                  <a:lumMod val="95000"/>
                  <a:lumOff val="5000"/>
                </a:schemeClr>
              </a:solidFill>
              <a:highlight>
                <a:srgbClr val="FFFF00"/>
              </a:highlight>
              <a:latin typeface="Arial"/>
              <a:cs typeface="Arial"/>
            </a:endParaRPr>
          </a:p>
        </p:txBody>
      </p:sp>
      <p:sp>
        <p:nvSpPr>
          <p:cNvPr id="3" name="Text Placeholder 2">
            <a:extLst>
              <a:ext uri="{FF2B5EF4-FFF2-40B4-BE49-F238E27FC236}">
                <a16:creationId xmlns:a16="http://schemas.microsoft.com/office/drawing/2014/main" id="{5F898EA2-ADEF-0532-0B1D-4596C6DC5EC9}"/>
              </a:ext>
            </a:extLst>
          </p:cNvPr>
          <p:cNvSpPr>
            <a:spLocks noGrp="1"/>
          </p:cNvSpPr>
          <p:nvPr>
            <p:ph sz="half" idx="1"/>
          </p:nvPr>
        </p:nvSpPr>
        <p:spPr/>
        <p:txBody>
          <a:bodyPr lIns="45719" tIns="45720" rIns="45719" bIns="45720" anchor="t">
            <a:normAutofit/>
          </a:bodyPr>
          <a:lstStyle/>
          <a:p>
            <a:pPr marL="0" indent="0">
              <a:buNone/>
            </a:pPr>
            <a:endParaRPr lang="en-GB" b="1">
              <a:solidFill>
                <a:schemeClr val="tx1">
                  <a:lumMod val="95000"/>
                  <a:lumOff val="5000"/>
                </a:schemeClr>
              </a:solidFill>
              <a:latin typeface="Arial"/>
              <a:cs typeface="Arial"/>
            </a:endParaRPr>
          </a:p>
          <a:p>
            <a:pPr marL="0" indent="0">
              <a:buNone/>
            </a:pPr>
            <a:endParaRPr lang="en-GB" b="1">
              <a:solidFill>
                <a:schemeClr val="tx1">
                  <a:lumMod val="95000"/>
                  <a:lumOff val="5000"/>
                </a:schemeClr>
              </a:solidFill>
              <a:latin typeface="Arial"/>
              <a:cs typeface="Arial"/>
            </a:endParaRPr>
          </a:p>
        </p:txBody>
      </p:sp>
      <p:sp>
        <p:nvSpPr>
          <p:cNvPr id="5" name="TextBox 4">
            <a:extLst>
              <a:ext uri="{FF2B5EF4-FFF2-40B4-BE49-F238E27FC236}">
                <a16:creationId xmlns:a16="http://schemas.microsoft.com/office/drawing/2014/main" id="{D12C4892-E075-42FC-CDB2-48AA717290F0}"/>
              </a:ext>
            </a:extLst>
          </p:cNvPr>
          <p:cNvSpPr txBox="1"/>
          <p:nvPr/>
        </p:nvSpPr>
        <p:spPr>
          <a:xfrm>
            <a:off x="147940" y="372"/>
            <a:ext cx="9178444" cy="46166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2400">
                <a:latin typeface="Arial"/>
                <a:cs typeface="Arial"/>
              </a:rPr>
              <a:t> </a:t>
            </a:r>
            <a:r>
              <a:rPr lang="en-US" sz="2400" err="1">
                <a:latin typeface="Arial"/>
                <a:cs typeface="Arial"/>
              </a:rPr>
              <a:t>Personalised</a:t>
            </a:r>
            <a:r>
              <a:rPr lang="en-US" sz="2400">
                <a:latin typeface="Arial"/>
                <a:cs typeface="Arial"/>
              </a:rPr>
              <a:t> Assessments – An Overview</a:t>
            </a:r>
            <a:endParaRPr lang="en-US" sz="2400"/>
          </a:p>
        </p:txBody>
      </p:sp>
      <p:sp>
        <p:nvSpPr>
          <p:cNvPr id="7" name="TextBox 6">
            <a:extLst>
              <a:ext uri="{FF2B5EF4-FFF2-40B4-BE49-F238E27FC236}">
                <a16:creationId xmlns:a16="http://schemas.microsoft.com/office/drawing/2014/main" id="{2B7683FC-5BBD-4056-05C7-0CD057112D7E}"/>
              </a:ext>
            </a:extLst>
          </p:cNvPr>
          <p:cNvSpPr txBox="1"/>
          <p:nvPr/>
        </p:nvSpPr>
        <p:spPr>
          <a:xfrm>
            <a:off x="7782560" y="2357120"/>
            <a:ext cx="2540000" cy="249935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6" name="TextBox 5">
            <a:extLst>
              <a:ext uri="{FF2B5EF4-FFF2-40B4-BE49-F238E27FC236}">
                <a16:creationId xmlns:a16="http://schemas.microsoft.com/office/drawing/2014/main" id="{707CBA05-B7BE-60CF-92E4-AD2B82F4D7B1}"/>
              </a:ext>
            </a:extLst>
          </p:cNvPr>
          <p:cNvSpPr txBox="1"/>
          <p:nvPr/>
        </p:nvSpPr>
        <p:spPr>
          <a:xfrm>
            <a:off x="240893" y="2017440"/>
            <a:ext cx="2804160" cy="2308322"/>
          </a:xfrm>
          <a:prstGeom prst="rect">
            <a:avLst/>
          </a:prstGeom>
          <a:noFill/>
          <a:ln w="12700" cap="flat">
            <a:solidFill>
              <a:srgbClr val="002060"/>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b="1">
                <a:latin typeface="Arial Unicode MS"/>
                <a:cs typeface="Arial"/>
              </a:rPr>
              <a:t>Purpose</a:t>
            </a:r>
          </a:p>
          <a:p>
            <a:r>
              <a:rPr lang="en-US" sz="1400">
                <a:latin typeface="Arial Unicode MS"/>
                <a:ea typeface="+mn-lt"/>
                <a:cs typeface="+mn-lt"/>
              </a:rPr>
              <a:t>The </a:t>
            </a:r>
            <a:r>
              <a:rPr lang="en-US" sz="1400" err="1">
                <a:latin typeface="Arial Unicode MS"/>
                <a:ea typeface="+mn-lt"/>
                <a:cs typeface="+mn-lt"/>
              </a:rPr>
              <a:t>Personalised</a:t>
            </a:r>
            <a:r>
              <a:rPr lang="en-US" sz="1400">
                <a:latin typeface="Arial Unicode MS"/>
                <a:ea typeface="+mn-lt"/>
                <a:cs typeface="+mn-lt"/>
              </a:rPr>
              <a:t> Assessment system aims to provide a more equitable, learner-centered approach to assessment that supports the learning progress of all students, including those disadvantaged by poverty (Welsh Government, 2021a; 2021b; 2021c).</a:t>
            </a:r>
            <a:endParaRPr lang="en-US" sz="1400">
              <a:latin typeface="Arial Unicode MS"/>
            </a:endParaRPr>
          </a:p>
        </p:txBody>
      </p:sp>
      <p:pic>
        <p:nvPicPr>
          <p:cNvPr id="8" name="Picture 7" descr="Welsh Government dragon logo used for stickers and snacks - BBC News">
            <a:extLst>
              <a:ext uri="{FF2B5EF4-FFF2-40B4-BE49-F238E27FC236}">
                <a16:creationId xmlns:a16="http://schemas.microsoft.com/office/drawing/2014/main" id="{25D94853-9EAC-118A-9CA3-DA4712AE445F}"/>
              </a:ext>
            </a:extLst>
          </p:cNvPr>
          <p:cNvPicPr>
            <a:picLocks noChangeAspect="1"/>
          </p:cNvPicPr>
          <p:nvPr/>
        </p:nvPicPr>
        <p:blipFill>
          <a:blip r:embed="rId3"/>
          <a:stretch>
            <a:fillRect/>
          </a:stretch>
        </p:blipFill>
        <p:spPr>
          <a:xfrm>
            <a:off x="3717" y="476049"/>
            <a:ext cx="2222810" cy="1233171"/>
          </a:xfrm>
          <a:prstGeom prst="rect">
            <a:avLst/>
          </a:prstGeom>
          <a:ln>
            <a:solidFill>
              <a:srgbClr val="002060"/>
            </a:solidFill>
          </a:ln>
        </p:spPr>
      </p:pic>
      <p:sp>
        <p:nvSpPr>
          <p:cNvPr id="9" name="TextBox 8">
            <a:extLst>
              <a:ext uri="{FF2B5EF4-FFF2-40B4-BE49-F238E27FC236}">
                <a16:creationId xmlns:a16="http://schemas.microsoft.com/office/drawing/2014/main" id="{8B1FC859-0DA9-DFB2-7078-B40756E2C64A}"/>
              </a:ext>
            </a:extLst>
          </p:cNvPr>
          <p:cNvSpPr txBox="1"/>
          <p:nvPr/>
        </p:nvSpPr>
        <p:spPr>
          <a:xfrm>
            <a:off x="2406929" y="480370"/>
            <a:ext cx="6827520" cy="1231104"/>
          </a:xfrm>
          <a:prstGeom prst="rect">
            <a:avLst/>
          </a:prstGeom>
          <a:noFill/>
          <a:ln w="12700" cap="flat">
            <a:solidFill>
              <a:srgbClr val="002060"/>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b="1">
                <a:latin typeface="Arial Unicode MS"/>
              </a:rPr>
              <a:t>Legislative background</a:t>
            </a:r>
          </a:p>
          <a:p>
            <a:r>
              <a:rPr lang="en-US" sz="1400">
                <a:latin typeface="Arial Unicode MS"/>
                <a:cs typeface="Arial"/>
              </a:rPr>
              <a:t>The Curriculum and Assessment (Wales) Act of 2021 provided the legislative basis for the Curriculum for Wales and its associated </a:t>
            </a:r>
            <a:r>
              <a:rPr lang="en-US" sz="1400" err="1">
                <a:latin typeface="Arial Unicode MS"/>
                <a:cs typeface="Arial"/>
              </a:rPr>
              <a:t>personalised</a:t>
            </a:r>
            <a:r>
              <a:rPr lang="en-US" sz="1400">
                <a:latin typeface="Arial Unicode MS"/>
                <a:cs typeface="Arial"/>
              </a:rPr>
              <a:t> assessments, building on prior reform recommendations such as the 2015 Successful Futures report (Welsh Government, 2021).</a:t>
            </a:r>
            <a:endParaRPr lang="en-US" sz="1400">
              <a:latin typeface="Arial Unicode MS"/>
            </a:endParaRPr>
          </a:p>
        </p:txBody>
      </p:sp>
      <p:sp>
        <p:nvSpPr>
          <p:cNvPr id="10" name="TextBox 9">
            <a:extLst>
              <a:ext uri="{FF2B5EF4-FFF2-40B4-BE49-F238E27FC236}">
                <a16:creationId xmlns:a16="http://schemas.microsoft.com/office/drawing/2014/main" id="{9BF528FA-CD43-F229-53C1-D953C13CE4CB}"/>
              </a:ext>
            </a:extLst>
          </p:cNvPr>
          <p:cNvSpPr txBox="1"/>
          <p:nvPr/>
        </p:nvSpPr>
        <p:spPr>
          <a:xfrm>
            <a:off x="3163542" y="2012156"/>
            <a:ext cx="3976687" cy="3600984"/>
          </a:xfrm>
          <a:prstGeom prst="rect">
            <a:avLst/>
          </a:prstGeom>
          <a:noFill/>
          <a:ln w="12700" cap="flat">
            <a:solidFill>
              <a:srgbClr val="002060"/>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b="1">
                <a:latin typeface="Arial Unicode MS"/>
              </a:rPr>
              <a:t>Possible advantages</a:t>
            </a:r>
          </a:p>
          <a:p>
            <a:pPr marL="285750" indent="-285750">
              <a:buFont typeface="Arial"/>
              <a:buChar char="•"/>
            </a:pPr>
            <a:r>
              <a:rPr lang="en-US" sz="1400">
                <a:latin typeface="Arial"/>
                <a:cs typeface="Arial"/>
              </a:rPr>
              <a:t>Adaptive testing provides appropriately challenging questions and targeted feedback based on each learner's current attainment level, irrespective of background (Welsh Government, 2021a).</a:t>
            </a:r>
            <a:endParaRPr lang="en-US" sz="1400">
              <a:latin typeface="Arial Unicode MS"/>
            </a:endParaRPr>
          </a:p>
          <a:p>
            <a:pPr marL="285750" indent="-285750">
              <a:buFont typeface="Arial"/>
              <a:buChar char="•"/>
            </a:pPr>
            <a:endParaRPr lang="en-US" sz="1400">
              <a:latin typeface="Arial"/>
              <a:cs typeface="Arial"/>
            </a:endParaRPr>
          </a:p>
          <a:p>
            <a:pPr marL="285750" indent="-285750">
              <a:buFont typeface="Arial"/>
              <a:buChar char="•"/>
            </a:pPr>
            <a:r>
              <a:rPr lang="en-US" sz="1400">
                <a:latin typeface="Arial"/>
                <a:cs typeface="Arial"/>
              </a:rPr>
              <a:t>The low-stakes assessment approach may help reduce the impact of stress and anxiety on performance (Welsh Government, 2021b).</a:t>
            </a:r>
            <a:endParaRPr lang="en-US" sz="1400"/>
          </a:p>
          <a:p>
            <a:endParaRPr lang="en-US" sz="1400">
              <a:latin typeface="Arial"/>
              <a:cs typeface="Arial"/>
            </a:endParaRPr>
          </a:p>
          <a:p>
            <a:pPr marL="285750" indent="-285750">
              <a:buFont typeface="Arial"/>
              <a:buChar char="•"/>
            </a:pPr>
            <a:r>
              <a:rPr lang="en-US" sz="1400">
                <a:latin typeface="Arial"/>
                <a:cs typeface="Arial"/>
              </a:rPr>
              <a:t>Offers detailed data on individual learner progress, which schools could </a:t>
            </a:r>
            <a:r>
              <a:rPr lang="en-US" sz="1400" err="1">
                <a:latin typeface="Arial"/>
                <a:cs typeface="Arial"/>
              </a:rPr>
              <a:t>utilise</a:t>
            </a:r>
            <a:r>
              <a:rPr lang="en-US" sz="1400">
                <a:latin typeface="Arial"/>
                <a:cs typeface="Arial"/>
              </a:rPr>
              <a:t> to inform targeted interventions and support for disadvantaged students (Welsh Government, 2021c)</a:t>
            </a:r>
            <a:endParaRPr lang="en-US" sz="1400"/>
          </a:p>
        </p:txBody>
      </p:sp>
      <p:pic>
        <p:nvPicPr>
          <p:cNvPr id="12" name="Picture 11">
            <a:extLst>
              <a:ext uri="{FF2B5EF4-FFF2-40B4-BE49-F238E27FC236}">
                <a16:creationId xmlns:a16="http://schemas.microsoft.com/office/drawing/2014/main" id="{3EC19741-C199-6F99-06B3-228B432E10AD}"/>
              </a:ext>
            </a:extLst>
          </p:cNvPr>
          <p:cNvPicPr>
            <a:picLocks noChangeAspect="1"/>
          </p:cNvPicPr>
          <p:nvPr/>
        </p:nvPicPr>
        <p:blipFill>
          <a:blip r:embed="rId4"/>
          <a:stretch>
            <a:fillRect/>
          </a:stretch>
        </p:blipFill>
        <p:spPr>
          <a:xfrm>
            <a:off x="7143750" y="2017260"/>
            <a:ext cx="4798219" cy="3585481"/>
          </a:xfrm>
          <a:prstGeom prst="rect">
            <a:avLst/>
          </a:prstGeom>
        </p:spPr>
      </p:pic>
      <p:sp>
        <p:nvSpPr>
          <p:cNvPr id="4" name="TextBox 3">
            <a:extLst>
              <a:ext uri="{FF2B5EF4-FFF2-40B4-BE49-F238E27FC236}">
                <a16:creationId xmlns:a16="http://schemas.microsoft.com/office/drawing/2014/main" id="{2EAC4250-BE94-3D5F-B6E7-DC70418A8F33}"/>
              </a:ext>
            </a:extLst>
          </p:cNvPr>
          <p:cNvSpPr txBox="1"/>
          <p:nvPr/>
        </p:nvSpPr>
        <p:spPr>
          <a:xfrm>
            <a:off x="434423" y="4410592"/>
            <a:ext cx="2428874" cy="1200327"/>
          </a:xfrm>
          <a:prstGeom prst="rect">
            <a:avLst/>
          </a:prstGeom>
          <a:solidFill>
            <a:schemeClr val="bg2">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1200">
                <a:latin typeface="Arial"/>
                <a:cs typeface="Arial"/>
              </a:rPr>
              <a:t>Based on the information provided, please list in the chat any potential limitations you have identified so far regarding the </a:t>
            </a:r>
            <a:r>
              <a:rPr lang="en-US" sz="1200" err="1">
                <a:latin typeface="Arial"/>
                <a:cs typeface="Arial"/>
              </a:rPr>
              <a:t>Personalised</a:t>
            </a:r>
            <a:r>
              <a:rPr lang="en-US" sz="1200">
                <a:latin typeface="Arial"/>
                <a:cs typeface="Arial"/>
              </a:rPr>
              <a:t> Assessment system in Wales.</a:t>
            </a:r>
            <a:endParaRPr lang="en-US" sz="1200"/>
          </a:p>
        </p:txBody>
      </p:sp>
      <p:sp>
        <p:nvSpPr>
          <p:cNvPr id="11" name="TextBox 10">
            <a:extLst>
              <a:ext uri="{FF2B5EF4-FFF2-40B4-BE49-F238E27FC236}">
                <a16:creationId xmlns:a16="http://schemas.microsoft.com/office/drawing/2014/main" id="{D6D7AF04-F7A0-0B0F-23EC-39F9CA4BE07C}"/>
              </a:ext>
            </a:extLst>
          </p:cNvPr>
          <p:cNvSpPr txBox="1"/>
          <p:nvPr/>
        </p:nvSpPr>
        <p:spPr>
          <a:xfrm>
            <a:off x="7305295" y="5612370"/>
            <a:ext cx="3876048" cy="9233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a:ea typeface="+mn-lt"/>
                <a:cs typeface="+mn-lt"/>
                <a:hlinkClick r:id="rId5"/>
              </a:rPr>
              <a:t>Patterns in reading and numeracy attainment: from 2018/19 to 2022/23 | GOV.WALES</a:t>
            </a:r>
            <a:endParaRPr lang="en-US"/>
          </a:p>
        </p:txBody>
      </p:sp>
    </p:spTree>
    <p:extLst>
      <p:ext uri="{BB962C8B-B14F-4D97-AF65-F5344CB8AC3E}">
        <p14:creationId xmlns:p14="http://schemas.microsoft.com/office/powerpoint/2010/main" val="574733425"/>
      </p:ext>
    </p:extLst>
  </p:cSld>
  <p:clrMapOvr>
    <a:masterClrMapping/>
  </p:clrMapOvr>
  <p:transition spd="med"/>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9F6E-43E6-9E00-61AA-3539AA714C89}"/>
              </a:ext>
            </a:extLst>
          </p:cNvPr>
          <p:cNvSpPr>
            <a:spLocks noGrp="1"/>
          </p:cNvSpPr>
          <p:nvPr>
            <p:ph type="title"/>
          </p:nvPr>
        </p:nvSpPr>
        <p:spPr/>
        <p:txBody>
          <a:bodyPr lIns="45719" tIns="45720" rIns="45719" bIns="45720" anchor="ctr">
            <a:normAutofit/>
          </a:bodyPr>
          <a:lstStyle/>
          <a:p>
            <a:pPr>
              <a:spcBef>
                <a:spcPts val="1000"/>
              </a:spcBef>
            </a:pPr>
            <a:endParaRPr lang="en-US" sz="1600">
              <a:solidFill>
                <a:schemeClr val="tx1">
                  <a:lumMod val="95000"/>
                  <a:lumOff val="5000"/>
                </a:schemeClr>
              </a:solidFill>
              <a:highlight>
                <a:srgbClr val="FFFF00"/>
              </a:highlight>
              <a:latin typeface="Arial"/>
              <a:cs typeface="Arial"/>
            </a:endParaRPr>
          </a:p>
          <a:p>
            <a:pPr marL="228600" indent="-228600">
              <a:spcBef>
                <a:spcPts val="1000"/>
              </a:spcBef>
            </a:pPr>
            <a:endParaRPr lang="en-GB" sz="1600" b="1">
              <a:solidFill>
                <a:schemeClr val="tx1">
                  <a:lumMod val="95000"/>
                  <a:lumOff val="5000"/>
                </a:schemeClr>
              </a:solidFill>
              <a:highlight>
                <a:srgbClr val="FFFF00"/>
              </a:highlight>
              <a:latin typeface="Arial"/>
              <a:cs typeface="Arial"/>
            </a:endParaRPr>
          </a:p>
        </p:txBody>
      </p:sp>
      <p:sp>
        <p:nvSpPr>
          <p:cNvPr id="3" name="Text Placeholder 2">
            <a:extLst>
              <a:ext uri="{FF2B5EF4-FFF2-40B4-BE49-F238E27FC236}">
                <a16:creationId xmlns:a16="http://schemas.microsoft.com/office/drawing/2014/main" id="{5F898EA2-ADEF-0532-0B1D-4596C6DC5EC9}"/>
              </a:ext>
            </a:extLst>
          </p:cNvPr>
          <p:cNvSpPr>
            <a:spLocks noGrp="1"/>
          </p:cNvSpPr>
          <p:nvPr>
            <p:ph type="body" idx="1"/>
          </p:nvPr>
        </p:nvSpPr>
        <p:spPr>
          <a:xfrm>
            <a:off x="242557" y="723477"/>
            <a:ext cx="10637520" cy="5381710"/>
          </a:xfrm>
        </p:spPr>
        <p:txBody>
          <a:bodyPr lIns="45719" tIns="45720" rIns="45719" bIns="45720" anchor="t">
            <a:normAutofit/>
          </a:bodyPr>
          <a:lstStyle/>
          <a:p>
            <a:pPr>
              <a:buNone/>
            </a:pPr>
            <a:r>
              <a:rPr lang="en-GB" sz="1600">
                <a:solidFill>
                  <a:schemeClr val="tx1">
                    <a:lumMod val="95000"/>
                    <a:lumOff val="5000"/>
                  </a:schemeClr>
                </a:solidFill>
                <a:latin typeface="Arial"/>
                <a:ea typeface="+mn-lt"/>
                <a:cs typeface="+mn-lt"/>
              </a:rPr>
              <a:t>GWEITHGAREDD 1 (20 </a:t>
            </a:r>
            <a:r>
              <a:rPr lang="en-GB" sz="1600" err="1">
                <a:solidFill>
                  <a:schemeClr val="tx1">
                    <a:lumMod val="95000"/>
                    <a:lumOff val="5000"/>
                  </a:schemeClr>
                </a:solidFill>
                <a:latin typeface="Arial"/>
                <a:ea typeface="+mn-lt"/>
                <a:cs typeface="+mn-lt"/>
              </a:rPr>
              <a:t>munud</a:t>
            </a:r>
            <a:r>
              <a:rPr lang="en-GB" sz="1600">
                <a:solidFill>
                  <a:schemeClr val="tx1">
                    <a:lumMod val="95000"/>
                    <a:lumOff val="5000"/>
                  </a:schemeClr>
                </a:solidFill>
                <a:latin typeface="Arial"/>
                <a:ea typeface="+mn-lt"/>
                <a:cs typeface="+mn-lt"/>
              </a:rPr>
              <a:t>).</a:t>
            </a:r>
            <a:endParaRPr lang="en-US">
              <a:solidFill>
                <a:schemeClr val="tx1">
                  <a:lumMod val="95000"/>
                  <a:lumOff val="5000"/>
                </a:schemeClr>
              </a:solidFill>
              <a:latin typeface="Arial"/>
            </a:endParaRPr>
          </a:p>
          <a:p>
            <a:pPr>
              <a:buNone/>
            </a:pPr>
            <a:r>
              <a:rPr lang="en-GB" sz="1600" err="1">
                <a:solidFill>
                  <a:schemeClr val="tx1">
                    <a:lumMod val="95000"/>
                    <a:lumOff val="5000"/>
                  </a:schemeClr>
                </a:solidFill>
                <a:latin typeface="Arial"/>
                <a:ea typeface="+mn-lt"/>
                <a:cs typeface="+mn-lt"/>
              </a:rPr>
              <a:t>Dadansoddi’n</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feirniadol</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effeithiolrwydd</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Asesiadau</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Personol</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Llywodraeth</a:t>
            </a:r>
            <a:r>
              <a:rPr lang="en-GB" sz="1600">
                <a:solidFill>
                  <a:schemeClr val="tx1">
                    <a:lumMod val="95000"/>
                    <a:lumOff val="5000"/>
                  </a:schemeClr>
                </a:solidFill>
                <a:latin typeface="Arial"/>
                <a:ea typeface="+mn-lt"/>
                <a:cs typeface="+mn-lt"/>
              </a:rPr>
              <a:t> Cymru, 2019) </a:t>
            </a:r>
            <a:r>
              <a:rPr lang="en-GB" sz="1600" err="1">
                <a:solidFill>
                  <a:schemeClr val="tx1">
                    <a:lumMod val="95000"/>
                    <a:lumOff val="5000"/>
                  </a:schemeClr>
                </a:solidFill>
                <a:latin typeface="Arial"/>
                <a:ea typeface="+mn-lt"/>
                <a:cs typeface="+mn-lt"/>
              </a:rPr>
              <a:t>mewn</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mesur</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dysgu</a:t>
            </a:r>
            <a:r>
              <a:rPr lang="en-GB" sz="1600">
                <a:solidFill>
                  <a:schemeClr val="tx1">
                    <a:lumMod val="95000"/>
                    <a:lumOff val="5000"/>
                  </a:schemeClr>
                </a:solidFill>
                <a:latin typeface="Arial"/>
                <a:ea typeface="+mn-lt"/>
                <a:cs typeface="+mn-lt"/>
              </a:rPr>
              <a:t> a </a:t>
            </a:r>
            <a:r>
              <a:rPr lang="en-GB" sz="1600" err="1">
                <a:solidFill>
                  <a:schemeClr val="tx1">
                    <a:lumMod val="95000"/>
                    <a:lumOff val="5000"/>
                  </a:schemeClr>
                </a:solidFill>
                <a:latin typeface="Arial"/>
                <a:ea typeface="+mn-lt"/>
                <a:cs typeface="+mn-lt"/>
              </a:rPr>
              <a:t>datblygiad</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dysgwyr</a:t>
            </a:r>
            <a:r>
              <a:rPr lang="en-GB" sz="1600">
                <a:solidFill>
                  <a:schemeClr val="tx1">
                    <a:lumMod val="95000"/>
                    <a:lumOff val="5000"/>
                  </a:schemeClr>
                </a:solidFill>
                <a:latin typeface="Arial"/>
                <a:ea typeface="+mn-lt"/>
                <a:cs typeface="+mn-lt"/>
              </a:rPr>
              <a:t> y </a:t>
            </a:r>
            <a:r>
              <a:rPr lang="en-GB" sz="1600" err="1">
                <a:solidFill>
                  <a:schemeClr val="tx1">
                    <a:lumMod val="95000"/>
                    <a:lumOff val="5000"/>
                  </a:schemeClr>
                </a:solidFill>
                <a:latin typeface="Arial"/>
                <a:ea typeface="+mn-lt"/>
                <a:cs typeface="+mn-lt"/>
              </a:rPr>
              <a:t>mae</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tlodi</a:t>
            </a:r>
            <a:r>
              <a:rPr lang="en-GB" sz="1600">
                <a:solidFill>
                  <a:schemeClr val="tx1">
                    <a:lumMod val="95000"/>
                    <a:lumOff val="5000"/>
                  </a:schemeClr>
                </a:solidFill>
                <a:latin typeface="Arial"/>
                <a:ea typeface="+mn-lt"/>
                <a:cs typeface="+mn-lt"/>
              </a:rPr>
              <a:t> ac </a:t>
            </a:r>
            <a:r>
              <a:rPr lang="en-GB" sz="1600" err="1">
                <a:solidFill>
                  <a:schemeClr val="tx1">
                    <a:lumMod val="95000"/>
                    <a:lumOff val="5000"/>
                  </a:schemeClr>
                </a:solidFill>
                <a:latin typeface="Arial"/>
                <a:ea typeface="+mn-lt"/>
                <a:cs typeface="+mn-lt"/>
              </a:rPr>
              <a:t>anfantais</a:t>
            </a:r>
            <a:r>
              <a:rPr lang="en-GB" sz="1600">
                <a:solidFill>
                  <a:schemeClr val="tx1">
                    <a:lumMod val="95000"/>
                    <a:lumOff val="5000"/>
                  </a:schemeClr>
                </a:solidFill>
                <a:latin typeface="Arial"/>
                <a:ea typeface="+mn-lt"/>
                <a:cs typeface="+mn-lt"/>
              </a:rPr>
              <a:t> yn </a:t>
            </a:r>
            <a:r>
              <a:rPr lang="en-GB" sz="1600" err="1">
                <a:solidFill>
                  <a:schemeClr val="tx1">
                    <a:lumMod val="95000"/>
                    <a:lumOff val="5000"/>
                  </a:schemeClr>
                </a:solidFill>
                <a:latin typeface="Arial"/>
                <a:ea typeface="+mn-lt"/>
                <a:cs typeface="+mn-lt"/>
              </a:rPr>
              <a:t>effeithio</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arnynt</a:t>
            </a:r>
            <a:endParaRPr lang="en-GB">
              <a:solidFill>
                <a:schemeClr val="tx1">
                  <a:lumMod val="95000"/>
                  <a:lumOff val="5000"/>
                </a:schemeClr>
              </a:solidFill>
              <a:latin typeface="Arial"/>
            </a:endParaRPr>
          </a:p>
          <a:p>
            <a:pPr marL="0" indent="0">
              <a:buNone/>
            </a:pPr>
            <a:r>
              <a:rPr lang="en-GB" sz="1600" err="1">
                <a:solidFill>
                  <a:schemeClr val="tx1">
                    <a:lumMod val="95000"/>
                    <a:lumOff val="5000"/>
                  </a:schemeClr>
                </a:solidFill>
                <a:latin typeface="Arial"/>
                <a:ea typeface="+mn-lt"/>
                <a:cs typeface="+mn-lt"/>
              </a:rPr>
              <a:t>Asesiadau</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personol</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profiad</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dysgwyr</a:t>
            </a:r>
            <a:r>
              <a:rPr lang="en-GB" sz="1600">
                <a:solidFill>
                  <a:schemeClr val="tx1">
                    <a:lumMod val="95000"/>
                    <a:lumOff val="5000"/>
                  </a:schemeClr>
                </a:solidFill>
                <a:latin typeface="Arial"/>
                <a:ea typeface="+mn-lt"/>
                <a:cs typeface="+mn-lt"/>
              </a:rPr>
              <a:t>, </a:t>
            </a:r>
            <a:r>
              <a:rPr lang="en-GB" sz="1600" err="1">
                <a:solidFill>
                  <a:schemeClr val="tx1">
                    <a:lumMod val="95000"/>
                    <a:lumOff val="5000"/>
                  </a:schemeClr>
                </a:solidFill>
                <a:latin typeface="Arial"/>
                <a:ea typeface="+mn-lt"/>
                <a:cs typeface="+mn-lt"/>
              </a:rPr>
              <a:t>athrawon</a:t>
            </a:r>
            <a:r>
              <a:rPr lang="en-GB" sz="1600">
                <a:solidFill>
                  <a:schemeClr val="tx1">
                    <a:lumMod val="95000"/>
                    <a:lumOff val="5000"/>
                  </a:schemeClr>
                </a:solidFill>
                <a:latin typeface="Arial"/>
                <a:ea typeface="+mn-lt"/>
                <a:cs typeface="+mn-lt"/>
              </a:rPr>
              <a:t> ac </a:t>
            </a:r>
            <a:r>
              <a:rPr lang="en-GB" sz="1600" err="1">
                <a:solidFill>
                  <a:schemeClr val="tx1">
                    <a:lumMod val="95000"/>
                    <a:lumOff val="5000"/>
                  </a:schemeClr>
                </a:solidFill>
                <a:latin typeface="Arial"/>
                <a:ea typeface="+mn-lt"/>
                <a:cs typeface="+mn-lt"/>
              </a:rPr>
              <a:t>arbenigwyr</a:t>
            </a:r>
            <a:r>
              <a:rPr lang="en-GB" sz="1600">
                <a:solidFill>
                  <a:schemeClr val="tx1">
                    <a:lumMod val="95000"/>
                    <a:lumOff val="5000"/>
                  </a:schemeClr>
                </a:solidFill>
                <a:latin typeface="Arial"/>
                <a:ea typeface="+mn-lt"/>
                <a:cs typeface="+mn-lt"/>
              </a:rPr>
              <a:t> – Ysgol </a:t>
            </a:r>
            <a:r>
              <a:rPr lang="en-GB" sz="1600" err="1">
                <a:solidFill>
                  <a:schemeClr val="tx1">
                    <a:lumMod val="95000"/>
                    <a:lumOff val="5000"/>
                  </a:schemeClr>
                </a:solidFill>
                <a:latin typeface="Arial"/>
                <a:ea typeface="+mn-lt"/>
                <a:cs typeface="+mn-lt"/>
              </a:rPr>
              <a:t>Gymunedol</a:t>
            </a:r>
            <a:r>
              <a:rPr lang="en-GB" sz="1600">
                <a:solidFill>
                  <a:schemeClr val="tx1">
                    <a:lumMod val="95000"/>
                    <a:lumOff val="5000"/>
                  </a:schemeClr>
                </a:solidFill>
                <a:latin typeface="Arial"/>
                <a:ea typeface="+mn-lt"/>
                <a:cs typeface="+mn-lt"/>
              </a:rPr>
              <a:t> Ferndale </a:t>
            </a:r>
            <a:endParaRPr lang="en-GB">
              <a:solidFill>
                <a:schemeClr val="tx1">
                  <a:lumMod val="95000"/>
                  <a:lumOff val="5000"/>
                </a:schemeClr>
              </a:solidFill>
            </a:endParaRPr>
          </a:p>
          <a:p>
            <a:pPr marL="0" indent="0">
              <a:buNone/>
            </a:pPr>
            <a:endParaRPr lang="en-GB" sz="1600" b="1">
              <a:solidFill>
                <a:schemeClr val="tx1">
                  <a:lumMod val="95000"/>
                  <a:lumOff val="5000"/>
                </a:schemeClr>
              </a:solidFill>
              <a:latin typeface="Arial"/>
              <a:cs typeface="Arial"/>
            </a:endParaRPr>
          </a:p>
        </p:txBody>
      </p:sp>
      <p:sp>
        <p:nvSpPr>
          <p:cNvPr id="5" name="TextBox 4">
            <a:extLst>
              <a:ext uri="{FF2B5EF4-FFF2-40B4-BE49-F238E27FC236}">
                <a16:creationId xmlns:a16="http://schemas.microsoft.com/office/drawing/2014/main" id="{D12C4892-E075-42FC-CDB2-48AA717290F0}"/>
              </a:ext>
            </a:extLst>
          </p:cNvPr>
          <p:cNvSpPr txBox="1"/>
          <p:nvPr/>
        </p:nvSpPr>
        <p:spPr>
          <a:xfrm>
            <a:off x="426720" y="142240"/>
            <a:ext cx="9438639"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3200" err="1">
                <a:latin typeface="Arial"/>
              </a:rPr>
              <a:t>Asesiadau</a:t>
            </a:r>
            <a:r>
              <a:rPr lang="en-US" sz="3200">
                <a:latin typeface="Arial"/>
              </a:rPr>
              <a:t> </a:t>
            </a:r>
            <a:r>
              <a:rPr lang="en-US" sz="3200" err="1">
                <a:latin typeface="Arial"/>
              </a:rPr>
              <a:t>Personol</a:t>
            </a:r>
            <a:r>
              <a:rPr lang="en-US" sz="3200">
                <a:latin typeface="Arial"/>
              </a:rPr>
              <a:t> – </a:t>
            </a:r>
            <a:r>
              <a:rPr lang="en-US" sz="3200" err="1">
                <a:latin typeface="Arial"/>
              </a:rPr>
              <a:t>Myfyrdod</a:t>
            </a:r>
            <a:r>
              <a:rPr lang="en-US" sz="3200">
                <a:latin typeface="Arial"/>
              </a:rPr>
              <a:t> </a:t>
            </a:r>
            <a:r>
              <a:rPr lang="en-US" sz="3200" err="1">
                <a:latin typeface="Arial"/>
              </a:rPr>
              <a:t>Beirniadol</a:t>
            </a:r>
            <a:endParaRPr kumimoji="0" lang="en-US" sz="3200" b="0" i="0" u="none" strike="noStrike" cap="none" spc="0" normalizeH="0" baseline="0">
              <a:ln>
                <a:noFill/>
              </a:ln>
              <a:solidFill>
                <a:srgbClr val="000000"/>
              </a:solidFill>
              <a:effectLst/>
              <a:uFillTx/>
              <a:latin typeface="Arial"/>
              <a:ea typeface="+mn-ea"/>
              <a:cs typeface="+mn-cs"/>
              <a:sym typeface="Calibri"/>
            </a:endParaRPr>
          </a:p>
        </p:txBody>
      </p:sp>
      <p:pic>
        <p:nvPicPr>
          <p:cNvPr id="6" name="Online Media 5" title="Personalised assessments: experience of learners, teachers and experts – Ferndale Community School">
            <a:hlinkClick r:id="" action="ppaction://media"/>
            <a:extLst>
              <a:ext uri="{FF2B5EF4-FFF2-40B4-BE49-F238E27FC236}">
                <a16:creationId xmlns:a16="http://schemas.microsoft.com/office/drawing/2014/main" id="{DE6F22B1-FC23-0BC0-FC9A-1076A833E915}"/>
              </a:ext>
            </a:extLst>
          </p:cNvPr>
          <p:cNvPicPr>
            <a:picLocks noRot="1" noChangeAspect="1"/>
          </p:cNvPicPr>
          <p:nvPr>
            <a:videoFile r:link="rId1"/>
          </p:nvPr>
        </p:nvPicPr>
        <p:blipFill>
          <a:blip r:embed="rId4"/>
          <a:stretch>
            <a:fillRect/>
          </a:stretch>
        </p:blipFill>
        <p:spPr>
          <a:xfrm>
            <a:off x="428625" y="2006600"/>
            <a:ext cx="4285298" cy="2936240"/>
          </a:xfrm>
          <a:prstGeom prst="rect">
            <a:avLst/>
          </a:prstGeom>
        </p:spPr>
      </p:pic>
      <p:sp>
        <p:nvSpPr>
          <p:cNvPr id="7" name="TextBox 6">
            <a:extLst>
              <a:ext uri="{FF2B5EF4-FFF2-40B4-BE49-F238E27FC236}">
                <a16:creationId xmlns:a16="http://schemas.microsoft.com/office/drawing/2014/main" id="{2B7683FC-5BBD-4056-05C7-0CD057112D7E}"/>
              </a:ext>
            </a:extLst>
          </p:cNvPr>
          <p:cNvSpPr txBox="1"/>
          <p:nvPr/>
        </p:nvSpPr>
        <p:spPr>
          <a:xfrm>
            <a:off x="4816676" y="2011680"/>
            <a:ext cx="6429057" cy="2585321"/>
          </a:xfrm>
          <a:prstGeom prst="rect">
            <a:avLst/>
          </a:prstGeom>
          <a:solidFill>
            <a:schemeClr val="bg2">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1600" err="1">
                <a:latin typeface="Arial"/>
                <a:ea typeface="+mn-lt"/>
                <a:cs typeface="+mn-lt"/>
              </a:rPr>
              <a:t>Mewn</a:t>
            </a:r>
            <a:r>
              <a:rPr lang="en-US" sz="1600">
                <a:latin typeface="Arial"/>
                <a:ea typeface="+mn-lt"/>
                <a:cs typeface="+mn-lt"/>
              </a:rPr>
              <a:t> </a:t>
            </a:r>
            <a:r>
              <a:rPr lang="en-US" sz="1600" err="1">
                <a:latin typeface="Arial"/>
                <a:ea typeface="+mn-lt"/>
                <a:cs typeface="+mn-lt"/>
              </a:rPr>
              <a:t>ystafelloedd</a:t>
            </a:r>
            <a:r>
              <a:rPr lang="en-US" sz="1600">
                <a:latin typeface="Arial"/>
                <a:ea typeface="+mn-lt"/>
                <a:cs typeface="+mn-lt"/>
              </a:rPr>
              <a:t> </a:t>
            </a:r>
            <a:r>
              <a:rPr lang="en-US" sz="1600" err="1">
                <a:latin typeface="Arial"/>
                <a:ea typeface="+mn-lt"/>
                <a:cs typeface="+mn-lt"/>
              </a:rPr>
              <a:t>grŵp</a:t>
            </a:r>
            <a:r>
              <a:rPr lang="en-US" sz="1600">
                <a:latin typeface="Arial"/>
                <a:ea typeface="+mn-lt"/>
                <a:cs typeface="+mn-lt"/>
              </a:rPr>
              <a:t>, </a:t>
            </a:r>
            <a:r>
              <a:rPr lang="en-US" sz="1600" err="1">
                <a:latin typeface="Arial"/>
                <a:ea typeface="+mn-lt"/>
                <a:cs typeface="+mn-lt"/>
              </a:rPr>
              <a:t>adolygwch</a:t>
            </a:r>
            <a:r>
              <a:rPr lang="en-US" sz="1600">
                <a:latin typeface="Arial"/>
                <a:ea typeface="+mn-lt"/>
                <a:cs typeface="+mn-lt"/>
              </a:rPr>
              <a:t> y</a:t>
            </a:r>
            <a:r>
              <a:rPr lang="en-US">
                <a:latin typeface="Arial"/>
              </a:rPr>
              <a:t> </a:t>
            </a:r>
            <a:r>
              <a:rPr lang="en-US" sz="1600" err="1">
                <a:latin typeface="Arial"/>
                <a:ea typeface="+mn-lt"/>
                <a:cs typeface="+mn-lt"/>
              </a:rPr>
              <a:t>Fideo</a:t>
            </a:r>
            <a:r>
              <a:rPr lang="en-US" sz="1600">
                <a:latin typeface="Arial"/>
                <a:ea typeface="+mn-lt"/>
                <a:cs typeface="+mn-lt"/>
              </a:rPr>
              <a:t> '</a:t>
            </a:r>
            <a:r>
              <a:rPr lang="en-US" sz="1600" err="1">
                <a:latin typeface="Arial"/>
                <a:ea typeface="+mn-lt"/>
                <a:cs typeface="+mn-lt"/>
              </a:rPr>
              <a:t>Asesiad</a:t>
            </a:r>
            <a:r>
              <a:rPr lang="en-US" sz="1600">
                <a:latin typeface="Arial"/>
                <a:ea typeface="+mn-lt"/>
                <a:cs typeface="+mn-lt"/>
              </a:rPr>
              <a:t> </a:t>
            </a:r>
            <a:r>
              <a:rPr lang="en-US" sz="1600" err="1">
                <a:latin typeface="Arial"/>
                <a:ea typeface="+mn-lt"/>
                <a:cs typeface="+mn-lt"/>
              </a:rPr>
              <a:t>Personol</a:t>
            </a:r>
            <a:r>
              <a:rPr lang="en-US" sz="1600">
                <a:latin typeface="Arial"/>
                <a:ea typeface="+mn-lt"/>
                <a:cs typeface="+mn-lt"/>
              </a:rPr>
              <a:t>' (</a:t>
            </a:r>
            <a:r>
              <a:rPr lang="en-US" sz="1600" err="1">
                <a:latin typeface="Arial"/>
                <a:ea typeface="+mn-lt"/>
                <a:cs typeface="+mn-lt"/>
              </a:rPr>
              <a:t>Llinyn</a:t>
            </a:r>
            <a:r>
              <a:rPr lang="en-US" sz="1600">
                <a:latin typeface="Arial"/>
                <a:ea typeface="+mn-lt"/>
                <a:cs typeface="+mn-lt"/>
              </a:rPr>
              <a:t> </a:t>
            </a:r>
            <a:r>
              <a:rPr lang="en-US" sz="1600" err="1">
                <a:latin typeface="Arial"/>
                <a:ea typeface="+mn-lt"/>
                <a:cs typeface="+mn-lt"/>
              </a:rPr>
              <a:t>Craidd</a:t>
            </a:r>
            <a:r>
              <a:rPr lang="en-US" sz="1600">
                <a:latin typeface="Arial"/>
                <a:ea typeface="+mn-lt"/>
                <a:cs typeface="+mn-lt"/>
              </a:rPr>
              <a:t> 1) a </a:t>
            </a:r>
            <a:r>
              <a:rPr lang="en-US" sz="1600" err="1">
                <a:latin typeface="Arial"/>
                <a:ea typeface="+mn-lt"/>
                <a:cs typeface="+mn-lt"/>
              </a:rPr>
              <a:t>myfyriwch</a:t>
            </a:r>
            <a:r>
              <a:rPr lang="en-US" sz="1600">
                <a:latin typeface="Arial"/>
                <a:ea typeface="+mn-lt"/>
                <a:cs typeface="+mn-lt"/>
              </a:rPr>
              <a:t> </a:t>
            </a:r>
            <a:r>
              <a:rPr lang="en-US" sz="1600" err="1">
                <a:latin typeface="Arial"/>
                <a:ea typeface="+mn-lt"/>
                <a:cs typeface="+mn-lt"/>
              </a:rPr>
              <a:t>ar</a:t>
            </a:r>
            <a:r>
              <a:rPr lang="en-US" sz="1600">
                <a:latin typeface="Arial"/>
                <a:ea typeface="+mn-lt"/>
                <a:cs typeface="+mn-lt"/>
              </a:rPr>
              <a:t> </a:t>
            </a:r>
            <a:r>
              <a:rPr lang="en-US" sz="1600" err="1">
                <a:latin typeface="Arial"/>
                <a:ea typeface="+mn-lt"/>
                <a:cs typeface="+mn-lt"/>
              </a:rPr>
              <a:t>eich</a:t>
            </a:r>
            <a:r>
              <a:rPr lang="en-US" sz="1600">
                <a:latin typeface="Arial"/>
                <a:ea typeface="+mn-lt"/>
                <a:cs typeface="+mn-lt"/>
              </a:rPr>
              <a:t> </a:t>
            </a:r>
            <a:r>
              <a:rPr lang="en-US" sz="1600" err="1">
                <a:latin typeface="Arial"/>
                <a:ea typeface="+mn-lt"/>
                <a:cs typeface="+mn-lt"/>
              </a:rPr>
              <a:t>profiad</a:t>
            </a:r>
            <a:r>
              <a:rPr lang="en-US" sz="1600">
                <a:latin typeface="Arial"/>
                <a:ea typeface="+mn-lt"/>
                <a:cs typeface="+mn-lt"/>
              </a:rPr>
              <a:t> </a:t>
            </a:r>
            <a:r>
              <a:rPr lang="en-US" sz="1600" err="1">
                <a:latin typeface="Arial"/>
                <a:ea typeface="+mn-lt"/>
                <a:cs typeface="+mn-lt"/>
              </a:rPr>
              <a:t>proffesiynol</a:t>
            </a:r>
            <a:r>
              <a:rPr lang="en-US" sz="1600">
                <a:latin typeface="Arial"/>
                <a:ea typeface="+mn-lt"/>
                <a:cs typeface="+mn-lt"/>
              </a:rPr>
              <a:t> o </a:t>
            </a:r>
            <a:r>
              <a:rPr lang="en-US" sz="1600" err="1">
                <a:latin typeface="Arial"/>
                <a:ea typeface="+mn-lt"/>
                <a:cs typeface="+mn-lt"/>
              </a:rPr>
              <a:t>Asesiadau</a:t>
            </a:r>
            <a:r>
              <a:rPr lang="en-US" sz="1600">
                <a:latin typeface="Arial"/>
                <a:ea typeface="+mn-lt"/>
                <a:cs typeface="+mn-lt"/>
              </a:rPr>
              <a:t> </a:t>
            </a:r>
            <a:r>
              <a:rPr lang="en-US" sz="1600" err="1">
                <a:latin typeface="Arial"/>
                <a:ea typeface="+mn-lt"/>
                <a:cs typeface="+mn-lt"/>
              </a:rPr>
              <a:t>Personol</a:t>
            </a:r>
            <a:r>
              <a:rPr lang="en-US" sz="1600">
                <a:latin typeface="Arial"/>
                <a:ea typeface="+mn-lt"/>
                <a:cs typeface="+mn-lt"/>
              </a:rPr>
              <a:t> a </a:t>
            </a:r>
            <a:r>
              <a:rPr lang="en-US" sz="1600" err="1">
                <a:latin typeface="Arial"/>
                <a:ea typeface="+mn-lt"/>
                <a:cs typeface="+mn-lt"/>
              </a:rPr>
              <a:t>gwybodaeth</a:t>
            </a:r>
            <a:r>
              <a:rPr lang="en-US" sz="1600">
                <a:latin typeface="Arial"/>
                <a:ea typeface="+mn-lt"/>
                <a:cs typeface="+mn-lt"/>
              </a:rPr>
              <a:t> am </a:t>
            </a:r>
            <a:r>
              <a:rPr lang="en-US" sz="1600" err="1">
                <a:latin typeface="Arial"/>
                <a:ea typeface="+mn-lt"/>
                <a:cs typeface="+mn-lt"/>
              </a:rPr>
              <a:t>ei</a:t>
            </a:r>
            <a:r>
              <a:rPr lang="en-US" sz="1600">
                <a:latin typeface="Arial"/>
                <a:ea typeface="+mn-lt"/>
                <a:cs typeface="+mn-lt"/>
              </a:rPr>
              <a:t> </a:t>
            </a:r>
            <a:r>
              <a:rPr lang="en-US" sz="1600" err="1">
                <a:latin typeface="Arial"/>
                <a:ea typeface="+mn-lt"/>
                <a:cs typeface="+mn-lt"/>
              </a:rPr>
              <a:t>ddiben</a:t>
            </a:r>
            <a:r>
              <a:rPr lang="en-US" sz="1600">
                <a:latin typeface="Arial"/>
                <a:ea typeface="+mn-lt"/>
                <a:cs typeface="+mn-lt"/>
              </a:rPr>
              <a:t>, </a:t>
            </a:r>
            <a:r>
              <a:rPr lang="en-US" sz="1600" err="1">
                <a:latin typeface="Arial"/>
                <a:ea typeface="+mn-lt"/>
                <a:cs typeface="+mn-lt"/>
              </a:rPr>
              <a:t>ei</a:t>
            </a:r>
            <a:r>
              <a:rPr lang="en-US" sz="1600">
                <a:latin typeface="Arial"/>
                <a:ea typeface="+mn-lt"/>
                <a:cs typeface="+mn-lt"/>
              </a:rPr>
              <a:t> </a:t>
            </a:r>
            <a:r>
              <a:rPr lang="en-US" sz="1600" err="1">
                <a:latin typeface="Arial"/>
                <a:ea typeface="+mn-lt"/>
                <a:cs typeface="+mn-lt"/>
              </a:rPr>
              <a:t>gynnwys</a:t>
            </a:r>
            <a:r>
              <a:rPr lang="en-US" sz="1600">
                <a:latin typeface="Arial"/>
                <a:ea typeface="+mn-lt"/>
                <a:cs typeface="+mn-lt"/>
              </a:rPr>
              <a:t>, </a:t>
            </a:r>
            <a:r>
              <a:rPr lang="en-US" sz="1600" err="1">
                <a:latin typeface="Arial"/>
                <a:ea typeface="+mn-lt"/>
                <a:cs typeface="+mn-lt"/>
              </a:rPr>
              <a:t>ei</a:t>
            </a:r>
            <a:r>
              <a:rPr lang="en-US" sz="1600">
                <a:latin typeface="Arial"/>
                <a:ea typeface="+mn-lt"/>
                <a:cs typeface="+mn-lt"/>
              </a:rPr>
              <a:t> </a:t>
            </a:r>
            <a:r>
              <a:rPr lang="en-US" sz="1600" err="1">
                <a:latin typeface="Arial"/>
                <a:ea typeface="+mn-lt"/>
                <a:cs typeface="+mn-lt"/>
              </a:rPr>
              <a:t>fformat</a:t>
            </a:r>
            <a:r>
              <a:rPr lang="en-US" sz="1600">
                <a:latin typeface="Arial"/>
                <a:ea typeface="+mn-lt"/>
                <a:cs typeface="+mn-lt"/>
              </a:rPr>
              <a:t>, </a:t>
            </a:r>
            <a:r>
              <a:rPr lang="en-US" sz="1600" err="1">
                <a:latin typeface="Arial"/>
                <a:ea typeface="+mn-lt"/>
                <a:cs typeface="+mn-lt"/>
              </a:rPr>
              <a:t>a'r</a:t>
            </a:r>
            <a:r>
              <a:rPr lang="en-US" sz="1600">
                <a:latin typeface="Arial"/>
                <a:ea typeface="+mn-lt"/>
                <a:cs typeface="+mn-lt"/>
              </a:rPr>
              <a:t> </a:t>
            </a:r>
            <a:r>
              <a:rPr lang="en-US" sz="1600" err="1">
                <a:latin typeface="Arial"/>
                <a:ea typeface="+mn-lt"/>
                <a:cs typeface="+mn-lt"/>
              </a:rPr>
              <a:t>canlyniadau</a:t>
            </a:r>
            <a:r>
              <a:rPr lang="en-US" sz="1600">
                <a:latin typeface="Arial"/>
                <a:ea typeface="+mn-lt"/>
                <a:cs typeface="+mn-lt"/>
              </a:rPr>
              <a:t> a </a:t>
            </a:r>
            <a:r>
              <a:rPr lang="en-US" sz="1600" err="1">
                <a:latin typeface="Arial"/>
                <a:ea typeface="+mn-lt"/>
                <a:cs typeface="+mn-lt"/>
              </a:rPr>
              <a:t>fwriedir</a:t>
            </a:r>
            <a:r>
              <a:rPr lang="en-US" sz="1600">
                <a:latin typeface="Arial"/>
                <a:ea typeface="+mn-lt"/>
                <a:cs typeface="+mn-lt"/>
              </a:rPr>
              <a:t> (5 </a:t>
            </a:r>
            <a:r>
              <a:rPr lang="en-US" sz="1600" err="1">
                <a:latin typeface="Arial"/>
                <a:ea typeface="+mn-lt"/>
                <a:cs typeface="+mn-lt"/>
              </a:rPr>
              <a:t>munud</a:t>
            </a:r>
            <a:r>
              <a:rPr lang="en-US" sz="1600">
                <a:latin typeface="Arial"/>
                <a:ea typeface="+mn-lt"/>
                <a:cs typeface="+mn-lt"/>
              </a:rPr>
              <a:t>).  </a:t>
            </a:r>
            <a:r>
              <a:rPr lang="en-US" sz="1600" err="1">
                <a:latin typeface="Arial"/>
                <a:ea typeface="+mn-lt"/>
                <a:cs typeface="+mn-lt"/>
              </a:rPr>
              <a:t>Yna</a:t>
            </a:r>
            <a:r>
              <a:rPr lang="en-US" sz="1600">
                <a:latin typeface="Arial"/>
                <a:ea typeface="+mn-lt"/>
                <a:cs typeface="+mn-lt"/>
              </a:rPr>
              <a:t> </a:t>
            </a:r>
            <a:r>
              <a:rPr lang="en-US" sz="1600" err="1">
                <a:latin typeface="Arial"/>
                <a:ea typeface="+mn-lt"/>
                <a:cs typeface="+mn-lt"/>
              </a:rPr>
              <a:t>myfyriwch</a:t>
            </a:r>
            <a:r>
              <a:rPr lang="en-US" sz="1600">
                <a:latin typeface="Arial"/>
                <a:ea typeface="+mn-lt"/>
                <a:cs typeface="+mn-lt"/>
              </a:rPr>
              <a:t> </a:t>
            </a:r>
            <a:r>
              <a:rPr lang="en-US" sz="1600" err="1">
                <a:latin typeface="Arial"/>
                <a:ea typeface="+mn-lt"/>
                <a:cs typeface="+mn-lt"/>
              </a:rPr>
              <a:t>yn</a:t>
            </a:r>
            <a:r>
              <a:rPr lang="en-US" sz="1600">
                <a:latin typeface="Arial"/>
                <a:ea typeface="+mn-lt"/>
                <a:cs typeface="+mn-lt"/>
              </a:rPr>
              <a:t> </a:t>
            </a:r>
            <a:r>
              <a:rPr lang="en-US" sz="1600" err="1">
                <a:latin typeface="Arial"/>
                <a:ea typeface="+mn-lt"/>
                <a:cs typeface="+mn-lt"/>
              </a:rPr>
              <a:t>feirniadol</a:t>
            </a:r>
            <a:r>
              <a:rPr lang="en-US" sz="1600">
                <a:latin typeface="Arial"/>
                <a:ea typeface="+mn-lt"/>
                <a:cs typeface="+mn-lt"/>
              </a:rPr>
              <a:t> </a:t>
            </a:r>
            <a:r>
              <a:rPr lang="en-US" sz="1600" err="1">
                <a:latin typeface="Arial"/>
                <a:ea typeface="+mn-lt"/>
                <a:cs typeface="+mn-lt"/>
              </a:rPr>
              <a:t>ar</a:t>
            </a:r>
            <a:r>
              <a:rPr lang="en-US" sz="1600">
                <a:latin typeface="Arial"/>
                <a:ea typeface="+mn-lt"/>
                <a:cs typeface="+mn-lt"/>
              </a:rPr>
              <a:t> </a:t>
            </a:r>
            <a:r>
              <a:rPr lang="en-US" sz="1600" err="1">
                <a:latin typeface="Arial"/>
                <a:ea typeface="+mn-lt"/>
                <a:cs typeface="+mn-lt"/>
              </a:rPr>
              <a:t>effeithiolrwydd</a:t>
            </a:r>
            <a:r>
              <a:rPr lang="en-US" sz="1600">
                <a:latin typeface="Arial"/>
                <a:ea typeface="+mn-lt"/>
                <a:cs typeface="+mn-lt"/>
              </a:rPr>
              <a:t> </a:t>
            </a:r>
            <a:r>
              <a:rPr lang="en-US" sz="1600" err="1">
                <a:latin typeface="Arial"/>
                <a:ea typeface="+mn-lt"/>
                <a:cs typeface="+mn-lt"/>
              </a:rPr>
              <a:t>Asesiadau</a:t>
            </a:r>
            <a:r>
              <a:rPr lang="en-US" sz="1600">
                <a:latin typeface="Arial"/>
                <a:ea typeface="+mn-lt"/>
                <a:cs typeface="+mn-lt"/>
              </a:rPr>
              <a:t> </a:t>
            </a:r>
            <a:r>
              <a:rPr lang="en-US" sz="1600" err="1">
                <a:latin typeface="Arial"/>
                <a:ea typeface="+mn-lt"/>
                <a:cs typeface="+mn-lt"/>
              </a:rPr>
              <a:t>Personol</a:t>
            </a:r>
            <a:r>
              <a:rPr lang="en-US" sz="1600">
                <a:latin typeface="Arial"/>
                <a:ea typeface="+mn-lt"/>
                <a:cs typeface="+mn-lt"/>
              </a:rPr>
              <a:t> </a:t>
            </a:r>
            <a:r>
              <a:rPr lang="en-US" sz="1600" err="1">
                <a:latin typeface="Arial"/>
                <a:ea typeface="+mn-lt"/>
                <a:cs typeface="+mn-lt"/>
              </a:rPr>
              <a:t>wrth</a:t>
            </a:r>
            <a:r>
              <a:rPr lang="en-US" sz="1600">
                <a:latin typeface="Arial"/>
                <a:ea typeface="+mn-lt"/>
                <a:cs typeface="+mn-lt"/>
              </a:rPr>
              <a:t> </a:t>
            </a:r>
            <a:r>
              <a:rPr lang="en-US" sz="1600" err="1">
                <a:latin typeface="Arial"/>
                <a:ea typeface="+mn-lt"/>
                <a:cs typeface="+mn-lt"/>
              </a:rPr>
              <a:t>fesur</a:t>
            </a:r>
            <a:r>
              <a:rPr lang="en-US" sz="1600">
                <a:latin typeface="Arial"/>
                <a:ea typeface="+mn-lt"/>
                <a:cs typeface="+mn-lt"/>
              </a:rPr>
              <a:t> </a:t>
            </a:r>
            <a:r>
              <a:rPr lang="en-US" sz="1600" err="1">
                <a:latin typeface="Arial"/>
                <a:ea typeface="+mn-lt"/>
                <a:cs typeface="+mn-lt"/>
              </a:rPr>
              <a:t>dysgu</a:t>
            </a:r>
            <a:r>
              <a:rPr lang="en-US" sz="1600">
                <a:latin typeface="Arial"/>
                <a:ea typeface="+mn-lt"/>
                <a:cs typeface="+mn-lt"/>
              </a:rPr>
              <a:t> a </a:t>
            </a:r>
            <a:r>
              <a:rPr lang="en-US" sz="1600" err="1">
                <a:latin typeface="Arial"/>
                <a:ea typeface="+mn-lt"/>
                <a:cs typeface="+mn-lt"/>
              </a:rPr>
              <a:t>datblygiad</a:t>
            </a:r>
            <a:r>
              <a:rPr lang="en-US" sz="1600">
                <a:latin typeface="Arial"/>
                <a:ea typeface="+mn-lt"/>
                <a:cs typeface="+mn-lt"/>
              </a:rPr>
              <a:t> </a:t>
            </a:r>
            <a:r>
              <a:rPr lang="en-US" sz="1600" err="1">
                <a:latin typeface="Arial"/>
                <a:ea typeface="+mn-lt"/>
                <a:cs typeface="+mn-lt"/>
              </a:rPr>
              <a:t>dysgwyr</a:t>
            </a:r>
            <a:r>
              <a:rPr lang="en-US" sz="1600">
                <a:latin typeface="Arial"/>
                <a:ea typeface="+mn-lt"/>
                <a:cs typeface="+mn-lt"/>
              </a:rPr>
              <a:t> y </a:t>
            </a:r>
            <a:r>
              <a:rPr lang="en-US" sz="1600" err="1">
                <a:latin typeface="Arial"/>
                <a:ea typeface="+mn-lt"/>
                <a:cs typeface="+mn-lt"/>
              </a:rPr>
              <a:t>mae</a:t>
            </a:r>
            <a:r>
              <a:rPr lang="en-US" sz="1600">
                <a:latin typeface="Arial"/>
                <a:ea typeface="+mn-lt"/>
                <a:cs typeface="+mn-lt"/>
              </a:rPr>
              <a:t> </a:t>
            </a:r>
            <a:r>
              <a:rPr lang="en-US" sz="1600" err="1">
                <a:latin typeface="Arial"/>
                <a:ea typeface="+mn-lt"/>
                <a:cs typeface="+mn-lt"/>
              </a:rPr>
              <a:t>tlodi</a:t>
            </a:r>
            <a:r>
              <a:rPr lang="en-US" sz="1600">
                <a:latin typeface="Arial"/>
                <a:ea typeface="+mn-lt"/>
                <a:cs typeface="+mn-lt"/>
              </a:rPr>
              <a:t> ac </a:t>
            </a:r>
            <a:r>
              <a:rPr lang="en-US" sz="1600" err="1">
                <a:latin typeface="Arial"/>
                <a:ea typeface="+mn-lt"/>
                <a:cs typeface="+mn-lt"/>
              </a:rPr>
              <a:t>anfantais</a:t>
            </a:r>
            <a:r>
              <a:rPr lang="en-US" sz="1600">
                <a:latin typeface="Arial"/>
                <a:ea typeface="+mn-lt"/>
                <a:cs typeface="+mn-lt"/>
              </a:rPr>
              <a:t> </a:t>
            </a:r>
            <a:r>
              <a:rPr lang="en-US" sz="1600" err="1">
                <a:latin typeface="Arial"/>
                <a:ea typeface="+mn-lt"/>
                <a:cs typeface="+mn-lt"/>
              </a:rPr>
              <a:t>yn</a:t>
            </a:r>
            <a:r>
              <a:rPr lang="en-US" sz="1600">
                <a:latin typeface="Arial"/>
                <a:ea typeface="+mn-lt"/>
                <a:cs typeface="+mn-lt"/>
              </a:rPr>
              <a:t> </a:t>
            </a:r>
            <a:r>
              <a:rPr lang="en-US" sz="1600" err="1">
                <a:latin typeface="Arial"/>
                <a:ea typeface="+mn-lt"/>
                <a:cs typeface="+mn-lt"/>
              </a:rPr>
              <a:t>effeithio</a:t>
            </a:r>
            <a:r>
              <a:rPr lang="en-US" sz="1600">
                <a:latin typeface="Arial"/>
                <a:ea typeface="+mn-lt"/>
                <a:cs typeface="+mn-lt"/>
              </a:rPr>
              <a:t> </a:t>
            </a:r>
            <a:r>
              <a:rPr lang="en-US" sz="1600" err="1">
                <a:latin typeface="Arial"/>
                <a:ea typeface="+mn-lt"/>
                <a:cs typeface="+mn-lt"/>
              </a:rPr>
              <a:t>arnynt</a:t>
            </a:r>
            <a:r>
              <a:rPr lang="en-US" sz="1600">
                <a:latin typeface="Arial"/>
                <a:ea typeface="+mn-lt"/>
                <a:cs typeface="+mn-lt"/>
              </a:rPr>
              <a:t>.  </a:t>
            </a:r>
            <a:r>
              <a:rPr lang="en-US" sz="1600" err="1">
                <a:latin typeface="Arial"/>
                <a:ea typeface="+mn-lt"/>
                <a:cs typeface="+mn-lt"/>
              </a:rPr>
              <a:t>Yna</a:t>
            </a:r>
            <a:r>
              <a:rPr lang="en-US" sz="1600">
                <a:latin typeface="Arial"/>
                <a:ea typeface="+mn-lt"/>
                <a:cs typeface="+mn-lt"/>
              </a:rPr>
              <a:t> </a:t>
            </a:r>
            <a:r>
              <a:rPr lang="en-US" sz="1600" err="1">
                <a:latin typeface="Arial"/>
                <a:ea typeface="+mn-lt"/>
                <a:cs typeface="+mn-lt"/>
              </a:rPr>
              <a:t>defnyddiwch</a:t>
            </a:r>
            <a:r>
              <a:rPr lang="en-US" sz="1600">
                <a:latin typeface="Arial"/>
                <a:ea typeface="+mn-lt"/>
                <a:cs typeface="+mn-lt"/>
              </a:rPr>
              <a:t> Padlet i </a:t>
            </a:r>
            <a:r>
              <a:rPr lang="en-US" sz="1600" err="1">
                <a:latin typeface="Arial"/>
                <a:ea typeface="+mn-lt"/>
                <a:cs typeface="+mn-lt"/>
              </a:rPr>
              <a:t>ysgrifennu</a:t>
            </a:r>
            <a:r>
              <a:rPr lang="en-US" sz="1600">
                <a:latin typeface="Arial"/>
                <a:ea typeface="+mn-lt"/>
                <a:cs typeface="+mn-lt"/>
              </a:rPr>
              <a:t> </a:t>
            </a:r>
            <a:r>
              <a:rPr lang="en-US" sz="1600" err="1">
                <a:latin typeface="Arial"/>
                <a:ea typeface="+mn-lt"/>
                <a:cs typeface="+mn-lt"/>
              </a:rPr>
              <a:t>dadansoddiad</a:t>
            </a:r>
            <a:r>
              <a:rPr lang="en-US" sz="1600">
                <a:latin typeface="Arial"/>
                <a:ea typeface="+mn-lt"/>
                <a:cs typeface="+mn-lt"/>
              </a:rPr>
              <a:t> </a:t>
            </a:r>
            <a:r>
              <a:rPr lang="en-US" sz="1600" err="1">
                <a:latin typeface="Arial"/>
                <a:ea typeface="+mn-lt"/>
                <a:cs typeface="+mn-lt"/>
              </a:rPr>
              <a:t>myfyriol</a:t>
            </a:r>
            <a:r>
              <a:rPr lang="en-US" sz="1600">
                <a:latin typeface="Arial"/>
                <a:ea typeface="+mn-lt"/>
                <a:cs typeface="+mn-lt"/>
              </a:rPr>
              <a:t> </a:t>
            </a:r>
            <a:r>
              <a:rPr lang="en-US" sz="1600" err="1">
                <a:latin typeface="Arial"/>
                <a:ea typeface="+mn-lt"/>
                <a:cs typeface="+mn-lt"/>
              </a:rPr>
              <a:t>unigol</a:t>
            </a:r>
            <a:r>
              <a:rPr lang="en-US" sz="1600">
                <a:latin typeface="Arial"/>
                <a:ea typeface="+mn-lt"/>
                <a:cs typeface="+mn-lt"/>
              </a:rPr>
              <a:t> o 200 </a:t>
            </a:r>
            <a:r>
              <a:rPr lang="en-US" sz="1600" err="1">
                <a:latin typeface="Arial"/>
                <a:ea typeface="+mn-lt"/>
                <a:cs typeface="+mn-lt"/>
              </a:rPr>
              <a:t>gair</a:t>
            </a:r>
            <a:r>
              <a:rPr lang="en-US" sz="1600">
                <a:latin typeface="Arial"/>
                <a:ea typeface="+mn-lt"/>
                <a:cs typeface="+mn-lt"/>
              </a:rPr>
              <a:t> </a:t>
            </a:r>
            <a:r>
              <a:rPr lang="en-US" sz="1600" err="1">
                <a:latin typeface="Arial"/>
                <a:ea typeface="+mn-lt"/>
                <a:cs typeface="+mn-lt"/>
              </a:rPr>
              <a:t>yn</a:t>
            </a:r>
            <a:r>
              <a:rPr lang="en-US" sz="1600">
                <a:latin typeface="Arial"/>
                <a:ea typeface="+mn-lt"/>
                <a:cs typeface="+mn-lt"/>
              </a:rPr>
              <a:t> </a:t>
            </a:r>
            <a:r>
              <a:rPr lang="en-US" sz="1600" err="1">
                <a:latin typeface="Arial"/>
                <a:ea typeface="+mn-lt"/>
                <a:cs typeface="+mn-lt"/>
              </a:rPr>
              <a:t>mynd</a:t>
            </a:r>
            <a:r>
              <a:rPr lang="en-US" sz="1600">
                <a:latin typeface="Arial"/>
                <a:ea typeface="+mn-lt"/>
                <a:cs typeface="+mn-lt"/>
              </a:rPr>
              <a:t> </a:t>
            </a:r>
            <a:r>
              <a:rPr lang="en-US" sz="1600" err="1">
                <a:latin typeface="Arial"/>
                <a:ea typeface="+mn-lt"/>
                <a:cs typeface="+mn-lt"/>
              </a:rPr>
              <a:t>i’r</a:t>
            </a:r>
            <a:r>
              <a:rPr lang="en-US" sz="1600">
                <a:latin typeface="Arial"/>
                <a:ea typeface="+mn-lt"/>
                <a:cs typeface="+mn-lt"/>
              </a:rPr>
              <a:t> </a:t>
            </a:r>
            <a:r>
              <a:rPr lang="en-US" sz="1600" err="1">
                <a:latin typeface="Arial"/>
                <a:ea typeface="+mn-lt"/>
                <a:cs typeface="+mn-lt"/>
              </a:rPr>
              <a:t>afael</a:t>
            </a:r>
            <a:r>
              <a:rPr lang="en-US" sz="1600">
                <a:latin typeface="Arial"/>
                <a:ea typeface="+mn-lt"/>
                <a:cs typeface="+mn-lt"/>
              </a:rPr>
              <a:t> </a:t>
            </a:r>
            <a:r>
              <a:rPr lang="en-US" sz="1600" err="1">
                <a:latin typeface="Arial"/>
                <a:ea typeface="+mn-lt"/>
                <a:cs typeface="+mn-lt"/>
              </a:rPr>
              <a:t>â’r</a:t>
            </a:r>
            <a:r>
              <a:rPr lang="en-US" sz="1600">
                <a:latin typeface="Arial"/>
                <a:ea typeface="+mn-lt"/>
                <a:cs typeface="+mn-lt"/>
              </a:rPr>
              <a:t> </a:t>
            </a:r>
            <a:r>
              <a:rPr lang="en-US" sz="1600" err="1">
                <a:latin typeface="Arial"/>
                <a:ea typeface="+mn-lt"/>
                <a:cs typeface="+mn-lt"/>
              </a:rPr>
              <a:t>cwestiynau</a:t>
            </a:r>
            <a:r>
              <a:rPr lang="en-US" sz="1600">
                <a:latin typeface="Arial"/>
                <a:ea typeface="+mn-lt"/>
                <a:cs typeface="+mn-lt"/>
              </a:rPr>
              <a:t> (10 </a:t>
            </a:r>
            <a:r>
              <a:rPr lang="en-US" sz="1600" err="1">
                <a:latin typeface="Arial"/>
                <a:ea typeface="+mn-lt"/>
                <a:cs typeface="+mn-lt"/>
              </a:rPr>
              <a:t>munud</a:t>
            </a:r>
            <a:r>
              <a:rPr lang="en-US" sz="1600">
                <a:latin typeface="Arial"/>
                <a:ea typeface="+mn-lt"/>
                <a:cs typeface="+mn-lt"/>
              </a:rPr>
              <a:t>).  </a:t>
            </a:r>
            <a:r>
              <a:rPr lang="en-US" sz="1600" err="1">
                <a:latin typeface="Arial"/>
                <a:ea typeface="+mn-lt"/>
                <a:cs typeface="+mn-lt"/>
              </a:rPr>
              <a:t>Yna</a:t>
            </a:r>
            <a:r>
              <a:rPr lang="en-US" sz="1600">
                <a:latin typeface="Arial"/>
                <a:ea typeface="+mn-lt"/>
                <a:cs typeface="+mn-lt"/>
              </a:rPr>
              <a:t> </a:t>
            </a:r>
            <a:r>
              <a:rPr lang="en-US" sz="1600" err="1">
                <a:latin typeface="Arial"/>
                <a:ea typeface="+mn-lt"/>
                <a:cs typeface="+mn-lt"/>
              </a:rPr>
              <a:t>adolygwch</a:t>
            </a:r>
            <a:r>
              <a:rPr lang="en-US" sz="1600">
                <a:latin typeface="Arial"/>
                <a:ea typeface="+mn-lt"/>
                <a:cs typeface="+mn-lt"/>
              </a:rPr>
              <a:t> </a:t>
            </a:r>
            <a:r>
              <a:rPr lang="en-US" sz="1600" err="1">
                <a:latin typeface="Arial"/>
                <a:ea typeface="+mn-lt"/>
                <a:cs typeface="+mn-lt"/>
              </a:rPr>
              <a:t>waith</a:t>
            </a:r>
            <a:r>
              <a:rPr lang="en-US" sz="1600">
                <a:latin typeface="Arial"/>
                <a:ea typeface="+mn-lt"/>
                <a:cs typeface="+mn-lt"/>
              </a:rPr>
              <a:t> o </a:t>
            </a:r>
            <a:r>
              <a:rPr lang="en-US" sz="1600" err="1">
                <a:latin typeface="Arial"/>
                <a:ea typeface="+mn-lt"/>
                <a:cs typeface="+mn-lt"/>
              </a:rPr>
              <a:t>leiaf</a:t>
            </a:r>
            <a:r>
              <a:rPr lang="en-US" sz="1600">
                <a:latin typeface="Arial"/>
                <a:ea typeface="+mn-lt"/>
                <a:cs typeface="+mn-lt"/>
              </a:rPr>
              <a:t> un post Padlet </a:t>
            </a:r>
            <a:r>
              <a:rPr lang="en-US" sz="1600" err="1">
                <a:latin typeface="Arial"/>
                <a:ea typeface="+mn-lt"/>
                <a:cs typeface="+mn-lt"/>
              </a:rPr>
              <a:t>arall</a:t>
            </a:r>
            <a:r>
              <a:rPr lang="en-US" sz="1600">
                <a:latin typeface="Arial"/>
                <a:ea typeface="+mn-lt"/>
                <a:cs typeface="+mn-lt"/>
              </a:rPr>
              <a:t>, </a:t>
            </a:r>
            <a:r>
              <a:rPr lang="en-US" sz="1600" err="1">
                <a:latin typeface="Arial"/>
                <a:ea typeface="+mn-lt"/>
                <a:cs typeface="+mn-lt"/>
              </a:rPr>
              <a:t>gan</a:t>
            </a:r>
            <a:r>
              <a:rPr lang="en-US" sz="1600">
                <a:latin typeface="Arial"/>
                <a:ea typeface="+mn-lt"/>
                <a:cs typeface="+mn-lt"/>
              </a:rPr>
              <a:t> </a:t>
            </a:r>
            <a:r>
              <a:rPr lang="en-US" sz="1600" err="1">
                <a:latin typeface="Arial"/>
                <a:ea typeface="+mn-lt"/>
                <a:cs typeface="+mn-lt"/>
              </a:rPr>
              <a:t>gynnig</a:t>
            </a:r>
            <a:r>
              <a:rPr lang="en-US" sz="1600">
                <a:latin typeface="Arial"/>
                <a:ea typeface="+mn-lt"/>
                <a:cs typeface="+mn-lt"/>
              </a:rPr>
              <a:t> </a:t>
            </a:r>
            <a:r>
              <a:rPr lang="en-US" sz="1600" err="1">
                <a:latin typeface="Arial"/>
                <a:ea typeface="+mn-lt"/>
                <a:cs typeface="+mn-lt"/>
              </a:rPr>
              <a:t>mewnwelediadau</a:t>
            </a:r>
            <a:r>
              <a:rPr lang="en-US" sz="1600">
                <a:latin typeface="Arial"/>
                <a:ea typeface="+mn-lt"/>
                <a:cs typeface="+mn-lt"/>
              </a:rPr>
              <a:t> </a:t>
            </a:r>
            <a:r>
              <a:rPr lang="en-US" sz="1600" err="1">
                <a:latin typeface="Arial"/>
                <a:ea typeface="+mn-lt"/>
                <a:cs typeface="+mn-lt"/>
              </a:rPr>
              <a:t>ychwanegol</a:t>
            </a:r>
            <a:r>
              <a:rPr lang="en-US" sz="1600">
                <a:latin typeface="Arial"/>
                <a:ea typeface="+mn-lt"/>
                <a:cs typeface="+mn-lt"/>
              </a:rPr>
              <a:t>, </a:t>
            </a:r>
            <a:r>
              <a:rPr lang="en-US" sz="1600" err="1">
                <a:latin typeface="Arial"/>
                <a:ea typeface="+mn-lt"/>
                <a:cs typeface="+mn-lt"/>
              </a:rPr>
              <a:t>cwestiynau</a:t>
            </a:r>
            <a:r>
              <a:rPr lang="en-US" sz="1600">
                <a:latin typeface="Arial"/>
                <a:ea typeface="+mn-lt"/>
                <a:cs typeface="+mn-lt"/>
              </a:rPr>
              <a:t> neu </a:t>
            </a:r>
            <a:r>
              <a:rPr lang="en-US" sz="1600" err="1">
                <a:latin typeface="Arial"/>
                <a:ea typeface="+mn-lt"/>
                <a:cs typeface="+mn-lt"/>
              </a:rPr>
              <a:t>safbwyntiau</a:t>
            </a:r>
            <a:r>
              <a:rPr lang="en-US" sz="1600">
                <a:latin typeface="Arial"/>
                <a:ea typeface="+mn-lt"/>
                <a:cs typeface="+mn-lt"/>
              </a:rPr>
              <a:t> </a:t>
            </a:r>
            <a:r>
              <a:rPr lang="en-US" sz="1600" err="1">
                <a:latin typeface="Arial"/>
                <a:ea typeface="+mn-lt"/>
                <a:cs typeface="+mn-lt"/>
              </a:rPr>
              <a:t>amgen</a:t>
            </a:r>
            <a:r>
              <a:rPr lang="en-US" sz="1600">
                <a:latin typeface="Arial"/>
                <a:ea typeface="+mn-lt"/>
                <a:cs typeface="+mn-lt"/>
              </a:rPr>
              <a:t> (5 </a:t>
            </a:r>
            <a:r>
              <a:rPr lang="en-US" sz="1600" err="1">
                <a:latin typeface="Arial"/>
                <a:ea typeface="+mn-lt"/>
                <a:cs typeface="+mn-lt"/>
              </a:rPr>
              <a:t>munud</a:t>
            </a:r>
            <a:r>
              <a:rPr lang="en-US" sz="1600">
                <a:latin typeface="Arial"/>
                <a:ea typeface="+mn-lt"/>
                <a:cs typeface="+mn-lt"/>
              </a:rPr>
              <a:t>).</a:t>
            </a:r>
            <a:endParaRPr lang="en-US">
              <a:latin typeface="Arial"/>
            </a:endParaRPr>
          </a:p>
        </p:txBody>
      </p:sp>
      <p:sp>
        <p:nvSpPr>
          <p:cNvPr id="8" name="TextBox 7">
            <a:extLst>
              <a:ext uri="{FF2B5EF4-FFF2-40B4-BE49-F238E27FC236}">
                <a16:creationId xmlns:a16="http://schemas.microsoft.com/office/drawing/2014/main" id="{80239A14-F8DC-AE03-40A4-E5242B5CD7D5}"/>
              </a:ext>
            </a:extLst>
          </p:cNvPr>
          <p:cNvSpPr txBox="1"/>
          <p:nvPr/>
        </p:nvSpPr>
        <p:spPr>
          <a:xfrm>
            <a:off x="2529840" y="4947920"/>
            <a:ext cx="2184400" cy="120032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endParaRPr lang="en-US">
              <a:latin typeface="Arial"/>
            </a:endParaRPr>
          </a:p>
          <a:p>
            <a:endParaRPr lang="en-US"/>
          </a:p>
          <a:p>
            <a:endParaRPr lang="en-US"/>
          </a:p>
          <a:p>
            <a:endParaRPr lang="en-US"/>
          </a:p>
        </p:txBody>
      </p:sp>
      <p:sp>
        <p:nvSpPr>
          <p:cNvPr id="9" name="TextBox 8">
            <a:extLst>
              <a:ext uri="{FF2B5EF4-FFF2-40B4-BE49-F238E27FC236}">
                <a16:creationId xmlns:a16="http://schemas.microsoft.com/office/drawing/2014/main" id="{CB0C47B6-EC3F-97D5-1741-E801D52494D0}"/>
              </a:ext>
            </a:extLst>
          </p:cNvPr>
          <p:cNvSpPr txBox="1"/>
          <p:nvPr/>
        </p:nvSpPr>
        <p:spPr>
          <a:xfrm>
            <a:off x="261647" y="5226900"/>
            <a:ext cx="8485225" cy="9233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err="1">
                <a:ea typeface="+mn-lt"/>
                <a:cs typeface="+mn-lt"/>
              </a:rPr>
              <a:t>Cliciwch</a:t>
            </a:r>
            <a:r>
              <a:rPr lang="en-US">
                <a:ea typeface="+mn-lt"/>
                <a:cs typeface="+mn-lt"/>
              </a:rPr>
              <a:t> </a:t>
            </a:r>
            <a:r>
              <a:rPr lang="en-US" err="1">
                <a:ea typeface="+mn-lt"/>
                <a:cs typeface="+mn-lt"/>
              </a:rPr>
              <a:t>ar</a:t>
            </a:r>
            <a:r>
              <a:rPr lang="en-US">
                <a:ea typeface="+mn-lt"/>
                <a:cs typeface="+mn-lt"/>
              </a:rPr>
              <a:t> y </a:t>
            </a:r>
            <a:r>
              <a:rPr lang="en-US" err="1">
                <a:ea typeface="+mn-lt"/>
                <a:cs typeface="+mn-lt"/>
              </a:rPr>
              <a:t>ddolen</a:t>
            </a:r>
            <a:r>
              <a:rPr lang="en-US">
                <a:ea typeface="+mn-lt"/>
                <a:cs typeface="+mn-lt"/>
              </a:rPr>
              <a:t> hon </a:t>
            </a:r>
            <a:r>
              <a:rPr lang="en-US" err="1">
                <a:ea typeface="+mn-lt"/>
                <a:cs typeface="+mn-lt"/>
              </a:rPr>
              <a:t>i</a:t>
            </a:r>
            <a:r>
              <a:rPr lang="en-US">
                <a:ea typeface="+mn-lt"/>
                <a:cs typeface="+mn-lt"/>
              </a:rPr>
              <a:t> </a:t>
            </a:r>
            <a:r>
              <a:rPr lang="en-US" err="1">
                <a:ea typeface="+mn-lt"/>
                <a:cs typeface="+mn-lt"/>
              </a:rPr>
              <a:t>fynd</a:t>
            </a:r>
            <a:r>
              <a:rPr lang="en-US">
                <a:ea typeface="+mn-lt"/>
                <a:cs typeface="+mn-lt"/>
              </a:rPr>
              <a:t> at y </a:t>
            </a:r>
            <a:r>
              <a:rPr lang="en-US" err="1">
                <a:ea typeface="+mn-lt"/>
                <a:cs typeface="+mn-lt"/>
              </a:rPr>
              <a:t>wal</a:t>
            </a:r>
            <a:r>
              <a:rPr lang="en-US">
                <a:ea typeface="+mn-lt"/>
                <a:cs typeface="+mn-lt"/>
              </a:rPr>
              <a:t> Padlet </a:t>
            </a:r>
            <a:r>
              <a:rPr lang="en-US" err="1">
                <a:ea typeface="+mn-lt"/>
                <a:cs typeface="+mn-lt"/>
              </a:rPr>
              <a:t>i</a:t>
            </a:r>
            <a:r>
              <a:rPr lang="en-US">
                <a:ea typeface="+mn-lt"/>
                <a:cs typeface="+mn-lt"/>
              </a:rPr>
              <a:t> </a:t>
            </a:r>
            <a:r>
              <a:rPr lang="en-US" err="1">
                <a:ea typeface="+mn-lt"/>
                <a:cs typeface="+mn-lt"/>
              </a:rPr>
              <a:t>ysgrifennu'r</a:t>
            </a:r>
            <a:r>
              <a:rPr lang="en-US">
                <a:ea typeface="+mn-lt"/>
                <a:cs typeface="+mn-lt"/>
              </a:rPr>
              <a:t> </a:t>
            </a:r>
            <a:r>
              <a:rPr lang="en-US" err="1">
                <a:ea typeface="+mn-lt"/>
                <a:cs typeface="+mn-lt"/>
              </a:rPr>
              <a:t>dadansoddiad</a:t>
            </a:r>
            <a:r>
              <a:rPr lang="en-US">
                <a:ea typeface="+mn-lt"/>
                <a:cs typeface="+mn-lt"/>
              </a:rPr>
              <a:t> </a:t>
            </a:r>
            <a:r>
              <a:rPr lang="en-US" err="1">
                <a:ea typeface="+mn-lt"/>
                <a:cs typeface="+mn-lt"/>
              </a:rPr>
              <a:t>adlewyrchol</a:t>
            </a:r>
            <a:r>
              <a:rPr lang="en-US">
                <a:ea typeface="+mn-lt"/>
                <a:cs typeface="+mn-lt"/>
              </a:rPr>
              <a:t> </a:t>
            </a:r>
            <a:r>
              <a:rPr lang="en-US" err="1">
                <a:ea typeface="+mn-lt"/>
                <a:cs typeface="+mn-lt"/>
              </a:rPr>
              <a:t>unigol</a:t>
            </a:r>
            <a:endParaRPr lang="en-US" err="1"/>
          </a:p>
          <a:p>
            <a:r>
              <a:rPr lang="en-US">
                <a:latin typeface="Arial"/>
                <a:hlinkClick r:id="rId5"/>
              </a:rPr>
              <a:t>Click this link to access the Padlet wall for writing the individual reflective analysis </a:t>
            </a:r>
            <a:endParaRPr lang="en-US" sz="1800" b="0" i="0" u="none" strike="noStrike" cap="none" spc="0" normalizeH="0" baseline="0">
              <a:ln>
                <a:noFill/>
              </a:ln>
              <a:solidFill>
                <a:srgbClr val="000000"/>
              </a:solidFill>
              <a:effectLst/>
              <a:uFillTx/>
              <a:latin typeface="Arial"/>
              <a:ea typeface="+mn-ea"/>
              <a:cs typeface="+mn-cs"/>
            </a:endParaRPr>
          </a:p>
        </p:txBody>
      </p:sp>
      <p:pic>
        <p:nvPicPr>
          <p:cNvPr id="4" name="Picture 3" descr="A qr code with a few squares&#10;&#10;Description automatically generated">
            <a:extLst>
              <a:ext uri="{FF2B5EF4-FFF2-40B4-BE49-F238E27FC236}">
                <a16:creationId xmlns:a16="http://schemas.microsoft.com/office/drawing/2014/main" id="{33062292-7DFF-4C02-9B6F-F5A9543ADBB7}"/>
              </a:ext>
            </a:extLst>
          </p:cNvPr>
          <p:cNvPicPr>
            <a:picLocks noChangeAspect="1"/>
          </p:cNvPicPr>
          <p:nvPr/>
        </p:nvPicPr>
        <p:blipFill>
          <a:blip r:embed="rId6"/>
          <a:stretch>
            <a:fillRect/>
          </a:stretch>
        </p:blipFill>
        <p:spPr>
          <a:xfrm flipV="1">
            <a:off x="8896351" y="4533901"/>
            <a:ext cx="1757361" cy="1612102"/>
          </a:xfrm>
          <a:prstGeom prst="rect">
            <a:avLst/>
          </a:prstGeom>
        </p:spPr>
      </p:pic>
    </p:spTree>
    <p:extLst>
      <p:ext uri="{BB962C8B-B14F-4D97-AF65-F5344CB8AC3E}">
        <p14:creationId xmlns:p14="http://schemas.microsoft.com/office/powerpoint/2010/main" val="1218407720"/>
      </p:ext>
    </p:extLst>
  </p:cSld>
  <p:clrMapOvr>
    <a:masterClrMapping/>
  </p:clrMapOvr>
  <p:transition spd="med"/>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9F6E-43E6-9E00-61AA-3539AA714C89}"/>
              </a:ext>
            </a:extLst>
          </p:cNvPr>
          <p:cNvSpPr>
            <a:spLocks noGrp="1"/>
          </p:cNvSpPr>
          <p:nvPr>
            <p:ph type="title"/>
          </p:nvPr>
        </p:nvSpPr>
        <p:spPr/>
        <p:txBody>
          <a:bodyPr lIns="45719" tIns="45720" rIns="45719" bIns="45720" anchor="ctr">
            <a:normAutofit/>
          </a:bodyPr>
          <a:lstStyle/>
          <a:p>
            <a:pPr>
              <a:spcBef>
                <a:spcPts val="1000"/>
              </a:spcBef>
            </a:pPr>
            <a:endParaRPr lang="en-US" sz="1600">
              <a:solidFill>
                <a:schemeClr val="tx1">
                  <a:lumMod val="95000"/>
                  <a:lumOff val="5000"/>
                </a:schemeClr>
              </a:solidFill>
              <a:highlight>
                <a:srgbClr val="FFFF00"/>
              </a:highlight>
              <a:latin typeface="Arial"/>
              <a:cs typeface="Arial"/>
            </a:endParaRPr>
          </a:p>
          <a:p>
            <a:pPr marL="228600" indent="-228600">
              <a:spcBef>
                <a:spcPts val="1000"/>
              </a:spcBef>
            </a:pPr>
            <a:endParaRPr lang="en-GB" sz="1600" b="1">
              <a:solidFill>
                <a:schemeClr val="tx1">
                  <a:lumMod val="95000"/>
                  <a:lumOff val="5000"/>
                </a:schemeClr>
              </a:solidFill>
              <a:highlight>
                <a:srgbClr val="FFFF00"/>
              </a:highlight>
              <a:latin typeface="Arial"/>
              <a:cs typeface="Arial"/>
            </a:endParaRPr>
          </a:p>
        </p:txBody>
      </p:sp>
      <p:sp>
        <p:nvSpPr>
          <p:cNvPr id="3" name="Text Placeholder 2">
            <a:extLst>
              <a:ext uri="{FF2B5EF4-FFF2-40B4-BE49-F238E27FC236}">
                <a16:creationId xmlns:a16="http://schemas.microsoft.com/office/drawing/2014/main" id="{5F898EA2-ADEF-0532-0B1D-4596C6DC5EC9}"/>
              </a:ext>
            </a:extLst>
          </p:cNvPr>
          <p:cNvSpPr>
            <a:spLocks noGrp="1"/>
          </p:cNvSpPr>
          <p:nvPr>
            <p:ph type="body" idx="1"/>
          </p:nvPr>
        </p:nvSpPr>
        <p:spPr>
          <a:xfrm>
            <a:off x="429322" y="730948"/>
            <a:ext cx="10637520" cy="5381710"/>
          </a:xfrm>
        </p:spPr>
        <p:txBody>
          <a:bodyPr lIns="45719" tIns="45720" rIns="45719" bIns="45720" anchor="t">
            <a:normAutofit/>
          </a:bodyPr>
          <a:lstStyle/>
          <a:p>
            <a:pPr marL="0" indent="0">
              <a:buNone/>
            </a:pPr>
            <a:r>
              <a:rPr lang="en-GB" sz="1600" b="1">
                <a:solidFill>
                  <a:schemeClr val="tx1">
                    <a:lumMod val="95000"/>
                    <a:lumOff val="5000"/>
                  </a:schemeClr>
                </a:solidFill>
                <a:latin typeface="Arial"/>
                <a:cs typeface="Arial"/>
              </a:rPr>
              <a:t>ACTIVITY 1 (20 minutes)</a:t>
            </a:r>
            <a:endParaRPr lang="en-GB" sz="1600">
              <a:solidFill>
                <a:schemeClr val="tx1">
                  <a:lumMod val="95000"/>
                  <a:lumOff val="5000"/>
                </a:schemeClr>
              </a:solidFill>
              <a:latin typeface="Arial"/>
              <a:cs typeface="Arial"/>
            </a:endParaRPr>
          </a:p>
          <a:p>
            <a:pPr marL="285750" indent="-285750"/>
            <a:r>
              <a:rPr lang="en-GB" sz="1400">
                <a:solidFill>
                  <a:schemeClr val="tx1">
                    <a:lumMod val="95000"/>
                    <a:lumOff val="5000"/>
                  </a:schemeClr>
                </a:solidFill>
                <a:latin typeface="Arial"/>
                <a:cs typeface="Arial"/>
              </a:rPr>
              <a:t>Critically analyse the effectiveness of 'Personalised Assessments' (Welsh Government, 2019) in </a:t>
            </a:r>
            <a:endParaRPr lang="en-GB" sz="1400">
              <a:solidFill>
                <a:schemeClr val="tx1">
                  <a:lumMod val="95000"/>
                  <a:lumOff val="5000"/>
                </a:schemeClr>
              </a:solidFill>
              <a:latin typeface="Calibri"/>
              <a:cs typeface="Calibri"/>
            </a:endParaRPr>
          </a:p>
          <a:p>
            <a:pPr marL="0" indent="0">
              <a:buNone/>
            </a:pPr>
            <a:r>
              <a:rPr lang="en-GB" sz="1400">
                <a:solidFill>
                  <a:schemeClr val="tx1">
                    <a:lumMod val="95000"/>
                    <a:lumOff val="5000"/>
                  </a:schemeClr>
                </a:solidFill>
                <a:latin typeface="Arial"/>
                <a:cs typeface="Arial"/>
              </a:rPr>
              <a:t>   measuring the learning and development of learners impacted by poverty and disadvantage.</a:t>
            </a:r>
            <a:endParaRPr lang="en-GB" sz="1400">
              <a:solidFill>
                <a:schemeClr val="tx1">
                  <a:lumMod val="95000"/>
                  <a:lumOff val="5000"/>
                </a:schemeClr>
              </a:solidFill>
            </a:endParaRPr>
          </a:p>
          <a:p>
            <a:pPr marL="0" indent="0">
              <a:buNone/>
            </a:pPr>
            <a:r>
              <a:rPr lang="en-GB" sz="1400" b="1">
                <a:solidFill>
                  <a:schemeClr val="tx1">
                    <a:lumMod val="95000"/>
                    <a:lumOff val="5000"/>
                  </a:schemeClr>
                </a:solidFill>
                <a:latin typeface="Arial"/>
                <a:cs typeface="Arial"/>
                <a:hlinkClick r:id="rId4">
                  <a:extLst>
                    <a:ext uri="{A12FA001-AC4F-418D-AE19-62706E023703}">
                      <ahyp:hlinkClr xmlns:ahyp="http://schemas.microsoft.com/office/drawing/2018/hyperlinkcolor" val="tx"/>
                    </a:ext>
                  </a:extLst>
                </a:hlinkClick>
              </a:rPr>
              <a:t>Personalised assessments: experience of learners, teachers and experts – Ferndale Community School</a:t>
            </a:r>
            <a:endParaRPr lang="en-GB" sz="1400" b="1">
              <a:solidFill>
                <a:schemeClr val="tx1">
                  <a:lumMod val="95000"/>
                  <a:lumOff val="5000"/>
                </a:schemeClr>
              </a:solidFill>
              <a:latin typeface="Arial"/>
              <a:cs typeface="Arial"/>
            </a:endParaRPr>
          </a:p>
        </p:txBody>
      </p:sp>
      <p:sp>
        <p:nvSpPr>
          <p:cNvPr id="5" name="TextBox 4">
            <a:extLst>
              <a:ext uri="{FF2B5EF4-FFF2-40B4-BE49-F238E27FC236}">
                <a16:creationId xmlns:a16="http://schemas.microsoft.com/office/drawing/2014/main" id="{D12C4892-E075-42FC-CDB2-48AA717290F0}"/>
              </a:ext>
            </a:extLst>
          </p:cNvPr>
          <p:cNvSpPr txBox="1"/>
          <p:nvPr/>
        </p:nvSpPr>
        <p:spPr>
          <a:xfrm>
            <a:off x="426720" y="142240"/>
            <a:ext cx="9438639"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3200" err="1">
                <a:latin typeface="Arial"/>
              </a:rPr>
              <a:t>Personalised</a:t>
            </a:r>
            <a:r>
              <a:rPr lang="en-US" sz="3200">
                <a:latin typeface="Arial"/>
              </a:rPr>
              <a:t> Assessments – A Critical Reflection  </a:t>
            </a:r>
            <a:endParaRPr kumimoji="0" lang="en-US" sz="3200" b="0" i="0" u="none" strike="noStrike" cap="none" spc="0" normalizeH="0" baseline="0">
              <a:ln>
                <a:noFill/>
              </a:ln>
              <a:solidFill>
                <a:srgbClr val="000000"/>
              </a:solidFill>
              <a:effectLst/>
              <a:uFillTx/>
              <a:latin typeface="Arial"/>
              <a:ea typeface="+mn-ea"/>
              <a:cs typeface="+mn-cs"/>
              <a:sym typeface="Calibri"/>
            </a:endParaRPr>
          </a:p>
        </p:txBody>
      </p:sp>
      <p:pic>
        <p:nvPicPr>
          <p:cNvPr id="6" name="Online Media 5" title="Personalised assessments: experience of learners, teachers and experts – Ferndale Community School">
            <a:hlinkClick r:id="" action="ppaction://media"/>
            <a:extLst>
              <a:ext uri="{FF2B5EF4-FFF2-40B4-BE49-F238E27FC236}">
                <a16:creationId xmlns:a16="http://schemas.microsoft.com/office/drawing/2014/main" id="{DE6F22B1-FC23-0BC0-FC9A-1076A833E915}"/>
              </a:ext>
            </a:extLst>
          </p:cNvPr>
          <p:cNvPicPr>
            <a:picLocks noRot="1" noChangeAspect="1"/>
          </p:cNvPicPr>
          <p:nvPr>
            <a:videoFile r:link="rId1"/>
          </p:nvPr>
        </p:nvPicPr>
        <p:blipFill>
          <a:blip r:embed="rId5"/>
          <a:stretch>
            <a:fillRect/>
          </a:stretch>
        </p:blipFill>
        <p:spPr>
          <a:xfrm>
            <a:off x="428625" y="2006600"/>
            <a:ext cx="4285298" cy="2936240"/>
          </a:xfrm>
          <a:prstGeom prst="rect">
            <a:avLst/>
          </a:prstGeom>
        </p:spPr>
      </p:pic>
      <p:sp>
        <p:nvSpPr>
          <p:cNvPr id="7" name="TextBox 6">
            <a:extLst>
              <a:ext uri="{FF2B5EF4-FFF2-40B4-BE49-F238E27FC236}">
                <a16:creationId xmlns:a16="http://schemas.microsoft.com/office/drawing/2014/main" id="{2B7683FC-5BBD-4056-05C7-0CD057112D7E}"/>
              </a:ext>
            </a:extLst>
          </p:cNvPr>
          <p:cNvSpPr txBox="1"/>
          <p:nvPr/>
        </p:nvSpPr>
        <p:spPr>
          <a:xfrm>
            <a:off x="4726146" y="2011680"/>
            <a:ext cx="6429057" cy="2800765"/>
          </a:xfrm>
          <a:prstGeom prst="rect">
            <a:avLst/>
          </a:prstGeom>
          <a:solidFill>
            <a:schemeClr val="bg2">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1600">
                <a:latin typeface="Arial"/>
              </a:rPr>
              <a:t>In breakout rooms, </a:t>
            </a:r>
            <a:r>
              <a:rPr lang="en-US" sz="1600" b="1">
                <a:latin typeface="Arial"/>
              </a:rPr>
              <a:t>review</a:t>
            </a:r>
            <a:r>
              <a:rPr lang="en-US" sz="1600">
                <a:latin typeface="Arial"/>
              </a:rPr>
              <a:t> the </a:t>
            </a:r>
          </a:p>
          <a:p>
            <a:r>
              <a:rPr lang="en-US" sz="1600">
                <a:latin typeface="Arial"/>
              </a:rPr>
              <a:t>'</a:t>
            </a:r>
            <a:r>
              <a:rPr lang="en-US" sz="1600" err="1">
                <a:latin typeface="Arial"/>
              </a:rPr>
              <a:t>Personalised</a:t>
            </a:r>
            <a:r>
              <a:rPr lang="en-US" sz="1600">
                <a:latin typeface="Arial"/>
              </a:rPr>
              <a:t> Assessment' video (Core Strand 1) and reflect on your professional experience of </a:t>
            </a:r>
            <a:r>
              <a:rPr lang="en-US" sz="1600" err="1">
                <a:latin typeface="Arial"/>
              </a:rPr>
              <a:t>Personalised</a:t>
            </a:r>
            <a:r>
              <a:rPr lang="en-US" sz="1600">
                <a:latin typeface="Arial"/>
              </a:rPr>
              <a:t> Assessments and information on its purpose, content, format, and intended outcomes (5 minutes).  Then </a:t>
            </a:r>
            <a:r>
              <a:rPr lang="en-US" sz="1600" b="1">
                <a:latin typeface="Arial"/>
              </a:rPr>
              <a:t>critically reflect </a:t>
            </a:r>
            <a:r>
              <a:rPr lang="en-US" sz="1600">
                <a:latin typeface="Arial"/>
              </a:rPr>
              <a:t>on the effectiveness of </a:t>
            </a:r>
            <a:r>
              <a:rPr lang="en-US" sz="1600" err="1">
                <a:latin typeface="Arial"/>
              </a:rPr>
              <a:t>Personalised</a:t>
            </a:r>
            <a:r>
              <a:rPr lang="en-US" sz="1600">
                <a:latin typeface="Arial"/>
              </a:rPr>
              <a:t> Assessments in measuring the learning and development of learners impacted by poverty and disadvantage.  Then use Padlet to write an </a:t>
            </a:r>
            <a:r>
              <a:rPr lang="en-US" sz="1600" b="1">
                <a:latin typeface="Arial"/>
              </a:rPr>
              <a:t>individual reflective analysis</a:t>
            </a:r>
            <a:r>
              <a:rPr lang="en-US" sz="1600">
                <a:latin typeface="Arial"/>
              </a:rPr>
              <a:t> of 200 words addressing the questions (10 minutes).  Then </a:t>
            </a:r>
            <a:r>
              <a:rPr lang="en-US" sz="1600" b="1">
                <a:latin typeface="Arial"/>
              </a:rPr>
              <a:t>peer review</a:t>
            </a:r>
            <a:r>
              <a:rPr lang="en-US" sz="1600">
                <a:latin typeface="Arial"/>
              </a:rPr>
              <a:t> at least one other Padlet post, offering additional insights, questions or alternative perspectives (5 minutes). </a:t>
            </a:r>
          </a:p>
        </p:txBody>
      </p:sp>
      <p:sp>
        <p:nvSpPr>
          <p:cNvPr id="8" name="TextBox 7">
            <a:extLst>
              <a:ext uri="{FF2B5EF4-FFF2-40B4-BE49-F238E27FC236}">
                <a16:creationId xmlns:a16="http://schemas.microsoft.com/office/drawing/2014/main" id="{80239A14-F8DC-AE03-40A4-E5242B5CD7D5}"/>
              </a:ext>
            </a:extLst>
          </p:cNvPr>
          <p:cNvSpPr txBox="1"/>
          <p:nvPr/>
        </p:nvSpPr>
        <p:spPr>
          <a:xfrm>
            <a:off x="2529840" y="4947920"/>
            <a:ext cx="2184400" cy="120032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endParaRPr lang="en-US">
              <a:latin typeface="Arial"/>
            </a:endParaRPr>
          </a:p>
          <a:p>
            <a:endParaRPr lang="en-US"/>
          </a:p>
          <a:p>
            <a:endParaRPr lang="en-US"/>
          </a:p>
          <a:p>
            <a:endParaRPr lang="en-US"/>
          </a:p>
        </p:txBody>
      </p:sp>
      <p:sp>
        <p:nvSpPr>
          <p:cNvPr id="9" name="TextBox 8">
            <a:extLst>
              <a:ext uri="{FF2B5EF4-FFF2-40B4-BE49-F238E27FC236}">
                <a16:creationId xmlns:a16="http://schemas.microsoft.com/office/drawing/2014/main" id="{CB0C47B6-EC3F-97D5-1741-E801D52494D0}"/>
              </a:ext>
            </a:extLst>
          </p:cNvPr>
          <p:cNvSpPr txBox="1"/>
          <p:nvPr/>
        </p:nvSpPr>
        <p:spPr>
          <a:xfrm>
            <a:off x="239236" y="5055076"/>
            <a:ext cx="8963342"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a:latin typeface="Arial"/>
                <a:hlinkClick r:id="rId6"/>
              </a:rPr>
              <a:t>Click this link to access the Padlet wall for writing the individual reflective analysis </a:t>
            </a:r>
            <a:endParaRPr lang="en-US" sz="1800" b="0" i="0" u="none" strike="noStrike" cap="none" spc="0" normalizeH="0" baseline="0">
              <a:ln>
                <a:noFill/>
              </a:ln>
              <a:solidFill>
                <a:srgbClr val="000000"/>
              </a:solidFill>
              <a:effectLst/>
              <a:uFillTx/>
              <a:latin typeface="Arial"/>
              <a:ea typeface="+mn-ea"/>
              <a:cs typeface="+mn-cs"/>
            </a:endParaRPr>
          </a:p>
        </p:txBody>
      </p:sp>
      <p:pic>
        <p:nvPicPr>
          <p:cNvPr id="4" name="Picture 3" descr="A qr code with a few squares&#10;&#10;Description automatically generated">
            <a:extLst>
              <a:ext uri="{FF2B5EF4-FFF2-40B4-BE49-F238E27FC236}">
                <a16:creationId xmlns:a16="http://schemas.microsoft.com/office/drawing/2014/main" id="{33062292-7DFF-4C02-9B6F-F5A9543ADBB7}"/>
              </a:ext>
            </a:extLst>
          </p:cNvPr>
          <p:cNvPicPr>
            <a:picLocks noChangeAspect="1"/>
          </p:cNvPicPr>
          <p:nvPr/>
        </p:nvPicPr>
        <p:blipFill>
          <a:blip r:embed="rId7"/>
          <a:stretch>
            <a:fillRect/>
          </a:stretch>
        </p:blipFill>
        <p:spPr>
          <a:xfrm flipV="1">
            <a:off x="8896351" y="4533901"/>
            <a:ext cx="1757361" cy="1612102"/>
          </a:xfrm>
          <a:prstGeom prst="rect">
            <a:avLst/>
          </a:prstGeom>
        </p:spPr>
      </p:pic>
    </p:spTree>
    <p:extLst>
      <p:ext uri="{BB962C8B-B14F-4D97-AF65-F5344CB8AC3E}">
        <p14:creationId xmlns:p14="http://schemas.microsoft.com/office/powerpoint/2010/main" val="1103193513"/>
      </p:ext>
    </p:extLst>
  </p:cSld>
  <p:clrMapOvr>
    <a:masterClrMapping/>
  </p:clrMapOvr>
  <p:transition spd="med"/>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04FD0-3026-8098-43D1-CA5C1115400E}"/>
              </a:ext>
            </a:extLst>
          </p:cNvPr>
          <p:cNvSpPr>
            <a:spLocks noGrp="1"/>
          </p:cNvSpPr>
          <p:nvPr>
            <p:ph type="title"/>
          </p:nvPr>
        </p:nvSpPr>
        <p:spPr>
          <a:xfrm>
            <a:off x="1494" y="-932"/>
            <a:ext cx="10515600" cy="1325563"/>
          </a:xfrm>
        </p:spPr>
        <p:txBody>
          <a:bodyPr lIns="45719" tIns="45720" rIns="45719" bIns="45720" anchor="ctr">
            <a:normAutofit/>
          </a:bodyPr>
          <a:lstStyle/>
          <a:p>
            <a:r>
              <a:rPr lang="en-US" sz="2800" err="1">
                <a:latin typeface="Arial"/>
              </a:rPr>
              <a:t>Asesiadau</a:t>
            </a:r>
            <a:r>
              <a:rPr lang="en-US" sz="2800">
                <a:latin typeface="Arial"/>
              </a:rPr>
              <a:t> </a:t>
            </a:r>
            <a:r>
              <a:rPr lang="en-US" sz="2800" err="1">
                <a:latin typeface="Arial"/>
              </a:rPr>
              <a:t>Personol</a:t>
            </a:r>
            <a:r>
              <a:rPr lang="en-US" sz="2800">
                <a:latin typeface="Arial"/>
              </a:rPr>
              <a:t> – </a:t>
            </a:r>
            <a:r>
              <a:rPr lang="en-US" sz="2800" err="1">
                <a:latin typeface="Arial"/>
              </a:rPr>
              <a:t>Ffactorau</a:t>
            </a:r>
            <a:r>
              <a:rPr lang="en-US" sz="2800">
                <a:latin typeface="Arial"/>
              </a:rPr>
              <a:t> </a:t>
            </a:r>
            <a:r>
              <a:rPr lang="en-US" sz="2800" err="1">
                <a:latin typeface="Arial"/>
              </a:rPr>
              <a:t>i'w</a:t>
            </a:r>
            <a:r>
              <a:rPr lang="en-US" sz="2800">
                <a:latin typeface="Arial"/>
              </a:rPr>
              <a:t> </a:t>
            </a:r>
            <a:r>
              <a:rPr lang="en-US" sz="2800" err="1">
                <a:latin typeface="Arial"/>
              </a:rPr>
              <a:t>hystyried</a:t>
            </a:r>
            <a:endParaRPr lang="en-US" sz="2800">
              <a:latin typeface="Arial"/>
            </a:endParaRPr>
          </a:p>
        </p:txBody>
      </p:sp>
      <p:sp>
        <p:nvSpPr>
          <p:cNvPr id="3" name="Text Placeholder 2">
            <a:extLst>
              <a:ext uri="{FF2B5EF4-FFF2-40B4-BE49-F238E27FC236}">
                <a16:creationId xmlns:a16="http://schemas.microsoft.com/office/drawing/2014/main" id="{2763E1BD-14DE-8B61-B972-90702FCDC15F}"/>
              </a:ext>
            </a:extLst>
          </p:cNvPr>
          <p:cNvSpPr>
            <a:spLocks noGrp="1"/>
          </p:cNvSpPr>
          <p:nvPr>
            <p:ph type="body" idx="1"/>
          </p:nvPr>
        </p:nvSpPr>
        <p:spPr>
          <a:xfrm>
            <a:off x="135965" y="1325096"/>
            <a:ext cx="10515600" cy="4351338"/>
          </a:xfrm>
        </p:spPr>
        <p:txBody>
          <a:bodyPr lIns="45719" tIns="45720" rIns="45719" bIns="45720" anchor="t">
            <a:normAutofit fontScale="70000" lnSpcReduction="20000"/>
          </a:bodyPr>
          <a:lstStyle/>
          <a:p>
            <a:r>
              <a:rPr lang="en-US" err="1">
                <a:latin typeface="Arial"/>
                <a:ea typeface="+mn-lt"/>
                <a:cs typeface="+mn-lt"/>
              </a:rPr>
              <a:t>Gallai’r</a:t>
            </a:r>
            <a:r>
              <a:rPr lang="en-US">
                <a:latin typeface="Arial"/>
                <a:ea typeface="+mn-lt"/>
                <a:cs typeface="+mn-lt"/>
              </a:rPr>
              <a:t> system </a:t>
            </a:r>
            <a:r>
              <a:rPr lang="en-US" err="1">
                <a:latin typeface="Arial"/>
                <a:ea typeface="+mn-lt"/>
                <a:cs typeface="+mn-lt"/>
              </a:rPr>
              <a:t>Asesiad</a:t>
            </a:r>
            <a:r>
              <a:rPr lang="en-US">
                <a:latin typeface="Arial"/>
                <a:ea typeface="+mn-lt"/>
                <a:cs typeface="+mn-lt"/>
              </a:rPr>
              <a:t> </a:t>
            </a:r>
            <a:r>
              <a:rPr lang="en-US" err="1">
                <a:latin typeface="Arial"/>
                <a:ea typeface="+mn-lt"/>
                <a:cs typeface="+mn-lt"/>
              </a:rPr>
              <a:t>Personol</a:t>
            </a:r>
            <a:r>
              <a:rPr lang="en-US">
                <a:latin typeface="Arial"/>
                <a:ea typeface="+mn-lt"/>
                <a:cs typeface="+mn-lt"/>
              </a:rPr>
              <a:t> </a:t>
            </a:r>
            <a:r>
              <a:rPr lang="en-US" err="1">
                <a:latin typeface="Arial"/>
                <a:ea typeface="+mn-lt"/>
                <a:cs typeface="+mn-lt"/>
              </a:rPr>
              <a:t>fod</a:t>
            </a:r>
            <a:r>
              <a:rPr lang="en-US">
                <a:latin typeface="Arial"/>
                <a:ea typeface="+mn-lt"/>
                <a:cs typeface="+mn-lt"/>
              </a:rPr>
              <a:t> </a:t>
            </a:r>
            <a:r>
              <a:rPr lang="en-US" err="1">
                <a:latin typeface="Arial"/>
                <a:ea typeface="+mn-lt"/>
                <a:cs typeface="+mn-lt"/>
              </a:rPr>
              <a:t>â’r</a:t>
            </a:r>
            <a:r>
              <a:rPr lang="en-US">
                <a:latin typeface="Arial"/>
                <a:ea typeface="+mn-lt"/>
                <a:cs typeface="+mn-lt"/>
              </a:rPr>
              <a:t> </a:t>
            </a:r>
            <a:r>
              <a:rPr lang="en-US" err="1">
                <a:latin typeface="Arial"/>
                <a:ea typeface="+mn-lt"/>
                <a:cs typeface="+mn-lt"/>
              </a:rPr>
              <a:t>potensial</a:t>
            </a:r>
            <a:r>
              <a:rPr lang="en-US">
                <a:latin typeface="Arial"/>
                <a:ea typeface="+mn-lt"/>
                <a:cs typeface="+mn-lt"/>
              </a:rPr>
              <a:t> i </a:t>
            </a:r>
            <a:r>
              <a:rPr lang="en-US" err="1">
                <a:latin typeface="Arial"/>
                <a:ea typeface="+mn-lt"/>
                <a:cs typeface="+mn-lt"/>
              </a:rPr>
              <a:t>ddarparu</a:t>
            </a:r>
            <a:r>
              <a:rPr lang="en-US">
                <a:latin typeface="Arial"/>
                <a:ea typeface="+mn-lt"/>
                <a:cs typeface="+mn-lt"/>
              </a:rPr>
              <a:t> data </a:t>
            </a:r>
            <a:r>
              <a:rPr lang="en-US" err="1">
                <a:latin typeface="Arial"/>
                <a:ea typeface="+mn-lt"/>
                <a:cs typeface="+mn-lt"/>
              </a:rPr>
              <a:t>gwerthfawr</a:t>
            </a:r>
            <a:r>
              <a:rPr lang="en-US">
                <a:latin typeface="Arial"/>
                <a:ea typeface="+mn-lt"/>
                <a:cs typeface="+mn-lt"/>
              </a:rPr>
              <a:t> </a:t>
            </a:r>
            <a:r>
              <a:rPr lang="en-US" err="1">
                <a:latin typeface="Arial"/>
                <a:ea typeface="+mn-lt"/>
                <a:cs typeface="+mn-lt"/>
              </a:rPr>
              <a:t>ar</a:t>
            </a:r>
            <a:r>
              <a:rPr lang="en-US">
                <a:latin typeface="Arial"/>
                <a:ea typeface="+mn-lt"/>
                <a:cs typeface="+mn-lt"/>
              </a:rPr>
              <a:t> </a:t>
            </a:r>
            <a:r>
              <a:rPr lang="en-US" err="1">
                <a:latin typeface="Arial"/>
                <a:ea typeface="+mn-lt"/>
                <a:cs typeface="+mn-lt"/>
              </a:rPr>
              <a:t>gyfer</a:t>
            </a:r>
            <a:r>
              <a:rPr lang="en-US">
                <a:latin typeface="Arial"/>
                <a:ea typeface="+mn-lt"/>
                <a:cs typeface="+mn-lt"/>
              </a:rPr>
              <a:t> </a:t>
            </a:r>
            <a:r>
              <a:rPr lang="en-US" err="1">
                <a:latin typeface="Arial"/>
                <a:ea typeface="+mn-lt"/>
                <a:cs typeface="+mn-lt"/>
              </a:rPr>
              <a:t>gwerthuso</a:t>
            </a:r>
            <a:r>
              <a:rPr lang="en-US">
                <a:latin typeface="Arial"/>
                <a:ea typeface="+mn-lt"/>
                <a:cs typeface="+mn-lt"/>
              </a:rPr>
              <a:t> </a:t>
            </a:r>
            <a:r>
              <a:rPr lang="en-US" err="1">
                <a:latin typeface="Arial"/>
                <a:ea typeface="+mn-lt"/>
                <a:cs typeface="+mn-lt"/>
              </a:rPr>
              <a:t>effaith</a:t>
            </a:r>
            <a:r>
              <a:rPr lang="en-US">
                <a:latin typeface="Arial"/>
                <a:ea typeface="+mn-lt"/>
                <a:cs typeface="+mn-lt"/>
              </a:rPr>
              <a:t> y Grant </a:t>
            </a:r>
            <a:r>
              <a:rPr lang="en-US" err="1">
                <a:latin typeface="Arial"/>
                <a:ea typeface="+mn-lt"/>
                <a:cs typeface="+mn-lt"/>
              </a:rPr>
              <a:t>Amddifadedd</a:t>
            </a:r>
            <a:r>
              <a:rPr lang="en-US">
                <a:latin typeface="Arial"/>
                <a:ea typeface="+mn-lt"/>
                <a:cs typeface="+mn-lt"/>
              </a:rPr>
              <a:t> </a:t>
            </a:r>
            <a:r>
              <a:rPr lang="en-US" err="1">
                <a:latin typeface="Arial"/>
                <a:ea typeface="+mn-lt"/>
                <a:cs typeface="+mn-lt"/>
              </a:rPr>
              <a:t>Disgyblion</a:t>
            </a:r>
            <a:r>
              <a:rPr lang="en-US">
                <a:latin typeface="Arial"/>
                <a:ea typeface="+mn-lt"/>
                <a:cs typeface="+mn-lt"/>
              </a:rPr>
              <a:t> (GAD) </a:t>
            </a:r>
            <a:r>
              <a:rPr lang="en-US" err="1">
                <a:latin typeface="Arial"/>
                <a:ea typeface="+mn-lt"/>
                <a:cs typeface="+mn-lt"/>
              </a:rPr>
              <a:t>ar</a:t>
            </a:r>
            <a:r>
              <a:rPr lang="en-US">
                <a:latin typeface="Arial"/>
                <a:ea typeface="+mn-lt"/>
                <a:cs typeface="+mn-lt"/>
              </a:rPr>
              <a:t> </a:t>
            </a:r>
            <a:r>
              <a:rPr lang="en-US" err="1">
                <a:latin typeface="Arial"/>
                <a:ea typeface="+mn-lt"/>
                <a:cs typeface="+mn-lt"/>
              </a:rPr>
              <a:t>gyrhaeddiad</a:t>
            </a:r>
            <a:r>
              <a:rPr lang="en-US">
                <a:latin typeface="Arial"/>
                <a:ea typeface="+mn-lt"/>
                <a:cs typeface="+mn-lt"/>
              </a:rPr>
              <a:t> </a:t>
            </a:r>
            <a:r>
              <a:rPr lang="en-US" err="1">
                <a:latin typeface="Arial"/>
                <a:ea typeface="+mn-lt"/>
                <a:cs typeface="+mn-lt"/>
              </a:rPr>
              <a:t>dysgwyr</a:t>
            </a:r>
            <a:r>
              <a:rPr lang="en-US">
                <a:latin typeface="Arial"/>
                <a:ea typeface="+mn-lt"/>
                <a:cs typeface="+mn-lt"/>
              </a:rPr>
              <a:t> </a:t>
            </a:r>
            <a:r>
              <a:rPr lang="en-US" err="1">
                <a:latin typeface="Arial"/>
                <a:ea typeface="+mn-lt"/>
                <a:cs typeface="+mn-lt"/>
              </a:rPr>
              <a:t>mewn</a:t>
            </a:r>
            <a:r>
              <a:rPr lang="en-US">
                <a:latin typeface="Arial"/>
                <a:ea typeface="+mn-lt"/>
                <a:cs typeface="+mn-lt"/>
              </a:rPr>
              <a:t> </a:t>
            </a:r>
            <a:r>
              <a:rPr lang="en-US" err="1">
                <a:latin typeface="Arial"/>
                <a:ea typeface="+mn-lt"/>
                <a:cs typeface="+mn-lt"/>
              </a:rPr>
              <a:t>darllen</a:t>
            </a:r>
            <a:r>
              <a:rPr lang="en-US">
                <a:latin typeface="Arial"/>
                <a:ea typeface="+mn-lt"/>
                <a:cs typeface="+mn-lt"/>
              </a:rPr>
              <a:t> a </a:t>
            </a:r>
            <a:r>
              <a:rPr lang="en-US" err="1">
                <a:latin typeface="Arial"/>
                <a:ea typeface="+mn-lt"/>
                <a:cs typeface="+mn-lt"/>
              </a:rPr>
              <a:t>mathemateg</a:t>
            </a:r>
            <a:r>
              <a:rPr lang="en-US">
                <a:latin typeface="Arial"/>
                <a:ea typeface="+mn-lt"/>
                <a:cs typeface="+mn-lt"/>
              </a:rPr>
              <a:t> </a:t>
            </a:r>
            <a:r>
              <a:rPr lang="en-US" err="1">
                <a:latin typeface="Arial"/>
                <a:ea typeface="+mn-lt"/>
                <a:cs typeface="+mn-lt"/>
              </a:rPr>
              <a:t>ar</a:t>
            </a:r>
            <a:r>
              <a:rPr lang="en-US">
                <a:latin typeface="Arial"/>
                <a:ea typeface="+mn-lt"/>
                <a:cs typeface="+mn-lt"/>
              </a:rPr>
              <a:t> </a:t>
            </a:r>
            <a:r>
              <a:rPr lang="en-US" err="1">
                <a:latin typeface="Arial"/>
                <a:ea typeface="+mn-lt"/>
                <a:cs typeface="+mn-lt"/>
              </a:rPr>
              <a:t>gyfer</a:t>
            </a:r>
            <a:r>
              <a:rPr lang="en-US">
                <a:latin typeface="Arial"/>
                <a:ea typeface="+mn-lt"/>
                <a:cs typeface="+mn-lt"/>
              </a:rPr>
              <a:t> </a:t>
            </a:r>
            <a:r>
              <a:rPr lang="en-US" err="1">
                <a:latin typeface="Arial"/>
                <a:ea typeface="+mn-lt"/>
                <a:cs typeface="+mn-lt"/>
              </a:rPr>
              <a:t>dysgwyr</a:t>
            </a:r>
            <a:r>
              <a:rPr lang="en-US">
                <a:latin typeface="Arial"/>
                <a:ea typeface="+mn-lt"/>
                <a:cs typeface="+mn-lt"/>
              </a:rPr>
              <a:t> y </a:t>
            </a:r>
            <a:r>
              <a:rPr lang="en-US" err="1">
                <a:latin typeface="Arial"/>
                <a:ea typeface="+mn-lt"/>
                <a:cs typeface="+mn-lt"/>
              </a:rPr>
              <a:t>mae</a:t>
            </a:r>
            <a:r>
              <a:rPr lang="en-US">
                <a:latin typeface="Arial"/>
                <a:ea typeface="+mn-lt"/>
                <a:cs typeface="+mn-lt"/>
              </a:rPr>
              <a:t> </a:t>
            </a:r>
            <a:r>
              <a:rPr lang="en-US" err="1">
                <a:latin typeface="Arial"/>
                <a:ea typeface="+mn-lt"/>
                <a:cs typeface="+mn-lt"/>
              </a:rPr>
              <a:t>tlodi</a:t>
            </a:r>
            <a:r>
              <a:rPr lang="en-US">
                <a:latin typeface="Arial"/>
                <a:ea typeface="+mn-lt"/>
                <a:cs typeface="+mn-lt"/>
              </a:rPr>
              <a:t> ac </a:t>
            </a:r>
            <a:r>
              <a:rPr lang="en-US" err="1">
                <a:latin typeface="Arial"/>
                <a:ea typeface="+mn-lt"/>
                <a:cs typeface="+mn-lt"/>
              </a:rPr>
              <a:t>anfantais</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effeithio</a:t>
            </a:r>
            <a:r>
              <a:rPr lang="en-US">
                <a:latin typeface="Arial"/>
                <a:ea typeface="+mn-lt"/>
                <a:cs typeface="+mn-lt"/>
              </a:rPr>
              <a:t> </a:t>
            </a:r>
            <a:r>
              <a:rPr lang="en-US" err="1">
                <a:latin typeface="Arial"/>
                <a:ea typeface="+mn-lt"/>
                <a:cs typeface="+mn-lt"/>
              </a:rPr>
              <a:t>arnynt</a:t>
            </a:r>
            <a:r>
              <a:rPr lang="en-US">
                <a:latin typeface="Arial"/>
                <a:ea typeface="+mn-lt"/>
                <a:cs typeface="+mn-lt"/>
              </a:rPr>
              <a:t>, </a:t>
            </a:r>
            <a:r>
              <a:rPr lang="en-US" err="1">
                <a:latin typeface="Arial"/>
                <a:ea typeface="+mn-lt"/>
                <a:cs typeface="+mn-lt"/>
              </a:rPr>
              <a:t>ond</a:t>
            </a:r>
            <a:r>
              <a:rPr lang="en-US">
                <a:latin typeface="Arial"/>
                <a:ea typeface="+mn-lt"/>
                <a:cs typeface="+mn-lt"/>
              </a:rPr>
              <a:t> </a:t>
            </a:r>
            <a:r>
              <a:rPr lang="en-US" err="1">
                <a:latin typeface="Arial"/>
                <a:ea typeface="+mn-lt"/>
                <a:cs typeface="+mn-lt"/>
              </a:rPr>
              <a:t>dylid</a:t>
            </a:r>
            <a:r>
              <a:rPr lang="en-US">
                <a:latin typeface="Arial"/>
                <a:ea typeface="+mn-lt"/>
                <a:cs typeface="+mn-lt"/>
              </a:rPr>
              <a:t> </a:t>
            </a:r>
            <a:r>
              <a:rPr lang="en-US" err="1">
                <a:latin typeface="Arial"/>
                <a:ea typeface="+mn-lt"/>
                <a:cs typeface="+mn-lt"/>
              </a:rPr>
              <a:t>ystyried</a:t>
            </a:r>
            <a:r>
              <a:rPr lang="en-US">
                <a:latin typeface="Arial"/>
                <a:ea typeface="+mn-lt"/>
                <a:cs typeface="+mn-lt"/>
              </a:rPr>
              <a:t> </a:t>
            </a:r>
            <a:r>
              <a:rPr lang="en-US" err="1">
                <a:latin typeface="Arial"/>
                <a:ea typeface="+mn-lt"/>
                <a:cs typeface="+mn-lt"/>
              </a:rPr>
              <a:t>sawl</a:t>
            </a:r>
            <a:r>
              <a:rPr lang="en-US">
                <a:latin typeface="Arial"/>
                <a:ea typeface="+mn-lt"/>
                <a:cs typeface="+mn-lt"/>
              </a:rPr>
              <a:t> </a:t>
            </a:r>
            <a:r>
              <a:rPr lang="en-US" err="1">
                <a:latin typeface="Arial"/>
                <a:ea typeface="+mn-lt"/>
                <a:cs typeface="+mn-lt"/>
              </a:rPr>
              <a:t>ffactor</a:t>
            </a:r>
            <a:r>
              <a:rPr lang="en-US">
                <a:latin typeface="Arial"/>
                <a:ea typeface="+mn-lt"/>
                <a:cs typeface="+mn-lt"/>
              </a:rPr>
              <a:t> </a:t>
            </a:r>
            <a:r>
              <a:rPr lang="en-US" err="1">
                <a:latin typeface="Arial"/>
                <a:ea typeface="+mn-lt"/>
                <a:cs typeface="+mn-lt"/>
              </a:rPr>
              <a:t>wrth</a:t>
            </a:r>
            <a:r>
              <a:rPr lang="en-US">
                <a:latin typeface="Arial"/>
                <a:ea typeface="+mn-lt"/>
                <a:cs typeface="+mn-lt"/>
              </a:rPr>
              <a:t> </a:t>
            </a:r>
            <a:r>
              <a:rPr lang="en-US" err="1">
                <a:latin typeface="Arial"/>
                <a:ea typeface="+mn-lt"/>
                <a:cs typeface="+mn-lt"/>
              </a:rPr>
              <a:t>ddehongli</a:t>
            </a:r>
            <a:r>
              <a:rPr lang="en-US">
                <a:latin typeface="Arial"/>
                <a:ea typeface="+mn-lt"/>
                <a:cs typeface="+mn-lt"/>
              </a:rPr>
              <a:t> data </a:t>
            </a:r>
            <a:r>
              <a:rPr lang="en-US" err="1">
                <a:latin typeface="Arial"/>
                <a:ea typeface="+mn-lt"/>
                <a:cs typeface="+mn-lt"/>
              </a:rPr>
              <a:t>yr</a:t>
            </a:r>
            <a:r>
              <a:rPr lang="en-US">
                <a:latin typeface="Arial"/>
                <a:ea typeface="+mn-lt"/>
                <a:cs typeface="+mn-lt"/>
              </a:rPr>
              <a:t> </a:t>
            </a:r>
            <a:r>
              <a:rPr lang="en-US" err="1">
                <a:latin typeface="Arial"/>
                <a:ea typeface="+mn-lt"/>
                <a:cs typeface="+mn-lt"/>
              </a:rPr>
              <a:t>Asesiad</a:t>
            </a:r>
            <a:r>
              <a:rPr lang="en-US">
                <a:latin typeface="Arial"/>
                <a:ea typeface="+mn-lt"/>
                <a:cs typeface="+mn-lt"/>
              </a:rPr>
              <a:t> </a:t>
            </a:r>
            <a:r>
              <a:rPr lang="en-US" err="1">
                <a:latin typeface="Arial"/>
                <a:ea typeface="+mn-lt"/>
                <a:cs typeface="+mn-lt"/>
              </a:rPr>
              <a:t>Personol</a:t>
            </a:r>
            <a:r>
              <a:rPr lang="en-US">
                <a:latin typeface="Arial"/>
                <a:ea typeface="+mn-lt"/>
                <a:cs typeface="+mn-lt"/>
              </a:rPr>
              <a:t>:</a:t>
            </a:r>
            <a:endParaRPr lang="en-US">
              <a:latin typeface="Arial"/>
            </a:endParaRPr>
          </a:p>
          <a:p>
            <a:pPr marL="0" indent="0">
              <a:buNone/>
            </a:pPr>
            <a:endParaRPr lang="en-US">
              <a:latin typeface="Arial"/>
            </a:endParaRPr>
          </a:p>
          <a:p>
            <a:r>
              <a:rPr lang="en-US">
                <a:latin typeface="Arial"/>
                <a:ea typeface="+mn-lt"/>
                <a:cs typeface="+mn-lt"/>
              </a:rPr>
              <a:t>Gall y system </a:t>
            </a:r>
            <a:r>
              <a:rPr lang="en-US" err="1">
                <a:latin typeface="Arial"/>
                <a:ea typeface="+mn-lt"/>
                <a:cs typeface="+mn-lt"/>
              </a:rPr>
              <a:t>Asesu</a:t>
            </a:r>
            <a:r>
              <a:rPr lang="en-US">
                <a:latin typeface="Arial"/>
                <a:ea typeface="+mn-lt"/>
                <a:cs typeface="+mn-lt"/>
              </a:rPr>
              <a:t> </a:t>
            </a:r>
            <a:r>
              <a:rPr lang="en-US" err="1">
                <a:latin typeface="Arial"/>
                <a:ea typeface="+mn-lt"/>
                <a:cs typeface="+mn-lt"/>
              </a:rPr>
              <a:t>Personol</a:t>
            </a:r>
            <a:r>
              <a:rPr lang="en-US">
                <a:latin typeface="Arial"/>
                <a:ea typeface="+mn-lt"/>
                <a:cs typeface="+mn-lt"/>
              </a:rPr>
              <a:t> </a:t>
            </a:r>
            <a:r>
              <a:rPr lang="en-US" err="1">
                <a:latin typeface="Arial"/>
                <a:ea typeface="+mn-lt"/>
                <a:cs typeface="+mn-lt"/>
              </a:rPr>
              <a:t>blotio</a:t>
            </a:r>
            <a:r>
              <a:rPr lang="en-US">
                <a:latin typeface="Arial"/>
                <a:ea typeface="+mn-lt"/>
                <a:cs typeface="+mn-lt"/>
              </a:rPr>
              <a:t> </a:t>
            </a:r>
            <a:r>
              <a:rPr lang="en-US" err="1">
                <a:latin typeface="Arial"/>
                <a:ea typeface="+mn-lt"/>
                <a:cs typeface="+mn-lt"/>
              </a:rPr>
              <a:t>cyrhaeddiad</a:t>
            </a:r>
            <a:r>
              <a:rPr lang="en-US">
                <a:latin typeface="Arial"/>
                <a:ea typeface="+mn-lt"/>
                <a:cs typeface="+mn-lt"/>
              </a:rPr>
              <a:t> </a:t>
            </a:r>
            <a:r>
              <a:rPr lang="en-US" err="1">
                <a:latin typeface="Arial"/>
                <a:ea typeface="+mn-lt"/>
                <a:cs typeface="+mn-lt"/>
              </a:rPr>
              <a:t>cymharol</a:t>
            </a:r>
            <a:r>
              <a:rPr lang="en-US">
                <a:latin typeface="Arial"/>
                <a:ea typeface="+mn-lt"/>
                <a:cs typeface="+mn-lt"/>
              </a:rPr>
              <a:t> y </a:t>
            </a:r>
            <a:r>
              <a:rPr lang="en-US" err="1">
                <a:latin typeface="Arial"/>
                <a:ea typeface="+mn-lt"/>
                <a:cs typeface="+mn-lt"/>
              </a:rPr>
              <a:t>gwahanol</a:t>
            </a:r>
            <a:r>
              <a:rPr lang="en-US">
                <a:latin typeface="Arial"/>
                <a:ea typeface="+mn-lt"/>
                <a:cs typeface="+mn-lt"/>
              </a:rPr>
              <a:t> </a:t>
            </a:r>
            <a:r>
              <a:rPr lang="en-US" err="1">
                <a:latin typeface="Arial"/>
                <a:ea typeface="+mn-lt"/>
                <a:cs typeface="+mn-lt"/>
              </a:rPr>
              <a:t>ddysgwyr</a:t>
            </a:r>
            <a:r>
              <a:rPr lang="en-US">
                <a:latin typeface="Arial"/>
                <a:ea typeface="+mn-lt"/>
                <a:cs typeface="+mn-lt"/>
              </a:rPr>
              <a:t> </a:t>
            </a:r>
            <a:r>
              <a:rPr lang="en-US" err="1">
                <a:latin typeface="Arial"/>
                <a:ea typeface="+mn-lt"/>
                <a:cs typeface="+mn-lt"/>
              </a:rPr>
              <a:t>mewn</a:t>
            </a:r>
            <a:r>
              <a:rPr lang="en-US">
                <a:latin typeface="Arial"/>
                <a:ea typeface="+mn-lt"/>
                <a:cs typeface="+mn-lt"/>
              </a:rPr>
              <a:t> </a:t>
            </a:r>
            <a:r>
              <a:rPr lang="en-US" err="1">
                <a:latin typeface="Arial"/>
                <a:ea typeface="+mn-lt"/>
                <a:cs typeface="+mn-lt"/>
              </a:rPr>
              <a:t>grŵp</a:t>
            </a:r>
            <a:r>
              <a:rPr lang="en-US">
                <a:latin typeface="Arial"/>
                <a:ea typeface="+mn-lt"/>
                <a:cs typeface="+mn-lt"/>
              </a:rPr>
              <a:t> </a:t>
            </a:r>
            <a:r>
              <a:rPr lang="en-US" err="1">
                <a:latin typeface="Arial"/>
                <a:ea typeface="+mn-lt"/>
                <a:cs typeface="+mn-lt"/>
              </a:rPr>
              <a:t>ynghyd</a:t>
            </a:r>
            <a:r>
              <a:rPr lang="en-US">
                <a:latin typeface="Arial"/>
                <a:ea typeface="+mn-lt"/>
                <a:cs typeface="+mn-lt"/>
              </a:rPr>
              <a:t> â </a:t>
            </a:r>
            <a:r>
              <a:rPr lang="en-US" err="1">
                <a:latin typeface="Arial"/>
                <a:ea typeface="+mn-lt"/>
                <a:cs typeface="+mn-lt"/>
              </a:rPr>
              <a:t>chyfartaledd</a:t>
            </a:r>
            <a:r>
              <a:rPr lang="en-US">
                <a:latin typeface="Arial"/>
                <a:ea typeface="+mn-lt"/>
                <a:cs typeface="+mn-lt"/>
              </a:rPr>
              <a:t> y </a:t>
            </a:r>
            <a:r>
              <a:rPr lang="en-US" err="1">
                <a:latin typeface="Arial"/>
                <a:ea typeface="+mn-lt"/>
                <a:cs typeface="+mn-lt"/>
              </a:rPr>
              <a:t>grŵp</a:t>
            </a:r>
            <a:r>
              <a:rPr lang="en-US">
                <a:latin typeface="Arial"/>
                <a:ea typeface="+mn-lt"/>
                <a:cs typeface="+mn-lt"/>
              </a:rPr>
              <a:t>.  </a:t>
            </a:r>
            <a:r>
              <a:rPr lang="en-US" err="1">
                <a:latin typeface="Arial"/>
                <a:ea typeface="+mn-lt"/>
                <a:cs typeface="+mn-lt"/>
              </a:rPr>
              <a:t>Gellir</a:t>
            </a:r>
            <a:r>
              <a:rPr lang="en-US">
                <a:latin typeface="Arial"/>
                <a:ea typeface="+mn-lt"/>
                <a:cs typeface="+mn-lt"/>
              </a:rPr>
              <a:t> </a:t>
            </a:r>
            <a:r>
              <a:rPr lang="en-US" err="1">
                <a:latin typeface="Arial"/>
                <a:ea typeface="+mn-lt"/>
                <a:cs typeface="+mn-lt"/>
              </a:rPr>
              <a:t>gweld</a:t>
            </a:r>
            <a:r>
              <a:rPr lang="en-US">
                <a:latin typeface="Arial"/>
                <a:ea typeface="+mn-lt"/>
                <a:cs typeface="+mn-lt"/>
              </a:rPr>
              <a:t> </a:t>
            </a:r>
            <a:r>
              <a:rPr lang="en-US" err="1">
                <a:latin typeface="Arial"/>
                <a:ea typeface="+mn-lt"/>
                <a:cs typeface="+mn-lt"/>
              </a:rPr>
              <a:t>enwau’r</a:t>
            </a:r>
            <a:r>
              <a:rPr lang="en-US">
                <a:latin typeface="Arial"/>
                <a:ea typeface="+mn-lt"/>
                <a:cs typeface="+mn-lt"/>
              </a:rPr>
              <a:t> </a:t>
            </a:r>
            <a:r>
              <a:rPr lang="en-US" err="1">
                <a:latin typeface="Arial"/>
                <a:ea typeface="+mn-lt"/>
                <a:cs typeface="+mn-lt"/>
              </a:rPr>
              <a:t>dysgwyr</a:t>
            </a:r>
            <a:r>
              <a:rPr lang="en-US">
                <a:latin typeface="Arial"/>
                <a:ea typeface="+mn-lt"/>
                <a:cs typeface="+mn-lt"/>
              </a:rPr>
              <a:t> a </a:t>
            </a:r>
            <a:r>
              <a:rPr lang="en-US" err="1">
                <a:latin typeface="Arial"/>
                <a:ea typeface="+mn-lt"/>
                <a:cs typeface="+mn-lt"/>
              </a:rPr>
              <a:t>gynrychiolir</a:t>
            </a:r>
            <a:r>
              <a:rPr lang="en-US">
                <a:latin typeface="Arial"/>
                <a:ea typeface="+mn-lt"/>
                <a:cs typeface="+mn-lt"/>
              </a:rPr>
              <a:t> </a:t>
            </a:r>
            <a:r>
              <a:rPr lang="en-US" err="1">
                <a:latin typeface="Arial"/>
                <a:ea typeface="+mn-lt"/>
                <a:cs typeface="+mn-lt"/>
              </a:rPr>
              <a:t>drwy</a:t>
            </a:r>
            <a:r>
              <a:rPr lang="en-US">
                <a:latin typeface="Arial"/>
                <a:ea typeface="+mn-lt"/>
                <a:cs typeface="+mn-lt"/>
              </a:rPr>
              <a:t> </a:t>
            </a:r>
            <a:r>
              <a:rPr lang="en-US" err="1">
                <a:latin typeface="Arial"/>
                <a:ea typeface="+mn-lt"/>
                <a:cs typeface="+mn-lt"/>
              </a:rPr>
              <a:t>hofran</a:t>
            </a:r>
            <a:r>
              <a:rPr lang="en-US">
                <a:latin typeface="Arial"/>
                <a:ea typeface="+mn-lt"/>
                <a:cs typeface="+mn-lt"/>
              </a:rPr>
              <a:t> </a:t>
            </a:r>
            <a:r>
              <a:rPr lang="en-US" err="1">
                <a:latin typeface="Arial"/>
                <a:ea typeface="+mn-lt"/>
                <a:cs typeface="+mn-lt"/>
              </a:rPr>
              <a:t>dros</a:t>
            </a:r>
            <a:r>
              <a:rPr lang="en-US">
                <a:latin typeface="Arial"/>
                <a:ea typeface="+mn-lt"/>
                <a:cs typeface="+mn-lt"/>
              </a:rPr>
              <a:t> y </a:t>
            </a:r>
            <a:r>
              <a:rPr lang="en-US" err="1">
                <a:latin typeface="Arial"/>
                <a:ea typeface="+mn-lt"/>
                <a:cs typeface="+mn-lt"/>
              </a:rPr>
              <a:t>gwahanol</a:t>
            </a:r>
            <a:r>
              <a:rPr lang="en-US">
                <a:latin typeface="Arial"/>
                <a:ea typeface="+mn-lt"/>
                <a:cs typeface="+mn-lt"/>
              </a:rPr>
              <a:t> </a:t>
            </a:r>
            <a:r>
              <a:rPr lang="en-US" err="1">
                <a:latin typeface="Arial"/>
                <a:ea typeface="+mn-lt"/>
                <a:cs typeface="+mn-lt"/>
              </a:rPr>
              <a:t>bwyntiau</a:t>
            </a:r>
            <a:r>
              <a:rPr lang="en-US">
                <a:latin typeface="Arial"/>
                <a:ea typeface="+mn-lt"/>
                <a:cs typeface="+mn-lt"/>
              </a:rPr>
              <a:t> ac </a:t>
            </a:r>
            <a:r>
              <a:rPr lang="en-US" err="1">
                <a:latin typeface="Arial"/>
                <a:ea typeface="+mn-lt"/>
                <a:cs typeface="+mn-lt"/>
              </a:rPr>
              <a:t>mae</a:t>
            </a:r>
            <a:r>
              <a:rPr lang="en-US">
                <a:latin typeface="Arial"/>
                <a:ea typeface="+mn-lt"/>
                <a:cs typeface="+mn-lt"/>
              </a:rPr>
              <a:t> </a:t>
            </a:r>
            <a:r>
              <a:rPr lang="en-US" err="1">
                <a:latin typeface="Arial"/>
                <a:ea typeface="+mn-lt"/>
                <a:cs typeface="+mn-lt"/>
              </a:rPr>
              <a:t>sgorau</a:t>
            </a:r>
            <a:r>
              <a:rPr lang="en-US">
                <a:latin typeface="Arial"/>
                <a:ea typeface="+mn-lt"/>
                <a:cs typeface="+mn-lt"/>
              </a:rPr>
              <a:t> </a:t>
            </a:r>
            <a:r>
              <a:rPr lang="en-US" err="1">
                <a:latin typeface="Arial"/>
                <a:ea typeface="+mn-lt"/>
                <a:cs typeface="+mn-lt"/>
              </a:rPr>
              <a:t>safonedig</a:t>
            </a:r>
            <a:r>
              <a:rPr lang="en-US">
                <a:latin typeface="Arial"/>
                <a:ea typeface="+mn-lt"/>
                <a:cs typeface="+mn-lt"/>
              </a:rPr>
              <a:t> a </a:t>
            </a:r>
            <a:r>
              <a:rPr lang="en-US" err="1">
                <a:latin typeface="Arial"/>
                <a:ea typeface="+mn-lt"/>
                <a:cs typeface="+mn-lt"/>
              </a:rPr>
              <a:t>sgoriau</a:t>
            </a:r>
            <a:r>
              <a:rPr lang="en-US">
                <a:latin typeface="Arial"/>
                <a:ea typeface="+mn-lt"/>
                <a:cs typeface="+mn-lt"/>
              </a:rPr>
              <a:t> </a:t>
            </a:r>
            <a:r>
              <a:rPr lang="en-US" err="1">
                <a:latin typeface="Arial"/>
                <a:ea typeface="+mn-lt"/>
                <a:cs typeface="+mn-lt"/>
              </a:rPr>
              <a:t>safonedig</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ôl</a:t>
            </a:r>
            <a:r>
              <a:rPr lang="en-US">
                <a:latin typeface="Arial"/>
                <a:ea typeface="+mn-lt"/>
                <a:cs typeface="+mn-lt"/>
              </a:rPr>
              <a:t> </a:t>
            </a:r>
            <a:r>
              <a:rPr lang="en-US" err="1">
                <a:latin typeface="Arial"/>
                <a:ea typeface="+mn-lt"/>
                <a:cs typeface="+mn-lt"/>
              </a:rPr>
              <a:t>oedran</a:t>
            </a:r>
            <a:r>
              <a:rPr lang="en-US">
                <a:latin typeface="Arial"/>
                <a:ea typeface="+mn-lt"/>
                <a:cs typeface="+mn-lt"/>
              </a:rPr>
              <a:t> </a:t>
            </a:r>
            <a:r>
              <a:rPr lang="en-US" err="1">
                <a:latin typeface="Arial"/>
                <a:ea typeface="+mn-lt"/>
                <a:cs typeface="+mn-lt"/>
              </a:rPr>
              <a:t>hefyd</a:t>
            </a:r>
            <a:r>
              <a:rPr lang="en-US">
                <a:latin typeface="Arial"/>
                <a:ea typeface="+mn-lt"/>
                <a:cs typeface="+mn-lt"/>
              </a:rPr>
              <a:t> </a:t>
            </a:r>
            <a:r>
              <a:rPr lang="en-US" err="1">
                <a:latin typeface="Arial"/>
                <a:ea typeface="+mn-lt"/>
                <a:cs typeface="+mn-lt"/>
              </a:rPr>
              <a:t>ar</a:t>
            </a:r>
            <a:r>
              <a:rPr lang="en-US">
                <a:latin typeface="Arial"/>
                <a:ea typeface="+mn-lt"/>
                <a:cs typeface="+mn-lt"/>
              </a:rPr>
              <a:t> </a:t>
            </a:r>
            <a:r>
              <a:rPr lang="en-US" err="1">
                <a:latin typeface="Arial"/>
                <a:ea typeface="+mn-lt"/>
                <a:cs typeface="+mn-lt"/>
              </a:rPr>
              <a:t>gael</a:t>
            </a:r>
            <a:r>
              <a:rPr lang="en-US">
                <a:latin typeface="Arial"/>
                <a:ea typeface="+mn-lt"/>
                <a:cs typeface="+mn-lt"/>
              </a:rPr>
              <a:t> (</a:t>
            </a:r>
            <a:r>
              <a:rPr lang="en-US" err="1">
                <a:latin typeface="Arial"/>
                <a:ea typeface="+mn-lt"/>
                <a:cs typeface="+mn-lt"/>
              </a:rPr>
              <a:t>Llywodraeth</a:t>
            </a:r>
            <a:r>
              <a:rPr lang="en-US">
                <a:latin typeface="Arial"/>
                <a:ea typeface="+mn-lt"/>
                <a:cs typeface="+mn-lt"/>
              </a:rPr>
              <a:t> Cymru, 2022 t.62).</a:t>
            </a:r>
            <a:endParaRPr lang="en-US">
              <a:latin typeface="Arial"/>
            </a:endParaRPr>
          </a:p>
          <a:p>
            <a:endParaRPr lang="en-US">
              <a:latin typeface="Arial"/>
            </a:endParaRPr>
          </a:p>
          <a:p>
            <a:r>
              <a:rPr lang="en-US" err="1">
                <a:latin typeface="Arial"/>
                <a:ea typeface="+mn-lt"/>
                <a:cs typeface="+mn-lt"/>
              </a:rPr>
              <a:t>Mae’r</a:t>
            </a:r>
            <a:r>
              <a:rPr lang="en-US">
                <a:latin typeface="Arial"/>
                <a:ea typeface="+mn-lt"/>
                <a:cs typeface="+mn-lt"/>
              </a:rPr>
              <a:t> system </a:t>
            </a:r>
            <a:r>
              <a:rPr lang="en-US" err="1">
                <a:latin typeface="Arial"/>
                <a:ea typeface="+mn-lt"/>
                <a:cs typeface="+mn-lt"/>
              </a:rPr>
              <a:t>Asesu</a:t>
            </a:r>
            <a:r>
              <a:rPr lang="en-US">
                <a:latin typeface="Arial"/>
                <a:ea typeface="+mn-lt"/>
                <a:cs typeface="+mn-lt"/>
              </a:rPr>
              <a:t> </a:t>
            </a:r>
            <a:r>
              <a:rPr lang="en-US" err="1">
                <a:latin typeface="Arial"/>
                <a:ea typeface="+mn-lt"/>
                <a:cs typeface="+mn-lt"/>
              </a:rPr>
              <a:t>Personol</a:t>
            </a:r>
            <a:r>
              <a:rPr lang="en-US">
                <a:latin typeface="Arial"/>
                <a:ea typeface="+mn-lt"/>
                <a:cs typeface="+mn-lt"/>
              </a:rPr>
              <a:t> </a:t>
            </a:r>
            <a:r>
              <a:rPr lang="en-US" err="1">
                <a:latin typeface="Arial"/>
                <a:ea typeface="+mn-lt"/>
                <a:cs typeface="+mn-lt"/>
              </a:rPr>
              <a:t>wedi’i</a:t>
            </a:r>
            <a:r>
              <a:rPr lang="en-US">
                <a:latin typeface="Arial"/>
                <a:ea typeface="+mn-lt"/>
                <a:cs typeface="+mn-lt"/>
              </a:rPr>
              <a:t> </a:t>
            </a:r>
            <a:r>
              <a:rPr lang="en-US" err="1">
                <a:latin typeface="Arial"/>
                <a:ea typeface="+mn-lt"/>
                <a:cs typeface="+mn-lt"/>
              </a:rPr>
              <a:t>chynllunio</a:t>
            </a:r>
            <a:r>
              <a:rPr lang="en-US">
                <a:latin typeface="Arial"/>
                <a:ea typeface="+mn-lt"/>
                <a:cs typeface="+mn-lt"/>
              </a:rPr>
              <a:t> i </a:t>
            </a:r>
            <a:r>
              <a:rPr lang="en-US" err="1">
                <a:latin typeface="Arial"/>
                <a:ea typeface="+mn-lt"/>
                <a:cs typeface="+mn-lt"/>
              </a:rPr>
              <a:t>fesur</a:t>
            </a:r>
            <a:r>
              <a:rPr lang="en-US">
                <a:latin typeface="Arial"/>
                <a:ea typeface="+mn-lt"/>
                <a:cs typeface="+mn-lt"/>
              </a:rPr>
              <a:t> </a:t>
            </a:r>
            <a:r>
              <a:rPr lang="en-US" err="1">
                <a:latin typeface="Arial"/>
                <a:ea typeface="+mn-lt"/>
                <a:cs typeface="+mn-lt"/>
              </a:rPr>
              <a:t>cynnydd</a:t>
            </a:r>
            <a:r>
              <a:rPr lang="en-US">
                <a:latin typeface="Arial"/>
                <a:ea typeface="+mn-lt"/>
                <a:cs typeface="+mn-lt"/>
              </a:rPr>
              <a:t> </a:t>
            </a:r>
            <a:r>
              <a:rPr lang="en-US" err="1">
                <a:latin typeface="Arial"/>
                <a:ea typeface="+mn-lt"/>
                <a:cs typeface="+mn-lt"/>
              </a:rPr>
              <a:t>dros</a:t>
            </a:r>
            <a:r>
              <a:rPr lang="en-US">
                <a:latin typeface="Arial"/>
                <a:ea typeface="+mn-lt"/>
                <a:cs typeface="+mn-lt"/>
              </a:rPr>
              <a:t> </a:t>
            </a:r>
            <a:r>
              <a:rPr lang="en-US" err="1">
                <a:latin typeface="Arial"/>
                <a:ea typeface="+mn-lt"/>
                <a:cs typeface="+mn-lt"/>
              </a:rPr>
              <a:t>amser</a:t>
            </a:r>
            <a:r>
              <a:rPr lang="en-US">
                <a:latin typeface="Arial"/>
                <a:ea typeface="+mn-lt"/>
                <a:cs typeface="+mn-lt"/>
              </a:rPr>
              <a:t>, felly </a:t>
            </a:r>
            <a:r>
              <a:rPr lang="en-US" err="1">
                <a:latin typeface="Arial"/>
                <a:ea typeface="+mn-lt"/>
                <a:cs typeface="+mn-lt"/>
              </a:rPr>
              <a:t>mae’n</a:t>
            </a:r>
            <a:r>
              <a:rPr lang="en-US">
                <a:latin typeface="Arial"/>
                <a:ea typeface="+mn-lt"/>
                <a:cs typeface="+mn-lt"/>
              </a:rPr>
              <a:t> </a:t>
            </a:r>
            <a:r>
              <a:rPr lang="en-US" err="1">
                <a:latin typeface="Arial"/>
                <a:ea typeface="+mn-lt"/>
                <a:cs typeface="+mn-lt"/>
              </a:rPr>
              <a:t>ddull</a:t>
            </a:r>
            <a:r>
              <a:rPr lang="en-US">
                <a:latin typeface="Arial"/>
                <a:ea typeface="+mn-lt"/>
                <a:cs typeface="+mn-lt"/>
              </a:rPr>
              <a:t> </a:t>
            </a:r>
            <a:r>
              <a:rPr lang="en-US" err="1">
                <a:latin typeface="Arial"/>
                <a:ea typeface="+mn-lt"/>
                <a:cs typeface="+mn-lt"/>
              </a:rPr>
              <a:t>olrhain</a:t>
            </a:r>
            <a:r>
              <a:rPr lang="en-US">
                <a:latin typeface="Arial"/>
                <a:ea typeface="+mn-lt"/>
                <a:cs typeface="+mn-lt"/>
              </a:rPr>
              <a:t> </a:t>
            </a:r>
            <a:r>
              <a:rPr lang="en-US" err="1">
                <a:latin typeface="Arial"/>
                <a:ea typeface="+mn-lt"/>
                <a:cs typeface="+mn-lt"/>
              </a:rPr>
              <a:t>hydredol</a:t>
            </a:r>
            <a:r>
              <a:rPr lang="en-US">
                <a:latin typeface="Arial"/>
                <a:ea typeface="+mn-lt"/>
                <a:cs typeface="+mn-lt"/>
              </a:rPr>
              <a:t> a </a:t>
            </a:r>
            <a:r>
              <a:rPr lang="en-US" err="1">
                <a:latin typeface="Arial"/>
                <a:ea typeface="+mn-lt"/>
                <a:cs typeface="+mn-lt"/>
              </a:rPr>
              <a:t>gallai</a:t>
            </a:r>
            <a:r>
              <a:rPr lang="en-US">
                <a:latin typeface="Arial"/>
                <a:ea typeface="+mn-lt"/>
                <a:cs typeface="+mn-lt"/>
              </a:rPr>
              <a:t> </a:t>
            </a:r>
            <a:r>
              <a:rPr lang="en-US" err="1">
                <a:latin typeface="Arial"/>
                <a:ea typeface="+mn-lt"/>
                <a:cs typeface="+mn-lt"/>
              </a:rPr>
              <a:t>roi</a:t>
            </a:r>
            <a:r>
              <a:rPr lang="en-US">
                <a:latin typeface="Arial"/>
                <a:ea typeface="+mn-lt"/>
                <a:cs typeface="+mn-lt"/>
              </a:rPr>
              <a:t> </a:t>
            </a:r>
            <a:r>
              <a:rPr lang="en-US" err="1">
                <a:latin typeface="Arial"/>
                <a:ea typeface="+mn-lt"/>
                <a:cs typeface="+mn-lt"/>
              </a:rPr>
              <a:t>mewnwelediad</a:t>
            </a:r>
            <a:r>
              <a:rPr lang="en-US">
                <a:latin typeface="Arial"/>
                <a:ea typeface="+mn-lt"/>
                <a:cs typeface="+mn-lt"/>
              </a:rPr>
              <a:t> i weld a </a:t>
            </a:r>
            <a:r>
              <a:rPr lang="en-US" err="1">
                <a:latin typeface="Arial"/>
                <a:ea typeface="+mn-lt"/>
                <a:cs typeface="+mn-lt"/>
              </a:rPr>
              <a:t>yw</a:t>
            </a:r>
            <a:r>
              <a:rPr lang="en-US">
                <a:latin typeface="Arial"/>
                <a:ea typeface="+mn-lt"/>
                <a:cs typeface="+mn-lt"/>
              </a:rPr>
              <a:t> </a:t>
            </a:r>
            <a:r>
              <a:rPr lang="en-US" err="1">
                <a:latin typeface="Arial"/>
                <a:ea typeface="+mn-lt"/>
                <a:cs typeface="+mn-lt"/>
              </a:rPr>
              <a:t>unrhyw</a:t>
            </a:r>
            <a:r>
              <a:rPr lang="en-US">
                <a:latin typeface="Arial"/>
                <a:ea typeface="+mn-lt"/>
                <a:cs typeface="+mn-lt"/>
              </a:rPr>
              <a:t> </a:t>
            </a:r>
            <a:r>
              <a:rPr lang="en-US" err="1">
                <a:latin typeface="Arial"/>
                <a:ea typeface="+mn-lt"/>
                <a:cs typeface="+mn-lt"/>
              </a:rPr>
              <a:t>fwlch</a:t>
            </a:r>
            <a:r>
              <a:rPr lang="en-US">
                <a:latin typeface="Arial"/>
                <a:ea typeface="+mn-lt"/>
                <a:cs typeface="+mn-lt"/>
              </a:rPr>
              <a:t> </a:t>
            </a:r>
            <a:r>
              <a:rPr lang="en-US" err="1">
                <a:latin typeface="Arial"/>
                <a:ea typeface="+mn-lt"/>
                <a:cs typeface="+mn-lt"/>
              </a:rPr>
              <a:t>cyrhaeddiad</a:t>
            </a:r>
            <a:r>
              <a:rPr lang="en-US">
                <a:latin typeface="Arial"/>
                <a:ea typeface="+mn-lt"/>
                <a:cs typeface="+mn-lt"/>
              </a:rPr>
              <a:t> </a:t>
            </a:r>
            <a:r>
              <a:rPr lang="en-US" err="1">
                <a:latin typeface="Arial"/>
                <a:ea typeface="+mn-lt"/>
                <a:cs typeface="+mn-lt"/>
              </a:rPr>
              <a:t>rhwng</a:t>
            </a:r>
            <a:r>
              <a:rPr lang="en-US">
                <a:latin typeface="Arial"/>
                <a:ea typeface="+mn-lt"/>
                <a:cs typeface="+mn-lt"/>
              </a:rPr>
              <a:t> </a:t>
            </a:r>
            <a:r>
              <a:rPr lang="en-US" err="1">
                <a:latin typeface="Arial"/>
                <a:ea typeface="+mn-lt"/>
                <a:cs typeface="+mn-lt"/>
              </a:rPr>
              <a:t>dysgwyr</a:t>
            </a:r>
            <a:r>
              <a:rPr lang="en-US">
                <a:latin typeface="Arial"/>
                <a:ea typeface="+mn-lt"/>
                <a:cs typeface="+mn-lt"/>
              </a:rPr>
              <a:t> </a:t>
            </a:r>
            <a:r>
              <a:rPr lang="en-US" err="1">
                <a:latin typeface="Arial"/>
                <a:ea typeface="+mn-lt"/>
                <a:cs typeface="+mn-lt"/>
              </a:rPr>
              <a:t>difreintiedig</a:t>
            </a:r>
            <a:r>
              <a:rPr lang="en-US">
                <a:latin typeface="Arial"/>
                <a:ea typeface="+mn-lt"/>
                <a:cs typeface="+mn-lt"/>
              </a:rPr>
              <a:t> </a:t>
            </a:r>
            <a:r>
              <a:rPr lang="en-US" err="1">
                <a:latin typeface="Arial"/>
                <a:ea typeface="+mn-lt"/>
                <a:cs typeface="+mn-lt"/>
              </a:rPr>
              <a:t>a’u</a:t>
            </a:r>
            <a:r>
              <a:rPr lang="en-US">
                <a:latin typeface="Arial"/>
                <a:ea typeface="+mn-lt"/>
                <a:cs typeface="+mn-lt"/>
              </a:rPr>
              <a:t> </a:t>
            </a:r>
            <a:r>
              <a:rPr lang="en-US" err="1">
                <a:latin typeface="Arial"/>
                <a:ea typeface="+mn-lt"/>
                <a:cs typeface="+mn-lt"/>
              </a:rPr>
              <a:t>cyfoedion</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culhau</a:t>
            </a:r>
            <a:r>
              <a:rPr lang="en-US">
                <a:latin typeface="Arial"/>
                <a:ea typeface="+mn-lt"/>
                <a:cs typeface="+mn-lt"/>
              </a:rPr>
              <a:t> </a:t>
            </a:r>
            <a:r>
              <a:rPr lang="en-US" err="1">
                <a:latin typeface="Arial"/>
                <a:ea typeface="+mn-lt"/>
                <a:cs typeface="+mn-lt"/>
              </a:rPr>
              <a:t>dros</a:t>
            </a:r>
            <a:r>
              <a:rPr lang="en-US">
                <a:latin typeface="Arial"/>
                <a:ea typeface="+mn-lt"/>
                <a:cs typeface="+mn-lt"/>
              </a:rPr>
              <a:t> </a:t>
            </a:r>
            <a:r>
              <a:rPr lang="en-US" err="1">
                <a:latin typeface="Arial"/>
                <a:ea typeface="+mn-lt"/>
                <a:cs typeface="+mn-lt"/>
              </a:rPr>
              <a:t>gyfnod</a:t>
            </a:r>
            <a:r>
              <a:rPr lang="en-US">
                <a:latin typeface="Arial"/>
                <a:ea typeface="+mn-lt"/>
                <a:cs typeface="+mn-lt"/>
              </a:rPr>
              <a:t> </a:t>
            </a:r>
            <a:r>
              <a:rPr lang="en-US" err="1">
                <a:latin typeface="Arial"/>
                <a:ea typeface="+mn-lt"/>
                <a:cs typeface="+mn-lt"/>
              </a:rPr>
              <a:t>yr</a:t>
            </a:r>
            <a:r>
              <a:rPr lang="en-US">
                <a:latin typeface="Arial"/>
                <a:ea typeface="+mn-lt"/>
                <a:cs typeface="+mn-lt"/>
              </a:rPr>
              <a:t> </a:t>
            </a:r>
            <a:r>
              <a:rPr lang="en-US" err="1">
                <a:latin typeface="Arial"/>
                <a:ea typeface="+mn-lt"/>
                <a:cs typeface="+mn-lt"/>
              </a:rPr>
              <a:t>ymyriadau</a:t>
            </a:r>
            <a:r>
              <a:rPr lang="en-US">
                <a:latin typeface="Arial"/>
                <a:ea typeface="+mn-lt"/>
                <a:cs typeface="+mn-lt"/>
              </a:rPr>
              <a:t> GAD.</a:t>
            </a:r>
            <a:endParaRPr lang="en-US">
              <a:latin typeface="Arial"/>
            </a:endParaRPr>
          </a:p>
          <a:p>
            <a:endParaRPr lang="en-US">
              <a:latin typeface="Arial"/>
            </a:endParaRPr>
          </a:p>
          <a:p>
            <a:pPr marL="0" indent="0">
              <a:buNone/>
            </a:pPr>
            <a:r>
              <a:rPr lang="en-US">
                <a:latin typeface="Arial"/>
                <a:ea typeface="+mn-lt"/>
                <a:cs typeface="+mn-lt"/>
              </a:rPr>
              <a:t>Beth </a:t>
            </a:r>
            <a:r>
              <a:rPr lang="en-US" err="1">
                <a:latin typeface="Arial"/>
                <a:ea typeface="+mn-lt"/>
                <a:cs typeface="+mn-lt"/>
              </a:rPr>
              <a:t>yw</a:t>
            </a:r>
            <a:r>
              <a:rPr lang="en-US">
                <a:latin typeface="Arial"/>
                <a:ea typeface="+mn-lt"/>
                <a:cs typeface="+mn-lt"/>
              </a:rPr>
              <a:t> </a:t>
            </a:r>
            <a:r>
              <a:rPr lang="en-US" err="1">
                <a:latin typeface="Arial"/>
                <a:ea typeface="+mn-lt"/>
                <a:cs typeface="+mn-lt"/>
              </a:rPr>
              <a:t>eich</a:t>
            </a:r>
            <a:r>
              <a:rPr lang="en-US">
                <a:latin typeface="Arial"/>
                <a:ea typeface="+mn-lt"/>
                <a:cs typeface="+mn-lt"/>
              </a:rPr>
              <a:t> barn am </a:t>
            </a:r>
            <a:r>
              <a:rPr lang="en-US" err="1">
                <a:latin typeface="Arial"/>
                <a:ea typeface="+mn-lt"/>
                <a:cs typeface="+mn-lt"/>
              </a:rPr>
              <a:t>ddata’r</a:t>
            </a:r>
            <a:r>
              <a:rPr lang="en-US">
                <a:latin typeface="Arial"/>
                <a:ea typeface="+mn-lt"/>
                <a:cs typeface="+mn-lt"/>
              </a:rPr>
              <a:t> system </a:t>
            </a:r>
            <a:r>
              <a:rPr lang="en-US" err="1">
                <a:latin typeface="Arial"/>
                <a:ea typeface="+mn-lt"/>
                <a:cs typeface="+mn-lt"/>
              </a:rPr>
              <a:t>Asesiad</a:t>
            </a:r>
            <a:r>
              <a:rPr lang="en-US">
                <a:latin typeface="Arial"/>
                <a:ea typeface="+mn-lt"/>
                <a:cs typeface="+mn-lt"/>
              </a:rPr>
              <a:t> </a:t>
            </a:r>
            <a:r>
              <a:rPr lang="en-US" err="1">
                <a:latin typeface="Arial"/>
                <a:ea typeface="+mn-lt"/>
                <a:cs typeface="+mn-lt"/>
              </a:rPr>
              <a:t>Personol</a:t>
            </a:r>
            <a:r>
              <a:rPr lang="en-US">
                <a:latin typeface="Arial"/>
                <a:ea typeface="+mn-lt"/>
                <a:cs typeface="+mn-lt"/>
              </a:rPr>
              <a:t> o ran pa mor </a:t>
            </a:r>
            <a:r>
              <a:rPr lang="en-US" err="1">
                <a:latin typeface="Arial"/>
                <a:ea typeface="+mn-lt"/>
                <a:cs typeface="+mn-lt"/>
              </a:rPr>
              <a:t>werthfawr</a:t>
            </a:r>
            <a:r>
              <a:rPr lang="en-US">
                <a:latin typeface="Arial"/>
                <a:ea typeface="+mn-lt"/>
                <a:cs typeface="+mn-lt"/>
              </a:rPr>
              <a:t> y </a:t>
            </a:r>
            <a:r>
              <a:rPr lang="en-US" err="1">
                <a:latin typeface="Arial"/>
                <a:ea typeface="+mn-lt"/>
                <a:cs typeface="+mn-lt"/>
              </a:rPr>
              <a:t>gallai</a:t>
            </a:r>
            <a:r>
              <a:rPr lang="en-US">
                <a:latin typeface="Arial"/>
                <a:ea typeface="+mn-lt"/>
                <a:cs typeface="+mn-lt"/>
              </a:rPr>
              <a:t> </a:t>
            </a:r>
            <a:r>
              <a:rPr lang="en-US" err="1">
                <a:latin typeface="Arial"/>
                <a:ea typeface="+mn-lt"/>
                <a:cs typeface="+mn-lt"/>
              </a:rPr>
              <a:t>fod</a:t>
            </a:r>
            <a:r>
              <a:rPr lang="en-US">
                <a:latin typeface="Arial"/>
                <a:ea typeface="+mn-lt"/>
                <a:cs typeface="+mn-lt"/>
              </a:rPr>
              <a:t> o ran </a:t>
            </a:r>
            <a:r>
              <a:rPr lang="en-US" err="1">
                <a:latin typeface="Arial"/>
                <a:ea typeface="+mn-lt"/>
                <a:cs typeface="+mn-lt"/>
              </a:rPr>
              <a:t>olrhain</a:t>
            </a:r>
            <a:r>
              <a:rPr lang="en-US">
                <a:latin typeface="Arial"/>
                <a:ea typeface="+mn-lt"/>
                <a:cs typeface="+mn-lt"/>
              </a:rPr>
              <a:t> </a:t>
            </a:r>
            <a:r>
              <a:rPr lang="en-US" err="1">
                <a:latin typeface="Arial"/>
                <a:ea typeface="+mn-lt"/>
                <a:cs typeface="+mn-lt"/>
              </a:rPr>
              <a:t>dysgu</a:t>
            </a:r>
            <a:r>
              <a:rPr lang="en-US">
                <a:latin typeface="Arial"/>
                <a:ea typeface="+mn-lt"/>
                <a:cs typeface="+mn-lt"/>
              </a:rPr>
              <a:t> a </a:t>
            </a:r>
            <a:r>
              <a:rPr lang="en-US" err="1">
                <a:latin typeface="Arial"/>
                <a:ea typeface="+mn-lt"/>
                <a:cs typeface="+mn-lt"/>
              </a:rPr>
              <a:t>datblygiad</a:t>
            </a:r>
            <a:r>
              <a:rPr lang="en-US">
                <a:latin typeface="Arial"/>
                <a:ea typeface="+mn-lt"/>
                <a:cs typeface="+mn-lt"/>
              </a:rPr>
              <a:t> </a:t>
            </a:r>
            <a:r>
              <a:rPr lang="en-US" err="1">
                <a:latin typeface="Arial"/>
                <a:ea typeface="+mn-lt"/>
                <a:cs typeface="+mn-lt"/>
              </a:rPr>
              <a:t>dysgwyr</a:t>
            </a:r>
            <a:r>
              <a:rPr lang="en-US">
                <a:latin typeface="Arial"/>
                <a:ea typeface="+mn-lt"/>
                <a:cs typeface="+mn-lt"/>
              </a:rPr>
              <a:t> </a:t>
            </a:r>
            <a:r>
              <a:rPr lang="en-US" err="1">
                <a:latin typeface="Arial"/>
                <a:ea typeface="+mn-lt"/>
                <a:cs typeface="+mn-lt"/>
              </a:rPr>
              <a:t>sy’n</a:t>
            </a:r>
            <a:r>
              <a:rPr lang="en-US">
                <a:latin typeface="Arial"/>
                <a:ea typeface="+mn-lt"/>
                <a:cs typeface="+mn-lt"/>
              </a:rPr>
              <a:t> </a:t>
            </a:r>
            <a:r>
              <a:rPr lang="en-US" err="1">
                <a:latin typeface="Arial"/>
                <a:ea typeface="+mn-lt"/>
                <a:cs typeface="+mn-lt"/>
              </a:rPr>
              <a:t>cael</a:t>
            </a:r>
            <a:r>
              <a:rPr lang="en-US">
                <a:latin typeface="Arial"/>
                <a:ea typeface="+mn-lt"/>
                <a:cs typeface="+mn-lt"/>
              </a:rPr>
              <a:t> y Grant </a:t>
            </a:r>
            <a:r>
              <a:rPr lang="en-US" err="1">
                <a:latin typeface="Arial"/>
                <a:ea typeface="+mn-lt"/>
                <a:cs typeface="+mn-lt"/>
              </a:rPr>
              <a:t>Amddifadedd</a:t>
            </a:r>
            <a:r>
              <a:rPr lang="en-US">
                <a:latin typeface="Arial"/>
                <a:ea typeface="+mn-lt"/>
                <a:cs typeface="+mn-lt"/>
              </a:rPr>
              <a:t> </a:t>
            </a:r>
            <a:r>
              <a:rPr lang="en-US" err="1">
                <a:latin typeface="Arial"/>
                <a:ea typeface="+mn-lt"/>
                <a:cs typeface="+mn-lt"/>
              </a:rPr>
              <a:t>Disgyblion</a:t>
            </a:r>
            <a:r>
              <a:rPr lang="en-US">
                <a:latin typeface="Arial"/>
                <a:ea typeface="+mn-lt"/>
                <a:cs typeface="+mn-lt"/>
              </a:rPr>
              <a:t>?</a:t>
            </a:r>
            <a:endParaRPr lang="en-US">
              <a:latin typeface="Arial"/>
            </a:endParaRPr>
          </a:p>
        </p:txBody>
      </p:sp>
    </p:spTree>
    <p:extLst>
      <p:ext uri="{BB962C8B-B14F-4D97-AF65-F5344CB8AC3E}">
        <p14:creationId xmlns:p14="http://schemas.microsoft.com/office/powerpoint/2010/main" val="1537027311"/>
      </p:ext>
    </p:extLst>
  </p:cSld>
  <p:clrMapOvr>
    <a:masterClrMapping/>
  </p:clrMapOvr>
  <p:transition spd="med"/>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9F6E-43E6-9E00-61AA-3539AA714C89}"/>
              </a:ext>
            </a:extLst>
          </p:cNvPr>
          <p:cNvSpPr>
            <a:spLocks noGrp="1"/>
          </p:cNvSpPr>
          <p:nvPr>
            <p:ph type="title"/>
          </p:nvPr>
        </p:nvSpPr>
        <p:spPr/>
        <p:txBody>
          <a:bodyPr lIns="45719" tIns="45720" rIns="45719" bIns="45720" anchor="ctr">
            <a:normAutofit/>
          </a:bodyPr>
          <a:lstStyle/>
          <a:p>
            <a:pPr>
              <a:spcBef>
                <a:spcPts val="1000"/>
              </a:spcBef>
            </a:pPr>
            <a:endParaRPr lang="en-US" sz="1600">
              <a:solidFill>
                <a:schemeClr val="tx1">
                  <a:lumMod val="95000"/>
                  <a:lumOff val="5000"/>
                </a:schemeClr>
              </a:solidFill>
              <a:highlight>
                <a:srgbClr val="FFFF00"/>
              </a:highlight>
              <a:latin typeface="Arial"/>
              <a:cs typeface="Arial"/>
            </a:endParaRPr>
          </a:p>
          <a:p>
            <a:pPr marL="228600" indent="-228600">
              <a:spcBef>
                <a:spcPts val="1000"/>
              </a:spcBef>
            </a:pPr>
            <a:endParaRPr lang="en-GB" sz="1600" b="1">
              <a:solidFill>
                <a:schemeClr val="tx1">
                  <a:lumMod val="95000"/>
                  <a:lumOff val="5000"/>
                </a:schemeClr>
              </a:solidFill>
              <a:highlight>
                <a:srgbClr val="FFFF00"/>
              </a:highlight>
              <a:latin typeface="Arial"/>
              <a:cs typeface="Arial"/>
            </a:endParaRPr>
          </a:p>
        </p:txBody>
      </p:sp>
      <p:sp>
        <p:nvSpPr>
          <p:cNvPr id="3" name="Text Placeholder 2">
            <a:extLst>
              <a:ext uri="{FF2B5EF4-FFF2-40B4-BE49-F238E27FC236}">
                <a16:creationId xmlns:a16="http://schemas.microsoft.com/office/drawing/2014/main" id="{5F898EA2-ADEF-0532-0B1D-4596C6DC5EC9}"/>
              </a:ext>
            </a:extLst>
          </p:cNvPr>
          <p:cNvSpPr>
            <a:spLocks noGrp="1"/>
          </p:cNvSpPr>
          <p:nvPr>
            <p:ph type="body" idx="1"/>
          </p:nvPr>
        </p:nvSpPr>
        <p:spPr>
          <a:xfrm>
            <a:off x="429322" y="1500091"/>
            <a:ext cx="10515600" cy="4277287"/>
          </a:xfrm>
        </p:spPr>
        <p:txBody>
          <a:bodyPr lIns="45719" tIns="45720" rIns="45719" bIns="45720" anchor="t">
            <a:normAutofit/>
          </a:bodyPr>
          <a:lstStyle/>
          <a:p>
            <a:pPr>
              <a:buNone/>
            </a:pPr>
            <a:endParaRPr lang="en-GB" sz="1200">
              <a:solidFill>
                <a:schemeClr val="tx1">
                  <a:lumMod val="95000"/>
                  <a:lumOff val="5000"/>
                </a:schemeClr>
              </a:solidFill>
              <a:latin typeface="Arial"/>
              <a:cs typeface="Arial"/>
            </a:endParaRPr>
          </a:p>
          <a:p>
            <a:pPr marL="0" indent="0">
              <a:buNone/>
            </a:pPr>
            <a:endParaRPr lang="en-GB" sz="1600" b="1">
              <a:solidFill>
                <a:schemeClr val="tx1">
                  <a:lumMod val="95000"/>
                  <a:lumOff val="5000"/>
                </a:schemeClr>
              </a:solidFill>
              <a:latin typeface="Arial"/>
              <a:cs typeface="Arial"/>
            </a:endParaRPr>
          </a:p>
        </p:txBody>
      </p:sp>
      <p:sp>
        <p:nvSpPr>
          <p:cNvPr id="5" name="TextBox 4">
            <a:extLst>
              <a:ext uri="{FF2B5EF4-FFF2-40B4-BE49-F238E27FC236}">
                <a16:creationId xmlns:a16="http://schemas.microsoft.com/office/drawing/2014/main" id="{D12C4892-E075-42FC-CDB2-48AA717290F0}"/>
              </a:ext>
            </a:extLst>
          </p:cNvPr>
          <p:cNvSpPr txBox="1"/>
          <p:nvPr/>
        </p:nvSpPr>
        <p:spPr>
          <a:xfrm>
            <a:off x="426720" y="198756"/>
            <a:ext cx="9974421"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3200" err="1">
                <a:latin typeface="Arial"/>
              </a:rPr>
              <a:t>Personalised</a:t>
            </a:r>
            <a:r>
              <a:rPr lang="en-US" sz="3200">
                <a:latin typeface="Arial"/>
              </a:rPr>
              <a:t> Assessments – Factors to consider  </a:t>
            </a:r>
            <a:endParaRPr kumimoji="0" lang="en-US" sz="3200" b="0" i="0" u="none" strike="noStrike" cap="none" spc="0" normalizeH="0" baseline="0">
              <a:ln>
                <a:noFill/>
              </a:ln>
              <a:solidFill>
                <a:srgbClr val="000000"/>
              </a:solidFill>
              <a:effectLst/>
              <a:uFillTx/>
              <a:latin typeface="Arial"/>
              <a:ea typeface="+mn-ea"/>
              <a:cs typeface="+mn-cs"/>
              <a:sym typeface="Calibri"/>
            </a:endParaRPr>
          </a:p>
        </p:txBody>
      </p:sp>
      <p:sp>
        <p:nvSpPr>
          <p:cNvPr id="7" name="TextBox 6">
            <a:extLst>
              <a:ext uri="{FF2B5EF4-FFF2-40B4-BE49-F238E27FC236}">
                <a16:creationId xmlns:a16="http://schemas.microsoft.com/office/drawing/2014/main" id="{2B7683FC-5BBD-4056-05C7-0CD057112D7E}"/>
              </a:ext>
            </a:extLst>
          </p:cNvPr>
          <p:cNvSpPr txBox="1"/>
          <p:nvPr/>
        </p:nvSpPr>
        <p:spPr>
          <a:xfrm>
            <a:off x="7782560" y="2357120"/>
            <a:ext cx="2540000" cy="249935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4" name="TextBox 3">
            <a:extLst>
              <a:ext uri="{FF2B5EF4-FFF2-40B4-BE49-F238E27FC236}">
                <a16:creationId xmlns:a16="http://schemas.microsoft.com/office/drawing/2014/main" id="{CDF59A53-334F-A179-BA65-467EB42E5744}"/>
              </a:ext>
            </a:extLst>
          </p:cNvPr>
          <p:cNvSpPr txBox="1"/>
          <p:nvPr/>
        </p:nvSpPr>
        <p:spPr>
          <a:xfrm>
            <a:off x="309095" y="942694"/>
            <a:ext cx="9894092" cy="603241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2000">
                <a:solidFill>
                  <a:schemeClr val="tx1"/>
                </a:solidFill>
                <a:latin typeface="Arial"/>
                <a:cs typeface="Arial"/>
              </a:rPr>
              <a:t>The </a:t>
            </a:r>
            <a:r>
              <a:rPr lang="en-US" sz="2000" err="1">
                <a:solidFill>
                  <a:schemeClr val="tx1"/>
                </a:solidFill>
                <a:latin typeface="Arial"/>
                <a:cs typeface="Arial"/>
              </a:rPr>
              <a:t>Personalised</a:t>
            </a:r>
            <a:r>
              <a:rPr lang="en-US" sz="2000">
                <a:solidFill>
                  <a:schemeClr val="tx1"/>
                </a:solidFill>
                <a:latin typeface="Arial"/>
                <a:cs typeface="Arial"/>
              </a:rPr>
              <a:t> Assessment system could have the potential to provide valuable data for evaluating the impact of the Pupil Deprivation Grant (PDG) on learner attainment in reading and </a:t>
            </a:r>
            <a:r>
              <a:rPr lang="en-US" sz="2000" err="1">
                <a:solidFill>
                  <a:schemeClr val="tx1"/>
                </a:solidFill>
                <a:latin typeface="Arial"/>
                <a:cs typeface="Arial"/>
              </a:rPr>
              <a:t>maths</a:t>
            </a:r>
            <a:r>
              <a:rPr lang="en-US" sz="2000">
                <a:solidFill>
                  <a:schemeClr val="tx1"/>
                </a:solidFill>
                <a:latin typeface="Arial"/>
                <a:cs typeface="Arial"/>
              </a:rPr>
              <a:t> for learners impacted by poverty and disadvantage, but several factors should be considered when interpreting the </a:t>
            </a:r>
            <a:r>
              <a:rPr lang="en-US" sz="2000" err="1">
                <a:solidFill>
                  <a:schemeClr val="tx1"/>
                </a:solidFill>
                <a:latin typeface="Arial"/>
                <a:cs typeface="Arial"/>
              </a:rPr>
              <a:t>Personalised</a:t>
            </a:r>
            <a:r>
              <a:rPr lang="en-US" sz="2000">
                <a:solidFill>
                  <a:schemeClr val="tx1"/>
                </a:solidFill>
                <a:latin typeface="Arial"/>
                <a:cs typeface="Arial"/>
              </a:rPr>
              <a:t> Assessment data:</a:t>
            </a:r>
            <a:endParaRPr lang="en-US" sz="2000">
              <a:solidFill>
                <a:schemeClr val="tx1"/>
              </a:solidFill>
              <a:latin typeface="Arial"/>
            </a:endParaRPr>
          </a:p>
          <a:p>
            <a:endParaRPr lang="en-US" sz="1600" b="0" i="0" u="none" strike="noStrike" cap="none" spc="0" normalizeH="0" baseline="0">
              <a:ln>
                <a:noFill/>
              </a:ln>
              <a:solidFill>
                <a:schemeClr val="tx1"/>
              </a:solidFill>
              <a:effectLst/>
              <a:uFillTx/>
              <a:latin typeface="Arial"/>
              <a:ea typeface="+mn-ea"/>
              <a:cs typeface="Arial"/>
            </a:endParaRPr>
          </a:p>
          <a:p>
            <a:pPr marL="171450" indent="-171450">
              <a:buFont typeface="Arial"/>
              <a:buChar char="•"/>
            </a:pPr>
            <a:r>
              <a:rPr lang="en-US">
                <a:solidFill>
                  <a:schemeClr val="tx1"/>
                </a:solidFill>
                <a:latin typeface="Arial"/>
                <a:cs typeface="Arial"/>
              </a:rPr>
              <a:t>The </a:t>
            </a:r>
            <a:r>
              <a:rPr lang="en-US" err="1">
                <a:solidFill>
                  <a:schemeClr val="tx1"/>
                </a:solidFill>
                <a:latin typeface="Arial"/>
                <a:cs typeface="Arial"/>
              </a:rPr>
              <a:t>Personalised</a:t>
            </a:r>
            <a:r>
              <a:rPr lang="en-US">
                <a:solidFill>
                  <a:schemeClr val="tx1"/>
                </a:solidFill>
                <a:latin typeface="Arial"/>
                <a:cs typeface="Arial"/>
              </a:rPr>
              <a:t> Assessment system can plot the relative attainment of the different learners in a group along with the group average.  The names of the learners represented can be seen by hovering over the different points and </a:t>
            </a:r>
            <a:r>
              <a:rPr lang="en-US" err="1">
                <a:solidFill>
                  <a:schemeClr val="tx1"/>
                </a:solidFill>
                <a:latin typeface="Arial"/>
                <a:cs typeface="Arial"/>
              </a:rPr>
              <a:t>standardised</a:t>
            </a:r>
            <a:r>
              <a:rPr lang="en-US">
                <a:solidFill>
                  <a:schemeClr val="tx1"/>
                </a:solidFill>
                <a:latin typeface="Arial"/>
                <a:cs typeface="Arial"/>
              </a:rPr>
              <a:t> scores and age </a:t>
            </a:r>
            <a:r>
              <a:rPr lang="en-US" err="1">
                <a:solidFill>
                  <a:schemeClr val="tx1"/>
                </a:solidFill>
                <a:latin typeface="Arial"/>
                <a:cs typeface="Arial"/>
              </a:rPr>
              <a:t>standardised</a:t>
            </a:r>
            <a:r>
              <a:rPr lang="en-US">
                <a:solidFill>
                  <a:schemeClr val="tx1"/>
                </a:solidFill>
                <a:latin typeface="Arial"/>
                <a:cs typeface="Arial"/>
              </a:rPr>
              <a:t> scores are also available (Welsh Government, 2022 p.62).</a:t>
            </a:r>
            <a:endParaRPr lang="en-US">
              <a:solidFill>
                <a:schemeClr val="tx1"/>
              </a:solidFill>
              <a:latin typeface="Arial"/>
              <a:cs typeface="Calibri"/>
            </a:endParaRPr>
          </a:p>
          <a:p>
            <a:pPr marL="171450" indent="-171450">
              <a:buFont typeface="Arial"/>
              <a:buChar char="•"/>
            </a:pPr>
            <a:endParaRPr lang="en-US">
              <a:solidFill>
                <a:schemeClr val="tx1"/>
              </a:solidFill>
              <a:latin typeface="Arial"/>
              <a:cs typeface="Arial"/>
            </a:endParaRPr>
          </a:p>
          <a:p>
            <a:pPr marL="171450" indent="-171450">
              <a:buFont typeface="Arial"/>
              <a:buChar char="•"/>
            </a:pPr>
            <a:r>
              <a:rPr lang="en-US">
                <a:solidFill>
                  <a:schemeClr val="tx1"/>
                </a:solidFill>
                <a:latin typeface="Arial"/>
                <a:cs typeface="Arial"/>
              </a:rPr>
              <a:t>The </a:t>
            </a:r>
            <a:r>
              <a:rPr lang="en-US" err="1">
                <a:solidFill>
                  <a:schemeClr val="tx1"/>
                </a:solidFill>
                <a:latin typeface="Arial"/>
                <a:cs typeface="Arial"/>
              </a:rPr>
              <a:t>Personalised</a:t>
            </a:r>
            <a:r>
              <a:rPr lang="en-US">
                <a:solidFill>
                  <a:schemeClr val="tx1"/>
                </a:solidFill>
                <a:latin typeface="Arial"/>
                <a:cs typeface="Arial"/>
              </a:rPr>
              <a:t> Assessment system is designed to measure progress over time, so it is a longitudinal tracking method and could provide insights into whether any attainment gap between disadvantaged learners and their peers is narrowing over the course of the PDG interventions. </a:t>
            </a:r>
          </a:p>
          <a:p>
            <a:endParaRPr lang="en-US" sz="1200">
              <a:solidFill>
                <a:schemeClr val="tx1"/>
              </a:solidFill>
              <a:latin typeface="Arial"/>
              <a:cs typeface="Arial"/>
            </a:endParaRPr>
          </a:p>
          <a:p>
            <a:pPr algn="ctr"/>
            <a:endParaRPr lang="en-US" sz="1400">
              <a:solidFill>
                <a:schemeClr val="tx1"/>
              </a:solidFill>
              <a:latin typeface="Arial"/>
              <a:cs typeface="Arial"/>
            </a:endParaRPr>
          </a:p>
          <a:p>
            <a:pPr>
              <a:buFont typeface="Arial"/>
            </a:pPr>
            <a:r>
              <a:rPr lang="en-US" sz="1600">
                <a:solidFill>
                  <a:schemeClr val="tx1"/>
                </a:solidFill>
                <a:latin typeface="Arial"/>
                <a:cs typeface="Arial"/>
              </a:rPr>
              <a:t>  </a:t>
            </a:r>
            <a:endParaRPr lang="en-US" sz="1600">
              <a:solidFill>
                <a:schemeClr val="tx1"/>
              </a:solidFill>
              <a:latin typeface="Arial"/>
            </a:endParaRPr>
          </a:p>
          <a:p>
            <a:pPr marL="285750" indent="-285750">
              <a:buFont typeface="Arial"/>
              <a:buChar char="•"/>
            </a:pPr>
            <a:endParaRPr lang="en-US" sz="1600">
              <a:solidFill>
                <a:srgbClr val="0070C0"/>
              </a:solidFill>
              <a:latin typeface="Arial Unicode MS"/>
              <a:cs typeface="Arial"/>
            </a:endParaRPr>
          </a:p>
          <a:p>
            <a:endParaRPr lang="en-US" sz="1600">
              <a:solidFill>
                <a:srgbClr val="0070C0"/>
              </a:solidFill>
              <a:latin typeface="Arial Unicode MS"/>
              <a:cs typeface="Arial"/>
            </a:endParaRPr>
          </a:p>
          <a:p>
            <a:endParaRPr lang="en-US" sz="1600">
              <a:solidFill>
                <a:srgbClr val="0070C0"/>
              </a:solidFill>
              <a:latin typeface="Arial Unicode MS"/>
              <a:cs typeface="Arial"/>
            </a:endParaRPr>
          </a:p>
          <a:p>
            <a:endParaRPr lang="en-US">
              <a:solidFill>
                <a:srgbClr val="0070C0"/>
              </a:solidFill>
            </a:endParaRPr>
          </a:p>
        </p:txBody>
      </p:sp>
      <p:sp>
        <p:nvSpPr>
          <p:cNvPr id="6" name="TextBox 5">
            <a:extLst>
              <a:ext uri="{FF2B5EF4-FFF2-40B4-BE49-F238E27FC236}">
                <a16:creationId xmlns:a16="http://schemas.microsoft.com/office/drawing/2014/main" id="{1AC7F431-9EFA-886A-C012-C152CF86696A}"/>
              </a:ext>
            </a:extLst>
          </p:cNvPr>
          <p:cNvSpPr txBox="1"/>
          <p:nvPr/>
        </p:nvSpPr>
        <p:spPr>
          <a:xfrm>
            <a:off x="152681" y="5288476"/>
            <a:ext cx="11882434" cy="646329"/>
          </a:xfrm>
          <a:prstGeom prst="rect">
            <a:avLst/>
          </a:prstGeom>
          <a:solidFill>
            <a:schemeClr val="bg2">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a:t>What do you think about the </a:t>
            </a:r>
            <a:r>
              <a:rPr lang="en-US" err="1"/>
              <a:t>Personalised</a:t>
            </a:r>
            <a:r>
              <a:rPr lang="en-US"/>
              <a:t> Assessment system data in relation to how valuable it could be in tracking the learning and development of learners in receipt of the PDG?</a:t>
            </a:r>
            <a:endParaRPr lang="en-US" sz="1800" b="0" i="0" u="none" strike="noStrike" cap="none" spc="0" normalizeH="0" baseline="0">
              <a:ln>
                <a:noFill/>
              </a:ln>
              <a:solidFill>
                <a:srgbClr val="000000"/>
              </a:solidFill>
              <a:effectLst/>
              <a:uFillTx/>
              <a:latin typeface="+mn-lt"/>
              <a:ea typeface="+mn-ea"/>
              <a:cs typeface="+mn-cs"/>
            </a:endParaRPr>
          </a:p>
        </p:txBody>
      </p:sp>
    </p:spTree>
    <p:extLst>
      <p:ext uri="{BB962C8B-B14F-4D97-AF65-F5344CB8AC3E}">
        <p14:creationId xmlns:p14="http://schemas.microsoft.com/office/powerpoint/2010/main" val="3680910101"/>
      </p:ext>
    </p:extLst>
  </p:cSld>
  <p:clrMapOvr>
    <a:masterClrMapping/>
  </p:clrMapOvr>
  <p:transition spd="med"/>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00498-75C7-C1EF-42A6-99C5DB658BD4}"/>
              </a:ext>
            </a:extLst>
          </p:cNvPr>
          <p:cNvSpPr>
            <a:spLocks noGrp="1"/>
          </p:cNvSpPr>
          <p:nvPr>
            <p:ph type="title"/>
          </p:nvPr>
        </p:nvSpPr>
        <p:spPr>
          <a:xfrm>
            <a:off x="76200" y="-135402"/>
            <a:ext cx="10515600" cy="1325563"/>
          </a:xfrm>
        </p:spPr>
        <p:txBody>
          <a:bodyPr lIns="45719" tIns="45720" rIns="45719" bIns="45720" anchor="ctr">
            <a:normAutofit/>
          </a:bodyPr>
          <a:lstStyle/>
          <a:p>
            <a:r>
              <a:rPr lang="en-US" sz="2400" err="1">
                <a:latin typeface="Arial"/>
              </a:rPr>
              <a:t>Asesiadau</a:t>
            </a:r>
            <a:r>
              <a:rPr lang="en-US" sz="2400">
                <a:latin typeface="Arial"/>
              </a:rPr>
              <a:t> </a:t>
            </a:r>
            <a:r>
              <a:rPr lang="en-US" sz="2400" err="1">
                <a:latin typeface="Arial"/>
              </a:rPr>
              <a:t>Personol</a:t>
            </a:r>
            <a:r>
              <a:rPr lang="en-US" sz="2400">
                <a:latin typeface="Arial"/>
              </a:rPr>
              <a:t> – </a:t>
            </a:r>
            <a:r>
              <a:rPr lang="en-US" sz="2400" err="1">
                <a:latin typeface="Arial"/>
              </a:rPr>
              <a:t>Ffactorau</a:t>
            </a:r>
            <a:r>
              <a:rPr lang="en-US" sz="2400">
                <a:latin typeface="Arial"/>
              </a:rPr>
              <a:t> </a:t>
            </a:r>
            <a:r>
              <a:rPr lang="en-US" sz="2400" err="1">
                <a:latin typeface="Arial"/>
              </a:rPr>
              <a:t>i'w</a:t>
            </a:r>
            <a:r>
              <a:rPr lang="en-US" sz="2400">
                <a:latin typeface="Arial"/>
              </a:rPr>
              <a:t> </a:t>
            </a:r>
            <a:r>
              <a:rPr lang="en-US" sz="2400" err="1">
                <a:latin typeface="Arial"/>
              </a:rPr>
              <a:t>hystyried</a:t>
            </a:r>
            <a:endParaRPr lang="en-US" sz="2400">
              <a:latin typeface="Arial"/>
            </a:endParaRPr>
          </a:p>
        </p:txBody>
      </p:sp>
      <p:sp>
        <p:nvSpPr>
          <p:cNvPr id="3" name="Text Placeholder 2">
            <a:extLst>
              <a:ext uri="{FF2B5EF4-FFF2-40B4-BE49-F238E27FC236}">
                <a16:creationId xmlns:a16="http://schemas.microsoft.com/office/drawing/2014/main" id="{141FC48E-CB16-1318-7B4E-47F43F0D458C}"/>
              </a:ext>
            </a:extLst>
          </p:cNvPr>
          <p:cNvSpPr>
            <a:spLocks noGrp="1"/>
          </p:cNvSpPr>
          <p:nvPr>
            <p:ph type="body" idx="1"/>
          </p:nvPr>
        </p:nvSpPr>
        <p:spPr>
          <a:xfrm>
            <a:off x="270435" y="1250390"/>
            <a:ext cx="10515600" cy="4351338"/>
          </a:xfrm>
        </p:spPr>
        <p:txBody>
          <a:bodyPr lIns="45719" tIns="45720" rIns="45719" bIns="45720" anchor="t">
            <a:normAutofit fontScale="70000" lnSpcReduction="20000"/>
          </a:bodyPr>
          <a:lstStyle/>
          <a:p>
            <a:r>
              <a:rPr lang="en-US">
                <a:latin typeface="Arial"/>
                <a:ea typeface="+mn-lt"/>
                <a:cs typeface="+mn-lt"/>
              </a:rPr>
              <a:t>Er y </a:t>
            </a:r>
            <a:r>
              <a:rPr lang="en-US" err="1">
                <a:latin typeface="Arial"/>
                <a:ea typeface="+mn-lt"/>
                <a:cs typeface="+mn-lt"/>
              </a:rPr>
              <a:t>gallai</a:t>
            </a:r>
            <a:r>
              <a:rPr lang="en-US">
                <a:latin typeface="Arial"/>
                <a:ea typeface="+mn-lt"/>
                <a:cs typeface="+mn-lt"/>
              </a:rPr>
              <a:t> </a:t>
            </a:r>
            <a:r>
              <a:rPr lang="en-US" err="1">
                <a:latin typeface="Arial"/>
                <a:ea typeface="+mn-lt"/>
                <a:cs typeface="+mn-lt"/>
              </a:rPr>
              <a:t>data’r</a:t>
            </a:r>
            <a:r>
              <a:rPr lang="en-US">
                <a:latin typeface="Arial"/>
                <a:ea typeface="+mn-lt"/>
                <a:cs typeface="+mn-lt"/>
              </a:rPr>
              <a:t> system </a:t>
            </a:r>
            <a:r>
              <a:rPr lang="en-US" err="1">
                <a:latin typeface="Arial"/>
                <a:ea typeface="+mn-lt"/>
                <a:cs typeface="+mn-lt"/>
              </a:rPr>
              <a:t>Asesiadau</a:t>
            </a:r>
            <a:r>
              <a:rPr lang="en-US">
                <a:latin typeface="Arial"/>
                <a:ea typeface="+mn-lt"/>
                <a:cs typeface="+mn-lt"/>
              </a:rPr>
              <a:t> </a:t>
            </a:r>
            <a:r>
              <a:rPr lang="en-US" err="1">
                <a:latin typeface="Arial"/>
                <a:ea typeface="+mn-lt"/>
                <a:cs typeface="+mn-lt"/>
              </a:rPr>
              <a:t>Personol</a:t>
            </a:r>
            <a:r>
              <a:rPr lang="en-US">
                <a:latin typeface="Arial"/>
                <a:ea typeface="+mn-lt"/>
                <a:cs typeface="+mn-lt"/>
              </a:rPr>
              <a:t> </a:t>
            </a:r>
            <a:r>
              <a:rPr lang="en-US" err="1">
                <a:latin typeface="Arial"/>
                <a:ea typeface="+mn-lt"/>
                <a:cs typeface="+mn-lt"/>
              </a:rPr>
              <a:t>gynnig</a:t>
            </a:r>
            <a:r>
              <a:rPr lang="en-US">
                <a:latin typeface="Arial"/>
                <a:ea typeface="+mn-lt"/>
                <a:cs typeface="+mn-lt"/>
              </a:rPr>
              <a:t> </a:t>
            </a:r>
            <a:r>
              <a:rPr lang="en-US" err="1">
                <a:latin typeface="Arial"/>
                <a:ea typeface="+mn-lt"/>
                <a:cs typeface="+mn-lt"/>
              </a:rPr>
              <a:t>mewnwelediadau</a:t>
            </a:r>
            <a:r>
              <a:rPr lang="en-US">
                <a:latin typeface="Arial"/>
                <a:ea typeface="+mn-lt"/>
                <a:cs typeface="+mn-lt"/>
              </a:rPr>
              <a:t> </a:t>
            </a:r>
            <a:r>
              <a:rPr lang="en-US" err="1">
                <a:latin typeface="Arial"/>
                <a:ea typeface="+mn-lt"/>
                <a:cs typeface="+mn-lt"/>
              </a:rPr>
              <a:t>gwerthfawr</a:t>
            </a:r>
            <a:r>
              <a:rPr lang="en-US">
                <a:latin typeface="Arial"/>
                <a:ea typeface="+mn-lt"/>
                <a:cs typeface="+mn-lt"/>
              </a:rPr>
              <a:t>, </a:t>
            </a:r>
            <a:r>
              <a:rPr lang="en-US" err="1">
                <a:latin typeface="Arial"/>
                <a:ea typeface="+mn-lt"/>
                <a:cs typeface="+mn-lt"/>
              </a:rPr>
              <a:t>efallai</a:t>
            </a:r>
            <a:r>
              <a:rPr lang="en-US">
                <a:latin typeface="Arial"/>
                <a:ea typeface="+mn-lt"/>
                <a:cs typeface="+mn-lt"/>
              </a:rPr>
              <a:t> </a:t>
            </a:r>
            <a:r>
              <a:rPr lang="en-US" err="1">
                <a:latin typeface="Arial"/>
                <a:ea typeface="+mn-lt"/>
                <a:cs typeface="+mn-lt"/>
              </a:rPr>
              <a:t>na</a:t>
            </a:r>
            <a:r>
              <a:rPr lang="en-US">
                <a:latin typeface="Arial"/>
                <a:ea typeface="+mn-lt"/>
                <a:cs typeface="+mn-lt"/>
              </a:rPr>
              <a:t> </a:t>
            </a:r>
            <a:r>
              <a:rPr lang="en-US" err="1">
                <a:latin typeface="Arial"/>
                <a:ea typeface="+mn-lt"/>
                <a:cs typeface="+mn-lt"/>
              </a:rPr>
              <a:t>fydd</a:t>
            </a:r>
            <a:r>
              <a:rPr lang="en-US">
                <a:latin typeface="Arial"/>
                <a:ea typeface="+mn-lt"/>
                <a:cs typeface="+mn-lt"/>
              </a:rPr>
              <a:t> </a:t>
            </a:r>
            <a:r>
              <a:rPr lang="en-US" err="1">
                <a:latin typeface="Arial"/>
                <a:ea typeface="+mn-lt"/>
                <a:cs typeface="+mn-lt"/>
              </a:rPr>
              <a:t>yn</a:t>
            </a:r>
            <a:r>
              <a:rPr lang="en-US">
                <a:latin typeface="Arial"/>
                <a:ea typeface="+mn-lt"/>
                <a:cs typeface="+mn-lt"/>
              </a:rPr>
              <a:t> dal </a:t>
            </a:r>
            <a:r>
              <a:rPr lang="en-US" err="1">
                <a:latin typeface="Arial"/>
                <a:ea typeface="+mn-lt"/>
                <a:cs typeface="+mn-lt"/>
              </a:rPr>
              <a:t>effaith</a:t>
            </a:r>
            <a:r>
              <a:rPr lang="en-US">
                <a:latin typeface="Arial"/>
                <a:ea typeface="+mn-lt"/>
                <a:cs typeface="+mn-lt"/>
              </a:rPr>
              <a:t> y GAD </a:t>
            </a:r>
            <a:r>
              <a:rPr lang="en-US" err="1">
                <a:latin typeface="Arial"/>
                <a:ea typeface="+mn-lt"/>
                <a:cs typeface="+mn-lt"/>
              </a:rPr>
              <a:t>yn</a:t>
            </a:r>
            <a:r>
              <a:rPr lang="en-US">
                <a:latin typeface="Arial"/>
                <a:ea typeface="+mn-lt"/>
                <a:cs typeface="+mn-lt"/>
              </a:rPr>
              <a:t> </a:t>
            </a:r>
            <a:r>
              <a:rPr lang="en-US" err="1">
                <a:latin typeface="Arial"/>
                <a:ea typeface="+mn-lt"/>
                <a:cs typeface="+mn-lt"/>
              </a:rPr>
              <a:t>llawn</a:t>
            </a:r>
            <a:r>
              <a:rPr lang="en-US">
                <a:latin typeface="Arial"/>
                <a:ea typeface="+mn-lt"/>
                <a:cs typeface="+mn-lt"/>
              </a:rPr>
              <a:t> </a:t>
            </a:r>
            <a:r>
              <a:rPr lang="en-US" err="1">
                <a:latin typeface="Arial"/>
                <a:ea typeface="+mn-lt"/>
                <a:cs typeface="+mn-lt"/>
              </a:rPr>
              <a:t>oherwydd</a:t>
            </a:r>
            <a:r>
              <a:rPr lang="en-US">
                <a:latin typeface="Arial"/>
                <a:ea typeface="+mn-lt"/>
                <a:cs typeface="+mn-lt"/>
              </a:rPr>
              <a:t> </a:t>
            </a:r>
            <a:r>
              <a:rPr lang="en-US" err="1">
                <a:latin typeface="Arial"/>
                <a:ea typeface="+mn-lt"/>
                <a:cs typeface="+mn-lt"/>
              </a:rPr>
              <a:t>dylanwad</a:t>
            </a:r>
            <a:r>
              <a:rPr lang="en-US">
                <a:latin typeface="Arial"/>
                <a:ea typeface="+mn-lt"/>
                <a:cs typeface="+mn-lt"/>
              </a:rPr>
              <a:t> </a:t>
            </a:r>
            <a:r>
              <a:rPr lang="en-US" err="1">
                <a:latin typeface="Arial"/>
                <a:ea typeface="+mn-lt"/>
                <a:cs typeface="+mn-lt"/>
              </a:rPr>
              <a:t>ffactorau</a:t>
            </a:r>
            <a:r>
              <a:rPr lang="en-US">
                <a:latin typeface="Arial"/>
                <a:ea typeface="+mn-lt"/>
                <a:cs typeface="+mn-lt"/>
              </a:rPr>
              <a:t> </a:t>
            </a:r>
            <a:r>
              <a:rPr lang="en-US" err="1">
                <a:latin typeface="Arial"/>
                <a:ea typeface="+mn-lt"/>
                <a:cs typeface="+mn-lt"/>
              </a:rPr>
              <a:t>cyd-destunol</a:t>
            </a:r>
            <a:r>
              <a:rPr lang="en-US">
                <a:latin typeface="Arial"/>
                <a:ea typeface="+mn-lt"/>
                <a:cs typeface="+mn-lt"/>
              </a:rPr>
              <a:t> </a:t>
            </a:r>
            <a:r>
              <a:rPr lang="en-US" err="1">
                <a:latin typeface="Arial"/>
                <a:ea typeface="+mn-lt"/>
                <a:cs typeface="+mn-lt"/>
              </a:rPr>
              <a:t>eraill</a:t>
            </a:r>
            <a:r>
              <a:rPr lang="en-US">
                <a:latin typeface="Arial"/>
                <a:ea typeface="+mn-lt"/>
                <a:cs typeface="+mn-lt"/>
              </a:rPr>
              <a:t>, </a:t>
            </a:r>
            <a:r>
              <a:rPr lang="en-US" err="1">
                <a:latin typeface="Arial"/>
                <a:ea typeface="+mn-lt"/>
                <a:cs typeface="+mn-lt"/>
              </a:rPr>
              <a:t>megis</a:t>
            </a:r>
            <a:r>
              <a:rPr lang="en-US">
                <a:latin typeface="Arial"/>
                <a:ea typeface="+mn-lt"/>
                <a:cs typeface="+mn-lt"/>
              </a:rPr>
              <a:t> </a:t>
            </a:r>
            <a:r>
              <a:rPr lang="en-US" err="1">
                <a:latin typeface="Arial"/>
                <a:ea typeface="+mn-lt"/>
                <a:cs typeface="+mn-lt"/>
              </a:rPr>
              <a:t>newidiadau</a:t>
            </a:r>
            <a:r>
              <a:rPr lang="en-US">
                <a:latin typeface="Arial"/>
                <a:ea typeface="+mn-lt"/>
                <a:cs typeface="+mn-lt"/>
              </a:rPr>
              <a:t> </a:t>
            </a:r>
            <a:r>
              <a:rPr lang="en-US" err="1">
                <a:latin typeface="Arial"/>
                <a:ea typeface="+mn-lt"/>
                <a:cs typeface="+mn-lt"/>
              </a:rPr>
              <a:t>mewn</a:t>
            </a:r>
            <a:r>
              <a:rPr lang="en-US">
                <a:latin typeface="Arial"/>
                <a:ea typeface="+mn-lt"/>
                <a:cs typeface="+mn-lt"/>
              </a:rPr>
              <a:t> </a:t>
            </a:r>
            <a:r>
              <a:rPr lang="en-US" err="1">
                <a:latin typeface="Arial"/>
                <a:ea typeface="+mn-lt"/>
                <a:cs typeface="+mn-lt"/>
              </a:rPr>
              <a:t>arferion</a:t>
            </a:r>
            <a:r>
              <a:rPr lang="en-US">
                <a:latin typeface="Arial"/>
                <a:ea typeface="+mn-lt"/>
                <a:cs typeface="+mn-lt"/>
              </a:rPr>
              <a:t> </a:t>
            </a:r>
            <a:r>
              <a:rPr lang="en-US" err="1">
                <a:latin typeface="Arial"/>
                <a:ea typeface="+mn-lt"/>
                <a:cs typeface="+mn-lt"/>
              </a:rPr>
              <a:t>ysgol</a:t>
            </a:r>
            <a:r>
              <a:rPr lang="en-US">
                <a:latin typeface="Arial"/>
                <a:ea typeface="+mn-lt"/>
                <a:cs typeface="+mn-lt"/>
              </a:rPr>
              <a:t>, </a:t>
            </a:r>
            <a:r>
              <a:rPr lang="en-US" err="1">
                <a:latin typeface="Arial"/>
                <a:ea typeface="+mn-lt"/>
                <a:cs typeface="+mn-lt"/>
              </a:rPr>
              <a:t>staffio</a:t>
            </a:r>
            <a:r>
              <a:rPr lang="en-US">
                <a:latin typeface="Arial"/>
                <a:ea typeface="+mn-lt"/>
                <a:cs typeface="+mn-lt"/>
              </a:rPr>
              <a:t>, neu </a:t>
            </a:r>
            <a:r>
              <a:rPr lang="en-US" err="1">
                <a:latin typeface="Arial"/>
                <a:ea typeface="+mn-lt"/>
                <a:cs typeface="+mn-lt"/>
              </a:rPr>
              <a:t>amodau</a:t>
            </a:r>
            <a:r>
              <a:rPr lang="en-US">
                <a:latin typeface="Arial"/>
                <a:ea typeface="+mn-lt"/>
                <a:cs typeface="+mn-lt"/>
              </a:rPr>
              <a:t> </a:t>
            </a:r>
            <a:r>
              <a:rPr lang="en-US" err="1">
                <a:latin typeface="Arial"/>
                <a:ea typeface="+mn-lt"/>
                <a:cs typeface="+mn-lt"/>
              </a:rPr>
              <a:t>cymdeithasol-economaidd</a:t>
            </a:r>
            <a:r>
              <a:rPr lang="en-US">
                <a:latin typeface="Arial"/>
                <a:ea typeface="+mn-lt"/>
                <a:cs typeface="+mn-lt"/>
              </a:rPr>
              <a:t> </a:t>
            </a:r>
            <a:r>
              <a:rPr lang="en-US" err="1">
                <a:latin typeface="Arial"/>
                <a:ea typeface="+mn-lt"/>
                <a:cs typeface="+mn-lt"/>
              </a:rPr>
              <a:t>allanol</a:t>
            </a:r>
            <a:r>
              <a:rPr lang="en-US">
                <a:latin typeface="Arial"/>
                <a:ea typeface="+mn-lt"/>
                <a:cs typeface="+mn-lt"/>
              </a:rPr>
              <a:t>.</a:t>
            </a:r>
            <a:endParaRPr lang="en-US">
              <a:latin typeface="Arial"/>
            </a:endParaRPr>
          </a:p>
          <a:p>
            <a:endParaRPr lang="en-US">
              <a:latin typeface="Arial"/>
            </a:endParaRPr>
          </a:p>
          <a:p>
            <a:r>
              <a:rPr lang="en-US" err="1">
                <a:latin typeface="Arial"/>
                <a:ea typeface="+mn-lt"/>
                <a:cs typeface="+mn-lt"/>
              </a:rPr>
              <a:t>Nid</a:t>
            </a:r>
            <a:r>
              <a:rPr lang="en-US">
                <a:latin typeface="Arial"/>
                <a:ea typeface="+mn-lt"/>
                <a:cs typeface="+mn-lt"/>
              </a:rPr>
              <a:t> </a:t>
            </a:r>
            <a:r>
              <a:rPr lang="en-US" err="1">
                <a:latin typeface="Arial"/>
                <a:ea typeface="+mn-lt"/>
                <a:cs typeface="+mn-lt"/>
              </a:rPr>
              <a:t>yw</a:t>
            </a:r>
            <a:r>
              <a:rPr lang="en-US">
                <a:latin typeface="Arial"/>
                <a:ea typeface="+mn-lt"/>
                <a:cs typeface="+mn-lt"/>
              </a:rPr>
              <a:t> </a:t>
            </a:r>
            <a:r>
              <a:rPr lang="en-US" err="1">
                <a:latin typeface="Arial"/>
                <a:ea typeface="+mn-lt"/>
                <a:cs typeface="+mn-lt"/>
              </a:rPr>
              <a:t>plentyn</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bodoli</a:t>
            </a:r>
            <a:r>
              <a:rPr lang="en-US">
                <a:latin typeface="Arial"/>
                <a:ea typeface="+mn-lt"/>
                <a:cs typeface="+mn-lt"/>
              </a:rPr>
              <a:t> </a:t>
            </a:r>
            <a:r>
              <a:rPr lang="en-US" err="1">
                <a:latin typeface="Arial"/>
                <a:ea typeface="+mn-lt"/>
                <a:cs typeface="+mn-lt"/>
              </a:rPr>
              <a:t>mewn</a:t>
            </a:r>
            <a:r>
              <a:rPr lang="en-US">
                <a:latin typeface="Arial"/>
                <a:ea typeface="+mn-lt"/>
                <a:cs typeface="+mn-lt"/>
              </a:rPr>
              <a:t> </a:t>
            </a:r>
            <a:r>
              <a:rPr lang="en-US" err="1">
                <a:latin typeface="Arial"/>
                <a:ea typeface="+mn-lt"/>
                <a:cs typeface="+mn-lt"/>
              </a:rPr>
              <a:t>gwagle</a:t>
            </a:r>
            <a:r>
              <a:rPr lang="en-US">
                <a:latin typeface="Arial"/>
                <a:ea typeface="+mn-lt"/>
                <a:cs typeface="+mn-lt"/>
              </a:rPr>
              <a:t> ac </a:t>
            </a:r>
            <a:r>
              <a:rPr lang="en-US" err="1">
                <a:latin typeface="Arial"/>
                <a:ea typeface="+mn-lt"/>
                <a:cs typeface="+mn-lt"/>
              </a:rPr>
              <a:t>mae’n</a:t>
            </a:r>
            <a:r>
              <a:rPr lang="en-US">
                <a:latin typeface="Arial"/>
                <a:ea typeface="+mn-lt"/>
                <a:cs typeface="+mn-lt"/>
              </a:rPr>
              <a:t> </a:t>
            </a:r>
            <a:r>
              <a:rPr lang="en-US" err="1">
                <a:latin typeface="Arial"/>
                <a:ea typeface="+mn-lt"/>
                <a:cs typeface="+mn-lt"/>
              </a:rPr>
              <a:t>bwysig</a:t>
            </a:r>
            <a:r>
              <a:rPr lang="en-US">
                <a:latin typeface="Arial"/>
                <a:ea typeface="+mn-lt"/>
                <a:cs typeface="+mn-lt"/>
              </a:rPr>
              <a:t> </a:t>
            </a:r>
            <a:r>
              <a:rPr lang="en-US" err="1">
                <a:latin typeface="Arial"/>
                <a:ea typeface="+mn-lt"/>
                <a:cs typeface="+mn-lt"/>
              </a:rPr>
              <a:t>ystyried</a:t>
            </a:r>
            <a:r>
              <a:rPr lang="en-US">
                <a:latin typeface="Arial"/>
                <a:ea typeface="+mn-lt"/>
                <a:cs typeface="+mn-lt"/>
              </a:rPr>
              <a:t> y </a:t>
            </a:r>
            <a:r>
              <a:rPr lang="en-US" err="1">
                <a:latin typeface="Arial"/>
                <a:ea typeface="+mn-lt"/>
                <a:cs typeface="+mn-lt"/>
              </a:rPr>
              <a:t>cyd-destunau</a:t>
            </a:r>
            <a:r>
              <a:rPr lang="en-US">
                <a:latin typeface="Arial"/>
                <a:ea typeface="+mn-lt"/>
                <a:cs typeface="+mn-lt"/>
              </a:rPr>
              <a:t> </a:t>
            </a:r>
            <a:r>
              <a:rPr lang="en-US" err="1">
                <a:latin typeface="Arial"/>
                <a:ea typeface="+mn-lt"/>
                <a:cs typeface="+mn-lt"/>
              </a:rPr>
              <a:t>a’r</a:t>
            </a:r>
            <a:r>
              <a:rPr lang="en-US">
                <a:latin typeface="Arial"/>
                <a:ea typeface="+mn-lt"/>
                <a:cs typeface="+mn-lt"/>
              </a:rPr>
              <a:t> </a:t>
            </a:r>
            <a:r>
              <a:rPr lang="en-US" err="1">
                <a:latin typeface="Arial"/>
                <a:ea typeface="+mn-lt"/>
                <a:cs typeface="+mn-lt"/>
              </a:rPr>
              <a:t>systemau</a:t>
            </a:r>
            <a:r>
              <a:rPr lang="en-US">
                <a:latin typeface="Arial"/>
                <a:ea typeface="+mn-lt"/>
                <a:cs typeface="+mn-lt"/>
              </a:rPr>
              <a:t> </a:t>
            </a:r>
            <a:r>
              <a:rPr lang="en-US" err="1">
                <a:latin typeface="Arial"/>
                <a:ea typeface="+mn-lt"/>
                <a:cs typeface="+mn-lt"/>
              </a:rPr>
              <a:t>ehangach</a:t>
            </a:r>
            <a:r>
              <a:rPr lang="en-US">
                <a:latin typeface="Arial"/>
                <a:ea typeface="+mn-lt"/>
                <a:cs typeface="+mn-lt"/>
              </a:rPr>
              <a:t> </a:t>
            </a:r>
            <a:r>
              <a:rPr lang="en-US" err="1">
                <a:latin typeface="Arial"/>
                <a:ea typeface="+mn-lt"/>
                <a:cs typeface="+mn-lt"/>
              </a:rPr>
              <a:t>sy’n</a:t>
            </a:r>
            <a:r>
              <a:rPr lang="en-US">
                <a:latin typeface="Arial"/>
                <a:ea typeface="+mn-lt"/>
                <a:cs typeface="+mn-lt"/>
              </a:rPr>
              <a:t> </a:t>
            </a:r>
            <a:r>
              <a:rPr lang="en-US" err="1">
                <a:latin typeface="Arial"/>
                <a:ea typeface="+mn-lt"/>
                <a:cs typeface="+mn-lt"/>
              </a:rPr>
              <a:t>amgylchynu</a:t>
            </a:r>
            <a:r>
              <a:rPr lang="en-US">
                <a:latin typeface="Arial"/>
                <a:ea typeface="+mn-lt"/>
                <a:cs typeface="+mn-lt"/>
              </a:rPr>
              <a:t> ac </a:t>
            </a:r>
            <a:r>
              <a:rPr lang="en-US" err="1">
                <a:latin typeface="Arial"/>
                <a:ea typeface="+mn-lt"/>
                <a:cs typeface="+mn-lt"/>
              </a:rPr>
              <a:t>yn</a:t>
            </a:r>
            <a:r>
              <a:rPr lang="en-US">
                <a:latin typeface="Arial"/>
                <a:ea typeface="+mn-lt"/>
                <a:cs typeface="+mn-lt"/>
              </a:rPr>
              <a:t> </a:t>
            </a:r>
            <a:r>
              <a:rPr lang="en-US" err="1">
                <a:latin typeface="Arial"/>
                <a:ea typeface="+mn-lt"/>
                <a:cs typeface="+mn-lt"/>
              </a:rPr>
              <a:t>dylanwadu</a:t>
            </a:r>
            <a:r>
              <a:rPr lang="en-US">
                <a:latin typeface="Arial"/>
                <a:ea typeface="+mn-lt"/>
                <a:cs typeface="+mn-lt"/>
              </a:rPr>
              <a:t> </a:t>
            </a:r>
            <a:r>
              <a:rPr lang="en-US" err="1">
                <a:latin typeface="Arial"/>
                <a:ea typeface="+mn-lt"/>
                <a:cs typeface="+mn-lt"/>
              </a:rPr>
              <a:t>ar</a:t>
            </a:r>
            <a:r>
              <a:rPr lang="en-US">
                <a:latin typeface="Arial"/>
                <a:ea typeface="+mn-lt"/>
                <a:cs typeface="+mn-lt"/>
              </a:rPr>
              <a:t> </a:t>
            </a:r>
            <a:r>
              <a:rPr lang="en-US" err="1">
                <a:latin typeface="Arial"/>
                <a:ea typeface="+mn-lt"/>
                <a:cs typeface="+mn-lt"/>
              </a:rPr>
              <a:t>fywyd</a:t>
            </a:r>
            <a:r>
              <a:rPr lang="en-US">
                <a:latin typeface="Arial"/>
                <a:ea typeface="+mn-lt"/>
                <a:cs typeface="+mn-lt"/>
              </a:rPr>
              <a:t> </a:t>
            </a:r>
            <a:r>
              <a:rPr lang="en-US" err="1">
                <a:latin typeface="Arial"/>
                <a:ea typeface="+mn-lt"/>
                <a:cs typeface="+mn-lt"/>
              </a:rPr>
              <a:t>plentyn</a:t>
            </a:r>
            <a:r>
              <a:rPr lang="en-US">
                <a:latin typeface="Arial"/>
                <a:ea typeface="+mn-lt"/>
                <a:cs typeface="+mn-lt"/>
              </a:rPr>
              <a:t>.</a:t>
            </a:r>
            <a:endParaRPr lang="en-US">
              <a:latin typeface="Arial"/>
            </a:endParaRPr>
          </a:p>
          <a:p>
            <a:endParaRPr lang="en-US">
              <a:latin typeface="Arial"/>
            </a:endParaRPr>
          </a:p>
          <a:p>
            <a:endParaRPr lang="en-US">
              <a:latin typeface="Arial"/>
            </a:endParaRPr>
          </a:p>
          <a:p>
            <a:r>
              <a:rPr lang="en-US" err="1">
                <a:latin typeface="Arial"/>
                <a:ea typeface="+mn-lt"/>
                <a:cs typeface="+mn-lt"/>
              </a:rPr>
              <a:t>Nid</a:t>
            </a:r>
            <a:r>
              <a:rPr lang="en-US">
                <a:latin typeface="Arial"/>
                <a:ea typeface="+mn-lt"/>
                <a:cs typeface="+mn-lt"/>
              </a:rPr>
              <a:t> </a:t>
            </a:r>
            <a:r>
              <a:rPr lang="en-US" err="1">
                <a:latin typeface="Arial"/>
                <a:ea typeface="+mn-lt"/>
                <a:cs typeface="+mn-lt"/>
              </a:rPr>
              <a:t>yw</a:t>
            </a:r>
            <a:r>
              <a:rPr lang="en-US">
                <a:latin typeface="Arial"/>
                <a:ea typeface="+mn-lt"/>
                <a:cs typeface="+mn-lt"/>
              </a:rPr>
              <a:t> </a:t>
            </a:r>
            <a:r>
              <a:rPr lang="en-US" err="1">
                <a:latin typeface="Arial"/>
                <a:ea typeface="+mn-lt"/>
                <a:cs typeface="+mn-lt"/>
              </a:rPr>
              <a:t>data’r</a:t>
            </a:r>
            <a:r>
              <a:rPr lang="en-US">
                <a:latin typeface="Arial"/>
                <a:ea typeface="+mn-lt"/>
                <a:cs typeface="+mn-lt"/>
              </a:rPr>
              <a:t> system </a:t>
            </a:r>
            <a:r>
              <a:rPr lang="en-US" err="1">
                <a:latin typeface="Arial"/>
                <a:ea typeface="+mn-lt"/>
                <a:cs typeface="+mn-lt"/>
              </a:rPr>
              <a:t>Asesiad</a:t>
            </a:r>
            <a:r>
              <a:rPr lang="en-US">
                <a:latin typeface="Arial"/>
                <a:ea typeface="+mn-lt"/>
                <a:cs typeface="+mn-lt"/>
              </a:rPr>
              <a:t> </a:t>
            </a:r>
            <a:r>
              <a:rPr lang="en-US" err="1">
                <a:latin typeface="Arial"/>
                <a:ea typeface="+mn-lt"/>
                <a:cs typeface="+mn-lt"/>
              </a:rPr>
              <a:t>Personol</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casglu’r</a:t>
            </a:r>
            <a:r>
              <a:rPr lang="en-US">
                <a:latin typeface="Arial"/>
                <a:ea typeface="+mn-lt"/>
                <a:cs typeface="+mn-lt"/>
              </a:rPr>
              <a:t> </a:t>
            </a:r>
            <a:r>
              <a:rPr lang="en-US" err="1">
                <a:latin typeface="Arial"/>
                <a:ea typeface="+mn-lt"/>
                <a:cs typeface="+mn-lt"/>
              </a:rPr>
              <a:t>ystod</a:t>
            </a:r>
            <a:r>
              <a:rPr lang="en-US">
                <a:latin typeface="Arial"/>
                <a:ea typeface="+mn-lt"/>
                <a:cs typeface="+mn-lt"/>
              </a:rPr>
              <a:t> lawn o </a:t>
            </a:r>
            <a:r>
              <a:rPr lang="en-US" err="1">
                <a:latin typeface="Arial"/>
                <a:ea typeface="+mn-lt"/>
                <a:cs typeface="+mn-lt"/>
              </a:rPr>
              <a:t>ganlyniadau</a:t>
            </a:r>
            <a:r>
              <a:rPr lang="en-US">
                <a:latin typeface="Arial"/>
                <a:ea typeface="+mn-lt"/>
                <a:cs typeface="+mn-lt"/>
              </a:rPr>
              <a:t> </a:t>
            </a:r>
            <a:r>
              <a:rPr lang="en-US" err="1">
                <a:latin typeface="Arial"/>
                <a:ea typeface="+mn-lt"/>
                <a:cs typeface="+mn-lt"/>
              </a:rPr>
              <a:t>dysgu</a:t>
            </a:r>
            <a:r>
              <a:rPr lang="en-US">
                <a:latin typeface="Arial"/>
                <a:ea typeface="+mn-lt"/>
                <a:cs typeface="+mn-lt"/>
              </a:rPr>
              <a:t> a </a:t>
            </a:r>
            <a:r>
              <a:rPr lang="en-US" err="1">
                <a:latin typeface="Arial"/>
                <a:ea typeface="+mn-lt"/>
                <a:cs typeface="+mn-lt"/>
              </a:rPr>
              <a:t>datblygiadol</a:t>
            </a:r>
            <a:r>
              <a:rPr lang="en-US">
                <a:latin typeface="Arial"/>
                <a:ea typeface="+mn-lt"/>
                <a:cs typeface="+mn-lt"/>
              </a:rPr>
              <a:t> y gall y GAD </a:t>
            </a:r>
            <a:r>
              <a:rPr lang="en-US" err="1">
                <a:latin typeface="Arial"/>
                <a:ea typeface="+mn-lt"/>
                <a:cs typeface="+mn-lt"/>
              </a:rPr>
              <a:t>ddylanwadu</a:t>
            </a:r>
            <a:r>
              <a:rPr lang="en-US">
                <a:latin typeface="Arial"/>
                <a:ea typeface="+mn-lt"/>
                <a:cs typeface="+mn-lt"/>
              </a:rPr>
              <a:t> </a:t>
            </a:r>
            <a:r>
              <a:rPr lang="en-US" err="1">
                <a:latin typeface="Arial"/>
                <a:ea typeface="+mn-lt"/>
                <a:cs typeface="+mn-lt"/>
              </a:rPr>
              <a:t>arnynt</a:t>
            </a:r>
            <a:r>
              <a:rPr lang="en-US">
                <a:latin typeface="Arial"/>
                <a:ea typeface="+mn-lt"/>
                <a:cs typeface="+mn-lt"/>
              </a:rPr>
              <a:t>, </a:t>
            </a:r>
            <a:r>
              <a:rPr lang="en-US" err="1">
                <a:latin typeface="Arial"/>
                <a:ea typeface="+mn-lt"/>
                <a:cs typeface="+mn-lt"/>
              </a:rPr>
              <a:t>megis</a:t>
            </a:r>
            <a:r>
              <a:rPr lang="en-US">
                <a:latin typeface="Arial"/>
                <a:ea typeface="+mn-lt"/>
                <a:cs typeface="+mn-lt"/>
              </a:rPr>
              <a:t> </a:t>
            </a:r>
            <a:r>
              <a:rPr lang="en-US" err="1">
                <a:latin typeface="Arial"/>
                <a:ea typeface="+mn-lt"/>
                <a:cs typeface="+mn-lt"/>
              </a:rPr>
              <a:t>llesiant</a:t>
            </a:r>
            <a:r>
              <a:rPr lang="en-US">
                <a:latin typeface="Arial"/>
                <a:ea typeface="+mn-lt"/>
                <a:cs typeface="+mn-lt"/>
              </a:rPr>
              <a:t> </a:t>
            </a:r>
            <a:r>
              <a:rPr lang="en-US" err="1">
                <a:latin typeface="Arial"/>
                <a:ea typeface="+mn-lt"/>
                <a:cs typeface="+mn-lt"/>
              </a:rPr>
              <a:t>myfyrwyr</a:t>
            </a:r>
            <a:r>
              <a:rPr lang="en-US">
                <a:latin typeface="Arial"/>
                <a:ea typeface="+mn-lt"/>
                <a:cs typeface="+mn-lt"/>
              </a:rPr>
              <a:t>, </a:t>
            </a:r>
            <a:r>
              <a:rPr lang="en-US" err="1">
                <a:latin typeface="Arial"/>
                <a:ea typeface="+mn-lt"/>
                <a:cs typeface="+mn-lt"/>
              </a:rPr>
              <a:t>ymgysylltiad</a:t>
            </a:r>
            <a:r>
              <a:rPr lang="en-US">
                <a:latin typeface="Arial"/>
                <a:ea typeface="+mn-lt"/>
                <a:cs typeface="+mn-lt"/>
              </a:rPr>
              <a:t>, neu </a:t>
            </a:r>
            <a:r>
              <a:rPr lang="en-US" err="1">
                <a:latin typeface="Arial"/>
                <a:ea typeface="+mn-lt"/>
                <a:cs typeface="+mn-lt"/>
              </a:rPr>
              <a:t>ddysgu</a:t>
            </a:r>
            <a:r>
              <a:rPr lang="en-US">
                <a:latin typeface="Arial"/>
                <a:ea typeface="+mn-lt"/>
                <a:cs typeface="+mn-lt"/>
              </a:rPr>
              <a:t> a </a:t>
            </a:r>
            <a:r>
              <a:rPr lang="en-US" err="1">
                <a:latin typeface="Arial"/>
                <a:ea typeface="+mn-lt"/>
                <a:cs typeface="+mn-lt"/>
              </a:rPr>
              <a:t>datblygu</a:t>
            </a:r>
            <a:r>
              <a:rPr lang="en-US">
                <a:latin typeface="Arial"/>
                <a:ea typeface="+mn-lt"/>
                <a:cs typeface="+mn-lt"/>
              </a:rPr>
              <a:t> </a:t>
            </a:r>
            <a:r>
              <a:rPr lang="en-US" err="1">
                <a:latin typeface="Arial"/>
                <a:ea typeface="+mn-lt"/>
                <a:cs typeface="+mn-lt"/>
              </a:rPr>
              <a:t>ehangach</a:t>
            </a:r>
            <a:r>
              <a:rPr lang="en-US">
                <a:latin typeface="Arial"/>
                <a:ea typeface="+mn-lt"/>
                <a:cs typeface="+mn-lt"/>
              </a:rPr>
              <a:t>.</a:t>
            </a:r>
            <a:endParaRPr lang="en-US">
              <a:latin typeface="Arial"/>
            </a:endParaRPr>
          </a:p>
          <a:p>
            <a:endParaRPr lang="en-US">
              <a:latin typeface="Arial"/>
            </a:endParaRPr>
          </a:p>
          <a:p>
            <a:r>
              <a:rPr lang="en-US" err="1">
                <a:latin typeface="Arial"/>
                <a:ea typeface="+mn-lt"/>
                <a:cs typeface="+mn-lt"/>
              </a:rPr>
              <a:t>Byddai</a:t>
            </a:r>
            <a:r>
              <a:rPr lang="en-US">
                <a:latin typeface="Arial"/>
                <a:ea typeface="+mn-lt"/>
                <a:cs typeface="+mn-lt"/>
              </a:rPr>
              <a:t> </a:t>
            </a:r>
            <a:r>
              <a:rPr lang="en-US" err="1">
                <a:latin typeface="Arial"/>
                <a:ea typeface="+mn-lt"/>
                <a:cs typeface="+mn-lt"/>
              </a:rPr>
              <a:t>angen</a:t>
            </a:r>
            <a:r>
              <a:rPr lang="en-US">
                <a:latin typeface="Arial"/>
                <a:ea typeface="+mn-lt"/>
                <a:cs typeface="+mn-lt"/>
              </a:rPr>
              <a:t> </a:t>
            </a:r>
            <a:r>
              <a:rPr lang="en-US" err="1">
                <a:latin typeface="Arial"/>
                <a:ea typeface="+mn-lt"/>
                <a:cs typeface="+mn-lt"/>
              </a:rPr>
              <a:t>dehongli</a:t>
            </a:r>
            <a:r>
              <a:rPr lang="en-US">
                <a:latin typeface="Arial"/>
                <a:ea typeface="+mn-lt"/>
                <a:cs typeface="+mn-lt"/>
              </a:rPr>
              <a:t> data System </a:t>
            </a:r>
            <a:r>
              <a:rPr lang="en-US" err="1">
                <a:latin typeface="Arial"/>
                <a:ea typeface="+mn-lt"/>
                <a:cs typeface="+mn-lt"/>
              </a:rPr>
              <a:t>Asesu</a:t>
            </a:r>
            <a:r>
              <a:rPr lang="en-US">
                <a:latin typeface="Arial"/>
                <a:ea typeface="+mn-lt"/>
                <a:cs typeface="+mn-lt"/>
              </a:rPr>
              <a:t> </a:t>
            </a:r>
            <a:r>
              <a:rPr lang="en-US" err="1">
                <a:latin typeface="Arial"/>
                <a:ea typeface="+mn-lt"/>
                <a:cs typeface="+mn-lt"/>
              </a:rPr>
              <a:t>Personol</a:t>
            </a:r>
            <a:r>
              <a:rPr lang="en-US">
                <a:latin typeface="Arial"/>
                <a:ea typeface="+mn-lt"/>
                <a:cs typeface="+mn-lt"/>
              </a:rPr>
              <a:t> </a:t>
            </a:r>
            <a:r>
              <a:rPr lang="en-US" err="1">
                <a:latin typeface="Arial"/>
                <a:ea typeface="+mn-lt"/>
                <a:cs typeface="+mn-lt"/>
              </a:rPr>
              <a:t>ochr</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ochr</a:t>
            </a:r>
            <a:r>
              <a:rPr lang="en-US">
                <a:latin typeface="Arial"/>
                <a:ea typeface="+mn-lt"/>
                <a:cs typeface="+mn-lt"/>
              </a:rPr>
              <a:t> â </a:t>
            </a:r>
            <a:r>
              <a:rPr lang="en-US" err="1">
                <a:latin typeface="Arial"/>
                <a:ea typeface="+mn-lt"/>
                <a:cs typeface="+mn-lt"/>
              </a:rPr>
              <a:t>gwybodaeth</a:t>
            </a:r>
            <a:r>
              <a:rPr lang="en-US">
                <a:latin typeface="Arial"/>
                <a:ea typeface="+mn-lt"/>
                <a:cs typeface="+mn-lt"/>
              </a:rPr>
              <a:t> </a:t>
            </a:r>
            <a:r>
              <a:rPr lang="en-US" err="1">
                <a:latin typeface="Arial"/>
                <a:ea typeface="+mn-lt"/>
                <a:cs typeface="+mn-lt"/>
              </a:rPr>
              <a:t>gyd-destunol</a:t>
            </a:r>
            <a:r>
              <a:rPr lang="en-US">
                <a:latin typeface="Arial"/>
                <a:ea typeface="+mn-lt"/>
                <a:cs typeface="+mn-lt"/>
              </a:rPr>
              <a:t> </a:t>
            </a:r>
            <a:r>
              <a:rPr lang="en-US" err="1">
                <a:latin typeface="Arial"/>
                <a:ea typeface="+mn-lt"/>
                <a:cs typeface="+mn-lt"/>
              </a:rPr>
              <a:t>arall</a:t>
            </a:r>
            <a:r>
              <a:rPr lang="en-US">
                <a:latin typeface="Arial"/>
                <a:ea typeface="+mn-lt"/>
                <a:cs typeface="+mn-lt"/>
              </a:rPr>
              <a:t> </a:t>
            </a:r>
            <a:r>
              <a:rPr lang="en-US" err="1">
                <a:latin typeface="Arial"/>
                <a:ea typeface="+mn-lt"/>
                <a:cs typeface="+mn-lt"/>
              </a:rPr>
              <a:t>mewn</a:t>
            </a:r>
            <a:r>
              <a:rPr lang="en-US">
                <a:latin typeface="Arial"/>
                <a:ea typeface="+mn-lt"/>
                <a:cs typeface="+mn-lt"/>
              </a:rPr>
              <a:t> </a:t>
            </a:r>
            <a:r>
              <a:rPr lang="en-US" err="1">
                <a:latin typeface="Arial"/>
                <a:ea typeface="+mn-lt"/>
                <a:cs typeface="+mn-lt"/>
              </a:rPr>
              <a:t>perthynas</a:t>
            </a:r>
            <a:r>
              <a:rPr lang="en-US">
                <a:latin typeface="Arial"/>
                <a:ea typeface="+mn-lt"/>
                <a:cs typeface="+mn-lt"/>
              </a:rPr>
              <a:t> ag </a:t>
            </a:r>
            <a:r>
              <a:rPr lang="en-US" err="1">
                <a:latin typeface="Arial"/>
                <a:ea typeface="+mn-lt"/>
                <a:cs typeface="+mn-lt"/>
              </a:rPr>
              <a:t>effaith</a:t>
            </a:r>
            <a:r>
              <a:rPr lang="en-US">
                <a:latin typeface="Arial"/>
                <a:ea typeface="+mn-lt"/>
                <a:cs typeface="+mn-lt"/>
              </a:rPr>
              <a:t> y GAD. </a:t>
            </a:r>
            <a:endParaRPr lang="en-US">
              <a:latin typeface="Arial"/>
            </a:endParaRPr>
          </a:p>
          <a:p>
            <a:pPr marL="0" indent="0">
              <a:buNone/>
            </a:pPr>
            <a:endParaRPr lang="en-US"/>
          </a:p>
        </p:txBody>
      </p:sp>
    </p:spTree>
    <p:extLst>
      <p:ext uri="{BB962C8B-B14F-4D97-AF65-F5344CB8AC3E}">
        <p14:creationId xmlns:p14="http://schemas.microsoft.com/office/powerpoint/2010/main" val="1180768392"/>
      </p:ext>
    </p:extLst>
  </p:cSld>
  <p:clrMapOvr>
    <a:masterClrMapping/>
  </p:clrMapOvr>
  <p:transition spd="med"/>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9F6E-43E6-9E00-61AA-3539AA714C89}"/>
              </a:ext>
            </a:extLst>
          </p:cNvPr>
          <p:cNvSpPr>
            <a:spLocks noGrp="1"/>
          </p:cNvSpPr>
          <p:nvPr>
            <p:ph type="title"/>
          </p:nvPr>
        </p:nvSpPr>
        <p:spPr/>
        <p:txBody>
          <a:bodyPr lIns="45719" tIns="45720" rIns="45719" bIns="45720" anchor="ctr">
            <a:normAutofit/>
          </a:bodyPr>
          <a:lstStyle/>
          <a:p>
            <a:pPr>
              <a:spcBef>
                <a:spcPts val="1000"/>
              </a:spcBef>
            </a:pPr>
            <a:endParaRPr lang="en-US" sz="1600">
              <a:solidFill>
                <a:schemeClr val="tx1">
                  <a:lumMod val="95000"/>
                  <a:lumOff val="5000"/>
                </a:schemeClr>
              </a:solidFill>
              <a:highlight>
                <a:srgbClr val="FFFF00"/>
              </a:highlight>
              <a:latin typeface="Arial"/>
              <a:cs typeface="Arial"/>
            </a:endParaRPr>
          </a:p>
          <a:p>
            <a:pPr marL="228600" indent="-228600">
              <a:spcBef>
                <a:spcPts val="1000"/>
              </a:spcBef>
            </a:pPr>
            <a:endParaRPr lang="en-GB" sz="1600" b="1">
              <a:solidFill>
                <a:schemeClr val="tx1">
                  <a:lumMod val="95000"/>
                  <a:lumOff val="5000"/>
                </a:schemeClr>
              </a:solidFill>
              <a:highlight>
                <a:srgbClr val="FFFF00"/>
              </a:highlight>
              <a:latin typeface="Arial"/>
              <a:cs typeface="Arial"/>
            </a:endParaRPr>
          </a:p>
        </p:txBody>
      </p:sp>
      <p:sp>
        <p:nvSpPr>
          <p:cNvPr id="3" name="Text Placeholder 2">
            <a:extLst>
              <a:ext uri="{FF2B5EF4-FFF2-40B4-BE49-F238E27FC236}">
                <a16:creationId xmlns:a16="http://schemas.microsoft.com/office/drawing/2014/main" id="{5F898EA2-ADEF-0532-0B1D-4596C6DC5EC9}"/>
              </a:ext>
            </a:extLst>
          </p:cNvPr>
          <p:cNvSpPr>
            <a:spLocks noGrp="1"/>
          </p:cNvSpPr>
          <p:nvPr>
            <p:ph type="body" idx="1"/>
          </p:nvPr>
        </p:nvSpPr>
        <p:spPr>
          <a:xfrm>
            <a:off x="429322" y="1500091"/>
            <a:ext cx="10515600" cy="4277287"/>
          </a:xfrm>
        </p:spPr>
        <p:txBody>
          <a:bodyPr lIns="45719" tIns="45720" rIns="45719" bIns="45720" anchor="t">
            <a:normAutofit/>
          </a:bodyPr>
          <a:lstStyle/>
          <a:p>
            <a:pPr>
              <a:buNone/>
            </a:pPr>
            <a:endParaRPr lang="en-GB" sz="1200">
              <a:solidFill>
                <a:schemeClr val="tx1">
                  <a:lumMod val="95000"/>
                  <a:lumOff val="5000"/>
                </a:schemeClr>
              </a:solidFill>
              <a:latin typeface="Arial"/>
              <a:cs typeface="Arial"/>
            </a:endParaRPr>
          </a:p>
          <a:p>
            <a:pPr marL="0" indent="0">
              <a:buNone/>
            </a:pPr>
            <a:endParaRPr lang="en-GB" sz="1600" b="1">
              <a:solidFill>
                <a:schemeClr val="tx1">
                  <a:lumMod val="95000"/>
                  <a:lumOff val="5000"/>
                </a:schemeClr>
              </a:solidFill>
              <a:latin typeface="Arial"/>
              <a:cs typeface="Arial"/>
            </a:endParaRPr>
          </a:p>
        </p:txBody>
      </p:sp>
      <p:sp>
        <p:nvSpPr>
          <p:cNvPr id="5" name="TextBox 4">
            <a:extLst>
              <a:ext uri="{FF2B5EF4-FFF2-40B4-BE49-F238E27FC236}">
                <a16:creationId xmlns:a16="http://schemas.microsoft.com/office/drawing/2014/main" id="{D12C4892-E075-42FC-CDB2-48AA717290F0}"/>
              </a:ext>
            </a:extLst>
          </p:cNvPr>
          <p:cNvSpPr txBox="1"/>
          <p:nvPr/>
        </p:nvSpPr>
        <p:spPr>
          <a:xfrm>
            <a:off x="896" y="243580"/>
            <a:ext cx="9974421"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3200" err="1">
                <a:solidFill>
                  <a:srgbClr val="0070C0"/>
                </a:solidFill>
                <a:latin typeface="Arial"/>
              </a:rPr>
              <a:t>Personalised</a:t>
            </a:r>
            <a:r>
              <a:rPr lang="en-US" sz="3200">
                <a:solidFill>
                  <a:srgbClr val="0070C0"/>
                </a:solidFill>
                <a:latin typeface="Arial"/>
              </a:rPr>
              <a:t> Assessments – Factors to consider</a:t>
            </a:r>
            <a:r>
              <a:rPr lang="en-US" sz="3200">
                <a:latin typeface="Arial"/>
              </a:rPr>
              <a:t>  </a:t>
            </a:r>
            <a:endParaRPr kumimoji="0" lang="en-US" sz="3200" b="0" i="0" u="none" strike="noStrike" cap="none" spc="0" normalizeH="0" baseline="0">
              <a:ln>
                <a:noFill/>
              </a:ln>
              <a:solidFill>
                <a:srgbClr val="000000"/>
              </a:solidFill>
              <a:effectLst/>
              <a:uFillTx/>
              <a:latin typeface="Arial"/>
              <a:ea typeface="+mn-ea"/>
              <a:cs typeface="+mn-cs"/>
              <a:sym typeface="Calibri"/>
            </a:endParaRPr>
          </a:p>
        </p:txBody>
      </p:sp>
      <p:sp>
        <p:nvSpPr>
          <p:cNvPr id="7" name="TextBox 6">
            <a:extLst>
              <a:ext uri="{FF2B5EF4-FFF2-40B4-BE49-F238E27FC236}">
                <a16:creationId xmlns:a16="http://schemas.microsoft.com/office/drawing/2014/main" id="{2B7683FC-5BBD-4056-05C7-0CD057112D7E}"/>
              </a:ext>
            </a:extLst>
          </p:cNvPr>
          <p:cNvSpPr txBox="1"/>
          <p:nvPr/>
        </p:nvSpPr>
        <p:spPr>
          <a:xfrm>
            <a:off x="7782560" y="2357120"/>
            <a:ext cx="2540000" cy="249935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4" name="TextBox 3">
            <a:extLst>
              <a:ext uri="{FF2B5EF4-FFF2-40B4-BE49-F238E27FC236}">
                <a16:creationId xmlns:a16="http://schemas.microsoft.com/office/drawing/2014/main" id="{CDF59A53-334F-A179-BA65-467EB42E5744}"/>
              </a:ext>
            </a:extLst>
          </p:cNvPr>
          <p:cNvSpPr txBox="1"/>
          <p:nvPr/>
        </p:nvSpPr>
        <p:spPr>
          <a:xfrm>
            <a:off x="421153" y="1189224"/>
            <a:ext cx="9894092" cy="621708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marL="285750" indent="-285750">
              <a:buFont typeface="Arial"/>
              <a:buChar char="•"/>
            </a:pPr>
            <a:r>
              <a:rPr lang="en-US">
                <a:solidFill>
                  <a:srgbClr val="0070C0"/>
                </a:solidFill>
                <a:latin typeface="Arial"/>
                <a:cs typeface="Arial"/>
              </a:rPr>
              <a:t>While the </a:t>
            </a:r>
            <a:r>
              <a:rPr lang="en-US" err="1">
                <a:solidFill>
                  <a:srgbClr val="0070C0"/>
                </a:solidFill>
                <a:latin typeface="Arial"/>
                <a:cs typeface="Arial"/>
              </a:rPr>
              <a:t>Personalised</a:t>
            </a:r>
            <a:r>
              <a:rPr lang="en-US">
                <a:solidFill>
                  <a:srgbClr val="0070C0"/>
                </a:solidFill>
                <a:latin typeface="Arial"/>
                <a:cs typeface="Arial"/>
              </a:rPr>
              <a:t> Assessments system data could offer valuable insights, it may not fully capture the PDG's impact due to the influence of other contextual factors, such as changes in school practices, staffing, or external socio-economic conditions.</a:t>
            </a:r>
            <a:endParaRPr lang="en-US">
              <a:solidFill>
                <a:srgbClr val="0070C0"/>
              </a:solidFill>
            </a:endParaRPr>
          </a:p>
          <a:p>
            <a:pPr marL="285750" indent="-285750">
              <a:buFont typeface="Arial"/>
              <a:buChar char="•"/>
            </a:pPr>
            <a:endParaRPr lang="en-US">
              <a:solidFill>
                <a:srgbClr val="0070C0"/>
              </a:solidFill>
              <a:latin typeface="Arial"/>
              <a:cs typeface="Arial"/>
            </a:endParaRPr>
          </a:p>
          <a:p>
            <a:pPr marL="171450" indent="-171450">
              <a:buFont typeface="Arial"/>
              <a:buChar char="•"/>
            </a:pPr>
            <a:r>
              <a:rPr lang="en-US">
                <a:solidFill>
                  <a:srgbClr val="0070C0"/>
                </a:solidFill>
                <a:latin typeface="Arial"/>
                <a:cs typeface="Arial"/>
              </a:rPr>
              <a:t>A child does not exist in a vacuum and it is important to consider the broader contexts and systems that surround and influence a child's life.</a:t>
            </a:r>
          </a:p>
          <a:p>
            <a:pPr marL="171450" indent="-171450">
              <a:buFont typeface="Arial"/>
              <a:buChar char="•"/>
            </a:pPr>
            <a:endParaRPr lang="en-US">
              <a:solidFill>
                <a:srgbClr val="0070C0"/>
              </a:solidFill>
              <a:latin typeface="Arial"/>
              <a:cs typeface="Arial"/>
            </a:endParaRPr>
          </a:p>
          <a:p>
            <a:pPr marL="171450" indent="-171450">
              <a:buFont typeface="Arial"/>
              <a:buChar char="•"/>
            </a:pPr>
            <a:r>
              <a:rPr lang="en-US">
                <a:solidFill>
                  <a:srgbClr val="0070C0"/>
                </a:solidFill>
                <a:latin typeface="Arial"/>
                <a:cs typeface="Arial"/>
              </a:rPr>
              <a:t>The </a:t>
            </a:r>
            <a:r>
              <a:rPr lang="en-US" err="1">
                <a:solidFill>
                  <a:srgbClr val="0070C0"/>
                </a:solidFill>
                <a:latin typeface="Arial"/>
                <a:cs typeface="Arial"/>
              </a:rPr>
              <a:t>Personalised</a:t>
            </a:r>
            <a:r>
              <a:rPr lang="en-US">
                <a:solidFill>
                  <a:srgbClr val="0070C0"/>
                </a:solidFill>
                <a:latin typeface="Arial"/>
                <a:cs typeface="Arial"/>
              </a:rPr>
              <a:t> Assessment system data does not capture the full range of learning and developmental outcomes that the PDG may influence, such as student well-being, engagement, or broader learning and development.</a:t>
            </a:r>
          </a:p>
          <a:p>
            <a:pPr marL="171450" indent="-171450">
              <a:buFont typeface="Arial"/>
              <a:buChar char="•"/>
            </a:pPr>
            <a:endParaRPr lang="en-US">
              <a:solidFill>
                <a:srgbClr val="0070C0"/>
              </a:solidFill>
              <a:latin typeface="Arial"/>
              <a:cs typeface="Arial"/>
            </a:endParaRPr>
          </a:p>
          <a:p>
            <a:pPr marL="171450" indent="-171450">
              <a:buFont typeface="Arial"/>
              <a:buChar char="•"/>
            </a:pPr>
            <a:r>
              <a:rPr lang="en-US" err="1">
                <a:solidFill>
                  <a:srgbClr val="0070C0"/>
                </a:solidFill>
                <a:latin typeface="Arial"/>
                <a:cs typeface="Arial"/>
              </a:rPr>
              <a:t>Personalised</a:t>
            </a:r>
            <a:r>
              <a:rPr lang="en-US">
                <a:solidFill>
                  <a:srgbClr val="0070C0"/>
                </a:solidFill>
                <a:latin typeface="Arial"/>
                <a:cs typeface="Arial"/>
              </a:rPr>
              <a:t> Assessment System data would need to be interpreted alongside other contextual information in relation to the impact of the PDG.</a:t>
            </a:r>
            <a:endParaRPr lang="en-US">
              <a:solidFill>
                <a:srgbClr val="0070C0"/>
              </a:solidFill>
            </a:endParaRPr>
          </a:p>
          <a:p>
            <a:endParaRPr lang="en-US">
              <a:latin typeface="Arial Unicode MS"/>
              <a:cs typeface="Arial"/>
            </a:endParaRPr>
          </a:p>
          <a:p>
            <a:endParaRPr lang="en-US">
              <a:latin typeface="Arial Unicode MS"/>
              <a:cs typeface="Arial"/>
            </a:endParaRPr>
          </a:p>
          <a:p>
            <a:pPr marL="342900" indent="-342900">
              <a:buFont typeface="Arial"/>
              <a:buChar char="•"/>
            </a:pPr>
            <a:endParaRPr lang="en-US" sz="2000">
              <a:latin typeface="Arial Unicode MS"/>
              <a:cs typeface="Arial"/>
            </a:endParaRPr>
          </a:p>
          <a:p>
            <a:endParaRPr lang="en-US" sz="1200">
              <a:latin typeface="Arial"/>
              <a:cs typeface="Arial"/>
            </a:endParaRPr>
          </a:p>
          <a:p>
            <a:pPr algn="ctr"/>
            <a:endParaRPr lang="en-US" sz="1400">
              <a:latin typeface="Arial Unicode MS"/>
              <a:cs typeface="Arial"/>
            </a:endParaRPr>
          </a:p>
          <a:p>
            <a:pPr>
              <a:buFont typeface="Arial"/>
            </a:pPr>
            <a:r>
              <a:rPr lang="en-US" sz="1600">
                <a:latin typeface="Arial Unicode MS"/>
                <a:cs typeface="Arial"/>
              </a:rPr>
              <a:t>  </a:t>
            </a:r>
            <a:endParaRPr lang="en-US" sz="1600">
              <a:latin typeface="Arial Unicode MS"/>
            </a:endParaRPr>
          </a:p>
          <a:p>
            <a:pPr marL="285750" indent="-285750">
              <a:buFont typeface="Arial"/>
              <a:buChar char="•"/>
            </a:pPr>
            <a:endParaRPr lang="en-US" sz="1600">
              <a:latin typeface="Arial Unicode MS"/>
              <a:cs typeface="Arial"/>
            </a:endParaRPr>
          </a:p>
          <a:p>
            <a:endParaRPr lang="en-US" sz="1600">
              <a:latin typeface="Arial Unicode MS"/>
              <a:cs typeface="Arial"/>
            </a:endParaRPr>
          </a:p>
          <a:p>
            <a:endParaRPr lang="en-US" sz="1600">
              <a:latin typeface="Arial Unicode MS"/>
              <a:cs typeface="Arial"/>
            </a:endParaRPr>
          </a:p>
          <a:p>
            <a:endParaRPr lang="en-US"/>
          </a:p>
        </p:txBody>
      </p:sp>
      <p:sp>
        <p:nvSpPr>
          <p:cNvPr id="9" name="TextBox 8">
            <a:extLst>
              <a:ext uri="{FF2B5EF4-FFF2-40B4-BE49-F238E27FC236}">
                <a16:creationId xmlns:a16="http://schemas.microsoft.com/office/drawing/2014/main" id="{579B4A95-5995-E0BF-44F7-691339B96C2B}"/>
              </a:ext>
            </a:extLst>
          </p:cNvPr>
          <p:cNvSpPr txBox="1"/>
          <p:nvPr/>
        </p:nvSpPr>
        <p:spPr>
          <a:xfrm>
            <a:off x="649850" y="2358206"/>
            <a:ext cx="9457018"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marL="171450" indent="-171450">
              <a:buFont typeface="Arial"/>
              <a:buChar char="•"/>
            </a:pPr>
            <a:endParaRPr lang="en-US">
              <a:latin typeface="Arial Unicode MS"/>
              <a:cs typeface="Arial"/>
            </a:endParaRPr>
          </a:p>
        </p:txBody>
      </p:sp>
    </p:spTree>
    <p:extLst>
      <p:ext uri="{BB962C8B-B14F-4D97-AF65-F5344CB8AC3E}">
        <p14:creationId xmlns:p14="http://schemas.microsoft.com/office/powerpoint/2010/main" val="1275867868"/>
      </p:ext>
    </p:extLst>
  </p:cSld>
  <p:clrMapOvr>
    <a:masterClrMapping/>
  </p:clrMapOvr>
  <p:transition spd="med"/>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F6155-135F-2556-6083-D3A57CEA9739}"/>
              </a:ext>
            </a:extLst>
          </p:cNvPr>
          <p:cNvSpPr>
            <a:spLocks noGrp="1"/>
          </p:cNvSpPr>
          <p:nvPr>
            <p:ph type="title"/>
          </p:nvPr>
        </p:nvSpPr>
        <p:spPr>
          <a:xfrm>
            <a:off x="-2628" y="-226080"/>
            <a:ext cx="10515600" cy="1325563"/>
          </a:xfrm>
        </p:spPr>
        <p:txBody>
          <a:bodyPr lIns="45719" tIns="45720" rIns="45719" bIns="45720" anchor="ctr">
            <a:normAutofit/>
          </a:bodyPr>
          <a:lstStyle/>
          <a:p>
            <a:r>
              <a:rPr lang="en-US" sz="2000" b="1" err="1"/>
              <a:t>Asesiadau</a:t>
            </a:r>
            <a:r>
              <a:rPr lang="en-US" sz="2000" b="1"/>
              <a:t> </a:t>
            </a:r>
            <a:r>
              <a:rPr lang="en-US" sz="2000" b="1" err="1"/>
              <a:t>Personol</a:t>
            </a:r>
            <a:r>
              <a:rPr lang="en-US" sz="2000" b="1"/>
              <a:t> (</a:t>
            </a:r>
            <a:r>
              <a:rPr lang="en-US" sz="2000" b="1" err="1"/>
              <a:t>yng</a:t>
            </a:r>
            <a:r>
              <a:rPr lang="en-US" sz="2000" b="1"/>
              <a:t> </a:t>
            </a:r>
            <a:r>
              <a:rPr lang="en-US" sz="2000" b="1" err="1"/>
              <a:t>nghyd-destun</a:t>
            </a:r>
            <a:r>
              <a:rPr lang="en-US" sz="2000" b="1"/>
              <a:t> DD2 </a:t>
            </a:r>
            <a:r>
              <a:rPr lang="en-US" sz="2000" b="1" err="1"/>
              <a:t>ar</a:t>
            </a:r>
            <a:r>
              <a:rPr lang="en-US" sz="2000" b="1"/>
              <a:t> </a:t>
            </a:r>
            <a:r>
              <a:rPr lang="en-US" sz="2000" b="1" err="1"/>
              <a:t>gyfer</a:t>
            </a:r>
            <a:r>
              <a:rPr lang="en-US" sz="2000" b="1"/>
              <a:t> y </a:t>
            </a:r>
            <a:r>
              <a:rPr lang="en-US" sz="2000" b="1" err="1"/>
              <a:t>modiwl</a:t>
            </a:r>
            <a:r>
              <a:rPr lang="en-US" sz="2000" b="1"/>
              <a:t> </a:t>
            </a:r>
            <a:r>
              <a:rPr lang="en-US" sz="2000" b="1" err="1"/>
              <a:t>hwn</a:t>
            </a:r>
            <a:r>
              <a:rPr lang="en-US" sz="2000" b="1"/>
              <a:t>)</a:t>
            </a:r>
          </a:p>
        </p:txBody>
      </p:sp>
      <p:sp>
        <p:nvSpPr>
          <p:cNvPr id="5" name="Text Placeholder 4">
            <a:extLst>
              <a:ext uri="{FF2B5EF4-FFF2-40B4-BE49-F238E27FC236}">
                <a16:creationId xmlns:a16="http://schemas.microsoft.com/office/drawing/2014/main" id="{CF130FF6-F732-E75E-7A8A-09FEB5C533C4}"/>
              </a:ext>
            </a:extLst>
          </p:cNvPr>
          <p:cNvSpPr>
            <a:spLocks noGrp="1"/>
          </p:cNvSpPr>
          <p:nvPr>
            <p:ph type="body" idx="1"/>
          </p:nvPr>
        </p:nvSpPr>
        <p:spPr>
          <a:xfrm>
            <a:off x="141890" y="1103039"/>
            <a:ext cx="10515600" cy="4351338"/>
          </a:xfrm>
        </p:spPr>
        <p:txBody>
          <a:bodyPr lIns="45719" tIns="45720" rIns="45719" bIns="45720" anchor="t">
            <a:noAutofit/>
          </a:bodyPr>
          <a:lstStyle/>
          <a:p>
            <a:pPr marL="0" indent="0">
              <a:buNone/>
            </a:pPr>
            <a:r>
              <a:rPr lang="en-US" sz="1800" b="1" err="1">
                <a:solidFill>
                  <a:srgbClr val="0070C0"/>
                </a:solidFill>
                <a:ea typeface="+mn-lt"/>
                <a:cs typeface="+mn-lt"/>
              </a:rPr>
              <a:t>Cyn</a:t>
            </a:r>
            <a:r>
              <a:rPr lang="en-US" sz="1800" b="1">
                <a:solidFill>
                  <a:srgbClr val="0070C0"/>
                </a:solidFill>
                <a:ea typeface="+mn-lt"/>
                <a:cs typeface="+mn-lt"/>
              </a:rPr>
              <a:t> </a:t>
            </a:r>
            <a:r>
              <a:rPr lang="en-US" sz="1800" b="1" err="1">
                <a:solidFill>
                  <a:srgbClr val="0070C0"/>
                </a:solidFill>
                <a:ea typeface="+mn-lt"/>
                <a:cs typeface="+mn-lt"/>
              </a:rPr>
              <a:t>astudio</a:t>
            </a:r>
            <a:r>
              <a:rPr lang="en-US" sz="1800" b="1">
                <a:solidFill>
                  <a:srgbClr val="0070C0"/>
                </a:solidFill>
                <a:ea typeface="+mn-lt"/>
                <a:cs typeface="+mn-lt"/>
              </a:rPr>
              <a:t> </a:t>
            </a:r>
            <a:r>
              <a:rPr lang="en-US" sz="1800" b="1" err="1">
                <a:solidFill>
                  <a:srgbClr val="0070C0"/>
                </a:solidFill>
                <a:ea typeface="+mn-lt"/>
                <a:cs typeface="+mn-lt"/>
              </a:rPr>
              <a:t>ymhellach</a:t>
            </a:r>
            <a:r>
              <a:rPr lang="en-US" sz="1800" b="1">
                <a:solidFill>
                  <a:srgbClr val="0070C0"/>
                </a:solidFill>
                <a:ea typeface="+mn-lt"/>
                <a:cs typeface="+mn-lt"/>
              </a:rPr>
              <a:t> </a:t>
            </a:r>
            <a:r>
              <a:rPr lang="en-US" sz="1800" b="1" err="1">
                <a:solidFill>
                  <a:srgbClr val="0070C0"/>
                </a:solidFill>
                <a:ea typeface="+mn-lt"/>
                <a:cs typeface="+mn-lt"/>
              </a:rPr>
              <a:t>myfyriwch</a:t>
            </a:r>
            <a:r>
              <a:rPr lang="en-US" sz="1800" b="1">
                <a:solidFill>
                  <a:srgbClr val="0070C0"/>
                </a:solidFill>
                <a:ea typeface="+mn-lt"/>
                <a:cs typeface="+mn-lt"/>
              </a:rPr>
              <a:t> </a:t>
            </a:r>
            <a:r>
              <a:rPr lang="en-US" sz="1800" b="1" err="1">
                <a:solidFill>
                  <a:srgbClr val="0070C0"/>
                </a:solidFill>
                <a:ea typeface="+mn-lt"/>
                <a:cs typeface="+mn-lt"/>
              </a:rPr>
              <a:t>ar</a:t>
            </a:r>
            <a:r>
              <a:rPr lang="en-US" sz="1800" b="1">
                <a:solidFill>
                  <a:srgbClr val="0070C0"/>
                </a:solidFill>
                <a:ea typeface="+mn-lt"/>
                <a:cs typeface="+mn-lt"/>
              </a:rPr>
              <a:t> </a:t>
            </a:r>
            <a:r>
              <a:rPr lang="en-US" sz="1800" b="1" err="1">
                <a:solidFill>
                  <a:srgbClr val="0070C0"/>
                </a:solidFill>
                <a:ea typeface="+mn-lt"/>
                <a:cs typeface="+mn-lt"/>
              </a:rPr>
              <a:t>eich</a:t>
            </a:r>
            <a:r>
              <a:rPr lang="en-US" sz="1800" b="1">
                <a:solidFill>
                  <a:srgbClr val="0070C0"/>
                </a:solidFill>
                <a:ea typeface="+mn-lt"/>
                <a:cs typeface="+mn-lt"/>
              </a:rPr>
              <a:t> </a:t>
            </a:r>
            <a:r>
              <a:rPr lang="en-US" sz="1800" b="1" err="1">
                <a:solidFill>
                  <a:srgbClr val="0070C0"/>
                </a:solidFill>
                <a:ea typeface="+mn-lt"/>
                <a:cs typeface="+mn-lt"/>
              </a:rPr>
              <a:t>ymarfer</a:t>
            </a:r>
            <a:r>
              <a:rPr lang="en-US" sz="1800" b="1">
                <a:solidFill>
                  <a:srgbClr val="0070C0"/>
                </a:solidFill>
                <a:ea typeface="+mn-lt"/>
                <a:cs typeface="+mn-lt"/>
              </a:rPr>
              <a:t> </a:t>
            </a:r>
            <a:r>
              <a:rPr lang="en-US" sz="1800" b="1" err="1">
                <a:solidFill>
                  <a:srgbClr val="0070C0"/>
                </a:solidFill>
                <a:ea typeface="+mn-lt"/>
                <a:cs typeface="+mn-lt"/>
              </a:rPr>
              <a:t>proffesiynol</a:t>
            </a:r>
            <a:endParaRPr lang="en-US" sz="1800" b="1">
              <a:solidFill>
                <a:srgbClr val="0070C0"/>
              </a:solidFill>
            </a:endParaRPr>
          </a:p>
          <a:p>
            <a:pPr marL="0" indent="0">
              <a:buNone/>
            </a:pPr>
            <a:r>
              <a:rPr lang="en-US" sz="1600">
                <a:ea typeface="+mn-lt"/>
                <a:cs typeface="+mn-lt"/>
              </a:rPr>
              <a:t>Mae </a:t>
            </a:r>
            <a:r>
              <a:rPr lang="en-US" sz="1600" err="1">
                <a:ea typeface="+mn-lt"/>
                <a:cs typeface="+mn-lt"/>
              </a:rPr>
              <a:t>Asesiadau</a:t>
            </a:r>
            <a:r>
              <a:rPr lang="en-US" sz="1600">
                <a:ea typeface="+mn-lt"/>
                <a:cs typeface="+mn-lt"/>
              </a:rPr>
              <a:t> </a:t>
            </a:r>
            <a:r>
              <a:rPr lang="en-US" sz="1600" err="1">
                <a:ea typeface="+mn-lt"/>
                <a:cs typeface="+mn-lt"/>
              </a:rPr>
              <a:t>Personol</a:t>
            </a:r>
            <a:r>
              <a:rPr lang="en-US" sz="1600">
                <a:ea typeface="+mn-lt"/>
                <a:cs typeface="+mn-lt"/>
              </a:rPr>
              <a:t> </a:t>
            </a:r>
            <a:r>
              <a:rPr lang="en-US" sz="1600" err="1">
                <a:ea typeface="+mn-lt"/>
                <a:cs typeface="+mn-lt"/>
              </a:rPr>
              <a:t>yn</a:t>
            </a:r>
            <a:r>
              <a:rPr lang="en-US" sz="1600">
                <a:ea typeface="+mn-lt"/>
                <a:cs typeface="+mn-lt"/>
              </a:rPr>
              <a:t> </a:t>
            </a:r>
            <a:r>
              <a:rPr lang="en-US" sz="1600" err="1">
                <a:ea typeface="+mn-lt"/>
                <a:cs typeface="+mn-lt"/>
              </a:rPr>
              <a:t>cynnig</a:t>
            </a:r>
            <a:r>
              <a:rPr lang="en-US" sz="1600">
                <a:ea typeface="+mn-lt"/>
                <a:cs typeface="+mn-lt"/>
              </a:rPr>
              <a:t> un dull o </a:t>
            </a:r>
            <a:r>
              <a:rPr lang="en-US" sz="1600" err="1">
                <a:ea typeface="+mn-lt"/>
                <a:cs typeface="+mn-lt"/>
              </a:rPr>
              <a:t>fesur</a:t>
            </a:r>
            <a:r>
              <a:rPr lang="en-US" sz="1600">
                <a:ea typeface="+mn-lt"/>
                <a:cs typeface="+mn-lt"/>
              </a:rPr>
              <a:t> </a:t>
            </a:r>
            <a:r>
              <a:rPr lang="en-US" sz="1600" err="1">
                <a:ea typeface="+mn-lt"/>
                <a:cs typeface="+mn-lt"/>
              </a:rPr>
              <a:t>dysgu</a:t>
            </a:r>
            <a:r>
              <a:rPr lang="en-US" sz="1600">
                <a:ea typeface="+mn-lt"/>
                <a:cs typeface="+mn-lt"/>
              </a:rPr>
              <a:t> a </a:t>
            </a:r>
            <a:r>
              <a:rPr lang="en-US" sz="1600" err="1">
                <a:ea typeface="+mn-lt"/>
                <a:cs typeface="+mn-lt"/>
              </a:rPr>
              <a:t>datblygiad</a:t>
            </a:r>
            <a:r>
              <a:rPr lang="en-US" sz="1600">
                <a:ea typeface="+mn-lt"/>
                <a:cs typeface="+mn-lt"/>
              </a:rPr>
              <a:t> </a:t>
            </a:r>
            <a:r>
              <a:rPr lang="en-US" sz="1600" err="1">
                <a:ea typeface="+mn-lt"/>
                <a:cs typeface="+mn-lt"/>
              </a:rPr>
              <a:t>dysgwyr</a:t>
            </a:r>
            <a:r>
              <a:rPr lang="en-US" sz="1600">
                <a:ea typeface="+mn-lt"/>
                <a:cs typeface="+mn-lt"/>
              </a:rPr>
              <a:t> y </a:t>
            </a:r>
            <a:r>
              <a:rPr lang="en-US" sz="1600" err="1">
                <a:ea typeface="+mn-lt"/>
                <a:cs typeface="+mn-lt"/>
              </a:rPr>
              <a:t>mae</a:t>
            </a:r>
            <a:r>
              <a:rPr lang="en-US" sz="1600">
                <a:ea typeface="+mn-lt"/>
                <a:cs typeface="+mn-lt"/>
              </a:rPr>
              <a:t> </a:t>
            </a:r>
            <a:r>
              <a:rPr lang="en-US" sz="1600" err="1">
                <a:ea typeface="+mn-lt"/>
                <a:cs typeface="+mn-lt"/>
              </a:rPr>
              <a:t>tlodi</a:t>
            </a:r>
            <a:r>
              <a:rPr lang="en-US" sz="1600">
                <a:ea typeface="+mn-lt"/>
                <a:cs typeface="+mn-lt"/>
              </a:rPr>
              <a:t> ac </a:t>
            </a:r>
            <a:r>
              <a:rPr lang="en-US" sz="1600" err="1">
                <a:ea typeface="+mn-lt"/>
                <a:cs typeface="+mn-lt"/>
              </a:rPr>
              <a:t>anfantais</a:t>
            </a:r>
            <a:r>
              <a:rPr lang="en-US" sz="1600">
                <a:ea typeface="+mn-lt"/>
                <a:cs typeface="+mn-lt"/>
              </a:rPr>
              <a:t> </a:t>
            </a:r>
            <a:r>
              <a:rPr lang="en-US" sz="1600" err="1">
                <a:ea typeface="+mn-lt"/>
                <a:cs typeface="+mn-lt"/>
              </a:rPr>
              <a:t>yn</a:t>
            </a:r>
            <a:r>
              <a:rPr lang="en-US" sz="1600">
                <a:ea typeface="+mn-lt"/>
                <a:cs typeface="+mn-lt"/>
              </a:rPr>
              <a:t> </a:t>
            </a:r>
            <a:r>
              <a:rPr lang="en-US" sz="1600" err="1">
                <a:ea typeface="+mn-lt"/>
                <a:cs typeface="+mn-lt"/>
              </a:rPr>
              <a:t>effeithio</a:t>
            </a:r>
            <a:r>
              <a:rPr lang="en-US" sz="1600">
                <a:ea typeface="+mn-lt"/>
                <a:cs typeface="+mn-lt"/>
              </a:rPr>
              <a:t> </a:t>
            </a:r>
            <a:r>
              <a:rPr lang="en-US" sz="1600" err="1">
                <a:ea typeface="+mn-lt"/>
                <a:cs typeface="+mn-lt"/>
              </a:rPr>
              <a:t>arnynt</a:t>
            </a:r>
            <a:r>
              <a:rPr lang="en-US" sz="1600">
                <a:ea typeface="+mn-lt"/>
                <a:cs typeface="+mn-lt"/>
              </a:rPr>
              <a:t> </a:t>
            </a:r>
            <a:r>
              <a:rPr lang="en-US" sz="1600" err="1">
                <a:ea typeface="+mn-lt"/>
                <a:cs typeface="+mn-lt"/>
              </a:rPr>
              <a:t>mewn</a:t>
            </a:r>
            <a:r>
              <a:rPr lang="en-US" sz="1600">
                <a:ea typeface="+mn-lt"/>
                <a:cs typeface="+mn-lt"/>
              </a:rPr>
              <a:t> </a:t>
            </a:r>
            <a:r>
              <a:rPr lang="en-US" sz="1600" err="1">
                <a:ea typeface="+mn-lt"/>
                <a:cs typeface="+mn-lt"/>
              </a:rPr>
              <a:t>ystafell</a:t>
            </a:r>
            <a:r>
              <a:rPr lang="en-US" sz="1600">
                <a:ea typeface="+mn-lt"/>
                <a:cs typeface="+mn-lt"/>
              </a:rPr>
              <a:t> </a:t>
            </a:r>
            <a:r>
              <a:rPr lang="en-US" sz="1600" err="1">
                <a:ea typeface="+mn-lt"/>
                <a:cs typeface="+mn-lt"/>
              </a:rPr>
              <a:t>ddosbarth</a:t>
            </a:r>
            <a:r>
              <a:rPr lang="en-US" sz="1600">
                <a:ea typeface="+mn-lt"/>
                <a:cs typeface="+mn-lt"/>
              </a:rPr>
              <a:t>.  </a:t>
            </a:r>
            <a:r>
              <a:rPr lang="en-US" sz="1600" err="1">
                <a:ea typeface="+mn-lt"/>
                <a:cs typeface="+mn-lt"/>
              </a:rPr>
              <a:t>Fodd</a:t>
            </a:r>
            <a:r>
              <a:rPr lang="en-US" sz="1600">
                <a:ea typeface="+mn-lt"/>
                <a:cs typeface="+mn-lt"/>
              </a:rPr>
              <a:t> </a:t>
            </a:r>
            <a:r>
              <a:rPr lang="en-US" sz="1600" err="1">
                <a:ea typeface="+mn-lt"/>
                <a:cs typeface="+mn-lt"/>
              </a:rPr>
              <a:t>bynnag</a:t>
            </a:r>
            <a:r>
              <a:rPr lang="en-US" sz="1600">
                <a:ea typeface="+mn-lt"/>
                <a:cs typeface="+mn-lt"/>
              </a:rPr>
              <a:t>, </a:t>
            </a:r>
            <a:r>
              <a:rPr lang="en-US" sz="1600" err="1">
                <a:ea typeface="+mn-lt"/>
                <a:cs typeface="+mn-lt"/>
              </a:rPr>
              <a:t>wrth</a:t>
            </a:r>
            <a:r>
              <a:rPr lang="en-US" sz="1600">
                <a:ea typeface="+mn-lt"/>
                <a:cs typeface="+mn-lt"/>
              </a:rPr>
              <a:t> </a:t>
            </a:r>
            <a:r>
              <a:rPr lang="en-US" sz="1600" err="1">
                <a:ea typeface="+mn-lt"/>
                <a:cs typeface="+mn-lt"/>
              </a:rPr>
              <a:t>werthuso’n</a:t>
            </a:r>
            <a:r>
              <a:rPr lang="en-US" sz="1600">
                <a:ea typeface="+mn-lt"/>
                <a:cs typeface="+mn-lt"/>
              </a:rPr>
              <a:t> </a:t>
            </a:r>
            <a:r>
              <a:rPr lang="en-US" sz="1600" err="1">
                <a:ea typeface="+mn-lt"/>
                <a:cs typeface="+mn-lt"/>
              </a:rPr>
              <a:t>feirniadol</a:t>
            </a:r>
            <a:r>
              <a:rPr lang="en-US" sz="1600">
                <a:ea typeface="+mn-lt"/>
                <a:cs typeface="+mn-lt"/>
              </a:rPr>
              <a:t> </a:t>
            </a:r>
            <a:r>
              <a:rPr lang="en-US" sz="1600" err="1">
                <a:ea typeface="+mn-lt"/>
                <a:cs typeface="+mn-lt"/>
              </a:rPr>
              <a:t>arfer</a:t>
            </a:r>
            <a:r>
              <a:rPr lang="en-US" sz="1600">
                <a:ea typeface="+mn-lt"/>
                <a:cs typeface="+mn-lt"/>
              </a:rPr>
              <a:t> a </a:t>
            </a:r>
            <a:r>
              <a:rPr lang="en-US" sz="1600" err="1">
                <a:ea typeface="+mn-lt"/>
                <a:cs typeface="+mn-lt"/>
              </a:rPr>
              <a:t>mesur</a:t>
            </a:r>
            <a:r>
              <a:rPr lang="en-US" sz="1600">
                <a:ea typeface="+mn-lt"/>
                <a:cs typeface="+mn-lt"/>
              </a:rPr>
              <a:t> </a:t>
            </a:r>
            <a:r>
              <a:rPr lang="en-US" sz="1600" err="1">
                <a:ea typeface="+mn-lt"/>
                <a:cs typeface="+mn-lt"/>
              </a:rPr>
              <a:t>dysgu</a:t>
            </a:r>
            <a:r>
              <a:rPr lang="en-US" sz="1600">
                <a:ea typeface="+mn-lt"/>
                <a:cs typeface="+mn-lt"/>
              </a:rPr>
              <a:t> a </a:t>
            </a:r>
            <a:r>
              <a:rPr lang="en-US" sz="1600" err="1">
                <a:ea typeface="+mn-lt"/>
                <a:cs typeface="+mn-lt"/>
              </a:rPr>
              <a:t>datblygiad</a:t>
            </a:r>
            <a:r>
              <a:rPr lang="en-US" sz="1600">
                <a:ea typeface="+mn-lt"/>
                <a:cs typeface="+mn-lt"/>
              </a:rPr>
              <a:t> y </a:t>
            </a:r>
            <a:r>
              <a:rPr lang="en-US" sz="1600" err="1">
                <a:ea typeface="+mn-lt"/>
                <a:cs typeface="+mn-lt"/>
              </a:rPr>
              <a:t>dysgwyr</a:t>
            </a:r>
            <a:r>
              <a:rPr lang="en-US" sz="1600">
                <a:ea typeface="+mn-lt"/>
                <a:cs typeface="+mn-lt"/>
              </a:rPr>
              <a:t> </a:t>
            </a:r>
            <a:r>
              <a:rPr lang="en-US" sz="1600" err="1">
                <a:ea typeface="+mn-lt"/>
                <a:cs typeface="+mn-lt"/>
              </a:rPr>
              <a:t>hyn</a:t>
            </a:r>
            <a:r>
              <a:rPr lang="en-US" sz="1600">
                <a:ea typeface="+mn-lt"/>
                <a:cs typeface="+mn-lt"/>
              </a:rPr>
              <a:t> </a:t>
            </a:r>
            <a:r>
              <a:rPr lang="en-US" sz="1600" err="1">
                <a:ea typeface="+mn-lt"/>
                <a:cs typeface="+mn-lt"/>
              </a:rPr>
              <a:t>yn</a:t>
            </a:r>
            <a:r>
              <a:rPr lang="en-US" sz="1600">
                <a:ea typeface="+mn-lt"/>
                <a:cs typeface="+mn-lt"/>
              </a:rPr>
              <a:t> </a:t>
            </a:r>
            <a:r>
              <a:rPr lang="en-US" sz="1600" err="1">
                <a:ea typeface="+mn-lt"/>
                <a:cs typeface="+mn-lt"/>
              </a:rPr>
              <a:t>ehangach</a:t>
            </a:r>
            <a:r>
              <a:rPr lang="en-US" sz="1600">
                <a:ea typeface="+mn-lt"/>
                <a:cs typeface="+mn-lt"/>
              </a:rPr>
              <a:t>, ac o </a:t>
            </a:r>
            <a:r>
              <a:rPr lang="en-US" sz="1600" err="1">
                <a:ea typeface="+mn-lt"/>
                <a:cs typeface="+mn-lt"/>
              </a:rPr>
              <a:t>fewn</a:t>
            </a:r>
            <a:r>
              <a:rPr lang="en-US" sz="1600">
                <a:ea typeface="+mn-lt"/>
                <a:cs typeface="+mn-lt"/>
              </a:rPr>
              <a:t> </a:t>
            </a:r>
            <a:r>
              <a:rPr lang="en-US" sz="1600" err="1">
                <a:ea typeface="+mn-lt"/>
                <a:cs typeface="+mn-lt"/>
              </a:rPr>
              <a:t>cyd-destun</a:t>
            </a:r>
            <a:r>
              <a:rPr lang="en-US" sz="1600">
                <a:ea typeface="+mn-lt"/>
                <a:cs typeface="+mn-lt"/>
              </a:rPr>
              <a:t> </a:t>
            </a:r>
            <a:r>
              <a:rPr lang="en-US" sz="1600" err="1">
                <a:ea typeface="+mn-lt"/>
                <a:cs typeface="+mn-lt"/>
              </a:rPr>
              <a:t>penodol</a:t>
            </a:r>
            <a:r>
              <a:rPr lang="en-US" sz="1600">
                <a:ea typeface="+mn-lt"/>
                <a:cs typeface="+mn-lt"/>
              </a:rPr>
              <a:t> </a:t>
            </a:r>
            <a:r>
              <a:rPr lang="en-US" sz="1600" err="1">
                <a:ea typeface="+mn-lt"/>
                <a:cs typeface="+mn-lt"/>
              </a:rPr>
              <a:t>eich</a:t>
            </a:r>
            <a:r>
              <a:rPr lang="en-US" sz="1600">
                <a:ea typeface="+mn-lt"/>
                <a:cs typeface="+mn-lt"/>
              </a:rPr>
              <a:t> </a:t>
            </a:r>
            <a:r>
              <a:rPr lang="en-US" sz="1600" err="1">
                <a:ea typeface="+mn-lt"/>
                <a:cs typeface="+mn-lt"/>
              </a:rPr>
              <a:t>ymarfer</a:t>
            </a:r>
            <a:r>
              <a:rPr lang="en-US" sz="1600">
                <a:ea typeface="+mn-lt"/>
                <a:cs typeface="+mn-lt"/>
              </a:rPr>
              <a:t> </a:t>
            </a:r>
            <a:r>
              <a:rPr lang="en-US" sz="1600" err="1">
                <a:ea typeface="+mn-lt"/>
                <a:cs typeface="+mn-lt"/>
              </a:rPr>
              <a:t>proffesiynol</a:t>
            </a:r>
            <a:r>
              <a:rPr lang="en-US" sz="1600">
                <a:ea typeface="+mn-lt"/>
                <a:cs typeface="+mn-lt"/>
              </a:rPr>
              <a:t> </a:t>
            </a:r>
            <a:r>
              <a:rPr lang="en-US" sz="1600" err="1">
                <a:ea typeface="+mn-lt"/>
                <a:cs typeface="+mn-lt"/>
              </a:rPr>
              <a:t>eich</a:t>
            </a:r>
            <a:r>
              <a:rPr lang="en-US" sz="1600">
                <a:ea typeface="+mn-lt"/>
                <a:cs typeface="+mn-lt"/>
              </a:rPr>
              <a:t> </a:t>
            </a:r>
            <a:r>
              <a:rPr lang="en-US" sz="1600" err="1">
                <a:ea typeface="+mn-lt"/>
                <a:cs typeface="+mn-lt"/>
              </a:rPr>
              <a:t>hun</a:t>
            </a:r>
            <a:r>
              <a:rPr lang="en-US" sz="1600">
                <a:ea typeface="+mn-lt"/>
                <a:cs typeface="+mn-lt"/>
              </a:rPr>
              <a:t>, </a:t>
            </a:r>
            <a:r>
              <a:rPr lang="en-US" sz="1600" err="1">
                <a:ea typeface="+mn-lt"/>
                <a:cs typeface="+mn-lt"/>
              </a:rPr>
              <a:t>mae’n</a:t>
            </a:r>
            <a:r>
              <a:rPr lang="en-US" sz="1600">
                <a:ea typeface="+mn-lt"/>
                <a:cs typeface="+mn-lt"/>
              </a:rPr>
              <a:t> </a:t>
            </a:r>
            <a:r>
              <a:rPr lang="en-US" sz="1600" err="1">
                <a:ea typeface="+mn-lt"/>
                <a:cs typeface="+mn-lt"/>
              </a:rPr>
              <a:t>bwysig</a:t>
            </a:r>
            <a:r>
              <a:rPr lang="en-US" sz="1600">
                <a:ea typeface="+mn-lt"/>
                <a:cs typeface="+mn-lt"/>
              </a:rPr>
              <a:t> </a:t>
            </a:r>
            <a:r>
              <a:rPr lang="en-US" sz="1600" err="1">
                <a:ea typeface="+mn-lt"/>
                <a:cs typeface="+mn-lt"/>
              </a:rPr>
              <a:t>ystyried</a:t>
            </a:r>
            <a:r>
              <a:rPr lang="en-US" sz="1600">
                <a:ea typeface="+mn-lt"/>
                <a:cs typeface="+mn-lt"/>
              </a:rPr>
              <a:t>:</a:t>
            </a:r>
            <a:endParaRPr lang="en-US" sz="1600"/>
          </a:p>
          <a:p>
            <a:endParaRPr lang="en-US" sz="1600"/>
          </a:p>
          <a:p>
            <a:r>
              <a:rPr lang="en-US" sz="1600">
                <a:ea typeface="+mn-lt"/>
                <a:cs typeface="+mn-lt"/>
              </a:rPr>
              <a:t>Beth </a:t>
            </a:r>
            <a:r>
              <a:rPr lang="en-US" sz="1600" err="1">
                <a:ea typeface="+mn-lt"/>
                <a:cs typeface="+mn-lt"/>
              </a:rPr>
              <a:t>yw’r</a:t>
            </a:r>
            <a:r>
              <a:rPr lang="en-US" sz="1600">
                <a:ea typeface="+mn-lt"/>
                <a:cs typeface="+mn-lt"/>
              </a:rPr>
              <a:t> </a:t>
            </a:r>
            <a:r>
              <a:rPr lang="en-US" sz="1600" err="1">
                <a:ea typeface="+mn-lt"/>
                <a:cs typeface="+mn-lt"/>
              </a:rPr>
              <a:t>ffyrdd</a:t>
            </a:r>
            <a:r>
              <a:rPr lang="en-US" sz="1600">
                <a:ea typeface="+mn-lt"/>
                <a:cs typeface="+mn-lt"/>
              </a:rPr>
              <a:t> o </a:t>
            </a:r>
            <a:r>
              <a:rPr lang="en-US" sz="1600" err="1">
                <a:ea typeface="+mn-lt"/>
                <a:cs typeface="+mn-lt"/>
              </a:rPr>
              <a:t>fesur</a:t>
            </a:r>
            <a:r>
              <a:rPr lang="en-US" sz="1600">
                <a:ea typeface="+mn-lt"/>
                <a:cs typeface="+mn-lt"/>
              </a:rPr>
              <a:t> </a:t>
            </a:r>
            <a:r>
              <a:rPr lang="en-US" sz="1600" err="1">
                <a:ea typeface="+mn-lt"/>
                <a:cs typeface="+mn-lt"/>
              </a:rPr>
              <a:t>dysgu</a:t>
            </a:r>
            <a:r>
              <a:rPr lang="en-US" sz="1600">
                <a:ea typeface="+mn-lt"/>
                <a:cs typeface="+mn-lt"/>
              </a:rPr>
              <a:t> a </a:t>
            </a:r>
            <a:r>
              <a:rPr lang="en-US" sz="1600" err="1">
                <a:ea typeface="+mn-lt"/>
                <a:cs typeface="+mn-lt"/>
              </a:rPr>
              <a:t>datblygiad</a:t>
            </a:r>
            <a:r>
              <a:rPr lang="en-US" sz="1600">
                <a:ea typeface="+mn-lt"/>
                <a:cs typeface="+mn-lt"/>
              </a:rPr>
              <a:t> </a:t>
            </a:r>
            <a:r>
              <a:rPr lang="en-US" sz="1600" err="1">
                <a:ea typeface="+mn-lt"/>
                <a:cs typeface="+mn-lt"/>
              </a:rPr>
              <a:t>dysgwyr</a:t>
            </a:r>
            <a:r>
              <a:rPr lang="en-US" sz="1600">
                <a:ea typeface="+mn-lt"/>
                <a:cs typeface="+mn-lt"/>
              </a:rPr>
              <a:t> y </a:t>
            </a:r>
            <a:r>
              <a:rPr lang="en-US" sz="1600" err="1">
                <a:ea typeface="+mn-lt"/>
                <a:cs typeface="+mn-lt"/>
              </a:rPr>
              <a:t>mae</a:t>
            </a:r>
            <a:r>
              <a:rPr lang="en-US" sz="1600">
                <a:ea typeface="+mn-lt"/>
                <a:cs typeface="+mn-lt"/>
              </a:rPr>
              <a:t> </a:t>
            </a:r>
            <a:r>
              <a:rPr lang="en-US" sz="1600" err="1">
                <a:ea typeface="+mn-lt"/>
                <a:cs typeface="+mn-lt"/>
              </a:rPr>
              <a:t>tlodi</a:t>
            </a:r>
            <a:r>
              <a:rPr lang="en-US" sz="1600">
                <a:ea typeface="+mn-lt"/>
                <a:cs typeface="+mn-lt"/>
              </a:rPr>
              <a:t> ac </a:t>
            </a:r>
            <a:r>
              <a:rPr lang="en-US" sz="1600" err="1">
                <a:ea typeface="+mn-lt"/>
                <a:cs typeface="+mn-lt"/>
              </a:rPr>
              <a:t>anfantais</a:t>
            </a:r>
            <a:r>
              <a:rPr lang="en-US" sz="1600">
                <a:ea typeface="+mn-lt"/>
                <a:cs typeface="+mn-lt"/>
              </a:rPr>
              <a:t> </a:t>
            </a:r>
            <a:r>
              <a:rPr lang="en-US" sz="1600" err="1">
                <a:ea typeface="+mn-lt"/>
                <a:cs typeface="+mn-lt"/>
              </a:rPr>
              <a:t>yn</a:t>
            </a:r>
            <a:r>
              <a:rPr lang="en-US" sz="1600">
                <a:ea typeface="+mn-lt"/>
                <a:cs typeface="+mn-lt"/>
              </a:rPr>
              <a:t> </a:t>
            </a:r>
            <a:r>
              <a:rPr lang="en-US" sz="1600" err="1">
                <a:ea typeface="+mn-lt"/>
                <a:cs typeface="+mn-lt"/>
              </a:rPr>
              <a:t>effeithio</a:t>
            </a:r>
            <a:r>
              <a:rPr lang="en-US" sz="1600">
                <a:ea typeface="+mn-lt"/>
                <a:cs typeface="+mn-lt"/>
              </a:rPr>
              <a:t> </a:t>
            </a:r>
            <a:r>
              <a:rPr lang="en-US" sz="1600" err="1">
                <a:ea typeface="+mn-lt"/>
                <a:cs typeface="+mn-lt"/>
              </a:rPr>
              <a:t>arnynt</a:t>
            </a:r>
            <a:r>
              <a:rPr lang="en-US" sz="1600">
                <a:ea typeface="+mn-lt"/>
                <a:cs typeface="+mn-lt"/>
              </a:rPr>
              <a:t> </a:t>
            </a:r>
            <a:r>
              <a:rPr lang="en-US" sz="1600" err="1">
                <a:ea typeface="+mn-lt"/>
                <a:cs typeface="+mn-lt"/>
              </a:rPr>
              <a:t>yn</a:t>
            </a:r>
            <a:r>
              <a:rPr lang="en-US" sz="1600">
                <a:ea typeface="+mn-lt"/>
                <a:cs typeface="+mn-lt"/>
              </a:rPr>
              <a:t> </a:t>
            </a:r>
            <a:r>
              <a:rPr lang="en-US" sz="1600" err="1">
                <a:ea typeface="+mn-lt"/>
                <a:cs typeface="+mn-lt"/>
              </a:rPr>
              <a:t>eich</a:t>
            </a:r>
            <a:r>
              <a:rPr lang="en-US" sz="1600">
                <a:ea typeface="+mn-lt"/>
                <a:cs typeface="+mn-lt"/>
              </a:rPr>
              <a:t> </a:t>
            </a:r>
            <a:r>
              <a:rPr lang="en-US" sz="1600" err="1">
                <a:ea typeface="+mn-lt"/>
                <a:cs typeface="+mn-lt"/>
              </a:rPr>
              <a:t>lleoliad</a:t>
            </a:r>
            <a:r>
              <a:rPr lang="en-US" sz="1600">
                <a:ea typeface="+mn-lt"/>
                <a:cs typeface="+mn-lt"/>
              </a:rPr>
              <a:t>? </a:t>
            </a:r>
            <a:endParaRPr lang="en-US" sz="1600"/>
          </a:p>
          <a:p>
            <a:r>
              <a:rPr lang="en-US" sz="1600">
                <a:ea typeface="+mn-lt"/>
                <a:cs typeface="+mn-lt"/>
              </a:rPr>
              <a:t>Beth </a:t>
            </a:r>
            <a:r>
              <a:rPr lang="en-US" sz="1600" err="1">
                <a:ea typeface="+mn-lt"/>
                <a:cs typeface="+mn-lt"/>
              </a:rPr>
              <a:t>yw</a:t>
            </a:r>
            <a:r>
              <a:rPr lang="en-US" sz="1600">
                <a:ea typeface="+mn-lt"/>
                <a:cs typeface="+mn-lt"/>
              </a:rPr>
              <a:t> </a:t>
            </a:r>
            <a:r>
              <a:rPr lang="en-US" sz="1600" err="1">
                <a:ea typeface="+mn-lt"/>
                <a:cs typeface="+mn-lt"/>
              </a:rPr>
              <a:t>cryfderau’r</a:t>
            </a:r>
            <a:r>
              <a:rPr lang="en-US" sz="1600">
                <a:ea typeface="+mn-lt"/>
                <a:cs typeface="+mn-lt"/>
              </a:rPr>
              <a:t> </a:t>
            </a:r>
            <a:r>
              <a:rPr lang="en-US" sz="1600" err="1">
                <a:ea typeface="+mn-lt"/>
                <a:cs typeface="+mn-lt"/>
              </a:rPr>
              <a:t>ffyrdd</a:t>
            </a:r>
            <a:r>
              <a:rPr lang="en-US" sz="1600">
                <a:ea typeface="+mn-lt"/>
                <a:cs typeface="+mn-lt"/>
              </a:rPr>
              <a:t> o </a:t>
            </a:r>
            <a:r>
              <a:rPr lang="en-US" sz="1600" err="1">
                <a:ea typeface="+mn-lt"/>
                <a:cs typeface="+mn-lt"/>
              </a:rPr>
              <a:t>fesur</a:t>
            </a:r>
            <a:r>
              <a:rPr lang="en-US" sz="1600">
                <a:ea typeface="+mn-lt"/>
                <a:cs typeface="+mn-lt"/>
              </a:rPr>
              <a:t> </a:t>
            </a:r>
            <a:r>
              <a:rPr lang="en-US" sz="1600" err="1">
                <a:ea typeface="+mn-lt"/>
                <a:cs typeface="+mn-lt"/>
              </a:rPr>
              <a:t>dysgu</a:t>
            </a:r>
            <a:r>
              <a:rPr lang="en-US" sz="1600">
                <a:ea typeface="+mn-lt"/>
                <a:cs typeface="+mn-lt"/>
              </a:rPr>
              <a:t> a </a:t>
            </a:r>
            <a:r>
              <a:rPr lang="en-US" sz="1600" err="1">
                <a:ea typeface="+mn-lt"/>
                <a:cs typeface="+mn-lt"/>
              </a:rPr>
              <a:t>datblygiad</a:t>
            </a:r>
            <a:r>
              <a:rPr lang="en-US" sz="1600">
                <a:ea typeface="+mn-lt"/>
                <a:cs typeface="+mn-lt"/>
              </a:rPr>
              <a:t> </a:t>
            </a:r>
            <a:r>
              <a:rPr lang="en-US" sz="1600" err="1">
                <a:ea typeface="+mn-lt"/>
                <a:cs typeface="+mn-lt"/>
              </a:rPr>
              <a:t>dysgwyr</a:t>
            </a:r>
            <a:r>
              <a:rPr lang="en-US" sz="1600">
                <a:ea typeface="+mn-lt"/>
                <a:cs typeface="+mn-lt"/>
              </a:rPr>
              <a:t> y </a:t>
            </a:r>
            <a:r>
              <a:rPr lang="en-US" sz="1600" err="1">
                <a:ea typeface="+mn-lt"/>
                <a:cs typeface="+mn-lt"/>
              </a:rPr>
              <a:t>mae</a:t>
            </a:r>
            <a:r>
              <a:rPr lang="en-US" sz="1600">
                <a:ea typeface="+mn-lt"/>
                <a:cs typeface="+mn-lt"/>
              </a:rPr>
              <a:t> </a:t>
            </a:r>
            <a:r>
              <a:rPr lang="en-US" sz="1600" err="1">
                <a:ea typeface="+mn-lt"/>
                <a:cs typeface="+mn-lt"/>
              </a:rPr>
              <a:t>tlodi’n</a:t>
            </a:r>
            <a:r>
              <a:rPr lang="en-US" sz="1600">
                <a:ea typeface="+mn-lt"/>
                <a:cs typeface="+mn-lt"/>
              </a:rPr>
              <a:t> </a:t>
            </a:r>
            <a:r>
              <a:rPr lang="en-US" sz="1600" err="1">
                <a:ea typeface="+mn-lt"/>
                <a:cs typeface="+mn-lt"/>
              </a:rPr>
              <a:t>effeithio</a:t>
            </a:r>
            <a:r>
              <a:rPr lang="en-US" sz="1600">
                <a:ea typeface="+mn-lt"/>
                <a:cs typeface="+mn-lt"/>
              </a:rPr>
              <a:t> </a:t>
            </a:r>
            <a:r>
              <a:rPr lang="en-US" sz="1600" err="1">
                <a:ea typeface="+mn-lt"/>
                <a:cs typeface="+mn-lt"/>
              </a:rPr>
              <a:t>arnynt</a:t>
            </a:r>
            <a:r>
              <a:rPr lang="en-US" sz="1600">
                <a:ea typeface="+mn-lt"/>
                <a:cs typeface="+mn-lt"/>
              </a:rPr>
              <a:t> </a:t>
            </a:r>
            <a:r>
              <a:rPr lang="en-US" sz="1600" err="1">
                <a:ea typeface="+mn-lt"/>
                <a:cs typeface="+mn-lt"/>
              </a:rPr>
              <a:t>wrth</a:t>
            </a:r>
            <a:r>
              <a:rPr lang="en-US" sz="1600">
                <a:ea typeface="+mn-lt"/>
                <a:cs typeface="+mn-lt"/>
              </a:rPr>
              <a:t> nodi a </a:t>
            </a:r>
            <a:r>
              <a:rPr lang="en-US" sz="1600" err="1">
                <a:ea typeface="+mn-lt"/>
                <a:cs typeface="+mn-lt"/>
              </a:rPr>
              <a:t>chefnogi’r</a:t>
            </a:r>
            <a:r>
              <a:rPr lang="en-US" sz="1600">
                <a:ea typeface="+mn-lt"/>
                <a:cs typeface="+mn-lt"/>
              </a:rPr>
              <a:t> </a:t>
            </a:r>
            <a:r>
              <a:rPr lang="en-US" sz="1600" err="1">
                <a:ea typeface="+mn-lt"/>
                <a:cs typeface="+mn-lt"/>
              </a:rPr>
              <a:t>dysgwyr</a:t>
            </a:r>
            <a:r>
              <a:rPr lang="en-US" sz="1600">
                <a:ea typeface="+mn-lt"/>
                <a:cs typeface="+mn-lt"/>
              </a:rPr>
              <a:t> </a:t>
            </a:r>
            <a:r>
              <a:rPr lang="en-US" sz="1600" err="1">
                <a:ea typeface="+mn-lt"/>
                <a:cs typeface="+mn-lt"/>
              </a:rPr>
              <a:t>hyn</a:t>
            </a:r>
            <a:r>
              <a:rPr lang="en-US" sz="1600">
                <a:ea typeface="+mn-lt"/>
                <a:cs typeface="+mn-lt"/>
              </a:rPr>
              <a:t> </a:t>
            </a:r>
            <a:r>
              <a:rPr lang="en-US" sz="1600" err="1">
                <a:ea typeface="+mn-lt"/>
                <a:cs typeface="+mn-lt"/>
              </a:rPr>
              <a:t>yn</a:t>
            </a:r>
            <a:r>
              <a:rPr lang="en-US" sz="1600">
                <a:ea typeface="+mn-lt"/>
                <a:cs typeface="+mn-lt"/>
              </a:rPr>
              <a:t> </a:t>
            </a:r>
            <a:r>
              <a:rPr lang="en-US" sz="1600" err="1">
                <a:ea typeface="+mn-lt"/>
                <a:cs typeface="+mn-lt"/>
              </a:rPr>
              <a:t>llwyddiannus</a:t>
            </a:r>
            <a:r>
              <a:rPr lang="en-US" sz="1600">
                <a:ea typeface="+mn-lt"/>
                <a:cs typeface="+mn-lt"/>
              </a:rPr>
              <a:t>?</a:t>
            </a:r>
            <a:endParaRPr lang="en-US" sz="1600"/>
          </a:p>
          <a:p>
            <a:r>
              <a:rPr lang="en-US" sz="1600">
                <a:ea typeface="+mn-lt"/>
                <a:cs typeface="+mn-lt"/>
              </a:rPr>
              <a:t>Pa </a:t>
            </a:r>
            <a:r>
              <a:rPr lang="en-US" sz="1600" err="1">
                <a:ea typeface="+mn-lt"/>
                <a:cs typeface="+mn-lt"/>
              </a:rPr>
              <a:t>gyfyngiadau</a:t>
            </a:r>
            <a:r>
              <a:rPr lang="en-US" sz="1600">
                <a:ea typeface="+mn-lt"/>
                <a:cs typeface="+mn-lt"/>
              </a:rPr>
              <a:t> a </a:t>
            </a:r>
            <a:r>
              <a:rPr lang="en-US" sz="1600" err="1">
                <a:ea typeface="+mn-lt"/>
                <a:cs typeface="+mn-lt"/>
              </a:rPr>
              <a:t>allai</a:t>
            </a:r>
            <a:r>
              <a:rPr lang="en-US" sz="1600">
                <a:ea typeface="+mn-lt"/>
                <a:cs typeface="+mn-lt"/>
              </a:rPr>
              <a:t> </a:t>
            </a:r>
            <a:r>
              <a:rPr lang="en-US" sz="1600" err="1">
                <a:ea typeface="+mn-lt"/>
                <a:cs typeface="+mn-lt"/>
              </a:rPr>
              <a:t>fodoli</a:t>
            </a:r>
            <a:r>
              <a:rPr lang="en-US" sz="1600">
                <a:ea typeface="+mn-lt"/>
                <a:cs typeface="+mn-lt"/>
              </a:rPr>
              <a:t> </a:t>
            </a:r>
            <a:r>
              <a:rPr lang="en-US" sz="1600" err="1">
                <a:ea typeface="+mn-lt"/>
                <a:cs typeface="+mn-lt"/>
              </a:rPr>
              <a:t>yn</a:t>
            </a:r>
            <a:r>
              <a:rPr lang="en-US" sz="1600">
                <a:ea typeface="+mn-lt"/>
                <a:cs typeface="+mn-lt"/>
              </a:rPr>
              <a:t> </a:t>
            </a:r>
            <a:r>
              <a:rPr lang="en-US" sz="1600" err="1">
                <a:ea typeface="+mn-lt"/>
                <a:cs typeface="+mn-lt"/>
              </a:rPr>
              <a:t>yr</a:t>
            </a:r>
            <a:r>
              <a:rPr lang="en-US" sz="1600">
                <a:ea typeface="+mn-lt"/>
                <a:cs typeface="+mn-lt"/>
              </a:rPr>
              <a:t> </a:t>
            </a:r>
            <a:r>
              <a:rPr lang="en-US" sz="1600" err="1">
                <a:ea typeface="+mn-lt"/>
                <a:cs typeface="+mn-lt"/>
              </a:rPr>
              <a:t>arferion</a:t>
            </a:r>
            <a:r>
              <a:rPr lang="en-US" sz="1600">
                <a:ea typeface="+mn-lt"/>
                <a:cs typeface="+mn-lt"/>
              </a:rPr>
              <a:t> </a:t>
            </a:r>
            <a:r>
              <a:rPr lang="en-US" sz="1600" err="1">
                <a:ea typeface="+mn-lt"/>
                <a:cs typeface="+mn-lt"/>
              </a:rPr>
              <a:t>presennol</a:t>
            </a:r>
            <a:r>
              <a:rPr lang="en-US" sz="1600">
                <a:ea typeface="+mn-lt"/>
                <a:cs typeface="+mn-lt"/>
              </a:rPr>
              <a:t> </a:t>
            </a:r>
            <a:r>
              <a:rPr lang="en-US" sz="1600" err="1">
                <a:ea typeface="+mn-lt"/>
                <a:cs typeface="+mn-lt"/>
              </a:rPr>
              <a:t>a’r</a:t>
            </a:r>
            <a:r>
              <a:rPr lang="en-US" sz="1600">
                <a:ea typeface="+mn-lt"/>
                <a:cs typeface="+mn-lt"/>
              </a:rPr>
              <a:t> </a:t>
            </a:r>
            <a:r>
              <a:rPr lang="en-US" sz="1600" err="1">
                <a:ea typeface="+mn-lt"/>
                <a:cs typeface="+mn-lt"/>
              </a:rPr>
              <a:t>ffordd</a:t>
            </a:r>
            <a:r>
              <a:rPr lang="en-US" sz="1600">
                <a:ea typeface="+mn-lt"/>
                <a:cs typeface="+mn-lt"/>
              </a:rPr>
              <a:t> y </a:t>
            </a:r>
            <a:r>
              <a:rPr lang="en-US" sz="1600" err="1">
                <a:ea typeface="+mn-lt"/>
                <a:cs typeface="+mn-lt"/>
              </a:rPr>
              <a:t>caiff</a:t>
            </a:r>
            <a:r>
              <a:rPr lang="en-US" sz="1600">
                <a:ea typeface="+mn-lt"/>
                <a:cs typeface="+mn-lt"/>
              </a:rPr>
              <a:t> </a:t>
            </a:r>
            <a:r>
              <a:rPr lang="en-US" sz="1600" err="1">
                <a:ea typeface="+mn-lt"/>
                <a:cs typeface="+mn-lt"/>
              </a:rPr>
              <a:t>dysgu</a:t>
            </a:r>
            <a:r>
              <a:rPr lang="en-US" sz="1600">
                <a:ea typeface="+mn-lt"/>
                <a:cs typeface="+mn-lt"/>
              </a:rPr>
              <a:t> a </a:t>
            </a:r>
            <a:r>
              <a:rPr lang="en-US" sz="1600" err="1">
                <a:ea typeface="+mn-lt"/>
                <a:cs typeface="+mn-lt"/>
              </a:rPr>
              <a:t>datblygu</a:t>
            </a:r>
            <a:r>
              <a:rPr lang="en-US" sz="1600">
                <a:ea typeface="+mn-lt"/>
                <a:cs typeface="+mn-lt"/>
              </a:rPr>
              <a:t> </a:t>
            </a:r>
            <a:r>
              <a:rPr lang="en-US" sz="1600" err="1">
                <a:ea typeface="+mn-lt"/>
                <a:cs typeface="+mn-lt"/>
              </a:rPr>
              <a:t>eu</a:t>
            </a:r>
            <a:r>
              <a:rPr lang="en-US" sz="1600">
                <a:ea typeface="+mn-lt"/>
                <a:cs typeface="+mn-lt"/>
              </a:rPr>
              <a:t> </a:t>
            </a:r>
            <a:r>
              <a:rPr lang="en-US" sz="1600" err="1">
                <a:ea typeface="+mn-lt"/>
                <a:cs typeface="+mn-lt"/>
              </a:rPr>
              <a:t>mesur</a:t>
            </a:r>
            <a:r>
              <a:rPr lang="en-US" sz="1600">
                <a:ea typeface="+mn-lt"/>
                <a:cs typeface="+mn-lt"/>
              </a:rPr>
              <a:t> </a:t>
            </a:r>
            <a:r>
              <a:rPr lang="en-US" sz="1600" err="1">
                <a:ea typeface="+mn-lt"/>
                <a:cs typeface="+mn-lt"/>
              </a:rPr>
              <a:t>gyda</a:t>
            </a:r>
            <a:r>
              <a:rPr lang="en-US" sz="1600">
                <a:ea typeface="+mn-lt"/>
                <a:cs typeface="+mn-lt"/>
              </a:rPr>
              <a:t> </a:t>
            </a:r>
            <a:r>
              <a:rPr lang="en-US" sz="1600" err="1">
                <a:ea typeface="+mn-lt"/>
                <a:cs typeface="+mn-lt"/>
              </a:rPr>
              <a:t>dysgwyr</a:t>
            </a:r>
            <a:r>
              <a:rPr lang="en-US" sz="1600">
                <a:ea typeface="+mn-lt"/>
                <a:cs typeface="+mn-lt"/>
              </a:rPr>
              <a:t> y </a:t>
            </a:r>
            <a:r>
              <a:rPr lang="en-US" sz="1600" err="1">
                <a:ea typeface="+mn-lt"/>
                <a:cs typeface="+mn-lt"/>
              </a:rPr>
              <a:t>mae</a:t>
            </a:r>
            <a:r>
              <a:rPr lang="en-US" sz="1600">
                <a:ea typeface="+mn-lt"/>
                <a:cs typeface="+mn-lt"/>
              </a:rPr>
              <a:t> </a:t>
            </a:r>
            <a:r>
              <a:rPr lang="en-US" sz="1600" err="1">
                <a:ea typeface="+mn-lt"/>
                <a:cs typeface="+mn-lt"/>
              </a:rPr>
              <a:t>tlodi</a:t>
            </a:r>
            <a:r>
              <a:rPr lang="en-US" sz="1600">
                <a:ea typeface="+mn-lt"/>
                <a:cs typeface="+mn-lt"/>
              </a:rPr>
              <a:t> ac </a:t>
            </a:r>
            <a:r>
              <a:rPr lang="en-US" sz="1600" err="1">
                <a:ea typeface="+mn-lt"/>
                <a:cs typeface="+mn-lt"/>
              </a:rPr>
              <a:t>anfantais</a:t>
            </a:r>
            <a:r>
              <a:rPr lang="en-US" sz="1600">
                <a:ea typeface="+mn-lt"/>
                <a:cs typeface="+mn-lt"/>
              </a:rPr>
              <a:t> </a:t>
            </a:r>
            <a:r>
              <a:rPr lang="en-US" sz="1600" err="1">
                <a:ea typeface="+mn-lt"/>
                <a:cs typeface="+mn-lt"/>
              </a:rPr>
              <a:t>yn</a:t>
            </a:r>
            <a:r>
              <a:rPr lang="en-US" sz="1600">
                <a:ea typeface="+mn-lt"/>
                <a:cs typeface="+mn-lt"/>
              </a:rPr>
              <a:t> </a:t>
            </a:r>
            <a:r>
              <a:rPr lang="en-US" sz="1600" err="1">
                <a:ea typeface="+mn-lt"/>
                <a:cs typeface="+mn-lt"/>
              </a:rPr>
              <a:t>effeithio</a:t>
            </a:r>
            <a:r>
              <a:rPr lang="en-US" sz="1600">
                <a:ea typeface="+mn-lt"/>
                <a:cs typeface="+mn-lt"/>
              </a:rPr>
              <a:t> </a:t>
            </a:r>
            <a:r>
              <a:rPr lang="en-US" sz="1600" err="1">
                <a:ea typeface="+mn-lt"/>
                <a:cs typeface="+mn-lt"/>
              </a:rPr>
              <a:t>arnynt</a:t>
            </a:r>
            <a:r>
              <a:rPr lang="en-US" sz="1600">
                <a:ea typeface="+mn-lt"/>
                <a:cs typeface="+mn-lt"/>
              </a:rPr>
              <a:t>, a </a:t>
            </a:r>
            <a:r>
              <a:rPr lang="en-US" sz="1600" err="1">
                <a:ea typeface="+mn-lt"/>
                <a:cs typeface="+mn-lt"/>
              </a:rPr>
              <a:t>sut</a:t>
            </a:r>
            <a:r>
              <a:rPr lang="en-US" sz="1600">
                <a:ea typeface="+mn-lt"/>
                <a:cs typeface="+mn-lt"/>
              </a:rPr>
              <a:t> y </a:t>
            </a:r>
            <a:r>
              <a:rPr lang="en-US" sz="1600" err="1">
                <a:ea typeface="+mn-lt"/>
                <a:cs typeface="+mn-lt"/>
              </a:rPr>
              <a:t>gellid</a:t>
            </a:r>
            <a:r>
              <a:rPr lang="en-US" sz="1600">
                <a:ea typeface="+mn-lt"/>
                <a:cs typeface="+mn-lt"/>
              </a:rPr>
              <a:t> </a:t>
            </a:r>
            <a:r>
              <a:rPr lang="en-US" sz="1600" err="1">
                <a:ea typeface="+mn-lt"/>
                <a:cs typeface="+mn-lt"/>
              </a:rPr>
              <a:t>mynd</a:t>
            </a:r>
            <a:r>
              <a:rPr lang="en-US" sz="1600">
                <a:ea typeface="+mn-lt"/>
                <a:cs typeface="+mn-lt"/>
              </a:rPr>
              <a:t> </a:t>
            </a:r>
            <a:r>
              <a:rPr lang="en-US" sz="1600" err="1">
                <a:ea typeface="+mn-lt"/>
                <a:cs typeface="+mn-lt"/>
              </a:rPr>
              <a:t>i’r</a:t>
            </a:r>
            <a:r>
              <a:rPr lang="en-US" sz="1600">
                <a:ea typeface="+mn-lt"/>
                <a:cs typeface="+mn-lt"/>
              </a:rPr>
              <a:t> </a:t>
            </a:r>
            <a:r>
              <a:rPr lang="en-US" sz="1600" err="1">
                <a:ea typeface="+mn-lt"/>
                <a:cs typeface="+mn-lt"/>
              </a:rPr>
              <a:t>afael</a:t>
            </a:r>
            <a:r>
              <a:rPr lang="en-US" sz="1600">
                <a:ea typeface="+mn-lt"/>
                <a:cs typeface="+mn-lt"/>
              </a:rPr>
              <a:t> </a:t>
            </a:r>
            <a:r>
              <a:rPr lang="en-US" sz="1600" err="1">
                <a:ea typeface="+mn-lt"/>
                <a:cs typeface="+mn-lt"/>
              </a:rPr>
              <a:t>â’r</a:t>
            </a:r>
            <a:r>
              <a:rPr lang="en-US" sz="1600">
                <a:ea typeface="+mn-lt"/>
                <a:cs typeface="+mn-lt"/>
              </a:rPr>
              <a:t> </a:t>
            </a:r>
            <a:r>
              <a:rPr lang="en-US" sz="1600" err="1">
                <a:ea typeface="+mn-lt"/>
                <a:cs typeface="+mn-lt"/>
              </a:rPr>
              <a:t>rhain</a:t>
            </a:r>
            <a:r>
              <a:rPr lang="en-US" sz="1600">
                <a:ea typeface="+mn-lt"/>
                <a:cs typeface="+mn-lt"/>
              </a:rPr>
              <a:t>?</a:t>
            </a:r>
            <a:endParaRPr lang="en-US" sz="1600"/>
          </a:p>
          <a:p>
            <a:r>
              <a:rPr lang="en-US" sz="1600">
                <a:ea typeface="+mn-lt"/>
                <a:cs typeface="+mn-lt"/>
              </a:rPr>
              <a:t>Beth </a:t>
            </a:r>
            <a:r>
              <a:rPr lang="en-US" sz="1600" err="1">
                <a:ea typeface="+mn-lt"/>
                <a:cs typeface="+mn-lt"/>
              </a:rPr>
              <a:t>yw</a:t>
            </a:r>
            <a:r>
              <a:rPr lang="en-US" sz="1600">
                <a:ea typeface="+mn-lt"/>
                <a:cs typeface="+mn-lt"/>
              </a:rPr>
              <a:t> </a:t>
            </a:r>
            <a:r>
              <a:rPr lang="en-US" sz="1600" err="1">
                <a:ea typeface="+mn-lt"/>
                <a:cs typeface="+mn-lt"/>
              </a:rPr>
              <a:t>cyd-destun</a:t>
            </a:r>
            <a:r>
              <a:rPr lang="en-US" sz="1600">
                <a:ea typeface="+mn-lt"/>
                <a:cs typeface="+mn-lt"/>
              </a:rPr>
              <a:t> </a:t>
            </a:r>
            <a:r>
              <a:rPr lang="en-US" sz="1600" err="1">
                <a:ea typeface="+mn-lt"/>
                <a:cs typeface="+mn-lt"/>
              </a:rPr>
              <a:t>ehangach</a:t>
            </a:r>
            <a:r>
              <a:rPr lang="en-US" sz="1600">
                <a:ea typeface="+mn-lt"/>
                <a:cs typeface="+mn-lt"/>
              </a:rPr>
              <a:t> (</a:t>
            </a:r>
            <a:r>
              <a:rPr lang="en-US" sz="1600" err="1">
                <a:ea typeface="+mn-lt"/>
                <a:cs typeface="+mn-lt"/>
              </a:rPr>
              <a:t>polisïau</a:t>
            </a:r>
            <a:r>
              <a:rPr lang="en-US" sz="1600">
                <a:ea typeface="+mn-lt"/>
                <a:cs typeface="+mn-lt"/>
              </a:rPr>
              <a:t>, </a:t>
            </a:r>
            <a:r>
              <a:rPr lang="en-US" sz="1600" err="1">
                <a:ea typeface="+mn-lt"/>
                <a:cs typeface="+mn-lt"/>
              </a:rPr>
              <a:t>deddfwriaeth</a:t>
            </a:r>
            <a:r>
              <a:rPr lang="en-US" sz="1600">
                <a:ea typeface="+mn-lt"/>
                <a:cs typeface="+mn-lt"/>
              </a:rPr>
              <a:t>, </a:t>
            </a:r>
            <a:r>
              <a:rPr lang="en-US" sz="1600" err="1">
                <a:ea typeface="+mn-lt"/>
                <a:cs typeface="+mn-lt"/>
              </a:rPr>
              <a:t>persbectif</a:t>
            </a:r>
            <a:r>
              <a:rPr lang="en-US" sz="1600">
                <a:ea typeface="+mn-lt"/>
                <a:cs typeface="+mn-lt"/>
              </a:rPr>
              <a:t> </a:t>
            </a:r>
            <a:r>
              <a:rPr lang="en-US" sz="1600" err="1">
                <a:ea typeface="+mn-lt"/>
                <a:cs typeface="+mn-lt"/>
              </a:rPr>
              <a:t>damcaniaethol</a:t>
            </a:r>
            <a:r>
              <a:rPr lang="en-US" sz="1600">
                <a:ea typeface="+mn-lt"/>
                <a:cs typeface="+mn-lt"/>
              </a:rPr>
              <a:t>, </a:t>
            </a:r>
            <a:r>
              <a:rPr lang="en-US" sz="1600" err="1">
                <a:ea typeface="+mn-lt"/>
                <a:cs typeface="+mn-lt"/>
              </a:rPr>
              <a:t>persbectif</a:t>
            </a:r>
            <a:r>
              <a:rPr lang="en-US" sz="1600">
                <a:ea typeface="+mn-lt"/>
                <a:cs typeface="+mn-lt"/>
              </a:rPr>
              <a:t> </a:t>
            </a:r>
            <a:r>
              <a:rPr lang="en-US" sz="1600" err="1">
                <a:ea typeface="+mn-lt"/>
                <a:cs typeface="+mn-lt"/>
              </a:rPr>
              <a:t>athronyddol</a:t>
            </a:r>
            <a:r>
              <a:rPr lang="en-US" sz="1600">
                <a:ea typeface="+mn-lt"/>
                <a:cs typeface="+mn-lt"/>
              </a:rPr>
              <a:t>, </a:t>
            </a:r>
            <a:r>
              <a:rPr lang="en-US" sz="1600" err="1">
                <a:ea typeface="+mn-lt"/>
                <a:cs typeface="+mn-lt"/>
              </a:rPr>
              <a:t>sylfaen</a:t>
            </a:r>
            <a:r>
              <a:rPr lang="en-US" sz="1600">
                <a:ea typeface="+mn-lt"/>
                <a:cs typeface="+mn-lt"/>
              </a:rPr>
              <a:t> </a:t>
            </a:r>
            <a:r>
              <a:rPr lang="en-US" sz="1600" err="1">
                <a:ea typeface="+mn-lt"/>
                <a:cs typeface="+mn-lt"/>
              </a:rPr>
              <a:t>ymchwil</a:t>
            </a:r>
            <a:r>
              <a:rPr lang="en-US" sz="1600">
                <a:ea typeface="+mn-lt"/>
                <a:cs typeface="+mn-lt"/>
              </a:rPr>
              <a:t> a </a:t>
            </a:r>
            <a:r>
              <a:rPr lang="en-US" sz="1600" err="1">
                <a:ea typeface="+mn-lt"/>
                <a:cs typeface="+mn-lt"/>
              </a:rPr>
              <a:t>safbwynt</a:t>
            </a:r>
            <a:r>
              <a:rPr lang="en-US" sz="1600">
                <a:ea typeface="+mn-lt"/>
                <a:cs typeface="+mn-lt"/>
              </a:rPr>
              <a:t> </a:t>
            </a:r>
            <a:r>
              <a:rPr lang="en-US" sz="1600" err="1">
                <a:ea typeface="+mn-lt"/>
                <a:cs typeface="+mn-lt"/>
              </a:rPr>
              <a:t>annatod</a:t>
            </a:r>
            <a:r>
              <a:rPr lang="en-US" sz="1600">
                <a:ea typeface="+mn-lt"/>
                <a:cs typeface="+mn-lt"/>
              </a:rPr>
              <a:t>, ac </a:t>
            </a:r>
            <a:r>
              <a:rPr lang="en-US" sz="1600" err="1">
                <a:ea typeface="+mn-lt"/>
                <a:cs typeface="+mn-lt"/>
              </a:rPr>
              <a:t>ati</a:t>
            </a:r>
            <a:r>
              <a:rPr lang="en-US" sz="1600">
                <a:ea typeface="+mn-lt"/>
                <a:cs typeface="+mn-lt"/>
              </a:rPr>
              <a:t>) </a:t>
            </a:r>
            <a:r>
              <a:rPr lang="en-US" sz="1600" err="1">
                <a:ea typeface="+mn-lt"/>
                <a:cs typeface="+mn-lt"/>
              </a:rPr>
              <a:t>ar</a:t>
            </a:r>
            <a:r>
              <a:rPr lang="en-US" sz="1600">
                <a:ea typeface="+mn-lt"/>
                <a:cs typeface="+mn-lt"/>
              </a:rPr>
              <a:t> </a:t>
            </a:r>
            <a:r>
              <a:rPr lang="en-US" sz="1600" err="1">
                <a:ea typeface="+mn-lt"/>
                <a:cs typeface="+mn-lt"/>
              </a:rPr>
              <a:t>gyfer</a:t>
            </a:r>
            <a:r>
              <a:rPr lang="en-US" sz="1600">
                <a:ea typeface="+mn-lt"/>
                <a:cs typeface="+mn-lt"/>
              </a:rPr>
              <a:t> </a:t>
            </a:r>
            <a:r>
              <a:rPr lang="en-US" sz="1600" err="1">
                <a:ea typeface="+mn-lt"/>
                <a:cs typeface="+mn-lt"/>
              </a:rPr>
              <a:t>arfer</a:t>
            </a:r>
            <a:r>
              <a:rPr lang="en-US" sz="1600">
                <a:ea typeface="+mn-lt"/>
                <a:cs typeface="+mn-lt"/>
              </a:rPr>
              <a:t> a </a:t>
            </a:r>
            <a:r>
              <a:rPr lang="en-US" sz="1600" err="1">
                <a:ea typeface="+mn-lt"/>
                <a:cs typeface="+mn-lt"/>
              </a:rPr>
              <a:t>mesuriadau</a:t>
            </a:r>
            <a:r>
              <a:rPr lang="en-US" sz="1600">
                <a:ea typeface="+mn-lt"/>
                <a:cs typeface="+mn-lt"/>
              </a:rPr>
              <a:t> </a:t>
            </a:r>
            <a:r>
              <a:rPr lang="en-US" sz="1600" err="1">
                <a:ea typeface="+mn-lt"/>
                <a:cs typeface="+mn-lt"/>
              </a:rPr>
              <a:t>dysgu</a:t>
            </a:r>
            <a:r>
              <a:rPr lang="en-US" sz="1600">
                <a:ea typeface="+mn-lt"/>
                <a:cs typeface="+mn-lt"/>
              </a:rPr>
              <a:t> a </a:t>
            </a:r>
            <a:r>
              <a:rPr lang="en-US" sz="1600" err="1">
                <a:ea typeface="+mn-lt"/>
                <a:cs typeface="+mn-lt"/>
              </a:rPr>
              <a:t>datblygu</a:t>
            </a:r>
            <a:r>
              <a:rPr lang="en-US" sz="1600">
                <a:ea typeface="+mn-lt"/>
                <a:cs typeface="+mn-lt"/>
              </a:rPr>
              <a:t> </a:t>
            </a:r>
            <a:r>
              <a:rPr lang="en-US" sz="1600" err="1">
                <a:ea typeface="+mn-lt"/>
                <a:cs typeface="+mn-lt"/>
              </a:rPr>
              <a:t>gyda</a:t>
            </a:r>
            <a:r>
              <a:rPr lang="en-US" sz="1600">
                <a:ea typeface="+mn-lt"/>
                <a:cs typeface="+mn-lt"/>
              </a:rPr>
              <a:t> </a:t>
            </a:r>
            <a:r>
              <a:rPr lang="en-US" sz="1600" err="1">
                <a:ea typeface="+mn-lt"/>
                <a:cs typeface="+mn-lt"/>
              </a:rPr>
              <a:t>dysgwyr</a:t>
            </a:r>
            <a:r>
              <a:rPr lang="en-US" sz="1600">
                <a:ea typeface="+mn-lt"/>
                <a:cs typeface="+mn-lt"/>
              </a:rPr>
              <a:t> y </a:t>
            </a:r>
            <a:r>
              <a:rPr lang="en-US" sz="1600" err="1">
                <a:ea typeface="+mn-lt"/>
                <a:cs typeface="+mn-lt"/>
              </a:rPr>
              <a:t>mae</a:t>
            </a:r>
            <a:r>
              <a:rPr lang="en-US" sz="1600">
                <a:ea typeface="+mn-lt"/>
                <a:cs typeface="+mn-lt"/>
              </a:rPr>
              <a:t> </a:t>
            </a:r>
            <a:r>
              <a:rPr lang="en-US" sz="1600" err="1">
                <a:ea typeface="+mn-lt"/>
                <a:cs typeface="+mn-lt"/>
              </a:rPr>
              <a:t>tlodi</a:t>
            </a:r>
            <a:r>
              <a:rPr lang="en-US" sz="1600">
                <a:ea typeface="+mn-lt"/>
                <a:cs typeface="+mn-lt"/>
              </a:rPr>
              <a:t> ac </a:t>
            </a:r>
            <a:r>
              <a:rPr lang="en-US" sz="1600" err="1">
                <a:ea typeface="+mn-lt"/>
                <a:cs typeface="+mn-lt"/>
              </a:rPr>
              <a:t>anfantais</a:t>
            </a:r>
            <a:r>
              <a:rPr lang="en-US" sz="1600">
                <a:ea typeface="+mn-lt"/>
                <a:cs typeface="+mn-lt"/>
              </a:rPr>
              <a:t> </a:t>
            </a:r>
            <a:r>
              <a:rPr lang="en-US" sz="1600" err="1">
                <a:ea typeface="+mn-lt"/>
                <a:cs typeface="+mn-lt"/>
              </a:rPr>
              <a:t>yn</a:t>
            </a:r>
            <a:r>
              <a:rPr lang="en-US" sz="1600">
                <a:ea typeface="+mn-lt"/>
                <a:cs typeface="+mn-lt"/>
              </a:rPr>
              <a:t> </a:t>
            </a:r>
            <a:r>
              <a:rPr lang="en-US" sz="1600" err="1">
                <a:ea typeface="+mn-lt"/>
                <a:cs typeface="+mn-lt"/>
              </a:rPr>
              <a:t>effeithio</a:t>
            </a:r>
            <a:r>
              <a:rPr lang="en-US" sz="1600">
                <a:ea typeface="+mn-lt"/>
                <a:cs typeface="+mn-lt"/>
              </a:rPr>
              <a:t> </a:t>
            </a:r>
            <a:r>
              <a:rPr lang="en-US" sz="1600" err="1">
                <a:ea typeface="+mn-lt"/>
                <a:cs typeface="+mn-lt"/>
              </a:rPr>
              <a:t>arnynt</a:t>
            </a:r>
            <a:r>
              <a:rPr lang="en-US" sz="1600">
                <a:ea typeface="+mn-lt"/>
                <a:cs typeface="+mn-lt"/>
              </a:rPr>
              <a:t>?  </a:t>
            </a:r>
            <a:endParaRPr lang="en-US" sz="1600"/>
          </a:p>
          <a:p>
            <a:r>
              <a:rPr lang="en-US" sz="1600">
                <a:ea typeface="+mn-lt"/>
                <a:cs typeface="+mn-lt"/>
              </a:rPr>
              <a:t>Sut </a:t>
            </a:r>
            <a:r>
              <a:rPr lang="en-US" sz="1600" err="1">
                <a:ea typeface="+mn-lt"/>
                <a:cs typeface="+mn-lt"/>
              </a:rPr>
              <a:t>gallwch</a:t>
            </a:r>
            <a:r>
              <a:rPr lang="en-US" sz="1600">
                <a:ea typeface="+mn-lt"/>
                <a:cs typeface="+mn-lt"/>
              </a:rPr>
              <a:t> chi </a:t>
            </a:r>
            <a:r>
              <a:rPr lang="en-US" sz="1600" err="1">
                <a:ea typeface="+mn-lt"/>
                <a:cs typeface="+mn-lt"/>
              </a:rPr>
              <a:t>sicrhau</a:t>
            </a:r>
            <a:r>
              <a:rPr lang="en-US" sz="1600">
                <a:ea typeface="+mn-lt"/>
                <a:cs typeface="+mn-lt"/>
              </a:rPr>
              <a:t> bod </a:t>
            </a:r>
            <a:r>
              <a:rPr lang="en-US" sz="1600" err="1">
                <a:ea typeface="+mn-lt"/>
                <a:cs typeface="+mn-lt"/>
              </a:rPr>
              <a:t>eich</a:t>
            </a:r>
            <a:r>
              <a:rPr lang="en-US" sz="1600">
                <a:ea typeface="+mn-lt"/>
                <a:cs typeface="+mn-lt"/>
              </a:rPr>
              <a:t> arfer </a:t>
            </a:r>
            <a:r>
              <a:rPr lang="en-US" sz="1600" err="1">
                <a:ea typeface="+mn-lt"/>
                <a:cs typeface="+mn-lt"/>
              </a:rPr>
              <a:t>wrth</a:t>
            </a:r>
            <a:r>
              <a:rPr lang="en-US" sz="1600">
                <a:ea typeface="+mn-lt"/>
                <a:cs typeface="+mn-lt"/>
              </a:rPr>
              <a:t> </a:t>
            </a:r>
            <a:r>
              <a:rPr lang="en-US" sz="1600" err="1">
                <a:ea typeface="+mn-lt"/>
                <a:cs typeface="+mn-lt"/>
              </a:rPr>
              <a:t>fesur</a:t>
            </a:r>
            <a:r>
              <a:rPr lang="en-US" sz="1600">
                <a:ea typeface="+mn-lt"/>
                <a:cs typeface="+mn-lt"/>
              </a:rPr>
              <a:t> </a:t>
            </a:r>
            <a:r>
              <a:rPr lang="en-US" sz="1600" err="1">
                <a:ea typeface="+mn-lt"/>
                <a:cs typeface="+mn-lt"/>
              </a:rPr>
              <a:t>dysgu</a:t>
            </a:r>
            <a:r>
              <a:rPr lang="en-US" sz="1600">
                <a:ea typeface="+mn-lt"/>
                <a:cs typeface="+mn-lt"/>
              </a:rPr>
              <a:t> a </a:t>
            </a:r>
            <a:r>
              <a:rPr lang="en-US" sz="1600" err="1">
                <a:ea typeface="+mn-lt"/>
                <a:cs typeface="+mn-lt"/>
              </a:rPr>
              <a:t>datblygiad</a:t>
            </a:r>
            <a:r>
              <a:rPr lang="en-US" sz="1600">
                <a:ea typeface="+mn-lt"/>
                <a:cs typeface="+mn-lt"/>
              </a:rPr>
              <a:t> </a:t>
            </a:r>
            <a:r>
              <a:rPr lang="en-US" sz="1600" err="1">
                <a:ea typeface="+mn-lt"/>
                <a:cs typeface="+mn-lt"/>
              </a:rPr>
              <a:t>dysgwyr</a:t>
            </a:r>
            <a:r>
              <a:rPr lang="en-US" sz="1600">
                <a:ea typeface="+mn-lt"/>
                <a:cs typeface="+mn-lt"/>
              </a:rPr>
              <a:t> y </a:t>
            </a:r>
            <a:r>
              <a:rPr lang="en-US" sz="1600" err="1">
                <a:ea typeface="+mn-lt"/>
                <a:cs typeface="+mn-lt"/>
              </a:rPr>
              <a:t>mae</a:t>
            </a:r>
            <a:r>
              <a:rPr lang="en-US" sz="1600">
                <a:ea typeface="+mn-lt"/>
                <a:cs typeface="+mn-lt"/>
              </a:rPr>
              <a:t> </a:t>
            </a:r>
            <a:r>
              <a:rPr lang="en-US" sz="1600" err="1">
                <a:ea typeface="+mn-lt"/>
                <a:cs typeface="+mn-lt"/>
              </a:rPr>
              <a:t>tlodi</a:t>
            </a:r>
            <a:r>
              <a:rPr lang="en-US" sz="1600">
                <a:ea typeface="+mn-lt"/>
                <a:cs typeface="+mn-lt"/>
              </a:rPr>
              <a:t> ac </a:t>
            </a:r>
            <a:r>
              <a:rPr lang="en-US" sz="1600" err="1">
                <a:ea typeface="+mn-lt"/>
                <a:cs typeface="+mn-lt"/>
              </a:rPr>
              <a:t>anfantais</a:t>
            </a:r>
            <a:r>
              <a:rPr lang="en-US" sz="1600">
                <a:ea typeface="+mn-lt"/>
                <a:cs typeface="+mn-lt"/>
              </a:rPr>
              <a:t> </a:t>
            </a:r>
            <a:r>
              <a:rPr lang="en-US" sz="1600" err="1">
                <a:ea typeface="+mn-lt"/>
                <a:cs typeface="+mn-lt"/>
              </a:rPr>
              <a:t>yn</a:t>
            </a:r>
            <a:r>
              <a:rPr lang="en-US" sz="1600">
                <a:ea typeface="+mn-lt"/>
                <a:cs typeface="+mn-lt"/>
              </a:rPr>
              <a:t> </a:t>
            </a:r>
            <a:r>
              <a:rPr lang="en-US" sz="1600" err="1">
                <a:ea typeface="+mn-lt"/>
                <a:cs typeface="+mn-lt"/>
              </a:rPr>
              <a:t>effeithio</a:t>
            </a:r>
            <a:r>
              <a:rPr lang="en-US" sz="1600">
                <a:ea typeface="+mn-lt"/>
                <a:cs typeface="+mn-lt"/>
              </a:rPr>
              <a:t> </a:t>
            </a:r>
            <a:r>
              <a:rPr lang="en-US" sz="1600" err="1">
                <a:ea typeface="+mn-lt"/>
                <a:cs typeface="+mn-lt"/>
              </a:rPr>
              <a:t>arnynt</a:t>
            </a:r>
            <a:r>
              <a:rPr lang="en-US" sz="1600">
                <a:ea typeface="+mn-lt"/>
                <a:cs typeface="+mn-lt"/>
              </a:rPr>
              <a:t> </a:t>
            </a:r>
            <a:r>
              <a:rPr lang="en-US" sz="1600" err="1">
                <a:ea typeface="+mn-lt"/>
                <a:cs typeface="+mn-lt"/>
              </a:rPr>
              <a:t>yn</a:t>
            </a:r>
            <a:r>
              <a:rPr lang="en-US" sz="1600">
                <a:ea typeface="+mn-lt"/>
                <a:cs typeface="+mn-lt"/>
              </a:rPr>
              <a:t> </a:t>
            </a:r>
            <a:r>
              <a:rPr lang="en-US" sz="1600" err="1">
                <a:ea typeface="+mn-lt"/>
                <a:cs typeface="+mn-lt"/>
              </a:rPr>
              <a:t>ystyried</a:t>
            </a:r>
            <a:r>
              <a:rPr lang="en-US" sz="1600">
                <a:ea typeface="+mn-lt"/>
                <a:cs typeface="+mn-lt"/>
              </a:rPr>
              <a:t> y </a:t>
            </a:r>
            <a:r>
              <a:rPr lang="en-US" sz="1600" err="1">
                <a:ea typeface="+mn-lt"/>
                <a:cs typeface="+mn-lt"/>
              </a:rPr>
              <a:t>ffactorau</a:t>
            </a:r>
            <a:r>
              <a:rPr lang="en-US" sz="1600">
                <a:ea typeface="+mn-lt"/>
                <a:cs typeface="+mn-lt"/>
              </a:rPr>
              <a:t> </a:t>
            </a:r>
            <a:r>
              <a:rPr lang="en-US" sz="1600" err="1">
                <a:ea typeface="+mn-lt"/>
                <a:cs typeface="+mn-lt"/>
              </a:rPr>
              <a:t>cyd-destunol</a:t>
            </a:r>
            <a:r>
              <a:rPr lang="en-US" sz="1600">
                <a:ea typeface="+mn-lt"/>
                <a:cs typeface="+mn-lt"/>
              </a:rPr>
              <a:t> </a:t>
            </a:r>
            <a:r>
              <a:rPr lang="en-US" sz="1600" err="1">
                <a:ea typeface="+mn-lt"/>
                <a:cs typeface="+mn-lt"/>
              </a:rPr>
              <a:t>ehangach</a:t>
            </a:r>
            <a:r>
              <a:rPr lang="en-US" sz="1600">
                <a:ea typeface="+mn-lt"/>
                <a:cs typeface="+mn-lt"/>
              </a:rPr>
              <a:t> </a:t>
            </a:r>
            <a:r>
              <a:rPr lang="en-US" sz="1600" err="1">
                <a:ea typeface="+mn-lt"/>
                <a:cs typeface="+mn-lt"/>
              </a:rPr>
              <a:t>sy’n</a:t>
            </a:r>
            <a:r>
              <a:rPr lang="en-US" sz="1600">
                <a:ea typeface="+mn-lt"/>
                <a:cs typeface="+mn-lt"/>
              </a:rPr>
              <a:t> </a:t>
            </a:r>
            <a:r>
              <a:rPr lang="en-US" sz="1600" err="1">
                <a:ea typeface="+mn-lt"/>
                <a:cs typeface="+mn-lt"/>
              </a:rPr>
              <a:t>dylanwadu</a:t>
            </a:r>
            <a:r>
              <a:rPr lang="en-US" sz="1600">
                <a:ea typeface="+mn-lt"/>
                <a:cs typeface="+mn-lt"/>
              </a:rPr>
              <a:t> </a:t>
            </a:r>
            <a:r>
              <a:rPr lang="en-US" sz="1600" err="1">
                <a:ea typeface="+mn-lt"/>
                <a:cs typeface="+mn-lt"/>
              </a:rPr>
              <a:t>ar</a:t>
            </a:r>
            <a:r>
              <a:rPr lang="en-US" sz="1600">
                <a:ea typeface="+mn-lt"/>
                <a:cs typeface="+mn-lt"/>
              </a:rPr>
              <a:t> </a:t>
            </a:r>
            <a:r>
              <a:rPr lang="en-US" sz="1600" err="1">
                <a:ea typeface="+mn-lt"/>
                <a:cs typeface="+mn-lt"/>
              </a:rPr>
              <a:t>brofiadau</a:t>
            </a:r>
            <a:r>
              <a:rPr lang="en-US" sz="1600">
                <a:ea typeface="+mn-lt"/>
                <a:cs typeface="+mn-lt"/>
              </a:rPr>
              <a:t> a </a:t>
            </a:r>
            <a:r>
              <a:rPr lang="en-US" sz="1600" err="1">
                <a:ea typeface="+mn-lt"/>
                <a:cs typeface="+mn-lt"/>
              </a:rPr>
              <a:t>chanlyniadau’r</a:t>
            </a:r>
            <a:r>
              <a:rPr lang="en-US" sz="1600">
                <a:ea typeface="+mn-lt"/>
                <a:cs typeface="+mn-lt"/>
              </a:rPr>
              <a:t> </a:t>
            </a:r>
            <a:r>
              <a:rPr lang="en-US" sz="1600" err="1">
                <a:ea typeface="+mn-lt"/>
                <a:cs typeface="+mn-lt"/>
              </a:rPr>
              <a:t>dysgwyr</a:t>
            </a:r>
            <a:r>
              <a:rPr lang="en-US" sz="1600">
                <a:ea typeface="+mn-lt"/>
                <a:cs typeface="+mn-lt"/>
              </a:rPr>
              <a:t> </a:t>
            </a:r>
            <a:r>
              <a:rPr lang="en-US" sz="1600" err="1">
                <a:ea typeface="+mn-lt"/>
                <a:cs typeface="+mn-lt"/>
              </a:rPr>
              <a:t>hyn</a:t>
            </a:r>
            <a:r>
              <a:rPr lang="en-US" sz="1600">
                <a:ea typeface="+mn-lt"/>
                <a:cs typeface="+mn-lt"/>
              </a:rPr>
              <a:t>?</a:t>
            </a:r>
            <a:endParaRPr lang="en-US" sz="1600"/>
          </a:p>
        </p:txBody>
      </p:sp>
    </p:spTree>
    <p:extLst>
      <p:ext uri="{BB962C8B-B14F-4D97-AF65-F5344CB8AC3E}">
        <p14:creationId xmlns:p14="http://schemas.microsoft.com/office/powerpoint/2010/main" val="3895835945"/>
      </p:ext>
    </p:extLst>
  </p:cSld>
  <p:clrMapOvr>
    <a:masterClrMapping/>
  </p:clrMapOvr>
  <p:transition spd="med"/>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312F4-B2DC-FF0A-330C-79D620DABF11}"/>
              </a:ext>
            </a:extLst>
          </p:cNvPr>
          <p:cNvSpPr>
            <a:spLocks noGrp="1"/>
          </p:cNvSpPr>
          <p:nvPr>
            <p:ph type="title"/>
          </p:nvPr>
        </p:nvSpPr>
        <p:spPr>
          <a:xfrm>
            <a:off x="159835" y="2713"/>
            <a:ext cx="10515600" cy="1102539"/>
          </a:xfrm>
        </p:spPr>
        <p:txBody>
          <a:bodyPr lIns="45719" tIns="45720" rIns="45719" bIns="45720" anchor="ctr">
            <a:noAutofit/>
          </a:bodyPr>
          <a:lstStyle/>
          <a:p>
            <a:r>
              <a:rPr lang="en-US" sz="3200" err="1">
                <a:latin typeface="Arial Unicode MS"/>
              </a:rPr>
              <a:t>Personalised</a:t>
            </a:r>
            <a:r>
              <a:rPr lang="en-US" sz="3200">
                <a:latin typeface="Arial Unicode MS"/>
              </a:rPr>
              <a:t> Assessments (in the context of </a:t>
            </a:r>
            <a:r>
              <a:rPr lang="en-US" sz="3200" b="1">
                <a:latin typeface="Arial Unicode MS"/>
              </a:rPr>
              <a:t>LO2</a:t>
            </a:r>
            <a:r>
              <a:rPr lang="en-US" sz="3200">
                <a:latin typeface="Arial Unicode MS"/>
              </a:rPr>
              <a:t> for this module)</a:t>
            </a:r>
          </a:p>
        </p:txBody>
      </p:sp>
      <p:sp>
        <p:nvSpPr>
          <p:cNvPr id="3" name="Text Placeholder 2">
            <a:extLst>
              <a:ext uri="{FF2B5EF4-FFF2-40B4-BE49-F238E27FC236}">
                <a16:creationId xmlns:a16="http://schemas.microsoft.com/office/drawing/2014/main" id="{7FEE9A71-F2A5-7031-96D2-E4866D93D805}"/>
              </a:ext>
            </a:extLst>
          </p:cNvPr>
          <p:cNvSpPr>
            <a:spLocks noGrp="1"/>
          </p:cNvSpPr>
          <p:nvPr>
            <p:ph type="body" idx="1"/>
          </p:nvPr>
        </p:nvSpPr>
        <p:spPr>
          <a:xfrm>
            <a:off x="159834" y="1249478"/>
            <a:ext cx="10515600" cy="4583655"/>
          </a:xfrm>
        </p:spPr>
        <p:txBody>
          <a:bodyPr lIns="45719" tIns="45720" rIns="45719" bIns="45720" anchor="t">
            <a:normAutofit fontScale="92500" lnSpcReduction="10000"/>
          </a:bodyPr>
          <a:lstStyle/>
          <a:p>
            <a:pPr marL="0" indent="0">
              <a:buNone/>
            </a:pPr>
            <a:r>
              <a:rPr lang="en-GB" sz="3200" b="1">
                <a:solidFill>
                  <a:srgbClr val="0070C0"/>
                </a:solidFill>
                <a:latin typeface="Arial"/>
                <a:cs typeface="Arial"/>
              </a:rPr>
              <a:t>Before further study reflect on your professional practice</a:t>
            </a:r>
          </a:p>
          <a:p>
            <a:pPr marL="0" indent="0">
              <a:buNone/>
            </a:pPr>
            <a:r>
              <a:rPr lang="en-GB" sz="2000">
                <a:latin typeface="Arial Unicode MS"/>
                <a:cs typeface="Arial"/>
              </a:rPr>
              <a:t>Personalised Assessments offers one approach to measuring the learning and development of learners impacted by poverty and disadvantage in a classroom setting.  However, when critically evaluating the practice and measurement of learning and development for these learners more broadly, and within the specific context of your own professional practice, it is important to consider:</a:t>
            </a:r>
            <a:endParaRPr lang="en-GB" sz="2000">
              <a:latin typeface="Arial Unicode MS"/>
            </a:endParaRPr>
          </a:p>
          <a:p>
            <a:pPr marL="285750" indent="-285750"/>
            <a:r>
              <a:rPr lang="en-GB" sz="1600">
                <a:ea typeface="+mn-lt"/>
                <a:cs typeface="+mn-lt"/>
              </a:rPr>
              <a:t>What are the ways of measuring the learning and development of learners impacted by poverty and disadvantage in your setting?</a:t>
            </a:r>
            <a:endParaRPr lang="en-GB" sz="1600">
              <a:latin typeface="Arial Unicode MS"/>
              <a:ea typeface="+mn-lt"/>
              <a:cs typeface="+mn-lt"/>
            </a:endParaRPr>
          </a:p>
          <a:p>
            <a:pPr marL="285750" indent="-285750"/>
            <a:r>
              <a:rPr lang="en-GB" sz="1600">
                <a:ea typeface="+mn-lt"/>
                <a:cs typeface="+mn-lt"/>
              </a:rPr>
              <a:t>What are the strengths of the ways of measuring the learning and development of learners impacted by poverty in successfully identifying and supporting these learners?</a:t>
            </a:r>
            <a:endParaRPr lang="en-GB" sz="1600">
              <a:latin typeface="Calibri"/>
              <a:cs typeface="Calibri"/>
            </a:endParaRPr>
          </a:p>
          <a:p>
            <a:pPr marL="285750" indent="-285750"/>
            <a:r>
              <a:rPr lang="en-GB" sz="1600">
                <a:ea typeface="+mn-lt"/>
                <a:cs typeface="+mn-lt"/>
              </a:rPr>
              <a:t>What limitations might exist in the current practices and measurement of learning and development with learners who are impacted by poverty and disadvantage, and how might these be addressed?</a:t>
            </a:r>
            <a:endParaRPr lang="en-GB" sz="1600">
              <a:latin typeface="Calibri"/>
              <a:cs typeface="Calibri"/>
            </a:endParaRPr>
          </a:p>
          <a:p>
            <a:pPr marL="285750" indent="-285750"/>
            <a:r>
              <a:rPr lang="en-GB" sz="1600">
                <a:latin typeface="Arial Unicode MS"/>
                <a:cs typeface="Arial"/>
              </a:rPr>
              <a:t>What is the wider context (policies, legislation, theoretical perspective, philosophical perspective, research base and integral viewpoint, etc.) of the practice and measurements of learning and development with learners who are impacted by poverty and disadvantage?  </a:t>
            </a:r>
            <a:endParaRPr lang="en-GB" sz="1600">
              <a:latin typeface="Arial Unicode MS"/>
              <a:cs typeface="Calibri"/>
            </a:endParaRPr>
          </a:p>
          <a:p>
            <a:pPr marL="285750" indent="-285750"/>
            <a:r>
              <a:rPr lang="en-GB" sz="1600">
                <a:latin typeface="Arial Unicode MS"/>
                <a:cs typeface="Arial"/>
              </a:rPr>
              <a:t>How can you ensure that your practice when measuring the learning and development of learners impacted by poverty and disadvantage considers the wider contextual factors influencing these learners' experiences and outcomes?</a:t>
            </a:r>
            <a:endParaRPr lang="en-GB" sz="1600">
              <a:latin typeface="Arial Unicode MS"/>
            </a:endParaRPr>
          </a:p>
          <a:p>
            <a:endParaRPr lang="en-GB" sz="1400">
              <a:latin typeface="Arial Unicode MS"/>
              <a:cs typeface="Arial"/>
            </a:endParaRPr>
          </a:p>
          <a:p>
            <a:endParaRPr lang="en-GB" sz="1400">
              <a:latin typeface="Arial Unicode MS"/>
              <a:cs typeface="Arial"/>
            </a:endParaRPr>
          </a:p>
          <a:p>
            <a:endParaRPr lang="en-GB" sz="1400">
              <a:latin typeface="Arial Unicode MS"/>
              <a:cs typeface="Arial"/>
            </a:endParaRPr>
          </a:p>
          <a:p>
            <a:pPr marL="0" indent="0">
              <a:buNone/>
            </a:pPr>
            <a:endParaRPr lang="en-GB"/>
          </a:p>
          <a:p>
            <a:pPr marL="0" indent="0">
              <a:buNone/>
            </a:pPr>
            <a:endParaRPr lang="en-GB" sz="3200" b="1">
              <a:solidFill>
                <a:srgbClr val="0070C0"/>
              </a:solidFill>
              <a:latin typeface="Arial"/>
              <a:cs typeface="Arial"/>
            </a:endParaRPr>
          </a:p>
        </p:txBody>
      </p:sp>
    </p:spTree>
    <p:extLst>
      <p:ext uri="{BB962C8B-B14F-4D97-AF65-F5344CB8AC3E}">
        <p14:creationId xmlns:p14="http://schemas.microsoft.com/office/powerpoint/2010/main" val="2344478441"/>
      </p:ext>
    </p:extLst>
  </p:cSld>
  <p:clrMapOvr>
    <a:masterClrMapping/>
  </p:clrMapOvr>
  <p:transition spd="med"/>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8D529-C023-0D8A-2311-135B7D3F3AF8}"/>
              </a:ext>
            </a:extLst>
          </p:cNvPr>
          <p:cNvSpPr>
            <a:spLocks noGrp="1"/>
          </p:cNvSpPr>
          <p:nvPr>
            <p:ph type="title"/>
          </p:nvPr>
        </p:nvSpPr>
        <p:spPr>
          <a:xfrm>
            <a:off x="281608" y="222004"/>
            <a:ext cx="10515600" cy="1325563"/>
          </a:xfrm>
        </p:spPr>
        <p:txBody>
          <a:bodyPr/>
          <a:lstStyle/>
          <a:p>
            <a:r>
              <a:rPr lang="en-GB"/>
              <a:t>Grant </a:t>
            </a:r>
            <a:r>
              <a:rPr lang="en-GB" err="1"/>
              <a:t>Datblygu</a:t>
            </a:r>
            <a:r>
              <a:rPr lang="en-GB"/>
              <a:t> </a:t>
            </a:r>
            <a:r>
              <a:rPr lang="en-GB" err="1"/>
              <a:t>Disgyblion</a:t>
            </a:r>
            <a:endParaRPr lang="en-GB"/>
          </a:p>
        </p:txBody>
      </p:sp>
      <p:sp>
        <p:nvSpPr>
          <p:cNvPr id="5" name="Content Placeholder 2">
            <a:extLst>
              <a:ext uri="{FF2B5EF4-FFF2-40B4-BE49-F238E27FC236}">
                <a16:creationId xmlns:a16="http://schemas.microsoft.com/office/drawing/2014/main" id="{6065B822-7B0A-1343-1013-E0EF2883A17B}"/>
              </a:ext>
            </a:extLst>
          </p:cNvPr>
          <p:cNvSpPr>
            <a:spLocks noGrp="1"/>
          </p:cNvSpPr>
          <p:nvPr>
            <p:ph sz="half" idx="1"/>
          </p:nvPr>
        </p:nvSpPr>
        <p:spPr>
          <a:xfrm>
            <a:off x="139667" y="1546809"/>
            <a:ext cx="10217497" cy="4351338"/>
          </a:xfrm>
        </p:spPr>
        <p:txBody>
          <a:bodyPr lIns="45719" tIns="45720" rIns="45719" bIns="45720" anchor="t">
            <a:normAutofit/>
          </a:bodyPr>
          <a:lstStyle/>
          <a:p>
            <a:r>
              <a:rPr lang="en-GB" sz="2000" b="0" i="0">
                <a:solidFill>
                  <a:srgbClr val="1F1F1F"/>
                </a:solidFill>
                <a:effectLst/>
                <a:latin typeface="Arial"/>
              </a:rPr>
              <a:t>Nod </a:t>
            </a:r>
            <a:r>
              <a:rPr lang="en-GB" sz="2000" b="0" i="0" err="1">
                <a:solidFill>
                  <a:srgbClr val="1F1F1F"/>
                </a:solidFill>
                <a:effectLst/>
                <a:latin typeface="Arial"/>
              </a:rPr>
              <a:t>cyllid</a:t>
            </a:r>
            <a:r>
              <a:rPr lang="en-GB" sz="2000" b="0" i="0">
                <a:solidFill>
                  <a:srgbClr val="1F1F1F"/>
                </a:solidFill>
                <a:effectLst/>
                <a:latin typeface="Arial"/>
              </a:rPr>
              <a:t> y Grant </a:t>
            </a:r>
            <a:r>
              <a:rPr lang="en-GB" sz="2000" b="0" i="0" err="1">
                <a:solidFill>
                  <a:srgbClr val="1F1F1F"/>
                </a:solidFill>
                <a:effectLst/>
                <a:latin typeface="Arial"/>
              </a:rPr>
              <a:t>Datblygu</a:t>
            </a:r>
            <a:r>
              <a:rPr lang="en-GB" sz="2000" b="0" i="0">
                <a:solidFill>
                  <a:srgbClr val="1F1F1F"/>
                </a:solidFill>
                <a:effectLst/>
                <a:latin typeface="Arial"/>
              </a:rPr>
              <a:t> </a:t>
            </a:r>
            <a:r>
              <a:rPr lang="en-GB" sz="2000" b="0" i="0" err="1">
                <a:solidFill>
                  <a:srgbClr val="1F1F1F"/>
                </a:solidFill>
                <a:effectLst/>
                <a:latin typeface="Arial"/>
              </a:rPr>
              <a:t>Disgyblion</a:t>
            </a:r>
            <a:r>
              <a:rPr lang="en-GB" sz="2000" b="0" i="0">
                <a:solidFill>
                  <a:srgbClr val="1F1F1F"/>
                </a:solidFill>
                <a:effectLst/>
                <a:latin typeface="Arial"/>
              </a:rPr>
              <a:t>, Grant </a:t>
            </a:r>
            <a:r>
              <a:rPr lang="en-GB" sz="2000" b="0" i="0" err="1">
                <a:solidFill>
                  <a:srgbClr val="1F1F1F"/>
                </a:solidFill>
                <a:effectLst/>
                <a:latin typeface="Arial"/>
              </a:rPr>
              <a:t>Datblygu</a:t>
            </a:r>
            <a:r>
              <a:rPr lang="en-GB" sz="2000" b="0" i="0">
                <a:solidFill>
                  <a:srgbClr val="1F1F1F"/>
                </a:solidFill>
                <a:effectLst/>
                <a:latin typeface="Arial"/>
              </a:rPr>
              <a:t> </a:t>
            </a:r>
            <a:r>
              <a:rPr lang="en-GB" sz="2000" b="0" i="0" err="1">
                <a:solidFill>
                  <a:srgbClr val="1F1F1F"/>
                </a:solidFill>
                <a:effectLst/>
                <a:latin typeface="Arial"/>
              </a:rPr>
              <a:t>Disgyblion</a:t>
            </a:r>
            <a:r>
              <a:rPr lang="en-GB" sz="2000" b="0" i="0">
                <a:solidFill>
                  <a:srgbClr val="1F1F1F"/>
                </a:solidFill>
                <a:effectLst/>
                <a:latin typeface="Arial"/>
              </a:rPr>
              <a:t> y </a:t>
            </a:r>
            <a:r>
              <a:rPr lang="en-GB" sz="2000" b="0" i="0" err="1">
                <a:solidFill>
                  <a:srgbClr val="1F1F1F"/>
                </a:solidFill>
                <a:effectLst/>
                <a:latin typeface="Arial"/>
              </a:rPr>
              <a:t>Blynyddoedd</a:t>
            </a:r>
            <a:r>
              <a:rPr lang="en-GB" sz="2000" b="0" i="0">
                <a:solidFill>
                  <a:srgbClr val="1F1F1F"/>
                </a:solidFill>
                <a:effectLst/>
                <a:latin typeface="Arial"/>
              </a:rPr>
              <a:t> </a:t>
            </a:r>
            <a:r>
              <a:rPr lang="en-GB" sz="2000" b="0" i="0" err="1">
                <a:solidFill>
                  <a:srgbClr val="1F1F1F"/>
                </a:solidFill>
                <a:effectLst/>
                <a:latin typeface="Arial"/>
              </a:rPr>
              <a:t>Cynnar</a:t>
            </a:r>
            <a:r>
              <a:rPr lang="en-GB" sz="2000" b="0" i="0">
                <a:solidFill>
                  <a:srgbClr val="1F1F1F"/>
                </a:solidFill>
                <a:effectLst/>
                <a:latin typeface="Arial"/>
              </a:rPr>
              <a:t> a Grant </a:t>
            </a:r>
            <a:r>
              <a:rPr lang="en-GB" sz="2000" b="0" i="0" err="1">
                <a:solidFill>
                  <a:srgbClr val="1F1F1F"/>
                </a:solidFill>
                <a:effectLst/>
                <a:latin typeface="Arial"/>
              </a:rPr>
              <a:t>Datblygu</a:t>
            </a:r>
            <a:r>
              <a:rPr lang="en-GB" sz="2000" b="0" i="0">
                <a:solidFill>
                  <a:srgbClr val="1F1F1F"/>
                </a:solidFill>
                <a:effectLst/>
                <a:latin typeface="Arial"/>
              </a:rPr>
              <a:t> </a:t>
            </a:r>
            <a:r>
              <a:rPr lang="en-GB" sz="2000" b="0" i="0" err="1">
                <a:solidFill>
                  <a:srgbClr val="1F1F1F"/>
                </a:solidFill>
                <a:effectLst/>
                <a:latin typeface="Arial"/>
              </a:rPr>
              <a:t>Disgyblion</a:t>
            </a:r>
            <a:r>
              <a:rPr lang="en-GB" sz="2000" b="0" i="0">
                <a:solidFill>
                  <a:srgbClr val="1F1F1F"/>
                </a:solidFill>
                <a:effectLst/>
                <a:latin typeface="Arial"/>
              </a:rPr>
              <a:t> </a:t>
            </a:r>
            <a:r>
              <a:rPr lang="en-GB" sz="2000" b="0" i="0" err="1">
                <a:solidFill>
                  <a:srgbClr val="1F1F1F"/>
                </a:solidFill>
                <a:effectLst/>
                <a:latin typeface="Arial"/>
              </a:rPr>
              <a:t>Addysg</a:t>
            </a:r>
            <a:r>
              <a:rPr lang="en-GB" sz="2000" b="0" i="0">
                <a:solidFill>
                  <a:srgbClr val="1F1F1F"/>
                </a:solidFill>
                <a:effectLst/>
                <a:latin typeface="Arial"/>
              </a:rPr>
              <a:t> </a:t>
            </a:r>
            <a:r>
              <a:rPr lang="en-GB" sz="2000" b="0" i="0" err="1">
                <a:solidFill>
                  <a:srgbClr val="1F1F1F"/>
                </a:solidFill>
                <a:effectLst/>
                <a:latin typeface="Arial"/>
              </a:rPr>
              <a:t>Heblaw</a:t>
            </a:r>
            <a:r>
              <a:rPr lang="en-GB" sz="2000" b="0" i="0">
                <a:solidFill>
                  <a:srgbClr val="1F1F1F"/>
                </a:solidFill>
                <a:effectLst/>
                <a:latin typeface="Arial"/>
              </a:rPr>
              <a:t> yn </a:t>
            </a:r>
            <a:r>
              <a:rPr lang="en-GB" sz="2000" b="0" i="0" err="1">
                <a:solidFill>
                  <a:srgbClr val="1F1F1F"/>
                </a:solidFill>
                <a:effectLst/>
                <a:latin typeface="Arial"/>
              </a:rPr>
              <a:t>yr</a:t>
            </a:r>
            <a:r>
              <a:rPr lang="en-GB" sz="2000" b="0" i="0">
                <a:solidFill>
                  <a:srgbClr val="1F1F1F"/>
                </a:solidFill>
                <a:effectLst/>
                <a:latin typeface="Arial"/>
              </a:rPr>
              <a:t> Ysgol </a:t>
            </a:r>
            <a:r>
              <a:rPr lang="en-GB" sz="2000" b="0" i="0" err="1">
                <a:solidFill>
                  <a:srgbClr val="1F1F1F"/>
                </a:solidFill>
                <a:effectLst/>
                <a:latin typeface="Arial"/>
              </a:rPr>
              <a:t>yw</a:t>
            </a:r>
            <a:r>
              <a:rPr lang="en-GB" sz="2000" b="0" i="0">
                <a:solidFill>
                  <a:srgbClr val="1F1F1F"/>
                </a:solidFill>
                <a:effectLst/>
                <a:latin typeface="Arial"/>
              </a:rPr>
              <a:t> </a:t>
            </a:r>
            <a:r>
              <a:rPr lang="en-GB" sz="2000" b="0" i="0" err="1">
                <a:solidFill>
                  <a:srgbClr val="1F1F1F"/>
                </a:solidFill>
                <a:effectLst/>
                <a:latin typeface="Arial"/>
              </a:rPr>
              <a:t>codi</a:t>
            </a:r>
            <a:r>
              <a:rPr lang="en-GB" sz="2000" b="0" i="0">
                <a:solidFill>
                  <a:srgbClr val="1F1F1F"/>
                </a:solidFill>
                <a:effectLst/>
                <a:latin typeface="Arial"/>
              </a:rPr>
              <a:t> </a:t>
            </a:r>
            <a:r>
              <a:rPr lang="en-GB" sz="2000" b="0" i="0" err="1">
                <a:solidFill>
                  <a:srgbClr val="1F1F1F"/>
                </a:solidFill>
                <a:effectLst/>
                <a:latin typeface="Arial"/>
              </a:rPr>
              <a:t>lefel</a:t>
            </a:r>
            <a:r>
              <a:rPr lang="en-GB" sz="2000" b="0" i="0">
                <a:solidFill>
                  <a:srgbClr val="1F1F1F"/>
                </a:solidFill>
                <a:effectLst/>
                <a:latin typeface="Arial"/>
              </a:rPr>
              <a:t> </a:t>
            </a:r>
            <a:r>
              <a:rPr lang="en-GB" sz="2000" b="0" i="0" err="1">
                <a:solidFill>
                  <a:srgbClr val="1F1F1F"/>
                </a:solidFill>
                <a:effectLst/>
                <a:latin typeface="Arial"/>
              </a:rPr>
              <a:t>cyrhaeddiad</a:t>
            </a:r>
            <a:r>
              <a:rPr lang="en-GB" sz="2000" b="0" i="0">
                <a:solidFill>
                  <a:srgbClr val="1F1F1F"/>
                </a:solidFill>
                <a:effectLst/>
                <a:latin typeface="Arial"/>
              </a:rPr>
              <a:t> plant a </a:t>
            </a:r>
            <a:r>
              <a:rPr lang="en-GB" sz="2000" b="0" i="0" err="1">
                <a:solidFill>
                  <a:srgbClr val="1F1F1F"/>
                </a:solidFill>
                <a:effectLst/>
                <a:latin typeface="Arial"/>
              </a:rPr>
              <a:t>phobl</a:t>
            </a:r>
            <a:r>
              <a:rPr lang="en-GB" sz="2000" b="0" i="0">
                <a:solidFill>
                  <a:srgbClr val="1F1F1F"/>
                </a:solidFill>
                <a:effectLst/>
                <a:latin typeface="Arial"/>
              </a:rPr>
              <a:t> </a:t>
            </a:r>
            <a:r>
              <a:rPr lang="en-GB" sz="2000" b="0" i="0" err="1">
                <a:solidFill>
                  <a:srgbClr val="1F1F1F"/>
                </a:solidFill>
                <a:effectLst/>
                <a:latin typeface="Arial"/>
              </a:rPr>
              <a:t>ifanc</a:t>
            </a:r>
            <a:r>
              <a:rPr lang="en-GB" sz="2000" b="0" i="0">
                <a:solidFill>
                  <a:srgbClr val="1F1F1F"/>
                </a:solidFill>
                <a:effectLst/>
                <a:latin typeface="Arial"/>
              </a:rPr>
              <a:t> </a:t>
            </a:r>
            <a:r>
              <a:rPr lang="en-GB" sz="2000" b="0" i="0" err="1">
                <a:solidFill>
                  <a:srgbClr val="1F1F1F"/>
                </a:solidFill>
                <a:effectLst/>
                <a:latin typeface="Arial"/>
              </a:rPr>
              <a:t>ar</a:t>
            </a:r>
            <a:r>
              <a:rPr lang="en-GB" sz="2000" b="0" i="0">
                <a:solidFill>
                  <a:srgbClr val="1F1F1F"/>
                </a:solidFill>
                <a:effectLst/>
                <a:latin typeface="Arial"/>
              </a:rPr>
              <a:t> </a:t>
            </a:r>
            <a:r>
              <a:rPr lang="en-GB" sz="2000" b="0" i="0" err="1">
                <a:solidFill>
                  <a:srgbClr val="1F1F1F"/>
                </a:solidFill>
                <a:effectLst/>
                <a:latin typeface="Arial"/>
              </a:rPr>
              <a:t>aelwydydd</a:t>
            </a:r>
            <a:r>
              <a:rPr lang="en-GB" sz="2000" b="0" i="0">
                <a:solidFill>
                  <a:srgbClr val="1F1F1F"/>
                </a:solidFill>
                <a:effectLst/>
                <a:latin typeface="Arial"/>
              </a:rPr>
              <a:t> </a:t>
            </a:r>
            <a:r>
              <a:rPr lang="en-GB" sz="2000" b="0" i="0" err="1">
                <a:solidFill>
                  <a:srgbClr val="1F1F1F"/>
                </a:solidFill>
                <a:effectLst/>
                <a:latin typeface="Arial"/>
              </a:rPr>
              <a:t>incwm</a:t>
            </a:r>
            <a:r>
              <a:rPr lang="en-GB" sz="2000" b="0" i="0">
                <a:solidFill>
                  <a:srgbClr val="1F1F1F"/>
                </a:solidFill>
                <a:effectLst/>
                <a:latin typeface="Arial"/>
              </a:rPr>
              <a:t> </a:t>
            </a:r>
            <a:r>
              <a:rPr lang="en-GB" sz="2000" b="0" i="0" err="1">
                <a:solidFill>
                  <a:srgbClr val="1F1F1F"/>
                </a:solidFill>
                <a:effectLst/>
                <a:latin typeface="Arial"/>
              </a:rPr>
              <a:t>isel</a:t>
            </a:r>
            <a:r>
              <a:rPr lang="en-GB" sz="2000" b="0" i="0">
                <a:solidFill>
                  <a:srgbClr val="1F1F1F"/>
                </a:solidFill>
                <a:effectLst/>
                <a:latin typeface="Arial"/>
              </a:rPr>
              <a:t>.</a:t>
            </a:r>
          </a:p>
          <a:p>
            <a:endParaRPr lang="en-GB" sz="2000">
              <a:solidFill>
                <a:srgbClr val="1F1F1F"/>
              </a:solidFill>
              <a:latin typeface="Arial" panose="020B0604020202020204" pitchFamily="34" charset="0"/>
            </a:endParaRPr>
          </a:p>
          <a:p>
            <a:r>
              <a:rPr lang="en-GB" sz="2000">
                <a:solidFill>
                  <a:srgbClr val="1F1F1F"/>
                </a:solidFill>
                <a:latin typeface="Arial"/>
              </a:rPr>
              <a:t> </a:t>
            </a:r>
            <a:r>
              <a:rPr lang="en-GB" sz="2000" b="0" i="0" err="1">
                <a:solidFill>
                  <a:srgbClr val="1F1F1F"/>
                </a:solidFill>
                <a:effectLst/>
                <a:latin typeface="Arial"/>
              </a:rPr>
              <a:t>Rhoddir</a:t>
            </a:r>
            <a:r>
              <a:rPr lang="en-GB" sz="2000" b="0" i="0">
                <a:solidFill>
                  <a:srgbClr val="1F1F1F"/>
                </a:solidFill>
                <a:effectLst/>
                <a:latin typeface="Arial"/>
              </a:rPr>
              <a:t> y Grant </a:t>
            </a:r>
            <a:r>
              <a:rPr lang="en-GB" sz="2000" b="0" i="0" err="1">
                <a:solidFill>
                  <a:srgbClr val="1F1F1F"/>
                </a:solidFill>
                <a:effectLst/>
                <a:latin typeface="Arial"/>
              </a:rPr>
              <a:t>Datblygu</a:t>
            </a:r>
            <a:r>
              <a:rPr lang="en-GB" sz="2000" b="0" i="0">
                <a:solidFill>
                  <a:srgbClr val="1F1F1F"/>
                </a:solidFill>
                <a:effectLst/>
                <a:latin typeface="Arial"/>
              </a:rPr>
              <a:t> </a:t>
            </a:r>
            <a:r>
              <a:rPr lang="en-GB" sz="2000" b="0" i="0" err="1">
                <a:solidFill>
                  <a:srgbClr val="1F1F1F"/>
                </a:solidFill>
                <a:effectLst/>
                <a:latin typeface="Arial"/>
              </a:rPr>
              <a:t>Disgyblion</a:t>
            </a:r>
            <a:r>
              <a:rPr lang="en-GB" sz="2000" b="0" i="0">
                <a:solidFill>
                  <a:srgbClr val="1F1F1F"/>
                </a:solidFill>
                <a:effectLst/>
                <a:latin typeface="Arial"/>
              </a:rPr>
              <a:t> </a:t>
            </a:r>
            <a:r>
              <a:rPr lang="en-GB" sz="2000" b="0" i="0" err="1">
                <a:solidFill>
                  <a:srgbClr val="1F1F1F"/>
                </a:solidFill>
                <a:effectLst/>
                <a:latin typeface="Arial"/>
              </a:rPr>
              <a:t>ar</a:t>
            </a:r>
            <a:r>
              <a:rPr lang="en-GB" sz="2000" b="0" i="0">
                <a:solidFill>
                  <a:srgbClr val="1F1F1F"/>
                </a:solidFill>
                <a:effectLst/>
                <a:latin typeface="Arial"/>
              </a:rPr>
              <a:t> </a:t>
            </a:r>
            <a:r>
              <a:rPr lang="en-GB" sz="2000" b="0" i="0" err="1">
                <a:solidFill>
                  <a:srgbClr val="1F1F1F"/>
                </a:solidFill>
                <a:effectLst/>
                <a:latin typeface="Arial"/>
              </a:rPr>
              <a:t>gyfer</a:t>
            </a:r>
            <a:r>
              <a:rPr lang="en-GB" sz="2000" b="0" i="0">
                <a:solidFill>
                  <a:srgbClr val="1F1F1F"/>
                </a:solidFill>
                <a:effectLst/>
                <a:latin typeface="Arial"/>
              </a:rPr>
              <a:t> Plant </a:t>
            </a:r>
            <a:r>
              <a:rPr lang="en-GB" sz="2000" b="0" i="0" err="1">
                <a:solidFill>
                  <a:srgbClr val="1F1F1F"/>
                </a:solidFill>
                <a:effectLst/>
                <a:latin typeface="Arial"/>
              </a:rPr>
              <a:t>sy'n</a:t>
            </a:r>
            <a:r>
              <a:rPr lang="en-GB" sz="2000" b="0" i="0">
                <a:solidFill>
                  <a:srgbClr val="1F1F1F"/>
                </a:solidFill>
                <a:effectLst/>
                <a:latin typeface="Arial"/>
              </a:rPr>
              <a:t> </a:t>
            </a:r>
            <a:r>
              <a:rPr lang="en-GB" sz="2000" b="0" i="0" err="1">
                <a:solidFill>
                  <a:srgbClr val="1F1F1F"/>
                </a:solidFill>
                <a:effectLst/>
                <a:latin typeface="Arial"/>
              </a:rPr>
              <a:t>Derbyn</a:t>
            </a:r>
            <a:r>
              <a:rPr lang="en-GB" sz="2000" b="0" i="0">
                <a:solidFill>
                  <a:srgbClr val="1F1F1F"/>
                </a:solidFill>
                <a:effectLst/>
                <a:latin typeface="Arial"/>
              </a:rPr>
              <a:t> </a:t>
            </a:r>
            <a:r>
              <a:rPr lang="en-GB" sz="2000" b="0" i="0" err="1">
                <a:solidFill>
                  <a:srgbClr val="1F1F1F"/>
                </a:solidFill>
                <a:effectLst/>
                <a:latin typeface="Arial"/>
              </a:rPr>
              <a:t>Gofal</a:t>
            </a:r>
            <a:r>
              <a:rPr lang="en-GB" sz="2000" b="0" i="0">
                <a:solidFill>
                  <a:srgbClr val="1F1F1F"/>
                </a:solidFill>
                <a:effectLst/>
                <a:latin typeface="Arial"/>
              </a:rPr>
              <a:t>, plant </a:t>
            </a:r>
            <a:r>
              <a:rPr lang="en-GB" sz="2000" b="0" i="0" err="1">
                <a:solidFill>
                  <a:srgbClr val="1F1F1F"/>
                </a:solidFill>
                <a:effectLst/>
                <a:latin typeface="Arial"/>
              </a:rPr>
              <a:t>sydd</a:t>
            </a:r>
            <a:r>
              <a:rPr lang="en-GB" sz="2000" b="0" i="0">
                <a:solidFill>
                  <a:srgbClr val="1F1F1F"/>
                </a:solidFill>
                <a:effectLst/>
                <a:latin typeface="Arial"/>
              </a:rPr>
              <a:t> â </a:t>
            </a:r>
            <a:r>
              <a:rPr lang="en-GB" sz="2000" b="0" i="0" err="1">
                <a:solidFill>
                  <a:srgbClr val="1F1F1F"/>
                </a:solidFill>
                <a:effectLst/>
                <a:latin typeface="Arial"/>
              </a:rPr>
              <a:t>phrofiad</a:t>
            </a:r>
            <a:r>
              <a:rPr lang="en-GB" sz="2000" b="0" i="0">
                <a:solidFill>
                  <a:srgbClr val="1F1F1F"/>
                </a:solidFill>
                <a:effectLst/>
                <a:latin typeface="Arial"/>
              </a:rPr>
              <a:t> o </a:t>
            </a:r>
            <a:r>
              <a:rPr lang="en-GB" sz="2000" b="0" i="0" err="1">
                <a:solidFill>
                  <a:srgbClr val="1F1F1F"/>
                </a:solidFill>
                <a:effectLst/>
                <a:latin typeface="Arial"/>
              </a:rPr>
              <a:t>fod</a:t>
            </a:r>
            <a:r>
              <a:rPr lang="en-GB" sz="2000" b="0" i="0">
                <a:solidFill>
                  <a:srgbClr val="1F1F1F"/>
                </a:solidFill>
                <a:effectLst/>
                <a:latin typeface="Arial"/>
              </a:rPr>
              <a:t> </a:t>
            </a:r>
            <a:r>
              <a:rPr lang="en-GB" sz="2000" b="0" i="0" err="1">
                <a:solidFill>
                  <a:srgbClr val="1F1F1F"/>
                </a:solidFill>
                <a:effectLst/>
                <a:latin typeface="Arial"/>
              </a:rPr>
              <a:t>mewn</a:t>
            </a:r>
            <a:r>
              <a:rPr lang="en-GB" sz="2000" b="0" i="0">
                <a:solidFill>
                  <a:srgbClr val="1F1F1F"/>
                </a:solidFill>
                <a:effectLst/>
                <a:latin typeface="Arial"/>
              </a:rPr>
              <a:t> </a:t>
            </a:r>
            <a:r>
              <a:rPr lang="en-GB" sz="2000" b="0" i="0" err="1">
                <a:solidFill>
                  <a:srgbClr val="1F1F1F"/>
                </a:solidFill>
                <a:effectLst/>
                <a:latin typeface="Arial"/>
              </a:rPr>
              <a:t>gofal</a:t>
            </a:r>
            <a:r>
              <a:rPr lang="en-GB" sz="2000" b="0" i="0">
                <a:solidFill>
                  <a:srgbClr val="1F1F1F"/>
                </a:solidFill>
                <a:effectLst/>
                <a:latin typeface="Arial"/>
              </a:rPr>
              <a:t> neu </a:t>
            </a:r>
            <a:r>
              <a:rPr lang="en-GB" sz="2000" b="0" i="0" err="1">
                <a:solidFill>
                  <a:srgbClr val="1F1F1F"/>
                </a:solidFill>
                <a:effectLst/>
                <a:latin typeface="Arial"/>
              </a:rPr>
              <a:t>blant</a:t>
            </a:r>
            <a:r>
              <a:rPr lang="en-GB" sz="2000" b="0" i="0">
                <a:solidFill>
                  <a:srgbClr val="1F1F1F"/>
                </a:solidFill>
                <a:effectLst/>
                <a:latin typeface="Arial"/>
              </a:rPr>
              <a:t> </a:t>
            </a:r>
            <a:r>
              <a:rPr lang="en-GB" sz="2000" b="0" i="0" err="1">
                <a:solidFill>
                  <a:srgbClr val="1F1F1F"/>
                </a:solidFill>
                <a:effectLst/>
                <a:latin typeface="Arial"/>
              </a:rPr>
              <a:t>sy'n</a:t>
            </a:r>
            <a:r>
              <a:rPr lang="en-GB" sz="2000" b="0" i="0">
                <a:solidFill>
                  <a:srgbClr val="1F1F1F"/>
                </a:solidFill>
                <a:effectLst/>
                <a:latin typeface="Arial"/>
              </a:rPr>
              <a:t> </a:t>
            </a:r>
            <a:r>
              <a:rPr lang="en-GB" sz="2000" b="0" i="0" err="1">
                <a:solidFill>
                  <a:srgbClr val="1F1F1F"/>
                </a:solidFill>
                <a:effectLst/>
                <a:latin typeface="Arial"/>
              </a:rPr>
              <a:t>derbyn</a:t>
            </a:r>
            <a:r>
              <a:rPr lang="en-GB" sz="2000" b="0" i="0">
                <a:solidFill>
                  <a:srgbClr val="1F1F1F"/>
                </a:solidFill>
                <a:effectLst/>
                <a:latin typeface="Arial"/>
              </a:rPr>
              <a:t> </a:t>
            </a:r>
            <a:r>
              <a:rPr lang="en-GB" sz="2000" b="0" i="0" err="1">
                <a:solidFill>
                  <a:srgbClr val="1F1F1F"/>
                </a:solidFill>
                <a:effectLst/>
                <a:latin typeface="Arial"/>
              </a:rPr>
              <a:t>gofal</a:t>
            </a:r>
            <a:r>
              <a:rPr lang="en-GB" sz="2000" b="0" i="0">
                <a:solidFill>
                  <a:srgbClr val="1F1F1F"/>
                </a:solidFill>
                <a:effectLst/>
                <a:latin typeface="Arial"/>
              </a:rPr>
              <a:t>. </a:t>
            </a:r>
            <a:r>
              <a:rPr lang="en-GB" sz="2000" b="0" i="0" err="1">
                <a:solidFill>
                  <a:srgbClr val="1F1F1F"/>
                </a:solidFill>
                <a:effectLst/>
                <a:latin typeface="Arial"/>
              </a:rPr>
              <a:t>Mae'r</a:t>
            </a:r>
            <a:r>
              <a:rPr lang="en-GB" sz="2000" b="0" i="0">
                <a:solidFill>
                  <a:srgbClr val="1F1F1F"/>
                </a:solidFill>
                <a:effectLst/>
                <a:latin typeface="Arial"/>
              </a:rPr>
              <a:t> </a:t>
            </a:r>
            <a:r>
              <a:rPr lang="en-GB" sz="2000" b="0" i="0" err="1">
                <a:solidFill>
                  <a:srgbClr val="1F1F1F"/>
                </a:solidFill>
                <a:effectLst/>
                <a:latin typeface="Arial"/>
              </a:rPr>
              <a:t>cyllid</a:t>
            </a:r>
            <a:r>
              <a:rPr lang="en-GB" sz="2000" b="0" i="0">
                <a:solidFill>
                  <a:srgbClr val="1F1F1F"/>
                </a:solidFill>
                <a:effectLst/>
                <a:latin typeface="Arial"/>
              </a:rPr>
              <a:t> yn </a:t>
            </a:r>
            <a:r>
              <a:rPr lang="en-GB" sz="2000" b="0" i="0" err="1">
                <a:solidFill>
                  <a:srgbClr val="1F1F1F"/>
                </a:solidFill>
                <a:effectLst/>
                <a:latin typeface="Arial"/>
              </a:rPr>
              <a:t>lleihau’r</a:t>
            </a:r>
            <a:r>
              <a:rPr lang="en-GB" sz="2000" b="0" i="0">
                <a:solidFill>
                  <a:srgbClr val="1F1F1F"/>
                </a:solidFill>
                <a:effectLst/>
                <a:latin typeface="Arial"/>
              </a:rPr>
              <a:t> rhwystrau </a:t>
            </a:r>
            <a:r>
              <a:rPr lang="en-GB" sz="2000" b="0" i="0" err="1">
                <a:solidFill>
                  <a:srgbClr val="1F1F1F"/>
                </a:solidFill>
                <a:effectLst/>
                <a:latin typeface="Arial"/>
              </a:rPr>
              <a:t>sy'n</a:t>
            </a:r>
            <a:r>
              <a:rPr lang="en-GB" sz="2000" b="0" i="0">
                <a:solidFill>
                  <a:srgbClr val="1F1F1F"/>
                </a:solidFill>
                <a:effectLst/>
                <a:latin typeface="Arial"/>
              </a:rPr>
              <a:t> </a:t>
            </a:r>
            <a:r>
              <a:rPr lang="en-GB" sz="2000" b="0" i="0" err="1">
                <a:solidFill>
                  <a:srgbClr val="1F1F1F"/>
                </a:solidFill>
                <a:effectLst/>
                <a:latin typeface="Arial"/>
              </a:rPr>
              <a:t>atal</a:t>
            </a:r>
            <a:r>
              <a:rPr lang="en-GB" sz="2000" b="0" i="0">
                <a:solidFill>
                  <a:srgbClr val="1F1F1F"/>
                </a:solidFill>
                <a:effectLst/>
                <a:latin typeface="Arial"/>
              </a:rPr>
              <a:t> plant yn </a:t>
            </a:r>
            <a:r>
              <a:rPr lang="en-GB" sz="2000" b="0" i="0" err="1">
                <a:solidFill>
                  <a:srgbClr val="1F1F1F"/>
                </a:solidFill>
                <a:effectLst/>
                <a:latin typeface="Arial"/>
              </a:rPr>
              <a:t>aml</a:t>
            </a:r>
            <a:r>
              <a:rPr lang="en-GB" sz="2000" b="0" i="0">
                <a:solidFill>
                  <a:srgbClr val="1F1F1F"/>
                </a:solidFill>
                <a:effectLst/>
                <a:latin typeface="Arial"/>
              </a:rPr>
              <a:t> </a:t>
            </a:r>
            <a:r>
              <a:rPr lang="en-GB" sz="2000" b="0" i="0" err="1">
                <a:solidFill>
                  <a:srgbClr val="1F1F1F"/>
                </a:solidFill>
                <a:effectLst/>
                <a:latin typeface="Arial"/>
              </a:rPr>
              <a:t>rhag</a:t>
            </a:r>
            <a:r>
              <a:rPr lang="en-GB" sz="2000" b="0" i="0">
                <a:solidFill>
                  <a:srgbClr val="1F1F1F"/>
                </a:solidFill>
                <a:effectLst/>
                <a:latin typeface="Arial"/>
              </a:rPr>
              <a:t> </a:t>
            </a:r>
            <a:r>
              <a:rPr lang="en-GB" sz="2000" b="0" i="0" err="1">
                <a:solidFill>
                  <a:srgbClr val="1F1F1F"/>
                </a:solidFill>
                <a:effectLst/>
                <a:latin typeface="Arial"/>
              </a:rPr>
              <a:t>cyflawni</a:t>
            </a:r>
            <a:r>
              <a:rPr lang="en-GB" sz="2000" b="0" i="0">
                <a:solidFill>
                  <a:srgbClr val="1F1F1F"/>
                </a:solidFill>
                <a:effectLst/>
                <a:latin typeface="Arial"/>
              </a:rPr>
              <a:t> </a:t>
            </a:r>
            <a:r>
              <a:rPr lang="en-GB" sz="2000" b="0" i="0" err="1">
                <a:solidFill>
                  <a:srgbClr val="1F1F1F"/>
                </a:solidFill>
                <a:effectLst/>
                <a:latin typeface="Arial"/>
              </a:rPr>
              <a:t>eu</a:t>
            </a:r>
            <a:r>
              <a:rPr lang="en-GB" sz="2000" b="0" i="0">
                <a:solidFill>
                  <a:srgbClr val="1F1F1F"/>
                </a:solidFill>
                <a:effectLst/>
                <a:latin typeface="Arial"/>
              </a:rPr>
              <a:t> </a:t>
            </a:r>
            <a:r>
              <a:rPr lang="en-GB" sz="2000" b="0" i="0" err="1">
                <a:solidFill>
                  <a:srgbClr val="1F1F1F"/>
                </a:solidFill>
                <a:effectLst/>
                <a:latin typeface="Arial"/>
              </a:rPr>
              <a:t>potensial</a:t>
            </a:r>
            <a:r>
              <a:rPr lang="en-GB" sz="2000" b="0" i="0">
                <a:solidFill>
                  <a:srgbClr val="1F1F1F"/>
                </a:solidFill>
                <a:effectLst/>
                <a:latin typeface="Arial"/>
              </a:rPr>
              <a:t> </a:t>
            </a:r>
            <a:r>
              <a:rPr lang="en-GB" sz="2000" b="0" i="0" err="1">
                <a:solidFill>
                  <a:srgbClr val="1F1F1F"/>
                </a:solidFill>
                <a:effectLst/>
                <a:latin typeface="Arial"/>
              </a:rPr>
              <a:t>llawn</a:t>
            </a:r>
            <a:endParaRPr lang="en-GB" sz="2000" b="0" i="0">
              <a:solidFill>
                <a:srgbClr val="1F1F1F"/>
              </a:solidFill>
              <a:effectLst/>
              <a:latin typeface="Arial"/>
            </a:endParaRPr>
          </a:p>
          <a:p>
            <a:endParaRPr lang="en-GB" sz="2000">
              <a:solidFill>
                <a:srgbClr val="1F1F1F"/>
              </a:solidFill>
              <a:latin typeface="Arial" panose="020B0604020202020204" pitchFamily="34" charset="0"/>
            </a:endParaRPr>
          </a:p>
          <a:p>
            <a:r>
              <a:rPr kumimoji="0" lang="cy-GB" altLang="en-US" sz="2000" b="0" i="0" u="none" strike="noStrike" cap="none" normalizeH="0" baseline="0">
                <a:ln>
                  <a:noFill/>
                </a:ln>
                <a:solidFill>
                  <a:srgbClr val="202124"/>
                </a:solidFill>
                <a:effectLst/>
                <a:latin typeface="Arial"/>
                <a:ea typeface="inherit"/>
              </a:rPr>
              <a:t>Dylid ei ddefnyddio i wella cyrhaeddiad plant a phobl ifanc o gartrefi incwm isel</a:t>
            </a:r>
            <a:r>
              <a:rPr lang="cy-GB" altLang="en-US" sz="2000">
                <a:solidFill>
                  <a:srgbClr val="202124"/>
                </a:solidFill>
                <a:latin typeface="Arial"/>
                <a:ea typeface="inherit"/>
              </a:rPr>
              <a:t> </a:t>
            </a:r>
            <a:endParaRPr lang="cy-GB" altLang="en-US" sz="2000" b="0" i="0" u="none" strike="noStrike" cap="none" normalizeH="0" baseline="0">
              <a:ln>
                <a:noFill/>
              </a:ln>
              <a:solidFill>
                <a:srgbClr val="202124"/>
              </a:solidFill>
              <a:effectLst/>
              <a:latin typeface="Arial"/>
              <a:ea typeface="inherit"/>
            </a:endParaRPr>
          </a:p>
          <a:p>
            <a:r>
              <a:rPr kumimoji="0" lang="cy-GB" altLang="en-US" sz="2000" b="0" i="0" u="none" strike="noStrike" cap="none" normalizeH="0" baseline="0">
                <a:ln>
                  <a:noFill/>
                </a:ln>
                <a:solidFill>
                  <a:srgbClr val="202124"/>
                </a:solidFill>
                <a:effectLst/>
                <a:latin typeface="Arial"/>
                <a:ea typeface="inherit"/>
              </a:rPr>
              <a:t>Caiff ei lywio gan dystiolaeth ar yr hyn sy'n effeithiol o ran gwella cyrhaeddiad dysgwyr</a:t>
            </a:r>
            <a:r>
              <a:rPr lang="cy-GB" altLang="en-US" sz="2000">
                <a:solidFill>
                  <a:srgbClr val="202124"/>
                </a:solidFill>
                <a:latin typeface="Arial"/>
                <a:ea typeface="inherit"/>
              </a:rPr>
              <a:t> </a:t>
            </a:r>
            <a:endParaRPr lang="cy-GB" altLang="en-US" sz="2000" b="0" i="0" u="none" strike="noStrike" cap="none" normalizeH="0" baseline="0">
              <a:ln>
                <a:noFill/>
              </a:ln>
              <a:solidFill>
                <a:srgbClr val="202124"/>
              </a:solidFill>
              <a:effectLst/>
              <a:latin typeface="Arial"/>
              <a:ea typeface="inherit"/>
            </a:endParaRPr>
          </a:p>
          <a:p>
            <a:r>
              <a:rPr kumimoji="0" lang="cy-GB" altLang="en-US" sz="2000" b="0" i="0" u="none" strike="noStrike" cap="none" normalizeH="0" baseline="0">
                <a:ln>
                  <a:noFill/>
                </a:ln>
                <a:solidFill>
                  <a:srgbClr val="202124"/>
                </a:solidFill>
                <a:effectLst/>
                <a:latin typeface="Arial"/>
                <a:ea typeface="inherit"/>
              </a:rPr>
              <a:t>Mae ysgolion yn monitro’r defnydd o’r GAD i arfarnu’r effaith ar gyrhaeddiad dysgwyr</a:t>
            </a:r>
            <a:r>
              <a:rPr lang="cy-GB" altLang="en-US" sz="400">
                <a:solidFill>
                  <a:schemeClr val="tx1"/>
                </a:solidFill>
                <a:latin typeface="Arial"/>
              </a:rPr>
              <a:t> </a:t>
            </a:r>
            <a:endParaRPr lang="cy-GB" altLang="en-US" sz="16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7496440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80DC-8E3D-F76E-90F9-6C01C68FBC6D}"/>
              </a:ext>
            </a:extLst>
          </p:cNvPr>
          <p:cNvSpPr>
            <a:spLocks noGrp="1"/>
          </p:cNvSpPr>
          <p:nvPr>
            <p:ph type="title"/>
          </p:nvPr>
        </p:nvSpPr>
        <p:spPr>
          <a:xfrm>
            <a:off x="248024" y="200774"/>
            <a:ext cx="10515600" cy="1325563"/>
          </a:xfrm>
        </p:spPr>
        <p:txBody>
          <a:bodyPr/>
          <a:lstStyle/>
          <a:p>
            <a:r>
              <a:rPr lang="en-GB">
                <a:solidFill>
                  <a:srgbClr val="0070C0"/>
                </a:solidFill>
              </a:rPr>
              <a:t>PDG – Pupil Deprivation Grant</a:t>
            </a:r>
            <a:br>
              <a:rPr lang="en-GB"/>
            </a:br>
            <a:endParaRPr lang="en-GB"/>
          </a:p>
        </p:txBody>
      </p:sp>
      <p:sp>
        <p:nvSpPr>
          <p:cNvPr id="3" name="Content Placeholder 2">
            <a:extLst>
              <a:ext uri="{FF2B5EF4-FFF2-40B4-BE49-F238E27FC236}">
                <a16:creationId xmlns:a16="http://schemas.microsoft.com/office/drawing/2014/main" id="{2D14DC0D-1F88-F164-0ECC-9B6470ED71A5}"/>
              </a:ext>
            </a:extLst>
          </p:cNvPr>
          <p:cNvSpPr>
            <a:spLocks noGrp="1"/>
          </p:cNvSpPr>
          <p:nvPr>
            <p:ph sz="half" idx="1"/>
          </p:nvPr>
        </p:nvSpPr>
        <p:spPr>
          <a:xfrm>
            <a:off x="389965" y="1250910"/>
            <a:ext cx="8941904" cy="4351338"/>
          </a:xfrm>
        </p:spPr>
        <p:txBody>
          <a:bodyPr lIns="45719" tIns="45720" rIns="45719" bIns="45720" anchor="t">
            <a:normAutofit fontScale="77500" lnSpcReduction="20000"/>
          </a:bodyPr>
          <a:lstStyle/>
          <a:p>
            <a:r>
              <a:rPr lang="en-GB" b="0" i="0">
                <a:solidFill>
                  <a:srgbClr val="0070C0"/>
                </a:solidFill>
                <a:effectLst/>
                <a:latin typeface="Arial"/>
              </a:rPr>
              <a:t>PDG, Early Years PDG (EYPDG), Education other than at school PDG (EOTAS PDG) funding aim to raise the attainment of children and young people from low-income households.</a:t>
            </a:r>
          </a:p>
          <a:p>
            <a:r>
              <a:rPr lang="en-GB">
                <a:solidFill>
                  <a:srgbClr val="0070C0"/>
                </a:solidFill>
                <a:latin typeface="Arial"/>
              </a:rPr>
              <a:t> </a:t>
            </a:r>
            <a:r>
              <a:rPr lang="en-GB" b="0" i="0">
                <a:solidFill>
                  <a:srgbClr val="0070C0"/>
                </a:solidFill>
                <a:effectLst/>
                <a:latin typeface="Arial"/>
              </a:rPr>
              <a:t>PDG-LAC is given for care-experienced or looked after children (LAC). It does this by reducing the barriers that they often face to achieving their full potential. </a:t>
            </a:r>
            <a:endParaRPr lang="en-GB">
              <a:solidFill>
                <a:srgbClr val="0070C0"/>
              </a:solidFill>
              <a:latin typeface="Arial"/>
            </a:endParaRPr>
          </a:p>
          <a:p>
            <a:endParaRPr lang="en-GB">
              <a:solidFill>
                <a:srgbClr val="0070C0"/>
              </a:solidFill>
              <a:latin typeface="Arial"/>
            </a:endParaRPr>
          </a:p>
          <a:p>
            <a:endParaRPr lang="en-GB">
              <a:solidFill>
                <a:srgbClr val="0070C0"/>
              </a:solidFill>
              <a:latin typeface="Arial"/>
            </a:endParaRPr>
          </a:p>
          <a:p>
            <a:r>
              <a:rPr lang="en-GB">
                <a:solidFill>
                  <a:srgbClr val="0070C0"/>
                </a:solidFill>
                <a:latin typeface="Arial"/>
              </a:rPr>
              <a:t>Should be used to improve the attainment of children and young people from low- income households(LIH)</a:t>
            </a:r>
          </a:p>
          <a:p>
            <a:r>
              <a:rPr lang="en-GB">
                <a:solidFill>
                  <a:srgbClr val="0070C0"/>
                </a:solidFill>
                <a:latin typeface="Arial"/>
              </a:rPr>
              <a:t>It is informed by evidence on what is effective in improving the attainment of learners in LIH</a:t>
            </a:r>
          </a:p>
          <a:p>
            <a:r>
              <a:rPr lang="en-GB">
                <a:solidFill>
                  <a:srgbClr val="0070C0"/>
                </a:solidFill>
                <a:latin typeface="Arial"/>
              </a:rPr>
              <a:t>Schools monitor the use of PDG on evaluate the impact on learner attainment</a:t>
            </a:r>
          </a:p>
        </p:txBody>
      </p:sp>
    </p:spTree>
    <p:extLst>
      <p:ext uri="{BB962C8B-B14F-4D97-AF65-F5344CB8AC3E}">
        <p14:creationId xmlns:p14="http://schemas.microsoft.com/office/powerpoint/2010/main" val="355953534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F3414-7AAA-6E2E-D524-23BDB93691D5}"/>
              </a:ext>
            </a:extLst>
          </p:cNvPr>
          <p:cNvSpPr>
            <a:spLocks noGrp="1"/>
          </p:cNvSpPr>
          <p:nvPr>
            <p:ph type="title"/>
          </p:nvPr>
        </p:nvSpPr>
        <p:spPr>
          <a:xfrm>
            <a:off x="365023" y="94740"/>
            <a:ext cx="10515600" cy="1325563"/>
          </a:xfrm>
        </p:spPr>
        <p:txBody>
          <a:bodyPr lIns="45719" tIns="45720" rIns="45719" bIns="45720" anchor="ctr">
            <a:normAutofit/>
          </a:bodyPr>
          <a:lstStyle/>
          <a:p>
            <a:r>
              <a:rPr lang="en-US" err="1"/>
              <a:t>Yr</a:t>
            </a:r>
            <a:r>
              <a:rPr lang="en-US"/>
              <a:t> GAD - </a:t>
            </a:r>
            <a:r>
              <a:rPr lang="en-US" err="1"/>
              <a:t>ydy</a:t>
            </a:r>
            <a:r>
              <a:rPr lang="en-US"/>
              <a:t> </a:t>
            </a:r>
            <a:r>
              <a:rPr lang="en-US" err="1"/>
              <a:t>en</a:t>
            </a:r>
            <a:r>
              <a:rPr lang="en-US"/>
              <a:t> effeithiol?</a:t>
            </a:r>
          </a:p>
        </p:txBody>
      </p:sp>
      <p:sp>
        <p:nvSpPr>
          <p:cNvPr id="3" name="Content Placeholder 2">
            <a:extLst>
              <a:ext uri="{FF2B5EF4-FFF2-40B4-BE49-F238E27FC236}">
                <a16:creationId xmlns:a16="http://schemas.microsoft.com/office/drawing/2014/main" id="{01596F5F-C0BE-2ECA-5B86-C8E0B82067BE}"/>
              </a:ext>
            </a:extLst>
          </p:cNvPr>
          <p:cNvSpPr>
            <a:spLocks noGrp="1"/>
          </p:cNvSpPr>
          <p:nvPr>
            <p:ph sz="half" idx="1"/>
          </p:nvPr>
        </p:nvSpPr>
        <p:spPr>
          <a:xfrm>
            <a:off x="186813" y="1420044"/>
            <a:ext cx="11603292" cy="4351338"/>
          </a:xfrm>
        </p:spPr>
        <p:txBody>
          <a:bodyPr lIns="45719" tIns="45720" rIns="45719" bIns="45720" anchor="t">
            <a:noAutofit/>
          </a:bodyPr>
          <a:lstStyle/>
          <a:p>
            <a:r>
              <a:rPr lang="en-US" sz="2000" err="1">
                <a:ea typeface="+mn-lt"/>
                <a:cs typeface="+mn-lt"/>
              </a:rPr>
              <a:t>Meini</a:t>
            </a:r>
            <a:r>
              <a:rPr lang="en-US" sz="2000">
                <a:ea typeface="+mn-lt"/>
                <a:cs typeface="+mn-lt"/>
              </a:rPr>
              <a:t> </a:t>
            </a:r>
            <a:r>
              <a:rPr lang="en-US" sz="2000" err="1">
                <a:ea typeface="+mn-lt"/>
                <a:cs typeface="+mn-lt"/>
              </a:rPr>
              <a:t>Prawf</a:t>
            </a:r>
            <a:r>
              <a:rPr lang="en-US" sz="2000">
                <a:ea typeface="+mn-lt"/>
                <a:cs typeface="+mn-lt"/>
              </a:rPr>
              <a:t> </a:t>
            </a:r>
            <a:r>
              <a:rPr lang="en-US" sz="2000" err="1">
                <a:ea typeface="+mn-lt"/>
                <a:cs typeface="+mn-lt"/>
              </a:rPr>
              <a:t>Cymhwysedd</a:t>
            </a:r>
            <a:r>
              <a:rPr lang="en-US" sz="2000">
                <a:ea typeface="+mn-lt"/>
                <a:cs typeface="+mn-lt"/>
              </a:rPr>
              <a:t> </a:t>
            </a:r>
            <a:r>
              <a:rPr lang="en-US" sz="2000" err="1">
                <a:ea typeface="+mn-lt"/>
                <a:cs typeface="+mn-lt"/>
              </a:rPr>
              <a:t>Eang</a:t>
            </a:r>
            <a:endParaRPr lang="en-US" sz="2000"/>
          </a:p>
          <a:p>
            <a:r>
              <a:rPr lang="en-US" sz="2000" err="1">
                <a:ea typeface="+mn-lt"/>
                <a:cs typeface="+mn-lt"/>
              </a:rPr>
              <a:t>Adnabyddiaeth</a:t>
            </a:r>
            <a:r>
              <a:rPr lang="en-US" sz="2000">
                <a:ea typeface="+mn-lt"/>
                <a:cs typeface="+mn-lt"/>
              </a:rPr>
              <a:t> is (</a:t>
            </a:r>
            <a:r>
              <a:rPr lang="en-US" sz="2000" err="1">
                <a:ea typeface="+mn-lt"/>
                <a:cs typeface="+mn-lt"/>
              </a:rPr>
              <a:t>efallai</a:t>
            </a:r>
            <a:r>
              <a:rPr lang="en-US" sz="2000">
                <a:ea typeface="+mn-lt"/>
                <a:cs typeface="+mn-lt"/>
              </a:rPr>
              <a:t> </a:t>
            </a:r>
            <a:r>
              <a:rPr lang="en-US" sz="2000" err="1">
                <a:ea typeface="+mn-lt"/>
                <a:cs typeface="+mn-lt"/>
              </a:rPr>
              <a:t>na</a:t>
            </a:r>
            <a:r>
              <a:rPr lang="en-US" sz="2000">
                <a:ea typeface="+mn-lt"/>
                <a:cs typeface="+mn-lt"/>
              </a:rPr>
              <a:t> </a:t>
            </a:r>
            <a:r>
              <a:rPr lang="en-US" sz="2000" err="1">
                <a:ea typeface="+mn-lt"/>
                <a:cs typeface="+mn-lt"/>
              </a:rPr>
              <a:t>fydd</a:t>
            </a:r>
            <a:r>
              <a:rPr lang="en-US" sz="2000">
                <a:ea typeface="+mn-lt"/>
                <a:cs typeface="+mn-lt"/>
              </a:rPr>
              <a:t> </a:t>
            </a:r>
            <a:r>
              <a:rPr lang="en-US" sz="2000" err="1">
                <a:ea typeface="+mn-lt"/>
                <a:cs typeface="+mn-lt"/>
              </a:rPr>
              <a:t>rhai</a:t>
            </a:r>
            <a:r>
              <a:rPr lang="en-US" sz="2000">
                <a:ea typeface="+mn-lt"/>
                <a:cs typeface="+mn-lt"/>
              </a:rPr>
              <a:t> </a:t>
            </a:r>
            <a:r>
              <a:rPr lang="en-US" sz="2000" err="1">
                <a:ea typeface="+mn-lt"/>
                <a:cs typeface="+mn-lt"/>
              </a:rPr>
              <a:t>myfyrwyr</a:t>
            </a:r>
            <a:r>
              <a:rPr lang="en-US" sz="2000">
                <a:ea typeface="+mn-lt"/>
                <a:cs typeface="+mn-lt"/>
              </a:rPr>
              <a:t> </a:t>
            </a:r>
            <a:r>
              <a:rPr lang="en-US" sz="2000" err="1">
                <a:ea typeface="+mn-lt"/>
                <a:cs typeface="+mn-lt"/>
              </a:rPr>
              <a:t>sydd</a:t>
            </a:r>
            <a:r>
              <a:rPr lang="en-US" sz="2000">
                <a:ea typeface="+mn-lt"/>
                <a:cs typeface="+mn-lt"/>
              </a:rPr>
              <a:t> </a:t>
            </a:r>
            <a:r>
              <a:rPr lang="en-US" sz="2000" err="1">
                <a:ea typeface="+mn-lt"/>
                <a:cs typeface="+mn-lt"/>
              </a:rPr>
              <a:t>angen</a:t>
            </a:r>
            <a:r>
              <a:rPr lang="en-US" sz="2000">
                <a:ea typeface="+mn-lt"/>
                <a:cs typeface="+mn-lt"/>
              </a:rPr>
              <a:t> </a:t>
            </a:r>
            <a:r>
              <a:rPr lang="en-US" sz="2000" err="1">
                <a:ea typeface="+mn-lt"/>
                <a:cs typeface="+mn-lt"/>
              </a:rPr>
              <a:t>cymorth</a:t>
            </a:r>
            <a:r>
              <a:rPr lang="en-US" sz="2000">
                <a:ea typeface="+mn-lt"/>
                <a:cs typeface="+mn-lt"/>
              </a:rPr>
              <a:t> </a:t>
            </a:r>
            <a:r>
              <a:rPr lang="en-US" sz="2000" err="1">
                <a:ea typeface="+mn-lt"/>
                <a:cs typeface="+mn-lt"/>
              </a:rPr>
              <a:t>yn</a:t>
            </a:r>
            <a:r>
              <a:rPr lang="en-US" sz="2000">
                <a:ea typeface="+mn-lt"/>
                <a:cs typeface="+mn-lt"/>
              </a:rPr>
              <a:t> </a:t>
            </a:r>
            <a:r>
              <a:rPr lang="en-US" sz="2000" err="1">
                <a:ea typeface="+mn-lt"/>
                <a:cs typeface="+mn-lt"/>
              </a:rPr>
              <a:t>gymwys</a:t>
            </a:r>
            <a:r>
              <a:rPr lang="en-US" sz="2000">
                <a:ea typeface="+mn-lt"/>
                <a:cs typeface="+mn-lt"/>
              </a:rPr>
              <a:t>).</a:t>
            </a:r>
            <a:endParaRPr lang="en-US" sz="2000"/>
          </a:p>
          <a:p>
            <a:r>
              <a:rPr lang="en-US" sz="2000" err="1">
                <a:ea typeface="+mn-lt"/>
                <a:cs typeface="+mn-lt"/>
              </a:rPr>
              <a:t>Diffyg</a:t>
            </a:r>
            <a:r>
              <a:rPr lang="en-US" sz="2000">
                <a:ea typeface="+mn-lt"/>
                <a:cs typeface="+mn-lt"/>
              </a:rPr>
              <a:t> </a:t>
            </a:r>
            <a:r>
              <a:rPr lang="en-US" sz="2000" err="1">
                <a:ea typeface="+mn-lt"/>
                <a:cs typeface="+mn-lt"/>
              </a:rPr>
              <a:t>metrigau</a:t>
            </a:r>
            <a:r>
              <a:rPr lang="en-US" sz="2000">
                <a:ea typeface="+mn-lt"/>
                <a:cs typeface="+mn-lt"/>
              </a:rPr>
              <a:t> </a:t>
            </a:r>
            <a:r>
              <a:rPr lang="en-US" sz="2000" err="1">
                <a:ea typeface="+mn-lt"/>
                <a:cs typeface="+mn-lt"/>
              </a:rPr>
              <a:t>clir</a:t>
            </a:r>
            <a:r>
              <a:rPr lang="en-US" sz="2000">
                <a:ea typeface="+mn-lt"/>
                <a:cs typeface="+mn-lt"/>
              </a:rPr>
              <a:t> – gall </a:t>
            </a:r>
            <a:r>
              <a:rPr lang="en-US" sz="2000" err="1">
                <a:ea typeface="+mn-lt"/>
                <a:cs typeface="+mn-lt"/>
              </a:rPr>
              <a:t>mesur</a:t>
            </a:r>
            <a:r>
              <a:rPr lang="en-US" sz="2000">
                <a:ea typeface="+mn-lt"/>
                <a:cs typeface="+mn-lt"/>
              </a:rPr>
              <a:t> </a:t>
            </a:r>
            <a:r>
              <a:rPr lang="en-US" sz="2000" err="1">
                <a:ea typeface="+mn-lt"/>
                <a:cs typeface="+mn-lt"/>
              </a:rPr>
              <a:t>canlyniadau</a:t>
            </a:r>
            <a:r>
              <a:rPr lang="en-US" sz="2000">
                <a:ea typeface="+mn-lt"/>
                <a:cs typeface="+mn-lt"/>
              </a:rPr>
              <a:t> </a:t>
            </a:r>
            <a:r>
              <a:rPr lang="en-US" sz="2000" err="1">
                <a:ea typeface="+mn-lt"/>
                <a:cs typeface="+mn-lt"/>
              </a:rPr>
              <a:t>fod</a:t>
            </a:r>
            <a:r>
              <a:rPr lang="en-US" sz="2000">
                <a:ea typeface="+mn-lt"/>
                <a:cs typeface="+mn-lt"/>
              </a:rPr>
              <a:t> </a:t>
            </a:r>
            <a:r>
              <a:rPr lang="en-US" sz="2000" err="1">
                <a:ea typeface="+mn-lt"/>
                <a:cs typeface="+mn-lt"/>
              </a:rPr>
              <a:t>yn</a:t>
            </a:r>
            <a:r>
              <a:rPr lang="en-US" sz="2000">
                <a:ea typeface="+mn-lt"/>
                <a:cs typeface="+mn-lt"/>
              </a:rPr>
              <a:t> </a:t>
            </a:r>
            <a:r>
              <a:rPr lang="en-US" sz="2000" err="1">
                <a:ea typeface="+mn-lt"/>
                <a:cs typeface="+mn-lt"/>
              </a:rPr>
              <a:t>anodd</a:t>
            </a:r>
            <a:endParaRPr lang="en-US" sz="2000"/>
          </a:p>
          <a:p>
            <a:r>
              <a:rPr lang="en-US" sz="2000">
                <a:ea typeface="+mn-lt"/>
                <a:cs typeface="+mn-lt"/>
              </a:rPr>
              <a:t>Gall </a:t>
            </a:r>
            <a:r>
              <a:rPr lang="en-US" sz="2000" err="1">
                <a:ea typeface="+mn-lt"/>
                <a:cs typeface="+mn-lt"/>
              </a:rPr>
              <a:t>asesu</a:t>
            </a:r>
            <a:r>
              <a:rPr lang="en-US" sz="2000">
                <a:ea typeface="+mn-lt"/>
                <a:cs typeface="+mn-lt"/>
              </a:rPr>
              <a:t> </a:t>
            </a:r>
            <a:r>
              <a:rPr lang="en-US" sz="2000" err="1">
                <a:ea typeface="+mn-lt"/>
                <a:cs typeface="+mn-lt"/>
              </a:rPr>
              <a:t>effaith</a:t>
            </a:r>
            <a:r>
              <a:rPr lang="en-US" sz="2000">
                <a:ea typeface="+mn-lt"/>
                <a:cs typeface="+mn-lt"/>
              </a:rPr>
              <a:t> </a:t>
            </a:r>
            <a:r>
              <a:rPr lang="en-US" sz="2000" err="1">
                <a:ea typeface="+mn-lt"/>
                <a:cs typeface="+mn-lt"/>
              </a:rPr>
              <a:t>hirdymor</a:t>
            </a:r>
            <a:r>
              <a:rPr lang="en-US" sz="2000">
                <a:ea typeface="+mn-lt"/>
                <a:cs typeface="+mn-lt"/>
              </a:rPr>
              <a:t> y GAD </a:t>
            </a:r>
            <a:r>
              <a:rPr lang="en-US" sz="2000" err="1">
                <a:ea typeface="+mn-lt"/>
                <a:cs typeface="+mn-lt"/>
              </a:rPr>
              <a:t>fod</a:t>
            </a:r>
            <a:r>
              <a:rPr lang="en-US" sz="2000">
                <a:ea typeface="+mn-lt"/>
                <a:cs typeface="+mn-lt"/>
              </a:rPr>
              <a:t> </a:t>
            </a:r>
            <a:r>
              <a:rPr lang="en-US" sz="2000" err="1">
                <a:ea typeface="+mn-lt"/>
                <a:cs typeface="+mn-lt"/>
              </a:rPr>
              <a:t>yn</a:t>
            </a:r>
            <a:r>
              <a:rPr lang="en-US" sz="2000">
                <a:ea typeface="+mn-lt"/>
                <a:cs typeface="+mn-lt"/>
              </a:rPr>
              <a:t> </a:t>
            </a:r>
            <a:r>
              <a:rPr lang="en-US" sz="2000" err="1">
                <a:ea typeface="+mn-lt"/>
                <a:cs typeface="+mn-lt"/>
              </a:rPr>
              <a:t>heriol</a:t>
            </a:r>
            <a:r>
              <a:rPr lang="en-US" sz="2000">
                <a:ea typeface="+mn-lt"/>
                <a:cs typeface="+mn-lt"/>
              </a:rPr>
              <a:t> </a:t>
            </a:r>
            <a:r>
              <a:rPr lang="en-US" sz="2000" err="1">
                <a:ea typeface="+mn-lt"/>
                <a:cs typeface="+mn-lt"/>
              </a:rPr>
              <a:t>oherwydd</a:t>
            </a:r>
            <a:r>
              <a:rPr lang="en-US" sz="2000">
                <a:ea typeface="+mn-lt"/>
                <a:cs typeface="+mn-lt"/>
              </a:rPr>
              <a:t> </a:t>
            </a:r>
            <a:r>
              <a:rPr lang="en-US" sz="2000" err="1">
                <a:ea typeface="+mn-lt"/>
                <a:cs typeface="+mn-lt"/>
              </a:rPr>
              <a:t>cymaint</a:t>
            </a:r>
            <a:r>
              <a:rPr lang="en-US" sz="2000">
                <a:ea typeface="+mn-lt"/>
                <a:cs typeface="+mn-lt"/>
              </a:rPr>
              <a:t> o </a:t>
            </a:r>
            <a:r>
              <a:rPr lang="en-US" sz="2000" err="1">
                <a:ea typeface="+mn-lt"/>
                <a:cs typeface="+mn-lt"/>
              </a:rPr>
              <a:t>ffactorau</a:t>
            </a:r>
            <a:r>
              <a:rPr lang="en-US" sz="2000">
                <a:ea typeface="+mn-lt"/>
                <a:cs typeface="+mn-lt"/>
              </a:rPr>
              <a:t> </a:t>
            </a:r>
            <a:r>
              <a:rPr lang="en-US" sz="2000" err="1">
                <a:ea typeface="+mn-lt"/>
                <a:cs typeface="+mn-lt"/>
              </a:rPr>
              <a:t>sy’n</a:t>
            </a:r>
            <a:r>
              <a:rPr lang="en-US" sz="2000">
                <a:ea typeface="+mn-lt"/>
                <a:cs typeface="+mn-lt"/>
              </a:rPr>
              <a:t> </a:t>
            </a:r>
            <a:r>
              <a:rPr lang="en-US" sz="2000" err="1">
                <a:ea typeface="+mn-lt"/>
                <a:cs typeface="+mn-lt"/>
              </a:rPr>
              <a:t>dylanwadu</a:t>
            </a:r>
            <a:r>
              <a:rPr lang="en-US" sz="2000">
                <a:ea typeface="+mn-lt"/>
                <a:cs typeface="+mn-lt"/>
              </a:rPr>
              <a:t> </a:t>
            </a:r>
            <a:r>
              <a:rPr lang="en-US" sz="2000" err="1">
                <a:ea typeface="+mn-lt"/>
                <a:cs typeface="+mn-lt"/>
              </a:rPr>
              <a:t>ar</a:t>
            </a:r>
            <a:r>
              <a:rPr lang="en-US" sz="2000">
                <a:ea typeface="+mn-lt"/>
                <a:cs typeface="+mn-lt"/>
              </a:rPr>
              <a:t> </a:t>
            </a:r>
            <a:r>
              <a:rPr lang="en-US" sz="2000" err="1">
                <a:ea typeface="+mn-lt"/>
                <a:cs typeface="+mn-lt"/>
              </a:rPr>
              <a:t>lwyddiant</a:t>
            </a:r>
            <a:r>
              <a:rPr lang="en-US" sz="2000">
                <a:ea typeface="+mn-lt"/>
                <a:cs typeface="+mn-lt"/>
              </a:rPr>
              <a:t> </a:t>
            </a:r>
            <a:r>
              <a:rPr lang="en-US" sz="2000" err="1">
                <a:ea typeface="+mn-lt"/>
                <a:cs typeface="+mn-lt"/>
              </a:rPr>
              <a:t>myfyrwyr</a:t>
            </a:r>
            <a:endParaRPr lang="en-US" sz="2000"/>
          </a:p>
          <a:p>
            <a:r>
              <a:rPr lang="en-US" sz="2000" err="1">
                <a:ea typeface="+mn-lt"/>
                <a:cs typeface="+mn-lt"/>
              </a:rPr>
              <a:t>Amrywiadau</a:t>
            </a:r>
            <a:r>
              <a:rPr lang="en-US" sz="2000">
                <a:ea typeface="+mn-lt"/>
                <a:cs typeface="+mn-lt"/>
              </a:rPr>
              <a:t> </a:t>
            </a:r>
            <a:r>
              <a:rPr lang="en-US" sz="2000" err="1">
                <a:ea typeface="+mn-lt"/>
                <a:cs typeface="+mn-lt"/>
              </a:rPr>
              <a:t>defnydd</a:t>
            </a:r>
            <a:endParaRPr lang="en-US" sz="2000"/>
          </a:p>
          <a:p>
            <a:r>
              <a:rPr lang="en-US" sz="2000" err="1">
                <a:ea typeface="+mn-lt"/>
                <a:cs typeface="+mn-lt"/>
              </a:rPr>
              <a:t>Gallu</a:t>
            </a:r>
            <a:r>
              <a:rPr lang="en-US" sz="2000">
                <a:ea typeface="+mn-lt"/>
                <a:cs typeface="+mn-lt"/>
              </a:rPr>
              <a:t> ac </a:t>
            </a:r>
            <a:r>
              <a:rPr lang="en-US" sz="2000" err="1">
                <a:ea typeface="+mn-lt"/>
                <a:cs typeface="+mn-lt"/>
              </a:rPr>
              <a:t>arbenigedd</a:t>
            </a:r>
            <a:r>
              <a:rPr lang="en-US" sz="2000">
                <a:ea typeface="+mn-lt"/>
                <a:cs typeface="+mn-lt"/>
              </a:rPr>
              <a:t>?</a:t>
            </a:r>
            <a:endParaRPr lang="en-US" sz="2000"/>
          </a:p>
          <a:p>
            <a:r>
              <a:rPr lang="en-US" sz="2000" err="1">
                <a:ea typeface="+mn-lt"/>
                <a:cs typeface="+mn-lt"/>
              </a:rPr>
              <a:t>Diffyg</a:t>
            </a:r>
            <a:r>
              <a:rPr lang="en-US" sz="2000">
                <a:ea typeface="+mn-lt"/>
                <a:cs typeface="+mn-lt"/>
              </a:rPr>
              <a:t> </a:t>
            </a:r>
            <a:r>
              <a:rPr lang="en-US" sz="2000" err="1">
                <a:ea typeface="+mn-lt"/>
                <a:cs typeface="+mn-lt"/>
              </a:rPr>
              <a:t>gwasanaethau</a:t>
            </a:r>
            <a:r>
              <a:rPr lang="en-US" sz="2000">
                <a:ea typeface="+mn-lt"/>
                <a:cs typeface="+mn-lt"/>
              </a:rPr>
              <a:t> </a:t>
            </a:r>
            <a:r>
              <a:rPr lang="en-US" sz="2000" err="1">
                <a:ea typeface="+mn-lt"/>
                <a:cs typeface="+mn-lt"/>
              </a:rPr>
              <a:t>cymorth</a:t>
            </a:r>
            <a:endParaRPr lang="en-US" sz="2000"/>
          </a:p>
          <a:p>
            <a:r>
              <a:rPr lang="en-US" sz="2000" err="1">
                <a:ea typeface="+mn-lt"/>
                <a:cs typeface="+mn-lt"/>
              </a:rPr>
              <a:t>Pryderon</a:t>
            </a:r>
            <a:r>
              <a:rPr lang="en-US" sz="2000">
                <a:ea typeface="+mn-lt"/>
                <a:cs typeface="+mn-lt"/>
              </a:rPr>
              <a:t> </a:t>
            </a:r>
            <a:r>
              <a:rPr lang="en-US" sz="2000" err="1">
                <a:ea typeface="+mn-lt"/>
                <a:cs typeface="+mn-lt"/>
              </a:rPr>
              <a:t>ynghylch</a:t>
            </a:r>
            <a:r>
              <a:rPr lang="en-US" sz="2000">
                <a:ea typeface="+mn-lt"/>
                <a:cs typeface="+mn-lt"/>
              </a:rPr>
              <a:t> </a:t>
            </a:r>
            <a:r>
              <a:rPr lang="en-US" sz="2000" err="1">
                <a:ea typeface="+mn-lt"/>
                <a:cs typeface="+mn-lt"/>
              </a:rPr>
              <a:t>ecwiti</a:t>
            </a:r>
            <a:r>
              <a:rPr lang="en-US" sz="2000">
                <a:ea typeface="+mn-lt"/>
                <a:cs typeface="+mn-lt"/>
              </a:rPr>
              <a:t> – </a:t>
            </a:r>
            <a:r>
              <a:rPr lang="en-US" sz="2000" err="1">
                <a:ea typeface="+mn-lt"/>
                <a:cs typeface="+mn-lt"/>
              </a:rPr>
              <a:t>gwahaniaethau</a:t>
            </a:r>
            <a:r>
              <a:rPr lang="en-US" sz="2000">
                <a:ea typeface="+mn-lt"/>
                <a:cs typeface="+mn-lt"/>
              </a:rPr>
              <a:t> </a:t>
            </a:r>
            <a:r>
              <a:rPr lang="en-US" sz="2000" err="1">
                <a:ea typeface="+mn-lt"/>
                <a:cs typeface="+mn-lt"/>
              </a:rPr>
              <a:t>yn</a:t>
            </a:r>
            <a:r>
              <a:rPr lang="en-US" sz="2000">
                <a:ea typeface="+mn-lt"/>
                <a:cs typeface="+mn-lt"/>
              </a:rPr>
              <a:t> y </a:t>
            </a:r>
            <a:r>
              <a:rPr lang="en-US" sz="2000" err="1">
                <a:ea typeface="+mn-lt"/>
                <a:cs typeface="+mn-lt"/>
              </a:rPr>
              <a:t>dyraniad</a:t>
            </a:r>
            <a:r>
              <a:rPr lang="en-US" sz="2000">
                <a:ea typeface="+mn-lt"/>
                <a:cs typeface="+mn-lt"/>
              </a:rPr>
              <a:t> </a:t>
            </a:r>
            <a:r>
              <a:rPr lang="en-US" sz="2000" err="1">
                <a:ea typeface="+mn-lt"/>
                <a:cs typeface="+mn-lt"/>
              </a:rPr>
              <a:t>cyllid</a:t>
            </a:r>
            <a:endParaRPr lang="en-US" sz="2000"/>
          </a:p>
          <a:p>
            <a:r>
              <a:rPr lang="en-US" sz="2000">
                <a:ea typeface="+mn-lt"/>
                <a:cs typeface="+mn-lt"/>
              </a:rPr>
              <a:t>Y </a:t>
            </a:r>
            <a:r>
              <a:rPr lang="en-US" sz="2000" err="1">
                <a:ea typeface="+mn-lt"/>
                <a:cs typeface="+mn-lt"/>
              </a:rPr>
              <a:t>ffocws</a:t>
            </a:r>
            <a:r>
              <a:rPr lang="en-US" sz="2000">
                <a:ea typeface="+mn-lt"/>
                <a:cs typeface="+mn-lt"/>
              </a:rPr>
              <a:t> </a:t>
            </a:r>
            <a:r>
              <a:rPr lang="en-US" sz="2000" err="1">
                <a:ea typeface="+mn-lt"/>
                <a:cs typeface="+mn-lt"/>
              </a:rPr>
              <a:t>ar</a:t>
            </a:r>
            <a:r>
              <a:rPr lang="en-US" sz="2000">
                <a:ea typeface="+mn-lt"/>
                <a:cs typeface="+mn-lt"/>
              </a:rPr>
              <a:t> </a:t>
            </a:r>
            <a:r>
              <a:rPr lang="en-US" sz="2000" err="1">
                <a:ea typeface="+mn-lt"/>
                <a:cs typeface="+mn-lt"/>
              </a:rPr>
              <a:t>PYDd</a:t>
            </a:r>
            <a:endParaRPr lang="en-US" sz="2000"/>
          </a:p>
          <a:p>
            <a:r>
              <a:rPr lang="en-US" sz="2000" err="1">
                <a:ea typeface="+mn-lt"/>
                <a:cs typeface="+mn-lt"/>
              </a:rPr>
              <a:t>Fe'i</a:t>
            </a:r>
            <a:r>
              <a:rPr lang="en-US" sz="2000">
                <a:ea typeface="+mn-lt"/>
                <a:cs typeface="+mn-lt"/>
              </a:rPr>
              <a:t> </a:t>
            </a:r>
            <a:r>
              <a:rPr lang="en-US" sz="2000" err="1">
                <a:ea typeface="+mn-lt"/>
                <a:cs typeface="+mn-lt"/>
              </a:rPr>
              <a:t>defnyddir</a:t>
            </a:r>
            <a:r>
              <a:rPr lang="en-US" sz="2000">
                <a:ea typeface="+mn-lt"/>
                <a:cs typeface="+mn-lt"/>
              </a:rPr>
              <a:t> i </a:t>
            </a:r>
            <a:r>
              <a:rPr lang="en-US" sz="2000" err="1">
                <a:ea typeface="+mn-lt"/>
                <a:cs typeface="+mn-lt"/>
              </a:rPr>
              <a:t>lenwi</a:t>
            </a:r>
            <a:r>
              <a:rPr lang="en-US" sz="2000">
                <a:ea typeface="+mn-lt"/>
                <a:cs typeface="+mn-lt"/>
              </a:rPr>
              <a:t> </a:t>
            </a:r>
            <a:r>
              <a:rPr lang="en-US" sz="2000" err="1">
                <a:ea typeface="+mn-lt"/>
                <a:cs typeface="+mn-lt"/>
              </a:rPr>
              <a:t>bylchau</a:t>
            </a:r>
            <a:r>
              <a:rPr lang="en-US" sz="2000">
                <a:ea typeface="+mn-lt"/>
                <a:cs typeface="+mn-lt"/>
              </a:rPr>
              <a:t> </a:t>
            </a:r>
            <a:r>
              <a:rPr lang="en-US" sz="2000" err="1">
                <a:ea typeface="+mn-lt"/>
                <a:cs typeface="+mn-lt"/>
              </a:rPr>
              <a:t>yn</a:t>
            </a:r>
            <a:r>
              <a:rPr lang="en-US" sz="2000">
                <a:ea typeface="+mn-lt"/>
                <a:cs typeface="+mn-lt"/>
              </a:rPr>
              <a:t> y </a:t>
            </a:r>
            <a:r>
              <a:rPr lang="en-US" sz="2000" err="1">
                <a:ea typeface="+mn-lt"/>
                <a:cs typeface="+mn-lt"/>
              </a:rPr>
              <a:t>gyllideb</a:t>
            </a:r>
            <a:r>
              <a:rPr lang="en-US" sz="2000">
                <a:ea typeface="+mn-lt"/>
                <a:cs typeface="+mn-lt"/>
              </a:rPr>
              <a:t> </a:t>
            </a:r>
            <a:r>
              <a:rPr lang="en-US" sz="2000" err="1">
                <a:ea typeface="+mn-lt"/>
                <a:cs typeface="+mn-lt"/>
              </a:rPr>
              <a:t>graidd</a:t>
            </a:r>
            <a:endParaRPr lang="en-US" sz="2000"/>
          </a:p>
        </p:txBody>
      </p:sp>
    </p:spTree>
    <p:extLst>
      <p:ext uri="{BB962C8B-B14F-4D97-AF65-F5344CB8AC3E}">
        <p14:creationId xmlns:p14="http://schemas.microsoft.com/office/powerpoint/2010/main" val="395760398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4EE64-5416-E7CB-0080-AD9D54115DEC}"/>
              </a:ext>
            </a:extLst>
          </p:cNvPr>
          <p:cNvSpPr>
            <a:spLocks noGrp="1"/>
          </p:cNvSpPr>
          <p:nvPr>
            <p:ph type="title"/>
          </p:nvPr>
        </p:nvSpPr>
        <p:spPr>
          <a:xfrm>
            <a:off x="838200" y="118400"/>
            <a:ext cx="10515600" cy="1325563"/>
          </a:xfrm>
        </p:spPr>
        <p:txBody>
          <a:bodyPr lIns="45719" tIns="45720" rIns="45719" bIns="45720" anchor="ctr">
            <a:normAutofit/>
          </a:bodyPr>
          <a:lstStyle/>
          <a:p>
            <a:r>
              <a:rPr lang="en-GB">
                <a:solidFill>
                  <a:srgbClr val="0070C0"/>
                </a:solidFill>
              </a:rPr>
              <a:t>The PDG – does it work?</a:t>
            </a:r>
          </a:p>
        </p:txBody>
      </p:sp>
      <p:sp>
        <p:nvSpPr>
          <p:cNvPr id="7" name="Content Placeholder 6">
            <a:extLst>
              <a:ext uri="{FF2B5EF4-FFF2-40B4-BE49-F238E27FC236}">
                <a16:creationId xmlns:a16="http://schemas.microsoft.com/office/drawing/2014/main" id="{E7E0FFAF-7F65-7C8E-E7A6-CA54BAD8620F}"/>
              </a:ext>
            </a:extLst>
          </p:cNvPr>
          <p:cNvSpPr>
            <a:spLocks noGrp="1"/>
          </p:cNvSpPr>
          <p:nvPr>
            <p:ph sz="half" idx="1"/>
          </p:nvPr>
        </p:nvSpPr>
        <p:spPr>
          <a:xfrm>
            <a:off x="774589" y="1443963"/>
            <a:ext cx="8790830" cy="4351338"/>
          </a:xfrm>
        </p:spPr>
        <p:txBody>
          <a:bodyPr lIns="45719" tIns="45720" rIns="45719" bIns="45720" anchor="t">
            <a:normAutofit fontScale="85000" lnSpcReduction="20000"/>
          </a:bodyPr>
          <a:lstStyle/>
          <a:p>
            <a:r>
              <a:rPr lang="en-GB">
                <a:solidFill>
                  <a:srgbClr val="0070C0"/>
                </a:solidFill>
              </a:rPr>
              <a:t>Broad Eligibility Criteria</a:t>
            </a:r>
          </a:p>
          <a:p>
            <a:r>
              <a:rPr lang="en-GB">
                <a:solidFill>
                  <a:srgbClr val="0070C0"/>
                </a:solidFill>
              </a:rPr>
              <a:t>Under identification (some students who need support may not be eligible)</a:t>
            </a:r>
          </a:p>
          <a:p>
            <a:r>
              <a:rPr lang="en-GB">
                <a:solidFill>
                  <a:srgbClr val="0070C0"/>
                </a:solidFill>
              </a:rPr>
              <a:t>Lack of clear metrics – measuring outcomes can be difficult</a:t>
            </a:r>
          </a:p>
          <a:p>
            <a:r>
              <a:rPr lang="en-GB">
                <a:solidFill>
                  <a:srgbClr val="0070C0"/>
                </a:solidFill>
              </a:rPr>
              <a:t>Assessing long-term impact of the PDG can be challenging due to so many factors influencing student success</a:t>
            </a:r>
          </a:p>
          <a:p>
            <a:r>
              <a:rPr lang="en-GB">
                <a:solidFill>
                  <a:srgbClr val="0070C0"/>
                </a:solidFill>
              </a:rPr>
              <a:t>Variations of use</a:t>
            </a:r>
          </a:p>
          <a:p>
            <a:r>
              <a:rPr lang="en-GB">
                <a:solidFill>
                  <a:srgbClr val="0070C0"/>
                </a:solidFill>
              </a:rPr>
              <a:t>Capacity and expertise?</a:t>
            </a:r>
          </a:p>
          <a:p>
            <a:r>
              <a:rPr lang="en-GB">
                <a:solidFill>
                  <a:srgbClr val="0070C0"/>
                </a:solidFill>
              </a:rPr>
              <a:t>Lack of support services </a:t>
            </a:r>
          </a:p>
          <a:p>
            <a:r>
              <a:rPr lang="en-GB">
                <a:solidFill>
                  <a:srgbClr val="0070C0"/>
                </a:solidFill>
              </a:rPr>
              <a:t>Equity concerns – disparities in funding allocation</a:t>
            </a:r>
          </a:p>
          <a:p>
            <a:r>
              <a:rPr lang="en-GB">
                <a:solidFill>
                  <a:srgbClr val="0070C0"/>
                </a:solidFill>
              </a:rPr>
              <a:t>The focus on FSM.</a:t>
            </a:r>
          </a:p>
          <a:p>
            <a:r>
              <a:rPr lang="en-GB">
                <a:solidFill>
                  <a:srgbClr val="0070C0"/>
                </a:solidFill>
              </a:rPr>
              <a:t>Used to fill gaps in core budget</a:t>
            </a:r>
          </a:p>
        </p:txBody>
      </p:sp>
    </p:spTree>
    <p:extLst>
      <p:ext uri="{BB962C8B-B14F-4D97-AF65-F5344CB8AC3E}">
        <p14:creationId xmlns:p14="http://schemas.microsoft.com/office/powerpoint/2010/main" val="186899901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DA9B3-A58F-A7E2-82BD-78E5FD06939B}"/>
              </a:ext>
            </a:extLst>
          </p:cNvPr>
          <p:cNvSpPr>
            <a:spLocks noGrp="1"/>
          </p:cNvSpPr>
          <p:nvPr>
            <p:ph type="title"/>
          </p:nvPr>
        </p:nvSpPr>
        <p:spPr>
          <a:xfrm>
            <a:off x="180788" y="-932"/>
            <a:ext cx="10515600" cy="1325563"/>
          </a:xfrm>
        </p:spPr>
        <p:txBody>
          <a:bodyPr lIns="45719" tIns="45720" rIns="45719" bIns="45720" anchor="ctr">
            <a:normAutofit/>
          </a:bodyPr>
          <a:lstStyle/>
          <a:p>
            <a:r>
              <a:rPr lang="en-US" err="1"/>
              <a:t>Fodd</a:t>
            </a:r>
            <a:r>
              <a:rPr lang="en-US"/>
              <a:t> </a:t>
            </a:r>
            <a:r>
              <a:rPr lang="en-US" err="1"/>
              <a:t>bynnag</a:t>
            </a:r>
            <a:r>
              <a:rPr lang="en-US"/>
              <a:t> - PISA! IFS (2024)</a:t>
            </a:r>
          </a:p>
        </p:txBody>
      </p:sp>
      <p:sp>
        <p:nvSpPr>
          <p:cNvPr id="3" name="Content Placeholder 2">
            <a:extLst>
              <a:ext uri="{FF2B5EF4-FFF2-40B4-BE49-F238E27FC236}">
                <a16:creationId xmlns:a16="http://schemas.microsoft.com/office/drawing/2014/main" id="{4DDED113-3B31-7929-18B9-C635DCC596CC}"/>
              </a:ext>
            </a:extLst>
          </p:cNvPr>
          <p:cNvSpPr>
            <a:spLocks noGrp="1"/>
          </p:cNvSpPr>
          <p:nvPr>
            <p:ph sz="half" idx="1"/>
          </p:nvPr>
        </p:nvSpPr>
        <p:spPr>
          <a:xfrm>
            <a:off x="180788" y="1504390"/>
            <a:ext cx="10515600" cy="4351338"/>
          </a:xfrm>
        </p:spPr>
        <p:txBody>
          <a:bodyPr lIns="45719" tIns="45720" rIns="45719" bIns="45720" anchor="t">
            <a:normAutofit lnSpcReduction="10000"/>
          </a:bodyPr>
          <a:lstStyle/>
          <a:p>
            <a:r>
              <a:rPr lang="en-US" sz="2000" b="1" err="1">
                <a:latin typeface="Arial"/>
                <a:ea typeface="+mn-lt"/>
                <a:cs typeface="+mn-lt"/>
              </a:rPr>
              <a:t>Perfformiodd</a:t>
            </a:r>
            <a:r>
              <a:rPr lang="en-US" sz="2000" b="1">
                <a:latin typeface="Arial"/>
                <a:ea typeface="+mn-lt"/>
                <a:cs typeface="+mn-lt"/>
              </a:rPr>
              <a:t> y </a:t>
            </a:r>
            <a:r>
              <a:rPr lang="en-US" sz="2000" b="1" err="1">
                <a:latin typeface="Arial"/>
                <a:ea typeface="+mn-lt"/>
                <a:cs typeface="+mn-lt"/>
              </a:rPr>
              <a:t>disgybl</a:t>
            </a:r>
            <a:r>
              <a:rPr lang="en-US" sz="2000" b="1">
                <a:latin typeface="Arial"/>
                <a:ea typeface="+mn-lt"/>
                <a:cs typeface="+mn-lt"/>
              </a:rPr>
              <a:t> </a:t>
            </a:r>
            <a:r>
              <a:rPr lang="en-US" sz="2000" b="1" err="1">
                <a:latin typeface="Arial"/>
                <a:ea typeface="+mn-lt"/>
                <a:cs typeface="+mn-lt"/>
              </a:rPr>
              <a:t>cyffredin</a:t>
            </a:r>
            <a:r>
              <a:rPr lang="en-US" sz="2000" b="1">
                <a:latin typeface="Arial"/>
                <a:ea typeface="+mn-lt"/>
                <a:cs typeface="+mn-lt"/>
              </a:rPr>
              <a:t> </a:t>
            </a:r>
            <a:r>
              <a:rPr lang="en-US" sz="2000" b="1" err="1">
                <a:latin typeface="Arial"/>
                <a:ea typeface="+mn-lt"/>
                <a:cs typeface="+mn-lt"/>
              </a:rPr>
              <a:t>yng</a:t>
            </a:r>
            <a:r>
              <a:rPr lang="en-US" sz="2000" b="1">
                <a:latin typeface="Arial"/>
                <a:ea typeface="+mn-lt"/>
                <a:cs typeface="+mn-lt"/>
              </a:rPr>
              <a:t> </a:t>
            </a:r>
            <a:r>
              <a:rPr lang="en-US" sz="2000" b="1" err="1">
                <a:latin typeface="Arial"/>
                <a:ea typeface="+mn-lt"/>
                <a:cs typeface="+mn-lt"/>
              </a:rPr>
              <a:t>Nghymru</a:t>
            </a:r>
            <a:r>
              <a:rPr lang="en-US" sz="2000" b="1">
                <a:latin typeface="Arial"/>
                <a:ea typeface="+mn-lt"/>
                <a:cs typeface="+mn-lt"/>
              </a:rPr>
              <a:t> </a:t>
            </a:r>
            <a:r>
              <a:rPr lang="en-US" sz="2000" b="1" err="1">
                <a:latin typeface="Arial"/>
                <a:ea typeface="+mn-lt"/>
                <a:cs typeface="+mn-lt"/>
              </a:rPr>
              <a:t>ar</a:t>
            </a:r>
            <a:r>
              <a:rPr lang="en-US" sz="2000" b="1">
                <a:latin typeface="Arial"/>
                <a:ea typeface="+mn-lt"/>
                <a:cs typeface="+mn-lt"/>
              </a:rPr>
              <a:t> </a:t>
            </a:r>
            <a:r>
              <a:rPr lang="en-US" sz="2000" b="1" err="1">
                <a:latin typeface="Arial"/>
                <a:ea typeface="+mn-lt"/>
                <a:cs typeface="+mn-lt"/>
              </a:rPr>
              <a:t>yr</a:t>
            </a:r>
            <a:r>
              <a:rPr lang="en-US" sz="2000" b="1">
                <a:latin typeface="Arial"/>
                <a:ea typeface="+mn-lt"/>
                <a:cs typeface="+mn-lt"/>
              </a:rPr>
              <a:t> un </a:t>
            </a:r>
            <a:r>
              <a:rPr lang="en-US" sz="2000" b="1" err="1">
                <a:latin typeface="Arial"/>
                <a:ea typeface="+mn-lt"/>
                <a:cs typeface="+mn-lt"/>
              </a:rPr>
              <a:t>lefel</a:t>
            </a:r>
            <a:r>
              <a:rPr lang="en-US" sz="2000" b="1">
                <a:latin typeface="Arial"/>
                <a:ea typeface="+mn-lt"/>
                <a:cs typeface="+mn-lt"/>
              </a:rPr>
              <a:t> </a:t>
            </a:r>
            <a:r>
              <a:rPr lang="en-US" sz="2000" b="1" err="1">
                <a:latin typeface="Arial"/>
                <a:ea typeface="+mn-lt"/>
                <a:cs typeface="+mn-lt"/>
              </a:rPr>
              <a:t>â’r</a:t>
            </a:r>
            <a:r>
              <a:rPr lang="en-US" sz="2000" b="1">
                <a:latin typeface="Arial"/>
                <a:ea typeface="+mn-lt"/>
                <a:cs typeface="+mn-lt"/>
              </a:rPr>
              <a:t> plant </a:t>
            </a:r>
            <a:r>
              <a:rPr lang="en-US" sz="2000" b="1" err="1">
                <a:latin typeface="Arial"/>
                <a:ea typeface="+mn-lt"/>
                <a:cs typeface="+mn-lt"/>
              </a:rPr>
              <a:t>mwyaf</a:t>
            </a:r>
            <a:r>
              <a:rPr lang="en-US" sz="2000" b="1">
                <a:latin typeface="Arial"/>
                <a:ea typeface="+mn-lt"/>
                <a:cs typeface="+mn-lt"/>
              </a:rPr>
              <a:t> </a:t>
            </a:r>
            <a:r>
              <a:rPr lang="en-US" sz="2000" b="1" err="1">
                <a:latin typeface="Arial"/>
                <a:ea typeface="+mn-lt"/>
                <a:cs typeface="+mn-lt"/>
              </a:rPr>
              <a:t>difreintiedig</a:t>
            </a:r>
            <a:r>
              <a:rPr lang="en-US" sz="2000" b="1">
                <a:latin typeface="Arial"/>
                <a:ea typeface="+mn-lt"/>
                <a:cs typeface="+mn-lt"/>
              </a:rPr>
              <a:t> </a:t>
            </a:r>
            <a:r>
              <a:rPr lang="en-US" sz="2000" b="1" err="1">
                <a:latin typeface="Arial"/>
                <a:ea typeface="+mn-lt"/>
                <a:cs typeface="+mn-lt"/>
              </a:rPr>
              <a:t>yn</a:t>
            </a:r>
            <a:r>
              <a:rPr lang="en-US" sz="2000" b="1">
                <a:latin typeface="Arial"/>
                <a:ea typeface="+mn-lt"/>
                <a:cs typeface="+mn-lt"/>
              </a:rPr>
              <a:t> </a:t>
            </a:r>
            <a:r>
              <a:rPr lang="en-US" sz="2000" b="1" err="1">
                <a:latin typeface="Arial"/>
                <a:ea typeface="+mn-lt"/>
                <a:cs typeface="+mn-lt"/>
              </a:rPr>
              <a:t>Lloegr</a:t>
            </a:r>
            <a:endParaRPr lang="en-US" sz="2000" b="1">
              <a:latin typeface="Arial"/>
            </a:endParaRPr>
          </a:p>
          <a:p>
            <a:pPr marL="0" indent="0">
              <a:buNone/>
            </a:pPr>
            <a:endParaRPr lang="en-US" sz="2000">
              <a:latin typeface="Arial"/>
            </a:endParaRPr>
          </a:p>
          <a:p>
            <a:r>
              <a:rPr lang="en-US" sz="2000" err="1">
                <a:latin typeface="Arial"/>
                <a:ea typeface="+mn-lt"/>
                <a:cs typeface="+mn-lt"/>
              </a:rPr>
              <a:t>Roedd</a:t>
            </a:r>
            <a:r>
              <a:rPr lang="en-US" sz="2000">
                <a:latin typeface="Arial"/>
                <a:ea typeface="+mn-lt"/>
                <a:cs typeface="+mn-lt"/>
              </a:rPr>
              <a:t> y </a:t>
            </a:r>
            <a:r>
              <a:rPr lang="en-US" sz="2000" err="1">
                <a:latin typeface="Arial"/>
                <a:ea typeface="+mn-lt"/>
                <a:cs typeface="+mn-lt"/>
              </a:rPr>
              <a:t>bwlch</a:t>
            </a:r>
            <a:r>
              <a:rPr lang="en-US" sz="2000">
                <a:latin typeface="Arial"/>
                <a:ea typeface="+mn-lt"/>
                <a:cs typeface="+mn-lt"/>
              </a:rPr>
              <a:t> </a:t>
            </a:r>
            <a:r>
              <a:rPr lang="en-US" sz="2000" err="1">
                <a:latin typeface="Arial"/>
                <a:ea typeface="+mn-lt"/>
                <a:cs typeface="+mn-lt"/>
              </a:rPr>
              <a:t>canlyniadau</a:t>
            </a:r>
            <a:r>
              <a:rPr lang="en-US" sz="2000">
                <a:latin typeface="Arial"/>
                <a:ea typeface="+mn-lt"/>
                <a:cs typeface="+mn-lt"/>
              </a:rPr>
              <a:t> TGAU </a:t>
            </a:r>
            <a:r>
              <a:rPr lang="en-US" sz="2000" err="1">
                <a:latin typeface="Arial"/>
                <a:ea typeface="+mn-lt"/>
                <a:cs typeface="+mn-lt"/>
              </a:rPr>
              <a:t>rhwng</a:t>
            </a:r>
            <a:r>
              <a:rPr lang="en-US" sz="2000">
                <a:latin typeface="Arial"/>
                <a:ea typeface="+mn-lt"/>
                <a:cs typeface="+mn-lt"/>
              </a:rPr>
              <a:t> plant </a:t>
            </a:r>
            <a:r>
              <a:rPr lang="en-US" sz="2000" err="1">
                <a:latin typeface="Arial"/>
                <a:ea typeface="+mn-lt"/>
                <a:cs typeface="+mn-lt"/>
              </a:rPr>
              <a:t>difreintiedig</a:t>
            </a:r>
            <a:r>
              <a:rPr lang="en-US" sz="2000">
                <a:latin typeface="Arial"/>
                <a:ea typeface="+mn-lt"/>
                <a:cs typeface="+mn-lt"/>
              </a:rPr>
              <a:t> a </a:t>
            </a:r>
            <a:r>
              <a:rPr lang="en-US" sz="2000" err="1">
                <a:latin typeface="Arial"/>
                <a:ea typeface="+mn-lt"/>
                <a:cs typeface="+mn-lt"/>
              </a:rPr>
              <a:t>phlant</a:t>
            </a:r>
            <a:r>
              <a:rPr lang="en-US" sz="2000">
                <a:latin typeface="Arial"/>
                <a:ea typeface="+mn-lt"/>
                <a:cs typeface="+mn-lt"/>
              </a:rPr>
              <a:t> </a:t>
            </a:r>
            <a:r>
              <a:rPr lang="en-US" sz="2000" err="1">
                <a:latin typeface="Arial"/>
                <a:ea typeface="+mn-lt"/>
                <a:cs typeface="+mn-lt"/>
              </a:rPr>
              <a:t>eraill</a:t>
            </a:r>
            <a:r>
              <a:rPr lang="en-US" sz="2000">
                <a:latin typeface="Arial"/>
                <a:ea typeface="+mn-lt"/>
                <a:cs typeface="+mn-lt"/>
              </a:rPr>
              <a:t> </a:t>
            </a:r>
            <a:r>
              <a:rPr lang="en-US" sz="2000" err="1">
                <a:latin typeface="Arial"/>
                <a:ea typeface="+mn-lt"/>
                <a:cs typeface="+mn-lt"/>
              </a:rPr>
              <a:t>yng</a:t>
            </a:r>
            <a:r>
              <a:rPr lang="en-US" sz="2000">
                <a:latin typeface="Arial"/>
                <a:ea typeface="+mn-lt"/>
                <a:cs typeface="+mn-lt"/>
              </a:rPr>
              <a:t> </a:t>
            </a:r>
            <a:r>
              <a:rPr lang="en-US" sz="2000" err="1">
                <a:latin typeface="Arial"/>
                <a:ea typeface="+mn-lt"/>
                <a:cs typeface="+mn-lt"/>
              </a:rPr>
              <a:t>Nghymru</a:t>
            </a:r>
            <a:r>
              <a:rPr lang="en-US" sz="2000">
                <a:latin typeface="Arial"/>
                <a:ea typeface="+mn-lt"/>
                <a:cs typeface="+mn-lt"/>
              </a:rPr>
              <a:t> </a:t>
            </a:r>
            <a:r>
              <a:rPr lang="en-US" sz="2000" err="1">
                <a:latin typeface="Arial"/>
                <a:ea typeface="+mn-lt"/>
                <a:cs typeface="+mn-lt"/>
              </a:rPr>
              <a:t>yn</a:t>
            </a:r>
            <a:r>
              <a:rPr lang="en-US" sz="2000">
                <a:latin typeface="Arial"/>
                <a:ea typeface="+mn-lt"/>
                <a:cs typeface="+mn-lt"/>
              </a:rPr>
              <a:t> 2019 (</a:t>
            </a:r>
            <a:r>
              <a:rPr lang="en-US" sz="2000" err="1">
                <a:latin typeface="Arial"/>
                <a:ea typeface="+mn-lt"/>
                <a:cs typeface="+mn-lt"/>
              </a:rPr>
              <a:t>sy’n</a:t>
            </a:r>
            <a:r>
              <a:rPr lang="en-US" sz="2000">
                <a:latin typeface="Arial"/>
                <a:ea typeface="+mn-lt"/>
                <a:cs typeface="+mn-lt"/>
              </a:rPr>
              <a:t> </a:t>
            </a:r>
            <a:r>
              <a:rPr lang="en-US" sz="2000" err="1">
                <a:latin typeface="Arial"/>
                <a:ea typeface="+mn-lt"/>
                <a:cs typeface="+mn-lt"/>
              </a:rPr>
              <a:t>cyfateb</a:t>
            </a:r>
            <a:r>
              <a:rPr lang="en-US" sz="2000">
                <a:latin typeface="Arial"/>
                <a:ea typeface="+mn-lt"/>
                <a:cs typeface="+mn-lt"/>
              </a:rPr>
              <a:t> i 22-23 mis o </a:t>
            </a:r>
            <a:r>
              <a:rPr lang="en-US" sz="2000" err="1">
                <a:latin typeface="Arial"/>
                <a:ea typeface="+mn-lt"/>
                <a:cs typeface="+mn-lt"/>
              </a:rPr>
              <a:t>gynnydd</a:t>
            </a:r>
            <a:r>
              <a:rPr lang="en-US" sz="2000">
                <a:latin typeface="Arial"/>
                <a:ea typeface="+mn-lt"/>
                <a:cs typeface="+mn-lt"/>
              </a:rPr>
              <a:t> </a:t>
            </a:r>
            <a:r>
              <a:rPr lang="en-US" sz="2000" err="1">
                <a:latin typeface="Arial"/>
                <a:ea typeface="+mn-lt"/>
                <a:cs typeface="+mn-lt"/>
              </a:rPr>
              <a:t>addysgol</a:t>
            </a:r>
            <a:r>
              <a:rPr lang="en-US" sz="2000">
                <a:latin typeface="Arial"/>
                <a:ea typeface="+mn-lt"/>
                <a:cs typeface="+mn-lt"/>
              </a:rPr>
              <a:t>)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fwy</a:t>
            </a:r>
            <a:r>
              <a:rPr lang="en-US" sz="2000">
                <a:latin typeface="Arial"/>
                <a:ea typeface="+mn-lt"/>
                <a:cs typeface="+mn-lt"/>
              </a:rPr>
              <a:t> nag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Lloegr</a:t>
            </a:r>
            <a:r>
              <a:rPr lang="en-US" sz="2000">
                <a:latin typeface="Arial"/>
                <a:ea typeface="+mn-lt"/>
                <a:cs typeface="+mn-lt"/>
              </a:rPr>
              <a:t> (</a:t>
            </a:r>
            <a:r>
              <a:rPr lang="en-US" sz="2000" err="1">
                <a:latin typeface="Arial"/>
                <a:ea typeface="+mn-lt"/>
                <a:cs typeface="+mn-lt"/>
              </a:rPr>
              <a:t>sy’n</a:t>
            </a:r>
            <a:r>
              <a:rPr lang="en-US" sz="2000">
                <a:latin typeface="Arial"/>
                <a:ea typeface="+mn-lt"/>
                <a:cs typeface="+mn-lt"/>
              </a:rPr>
              <a:t> </a:t>
            </a:r>
            <a:r>
              <a:rPr lang="en-US" sz="2000" err="1">
                <a:latin typeface="Arial"/>
                <a:ea typeface="+mn-lt"/>
                <a:cs typeface="+mn-lt"/>
              </a:rPr>
              <a:t>cyfateb</a:t>
            </a:r>
            <a:r>
              <a:rPr lang="en-US" sz="2000">
                <a:latin typeface="Arial"/>
                <a:ea typeface="+mn-lt"/>
                <a:cs typeface="+mn-lt"/>
              </a:rPr>
              <a:t> i 18 mis o </a:t>
            </a:r>
            <a:r>
              <a:rPr lang="en-US" sz="2000" err="1">
                <a:latin typeface="Arial"/>
                <a:ea typeface="+mn-lt"/>
                <a:cs typeface="+mn-lt"/>
              </a:rPr>
              <a:t>gynnydd</a:t>
            </a:r>
            <a:r>
              <a:rPr lang="en-US" sz="2000">
                <a:latin typeface="Arial"/>
                <a:ea typeface="+mn-lt"/>
                <a:cs typeface="+mn-lt"/>
              </a:rPr>
              <a:t> </a:t>
            </a:r>
            <a:r>
              <a:rPr lang="en-US" sz="2000" err="1">
                <a:latin typeface="Arial"/>
                <a:ea typeface="+mn-lt"/>
                <a:cs typeface="+mn-lt"/>
              </a:rPr>
              <a:t>addysgol</a:t>
            </a:r>
            <a:r>
              <a:rPr lang="en-US" sz="2000">
                <a:latin typeface="Arial"/>
                <a:ea typeface="+mn-lt"/>
                <a:cs typeface="+mn-lt"/>
              </a:rPr>
              <a:t>).</a:t>
            </a:r>
            <a:endParaRPr lang="en-US" sz="2000">
              <a:latin typeface="Arial"/>
            </a:endParaRPr>
          </a:p>
          <a:p>
            <a:endParaRPr lang="en-US" sz="2000">
              <a:latin typeface="Arial"/>
            </a:endParaRPr>
          </a:p>
          <a:p>
            <a:r>
              <a:rPr lang="en-US" sz="2000" b="1">
                <a:solidFill>
                  <a:srgbClr val="FF0000"/>
                </a:solidFill>
                <a:latin typeface="Arial"/>
                <a:ea typeface="+mn-lt"/>
                <a:cs typeface="+mn-lt"/>
              </a:rPr>
              <a:t>Ni </a:t>
            </a:r>
            <a:r>
              <a:rPr lang="en-US" sz="2000" b="1" err="1">
                <a:solidFill>
                  <a:srgbClr val="FF0000"/>
                </a:solidFill>
                <a:latin typeface="Arial"/>
                <a:ea typeface="+mn-lt"/>
                <a:cs typeface="+mn-lt"/>
              </a:rPr>
              <a:t>ellir</a:t>
            </a:r>
            <a:r>
              <a:rPr lang="en-US" sz="2000" b="1">
                <a:solidFill>
                  <a:srgbClr val="FF0000"/>
                </a:solidFill>
                <a:latin typeface="Arial"/>
                <a:ea typeface="+mn-lt"/>
                <a:cs typeface="+mn-lt"/>
              </a:rPr>
              <a:t> </a:t>
            </a:r>
            <a:r>
              <a:rPr lang="en-US" sz="2000" b="1" err="1">
                <a:solidFill>
                  <a:srgbClr val="FF0000"/>
                </a:solidFill>
                <a:latin typeface="Arial"/>
                <a:ea typeface="+mn-lt"/>
                <a:cs typeface="+mn-lt"/>
              </a:rPr>
              <a:t>esbonio</a:t>
            </a:r>
            <a:r>
              <a:rPr lang="en-US" sz="2000" b="1">
                <a:solidFill>
                  <a:srgbClr val="FF0000"/>
                </a:solidFill>
                <a:latin typeface="Arial"/>
                <a:ea typeface="+mn-lt"/>
                <a:cs typeface="+mn-lt"/>
              </a:rPr>
              <a:t> </a:t>
            </a:r>
            <a:r>
              <a:rPr lang="en-US" sz="2000" b="1" err="1">
                <a:solidFill>
                  <a:srgbClr val="FF0000"/>
                </a:solidFill>
                <a:latin typeface="Arial"/>
                <a:ea typeface="+mn-lt"/>
                <a:cs typeface="+mn-lt"/>
              </a:rPr>
              <a:t>sgoriau</a:t>
            </a:r>
            <a:r>
              <a:rPr lang="en-US" sz="2000" b="1">
                <a:solidFill>
                  <a:srgbClr val="FF0000"/>
                </a:solidFill>
                <a:latin typeface="Arial"/>
                <a:ea typeface="+mn-lt"/>
                <a:cs typeface="+mn-lt"/>
              </a:rPr>
              <a:t> is </a:t>
            </a:r>
            <a:r>
              <a:rPr lang="en-US" sz="2000" b="1" err="1">
                <a:solidFill>
                  <a:srgbClr val="FF0000"/>
                </a:solidFill>
                <a:latin typeface="Arial"/>
                <a:ea typeface="+mn-lt"/>
                <a:cs typeface="+mn-lt"/>
              </a:rPr>
              <a:t>yng</a:t>
            </a:r>
            <a:r>
              <a:rPr lang="en-US" sz="2000" b="1">
                <a:solidFill>
                  <a:srgbClr val="FF0000"/>
                </a:solidFill>
                <a:latin typeface="Arial"/>
                <a:ea typeface="+mn-lt"/>
                <a:cs typeface="+mn-lt"/>
              </a:rPr>
              <a:t> </a:t>
            </a:r>
            <a:r>
              <a:rPr lang="en-US" sz="2000" b="1" err="1">
                <a:solidFill>
                  <a:srgbClr val="FF0000"/>
                </a:solidFill>
                <a:latin typeface="Arial"/>
                <a:ea typeface="+mn-lt"/>
                <a:cs typeface="+mn-lt"/>
              </a:rPr>
              <a:t>Nghymru</a:t>
            </a:r>
            <a:r>
              <a:rPr lang="en-US" sz="2000" b="1">
                <a:solidFill>
                  <a:srgbClr val="FF0000"/>
                </a:solidFill>
                <a:latin typeface="Arial"/>
                <a:ea typeface="+mn-lt"/>
                <a:cs typeface="+mn-lt"/>
              </a:rPr>
              <a:t> </a:t>
            </a:r>
            <a:r>
              <a:rPr lang="en-US" sz="2000" b="1" err="1">
                <a:solidFill>
                  <a:srgbClr val="FF0000"/>
                </a:solidFill>
                <a:latin typeface="Arial"/>
                <a:ea typeface="+mn-lt"/>
                <a:cs typeface="+mn-lt"/>
              </a:rPr>
              <a:t>gan</a:t>
            </a:r>
            <a:r>
              <a:rPr lang="en-US" sz="2000" b="1">
                <a:solidFill>
                  <a:srgbClr val="FF0000"/>
                </a:solidFill>
                <a:latin typeface="Arial"/>
                <a:ea typeface="+mn-lt"/>
                <a:cs typeface="+mn-lt"/>
              </a:rPr>
              <a:t> </a:t>
            </a:r>
            <a:r>
              <a:rPr lang="en-US" sz="2000" b="1" err="1">
                <a:solidFill>
                  <a:srgbClr val="FF0000"/>
                </a:solidFill>
                <a:latin typeface="Arial"/>
                <a:ea typeface="+mn-lt"/>
                <a:cs typeface="+mn-lt"/>
              </a:rPr>
              <a:t>lefelau</a:t>
            </a:r>
            <a:r>
              <a:rPr lang="en-US" sz="2000" b="1">
                <a:solidFill>
                  <a:srgbClr val="FF0000"/>
                </a:solidFill>
                <a:latin typeface="Arial"/>
                <a:ea typeface="+mn-lt"/>
                <a:cs typeface="+mn-lt"/>
              </a:rPr>
              <a:t> </a:t>
            </a:r>
            <a:r>
              <a:rPr lang="en-US" sz="2000" b="1" err="1">
                <a:solidFill>
                  <a:srgbClr val="FF0000"/>
                </a:solidFill>
                <a:latin typeface="Arial"/>
                <a:ea typeface="+mn-lt"/>
                <a:cs typeface="+mn-lt"/>
              </a:rPr>
              <a:t>uwch</a:t>
            </a:r>
            <a:r>
              <a:rPr lang="en-US" sz="2000" b="1">
                <a:solidFill>
                  <a:srgbClr val="FF0000"/>
                </a:solidFill>
                <a:latin typeface="Arial"/>
                <a:ea typeface="+mn-lt"/>
                <a:cs typeface="+mn-lt"/>
              </a:rPr>
              <a:t> o </a:t>
            </a:r>
            <a:r>
              <a:rPr lang="en-US" sz="2000" b="1" err="1">
                <a:solidFill>
                  <a:srgbClr val="FF0000"/>
                </a:solidFill>
                <a:latin typeface="Arial"/>
                <a:ea typeface="+mn-lt"/>
                <a:cs typeface="+mn-lt"/>
              </a:rPr>
              <a:t>dlodi</a:t>
            </a:r>
            <a:r>
              <a:rPr lang="en-US" sz="2000" b="1">
                <a:latin typeface="Arial"/>
                <a:ea typeface="+mn-lt"/>
                <a:cs typeface="+mn-lt"/>
              </a:rPr>
              <a:t>.</a:t>
            </a:r>
            <a:r>
              <a:rPr lang="en-US" sz="2000">
                <a:latin typeface="Arial"/>
                <a:ea typeface="+mn-lt"/>
                <a:cs typeface="+mn-lt"/>
              </a:rPr>
              <a:t> Yn PISA, </a:t>
            </a:r>
            <a:r>
              <a:rPr lang="en-US" sz="2000" err="1">
                <a:latin typeface="Arial"/>
                <a:ea typeface="+mn-lt"/>
                <a:cs typeface="+mn-lt"/>
              </a:rPr>
              <a:t>mae</a:t>
            </a:r>
            <a:r>
              <a:rPr lang="en-US" sz="2000">
                <a:latin typeface="Arial"/>
                <a:ea typeface="+mn-lt"/>
                <a:cs typeface="+mn-lt"/>
              </a:rPr>
              <a:t> plant </a:t>
            </a:r>
            <a:r>
              <a:rPr lang="en-US" sz="2000" err="1">
                <a:latin typeface="Arial"/>
                <a:ea typeface="+mn-lt"/>
                <a:cs typeface="+mn-lt"/>
              </a:rPr>
              <a:t>difreintiedig</a:t>
            </a:r>
            <a:r>
              <a:rPr lang="en-US" sz="2000">
                <a:latin typeface="Arial"/>
                <a:ea typeface="+mn-lt"/>
                <a:cs typeface="+mn-lt"/>
              </a:rPr>
              <a:t>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Lloegr</a:t>
            </a:r>
            <a:r>
              <a:rPr lang="en-US" sz="2000">
                <a:latin typeface="Arial"/>
                <a:ea typeface="+mn-lt"/>
                <a:cs typeface="+mn-lt"/>
              </a:rPr>
              <a:t>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sgorio</a:t>
            </a:r>
            <a:r>
              <a:rPr lang="en-US" sz="2000">
                <a:latin typeface="Arial"/>
                <a:ea typeface="+mn-lt"/>
                <a:cs typeface="+mn-lt"/>
              </a:rPr>
              <a:t> </a:t>
            </a:r>
            <a:r>
              <a:rPr lang="en-US" sz="2000" err="1">
                <a:latin typeface="Arial"/>
                <a:ea typeface="+mn-lt"/>
                <a:cs typeface="+mn-lt"/>
              </a:rPr>
              <a:t>tua</a:t>
            </a:r>
            <a:r>
              <a:rPr lang="en-US" sz="2000">
                <a:latin typeface="Arial"/>
                <a:ea typeface="+mn-lt"/>
                <a:cs typeface="+mn-lt"/>
              </a:rPr>
              <a:t> 30 </a:t>
            </a:r>
            <a:r>
              <a:rPr lang="en-US" sz="2000" err="1">
                <a:latin typeface="Arial"/>
                <a:ea typeface="+mn-lt"/>
                <a:cs typeface="+mn-lt"/>
              </a:rPr>
              <a:t>pwynt</a:t>
            </a:r>
            <a:r>
              <a:rPr lang="en-US" sz="2000">
                <a:latin typeface="Arial"/>
                <a:ea typeface="+mn-lt"/>
                <a:cs typeface="+mn-lt"/>
              </a:rPr>
              <a:t>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uwch</a:t>
            </a:r>
            <a:r>
              <a:rPr lang="en-US" sz="2000">
                <a:latin typeface="Arial"/>
                <a:ea typeface="+mn-lt"/>
                <a:cs typeface="+mn-lt"/>
              </a:rPr>
              <a:t>, </a:t>
            </a:r>
            <a:r>
              <a:rPr lang="en-US" sz="2000" err="1">
                <a:latin typeface="Arial"/>
                <a:ea typeface="+mn-lt"/>
                <a:cs typeface="+mn-lt"/>
              </a:rPr>
              <a:t>ar</a:t>
            </a:r>
            <a:r>
              <a:rPr lang="en-US" sz="2000">
                <a:latin typeface="Arial"/>
                <a:ea typeface="+mn-lt"/>
                <a:cs typeface="+mn-lt"/>
              </a:rPr>
              <a:t> </a:t>
            </a:r>
            <a:r>
              <a:rPr lang="en-US" sz="2000" err="1">
                <a:latin typeface="Arial"/>
                <a:ea typeface="+mn-lt"/>
                <a:cs typeface="+mn-lt"/>
              </a:rPr>
              <a:t>gyfartaledd</a:t>
            </a:r>
            <a:r>
              <a:rPr lang="en-US" sz="2000">
                <a:latin typeface="Arial"/>
                <a:ea typeface="+mn-lt"/>
                <a:cs typeface="+mn-lt"/>
              </a:rPr>
              <a:t>, </a:t>
            </a:r>
            <a:r>
              <a:rPr lang="en-US" sz="2000" err="1">
                <a:latin typeface="Arial"/>
                <a:ea typeface="+mn-lt"/>
                <a:cs typeface="+mn-lt"/>
              </a:rPr>
              <a:t>na</a:t>
            </a:r>
            <a:r>
              <a:rPr lang="en-US" sz="2000">
                <a:latin typeface="Arial"/>
                <a:ea typeface="+mn-lt"/>
                <a:cs typeface="+mn-lt"/>
              </a:rPr>
              <a:t> </a:t>
            </a:r>
            <a:r>
              <a:rPr lang="en-US" sz="2000" err="1">
                <a:latin typeface="Arial"/>
                <a:ea typeface="+mn-lt"/>
                <a:cs typeface="+mn-lt"/>
              </a:rPr>
              <a:t>phlant</a:t>
            </a:r>
            <a:r>
              <a:rPr lang="en-US" sz="2000">
                <a:latin typeface="Arial"/>
                <a:ea typeface="+mn-lt"/>
                <a:cs typeface="+mn-lt"/>
              </a:rPr>
              <a:t> </a:t>
            </a:r>
            <a:r>
              <a:rPr lang="en-US" sz="2000" err="1">
                <a:latin typeface="Arial"/>
                <a:ea typeface="+mn-lt"/>
                <a:cs typeface="+mn-lt"/>
              </a:rPr>
              <a:t>difreintiedig</a:t>
            </a:r>
            <a:r>
              <a:rPr lang="en-US" sz="2000">
                <a:latin typeface="Arial"/>
                <a:ea typeface="+mn-lt"/>
                <a:cs typeface="+mn-lt"/>
              </a:rPr>
              <a:t> </a:t>
            </a:r>
            <a:r>
              <a:rPr lang="en-US" sz="2000" err="1">
                <a:latin typeface="Arial"/>
                <a:ea typeface="+mn-lt"/>
                <a:cs typeface="+mn-lt"/>
              </a:rPr>
              <a:t>yng</a:t>
            </a:r>
            <a:r>
              <a:rPr lang="en-US" sz="2000">
                <a:latin typeface="Arial"/>
                <a:ea typeface="+mn-lt"/>
                <a:cs typeface="+mn-lt"/>
              </a:rPr>
              <a:t> </a:t>
            </a:r>
            <a:r>
              <a:rPr lang="en-US" sz="2000" err="1">
                <a:latin typeface="Arial"/>
                <a:ea typeface="+mn-lt"/>
                <a:cs typeface="+mn-lt"/>
              </a:rPr>
              <a:t>Nghymru</a:t>
            </a:r>
            <a:r>
              <a:rPr lang="en-US" sz="2000">
                <a:latin typeface="Arial"/>
                <a:ea typeface="+mn-lt"/>
                <a:cs typeface="+mn-lt"/>
              </a:rPr>
              <a:t>. Mae </a:t>
            </a:r>
            <a:r>
              <a:rPr lang="en-US" sz="2000" err="1">
                <a:latin typeface="Arial"/>
                <a:ea typeface="+mn-lt"/>
                <a:cs typeface="+mn-lt"/>
              </a:rPr>
              <a:t>hwn</a:t>
            </a:r>
            <a:r>
              <a:rPr lang="en-US" sz="2000">
                <a:latin typeface="Arial"/>
                <a:ea typeface="+mn-lt"/>
                <a:cs typeface="+mn-lt"/>
              </a:rPr>
              <a:t>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fwlch</a:t>
            </a:r>
            <a:r>
              <a:rPr lang="en-US" sz="2000">
                <a:latin typeface="Arial"/>
                <a:ea typeface="+mn-lt"/>
                <a:cs typeface="+mn-lt"/>
              </a:rPr>
              <a:t> </a:t>
            </a:r>
            <a:r>
              <a:rPr lang="en-US" sz="2000" err="1">
                <a:latin typeface="Arial"/>
                <a:ea typeface="+mn-lt"/>
                <a:cs typeface="+mn-lt"/>
              </a:rPr>
              <a:t>mawr</a:t>
            </a:r>
            <a:r>
              <a:rPr lang="en-US" sz="2000">
                <a:latin typeface="Arial"/>
                <a:ea typeface="+mn-lt"/>
                <a:cs typeface="+mn-lt"/>
              </a:rPr>
              <a:t> ac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cyfateb</a:t>
            </a:r>
            <a:r>
              <a:rPr lang="en-US" sz="2000">
                <a:latin typeface="Arial"/>
                <a:ea typeface="+mn-lt"/>
                <a:cs typeface="+mn-lt"/>
              </a:rPr>
              <a:t> i </a:t>
            </a:r>
            <a:r>
              <a:rPr lang="en-US" sz="2000" err="1">
                <a:latin typeface="Arial"/>
                <a:ea typeface="+mn-lt"/>
                <a:cs typeface="+mn-lt"/>
              </a:rPr>
              <a:t>tua</a:t>
            </a:r>
            <a:r>
              <a:rPr lang="en-US" sz="2000">
                <a:latin typeface="Arial"/>
                <a:ea typeface="+mn-lt"/>
                <a:cs typeface="+mn-lt"/>
              </a:rPr>
              <a:t> 30% o </a:t>
            </a:r>
            <a:r>
              <a:rPr lang="en-US" sz="2000" err="1">
                <a:latin typeface="Arial"/>
                <a:ea typeface="+mn-lt"/>
                <a:cs typeface="+mn-lt"/>
              </a:rPr>
              <a:t>wyriad</a:t>
            </a:r>
            <a:r>
              <a:rPr lang="en-US" sz="2000">
                <a:latin typeface="Arial"/>
                <a:ea typeface="+mn-lt"/>
                <a:cs typeface="+mn-lt"/>
              </a:rPr>
              <a:t> </a:t>
            </a:r>
            <a:r>
              <a:rPr lang="en-US" sz="2000" err="1">
                <a:latin typeface="Arial"/>
                <a:ea typeface="+mn-lt"/>
                <a:cs typeface="+mn-lt"/>
              </a:rPr>
              <a:t>safonol</a:t>
            </a:r>
            <a:r>
              <a:rPr lang="en-US" sz="2000">
                <a:latin typeface="Arial"/>
                <a:ea typeface="+mn-lt"/>
                <a:cs typeface="+mn-lt"/>
              </a:rPr>
              <a:t>. Yn </a:t>
            </a:r>
            <a:r>
              <a:rPr lang="en-US" sz="2000" err="1">
                <a:latin typeface="Arial"/>
                <a:ea typeface="+mn-lt"/>
                <a:cs typeface="+mn-lt"/>
              </a:rPr>
              <a:t>fwy</a:t>
            </a:r>
            <a:r>
              <a:rPr lang="en-US" sz="2000">
                <a:latin typeface="Arial"/>
                <a:ea typeface="+mn-lt"/>
                <a:cs typeface="+mn-lt"/>
              </a:rPr>
              <a:t> </a:t>
            </a:r>
            <a:r>
              <a:rPr lang="en-US" sz="2000" err="1">
                <a:latin typeface="Arial"/>
                <a:ea typeface="+mn-lt"/>
                <a:cs typeface="+mn-lt"/>
              </a:rPr>
              <a:t>rhyfeddol</a:t>
            </a:r>
            <a:r>
              <a:rPr lang="en-US" sz="2000">
                <a:latin typeface="Arial"/>
                <a:ea typeface="+mn-lt"/>
                <a:cs typeface="+mn-lt"/>
              </a:rPr>
              <a:t> </a:t>
            </a:r>
            <a:r>
              <a:rPr lang="en-US" sz="2000" err="1">
                <a:latin typeface="Arial"/>
                <a:ea typeface="+mn-lt"/>
                <a:cs typeface="+mn-lt"/>
              </a:rPr>
              <a:t>fyth</a:t>
            </a:r>
            <a:r>
              <a:rPr lang="en-US" sz="2000">
                <a:latin typeface="Arial"/>
                <a:ea typeface="+mn-lt"/>
                <a:cs typeface="+mn-lt"/>
              </a:rPr>
              <a:t>, </a:t>
            </a:r>
            <a:r>
              <a:rPr lang="en-US" sz="2000" err="1">
                <a:latin typeface="Arial"/>
                <a:ea typeface="+mn-lt"/>
                <a:cs typeface="+mn-lt"/>
              </a:rPr>
              <a:t>mae</a:t>
            </a:r>
            <a:r>
              <a:rPr lang="en-US" sz="2000">
                <a:latin typeface="Arial"/>
                <a:ea typeface="+mn-lt"/>
                <a:cs typeface="+mn-lt"/>
              </a:rPr>
              <a:t> </a:t>
            </a:r>
            <a:r>
              <a:rPr lang="en-US" sz="2000" err="1">
                <a:latin typeface="Arial"/>
                <a:ea typeface="+mn-lt"/>
                <a:cs typeface="+mn-lt"/>
              </a:rPr>
              <a:t>perfformiad</a:t>
            </a:r>
            <a:r>
              <a:rPr lang="en-US" sz="2000">
                <a:latin typeface="Arial"/>
                <a:ea typeface="+mn-lt"/>
                <a:cs typeface="+mn-lt"/>
              </a:rPr>
              <a:t> plant </a:t>
            </a:r>
            <a:r>
              <a:rPr lang="en-US" sz="2000" err="1">
                <a:latin typeface="Arial"/>
                <a:ea typeface="+mn-lt"/>
                <a:cs typeface="+mn-lt"/>
              </a:rPr>
              <a:t>difreintiedig</a:t>
            </a:r>
            <a:r>
              <a:rPr lang="en-US" sz="2000">
                <a:latin typeface="Arial"/>
                <a:ea typeface="+mn-lt"/>
                <a:cs typeface="+mn-lt"/>
              </a:rPr>
              <a:t> </a:t>
            </a:r>
            <a:r>
              <a:rPr lang="en-US" sz="2000" err="1">
                <a:latin typeface="Arial"/>
                <a:ea typeface="+mn-lt"/>
                <a:cs typeface="+mn-lt"/>
              </a:rPr>
              <a:t>yn</a:t>
            </a:r>
            <a:r>
              <a:rPr lang="en-US" sz="2000">
                <a:latin typeface="Arial"/>
                <a:ea typeface="+mn-lt"/>
                <a:cs typeface="+mn-lt"/>
              </a:rPr>
              <a:t> </a:t>
            </a:r>
            <a:r>
              <a:rPr lang="en-US" sz="2000" err="1">
                <a:latin typeface="Arial"/>
                <a:ea typeface="+mn-lt"/>
                <a:cs typeface="+mn-lt"/>
              </a:rPr>
              <a:t>Lloegr</a:t>
            </a:r>
            <a:r>
              <a:rPr lang="en-US" sz="2000">
                <a:latin typeface="Arial"/>
                <a:ea typeface="+mn-lt"/>
                <a:cs typeface="+mn-lt"/>
              </a:rPr>
              <a:t> </a:t>
            </a:r>
            <a:r>
              <a:rPr lang="en-US" sz="2000" err="1">
                <a:latin typeface="Arial"/>
                <a:ea typeface="+mn-lt"/>
                <a:cs typeface="+mn-lt"/>
              </a:rPr>
              <a:t>naill</a:t>
            </a:r>
            <a:r>
              <a:rPr lang="en-US" sz="2000">
                <a:latin typeface="Arial"/>
                <a:ea typeface="+mn-lt"/>
                <a:cs typeface="+mn-lt"/>
              </a:rPr>
              <a:t> </a:t>
            </a:r>
            <a:r>
              <a:rPr lang="en-US" sz="2000" err="1">
                <a:latin typeface="Arial"/>
                <a:ea typeface="+mn-lt"/>
                <a:cs typeface="+mn-lt"/>
              </a:rPr>
              <a:t>ai’n</a:t>
            </a:r>
            <a:r>
              <a:rPr lang="en-US" sz="2000">
                <a:latin typeface="Arial"/>
                <a:ea typeface="+mn-lt"/>
                <a:cs typeface="+mn-lt"/>
              </a:rPr>
              <a:t> </a:t>
            </a:r>
            <a:r>
              <a:rPr lang="en-US" sz="2000" err="1">
                <a:latin typeface="Arial"/>
                <a:ea typeface="+mn-lt"/>
                <a:cs typeface="+mn-lt"/>
              </a:rPr>
              <a:t>uwch</a:t>
            </a:r>
            <a:r>
              <a:rPr lang="en-US" sz="2000">
                <a:latin typeface="Arial"/>
                <a:ea typeface="+mn-lt"/>
                <a:cs typeface="+mn-lt"/>
              </a:rPr>
              <a:t> </a:t>
            </a:r>
            <a:r>
              <a:rPr lang="en-US" sz="2000" err="1">
                <a:latin typeface="Arial"/>
                <a:ea typeface="+mn-lt"/>
                <a:cs typeface="+mn-lt"/>
              </a:rPr>
              <a:t>neu’n</a:t>
            </a:r>
            <a:r>
              <a:rPr lang="en-US" sz="2000">
                <a:latin typeface="Arial"/>
                <a:ea typeface="+mn-lt"/>
                <a:cs typeface="+mn-lt"/>
              </a:rPr>
              <a:t> </a:t>
            </a:r>
            <a:r>
              <a:rPr lang="en-US" sz="2000" err="1">
                <a:latin typeface="Arial"/>
                <a:ea typeface="+mn-lt"/>
                <a:cs typeface="+mn-lt"/>
              </a:rPr>
              <a:t>debyg</a:t>
            </a:r>
            <a:r>
              <a:rPr lang="en-US" sz="2000">
                <a:latin typeface="Arial"/>
                <a:ea typeface="+mn-lt"/>
                <a:cs typeface="+mn-lt"/>
              </a:rPr>
              <a:t> </a:t>
            </a:r>
            <a:r>
              <a:rPr lang="en-US" sz="2000" err="1">
                <a:latin typeface="Arial"/>
                <a:ea typeface="+mn-lt"/>
                <a:cs typeface="+mn-lt"/>
              </a:rPr>
              <a:t>i’r</a:t>
            </a:r>
            <a:r>
              <a:rPr lang="en-US" sz="2000">
                <a:latin typeface="Arial"/>
                <a:ea typeface="+mn-lt"/>
                <a:cs typeface="+mn-lt"/>
              </a:rPr>
              <a:t> </a:t>
            </a:r>
            <a:r>
              <a:rPr lang="en-US" sz="2000" err="1">
                <a:latin typeface="Arial"/>
                <a:ea typeface="+mn-lt"/>
                <a:cs typeface="+mn-lt"/>
              </a:rPr>
              <a:t>cyfartaledd</a:t>
            </a:r>
            <a:r>
              <a:rPr lang="en-US" sz="2000">
                <a:latin typeface="Arial"/>
                <a:ea typeface="+mn-lt"/>
                <a:cs typeface="+mn-lt"/>
              </a:rPr>
              <a:t> </a:t>
            </a:r>
            <a:r>
              <a:rPr lang="en-US" sz="2000" err="1">
                <a:latin typeface="Arial"/>
                <a:ea typeface="+mn-lt"/>
                <a:cs typeface="+mn-lt"/>
              </a:rPr>
              <a:t>ar</a:t>
            </a:r>
            <a:r>
              <a:rPr lang="en-US" sz="2000">
                <a:latin typeface="Arial"/>
                <a:ea typeface="+mn-lt"/>
                <a:cs typeface="+mn-lt"/>
              </a:rPr>
              <a:t> </a:t>
            </a:r>
            <a:r>
              <a:rPr lang="en-US" sz="2000" err="1">
                <a:latin typeface="Arial"/>
                <a:ea typeface="+mn-lt"/>
                <a:cs typeface="+mn-lt"/>
              </a:rPr>
              <a:t>gyfer</a:t>
            </a:r>
            <a:r>
              <a:rPr lang="en-US" sz="2000">
                <a:latin typeface="Arial"/>
                <a:ea typeface="+mn-lt"/>
                <a:cs typeface="+mn-lt"/>
              </a:rPr>
              <a:t> </a:t>
            </a:r>
            <a:r>
              <a:rPr lang="en-US" sz="2000" err="1">
                <a:latin typeface="Arial"/>
                <a:ea typeface="+mn-lt"/>
                <a:cs typeface="+mn-lt"/>
              </a:rPr>
              <a:t>holl</a:t>
            </a:r>
            <a:r>
              <a:rPr lang="en-US" sz="2000">
                <a:latin typeface="Arial"/>
                <a:ea typeface="+mn-lt"/>
                <a:cs typeface="+mn-lt"/>
              </a:rPr>
              <a:t> </a:t>
            </a:r>
            <a:r>
              <a:rPr lang="en-US" sz="2000" err="1">
                <a:latin typeface="Arial"/>
                <a:ea typeface="+mn-lt"/>
                <a:cs typeface="+mn-lt"/>
              </a:rPr>
              <a:t>blant</a:t>
            </a:r>
            <a:r>
              <a:rPr lang="en-US" sz="2000">
                <a:latin typeface="Arial"/>
                <a:ea typeface="+mn-lt"/>
                <a:cs typeface="+mn-lt"/>
              </a:rPr>
              <a:t> Cymru.</a:t>
            </a:r>
          </a:p>
          <a:p>
            <a:endParaRPr lang="en-US" sz="2000">
              <a:latin typeface="Arial"/>
            </a:endParaRPr>
          </a:p>
          <a:p>
            <a:r>
              <a:rPr lang="en-US" sz="2000" b="1">
                <a:latin typeface="Arial"/>
              </a:rPr>
              <a:t>Beth </a:t>
            </a:r>
            <a:r>
              <a:rPr lang="en-US" sz="2000" b="1" err="1">
                <a:latin typeface="Arial"/>
              </a:rPr>
              <a:t>sydd</a:t>
            </a:r>
            <a:r>
              <a:rPr lang="en-US" sz="2000" b="1">
                <a:latin typeface="Arial"/>
              </a:rPr>
              <a:t> </a:t>
            </a:r>
            <a:r>
              <a:rPr lang="en-US" sz="2000" b="1" err="1">
                <a:latin typeface="Arial"/>
              </a:rPr>
              <a:t>yn</a:t>
            </a:r>
            <a:r>
              <a:rPr lang="en-US" sz="2000" b="1">
                <a:latin typeface="Arial"/>
              </a:rPr>
              <a:t> </a:t>
            </a:r>
            <a:r>
              <a:rPr lang="en-US" sz="2000" b="1" err="1">
                <a:latin typeface="Arial"/>
              </a:rPr>
              <a:t>mynd</a:t>
            </a:r>
            <a:r>
              <a:rPr lang="en-US" sz="2000" b="1">
                <a:latin typeface="Arial"/>
              </a:rPr>
              <a:t> </a:t>
            </a:r>
            <a:r>
              <a:rPr lang="en-US" sz="2000" b="1" err="1">
                <a:latin typeface="Arial"/>
              </a:rPr>
              <a:t>ymlaen</a:t>
            </a:r>
            <a:r>
              <a:rPr lang="en-US" sz="2000" b="1">
                <a:latin typeface="Arial"/>
              </a:rPr>
              <a:t> fan </a:t>
            </a:r>
            <a:r>
              <a:rPr lang="en-US" sz="2000" b="1" err="1">
                <a:latin typeface="Arial"/>
              </a:rPr>
              <a:t>hyn</a:t>
            </a:r>
            <a:r>
              <a:rPr lang="en-US" sz="2000" b="1">
                <a:latin typeface="Arial"/>
              </a:rPr>
              <a:t>?</a:t>
            </a:r>
          </a:p>
        </p:txBody>
      </p:sp>
    </p:spTree>
    <p:extLst>
      <p:ext uri="{BB962C8B-B14F-4D97-AF65-F5344CB8AC3E}">
        <p14:creationId xmlns:p14="http://schemas.microsoft.com/office/powerpoint/2010/main" val="7251991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C7395-4D4D-5BF3-6A70-DE8EF50A6AF8}"/>
              </a:ext>
            </a:extLst>
          </p:cNvPr>
          <p:cNvSpPr>
            <a:spLocks noGrp="1"/>
          </p:cNvSpPr>
          <p:nvPr>
            <p:ph type="title"/>
          </p:nvPr>
        </p:nvSpPr>
        <p:spPr/>
        <p:txBody>
          <a:bodyPr lIns="45719" tIns="45720" rIns="45719" bIns="45720" anchor="ctr">
            <a:normAutofit/>
          </a:bodyPr>
          <a:lstStyle/>
          <a:p>
            <a:r>
              <a:rPr lang="en-GB">
                <a:solidFill>
                  <a:srgbClr val="0070C0"/>
                </a:solidFill>
              </a:rPr>
              <a:t>However! PISA (2024)  </a:t>
            </a:r>
            <a:endParaRPr lang="en-GB"/>
          </a:p>
        </p:txBody>
      </p:sp>
      <p:sp>
        <p:nvSpPr>
          <p:cNvPr id="3" name="Content Placeholder 2">
            <a:extLst>
              <a:ext uri="{FF2B5EF4-FFF2-40B4-BE49-F238E27FC236}">
                <a16:creationId xmlns:a16="http://schemas.microsoft.com/office/drawing/2014/main" id="{0284AAF4-6927-4006-1A3D-6C85DFB0CDAD}"/>
              </a:ext>
            </a:extLst>
          </p:cNvPr>
          <p:cNvSpPr>
            <a:spLocks noGrp="1"/>
          </p:cNvSpPr>
          <p:nvPr>
            <p:ph sz="half" idx="1"/>
          </p:nvPr>
        </p:nvSpPr>
        <p:spPr>
          <a:xfrm>
            <a:off x="384977" y="1529284"/>
            <a:ext cx="10515600" cy="4351338"/>
          </a:xfrm>
        </p:spPr>
        <p:txBody>
          <a:bodyPr>
            <a:normAutofit/>
          </a:bodyPr>
          <a:lstStyle/>
          <a:p>
            <a:pPr algn="l" fontAlgn="base">
              <a:buFont typeface="Arial" panose="020B0604020202020204" pitchFamily="34" charset="0"/>
              <a:buChar char="•"/>
            </a:pPr>
            <a:r>
              <a:rPr lang="en-GB" sz="1900">
                <a:solidFill>
                  <a:srgbClr val="253D40"/>
                </a:solidFill>
                <a:latin typeface="Arial" panose="020B0604020202020204" pitchFamily="34" charset="0"/>
                <a:cs typeface="Arial" panose="020B0604020202020204" pitchFamily="34" charset="0"/>
              </a:rPr>
              <a:t>T</a:t>
            </a:r>
            <a:r>
              <a:rPr lang="en-GB" sz="1900" b="1" i="0">
                <a:solidFill>
                  <a:srgbClr val="253D40"/>
                </a:solidFill>
                <a:effectLst/>
                <a:latin typeface="Arial" panose="020B0604020202020204" pitchFamily="34" charset="0"/>
                <a:cs typeface="Arial" panose="020B0604020202020204" pitchFamily="34" charset="0"/>
              </a:rPr>
              <a:t>he average pupil in Wales performed at the same level as the most disadvantaged children in England.</a:t>
            </a:r>
            <a:endParaRPr lang="en-GB" sz="1900" b="0" i="0">
              <a:solidFill>
                <a:srgbClr val="253D40"/>
              </a:solidFill>
              <a:effectLst/>
              <a:latin typeface="Arial" panose="020B0604020202020204" pitchFamily="34" charset="0"/>
              <a:cs typeface="Arial" panose="020B0604020202020204" pitchFamily="34" charset="0"/>
            </a:endParaRPr>
          </a:p>
          <a:p>
            <a:pPr algn="l" fontAlgn="base">
              <a:buFont typeface="Arial" panose="020B0604020202020204" pitchFamily="34" charset="0"/>
              <a:buChar char="•"/>
            </a:pPr>
            <a:r>
              <a:rPr lang="en-GB" sz="1900" b="0" i="0">
                <a:solidFill>
                  <a:srgbClr val="253D40"/>
                </a:solidFill>
                <a:effectLst/>
                <a:latin typeface="Arial" panose="020B0604020202020204" pitchFamily="34" charset="0"/>
                <a:cs typeface="Arial" panose="020B0604020202020204" pitchFamily="34" charset="0"/>
              </a:rPr>
              <a:t>The gap in GCSE results between disadvantaged and other children in Wales in 2019 (equivalent to 22–23 months of educational progress) </a:t>
            </a:r>
            <a:r>
              <a:rPr lang="en-GB" sz="1900" b="1" i="0">
                <a:solidFill>
                  <a:srgbClr val="253D40"/>
                </a:solidFill>
                <a:effectLst/>
                <a:latin typeface="Arial" panose="020B0604020202020204" pitchFamily="34" charset="0"/>
                <a:cs typeface="Arial" panose="020B0604020202020204" pitchFamily="34" charset="0"/>
              </a:rPr>
              <a:t>was larger than in England </a:t>
            </a:r>
            <a:r>
              <a:rPr lang="en-GB" sz="1900" i="0">
                <a:solidFill>
                  <a:srgbClr val="253D40"/>
                </a:solidFill>
                <a:effectLst/>
                <a:latin typeface="Arial" panose="020B0604020202020204" pitchFamily="34" charset="0"/>
                <a:cs typeface="Arial" panose="020B0604020202020204" pitchFamily="34" charset="0"/>
              </a:rPr>
              <a:t>(equivalent to a still large 18 months of educational progress).</a:t>
            </a:r>
          </a:p>
          <a:p>
            <a:pPr fontAlgn="base">
              <a:buFont typeface="Arial" panose="020B0604020202020204" pitchFamily="34" charset="0"/>
              <a:buChar char="•"/>
            </a:pPr>
            <a:r>
              <a:rPr lang="en-GB" sz="1900" b="1" i="0">
                <a:solidFill>
                  <a:srgbClr val="FF0000"/>
                </a:solidFill>
                <a:effectLst/>
                <a:latin typeface="Arial" panose="020B0604020202020204" pitchFamily="34" charset="0"/>
                <a:cs typeface="Arial" panose="020B0604020202020204" pitchFamily="34" charset="0"/>
              </a:rPr>
              <a:t>Lower scores in Wales cannot be explained by higher levels of poverty. </a:t>
            </a:r>
            <a:r>
              <a:rPr lang="en-GB" sz="1900" i="0">
                <a:solidFill>
                  <a:srgbClr val="253D40"/>
                </a:solidFill>
                <a:effectLst/>
                <a:latin typeface="Arial" panose="020B0604020202020204" pitchFamily="34" charset="0"/>
                <a:cs typeface="Arial" panose="020B0604020202020204" pitchFamily="34" charset="0"/>
              </a:rPr>
              <a:t>In PISA, disadvantaged children in England score about 30 points higher, on average, than disadvantaged children in Wales. This is a large gap and equivalent to about 30% of a standard deviation. Even more remarkably, the performance of disadvantaged children in England is either above or similar to the average for all children in Wales</a:t>
            </a:r>
            <a:r>
              <a:rPr lang="en-GB" i="0">
                <a:solidFill>
                  <a:srgbClr val="253D40"/>
                </a:solidFill>
                <a:effectLst/>
                <a:latin typeface="Arial" panose="020B0604020202020204" pitchFamily="34" charset="0"/>
                <a:cs typeface="Arial" panose="020B0604020202020204" pitchFamily="34" charset="0"/>
              </a:rPr>
              <a:t>.</a:t>
            </a:r>
          </a:p>
          <a:p>
            <a:pPr marL="0" indent="0" algn="r" fontAlgn="base">
              <a:buNone/>
            </a:pPr>
            <a:r>
              <a:rPr lang="en-GB" b="1" i="0">
                <a:solidFill>
                  <a:srgbClr val="253D40"/>
                </a:solidFill>
                <a:effectLst/>
                <a:latin typeface="Arial" panose="020B0604020202020204" pitchFamily="34" charset="0"/>
                <a:cs typeface="Arial" panose="020B0604020202020204" pitchFamily="34" charset="0"/>
              </a:rPr>
              <a:t> (IFS, 2024)</a:t>
            </a:r>
          </a:p>
          <a:p>
            <a:pPr algn="l" fontAlgn="base">
              <a:buFont typeface="Arial" panose="020B0604020202020204" pitchFamily="34" charset="0"/>
              <a:buChar char="•"/>
            </a:pPr>
            <a:r>
              <a:rPr lang="en-GB" b="1">
                <a:solidFill>
                  <a:srgbClr val="253D40"/>
                </a:solidFill>
                <a:latin typeface="Arial" panose="020B0604020202020204" pitchFamily="34" charset="0"/>
                <a:cs typeface="Arial" panose="020B0604020202020204" pitchFamily="34" charset="0"/>
              </a:rPr>
              <a:t>Why do you think this is?</a:t>
            </a:r>
            <a:endParaRPr lang="en-GB" b="1" i="0">
              <a:solidFill>
                <a:srgbClr val="253D40"/>
              </a:solidFill>
              <a:effectLst/>
              <a:latin typeface="Arial" panose="020B0604020202020204" pitchFamily="34" charset="0"/>
              <a:cs typeface="Arial" panose="020B0604020202020204" pitchFamily="34" charset="0"/>
            </a:endParaRPr>
          </a:p>
          <a:p>
            <a:pPr marL="0" indent="0">
              <a:buNone/>
            </a:pPr>
            <a:endParaRPr lang="en-GB" b="1" i="0">
              <a:solidFill>
                <a:srgbClr val="253D40"/>
              </a:solidFill>
              <a:effectLst/>
              <a:latin typeface="Times New Roman" panose="02020603050405020304" pitchFamily="18" charset="0"/>
            </a:endParaRPr>
          </a:p>
          <a:p>
            <a:pPr marL="0" indent="0">
              <a:buNone/>
            </a:pPr>
            <a:endParaRPr lang="en-GB" b="1" i="0">
              <a:solidFill>
                <a:srgbClr val="253D40"/>
              </a:solidFill>
              <a:effectLst/>
              <a:latin typeface="Times New Roman" panose="02020603050405020304" pitchFamily="18" charset="0"/>
            </a:endParaRPr>
          </a:p>
          <a:p>
            <a:pPr marL="0" indent="0">
              <a:buNone/>
            </a:pPr>
            <a:endParaRPr lang="en-GB"/>
          </a:p>
        </p:txBody>
      </p:sp>
    </p:spTree>
    <p:extLst>
      <p:ext uri="{BB962C8B-B14F-4D97-AF65-F5344CB8AC3E}">
        <p14:creationId xmlns:p14="http://schemas.microsoft.com/office/powerpoint/2010/main" val="186325896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7E29F-5EDF-A169-AD69-5011583D45AA}"/>
              </a:ext>
            </a:extLst>
          </p:cNvPr>
          <p:cNvSpPr>
            <a:spLocks noGrp="1"/>
          </p:cNvSpPr>
          <p:nvPr>
            <p:ph type="title"/>
          </p:nvPr>
        </p:nvSpPr>
        <p:spPr>
          <a:xfrm>
            <a:off x="372533" y="2100793"/>
            <a:ext cx="10515600" cy="1325563"/>
          </a:xfrm>
        </p:spPr>
        <p:txBody>
          <a:bodyPr lIns="45719" tIns="45720" rIns="45719" bIns="45720" anchor="ctr">
            <a:noAutofit/>
          </a:bodyPr>
          <a:lstStyle/>
          <a:p>
            <a:br>
              <a:rPr lang="en-GB" sz="3200" b="1" dirty="0">
                <a:highlight>
                  <a:srgbClr val="FFFF00"/>
                </a:highlight>
              </a:rPr>
            </a:br>
            <a:br>
              <a:rPr lang="en-GB" sz="3200" b="1" dirty="0">
                <a:highlight>
                  <a:srgbClr val="FFFF00"/>
                </a:highlight>
              </a:rPr>
            </a:br>
            <a:br>
              <a:rPr lang="en-GB" sz="3200" b="1" dirty="0">
                <a:highlight>
                  <a:srgbClr val="FFFF00"/>
                </a:highlight>
              </a:rPr>
            </a:br>
            <a:br>
              <a:rPr lang="en-GB" sz="3200" b="1" dirty="0">
                <a:highlight>
                  <a:srgbClr val="FFFF00"/>
                </a:highlight>
              </a:rPr>
            </a:br>
            <a:r>
              <a:rPr lang="en-GB" sz="3200" dirty="0" err="1">
                <a:latin typeface="Arial"/>
              </a:rPr>
              <a:t>Mentimeter</a:t>
            </a:r>
            <a:r>
              <a:rPr lang="en-GB" sz="3200" dirty="0">
                <a:latin typeface="Arial"/>
              </a:rPr>
              <a:t> – A </a:t>
            </a:r>
            <a:r>
              <a:rPr lang="en-GB" sz="3200" dirty="0" err="1">
                <a:latin typeface="Arial"/>
              </a:rPr>
              <a:t>oes</a:t>
            </a:r>
            <a:r>
              <a:rPr lang="en-GB" sz="3200" dirty="0">
                <a:latin typeface="Arial"/>
              </a:rPr>
              <a:t> </a:t>
            </a:r>
            <a:r>
              <a:rPr lang="en-GB" sz="3200" dirty="0" err="1">
                <a:latin typeface="Arial"/>
              </a:rPr>
              <a:t>ffyrdd</a:t>
            </a:r>
            <a:r>
              <a:rPr lang="en-GB" sz="3200" dirty="0">
                <a:latin typeface="Arial"/>
              </a:rPr>
              <a:t> </a:t>
            </a:r>
            <a:r>
              <a:rPr lang="en-GB" sz="3200" dirty="0" err="1">
                <a:latin typeface="Arial"/>
              </a:rPr>
              <a:t>eraill</a:t>
            </a:r>
            <a:r>
              <a:rPr lang="en-GB" sz="3200" dirty="0">
                <a:latin typeface="Arial"/>
              </a:rPr>
              <a:t> o </a:t>
            </a:r>
            <a:r>
              <a:rPr lang="en-GB" sz="3200" dirty="0" err="1">
                <a:latin typeface="Arial"/>
              </a:rPr>
              <a:t>fesur</a:t>
            </a:r>
            <a:r>
              <a:rPr lang="en-GB" sz="3200" dirty="0">
                <a:latin typeface="Arial"/>
              </a:rPr>
              <a:t> </a:t>
            </a:r>
            <a:r>
              <a:rPr lang="en-GB" sz="3200" dirty="0" err="1">
                <a:latin typeface="Arial"/>
              </a:rPr>
              <a:t>dysgu</a:t>
            </a:r>
            <a:r>
              <a:rPr lang="en-GB" sz="3200" dirty="0">
                <a:latin typeface="Arial"/>
              </a:rPr>
              <a:t> a </a:t>
            </a:r>
            <a:r>
              <a:rPr lang="en-GB" sz="3200" dirty="0" err="1">
                <a:latin typeface="Arial"/>
              </a:rPr>
              <a:t>datblygu</a:t>
            </a:r>
            <a:r>
              <a:rPr lang="en-GB" sz="3200" dirty="0">
                <a:latin typeface="Arial"/>
              </a:rPr>
              <a:t> </a:t>
            </a:r>
            <a:r>
              <a:rPr lang="en-GB" sz="3200" dirty="0" err="1">
                <a:latin typeface="Arial"/>
              </a:rPr>
              <a:t>gyda</a:t>
            </a:r>
            <a:r>
              <a:rPr lang="en-GB" sz="3200" dirty="0">
                <a:latin typeface="Arial"/>
              </a:rPr>
              <a:t> </a:t>
            </a:r>
            <a:r>
              <a:rPr lang="en-GB" sz="3200" b="1" dirty="0" err="1">
                <a:latin typeface="Arial"/>
              </a:rPr>
              <a:t>dysgwyr</a:t>
            </a:r>
            <a:r>
              <a:rPr lang="en-GB" sz="3200" b="1" dirty="0">
                <a:latin typeface="Arial"/>
              </a:rPr>
              <a:t> y </a:t>
            </a:r>
            <a:r>
              <a:rPr lang="en-GB" sz="3200" b="1" dirty="0" err="1">
                <a:latin typeface="Arial"/>
              </a:rPr>
              <a:t>mae</a:t>
            </a:r>
            <a:r>
              <a:rPr lang="en-GB" sz="3200" b="1" dirty="0">
                <a:latin typeface="Arial"/>
              </a:rPr>
              <a:t> </a:t>
            </a:r>
            <a:r>
              <a:rPr lang="en-GB" sz="3200" b="1" dirty="0" err="1">
                <a:latin typeface="Arial"/>
              </a:rPr>
              <a:t>tlodi</a:t>
            </a:r>
            <a:r>
              <a:rPr lang="en-GB" sz="3200" b="1" dirty="0">
                <a:latin typeface="Arial"/>
              </a:rPr>
              <a:t> ac </a:t>
            </a:r>
            <a:r>
              <a:rPr lang="en-GB" sz="3200" b="1" dirty="0" err="1">
                <a:latin typeface="Arial"/>
              </a:rPr>
              <a:t>anfantais</a:t>
            </a:r>
            <a:r>
              <a:rPr lang="en-GB" sz="3200" b="1" dirty="0">
                <a:latin typeface="Arial"/>
              </a:rPr>
              <a:t> </a:t>
            </a:r>
            <a:r>
              <a:rPr lang="en-GB" sz="3200" b="1" dirty="0" err="1">
                <a:latin typeface="Arial"/>
              </a:rPr>
              <a:t>yn</a:t>
            </a:r>
            <a:r>
              <a:rPr lang="en-GB" sz="3200" b="1" dirty="0">
                <a:latin typeface="Arial"/>
              </a:rPr>
              <a:t> </a:t>
            </a:r>
            <a:r>
              <a:rPr lang="en-GB" sz="3200" b="1" dirty="0" err="1">
                <a:latin typeface="Arial"/>
              </a:rPr>
              <a:t>effeithio</a:t>
            </a:r>
            <a:r>
              <a:rPr lang="en-GB" sz="3200" b="1" dirty="0">
                <a:latin typeface="Arial"/>
              </a:rPr>
              <a:t> </a:t>
            </a:r>
            <a:r>
              <a:rPr lang="en-GB" sz="3200" b="1" dirty="0" err="1">
                <a:latin typeface="Arial"/>
              </a:rPr>
              <a:t>arnynt</a:t>
            </a:r>
            <a:r>
              <a:rPr lang="en-GB" sz="3200" b="1" dirty="0">
                <a:latin typeface="Arial"/>
              </a:rPr>
              <a:t>?</a:t>
            </a:r>
            <a:br>
              <a:rPr lang="en-GB" sz="3200" b="1" dirty="0">
                <a:highlight>
                  <a:srgbClr val="FFFF00"/>
                </a:highlight>
              </a:rPr>
            </a:br>
            <a:br>
              <a:rPr lang="en-GB" sz="3200" dirty="0">
                <a:highlight>
                  <a:srgbClr val="FFFF00"/>
                </a:highlight>
              </a:rPr>
            </a:br>
            <a:r>
              <a:rPr lang="en-GB" sz="3200" b="1" dirty="0" err="1">
                <a:solidFill>
                  <a:srgbClr val="0070C0"/>
                </a:solidFill>
              </a:rPr>
              <a:t>Mentimeter</a:t>
            </a:r>
            <a:r>
              <a:rPr lang="en-GB" sz="3200" b="1" dirty="0">
                <a:solidFill>
                  <a:srgbClr val="0070C0"/>
                </a:solidFill>
              </a:rPr>
              <a:t> – Are there other ways to measure learning and development with </a:t>
            </a:r>
            <a:r>
              <a:rPr lang="en-GB" sz="3200" b="1" dirty="0">
                <a:solidFill>
                  <a:srgbClr val="0070C0"/>
                </a:solidFill>
                <a:latin typeface="Arial"/>
                <a:cs typeface="Arial"/>
              </a:rPr>
              <a:t>learners who are impacted by poverty and disadvantage?</a:t>
            </a:r>
            <a:br>
              <a:rPr lang="en-GB" sz="3200" b="1" dirty="0">
                <a:latin typeface="Arial"/>
                <a:cs typeface="Arial"/>
              </a:rPr>
            </a:br>
            <a:br>
              <a:rPr lang="en-GB" sz="3200" b="1" dirty="0">
                <a:latin typeface="Arial"/>
                <a:cs typeface="Arial"/>
              </a:rPr>
            </a:br>
            <a:r>
              <a:rPr lang="en-GB" sz="3200" dirty="0">
                <a:latin typeface="Calibri"/>
                <a:cs typeface="Calibri"/>
              </a:rPr>
              <a:t>www.menti.com: code 3438 1269</a:t>
            </a:r>
            <a:endParaRPr lang="en-US" dirty="0">
              <a:solidFill>
                <a:srgbClr val="0070C0"/>
              </a:solidFill>
            </a:endParaRPr>
          </a:p>
          <a:p>
            <a:endParaRPr lang="en-GB" dirty="0"/>
          </a:p>
        </p:txBody>
      </p:sp>
      <p:pic>
        <p:nvPicPr>
          <p:cNvPr id="3" name="Picture 2" descr="A qr code on a white background&#10;&#10;Description automatically generated">
            <a:extLst>
              <a:ext uri="{FF2B5EF4-FFF2-40B4-BE49-F238E27FC236}">
                <a16:creationId xmlns:a16="http://schemas.microsoft.com/office/drawing/2014/main" id="{EF5EBDF4-08C6-13CE-63D0-4FD0169353B1}"/>
              </a:ext>
            </a:extLst>
          </p:cNvPr>
          <p:cNvPicPr>
            <a:picLocks noChangeAspect="1"/>
          </p:cNvPicPr>
          <p:nvPr/>
        </p:nvPicPr>
        <p:blipFill>
          <a:blip r:embed="rId2"/>
          <a:stretch>
            <a:fillRect/>
          </a:stretch>
        </p:blipFill>
        <p:spPr>
          <a:xfrm>
            <a:off x="7944253" y="4390864"/>
            <a:ext cx="1495425" cy="1485900"/>
          </a:xfrm>
          <a:prstGeom prst="rect">
            <a:avLst/>
          </a:prstGeom>
        </p:spPr>
      </p:pic>
    </p:spTree>
    <p:extLst>
      <p:ext uri="{BB962C8B-B14F-4D97-AF65-F5344CB8AC3E}">
        <p14:creationId xmlns:p14="http://schemas.microsoft.com/office/powerpoint/2010/main" val="346547469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CFD5B-DD1A-9EA2-5C51-B1DA9088DECD}"/>
              </a:ext>
            </a:extLst>
          </p:cNvPr>
          <p:cNvSpPr>
            <a:spLocks noGrp="1"/>
          </p:cNvSpPr>
          <p:nvPr>
            <p:ph type="title"/>
          </p:nvPr>
        </p:nvSpPr>
        <p:spPr>
          <a:xfrm>
            <a:off x="410737" y="2660420"/>
            <a:ext cx="10515600" cy="1325563"/>
          </a:xfrm>
        </p:spPr>
        <p:txBody>
          <a:bodyPr lIns="45719" tIns="45720" rIns="45719" bIns="45720" anchor="ctr">
            <a:noAutofit/>
          </a:bodyPr>
          <a:lstStyle/>
          <a:p>
            <a:r>
              <a:rPr lang="en-GB" sz="2800">
                <a:solidFill>
                  <a:schemeClr val="tx1"/>
                </a:solidFill>
                <a:latin typeface="Arial"/>
              </a:rPr>
              <a:t>Is-</a:t>
            </a:r>
            <a:r>
              <a:rPr lang="en-GB" sz="2800" err="1">
                <a:solidFill>
                  <a:schemeClr val="tx1"/>
                </a:solidFill>
                <a:latin typeface="Arial"/>
              </a:rPr>
              <a:t>haen</a:t>
            </a:r>
            <a:r>
              <a:rPr lang="en-GB" sz="2800">
                <a:solidFill>
                  <a:schemeClr val="tx1"/>
                </a:solidFill>
                <a:latin typeface="Arial"/>
              </a:rPr>
              <a:t> 2: </a:t>
            </a:r>
            <a:r>
              <a:rPr lang="en-GB" sz="2800" err="1">
                <a:solidFill>
                  <a:schemeClr val="tx1"/>
                </a:solidFill>
                <a:latin typeface="Arial"/>
              </a:rPr>
              <a:t>Dadansoddi'n</a:t>
            </a:r>
            <a:r>
              <a:rPr lang="en-GB" sz="2800">
                <a:solidFill>
                  <a:schemeClr val="tx1"/>
                </a:solidFill>
                <a:latin typeface="Arial"/>
              </a:rPr>
              <a:t> feirniadol </a:t>
            </a:r>
            <a:r>
              <a:rPr lang="en-GB" sz="2800" err="1">
                <a:solidFill>
                  <a:schemeClr val="tx1"/>
                </a:solidFill>
                <a:latin typeface="Arial"/>
              </a:rPr>
              <a:t>ddamcaniaethau</a:t>
            </a:r>
            <a:r>
              <a:rPr lang="en-GB" sz="2800">
                <a:solidFill>
                  <a:schemeClr val="tx1"/>
                </a:solidFill>
                <a:latin typeface="Arial"/>
              </a:rPr>
              <a:t> </a:t>
            </a:r>
            <a:r>
              <a:rPr lang="en-GB" sz="2800" err="1">
                <a:solidFill>
                  <a:schemeClr val="tx1"/>
                </a:solidFill>
                <a:latin typeface="Arial"/>
              </a:rPr>
              <a:t>tlodi</a:t>
            </a:r>
            <a:r>
              <a:rPr lang="en-GB" sz="2800">
                <a:solidFill>
                  <a:schemeClr val="tx1"/>
                </a:solidFill>
                <a:latin typeface="Arial"/>
              </a:rPr>
              <a:t> ac anfantais er mwyn </a:t>
            </a:r>
            <a:r>
              <a:rPr lang="en-GB" sz="2800" err="1">
                <a:solidFill>
                  <a:schemeClr val="tx1"/>
                </a:solidFill>
                <a:latin typeface="Arial"/>
              </a:rPr>
              <a:t>adnabod</a:t>
            </a:r>
            <a:r>
              <a:rPr lang="en-GB" sz="2800">
                <a:solidFill>
                  <a:schemeClr val="tx1"/>
                </a:solidFill>
                <a:latin typeface="Arial"/>
              </a:rPr>
              <a:t> </a:t>
            </a:r>
            <a:r>
              <a:rPr lang="en-GB" sz="2800" err="1">
                <a:solidFill>
                  <a:schemeClr val="tx1"/>
                </a:solidFill>
                <a:latin typeface="Arial"/>
              </a:rPr>
              <a:t>manteision</a:t>
            </a:r>
            <a:r>
              <a:rPr lang="en-GB" sz="2800">
                <a:solidFill>
                  <a:schemeClr val="tx1"/>
                </a:solidFill>
                <a:latin typeface="Arial"/>
              </a:rPr>
              <a:t> ac anfanteision yr arfer a </a:t>
            </a:r>
            <a:r>
              <a:rPr lang="en-GB" sz="2800" err="1">
                <a:solidFill>
                  <a:schemeClr val="tx1"/>
                </a:solidFill>
                <a:latin typeface="Arial"/>
              </a:rPr>
              <a:t>mesuriadau</a:t>
            </a:r>
            <a:r>
              <a:rPr lang="en-GB" sz="2800">
                <a:solidFill>
                  <a:schemeClr val="tx1"/>
                </a:solidFill>
                <a:latin typeface="Arial"/>
              </a:rPr>
              <a:t> dysgu a </a:t>
            </a:r>
            <a:r>
              <a:rPr lang="en-GB" sz="2800" err="1">
                <a:solidFill>
                  <a:schemeClr val="tx1"/>
                </a:solidFill>
                <a:latin typeface="Arial"/>
              </a:rPr>
              <a:t>datblygu</a:t>
            </a:r>
            <a:r>
              <a:rPr lang="en-GB" sz="2800">
                <a:solidFill>
                  <a:schemeClr val="tx1"/>
                </a:solidFill>
                <a:latin typeface="Arial"/>
              </a:rPr>
              <a:t> wrth </a:t>
            </a:r>
            <a:r>
              <a:rPr lang="en-GB" sz="2800" err="1">
                <a:solidFill>
                  <a:schemeClr val="tx1"/>
                </a:solidFill>
                <a:latin typeface="Arial"/>
              </a:rPr>
              <a:t>adnabod</a:t>
            </a:r>
            <a:r>
              <a:rPr lang="en-GB" sz="2800">
                <a:solidFill>
                  <a:schemeClr val="tx1"/>
                </a:solidFill>
                <a:latin typeface="Arial"/>
              </a:rPr>
              <a:t> a </a:t>
            </a:r>
            <a:r>
              <a:rPr lang="en-GB" sz="2800" err="1">
                <a:solidFill>
                  <a:schemeClr val="tx1"/>
                </a:solidFill>
                <a:latin typeface="Arial"/>
              </a:rPr>
              <a:t>chefnogi</a:t>
            </a:r>
            <a:r>
              <a:rPr lang="en-GB" sz="2800">
                <a:solidFill>
                  <a:schemeClr val="tx1"/>
                </a:solidFill>
                <a:latin typeface="Arial"/>
              </a:rPr>
              <a:t> </a:t>
            </a:r>
            <a:r>
              <a:rPr lang="en-GB" sz="2800" err="1">
                <a:solidFill>
                  <a:schemeClr val="tx1"/>
                </a:solidFill>
                <a:latin typeface="Arial"/>
              </a:rPr>
              <a:t>dysgwyr</a:t>
            </a:r>
            <a:r>
              <a:rPr lang="en-GB" sz="2800">
                <a:solidFill>
                  <a:schemeClr val="tx1"/>
                </a:solidFill>
                <a:latin typeface="Arial"/>
              </a:rPr>
              <a:t> y mae </a:t>
            </a:r>
            <a:r>
              <a:rPr lang="en-GB" sz="2800" err="1">
                <a:solidFill>
                  <a:schemeClr val="tx1"/>
                </a:solidFill>
                <a:latin typeface="Arial"/>
              </a:rPr>
              <a:t>tlodi</a:t>
            </a:r>
            <a:r>
              <a:rPr lang="en-GB" sz="2800">
                <a:solidFill>
                  <a:schemeClr val="tx1"/>
                </a:solidFill>
                <a:latin typeface="Arial"/>
              </a:rPr>
              <a:t> ac anfantais yn effeithio arnynt.</a:t>
            </a:r>
            <a:br>
              <a:rPr lang="en-GB" sz="2800">
                <a:latin typeface="Arial"/>
                <a:cs typeface="Arial"/>
              </a:rPr>
            </a:br>
            <a:br>
              <a:rPr lang="en-GB" sz="2800">
                <a:latin typeface="Arial"/>
                <a:cs typeface="Arial"/>
              </a:rPr>
            </a:br>
            <a:r>
              <a:rPr lang="en-GB" sz="2800">
                <a:solidFill>
                  <a:schemeClr val="accent1">
                    <a:lumMod val="75000"/>
                  </a:schemeClr>
                </a:solidFill>
                <a:latin typeface="Arial"/>
                <a:cs typeface="Arial"/>
              </a:rPr>
              <a:t>Sub strand 2: Critically analysing theories of poverty and disadvantage to identify the advantages and drawbacks of the practice and measurements of learning and development in identifying and supporting learners impacted by poverty and disadvantage.</a:t>
            </a:r>
            <a:endParaRPr lang="en-US" sz="2800">
              <a:solidFill>
                <a:schemeClr val="accent1">
                  <a:lumMod val="75000"/>
                </a:schemeClr>
              </a:solidFill>
            </a:endParaRPr>
          </a:p>
        </p:txBody>
      </p:sp>
    </p:spTree>
    <p:extLst>
      <p:ext uri="{BB962C8B-B14F-4D97-AF65-F5344CB8AC3E}">
        <p14:creationId xmlns:p14="http://schemas.microsoft.com/office/powerpoint/2010/main" val="279187486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18A2E-F36E-5440-9B75-99563ADE0018}"/>
              </a:ext>
            </a:extLst>
          </p:cNvPr>
          <p:cNvSpPr>
            <a:spLocks noGrp="1"/>
          </p:cNvSpPr>
          <p:nvPr>
            <p:ph type="title"/>
          </p:nvPr>
        </p:nvSpPr>
        <p:spPr>
          <a:xfrm>
            <a:off x="322729" y="111127"/>
            <a:ext cx="10515600" cy="1325563"/>
          </a:xfrm>
        </p:spPr>
        <p:txBody>
          <a:bodyPr lIns="45719" tIns="45720" rIns="45719" bIns="45720" anchor="ctr">
            <a:normAutofit/>
          </a:bodyPr>
          <a:lstStyle/>
          <a:p>
            <a:r>
              <a:rPr lang="en-US" err="1"/>
              <a:t>Damcaniaethau</a:t>
            </a:r>
            <a:r>
              <a:rPr lang="en-US"/>
              <a:t> </a:t>
            </a:r>
            <a:r>
              <a:rPr lang="en-US" err="1"/>
              <a:t>tlodi</a:t>
            </a:r>
            <a:r>
              <a:rPr lang="en-US"/>
              <a:t> ac </a:t>
            </a:r>
            <a:r>
              <a:rPr lang="en-US" err="1"/>
              <a:t>anfantais</a:t>
            </a:r>
          </a:p>
        </p:txBody>
      </p:sp>
      <p:pic>
        <p:nvPicPr>
          <p:cNvPr id="5" name="Content Placeholder 4" descr="A diagram of different types of systems&#10;&#10;Description automatically generated">
            <a:extLst>
              <a:ext uri="{FF2B5EF4-FFF2-40B4-BE49-F238E27FC236}">
                <a16:creationId xmlns:a16="http://schemas.microsoft.com/office/drawing/2014/main" id="{852496A6-C2A8-7E3F-F059-AE2DA9F4429D}"/>
              </a:ext>
            </a:extLst>
          </p:cNvPr>
          <p:cNvPicPr>
            <a:picLocks noGrp="1" noChangeAspect="1"/>
          </p:cNvPicPr>
          <p:nvPr>
            <p:ph sz="half" idx="2"/>
          </p:nvPr>
        </p:nvPicPr>
        <p:blipFill>
          <a:blip r:embed="rId2"/>
          <a:stretch>
            <a:fillRect/>
          </a:stretch>
        </p:blipFill>
        <p:spPr>
          <a:xfrm>
            <a:off x="1045427" y="1698088"/>
            <a:ext cx="4767146" cy="4176251"/>
          </a:xfrm>
        </p:spPr>
      </p:pic>
      <p:sp>
        <p:nvSpPr>
          <p:cNvPr id="6" name="TextBox 5">
            <a:extLst>
              <a:ext uri="{FF2B5EF4-FFF2-40B4-BE49-F238E27FC236}">
                <a16:creationId xmlns:a16="http://schemas.microsoft.com/office/drawing/2014/main" id="{3A28D639-699D-9A57-B4EE-5F48030B6424}"/>
              </a:ext>
            </a:extLst>
          </p:cNvPr>
          <p:cNvSpPr txBox="1"/>
          <p:nvPr/>
        </p:nvSpPr>
        <p:spPr>
          <a:xfrm>
            <a:off x="6093108" y="1274337"/>
            <a:ext cx="4264741" cy="635558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err="1">
                <a:latin typeface="Arial"/>
                <a:ea typeface="+mn-lt"/>
                <a:cs typeface="+mn-lt"/>
              </a:rPr>
              <a:t>Nid</a:t>
            </a:r>
            <a:r>
              <a:rPr lang="en-US">
                <a:latin typeface="Arial"/>
                <a:ea typeface="+mn-lt"/>
                <a:cs typeface="+mn-lt"/>
              </a:rPr>
              <a:t> </a:t>
            </a:r>
            <a:r>
              <a:rPr lang="en-US" err="1">
                <a:latin typeface="Arial"/>
                <a:ea typeface="+mn-lt"/>
                <a:cs typeface="+mn-lt"/>
              </a:rPr>
              <a:t>yw’r</a:t>
            </a:r>
            <a:r>
              <a:rPr lang="en-US">
                <a:latin typeface="Arial"/>
                <a:ea typeface="+mn-lt"/>
                <a:cs typeface="+mn-lt"/>
              </a:rPr>
              <a:t> </a:t>
            </a:r>
            <a:r>
              <a:rPr lang="en-US" err="1">
                <a:latin typeface="Arial"/>
                <a:ea typeface="+mn-lt"/>
                <a:cs typeface="+mn-lt"/>
              </a:rPr>
              <a:t>dysgwr</a:t>
            </a:r>
            <a:r>
              <a:rPr lang="en-US">
                <a:latin typeface="Arial"/>
                <a:ea typeface="+mn-lt"/>
                <a:cs typeface="+mn-lt"/>
              </a:rPr>
              <a:t> </a:t>
            </a:r>
            <a:r>
              <a:rPr lang="en-US" err="1">
                <a:latin typeface="Arial"/>
                <a:ea typeface="+mn-lt"/>
                <a:cs typeface="+mn-lt"/>
              </a:rPr>
              <a:t>yn</a:t>
            </a:r>
            <a:r>
              <a:rPr lang="en-US">
                <a:latin typeface="Arial"/>
                <a:ea typeface="+mn-lt"/>
                <a:cs typeface="+mn-lt"/>
              </a:rPr>
              <a:t> </a:t>
            </a:r>
            <a:r>
              <a:rPr lang="en-US" err="1">
                <a:latin typeface="Arial"/>
                <a:ea typeface="+mn-lt"/>
                <a:cs typeface="+mn-lt"/>
              </a:rPr>
              <a:t>bodoli</a:t>
            </a:r>
            <a:r>
              <a:rPr lang="en-US">
                <a:latin typeface="Arial"/>
                <a:ea typeface="+mn-lt"/>
                <a:cs typeface="+mn-lt"/>
              </a:rPr>
              <a:t> </a:t>
            </a:r>
            <a:r>
              <a:rPr lang="en-US" err="1">
                <a:latin typeface="Arial"/>
                <a:ea typeface="+mn-lt"/>
                <a:cs typeface="+mn-lt"/>
              </a:rPr>
              <a:t>mewn</a:t>
            </a:r>
            <a:r>
              <a:rPr lang="en-US">
                <a:latin typeface="Arial"/>
                <a:ea typeface="+mn-lt"/>
                <a:cs typeface="+mn-lt"/>
              </a:rPr>
              <a:t> </a:t>
            </a:r>
            <a:r>
              <a:rPr lang="en-US" err="1">
                <a:latin typeface="Arial"/>
                <a:ea typeface="+mn-lt"/>
                <a:cs typeface="+mn-lt"/>
              </a:rPr>
              <a:t>gwagle</a:t>
            </a:r>
            <a:r>
              <a:rPr lang="en-US">
                <a:latin typeface="Arial"/>
                <a:ea typeface="+mn-lt"/>
                <a:cs typeface="+mn-lt"/>
              </a:rPr>
              <a:t> ac </a:t>
            </a:r>
            <a:r>
              <a:rPr lang="en-US" err="1">
                <a:latin typeface="Arial"/>
                <a:ea typeface="+mn-lt"/>
                <a:cs typeface="+mn-lt"/>
              </a:rPr>
              <a:t>mae’n</a:t>
            </a:r>
            <a:r>
              <a:rPr lang="en-US">
                <a:latin typeface="Arial"/>
                <a:ea typeface="+mn-lt"/>
                <a:cs typeface="+mn-lt"/>
              </a:rPr>
              <a:t> </a:t>
            </a:r>
            <a:r>
              <a:rPr lang="en-US" err="1">
                <a:latin typeface="Arial"/>
                <a:ea typeface="+mn-lt"/>
                <a:cs typeface="+mn-lt"/>
              </a:rPr>
              <a:t>bwysig</a:t>
            </a:r>
            <a:r>
              <a:rPr lang="en-US">
                <a:latin typeface="Arial"/>
                <a:ea typeface="+mn-lt"/>
                <a:cs typeface="+mn-lt"/>
              </a:rPr>
              <a:t> </a:t>
            </a:r>
            <a:r>
              <a:rPr lang="en-US" err="1">
                <a:latin typeface="Arial"/>
                <a:ea typeface="+mn-lt"/>
                <a:cs typeface="+mn-lt"/>
              </a:rPr>
              <a:t>ystyried</a:t>
            </a:r>
            <a:r>
              <a:rPr lang="en-US">
                <a:latin typeface="Arial"/>
                <a:ea typeface="+mn-lt"/>
                <a:cs typeface="+mn-lt"/>
              </a:rPr>
              <a:t> y </a:t>
            </a:r>
            <a:r>
              <a:rPr lang="en-US" err="1">
                <a:latin typeface="Arial"/>
                <a:ea typeface="+mn-lt"/>
                <a:cs typeface="+mn-lt"/>
              </a:rPr>
              <a:t>cyd-destunau</a:t>
            </a:r>
            <a:r>
              <a:rPr lang="en-US">
                <a:latin typeface="Arial"/>
                <a:ea typeface="+mn-lt"/>
                <a:cs typeface="+mn-lt"/>
              </a:rPr>
              <a:t> </a:t>
            </a:r>
            <a:r>
              <a:rPr lang="en-US" err="1">
                <a:latin typeface="Arial"/>
                <a:ea typeface="+mn-lt"/>
                <a:cs typeface="+mn-lt"/>
              </a:rPr>
              <a:t>a’r</a:t>
            </a:r>
            <a:r>
              <a:rPr lang="en-US">
                <a:latin typeface="Arial"/>
                <a:ea typeface="+mn-lt"/>
                <a:cs typeface="+mn-lt"/>
              </a:rPr>
              <a:t> </a:t>
            </a:r>
            <a:r>
              <a:rPr lang="en-US" err="1">
                <a:latin typeface="Arial"/>
                <a:ea typeface="+mn-lt"/>
                <a:cs typeface="+mn-lt"/>
              </a:rPr>
              <a:t>systemau</a:t>
            </a:r>
            <a:r>
              <a:rPr lang="en-US">
                <a:latin typeface="Arial"/>
                <a:ea typeface="+mn-lt"/>
                <a:cs typeface="+mn-lt"/>
              </a:rPr>
              <a:t> </a:t>
            </a:r>
            <a:r>
              <a:rPr lang="en-US" err="1">
                <a:latin typeface="Arial"/>
                <a:ea typeface="+mn-lt"/>
                <a:cs typeface="+mn-lt"/>
              </a:rPr>
              <a:t>ehangach</a:t>
            </a:r>
            <a:r>
              <a:rPr lang="en-US">
                <a:latin typeface="Arial"/>
                <a:ea typeface="+mn-lt"/>
                <a:cs typeface="+mn-lt"/>
              </a:rPr>
              <a:t> </a:t>
            </a:r>
            <a:r>
              <a:rPr lang="en-US" err="1">
                <a:latin typeface="Arial"/>
                <a:ea typeface="+mn-lt"/>
                <a:cs typeface="+mn-lt"/>
              </a:rPr>
              <a:t>sy’n</a:t>
            </a:r>
            <a:r>
              <a:rPr lang="en-US">
                <a:latin typeface="Arial"/>
                <a:ea typeface="+mn-lt"/>
                <a:cs typeface="+mn-lt"/>
              </a:rPr>
              <a:t> </a:t>
            </a:r>
            <a:r>
              <a:rPr lang="en-US" err="1">
                <a:latin typeface="Arial"/>
                <a:ea typeface="+mn-lt"/>
                <a:cs typeface="+mn-lt"/>
              </a:rPr>
              <a:t>amgylchynu</a:t>
            </a:r>
            <a:r>
              <a:rPr lang="en-US">
                <a:latin typeface="Arial"/>
                <a:ea typeface="+mn-lt"/>
                <a:cs typeface="+mn-lt"/>
              </a:rPr>
              <a:t> ac </a:t>
            </a:r>
            <a:r>
              <a:rPr lang="en-US" err="1">
                <a:latin typeface="Arial"/>
                <a:ea typeface="+mn-lt"/>
                <a:cs typeface="+mn-lt"/>
              </a:rPr>
              <a:t>yn</a:t>
            </a:r>
            <a:r>
              <a:rPr lang="en-US">
                <a:latin typeface="Arial"/>
                <a:ea typeface="+mn-lt"/>
                <a:cs typeface="+mn-lt"/>
              </a:rPr>
              <a:t> </a:t>
            </a:r>
            <a:r>
              <a:rPr lang="en-US" err="1">
                <a:latin typeface="Arial"/>
                <a:ea typeface="+mn-lt"/>
                <a:cs typeface="+mn-lt"/>
              </a:rPr>
              <a:t>dylanwadu</a:t>
            </a:r>
            <a:r>
              <a:rPr lang="en-US">
                <a:latin typeface="Arial"/>
                <a:ea typeface="+mn-lt"/>
                <a:cs typeface="+mn-lt"/>
              </a:rPr>
              <a:t> </a:t>
            </a:r>
            <a:r>
              <a:rPr lang="en-US" err="1">
                <a:latin typeface="Arial"/>
                <a:ea typeface="+mn-lt"/>
                <a:cs typeface="+mn-lt"/>
              </a:rPr>
              <a:t>ar</a:t>
            </a:r>
            <a:r>
              <a:rPr lang="en-US">
                <a:latin typeface="Arial"/>
                <a:ea typeface="+mn-lt"/>
                <a:cs typeface="+mn-lt"/>
              </a:rPr>
              <a:t> </a:t>
            </a:r>
            <a:r>
              <a:rPr lang="en-US" err="1">
                <a:latin typeface="Arial"/>
                <a:ea typeface="+mn-lt"/>
                <a:cs typeface="+mn-lt"/>
              </a:rPr>
              <a:t>fywyd</a:t>
            </a:r>
            <a:r>
              <a:rPr lang="en-US">
                <a:latin typeface="Arial"/>
                <a:ea typeface="+mn-lt"/>
                <a:cs typeface="+mn-lt"/>
              </a:rPr>
              <a:t> </a:t>
            </a:r>
            <a:r>
              <a:rPr lang="en-US" err="1">
                <a:latin typeface="Arial"/>
                <a:ea typeface="+mn-lt"/>
                <a:cs typeface="+mn-lt"/>
              </a:rPr>
              <a:t>dysgwr</a:t>
            </a:r>
            <a:r>
              <a:rPr lang="en-US">
                <a:latin typeface="Arial"/>
                <a:ea typeface="+mn-lt"/>
                <a:cs typeface="+mn-lt"/>
              </a:rPr>
              <a:t>.</a:t>
            </a:r>
            <a:endParaRPr lang="en-US">
              <a:latin typeface="Arial"/>
            </a:endParaRPr>
          </a:p>
          <a:p>
            <a:endParaRPr lang="en-US">
              <a:latin typeface="Arial"/>
            </a:endParaRPr>
          </a:p>
          <a:p>
            <a:endParaRPr lang="en-US">
              <a:latin typeface="Arial"/>
            </a:endParaRPr>
          </a:p>
          <a:p>
            <a:r>
              <a:rPr lang="en-US">
                <a:latin typeface="Arial"/>
                <a:ea typeface="+mn-lt"/>
                <a:cs typeface="+mn-lt"/>
              </a:rPr>
              <a:t>Mae' r </a:t>
            </a:r>
            <a:r>
              <a:rPr lang="en-US" err="1">
                <a:latin typeface="Arial"/>
                <a:ea typeface="+mn-lt"/>
                <a:cs typeface="+mn-lt"/>
              </a:rPr>
              <a:t>Exosystem</a:t>
            </a:r>
            <a:r>
              <a:rPr lang="en-US">
                <a:latin typeface="Arial"/>
                <a:ea typeface="+mn-lt"/>
                <a:cs typeface="+mn-lt"/>
              </a:rPr>
              <a:t>,  o </a:t>
            </a:r>
            <a:r>
              <a:rPr lang="en-US" err="1">
                <a:latin typeface="Arial"/>
                <a:ea typeface="+mn-lt"/>
                <a:cs typeface="+mn-lt"/>
              </a:rPr>
              <a:t>fewn</a:t>
            </a:r>
            <a:r>
              <a:rPr lang="en-US">
                <a:latin typeface="Arial"/>
                <a:ea typeface="+mn-lt"/>
                <a:cs typeface="+mn-lt"/>
              </a:rPr>
              <a:t> </a:t>
            </a:r>
            <a:r>
              <a:rPr lang="en-US" err="1">
                <a:latin typeface="Arial"/>
                <a:ea typeface="+mn-lt"/>
                <a:cs typeface="+mn-lt"/>
              </a:rPr>
              <a:t>Damcaniaeth</a:t>
            </a:r>
            <a:r>
              <a:rPr lang="en-US">
                <a:latin typeface="Arial"/>
                <a:ea typeface="+mn-lt"/>
                <a:cs typeface="+mn-lt"/>
              </a:rPr>
              <a:t> </a:t>
            </a:r>
            <a:r>
              <a:rPr lang="en-US" err="1">
                <a:latin typeface="Arial"/>
                <a:ea typeface="+mn-lt"/>
                <a:cs typeface="+mn-lt"/>
              </a:rPr>
              <a:t>Systemau</a:t>
            </a:r>
            <a:r>
              <a:rPr lang="en-US">
                <a:latin typeface="Arial"/>
                <a:ea typeface="+mn-lt"/>
                <a:cs typeface="+mn-lt"/>
              </a:rPr>
              <a:t> </a:t>
            </a:r>
            <a:r>
              <a:rPr lang="en-US" err="1">
                <a:latin typeface="Arial"/>
                <a:ea typeface="+mn-lt"/>
                <a:cs typeface="+mn-lt"/>
              </a:rPr>
              <a:t>Ecolegol</a:t>
            </a:r>
            <a:r>
              <a:rPr lang="en-US">
                <a:latin typeface="Arial"/>
                <a:ea typeface="+mn-lt"/>
                <a:cs typeface="+mn-lt"/>
              </a:rPr>
              <a:t> Bronfenbrenner, </a:t>
            </a:r>
            <a:r>
              <a:rPr lang="en-US" err="1">
                <a:latin typeface="Arial"/>
                <a:ea typeface="+mn-lt"/>
                <a:cs typeface="+mn-lt"/>
              </a:rPr>
              <a:t>yn</a:t>
            </a:r>
            <a:r>
              <a:rPr lang="en-US">
                <a:latin typeface="Arial"/>
                <a:ea typeface="+mn-lt"/>
                <a:cs typeface="+mn-lt"/>
              </a:rPr>
              <a:t> </a:t>
            </a:r>
            <a:r>
              <a:rPr lang="en-US" err="1">
                <a:latin typeface="Arial"/>
                <a:ea typeface="+mn-lt"/>
                <a:cs typeface="+mn-lt"/>
              </a:rPr>
              <a:t>cynnwys</a:t>
            </a:r>
            <a:r>
              <a:rPr lang="en-US">
                <a:latin typeface="Arial"/>
                <a:ea typeface="+mn-lt"/>
                <a:cs typeface="+mn-lt"/>
              </a:rPr>
              <a:t> </a:t>
            </a:r>
            <a:r>
              <a:rPr lang="en-US" err="1">
                <a:latin typeface="Arial"/>
                <a:ea typeface="+mn-lt"/>
                <a:cs typeface="+mn-lt"/>
              </a:rPr>
              <a:t>materion</a:t>
            </a:r>
            <a:r>
              <a:rPr lang="en-US">
                <a:latin typeface="Arial"/>
                <a:ea typeface="+mn-lt"/>
                <a:cs typeface="+mn-lt"/>
              </a:rPr>
              <a:t> </a:t>
            </a:r>
            <a:r>
              <a:rPr lang="en-US" err="1">
                <a:latin typeface="Arial"/>
                <a:ea typeface="+mn-lt"/>
                <a:cs typeface="+mn-lt"/>
              </a:rPr>
              <a:t>cymdeithasol</a:t>
            </a:r>
            <a:r>
              <a:rPr lang="en-US">
                <a:latin typeface="Arial"/>
                <a:ea typeface="+mn-lt"/>
                <a:cs typeface="+mn-lt"/>
              </a:rPr>
              <a:t> </a:t>
            </a:r>
            <a:r>
              <a:rPr lang="en-US" err="1">
                <a:latin typeface="Arial"/>
                <a:ea typeface="+mn-lt"/>
                <a:cs typeface="+mn-lt"/>
              </a:rPr>
              <a:t>cymhleth</a:t>
            </a:r>
            <a:r>
              <a:rPr lang="en-US">
                <a:latin typeface="Arial"/>
                <a:ea typeface="+mn-lt"/>
                <a:cs typeface="+mn-lt"/>
              </a:rPr>
              <a:t> </a:t>
            </a:r>
            <a:r>
              <a:rPr lang="en-US" err="1">
                <a:latin typeface="Arial"/>
                <a:ea typeface="+mn-lt"/>
                <a:cs typeface="+mn-lt"/>
              </a:rPr>
              <a:t>sy'n</a:t>
            </a:r>
            <a:r>
              <a:rPr lang="en-US">
                <a:latin typeface="Arial"/>
                <a:ea typeface="+mn-lt"/>
                <a:cs typeface="+mn-lt"/>
              </a:rPr>
              <a:t> </a:t>
            </a:r>
            <a:r>
              <a:rPr lang="en-US" err="1">
                <a:latin typeface="Arial"/>
                <a:ea typeface="+mn-lt"/>
                <a:cs typeface="+mn-lt"/>
              </a:rPr>
              <a:t>effeithio'n</a:t>
            </a:r>
            <a:r>
              <a:rPr lang="en-US">
                <a:latin typeface="Arial"/>
                <a:ea typeface="+mn-lt"/>
                <a:cs typeface="+mn-lt"/>
              </a:rPr>
              <a:t> </a:t>
            </a:r>
            <a:r>
              <a:rPr lang="en-US" err="1">
                <a:latin typeface="Arial"/>
                <a:ea typeface="+mn-lt"/>
                <a:cs typeface="+mn-lt"/>
              </a:rPr>
              <a:t>anuniongyrchol</a:t>
            </a:r>
            <a:r>
              <a:rPr lang="en-US">
                <a:latin typeface="Arial"/>
                <a:ea typeface="+mn-lt"/>
                <a:cs typeface="+mn-lt"/>
              </a:rPr>
              <a:t> </a:t>
            </a:r>
            <a:r>
              <a:rPr lang="en-US" err="1">
                <a:latin typeface="Arial"/>
                <a:ea typeface="+mn-lt"/>
                <a:cs typeface="+mn-lt"/>
              </a:rPr>
              <a:t>ar</a:t>
            </a:r>
            <a:r>
              <a:rPr lang="en-US">
                <a:latin typeface="Arial"/>
                <a:ea typeface="+mn-lt"/>
                <a:cs typeface="+mn-lt"/>
              </a:rPr>
              <a:t> </a:t>
            </a:r>
            <a:r>
              <a:rPr lang="en-US" err="1">
                <a:latin typeface="Arial"/>
                <a:ea typeface="+mn-lt"/>
                <a:cs typeface="+mn-lt"/>
              </a:rPr>
              <a:t>ddatblygiad</a:t>
            </a:r>
            <a:r>
              <a:rPr lang="en-US">
                <a:latin typeface="Arial"/>
                <a:ea typeface="+mn-lt"/>
                <a:cs typeface="+mn-lt"/>
              </a:rPr>
              <a:t> </a:t>
            </a:r>
            <a:r>
              <a:rPr lang="en-US" err="1">
                <a:latin typeface="Arial"/>
                <a:ea typeface="+mn-lt"/>
                <a:cs typeface="+mn-lt"/>
              </a:rPr>
              <a:t>dysgwr</a:t>
            </a:r>
            <a:r>
              <a:rPr lang="en-US">
                <a:latin typeface="Arial"/>
                <a:ea typeface="+mn-lt"/>
                <a:cs typeface="+mn-lt"/>
              </a:rPr>
              <a:t> ac a all </a:t>
            </a:r>
            <a:r>
              <a:rPr lang="en-US" err="1">
                <a:latin typeface="Arial"/>
                <a:ea typeface="+mn-lt"/>
                <a:cs typeface="+mn-lt"/>
              </a:rPr>
              <a:t>arwain</a:t>
            </a:r>
            <a:r>
              <a:rPr lang="en-US">
                <a:latin typeface="Arial"/>
                <a:ea typeface="+mn-lt"/>
                <a:cs typeface="+mn-lt"/>
              </a:rPr>
              <a:t> at </a:t>
            </a:r>
            <a:r>
              <a:rPr lang="en-US" err="1">
                <a:latin typeface="Arial"/>
                <a:ea typeface="+mn-lt"/>
                <a:cs typeface="+mn-lt"/>
              </a:rPr>
              <a:t>allgáu</a:t>
            </a:r>
            <a:r>
              <a:rPr lang="en-US">
                <a:latin typeface="Arial"/>
                <a:ea typeface="+mn-lt"/>
                <a:cs typeface="+mn-lt"/>
              </a:rPr>
              <a:t> </a:t>
            </a:r>
            <a:r>
              <a:rPr lang="en-US" err="1">
                <a:latin typeface="Arial"/>
                <a:ea typeface="+mn-lt"/>
                <a:cs typeface="+mn-lt"/>
              </a:rPr>
              <a:t>cymdeithasol</a:t>
            </a:r>
            <a:r>
              <a:rPr lang="en-US">
                <a:latin typeface="Arial"/>
                <a:ea typeface="+mn-lt"/>
                <a:cs typeface="+mn-lt"/>
              </a:rPr>
              <a:t>, </a:t>
            </a:r>
            <a:r>
              <a:rPr lang="en-US" err="1">
                <a:latin typeface="Arial"/>
                <a:ea typeface="+mn-lt"/>
                <a:cs typeface="+mn-lt"/>
              </a:rPr>
              <a:t>gan</a:t>
            </a:r>
            <a:r>
              <a:rPr lang="en-US">
                <a:latin typeface="Arial"/>
                <a:ea typeface="+mn-lt"/>
                <a:cs typeface="+mn-lt"/>
              </a:rPr>
              <a:t> </a:t>
            </a:r>
            <a:r>
              <a:rPr lang="en-US" err="1">
                <a:latin typeface="Arial"/>
                <a:ea typeface="+mn-lt"/>
                <a:cs typeface="+mn-lt"/>
              </a:rPr>
              <a:t>amlygu</a:t>
            </a:r>
            <a:r>
              <a:rPr lang="en-US">
                <a:latin typeface="Arial"/>
                <a:ea typeface="+mn-lt"/>
                <a:cs typeface="+mn-lt"/>
              </a:rPr>
              <a:t> </a:t>
            </a:r>
            <a:r>
              <a:rPr lang="en-US" err="1">
                <a:latin typeface="Arial"/>
                <a:ea typeface="+mn-lt"/>
                <a:cs typeface="+mn-lt"/>
              </a:rPr>
              <a:t>pwysigrwydd</a:t>
            </a:r>
            <a:r>
              <a:rPr lang="en-US">
                <a:latin typeface="Arial"/>
                <a:ea typeface="+mn-lt"/>
                <a:cs typeface="+mn-lt"/>
              </a:rPr>
              <a:t> </a:t>
            </a:r>
            <a:r>
              <a:rPr lang="en-US" err="1">
                <a:latin typeface="Arial"/>
                <a:ea typeface="+mn-lt"/>
                <a:cs typeface="+mn-lt"/>
              </a:rPr>
              <a:t>ystyried</a:t>
            </a:r>
            <a:r>
              <a:rPr lang="en-US">
                <a:latin typeface="Arial"/>
                <a:ea typeface="+mn-lt"/>
                <a:cs typeface="+mn-lt"/>
              </a:rPr>
              <a:t> y </a:t>
            </a:r>
            <a:r>
              <a:rPr lang="en-US" err="1">
                <a:latin typeface="Arial"/>
                <a:ea typeface="+mn-lt"/>
                <a:cs typeface="+mn-lt"/>
              </a:rPr>
              <a:t>ffactorau</a:t>
            </a:r>
            <a:r>
              <a:rPr lang="en-US">
                <a:latin typeface="Arial"/>
                <a:ea typeface="+mn-lt"/>
                <a:cs typeface="+mn-lt"/>
              </a:rPr>
              <a:t> </a:t>
            </a:r>
            <a:r>
              <a:rPr lang="en-US" err="1">
                <a:latin typeface="Arial"/>
                <a:ea typeface="+mn-lt"/>
                <a:cs typeface="+mn-lt"/>
              </a:rPr>
              <a:t>ehangach</a:t>
            </a:r>
            <a:r>
              <a:rPr lang="en-US">
                <a:latin typeface="Arial"/>
                <a:ea typeface="+mn-lt"/>
                <a:cs typeface="+mn-lt"/>
              </a:rPr>
              <a:t> </a:t>
            </a:r>
            <a:r>
              <a:rPr lang="en-US" err="1">
                <a:latin typeface="Arial"/>
                <a:ea typeface="+mn-lt"/>
                <a:cs typeface="+mn-lt"/>
              </a:rPr>
              <a:t>hyn</a:t>
            </a:r>
            <a:r>
              <a:rPr lang="en-US">
                <a:latin typeface="Arial"/>
                <a:ea typeface="+mn-lt"/>
                <a:cs typeface="+mn-lt"/>
              </a:rPr>
              <a:t> </a:t>
            </a:r>
            <a:r>
              <a:rPr lang="en-US" err="1">
                <a:latin typeface="Arial"/>
                <a:ea typeface="+mn-lt"/>
                <a:cs typeface="+mn-lt"/>
              </a:rPr>
              <a:t>wrth</a:t>
            </a:r>
            <a:r>
              <a:rPr lang="en-US">
                <a:latin typeface="Arial"/>
                <a:ea typeface="+mn-lt"/>
                <a:cs typeface="+mn-lt"/>
              </a:rPr>
              <a:t> </a:t>
            </a:r>
            <a:r>
              <a:rPr lang="en-US" err="1">
                <a:latin typeface="Arial"/>
                <a:ea typeface="+mn-lt"/>
                <a:cs typeface="+mn-lt"/>
              </a:rPr>
              <a:t>werthuso</a:t>
            </a:r>
            <a:r>
              <a:rPr lang="en-US">
                <a:latin typeface="Arial"/>
                <a:ea typeface="+mn-lt"/>
                <a:cs typeface="+mn-lt"/>
              </a:rPr>
              <a:t> </a:t>
            </a:r>
            <a:r>
              <a:rPr lang="en-US" err="1">
                <a:latin typeface="Arial"/>
                <a:ea typeface="+mn-lt"/>
                <a:cs typeface="+mn-lt"/>
              </a:rPr>
              <a:t>effeithiolrwydd</a:t>
            </a:r>
            <a:r>
              <a:rPr lang="en-US">
                <a:latin typeface="Arial"/>
                <a:ea typeface="+mn-lt"/>
                <a:cs typeface="+mn-lt"/>
              </a:rPr>
              <a:t> </a:t>
            </a:r>
            <a:r>
              <a:rPr lang="en-US" err="1">
                <a:latin typeface="Arial"/>
                <a:ea typeface="+mn-lt"/>
                <a:cs typeface="+mn-lt"/>
              </a:rPr>
              <a:t>mesurau</a:t>
            </a:r>
            <a:r>
              <a:rPr lang="en-US">
                <a:latin typeface="Arial"/>
                <a:ea typeface="+mn-lt"/>
                <a:cs typeface="+mn-lt"/>
              </a:rPr>
              <a:t> a </a:t>
            </a:r>
            <a:r>
              <a:rPr lang="en-US" err="1">
                <a:latin typeface="Arial"/>
                <a:ea typeface="+mn-lt"/>
                <a:cs typeface="+mn-lt"/>
              </a:rPr>
              <a:t>ddefnyddir</a:t>
            </a:r>
            <a:r>
              <a:rPr lang="en-US">
                <a:latin typeface="Arial"/>
                <a:ea typeface="+mn-lt"/>
                <a:cs typeface="+mn-lt"/>
              </a:rPr>
              <a:t> </a:t>
            </a:r>
            <a:r>
              <a:rPr lang="en-US" err="1">
                <a:latin typeface="Arial"/>
                <a:ea typeface="+mn-lt"/>
                <a:cs typeface="+mn-lt"/>
              </a:rPr>
              <a:t>i</a:t>
            </a:r>
            <a:r>
              <a:rPr lang="en-US">
                <a:latin typeface="Arial"/>
                <a:ea typeface="+mn-lt"/>
                <a:cs typeface="+mn-lt"/>
              </a:rPr>
              <a:t> nodi a </a:t>
            </a:r>
            <a:r>
              <a:rPr lang="en-US" err="1">
                <a:latin typeface="Arial"/>
                <a:ea typeface="+mn-lt"/>
                <a:cs typeface="+mn-lt"/>
              </a:rPr>
              <a:t>chefnogi</a:t>
            </a:r>
            <a:r>
              <a:rPr lang="en-US">
                <a:latin typeface="Arial"/>
                <a:ea typeface="+mn-lt"/>
                <a:cs typeface="+mn-lt"/>
              </a:rPr>
              <a:t> </a:t>
            </a:r>
            <a:r>
              <a:rPr lang="en-US" err="1">
                <a:latin typeface="Arial"/>
                <a:ea typeface="+mn-lt"/>
                <a:cs typeface="+mn-lt"/>
              </a:rPr>
              <a:t>dysgwyr</a:t>
            </a:r>
            <a:r>
              <a:rPr lang="en-US">
                <a:latin typeface="Arial"/>
                <a:ea typeface="+mn-lt"/>
                <a:cs typeface="+mn-lt"/>
              </a:rPr>
              <a:t> </a:t>
            </a:r>
            <a:r>
              <a:rPr lang="en-US" err="1">
                <a:latin typeface="Arial"/>
                <a:ea typeface="+mn-lt"/>
                <a:cs typeface="+mn-lt"/>
              </a:rPr>
              <a:t>yr</a:t>
            </a:r>
            <a:r>
              <a:rPr lang="en-US">
                <a:latin typeface="Arial"/>
                <a:ea typeface="+mn-lt"/>
                <a:cs typeface="+mn-lt"/>
              </a:rPr>
              <a:t> </a:t>
            </a:r>
            <a:r>
              <a:rPr lang="en-US" err="1">
                <a:latin typeface="Arial"/>
                <a:ea typeface="+mn-lt"/>
                <a:cs typeface="+mn-lt"/>
              </a:rPr>
              <a:t>effeithir</a:t>
            </a:r>
            <a:r>
              <a:rPr lang="en-US">
                <a:latin typeface="Arial"/>
                <a:ea typeface="+mn-lt"/>
                <a:cs typeface="+mn-lt"/>
              </a:rPr>
              <a:t> </a:t>
            </a:r>
            <a:r>
              <a:rPr lang="en-US" err="1">
                <a:latin typeface="Arial"/>
                <a:ea typeface="+mn-lt"/>
                <a:cs typeface="+mn-lt"/>
              </a:rPr>
              <a:t>arnynt</a:t>
            </a:r>
            <a:r>
              <a:rPr lang="en-US">
                <a:latin typeface="Arial"/>
                <a:ea typeface="+mn-lt"/>
                <a:cs typeface="+mn-lt"/>
              </a:rPr>
              <a:t> </a:t>
            </a:r>
            <a:r>
              <a:rPr lang="en-US" err="1">
                <a:latin typeface="Arial"/>
                <a:ea typeface="+mn-lt"/>
                <a:cs typeface="+mn-lt"/>
              </a:rPr>
              <a:t>gan</a:t>
            </a:r>
            <a:r>
              <a:rPr lang="en-US">
                <a:latin typeface="Arial"/>
                <a:ea typeface="+mn-lt"/>
                <a:cs typeface="+mn-lt"/>
              </a:rPr>
              <a:t> </a:t>
            </a:r>
            <a:r>
              <a:rPr lang="en-US" err="1">
                <a:latin typeface="Arial"/>
                <a:ea typeface="+mn-lt"/>
                <a:cs typeface="+mn-lt"/>
              </a:rPr>
              <a:t>tlodi</a:t>
            </a:r>
            <a:r>
              <a:rPr lang="en-US">
                <a:latin typeface="Arial"/>
                <a:ea typeface="+mn-lt"/>
                <a:cs typeface="+mn-lt"/>
              </a:rPr>
              <a:t> ac </a:t>
            </a:r>
            <a:r>
              <a:rPr lang="en-US" err="1">
                <a:latin typeface="Arial"/>
                <a:ea typeface="+mn-lt"/>
                <a:cs typeface="+mn-lt"/>
              </a:rPr>
              <a:t>anfantais</a:t>
            </a:r>
            <a:r>
              <a:rPr lang="en-US">
                <a:latin typeface="Arial"/>
                <a:ea typeface="+mn-lt"/>
                <a:cs typeface="+mn-lt"/>
              </a:rPr>
              <a:t>.</a:t>
            </a:r>
            <a:endParaRPr lang="en-US">
              <a:latin typeface="Arial"/>
            </a:endParaRPr>
          </a:p>
          <a:p>
            <a:endParaRPr lang="en-US">
              <a:latin typeface="Arial"/>
              <a:ea typeface="+mn-lt"/>
              <a:cs typeface="Calibri"/>
            </a:endParaRPr>
          </a:p>
          <a:p>
            <a:pPr marL="285750" indent="-285750">
              <a:buFont typeface="Arial"/>
              <a:buChar char="•"/>
            </a:pPr>
            <a:endParaRPr lang="en-US">
              <a:latin typeface="Calibri"/>
              <a:cs typeface="Calibri"/>
            </a:endParaRPr>
          </a:p>
          <a:p>
            <a:endParaRPr lang="en-US">
              <a:latin typeface="Calibri"/>
              <a:ea typeface="+mn-lt"/>
              <a:cs typeface="Calibri"/>
            </a:endParaRPr>
          </a:p>
          <a:p>
            <a:endParaRPr lang="en-US" sz="1100">
              <a:solidFill>
                <a:srgbClr val="4D5156"/>
              </a:solidFill>
              <a:latin typeface="Arial"/>
              <a:ea typeface="+mn-lt"/>
              <a:cs typeface="Arial"/>
            </a:endParaRPr>
          </a:p>
          <a:p>
            <a:endParaRPr lang="en-US">
              <a:ea typeface="+mn-lt"/>
              <a:cs typeface="+mn-lt"/>
            </a:endParaRPr>
          </a:p>
          <a:p>
            <a:endParaRPr lang="en-US">
              <a:ea typeface="+mn-lt"/>
              <a:cs typeface="+mn-lt"/>
            </a:endParaRPr>
          </a:p>
        </p:txBody>
      </p:sp>
    </p:spTree>
    <p:extLst>
      <p:ext uri="{BB962C8B-B14F-4D97-AF65-F5344CB8AC3E}">
        <p14:creationId xmlns:p14="http://schemas.microsoft.com/office/powerpoint/2010/main" val="84896149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18A2E-F36E-5440-9B75-99563ADE0018}"/>
              </a:ext>
            </a:extLst>
          </p:cNvPr>
          <p:cNvSpPr>
            <a:spLocks noGrp="1"/>
          </p:cNvSpPr>
          <p:nvPr>
            <p:ph type="title"/>
          </p:nvPr>
        </p:nvSpPr>
        <p:spPr/>
        <p:txBody>
          <a:bodyPr lIns="45719" tIns="45720" rIns="45719" bIns="45720" anchor="ctr">
            <a:normAutofit/>
          </a:bodyPr>
          <a:lstStyle/>
          <a:p>
            <a:r>
              <a:rPr lang="en-US"/>
              <a:t>Theories of poverty and disadvantage</a:t>
            </a:r>
          </a:p>
        </p:txBody>
      </p:sp>
      <p:pic>
        <p:nvPicPr>
          <p:cNvPr id="5" name="Content Placeholder 4" descr="A diagram of different types of systems&#10;&#10;Description automatically generated">
            <a:extLst>
              <a:ext uri="{FF2B5EF4-FFF2-40B4-BE49-F238E27FC236}">
                <a16:creationId xmlns:a16="http://schemas.microsoft.com/office/drawing/2014/main" id="{852496A6-C2A8-7E3F-F059-AE2DA9F4429D}"/>
              </a:ext>
            </a:extLst>
          </p:cNvPr>
          <p:cNvPicPr>
            <a:picLocks noGrp="1" noChangeAspect="1"/>
          </p:cNvPicPr>
          <p:nvPr>
            <p:ph sz="half" idx="2"/>
          </p:nvPr>
        </p:nvPicPr>
        <p:blipFill>
          <a:blip r:embed="rId2"/>
          <a:stretch>
            <a:fillRect/>
          </a:stretch>
        </p:blipFill>
        <p:spPr>
          <a:xfrm>
            <a:off x="1045427" y="1698088"/>
            <a:ext cx="4767146" cy="4176251"/>
          </a:xfrm>
        </p:spPr>
      </p:pic>
      <p:sp>
        <p:nvSpPr>
          <p:cNvPr id="6" name="TextBox 5">
            <a:extLst>
              <a:ext uri="{FF2B5EF4-FFF2-40B4-BE49-F238E27FC236}">
                <a16:creationId xmlns:a16="http://schemas.microsoft.com/office/drawing/2014/main" id="{3A28D639-699D-9A57-B4EE-5F48030B6424}"/>
              </a:ext>
            </a:extLst>
          </p:cNvPr>
          <p:cNvSpPr txBox="1"/>
          <p:nvPr/>
        </p:nvSpPr>
        <p:spPr>
          <a:xfrm>
            <a:off x="5936226" y="1573161"/>
            <a:ext cx="4264741" cy="638636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a:ea typeface="+mn-lt"/>
                <a:cs typeface="+mn-lt"/>
              </a:rPr>
              <a:t>A learner does not exist in a vacuum and it is important to consider the broader contexts and systems that surround and influence a learner's life.</a:t>
            </a:r>
          </a:p>
          <a:p>
            <a:endParaRPr lang="en-US" sz="2000">
              <a:latin typeface="Arial Unicode MS"/>
              <a:ea typeface="+mn-lt"/>
              <a:cs typeface="+mn-lt"/>
            </a:endParaRPr>
          </a:p>
          <a:p>
            <a:pPr marL="285750" indent="-285750">
              <a:buFont typeface="Arial"/>
              <a:buChar char="•"/>
            </a:pPr>
            <a:r>
              <a:rPr lang="en-US">
                <a:latin typeface="Arial Unicode MS"/>
                <a:ea typeface="+mn-lt"/>
                <a:cs typeface="Arial"/>
              </a:rPr>
              <a:t>The </a:t>
            </a:r>
            <a:r>
              <a:rPr lang="en-US" err="1">
                <a:latin typeface="Arial Unicode MS"/>
                <a:ea typeface="+mn-lt"/>
                <a:cs typeface="Arial"/>
              </a:rPr>
              <a:t>Exosystem</a:t>
            </a:r>
            <a:r>
              <a:rPr lang="en-US">
                <a:latin typeface="Arial Unicode MS"/>
                <a:ea typeface="+mn-lt"/>
                <a:cs typeface="Arial"/>
              </a:rPr>
              <a:t>, a layer within Bronfenbrenner's Ecological Systems Theory, contains complex societal issues that indirectly impact a learner's development and can lead to social exclusion, highlighting the importance of considering these broader factors when evaluating the effectiveness of measures used to identify and support learners affected by poverty and disadvantage.</a:t>
            </a:r>
            <a:endParaRPr lang="en-US">
              <a:latin typeface="Arial Unicode MS"/>
            </a:endParaRPr>
          </a:p>
          <a:p>
            <a:endParaRPr lang="en-US">
              <a:latin typeface="Calibri"/>
              <a:ea typeface="+mn-lt"/>
              <a:cs typeface="Calibri"/>
            </a:endParaRPr>
          </a:p>
          <a:p>
            <a:endParaRPr lang="en-US">
              <a:latin typeface="Calibri"/>
              <a:ea typeface="+mn-lt"/>
              <a:cs typeface="Calibri"/>
            </a:endParaRPr>
          </a:p>
          <a:p>
            <a:pPr marL="285750" indent="-285750">
              <a:buFont typeface="Arial"/>
              <a:buChar char="•"/>
            </a:pPr>
            <a:endParaRPr lang="en-US">
              <a:latin typeface="Calibri"/>
              <a:cs typeface="Calibri"/>
            </a:endParaRPr>
          </a:p>
          <a:p>
            <a:endParaRPr lang="en-US">
              <a:latin typeface="Calibri"/>
              <a:ea typeface="+mn-lt"/>
              <a:cs typeface="Calibri"/>
            </a:endParaRPr>
          </a:p>
          <a:p>
            <a:endParaRPr lang="en-US" sz="1100">
              <a:solidFill>
                <a:srgbClr val="4D5156"/>
              </a:solidFill>
              <a:latin typeface="Arial"/>
              <a:ea typeface="+mn-lt"/>
              <a:cs typeface="Arial"/>
            </a:endParaRPr>
          </a:p>
          <a:p>
            <a:endParaRPr lang="en-US">
              <a:ea typeface="+mn-lt"/>
              <a:cs typeface="+mn-lt"/>
            </a:endParaRPr>
          </a:p>
          <a:p>
            <a:endParaRPr lang="en-US">
              <a:ea typeface="+mn-lt"/>
              <a:cs typeface="+mn-lt"/>
            </a:endParaRPr>
          </a:p>
        </p:txBody>
      </p:sp>
    </p:spTree>
    <p:extLst>
      <p:ext uri="{BB962C8B-B14F-4D97-AF65-F5344CB8AC3E}">
        <p14:creationId xmlns:p14="http://schemas.microsoft.com/office/powerpoint/2010/main" val="170860447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789C5-498D-F618-ACAE-49C2AF8215B2}"/>
              </a:ext>
            </a:extLst>
          </p:cNvPr>
          <p:cNvSpPr>
            <a:spLocks noGrp="1"/>
          </p:cNvSpPr>
          <p:nvPr>
            <p:ph type="title"/>
          </p:nvPr>
        </p:nvSpPr>
        <p:spPr>
          <a:xfrm>
            <a:off x="217539" y="82450"/>
            <a:ext cx="10515600" cy="1325563"/>
          </a:xfrm>
        </p:spPr>
        <p:txBody>
          <a:bodyPr lIns="45719" tIns="45720" rIns="45719" bIns="45720" anchor="ctr">
            <a:normAutofit/>
          </a:bodyPr>
          <a:lstStyle/>
          <a:p>
            <a:r>
              <a:rPr lang="en-US" sz="3600" err="1"/>
              <a:t>Safbwyntiau</a:t>
            </a:r>
            <a:r>
              <a:rPr lang="en-US" sz="3600"/>
              <a:t> </a:t>
            </a:r>
            <a:r>
              <a:rPr lang="en-US" sz="3600" err="1"/>
              <a:t>damcaniaethol</a:t>
            </a:r>
            <a:r>
              <a:rPr lang="en-US" sz="3600"/>
              <a:t> </a:t>
            </a:r>
            <a:r>
              <a:rPr lang="en-US" sz="3600" err="1"/>
              <a:t>addysg</a:t>
            </a:r>
            <a:r>
              <a:rPr lang="en-US" sz="3600"/>
              <a:t> a </a:t>
            </a:r>
            <a:r>
              <a:rPr lang="en-US" sz="3600" err="1"/>
              <a:t>thlodi</a:t>
            </a:r>
            <a:endParaRPr lang="en-US" sz="3600"/>
          </a:p>
        </p:txBody>
      </p:sp>
      <p:sp>
        <p:nvSpPr>
          <p:cNvPr id="3" name="Content Placeholder 2">
            <a:extLst>
              <a:ext uri="{FF2B5EF4-FFF2-40B4-BE49-F238E27FC236}">
                <a16:creationId xmlns:a16="http://schemas.microsoft.com/office/drawing/2014/main" id="{82EAE12E-717C-F50E-6C1B-DE38990A0ED7}"/>
              </a:ext>
            </a:extLst>
          </p:cNvPr>
          <p:cNvSpPr>
            <a:spLocks noGrp="1"/>
          </p:cNvSpPr>
          <p:nvPr>
            <p:ph sz="half" idx="1"/>
          </p:nvPr>
        </p:nvSpPr>
        <p:spPr>
          <a:xfrm>
            <a:off x="266700" y="1499931"/>
            <a:ext cx="10417277" cy="4351338"/>
          </a:xfrm>
        </p:spPr>
        <p:txBody>
          <a:bodyPr lIns="45719" tIns="45720" rIns="45719" bIns="45720" anchor="t">
            <a:normAutofit fontScale="70000" lnSpcReduction="20000"/>
          </a:bodyPr>
          <a:lstStyle/>
          <a:p>
            <a:pPr marL="0" indent="0">
              <a:buNone/>
            </a:pPr>
            <a:r>
              <a:rPr lang="en-US">
                <a:ea typeface="+mn-lt"/>
                <a:cs typeface="+mn-lt"/>
              </a:rPr>
              <a:t>Terzi;  </a:t>
            </a:r>
            <a:r>
              <a:rPr lang="en-US" err="1">
                <a:ea typeface="+mn-lt"/>
                <a:cs typeface="+mn-lt"/>
              </a:rPr>
              <a:t>Unterhalter</a:t>
            </a:r>
            <a:r>
              <a:rPr lang="en-US">
                <a:ea typeface="+mn-lt"/>
                <a:cs typeface="+mn-lt"/>
              </a:rPr>
              <a:t>;  Judith </a:t>
            </a:r>
            <a:r>
              <a:rPr lang="en-US" err="1">
                <a:ea typeface="+mn-lt"/>
                <a:cs typeface="+mn-lt"/>
              </a:rPr>
              <a:t>Suissa</a:t>
            </a:r>
            <a:r>
              <a:rPr lang="en-US">
                <a:ea typeface="+mn-lt"/>
                <a:cs typeface="+mn-lt"/>
              </a:rPr>
              <a:t>, (2022).</a:t>
            </a:r>
            <a:endParaRPr lang="en-US"/>
          </a:p>
          <a:p>
            <a:endParaRPr lang="en-US"/>
          </a:p>
          <a:p>
            <a:r>
              <a:rPr lang="en-US" err="1">
                <a:ea typeface="+mn-lt"/>
                <a:cs typeface="+mn-lt"/>
              </a:rPr>
              <a:t>Safbwynt</a:t>
            </a:r>
            <a:r>
              <a:rPr lang="en-US">
                <a:ea typeface="+mn-lt"/>
                <a:cs typeface="+mn-lt"/>
              </a:rPr>
              <a:t> plant/</a:t>
            </a:r>
            <a:r>
              <a:rPr lang="en-US" err="1">
                <a:ea typeface="+mn-lt"/>
                <a:cs typeface="+mn-lt"/>
              </a:rPr>
              <a:t>plentyndod</a:t>
            </a:r>
            <a:r>
              <a:rPr lang="en-US">
                <a:ea typeface="+mn-lt"/>
                <a:cs typeface="+mn-lt"/>
              </a:rPr>
              <a:t> o </a:t>
            </a:r>
            <a:r>
              <a:rPr lang="en-US" err="1">
                <a:ea typeface="+mn-lt"/>
                <a:cs typeface="+mn-lt"/>
              </a:rPr>
              <a:t>Ogledd</a:t>
            </a:r>
            <a:r>
              <a:rPr lang="en-US">
                <a:ea typeface="+mn-lt"/>
                <a:cs typeface="+mn-lt"/>
              </a:rPr>
              <a:t> </a:t>
            </a:r>
            <a:r>
              <a:rPr lang="en-US" err="1">
                <a:ea typeface="+mn-lt"/>
                <a:cs typeface="+mn-lt"/>
              </a:rPr>
              <a:t>Byd-eang</a:t>
            </a:r>
            <a:r>
              <a:rPr lang="en-US">
                <a:ea typeface="+mn-lt"/>
                <a:cs typeface="+mn-lt"/>
              </a:rPr>
              <a:t> â ‘</a:t>
            </a:r>
            <a:r>
              <a:rPr lang="en-US" err="1">
                <a:ea typeface="+mn-lt"/>
                <a:cs typeface="+mn-lt"/>
              </a:rPr>
              <a:t>hawliau</a:t>
            </a:r>
            <a:r>
              <a:rPr lang="en-US">
                <a:ea typeface="+mn-lt"/>
                <a:cs typeface="+mn-lt"/>
              </a:rPr>
              <a:t>’ </a:t>
            </a:r>
            <a:r>
              <a:rPr lang="en-US" err="1">
                <a:ea typeface="+mn-lt"/>
                <a:cs typeface="+mn-lt"/>
              </a:rPr>
              <a:t>sy’n</a:t>
            </a:r>
            <a:r>
              <a:rPr lang="en-US">
                <a:ea typeface="+mn-lt"/>
                <a:cs typeface="+mn-lt"/>
              </a:rPr>
              <a:t> ‘</a:t>
            </a:r>
            <a:r>
              <a:rPr lang="en-US" err="1">
                <a:ea typeface="+mn-lt"/>
                <a:cs typeface="+mn-lt"/>
              </a:rPr>
              <a:t>agored</a:t>
            </a:r>
            <a:r>
              <a:rPr lang="en-US">
                <a:ea typeface="+mn-lt"/>
                <a:cs typeface="+mn-lt"/>
              </a:rPr>
              <a:t> i </a:t>
            </a:r>
            <a:r>
              <a:rPr lang="en-US" err="1">
                <a:ea typeface="+mn-lt"/>
                <a:cs typeface="+mn-lt"/>
              </a:rPr>
              <a:t>niwed</a:t>
            </a:r>
            <a:r>
              <a:rPr lang="en-US">
                <a:ea typeface="+mn-lt"/>
                <a:cs typeface="+mn-lt"/>
              </a:rPr>
              <a:t>’ a De </a:t>
            </a:r>
            <a:r>
              <a:rPr lang="en-US" err="1">
                <a:ea typeface="+mn-lt"/>
                <a:cs typeface="+mn-lt"/>
              </a:rPr>
              <a:t>Byd-eang</a:t>
            </a:r>
            <a:r>
              <a:rPr lang="en-US">
                <a:ea typeface="+mn-lt"/>
                <a:cs typeface="+mn-lt"/>
              </a:rPr>
              <a:t> </a:t>
            </a:r>
            <a:r>
              <a:rPr lang="en-US" err="1">
                <a:ea typeface="+mn-lt"/>
                <a:cs typeface="+mn-lt"/>
              </a:rPr>
              <a:t>sy’n</a:t>
            </a:r>
            <a:r>
              <a:rPr lang="en-US">
                <a:ea typeface="+mn-lt"/>
                <a:cs typeface="+mn-lt"/>
              </a:rPr>
              <a:t> </a:t>
            </a:r>
            <a:r>
              <a:rPr lang="en-US" err="1">
                <a:ea typeface="+mn-lt"/>
                <a:cs typeface="+mn-lt"/>
              </a:rPr>
              <a:t>wydn</a:t>
            </a:r>
            <a:r>
              <a:rPr lang="en-US">
                <a:ea typeface="+mn-lt"/>
                <a:cs typeface="+mn-lt"/>
              </a:rPr>
              <a:t> ac </a:t>
            </a:r>
            <a:r>
              <a:rPr lang="en-US" err="1">
                <a:ea typeface="+mn-lt"/>
                <a:cs typeface="+mn-lt"/>
              </a:rPr>
              <a:t>yn</a:t>
            </a:r>
            <a:r>
              <a:rPr lang="en-US">
                <a:ea typeface="+mn-lt"/>
                <a:cs typeface="+mn-lt"/>
              </a:rPr>
              <a:t> </a:t>
            </a:r>
            <a:r>
              <a:rPr lang="en-US" err="1">
                <a:ea typeface="+mn-lt"/>
                <a:cs typeface="+mn-lt"/>
              </a:rPr>
              <a:t>ymreolaethol</a:t>
            </a:r>
            <a:r>
              <a:rPr lang="en-US">
                <a:ea typeface="+mn-lt"/>
                <a:cs typeface="+mn-lt"/>
              </a:rPr>
              <a:t> (Haines, 2019 </a:t>
            </a:r>
            <a:r>
              <a:rPr lang="en-US" err="1">
                <a:ea typeface="+mn-lt"/>
                <a:cs typeface="+mn-lt"/>
              </a:rPr>
              <a:t>yn</a:t>
            </a:r>
            <a:r>
              <a:rPr lang="en-US">
                <a:ea typeface="+mn-lt"/>
                <a:cs typeface="+mn-lt"/>
              </a:rPr>
              <a:t> </a:t>
            </a:r>
            <a:r>
              <a:rPr lang="en-US" err="1">
                <a:ea typeface="+mn-lt"/>
                <a:cs typeface="+mn-lt"/>
              </a:rPr>
              <a:t>cwestiynu</a:t>
            </a:r>
            <a:r>
              <a:rPr lang="en-US">
                <a:ea typeface="+mn-lt"/>
                <a:cs typeface="+mn-lt"/>
              </a:rPr>
              <a:t> </a:t>
            </a:r>
            <a:r>
              <a:rPr lang="en-US" err="1">
                <a:ea typeface="+mn-lt"/>
                <a:cs typeface="+mn-lt"/>
              </a:rPr>
              <a:t>safbwyntiau</a:t>
            </a:r>
            <a:r>
              <a:rPr lang="en-US">
                <a:ea typeface="+mn-lt"/>
                <a:cs typeface="+mn-lt"/>
              </a:rPr>
              <a:t> </a:t>
            </a:r>
            <a:r>
              <a:rPr lang="en-US" err="1">
                <a:ea typeface="+mn-lt"/>
                <a:cs typeface="+mn-lt"/>
              </a:rPr>
              <a:t>normadol</a:t>
            </a:r>
            <a:r>
              <a:rPr lang="en-US">
                <a:ea typeface="+mn-lt"/>
                <a:cs typeface="+mn-lt"/>
              </a:rPr>
              <a:t> </a:t>
            </a:r>
            <a:r>
              <a:rPr lang="en-US" err="1">
                <a:ea typeface="+mn-lt"/>
                <a:cs typeface="+mn-lt"/>
              </a:rPr>
              <a:t>ynghylch</a:t>
            </a:r>
            <a:r>
              <a:rPr lang="en-US">
                <a:ea typeface="+mn-lt"/>
                <a:cs typeface="+mn-lt"/>
              </a:rPr>
              <a:t> </a:t>
            </a:r>
            <a:r>
              <a:rPr lang="en-US" err="1">
                <a:ea typeface="+mn-lt"/>
                <a:cs typeface="+mn-lt"/>
              </a:rPr>
              <a:t>statws</a:t>
            </a:r>
            <a:r>
              <a:rPr lang="en-US">
                <a:ea typeface="+mn-lt"/>
                <a:cs typeface="+mn-lt"/>
              </a:rPr>
              <a:t> </a:t>
            </a:r>
            <a:r>
              <a:rPr lang="en-US" err="1">
                <a:ea typeface="+mn-lt"/>
                <a:cs typeface="+mn-lt"/>
              </a:rPr>
              <a:t>moesol</a:t>
            </a:r>
            <a:r>
              <a:rPr lang="en-US">
                <a:ea typeface="+mn-lt"/>
                <a:cs typeface="+mn-lt"/>
              </a:rPr>
              <a:t> plant </a:t>
            </a:r>
            <a:r>
              <a:rPr lang="en-US" err="1">
                <a:ea typeface="+mn-lt"/>
                <a:cs typeface="+mn-lt"/>
              </a:rPr>
              <a:t>fel</a:t>
            </a:r>
            <a:r>
              <a:rPr lang="en-US">
                <a:ea typeface="+mn-lt"/>
                <a:cs typeface="+mn-lt"/>
              </a:rPr>
              <a:t> </a:t>
            </a:r>
            <a:r>
              <a:rPr lang="en-US" err="1">
                <a:ea typeface="+mn-lt"/>
                <a:cs typeface="+mn-lt"/>
              </a:rPr>
              <a:t>rhai</a:t>
            </a:r>
            <a:r>
              <a:rPr lang="en-US">
                <a:ea typeface="+mn-lt"/>
                <a:cs typeface="+mn-lt"/>
              </a:rPr>
              <a:t> </a:t>
            </a:r>
            <a:r>
              <a:rPr lang="en-US" err="1">
                <a:ea typeface="+mn-lt"/>
                <a:cs typeface="+mn-lt"/>
              </a:rPr>
              <a:t>diamddiffyn</a:t>
            </a:r>
            <a:r>
              <a:rPr lang="en-US">
                <a:ea typeface="+mn-lt"/>
                <a:cs typeface="+mn-lt"/>
              </a:rPr>
              <a:t> a </a:t>
            </a:r>
            <a:r>
              <a:rPr lang="en-US" err="1">
                <a:ea typeface="+mn-lt"/>
                <a:cs typeface="+mn-lt"/>
              </a:rPr>
              <a:t>dibynnol</a:t>
            </a:r>
            <a:r>
              <a:rPr lang="en-US">
                <a:ea typeface="+mn-lt"/>
                <a:cs typeface="+mn-lt"/>
              </a:rPr>
              <a:t>.</a:t>
            </a:r>
            <a:endParaRPr lang="en-US"/>
          </a:p>
          <a:p>
            <a:r>
              <a:rPr lang="en-US" err="1">
                <a:ea typeface="+mn-lt"/>
                <a:cs typeface="+mn-lt"/>
              </a:rPr>
              <a:t>Nodweddir</a:t>
            </a:r>
            <a:r>
              <a:rPr lang="en-US">
                <a:ea typeface="+mn-lt"/>
                <a:cs typeface="+mn-lt"/>
              </a:rPr>
              <a:t> '</a:t>
            </a:r>
            <a:r>
              <a:rPr lang="en-US" err="1">
                <a:ea typeface="+mn-lt"/>
                <a:cs typeface="+mn-lt"/>
              </a:rPr>
              <a:t>addysgeg</a:t>
            </a:r>
            <a:r>
              <a:rPr lang="en-US">
                <a:ea typeface="+mn-lt"/>
                <a:cs typeface="+mn-lt"/>
              </a:rPr>
              <a:t> </a:t>
            </a:r>
            <a:r>
              <a:rPr lang="en-US" err="1">
                <a:ea typeface="+mn-lt"/>
                <a:cs typeface="+mn-lt"/>
              </a:rPr>
              <a:t>tlodi</a:t>
            </a:r>
            <a:r>
              <a:rPr lang="en-US">
                <a:ea typeface="+mn-lt"/>
                <a:cs typeface="+mn-lt"/>
              </a:rPr>
              <a:t>' a </a:t>
            </a:r>
            <a:r>
              <a:rPr lang="en-US" err="1">
                <a:ea typeface="+mn-lt"/>
                <a:cs typeface="+mn-lt"/>
              </a:rPr>
              <a:t>brofir</a:t>
            </a:r>
            <a:r>
              <a:rPr lang="en-US">
                <a:ea typeface="+mn-lt"/>
                <a:cs typeface="+mn-lt"/>
              </a:rPr>
              <a:t> </a:t>
            </a:r>
            <a:r>
              <a:rPr lang="en-US" err="1">
                <a:ea typeface="+mn-lt"/>
                <a:cs typeface="+mn-lt"/>
              </a:rPr>
              <a:t>gan</a:t>
            </a:r>
            <a:r>
              <a:rPr lang="en-US">
                <a:ea typeface="+mn-lt"/>
                <a:cs typeface="+mn-lt"/>
              </a:rPr>
              <a:t> </a:t>
            </a:r>
            <a:r>
              <a:rPr lang="en-US" err="1">
                <a:ea typeface="+mn-lt"/>
                <a:cs typeface="+mn-lt"/>
              </a:rPr>
              <a:t>ddysgwyr</a:t>
            </a:r>
            <a:r>
              <a:rPr lang="en-US">
                <a:ea typeface="+mn-lt"/>
                <a:cs typeface="+mn-lt"/>
              </a:rPr>
              <a:t> </a:t>
            </a:r>
            <a:r>
              <a:rPr lang="en-US" err="1">
                <a:ea typeface="+mn-lt"/>
                <a:cs typeface="+mn-lt"/>
              </a:rPr>
              <a:t>gan</a:t>
            </a:r>
            <a:r>
              <a:rPr lang="en-US">
                <a:ea typeface="+mn-lt"/>
                <a:cs typeface="+mn-lt"/>
              </a:rPr>
              <a:t> </a:t>
            </a:r>
            <a:r>
              <a:rPr lang="en-US" err="1">
                <a:ea typeface="+mn-lt"/>
                <a:cs typeface="+mn-lt"/>
              </a:rPr>
              <a:t>ffocws</a:t>
            </a:r>
            <a:r>
              <a:rPr lang="en-US">
                <a:ea typeface="+mn-lt"/>
                <a:cs typeface="+mn-lt"/>
              </a:rPr>
              <a:t> </a:t>
            </a:r>
            <a:r>
              <a:rPr lang="en-US" err="1">
                <a:ea typeface="+mn-lt"/>
                <a:cs typeface="+mn-lt"/>
              </a:rPr>
              <a:t>ar</a:t>
            </a:r>
            <a:r>
              <a:rPr lang="en-US">
                <a:ea typeface="+mn-lt"/>
                <a:cs typeface="+mn-lt"/>
              </a:rPr>
              <a:t> </a:t>
            </a:r>
            <a:r>
              <a:rPr lang="en-US" err="1">
                <a:ea typeface="+mn-lt"/>
                <a:cs typeface="+mn-lt"/>
              </a:rPr>
              <a:t>ddisgyblaeth</a:t>
            </a:r>
            <a:r>
              <a:rPr lang="en-US">
                <a:ea typeface="+mn-lt"/>
                <a:cs typeface="+mn-lt"/>
              </a:rPr>
              <a:t>, </a:t>
            </a:r>
            <a:r>
              <a:rPr lang="en-US" err="1">
                <a:ea typeface="+mn-lt"/>
                <a:cs typeface="+mn-lt"/>
              </a:rPr>
              <a:t>ymgysylltiad</a:t>
            </a:r>
            <a:r>
              <a:rPr lang="en-US">
                <a:ea typeface="+mn-lt"/>
                <a:cs typeface="+mn-lt"/>
              </a:rPr>
              <a:t> </a:t>
            </a:r>
            <a:r>
              <a:rPr lang="en-US" err="1">
                <a:ea typeface="+mn-lt"/>
                <a:cs typeface="+mn-lt"/>
              </a:rPr>
              <a:t>deallusol</a:t>
            </a:r>
            <a:r>
              <a:rPr lang="en-US">
                <a:ea typeface="+mn-lt"/>
                <a:cs typeface="+mn-lt"/>
              </a:rPr>
              <a:t> </a:t>
            </a:r>
            <a:r>
              <a:rPr lang="en-US" err="1">
                <a:ea typeface="+mn-lt"/>
                <a:cs typeface="+mn-lt"/>
              </a:rPr>
              <a:t>isel</a:t>
            </a:r>
            <a:r>
              <a:rPr lang="en-US">
                <a:ea typeface="+mn-lt"/>
                <a:cs typeface="+mn-lt"/>
              </a:rPr>
              <a:t> a </a:t>
            </a:r>
            <a:r>
              <a:rPr lang="en-US" err="1">
                <a:ea typeface="+mn-lt"/>
                <a:cs typeface="+mn-lt"/>
              </a:rPr>
              <a:t>ffocws</a:t>
            </a:r>
            <a:r>
              <a:rPr lang="en-US">
                <a:ea typeface="+mn-lt"/>
                <a:cs typeface="+mn-lt"/>
              </a:rPr>
              <a:t> </a:t>
            </a:r>
            <a:r>
              <a:rPr lang="en-US" err="1">
                <a:ea typeface="+mn-lt"/>
                <a:cs typeface="+mn-lt"/>
              </a:rPr>
              <a:t>ar</a:t>
            </a:r>
            <a:r>
              <a:rPr lang="en-US">
                <a:ea typeface="+mn-lt"/>
                <a:cs typeface="+mn-lt"/>
              </a:rPr>
              <a:t> </a:t>
            </a:r>
            <a:r>
              <a:rPr lang="en-US" err="1">
                <a:ea typeface="+mn-lt"/>
                <a:cs typeface="+mn-lt"/>
              </a:rPr>
              <a:t>gyrhaeddiad</a:t>
            </a:r>
            <a:r>
              <a:rPr lang="en-US">
                <a:ea typeface="+mn-lt"/>
                <a:cs typeface="+mn-lt"/>
              </a:rPr>
              <a:t> </a:t>
            </a:r>
            <a:r>
              <a:rPr lang="en-US" err="1">
                <a:ea typeface="+mn-lt"/>
                <a:cs typeface="+mn-lt"/>
              </a:rPr>
              <a:t>mewn</a:t>
            </a:r>
            <a:r>
              <a:rPr lang="en-US">
                <a:ea typeface="+mn-lt"/>
                <a:cs typeface="+mn-lt"/>
              </a:rPr>
              <a:t> </a:t>
            </a:r>
            <a:r>
              <a:rPr lang="en-US" err="1">
                <a:ea typeface="+mn-lt"/>
                <a:cs typeface="+mn-lt"/>
              </a:rPr>
              <a:t>profion</a:t>
            </a:r>
            <a:r>
              <a:rPr lang="en-US">
                <a:ea typeface="+mn-lt"/>
                <a:cs typeface="+mn-lt"/>
              </a:rPr>
              <a:t>. </a:t>
            </a:r>
            <a:endParaRPr lang="en-US"/>
          </a:p>
          <a:p>
            <a:r>
              <a:rPr lang="en-US">
                <a:ea typeface="+mn-lt"/>
                <a:cs typeface="+mn-lt"/>
              </a:rPr>
              <a:t>Mae </a:t>
            </a:r>
            <a:r>
              <a:rPr lang="en-US" err="1">
                <a:ea typeface="+mn-lt"/>
                <a:cs typeface="+mn-lt"/>
              </a:rPr>
              <a:t>tlodi</a:t>
            </a:r>
            <a:r>
              <a:rPr lang="en-US">
                <a:ea typeface="+mn-lt"/>
                <a:cs typeface="+mn-lt"/>
              </a:rPr>
              <a:t> </a:t>
            </a:r>
            <a:r>
              <a:rPr lang="en-US" err="1">
                <a:ea typeface="+mn-lt"/>
                <a:cs typeface="+mn-lt"/>
              </a:rPr>
              <a:t>yn</a:t>
            </a:r>
            <a:r>
              <a:rPr lang="en-US">
                <a:ea typeface="+mn-lt"/>
                <a:cs typeface="+mn-lt"/>
              </a:rPr>
              <a:t> </a:t>
            </a:r>
            <a:r>
              <a:rPr lang="en-US" err="1">
                <a:ea typeface="+mn-lt"/>
                <a:cs typeface="+mn-lt"/>
              </a:rPr>
              <a:t>rym</a:t>
            </a:r>
            <a:r>
              <a:rPr lang="en-US">
                <a:ea typeface="+mn-lt"/>
                <a:cs typeface="+mn-lt"/>
              </a:rPr>
              <a:t> </a:t>
            </a:r>
            <a:r>
              <a:rPr lang="en-US" err="1">
                <a:ea typeface="+mn-lt"/>
                <a:cs typeface="+mn-lt"/>
              </a:rPr>
              <a:t>allanol</a:t>
            </a:r>
            <a:r>
              <a:rPr lang="en-US">
                <a:ea typeface="+mn-lt"/>
                <a:cs typeface="+mn-lt"/>
              </a:rPr>
              <a:t> – y </a:t>
            </a:r>
            <a:r>
              <a:rPr lang="en-US" err="1">
                <a:ea typeface="+mn-lt"/>
                <a:cs typeface="+mn-lt"/>
              </a:rPr>
              <a:t>tu</a:t>
            </a:r>
            <a:r>
              <a:rPr lang="en-US">
                <a:ea typeface="+mn-lt"/>
                <a:cs typeface="+mn-lt"/>
              </a:rPr>
              <a:t> </a:t>
            </a:r>
            <a:r>
              <a:rPr lang="en-US" err="1">
                <a:ea typeface="+mn-lt"/>
                <a:cs typeface="+mn-lt"/>
              </a:rPr>
              <a:t>allan</a:t>
            </a:r>
            <a:r>
              <a:rPr lang="en-US">
                <a:ea typeface="+mn-lt"/>
                <a:cs typeface="+mn-lt"/>
              </a:rPr>
              <a:t> </a:t>
            </a:r>
            <a:r>
              <a:rPr lang="en-US" err="1">
                <a:ea typeface="+mn-lt"/>
                <a:cs typeface="+mn-lt"/>
              </a:rPr>
              <a:t>i’r</a:t>
            </a:r>
            <a:r>
              <a:rPr lang="en-US">
                <a:ea typeface="+mn-lt"/>
                <a:cs typeface="+mn-lt"/>
              </a:rPr>
              <a:t> </a:t>
            </a:r>
            <a:r>
              <a:rPr lang="en-US" err="1">
                <a:ea typeface="+mn-lt"/>
                <a:cs typeface="+mn-lt"/>
              </a:rPr>
              <a:t>ysgol</a:t>
            </a:r>
            <a:r>
              <a:rPr lang="en-US">
                <a:ea typeface="+mn-lt"/>
                <a:cs typeface="+mn-lt"/>
              </a:rPr>
              <a:t> – </a:t>
            </a:r>
            <a:r>
              <a:rPr lang="en-US" err="1">
                <a:ea typeface="+mn-lt"/>
                <a:cs typeface="+mn-lt"/>
              </a:rPr>
              <a:t>drwy</a:t>
            </a:r>
            <a:r>
              <a:rPr lang="en-US">
                <a:ea typeface="+mn-lt"/>
                <a:cs typeface="+mn-lt"/>
              </a:rPr>
              <a:t> </a:t>
            </a:r>
            <a:r>
              <a:rPr lang="en-US" err="1">
                <a:ea typeface="+mn-lt"/>
                <a:cs typeface="+mn-lt"/>
              </a:rPr>
              <a:t>ddarparu</a:t>
            </a:r>
            <a:r>
              <a:rPr lang="en-US">
                <a:ea typeface="+mn-lt"/>
                <a:cs typeface="+mn-lt"/>
              </a:rPr>
              <a:t> </a:t>
            </a:r>
            <a:r>
              <a:rPr lang="en-US" err="1">
                <a:ea typeface="+mn-lt"/>
                <a:cs typeface="+mn-lt"/>
              </a:rPr>
              <a:t>addysgu</a:t>
            </a:r>
            <a:r>
              <a:rPr lang="en-US">
                <a:ea typeface="+mn-lt"/>
                <a:cs typeface="+mn-lt"/>
              </a:rPr>
              <a:t> ‘</a:t>
            </a:r>
            <a:r>
              <a:rPr lang="en-US" err="1">
                <a:ea typeface="+mn-lt"/>
                <a:cs typeface="+mn-lt"/>
              </a:rPr>
              <a:t>safonol</a:t>
            </a:r>
            <a:r>
              <a:rPr lang="en-US">
                <a:ea typeface="+mn-lt"/>
                <a:cs typeface="+mn-lt"/>
              </a:rPr>
              <a:t>’ ac </a:t>
            </a:r>
            <a:r>
              <a:rPr lang="en-US" err="1">
                <a:ea typeface="+mn-lt"/>
                <a:cs typeface="+mn-lt"/>
              </a:rPr>
              <a:t>ati</a:t>
            </a:r>
            <a:r>
              <a:rPr lang="en-US">
                <a:ea typeface="+mn-lt"/>
                <a:cs typeface="+mn-lt"/>
              </a:rPr>
              <a:t> </a:t>
            </a:r>
            <a:r>
              <a:rPr lang="en-US" err="1">
                <a:ea typeface="+mn-lt"/>
                <a:cs typeface="+mn-lt"/>
              </a:rPr>
              <a:t>bydd</a:t>
            </a:r>
            <a:r>
              <a:rPr lang="en-US">
                <a:ea typeface="+mn-lt"/>
                <a:cs typeface="+mn-lt"/>
              </a:rPr>
              <a:t> </a:t>
            </a:r>
            <a:r>
              <a:rPr lang="en-US" err="1">
                <a:ea typeface="+mn-lt"/>
                <a:cs typeface="+mn-lt"/>
              </a:rPr>
              <a:t>hyn</a:t>
            </a:r>
            <a:r>
              <a:rPr lang="en-US">
                <a:ea typeface="+mn-lt"/>
                <a:cs typeface="+mn-lt"/>
              </a:rPr>
              <a:t> </a:t>
            </a:r>
            <a:r>
              <a:rPr lang="en-US" err="1">
                <a:ea typeface="+mn-lt"/>
                <a:cs typeface="+mn-lt"/>
              </a:rPr>
              <a:t>yn</a:t>
            </a:r>
            <a:r>
              <a:rPr lang="en-US">
                <a:ea typeface="+mn-lt"/>
                <a:cs typeface="+mn-lt"/>
              </a:rPr>
              <a:t> </a:t>
            </a:r>
            <a:r>
              <a:rPr lang="en-US" err="1">
                <a:ea typeface="+mn-lt"/>
                <a:cs typeface="+mn-lt"/>
              </a:rPr>
              <a:t>ymateb</a:t>
            </a:r>
            <a:r>
              <a:rPr lang="en-US">
                <a:ea typeface="+mn-lt"/>
                <a:cs typeface="+mn-lt"/>
              </a:rPr>
              <a:t> i </a:t>
            </a:r>
            <a:r>
              <a:rPr lang="en-US" err="1">
                <a:ea typeface="+mn-lt"/>
                <a:cs typeface="+mn-lt"/>
              </a:rPr>
              <a:t>dlodi</a:t>
            </a:r>
            <a:r>
              <a:rPr lang="en-US">
                <a:ea typeface="+mn-lt"/>
                <a:cs typeface="+mn-lt"/>
              </a:rPr>
              <a:t>, neu </a:t>
            </a:r>
            <a:r>
              <a:rPr lang="en-US" err="1">
                <a:ea typeface="+mn-lt"/>
                <a:cs typeface="+mn-lt"/>
              </a:rPr>
              <a:t>mae</a:t>
            </a:r>
            <a:r>
              <a:rPr lang="en-US">
                <a:ea typeface="+mn-lt"/>
                <a:cs typeface="+mn-lt"/>
              </a:rPr>
              <a:t> </a:t>
            </a:r>
            <a:r>
              <a:rPr lang="en-US" err="1">
                <a:ea typeface="+mn-lt"/>
                <a:cs typeface="+mn-lt"/>
              </a:rPr>
              <a:t>elfennau</a:t>
            </a:r>
            <a:r>
              <a:rPr lang="en-US">
                <a:ea typeface="+mn-lt"/>
                <a:cs typeface="+mn-lt"/>
              </a:rPr>
              <a:t> </a:t>
            </a:r>
            <a:r>
              <a:rPr lang="en-US" err="1">
                <a:ea typeface="+mn-lt"/>
                <a:cs typeface="+mn-lt"/>
              </a:rPr>
              <a:t>camweithredol</a:t>
            </a:r>
            <a:r>
              <a:rPr lang="en-US">
                <a:ea typeface="+mn-lt"/>
                <a:cs typeface="+mn-lt"/>
              </a:rPr>
              <a:t> </a:t>
            </a:r>
            <a:r>
              <a:rPr lang="en-US" err="1">
                <a:ea typeface="+mn-lt"/>
                <a:cs typeface="+mn-lt"/>
              </a:rPr>
              <a:t>i’w</a:t>
            </a:r>
            <a:r>
              <a:rPr lang="en-US">
                <a:ea typeface="+mn-lt"/>
                <a:cs typeface="+mn-lt"/>
              </a:rPr>
              <a:t> </a:t>
            </a:r>
            <a:r>
              <a:rPr lang="en-US" err="1">
                <a:ea typeface="+mn-lt"/>
                <a:cs typeface="+mn-lt"/>
              </a:rPr>
              <a:t>cadw</a:t>
            </a:r>
            <a:r>
              <a:rPr lang="en-US">
                <a:ea typeface="+mn-lt"/>
                <a:cs typeface="+mn-lt"/>
              </a:rPr>
              <a:t> y </a:t>
            </a:r>
            <a:r>
              <a:rPr lang="en-US" err="1">
                <a:ea typeface="+mn-lt"/>
                <a:cs typeface="+mn-lt"/>
              </a:rPr>
              <a:t>tu</a:t>
            </a:r>
            <a:r>
              <a:rPr lang="en-US">
                <a:ea typeface="+mn-lt"/>
                <a:cs typeface="+mn-lt"/>
              </a:rPr>
              <a:t> </a:t>
            </a:r>
            <a:r>
              <a:rPr lang="en-US" err="1">
                <a:ea typeface="+mn-lt"/>
                <a:cs typeface="+mn-lt"/>
              </a:rPr>
              <a:t>allan</a:t>
            </a:r>
            <a:r>
              <a:rPr lang="en-US">
                <a:ea typeface="+mn-lt"/>
                <a:cs typeface="+mn-lt"/>
              </a:rPr>
              <a:t> i </a:t>
            </a:r>
            <a:r>
              <a:rPr lang="en-US" err="1">
                <a:ea typeface="+mn-lt"/>
                <a:cs typeface="+mn-lt"/>
              </a:rPr>
              <a:t>ffocws</a:t>
            </a:r>
            <a:r>
              <a:rPr lang="en-US">
                <a:ea typeface="+mn-lt"/>
                <a:cs typeface="+mn-lt"/>
              </a:rPr>
              <a:t> </a:t>
            </a:r>
            <a:r>
              <a:rPr lang="en-US" err="1">
                <a:ea typeface="+mn-lt"/>
                <a:cs typeface="+mn-lt"/>
              </a:rPr>
              <a:t>cynllunio</a:t>
            </a:r>
            <a:r>
              <a:rPr lang="en-US">
                <a:ea typeface="+mn-lt"/>
                <a:cs typeface="+mn-lt"/>
              </a:rPr>
              <a:t> </a:t>
            </a:r>
            <a:r>
              <a:rPr lang="en-US" err="1">
                <a:ea typeface="+mn-lt"/>
                <a:cs typeface="+mn-lt"/>
              </a:rPr>
              <a:t>addysg</a:t>
            </a:r>
            <a:r>
              <a:rPr lang="en-US">
                <a:ea typeface="+mn-lt"/>
                <a:cs typeface="+mn-lt"/>
              </a:rPr>
              <a:t>, </a:t>
            </a:r>
            <a:r>
              <a:rPr lang="en-US" err="1">
                <a:ea typeface="+mn-lt"/>
                <a:cs typeface="+mn-lt"/>
              </a:rPr>
              <a:t>nad</a:t>
            </a:r>
            <a:r>
              <a:rPr lang="en-US">
                <a:ea typeface="+mn-lt"/>
                <a:cs typeface="+mn-lt"/>
              </a:rPr>
              <a:t> </a:t>
            </a:r>
            <a:r>
              <a:rPr lang="en-US" err="1">
                <a:ea typeface="+mn-lt"/>
                <a:cs typeface="+mn-lt"/>
              </a:rPr>
              <a:t>yw</a:t>
            </a:r>
            <a:r>
              <a:rPr lang="en-US">
                <a:ea typeface="+mn-lt"/>
                <a:cs typeface="+mn-lt"/>
              </a:rPr>
              <a:t> </a:t>
            </a:r>
            <a:r>
              <a:rPr lang="en-US" err="1">
                <a:ea typeface="+mn-lt"/>
                <a:cs typeface="+mn-lt"/>
              </a:rPr>
              <a:t>ynddo’i</a:t>
            </a:r>
            <a:r>
              <a:rPr lang="en-US">
                <a:ea typeface="+mn-lt"/>
                <a:cs typeface="+mn-lt"/>
              </a:rPr>
              <a:t> </a:t>
            </a:r>
            <a:r>
              <a:rPr lang="en-US" err="1">
                <a:ea typeface="+mn-lt"/>
                <a:cs typeface="+mn-lt"/>
              </a:rPr>
              <a:t>hun</a:t>
            </a:r>
            <a:r>
              <a:rPr lang="en-US">
                <a:ea typeface="+mn-lt"/>
                <a:cs typeface="+mn-lt"/>
              </a:rPr>
              <a:t> </a:t>
            </a:r>
            <a:r>
              <a:rPr lang="en-US" err="1">
                <a:ea typeface="+mn-lt"/>
                <a:cs typeface="+mn-lt"/>
              </a:rPr>
              <a:t>yn</a:t>
            </a:r>
            <a:r>
              <a:rPr lang="en-US">
                <a:ea typeface="+mn-lt"/>
                <a:cs typeface="+mn-lt"/>
              </a:rPr>
              <a:t> </a:t>
            </a:r>
            <a:r>
              <a:rPr lang="en-US" err="1">
                <a:ea typeface="+mn-lt"/>
                <a:cs typeface="+mn-lt"/>
              </a:rPr>
              <a:t>ymgysylltu</a:t>
            </a:r>
            <a:r>
              <a:rPr lang="en-US">
                <a:ea typeface="+mn-lt"/>
                <a:cs typeface="+mn-lt"/>
              </a:rPr>
              <a:t> â </a:t>
            </a:r>
            <a:r>
              <a:rPr lang="en-US" err="1">
                <a:ea typeface="+mn-lt"/>
                <a:cs typeface="+mn-lt"/>
              </a:rPr>
              <a:t>phwrpas</a:t>
            </a:r>
            <a:r>
              <a:rPr lang="en-US">
                <a:ea typeface="+mn-lt"/>
                <a:cs typeface="+mn-lt"/>
              </a:rPr>
              <a:t> </a:t>
            </a:r>
            <a:r>
              <a:rPr lang="en-US" err="1">
                <a:ea typeface="+mn-lt"/>
                <a:cs typeface="+mn-lt"/>
              </a:rPr>
              <a:t>addysg</a:t>
            </a:r>
            <a:r>
              <a:rPr lang="en-US">
                <a:ea typeface="+mn-lt"/>
                <a:cs typeface="+mn-lt"/>
              </a:rPr>
              <a:t> y </a:t>
            </a:r>
            <a:r>
              <a:rPr lang="en-US" err="1">
                <a:ea typeface="+mn-lt"/>
                <a:cs typeface="+mn-lt"/>
              </a:rPr>
              <a:t>tu</a:t>
            </a:r>
            <a:r>
              <a:rPr lang="en-US">
                <a:ea typeface="+mn-lt"/>
                <a:cs typeface="+mn-lt"/>
              </a:rPr>
              <a:t> </a:t>
            </a:r>
            <a:r>
              <a:rPr lang="en-US" err="1">
                <a:ea typeface="+mn-lt"/>
                <a:cs typeface="+mn-lt"/>
              </a:rPr>
              <a:t>hwnt</a:t>
            </a:r>
            <a:r>
              <a:rPr lang="en-US">
                <a:ea typeface="+mn-lt"/>
                <a:cs typeface="+mn-lt"/>
              </a:rPr>
              <a:t> i </a:t>
            </a:r>
            <a:r>
              <a:rPr lang="en-US" err="1">
                <a:ea typeface="+mn-lt"/>
                <a:cs typeface="+mn-lt"/>
              </a:rPr>
              <a:t>ddysgu</a:t>
            </a:r>
            <a:r>
              <a:rPr lang="en-US">
                <a:ea typeface="+mn-lt"/>
                <a:cs typeface="+mn-lt"/>
              </a:rPr>
              <a:t>.</a:t>
            </a:r>
            <a:endParaRPr lang="en-US"/>
          </a:p>
          <a:p>
            <a:r>
              <a:rPr lang="en-US" err="1">
                <a:ea typeface="+mn-lt"/>
                <a:cs typeface="+mn-lt"/>
              </a:rPr>
              <a:t>Theori</a:t>
            </a:r>
            <a:r>
              <a:rPr lang="en-US">
                <a:ea typeface="+mn-lt"/>
                <a:cs typeface="+mn-lt"/>
              </a:rPr>
              <a:t> </a:t>
            </a:r>
            <a:r>
              <a:rPr lang="en-US" err="1">
                <a:ea typeface="+mn-lt"/>
                <a:cs typeface="+mn-lt"/>
              </a:rPr>
              <a:t>Cyfiawnder</a:t>
            </a:r>
            <a:r>
              <a:rPr lang="en-US">
                <a:ea typeface="+mn-lt"/>
                <a:cs typeface="+mn-lt"/>
              </a:rPr>
              <a:t> </a:t>
            </a:r>
            <a:r>
              <a:rPr lang="en-US" err="1">
                <a:ea typeface="+mn-lt"/>
                <a:cs typeface="+mn-lt"/>
              </a:rPr>
              <a:t>gan</a:t>
            </a:r>
            <a:r>
              <a:rPr lang="en-US">
                <a:ea typeface="+mn-lt"/>
                <a:cs typeface="+mn-lt"/>
              </a:rPr>
              <a:t> John Rawls </a:t>
            </a:r>
            <a:endParaRPr lang="en-US"/>
          </a:p>
          <a:p>
            <a:r>
              <a:rPr lang="en-US">
                <a:ea typeface="+mn-lt"/>
                <a:cs typeface="+mn-lt"/>
              </a:rPr>
              <a:t>Mae </a:t>
            </a:r>
            <a:r>
              <a:rPr lang="en-US" err="1">
                <a:ea typeface="+mn-lt"/>
                <a:cs typeface="+mn-lt"/>
              </a:rPr>
              <a:t>modelau</a:t>
            </a:r>
            <a:r>
              <a:rPr lang="en-US">
                <a:ea typeface="+mn-lt"/>
                <a:cs typeface="+mn-lt"/>
              </a:rPr>
              <a:t> </a:t>
            </a:r>
            <a:r>
              <a:rPr lang="en-US" err="1">
                <a:ea typeface="+mn-lt"/>
                <a:cs typeface="+mn-lt"/>
              </a:rPr>
              <a:t>gwahanol</a:t>
            </a:r>
            <a:r>
              <a:rPr lang="en-US">
                <a:ea typeface="+mn-lt"/>
                <a:cs typeface="+mn-lt"/>
              </a:rPr>
              <a:t> o </a:t>
            </a:r>
            <a:r>
              <a:rPr lang="en-US" err="1">
                <a:ea typeface="+mn-lt"/>
                <a:cs typeface="+mn-lt"/>
              </a:rPr>
              <a:t>blentyndod</a:t>
            </a:r>
            <a:r>
              <a:rPr lang="en-US">
                <a:ea typeface="+mn-lt"/>
                <a:cs typeface="+mn-lt"/>
              </a:rPr>
              <a:t> </a:t>
            </a:r>
            <a:r>
              <a:rPr lang="en-US" err="1">
                <a:ea typeface="+mn-lt"/>
                <a:cs typeface="+mn-lt"/>
              </a:rPr>
              <a:t>yn</a:t>
            </a:r>
            <a:r>
              <a:rPr lang="en-US">
                <a:ea typeface="+mn-lt"/>
                <a:cs typeface="+mn-lt"/>
              </a:rPr>
              <a:t> </a:t>
            </a:r>
            <a:r>
              <a:rPr lang="en-US" err="1">
                <a:ea typeface="+mn-lt"/>
                <a:cs typeface="+mn-lt"/>
              </a:rPr>
              <a:t>llywio’r</a:t>
            </a:r>
            <a:r>
              <a:rPr lang="en-US">
                <a:ea typeface="+mn-lt"/>
                <a:cs typeface="+mn-lt"/>
              </a:rPr>
              <a:t> </a:t>
            </a:r>
            <a:r>
              <a:rPr lang="en-US" err="1">
                <a:ea typeface="+mn-lt"/>
                <a:cs typeface="+mn-lt"/>
              </a:rPr>
              <a:t>holl</a:t>
            </a:r>
            <a:r>
              <a:rPr lang="en-US">
                <a:ea typeface="+mn-lt"/>
                <a:cs typeface="+mn-lt"/>
              </a:rPr>
              <a:t> </a:t>
            </a:r>
            <a:r>
              <a:rPr lang="en-US" err="1">
                <a:ea typeface="+mn-lt"/>
                <a:cs typeface="+mn-lt"/>
              </a:rPr>
              <a:t>ddamcaniaethau</a:t>
            </a:r>
            <a:r>
              <a:rPr lang="en-US">
                <a:ea typeface="+mn-lt"/>
                <a:cs typeface="+mn-lt"/>
              </a:rPr>
              <a:t> </a:t>
            </a:r>
            <a:r>
              <a:rPr lang="en-US" err="1">
                <a:ea typeface="+mn-lt"/>
                <a:cs typeface="+mn-lt"/>
              </a:rPr>
              <a:t>sy’n</a:t>
            </a:r>
            <a:r>
              <a:rPr lang="en-US">
                <a:ea typeface="+mn-lt"/>
                <a:cs typeface="+mn-lt"/>
              </a:rPr>
              <a:t> </a:t>
            </a:r>
            <a:r>
              <a:rPr lang="en-US" err="1">
                <a:ea typeface="+mn-lt"/>
                <a:cs typeface="+mn-lt"/>
              </a:rPr>
              <a:t>ymwneud</a:t>
            </a:r>
            <a:r>
              <a:rPr lang="en-US">
                <a:ea typeface="+mn-lt"/>
                <a:cs typeface="+mn-lt"/>
              </a:rPr>
              <a:t> â </a:t>
            </a:r>
            <a:r>
              <a:rPr lang="en-US" err="1">
                <a:ea typeface="+mn-lt"/>
                <a:cs typeface="+mn-lt"/>
              </a:rPr>
              <a:t>phlant</a:t>
            </a:r>
            <a:r>
              <a:rPr lang="en-US">
                <a:ea typeface="+mn-lt"/>
                <a:cs typeface="+mn-lt"/>
              </a:rPr>
              <a:t>, </a:t>
            </a:r>
            <a:r>
              <a:rPr lang="en-US" err="1">
                <a:ea typeface="+mn-lt"/>
                <a:cs typeface="+mn-lt"/>
              </a:rPr>
              <a:t>lle</a:t>
            </a:r>
            <a:r>
              <a:rPr lang="en-US">
                <a:ea typeface="+mn-lt"/>
                <a:cs typeface="+mn-lt"/>
              </a:rPr>
              <a:t> gall </a:t>
            </a:r>
            <a:r>
              <a:rPr lang="en-US" err="1">
                <a:ea typeface="+mn-lt"/>
                <a:cs typeface="+mn-lt"/>
              </a:rPr>
              <a:t>safbwyntiau</a:t>
            </a:r>
            <a:r>
              <a:rPr lang="en-US">
                <a:ea typeface="+mn-lt"/>
                <a:cs typeface="+mn-lt"/>
              </a:rPr>
              <a:t> </a:t>
            </a:r>
            <a:r>
              <a:rPr lang="en-US" err="1">
                <a:ea typeface="+mn-lt"/>
                <a:cs typeface="+mn-lt"/>
              </a:rPr>
              <a:t>delfrydol</a:t>
            </a:r>
            <a:r>
              <a:rPr lang="en-US">
                <a:ea typeface="+mn-lt"/>
                <a:cs typeface="+mn-lt"/>
              </a:rPr>
              <a:t>, </a:t>
            </a:r>
            <a:r>
              <a:rPr lang="en-US" err="1">
                <a:ea typeface="+mn-lt"/>
                <a:cs typeface="+mn-lt"/>
              </a:rPr>
              <a:t>arwain</a:t>
            </a:r>
            <a:r>
              <a:rPr lang="en-US">
                <a:ea typeface="+mn-lt"/>
                <a:cs typeface="+mn-lt"/>
              </a:rPr>
              <a:t> at </a:t>
            </a:r>
            <a:r>
              <a:rPr lang="en-US" err="1">
                <a:ea typeface="+mn-lt"/>
                <a:cs typeface="+mn-lt"/>
              </a:rPr>
              <a:t>bolisïau</a:t>
            </a:r>
            <a:r>
              <a:rPr lang="en-US">
                <a:ea typeface="+mn-lt"/>
                <a:cs typeface="+mn-lt"/>
              </a:rPr>
              <a:t> </a:t>
            </a:r>
            <a:r>
              <a:rPr lang="en-US" err="1">
                <a:ea typeface="+mn-lt"/>
                <a:cs typeface="+mn-lt"/>
              </a:rPr>
              <a:t>sydd</a:t>
            </a:r>
            <a:r>
              <a:rPr lang="en-US">
                <a:ea typeface="+mn-lt"/>
                <a:cs typeface="+mn-lt"/>
              </a:rPr>
              <a:t>, </a:t>
            </a:r>
            <a:r>
              <a:rPr lang="en-US" err="1">
                <a:ea typeface="+mn-lt"/>
                <a:cs typeface="+mn-lt"/>
              </a:rPr>
              <a:t>yn</a:t>
            </a:r>
            <a:r>
              <a:rPr lang="en-US">
                <a:ea typeface="+mn-lt"/>
                <a:cs typeface="+mn-lt"/>
              </a:rPr>
              <a:t> </a:t>
            </a:r>
            <a:r>
              <a:rPr lang="en-US" err="1">
                <a:ea typeface="+mn-lt"/>
                <a:cs typeface="+mn-lt"/>
              </a:rPr>
              <a:t>hytrach</a:t>
            </a:r>
            <a:r>
              <a:rPr lang="en-US">
                <a:ea typeface="+mn-lt"/>
                <a:cs typeface="+mn-lt"/>
              </a:rPr>
              <a:t> nag </a:t>
            </a:r>
            <a:r>
              <a:rPr lang="en-US" err="1">
                <a:ea typeface="+mn-lt"/>
                <a:cs typeface="+mn-lt"/>
              </a:rPr>
              <a:t>amddiffyn</a:t>
            </a:r>
            <a:r>
              <a:rPr lang="en-US">
                <a:ea typeface="+mn-lt"/>
                <a:cs typeface="+mn-lt"/>
              </a:rPr>
              <a:t> plant, </a:t>
            </a:r>
            <a:r>
              <a:rPr lang="en-US" err="1">
                <a:ea typeface="+mn-lt"/>
                <a:cs typeface="+mn-lt"/>
              </a:rPr>
              <a:t>yn</a:t>
            </a:r>
            <a:r>
              <a:rPr lang="en-US">
                <a:ea typeface="+mn-lt"/>
                <a:cs typeface="+mn-lt"/>
              </a:rPr>
              <a:t> </a:t>
            </a:r>
            <a:r>
              <a:rPr lang="en-US" err="1">
                <a:ea typeface="+mn-lt"/>
                <a:cs typeface="+mn-lt"/>
              </a:rPr>
              <a:t>eu</a:t>
            </a:r>
            <a:r>
              <a:rPr lang="en-US">
                <a:ea typeface="+mn-lt"/>
                <a:cs typeface="+mn-lt"/>
              </a:rPr>
              <a:t> </a:t>
            </a:r>
            <a:r>
              <a:rPr lang="en-US" err="1">
                <a:ea typeface="+mn-lt"/>
                <a:cs typeface="+mn-lt"/>
              </a:rPr>
              <a:t>rhoi</a:t>
            </a:r>
            <a:r>
              <a:rPr lang="en-US">
                <a:ea typeface="+mn-lt"/>
                <a:cs typeface="+mn-lt"/>
              </a:rPr>
              <a:t> dan </a:t>
            </a:r>
            <a:r>
              <a:rPr lang="en-US" err="1">
                <a:ea typeface="+mn-lt"/>
                <a:cs typeface="+mn-lt"/>
              </a:rPr>
              <a:t>anfantais</a:t>
            </a:r>
            <a:r>
              <a:rPr lang="en-US">
                <a:ea typeface="+mn-lt"/>
                <a:cs typeface="+mn-lt"/>
              </a:rPr>
              <a:t> </a:t>
            </a:r>
            <a:r>
              <a:rPr lang="en-US" err="1">
                <a:ea typeface="+mn-lt"/>
                <a:cs typeface="+mn-lt"/>
              </a:rPr>
              <a:t>bellach</a:t>
            </a:r>
            <a:r>
              <a:rPr lang="en-US">
                <a:ea typeface="+mn-lt"/>
                <a:cs typeface="+mn-lt"/>
              </a:rPr>
              <a:t>.</a:t>
            </a:r>
            <a:endParaRPr lang="en-US"/>
          </a:p>
        </p:txBody>
      </p:sp>
    </p:spTree>
    <p:extLst>
      <p:ext uri="{BB962C8B-B14F-4D97-AF65-F5344CB8AC3E}">
        <p14:creationId xmlns:p14="http://schemas.microsoft.com/office/powerpoint/2010/main" val="161756252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0CED0-AAF4-031B-D8A9-7600DFFC6D12}"/>
              </a:ext>
            </a:extLst>
          </p:cNvPr>
          <p:cNvSpPr>
            <a:spLocks noGrp="1"/>
          </p:cNvSpPr>
          <p:nvPr>
            <p:ph type="title"/>
          </p:nvPr>
        </p:nvSpPr>
        <p:spPr>
          <a:xfrm>
            <a:off x="414131" y="692"/>
            <a:ext cx="10515600" cy="1325563"/>
          </a:xfrm>
        </p:spPr>
        <p:txBody>
          <a:bodyPr lIns="45719" tIns="45720" rIns="45719" bIns="45720" anchor="ctr">
            <a:normAutofit/>
          </a:bodyPr>
          <a:lstStyle/>
          <a:p>
            <a:r>
              <a:rPr lang="en-GB" sz="2800"/>
              <a:t>Theoretical positions of education and poverty</a:t>
            </a:r>
          </a:p>
        </p:txBody>
      </p:sp>
      <p:sp>
        <p:nvSpPr>
          <p:cNvPr id="3" name="Content Placeholder 2">
            <a:extLst>
              <a:ext uri="{FF2B5EF4-FFF2-40B4-BE49-F238E27FC236}">
                <a16:creationId xmlns:a16="http://schemas.microsoft.com/office/drawing/2014/main" id="{979282A1-C68B-8886-0972-DC3277B34E23}"/>
              </a:ext>
            </a:extLst>
          </p:cNvPr>
          <p:cNvSpPr>
            <a:spLocks noGrp="1"/>
          </p:cNvSpPr>
          <p:nvPr>
            <p:ph sz="half" idx="1"/>
          </p:nvPr>
        </p:nvSpPr>
        <p:spPr>
          <a:xfrm>
            <a:off x="414129" y="1328668"/>
            <a:ext cx="9665473" cy="4351338"/>
          </a:xfrm>
        </p:spPr>
        <p:txBody>
          <a:bodyPr lIns="45719" tIns="45720" rIns="45719" bIns="45720" anchor="t">
            <a:noAutofit/>
          </a:bodyPr>
          <a:lstStyle/>
          <a:p>
            <a:pPr marL="0" indent="0">
              <a:buNone/>
            </a:pPr>
            <a:r>
              <a:rPr lang="en-GB" sz="1600">
                <a:latin typeface="Arial Unicode MS"/>
              </a:rPr>
              <a:t> Terzi;  </a:t>
            </a:r>
            <a:r>
              <a:rPr lang="en-GB" sz="1600" err="1">
                <a:latin typeface="Arial Unicode MS"/>
              </a:rPr>
              <a:t>Unterhalter</a:t>
            </a:r>
            <a:r>
              <a:rPr lang="en-GB" sz="1600">
                <a:latin typeface="Arial Unicode MS"/>
              </a:rPr>
              <a:t>;  Judith Suissa, (2022)</a:t>
            </a:r>
          </a:p>
          <a:p>
            <a:pPr marL="0" indent="0">
              <a:buNone/>
            </a:pPr>
            <a:endParaRPr lang="en-GB" sz="1600">
              <a:latin typeface="Arial Unicode MS"/>
              <a:ea typeface="+mn-lt"/>
              <a:cs typeface="+mn-lt"/>
            </a:endParaRPr>
          </a:p>
          <a:p>
            <a:r>
              <a:rPr lang="en-GB" sz="1600">
                <a:latin typeface="Arial Unicode MS"/>
                <a:ea typeface="+mn-lt"/>
                <a:cs typeface="+mn-lt"/>
              </a:rPr>
              <a:t>Viewpoint of children/childhood from Global North with 'rights' who are 'vulnerable' and Global South which are resilient and autonomous (Haines, 2019 questions normative positions about the moral status of children as vulnerable and dependent.</a:t>
            </a:r>
          </a:p>
          <a:p>
            <a:r>
              <a:rPr lang="en-GB" sz="1600">
                <a:latin typeface="Arial Unicode MS"/>
                <a:ea typeface="+mn-lt"/>
                <a:cs typeface="+mn-lt"/>
              </a:rPr>
              <a:t>'Pedagogy of poverty' experienced by learners is characterised by a focus on discipline, low intellectual engagement and a focus on attainment in tests. </a:t>
            </a:r>
          </a:p>
          <a:p>
            <a:r>
              <a:rPr lang="en-GB" sz="1600">
                <a:latin typeface="Arial Unicode MS"/>
                <a:ea typeface="+mn-lt"/>
                <a:cs typeface="+mn-lt"/>
              </a:rPr>
              <a:t>Poverty is an outside force – external to school – by providing 'quality' teaching etc. this will respond to poverty </a:t>
            </a:r>
            <a:r>
              <a:rPr lang="en-GB" sz="1600" err="1">
                <a:latin typeface="Arial Unicode MS"/>
                <a:ea typeface="+mn-lt"/>
                <a:cs typeface="+mn-lt"/>
              </a:rPr>
              <a:t>poverty</a:t>
            </a:r>
            <a:r>
              <a:rPr lang="en-GB" sz="1600">
                <a:latin typeface="Arial Unicode MS"/>
                <a:ea typeface="+mn-lt"/>
                <a:cs typeface="+mn-lt"/>
              </a:rPr>
              <a:t> or dysfunctional elements are to be kept outside the focus of education planning, which itself does not engage with the purpose of education beyond ‘learning</a:t>
            </a:r>
          </a:p>
          <a:p>
            <a:r>
              <a:rPr lang="en-GB" sz="1600">
                <a:latin typeface="Arial Unicode MS"/>
                <a:ea typeface="+mn-lt"/>
                <a:cs typeface="+mn-lt"/>
              </a:rPr>
              <a:t>Theory of Justice by John Rawls</a:t>
            </a:r>
            <a:endParaRPr lang="en-GB" sz="1600">
              <a:latin typeface="Arial Unicode MS"/>
            </a:endParaRPr>
          </a:p>
          <a:p>
            <a:r>
              <a:rPr lang="en-GB" sz="1600">
                <a:latin typeface="Arial Unicode MS"/>
                <a:ea typeface="+mn-lt"/>
                <a:cs typeface="+mn-lt"/>
              </a:rPr>
              <a:t>Different models of childhood inform all theories dealing with children,  where idealised views, can lead to policies that, instead of protecting children, end up further disadvantaging them.</a:t>
            </a:r>
            <a:endParaRPr lang="en-GB" sz="1600">
              <a:latin typeface="Arial Unicode MS"/>
            </a:endParaRPr>
          </a:p>
          <a:p>
            <a:endParaRPr lang="en-GB" sz="1600"/>
          </a:p>
          <a:p>
            <a:endParaRPr lang="en-GB" sz="1600"/>
          </a:p>
          <a:p>
            <a:endParaRPr lang="en-GB"/>
          </a:p>
          <a:p>
            <a:endParaRPr lang="en-GB"/>
          </a:p>
        </p:txBody>
      </p:sp>
    </p:spTree>
    <p:extLst>
      <p:ext uri="{BB962C8B-B14F-4D97-AF65-F5344CB8AC3E}">
        <p14:creationId xmlns:p14="http://schemas.microsoft.com/office/powerpoint/2010/main" val="363010150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C3E83-AD05-78D8-C62B-A256CDE97FB6}"/>
              </a:ext>
            </a:extLst>
          </p:cNvPr>
          <p:cNvSpPr>
            <a:spLocks noGrp="1"/>
          </p:cNvSpPr>
          <p:nvPr>
            <p:ph type="title"/>
          </p:nvPr>
        </p:nvSpPr>
        <p:spPr>
          <a:xfrm>
            <a:off x="1494" y="-932"/>
            <a:ext cx="10515600" cy="1325563"/>
          </a:xfrm>
        </p:spPr>
        <p:txBody>
          <a:bodyPr lIns="45719" tIns="45720" rIns="45719" bIns="45720" anchor="ctr">
            <a:normAutofit/>
          </a:bodyPr>
          <a:lstStyle/>
          <a:p>
            <a:r>
              <a:rPr lang="en-US" sz="3600" err="1">
                <a:latin typeface="Arial"/>
              </a:rPr>
              <a:t>Safbwyntiau</a:t>
            </a:r>
            <a:r>
              <a:rPr lang="en-US" sz="3600">
                <a:latin typeface="Arial"/>
              </a:rPr>
              <a:t> </a:t>
            </a:r>
            <a:r>
              <a:rPr lang="en-US" sz="3600" err="1">
                <a:latin typeface="Arial"/>
              </a:rPr>
              <a:t>damcaniaethol</a:t>
            </a:r>
            <a:r>
              <a:rPr lang="en-US" sz="3600">
                <a:latin typeface="Arial"/>
              </a:rPr>
              <a:t> </a:t>
            </a:r>
            <a:r>
              <a:rPr lang="en-US" sz="3600" err="1">
                <a:latin typeface="Arial"/>
              </a:rPr>
              <a:t>addysg</a:t>
            </a:r>
            <a:r>
              <a:rPr lang="en-US" sz="3600">
                <a:latin typeface="Arial"/>
              </a:rPr>
              <a:t> a </a:t>
            </a:r>
            <a:r>
              <a:rPr lang="en-US" sz="3600" err="1">
                <a:latin typeface="Arial"/>
              </a:rPr>
              <a:t>thlodi</a:t>
            </a:r>
            <a:endParaRPr lang="en-US" err="1">
              <a:latin typeface="Arial"/>
            </a:endParaRPr>
          </a:p>
        </p:txBody>
      </p:sp>
      <p:sp>
        <p:nvSpPr>
          <p:cNvPr id="3" name="Content Placeholder 2">
            <a:extLst>
              <a:ext uri="{FF2B5EF4-FFF2-40B4-BE49-F238E27FC236}">
                <a16:creationId xmlns:a16="http://schemas.microsoft.com/office/drawing/2014/main" id="{2152654C-4884-9E94-C711-845B1147F14B}"/>
              </a:ext>
            </a:extLst>
          </p:cNvPr>
          <p:cNvSpPr>
            <a:spLocks noGrp="1"/>
          </p:cNvSpPr>
          <p:nvPr>
            <p:ph sz="half" idx="1"/>
          </p:nvPr>
        </p:nvSpPr>
        <p:spPr>
          <a:xfrm>
            <a:off x="396488" y="896669"/>
            <a:ext cx="9395011" cy="4351338"/>
          </a:xfrm>
        </p:spPr>
        <p:txBody>
          <a:bodyPr lIns="45719" tIns="45720" rIns="45719" bIns="45720" anchor="t">
            <a:noAutofit/>
          </a:bodyPr>
          <a:lstStyle/>
          <a:p>
            <a:r>
              <a:rPr lang="en-US" sz="2400" err="1">
                <a:latin typeface="Arial"/>
                <a:ea typeface="+mn-lt"/>
                <a:cs typeface="+mn-lt"/>
              </a:rPr>
              <a:t>Theori</a:t>
            </a:r>
            <a:r>
              <a:rPr lang="en-US" sz="2400">
                <a:latin typeface="Arial"/>
                <a:ea typeface="+mn-lt"/>
                <a:cs typeface="+mn-lt"/>
              </a:rPr>
              <a:t> </a:t>
            </a:r>
            <a:r>
              <a:rPr lang="en-US" sz="2400" err="1">
                <a:latin typeface="Arial"/>
                <a:ea typeface="+mn-lt"/>
                <a:cs typeface="+mn-lt"/>
              </a:rPr>
              <a:t>Cyfiawnder</a:t>
            </a:r>
            <a:r>
              <a:rPr lang="en-US" sz="2400">
                <a:latin typeface="Arial"/>
                <a:ea typeface="+mn-lt"/>
                <a:cs typeface="+mn-lt"/>
              </a:rPr>
              <a:t> </a:t>
            </a:r>
            <a:r>
              <a:rPr lang="en-US" sz="2400" err="1">
                <a:latin typeface="Arial"/>
                <a:ea typeface="+mn-lt"/>
                <a:cs typeface="+mn-lt"/>
              </a:rPr>
              <a:t>gan</a:t>
            </a:r>
            <a:r>
              <a:rPr lang="en-US" sz="2400">
                <a:latin typeface="Arial"/>
                <a:ea typeface="+mn-lt"/>
                <a:cs typeface="+mn-lt"/>
              </a:rPr>
              <a:t> John Rawls </a:t>
            </a:r>
            <a:endParaRPr lang="en-US" sz="2400">
              <a:latin typeface="Arial"/>
            </a:endParaRPr>
          </a:p>
          <a:p>
            <a:r>
              <a:rPr lang="en-US" sz="2400" err="1">
                <a:latin typeface="Arial"/>
                <a:ea typeface="+mn-lt"/>
                <a:cs typeface="+mn-lt"/>
              </a:rPr>
              <a:t>Safbwynt</a:t>
            </a:r>
            <a:r>
              <a:rPr lang="en-US" sz="2400">
                <a:latin typeface="Arial"/>
                <a:ea typeface="+mn-lt"/>
                <a:cs typeface="+mn-lt"/>
              </a:rPr>
              <a:t> plant/</a:t>
            </a:r>
            <a:r>
              <a:rPr lang="en-US" sz="2400" err="1">
                <a:latin typeface="Arial"/>
                <a:ea typeface="+mn-lt"/>
                <a:cs typeface="+mn-lt"/>
              </a:rPr>
              <a:t>plentyndod</a:t>
            </a:r>
            <a:r>
              <a:rPr lang="en-US" sz="2400">
                <a:latin typeface="Arial"/>
                <a:ea typeface="+mn-lt"/>
                <a:cs typeface="+mn-lt"/>
              </a:rPr>
              <a:t> o </a:t>
            </a:r>
            <a:r>
              <a:rPr lang="en-US" sz="2400" err="1">
                <a:latin typeface="Arial"/>
                <a:ea typeface="+mn-lt"/>
                <a:cs typeface="+mn-lt"/>
              </a:rPr>
              <a:t>Ogledd</a:t>
            </a:r>
            <a:r>
              <a:rPr lang="en-US" sz="2400">
                <a:latin typeface="Arial"/>
                <a:ea typeface="+mn-lt"/>
                <a:cs typeface="+mn-lt"/>
              </a:rPr>
              <a:t> </a:t>
            </a:r>
            <a:r>
              <a:rPr lang="en-US" sz="2400" err="1">
                <a:latin typeface="Arial"/>
                <a:ea typeface="+mn-lt"/>
                <a:cs typeface="+mn-lt"/>
              </a:rPr>
              <a:t>Byd-eang</a:t>
            </a:r>
            <a:r>
              <a:rPr lang="en-US" sz="2400">
                <a:latin typeface="Arial"/>
                <a:ea typeface="+mn-lt"/>
                <a:cs typeface="+mn-lt"/>
              </a:rPr>
              <a:t> â '</a:t>
            </a:r>
            <a:r>
              <a:rPr lang="en-US" sz="2400" err="1">
                <a:latin typeface="Arial"/>
                <a:ea typeface="+mn-lt"/>
                <a:cs typeface="+mn-lt"/>
              </a:rPr>
              <a:t>hawliau</a:t>
            </a:r>
            <a:r>
              <a:rPr lang="en-US" sz="2400">
                <a:latin typeface="Arial"/>
                <a:ea typeface="+mn-lt"/>
                <a:cs typeface="+mn-lt"/>
              </a:rPr>
              <a:t>' </a:t>
            </a:r>
            <a:r>
              <a:rPr lang="en-US" sz="2400" err="1">
                <a:latin typeface="Arial"/>
                <a:ea typeface="+mn-lt"/>
                <a:cs typeface="+mn-lt"/>
              </a:rPr>
              <a:t>sy'n</a:t>
            </a:r>
            <a:r>
              <a:rPr lang="en-US" sz="2400">
                <a:latin typeface="Arial"/>
                <a:ea typeface="+mn-lt"/>
                <a:cs typeface="+mn-lt"/>
              </a:rPr>
              <a:t> '</a:t>
            </a:r>
            <a:r>
              <a:rPr lang="en-US" sz="2400" err="1">
                <a:latin typeface="Arial"/>
                <a:ea typeface="+mn-lt"/>
                <a:cs typeface="+mn-lt"/>
              </a:rPr>
              <a:t>agored</a:t>
            </a:r>
            <a:r>
              <a:rPr lang="en-US" sz="2400">
                <a:latin typeface="Arial"/>
                <a:ea typeface="+mn-lt"/>
                <a:cs typeface="+mn-lt"/>
              </a:rPr>
              <a:t> i </a:t>
            </a:r>
            <a:r>
              <a:rPr lang="en-US" sz="2400" err="1">
                <a:latin typeface="Arial"/>
                <a:ea typeface="+mn-lt"/>
                <a:cs typeface="+mn-lt"/>
              </a:rPr>
              <a:t>niwed</a:t>
            </a:r>
            <a:r>
              <a:rPr lang="en-US" sz="2400">
                <a:latin typeface="Arial"/>
                <a:ea typeface="+mn-lt"/>
                <a:cs typeface="+mn-lt"/>
              </a:rPr>
              <a:t>' a De </a:t>
            </a:r>
            <a:r>
              <a:rPr lang="en-US" sz="2400" err="1">
                <a:latin typeface="Arial"/>
                <a:ea typeface="+mn-lt"/>
                <a:cs typeface="+mn-lt"/>
              </a:rPr>
              <a:t>Byd-eang</a:t>
            </a:r>
            <a:r>
              <a:rPr lang="en-US" sz="2400">
                <a:latin typeface="Arial"/>
                <a:ea typeface="+mn-lt"/>
                <a:cs typeface="+mn-lt"/>
              </a:rPr>
              <a:t> </a:t>
            </a:r>
            <a:r>
              <a:rPr lang="en-US" sz="2400" err="1">
                <a:latin typeface="Arial"/>
                <a:ea typeface="+mn-lt"/>
                <a:cs typeface="+mn-lt"/>
              </a:rPr>
              <a:t>sy'n</a:t>
            </a:r>
            <a:r>
              <a:rPr lang="en-US" sz="2400">
                <a:latin typeface="Arial"/>
                <a:ea typeface="+mn-lt"/>
                <a:cs typeface="+mn-lt"/>
              </a:rPr>
              <a:t> </a:t>
            </a:r>
            <a:r>
              <a:rPr lang="en-US" sz="2400" err="1">
                <a:latin typeface="Arial"/>
                <a:ea typeface="+mn-lt"/>
                <a:cs typeface="+mn-lt"/>
              </a:rPr>
              <a:t>wydn</a:t>
            </a:r>
            <a:r>
              <a:rPr lang="en-US" sz="2400">
                <a:latin typeface="Arial"/>
                <a:ea typeface="+mn-lt"/>
                <a:cs typeface="+mn-lt"/>
              </a:rPr>
              <a:t> ac </a:t>
            </a:r>
            <a:r>
              <a:rPr lang="en-US" sz="2400" err="1">
                <a:latin typeface="Arial"/>
                <a:ea typeface="+mn-lt"/>
                <a:cs typeface="+mn-lt"/>
              </a:rPr>
              <a:t>yn</a:t>
            </a:r>
            <a:r>
              <a:rPr lang="en-US" sz="2400">
                <a:latin typeface="Arial"/>
                <a:ea typeface="+mn-lt"/>
                <a:cs typeface="+mn-lt"/>
              </a:rPr>
              <a:t> </a:t>
            </a:r>
            <a:r>
              <a:rPr lang="en-US" sz="2400" err="1">
                <a:latin typeface="Arial"/>
                <a:ea typeface="+mn-lt"/>
                <a:cs typeface="+mn-lt"/>
              </a:rPr>
              <a:t>annibynnol</a:t>
            </a:r>
            <a:r>
              <a:rPr lang="en-US" sz="2400">
                <a:latin typeface="Arial"/>
                <a:ea typeface="+mn-lt"/>
                <a:cs typeface="+mn-lt"/>
              </a:rPr>
              <a:t> (Haines, 2019; Terzi; </a:t>
            </a:r>
            <a:r>
              <a:rPr lang="en-US" sz="2400" err="1">
                <a:latin typeface="Arial"/>
                <a:ea typeface="+mn-lt"/>
                <a:cs typeface="+mn-lt"/>
              </a:rPr>
              <a:t>Unterhalter</a:t>
            </a:r>
            <a:r>
              <a:rPr lang="en-US" sz="2400">
                <a:latin typeface="Arial"/>
                <a:ea typeface="+mn-lt"/>
                <a:cs typeface="+mn-lt"/>
              </a:rPr>
              <a:t>; Judith </a:t>
            </a:r>
            <a:r>
              <a:rPr lang="en-US" sz="2400" err="1">
                <a:latin typeface="Arial"/>
                <a:ea typeface="+mn-lt"/>
                <a:cs typeface="+mn-lt"/>
              </a:rPr>
              <a:t>Suissa</a:t>
            </a:r>
            <a:r>
              <a:rPr lang="en-US" sz="2400">
                <a:latin typeface="Arial"/>
                <a:ea typeface="+mn-lt"/>
                <a:cs typeface="+mn-lt"/>
              </a:rPr>
              <a:t>, 2022)</a:t>
            </a:r>
            <a:endParaRPr lang="en-US" sz="2400">
              <a:latin typeface="Arial"/>
            </a:endParaRPr>
          </a:p>
          <a:p>
            <a:r>
              <a:rPr lang="en-US" sz="2400" err="1">
                <a:latin typeface="Arial"/>
                <a:ea typeface="+mn-lt"/>
                <a:cs typeface="+mn-lt"/>
              </a:rPr>
              <a:t>Damcaniaeth</a:t>
            </a:r>
            <a:r>
              <a:rPr lang="en-US" sz="2400">
                <a:latin typeface="Arial"/>
                <a:ea typeface="+mn-lt"/>
                <a:cs typeface="+mn-lt"/>
              </a:rPr>
              <a:t> </a:t>
            </a:r>
            <a:r>
              <a:rPr lang="en-US" sz="2400" err="1">
                <a:latin typeface="Arial"/>
                <a:ea typeface="+mn-lt"/>
                <a:cs typeface="+mn-lt"/>
              </a:rPr>
              <a:t>cyfalaf</a:t>
            </a:r>
            <a:r>
              <a:rPr lang="en-US" sz="2400">
                <a:latin typeface="Arial"/>
                <a:ea typeface="+mn-lt"/>
                <a:cs typeface="+mn-lt"/>
              </a:rPr>
              <a:t> </a:t>
            </a:r>
            <a:r>
              <a:rPr lang="en-US" sz="2400" err="1">
                <a:latin typeface="Arial"/>
                <a:ea typeface="+mn-lt"/>
                <a:cs typeface="+mn-lt"/>
              </a:rPr>
              <a:t>economaidd</a:t>
            </a:r>
            <a:r>
              <a:rPr lang="en-US" sz="2400">
                <a:latin typeface="Arial"/>
                <a:ea typeface="+mn-lt"/>
                <a:cs typeface="+mn-lt"/>
              </a:rPr>
              <a:t> (Bradley a </a:t>
            </a:r>
            <a:r>
              <a:rPr lang="en-US" sz="2400" err="1">
                <a:latin typeface="Arial"/>
                <a:ea typeface="+mn-lt"/>
                <a:cs typeface="+mn-lt"/>
              </a:rPr>
              <a:t>Chorwyn</a:t>
            </a:r>
            <a:r>
              <a:rPr lang="en-US" sz="2400">
                <a:latin typeface="Arial"/>
                <a:ea typeface="+mn-lt"/>
                <a:cs typeface="+mn-lt"/>
              </a:rPr>
              <a:t>, 2002).</a:t>
            </a:r>
            <a:endParaRPr lang="en-US" sz="2400">
              <a:latin typeface="Arial"/>
            </a:endParaRPr>
          </a:p>
          <a:p>
            <a:r>
              <a:rPr lang="en-US" sz="2400" err="1">
                <a:latin typeface="Arial"/>
                <a:ea typeface="+mn-lt"/>
                <a:cs typeface="+mn-lt"/>
              </a:rPr>
              <a:t>Damcaniaeth</a:t>
            </a:r>
            <a:r>
              <a:rPr lang="en-US" sz="2400">
                <a:latin typeface="Arial"/>
                <a:ea typeface="+mn-lt"/>
                <a:cs typeface="+mn-lt"/>
              </a:rPr>
              <a:t> </a:t>
            </a:r>
            <a:r>
              <a:rPr lang="en-US" sz="2400" err="1">
                <a:latin typeface="Arial"/>
                <a:ea typeface="+mn-lt"/>
                <a:cs typeface="+mn-lt"/>
              </a:rPr>
              <a:t>cyfalaf</a:t>
            </a:r>
            <a:r>
              <a:rPr lang="en-US" sz="2400">
                <a:latin typeface="Arial"/>
                <a:ea typeface="+mn-lt"/>
                <a:cs typeface="+mn-lt"/>
              </a:rPr>
              <a:t> </a:t>
            </a:r>
            <a:r>
              <a:rPr lang="en-US" sz="2400" err="1">
                <a:latin typeface="Arial"/>
                <a:ea typeface="+mn-lt"/>
                <a:cs typeface="+mn-lt"/>
              </a:rPr>
              <a:t>diwylliannol</a:t>
            </a:r>
            <a:r>
              <a:rPr lang="en-US" sz="2400">
                <a:latin typeface="Arial"/>
                <a:ea typeface="+mn-lt"/>
                <a:cs typeface="+mn-lt"/>
              </a:rPr>
              <a:t> (Bourdieu, 1986).</a:t>
            </a:r>
            <a:endParaRPr lang="en-US" sz="2400">
              <a:latin typeface="Arial"/>
            </a:endParaRPr>
          </a:p>
          <a:p>
            <a:r>
              <a:rPr lang="en-US" sz="2400" err="1">
                <a:latin typeface="Arial"/>
                <a:ea typeface="+mn-lt"/>
                <a:cs typeface="+mn-lt"/>
              </a:rPr>
              <a:t>Damcaniaeth</a:t>
            </a:r>
            <a:r>
              <a:rPr lang="en-US" sz="2400">
                <a:latin typeface="Arial"/>
                <a:ea typeface="+mn-lt"/>
                <a:cs typeface="+mn-lt"/>
              </a:rPr>
              <a:t> </a:t>
            </a:r>
            <a:r>
              <a:rPr lang="en-US" sz="2400" err="1">
                <a:latin typeface="Arial"/>
                <a:ea typeface="+mn-lt"/>
                <a:cs typeface="+mn-lt"/>
              </a:rPr>
              <a:t>cyfalaf</a:t>
            </a:r>
            <a:r>
              <a:rPr lang="en-US" sz="2400">
                <a:latin typeface="Arial"/>
                <a:ea typeface="+mn-lt"/>
                <a:cs typeface="+mn-lt"/>
              </a:rPr>
              <a:t> </a:t>
            </a:r>
            <a:r>
              <a:rPr lang="en-US" sz="2400" err="1">
                <a:latin typeface="Arial"/>
                <a:ea typeface="+mn-lt"/>
                <a:cs typeface="+mn-lt"/>
              </a:rPr>
              <a:t>dynol</a:t>
            </a:r>
            <a:r>
              <a:rPr lang="en-US" sz="2400">
                <a:latin typeface="Arial"/>
                <a:ea typeface="+mn-lt"/>
                <a:cs typeface="+mn-lt"/>
              </a:rPr>
              <a:t> (Becker, 1964).</a:t>
            </a:r>
            <a:endParaRPr lang="en-US" sz="2400">
              <a:latin typeface="Arial"/>
            </a:endParaRPr>
          </a:p>
          <a:p>
            <a:r>
              <a:rPr lang="en-US" sz="2400" err="1">
                <a:latin typeface="Arial"/>
                <a:ea typeface="+mn-lt"/>
                <a:cs typeface="+mn-lt"/>
              </a:rPr>
              <a:t>Damcaniaeth</a:t>
            </a:r>
            <a:r>
              <a:rPr lang="en-US" sz="2400">
                <a:latin typeface="Arial"/>
                <a:ea typeface="+mn-lt"/>
                <a:cs typeface="+mn-lt"/>
              </a:rPr>
              <a:t> </a:t>
            </a:r>
            <a:r>
              <a:rPr lang="en-US" sz="2400" err="1">
                <a:latin typeface="Arial"/>
                <a:ea typeface="+mn-lt"/>
                <a:cs typeface="+mn-lt"/>
              </a:rPr>
              <a:t>anghydraddoldeb</a:t>
            </a:r>
            <a:r>
              <a:rPr lang="en-US" sz="2400">
                <a:latin typeface="Arial"/>
                <a:ea typeface="+mn-lt"/>
                <a:cs typeface="+mn-lt"/>
              </a:rPr>
              <a:t> </a:t>
            </a:r>
            <a:r>
              <a:rPr lang="en-US" sz="2400" err="1">
                <a:latin typeface="Arial"/>
                <a:ea typeface="+mn-lt"/>
                <a:cs typeface="+mn-lt"/>
              </a:rPr>
              <a:t>strwythurol</a:t>
            </a:r>
            <a:r>
              <a:rPr lang="en-US" sz="2400">
                <a:latin typeface="Arial"/>
                <a:ea typeface="+mn-lt"/>
                <a:cs typeface="+mn-lt"/>
              </a:rPr>
              <a:t> (Darling-Hammond, 2010).</a:t>
            </a:r>
            <a:endParaRPr lang="en-US" sz="2400">
              <a:latin typeface="Arial"/>
            </a:endParaRPr>
          </a:p>
          <a:p>
            <a:r>
              <a:rPr lang="en-US" sz="2400" err="1">
                <a:latin typeface="Arial"/>
                <a:ea typeface="+mn-lt"/>
                <a:cs typeface="+mn-lt"/>
              </a:rPr>
              <a:t>Damcaniaeth</a:t>
            </a:r>
            <a:r>
              <a:rPr lang="en-US" sz="2400">
                <a:latin typeface="Arial"/>
                <a:ea typeface="+mn-lt"/>
                <a:cs typeface="+mn-lt"/>
              </a:rPr>
              <a:t> </a:t>
            </a:r>
            <a:r>
              <a:rPr lang="en-US" sz="2400" err="1">
                <a:latin typeface="Arial"/>
                <a:ea typeface="+mn-lt"/>
                <a:cs typeface="+mn-lt"/>
              </a:rPr>
              <a:t>systemau</a:t>
            </a:r>
            <a:r>
              <a:rPr lang="en-US" sz="2400">
                <a:latin typeface="Arial"/>
                <a:ea typeface="+mn-lt"/>
                <a:cs typeface="+mn-lt"/>
              </a:rPr>
              <a:t> </a:t>
            </a:r>
            <a:r>
              <a:rPr lang="en-US" sz="2400" err="1">
                <a:latin typeface="Arial"/>
                <a:ea typeface="+mn-lt"/>
                <a:cs typeface="+mn-lt"/>
              </a:rPr>
              <a:t>ecolegol</a:t>
            </a:r>
            <a:r>
              <a:rPr lang="en-US" sz="2400">
                <a:latin typeface="Arial"/>
                <a:ea typeface="+mn-lt"/>
                <a:cs typeface="+mn-lt"/>
              </a:rPr>
              <a:t> (Bronfenbrenner, 1979).</a:t>
            </a:r>
            <a:endParaRPr lang="en-US" sz="2400">
              <a:latin typeface="Arial"/>
            </a:endParaRPr>
          </a:p>
          <a:p>
            <a:r>
              <a:rPr lang="en-US" sz="2400" err="1">
                <a:latin typeface="Arial"/>
                <a:ea typeface="+mn-lt"/>
                <a:cs typeface="+mn-lt"/>
              </a:rPr>
              <a:t>Croestoriad</a:t>
            </a:r>
            <a:r>
              <a:rPr lang="en-US" sz="2400">
                <a:latin typeface="Arial"/>
                <a:ea typeface="+mn-lt"/>
                <a:cs typeface="+mn-lt"/>
              </a:rPr>
              <a:t> (Crenshaw, 1989).</a:t>
            </a:r>
            <a:endParaRPr lang="en-US" sz="2400">
              <a:latin typeface="Arial"/>
            </a:endParaRPr>
          </a:p>
          <a:p>
            <a:r>
              <a:rPr lang="en-US" sz="2400" err="1">
                <a:latin typeface="Arial"/>
                <a:ea typeface="+mn-lt"/>
                <a:cs typeface="+mn-lt"/>
              </a:rPr>
              <a:t>Addysgeg</a:t>
            </a:r>
            <a:r>
              <a:rPr lang="en-US" sz="2400">
                <a:latin typeface="Arial"/>
                <a:ea typeface="+mn-lt"/>
                <a:cs typeface="+mn-lt"/>
              </a:rPr>
              <a:t> </a:t>
            </a:r>
            <a:r>
              <a:rPr lang="en-US" sz="2400" err="1">
                <a:latin typeface="Arial"/>
                <a:ea typeface="+mn-lt"/>
                <a:cs typeface="+mn-lt"/>
              </a:rPr>
              <a:t>Feirniadol</a:t>
            </a:r>
            <a:r>
              <a:rPr lang="en-US" sz="2400">
                <a:latin typeface="Arial"/>
                <a:ea typeface="+mn-lt"/>
                <a:cs typeface="+mn-lt"/>
              </a:rPr>
              <a:t> (Paulo </a:t>
            </a:r>
            <a:r>
              <a:rPr lang="en-US" sz="2400" err="1">
                <a:latin typeface="Arial"/>
                <a:ea typeface="+mn-lt"/>
                <a:cs typeface="+mn-lt"/>
              </a:rPr>
              <a:t>Friere</a:t>
            </a:r>
            <a:r>
              <a:rPr lang="en-US" sz="2400">
                <a:latin typeface="Arial"/>
                <a:ea typeface="+mn-lt"/>
                <a:cs typeface="+mn-lt"/>
              </a:rPr>
              <a:t>, 1971)</a:t>
            </a:r>
            <a:r>
              <a:rPr lang="en-US" sz="1200">
                <a:latin typeface="Arial"/>
                <a:ea typeface="+mn-lt"/>
                <a:cs typeface="+mn-lt"/>
              </a:rPr>
              <a:t>.</a:t>
            </a:r>
            <a:endParaRPr lang="en-US" sz="1200">
              <a:latin typeface="Arial"/>
            </a:endParaRPr>
          </a:p>
        </p:txBody>
      </p:sp>
    </p:spTree>
    <p:extLst>
      <p:ext uri="{BB962C8B-B14F-4D97-AF65-F5344CB8AC3E}">
        <p14:creationId xmlns:p14="http://schemas.microsoft.com/office/powerpoint/2010/main" val="155040972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0CED0-AAF4-031B-D8A9-7600DFFC6D12}"/>
              </a:ext>
            </a:extLst>
          </p:cNvPr>
          <p:cNvSpPr>
            <a:spLocks noGrp="1"/>
          </p:cNvSpPr>
          <p:nvPr>
            <p:ph type="title"/>
          </p:nvPr>
        </p:nvSpPr>
        <p:spPr/>
        <p:txBody>
          <a:bodyPr lIns="45719" tIns="45720" rIns="45719" bIns="45720" anchor="ctr">
            <a:normAutofit/>
          </a:bodyPr>
          <a:lstStyle/>
          <a:p>
            <a:r>
              <a:rPr lang="en-GB">
                <a:solidFill>
                  <a:srgbClr val="0070C0"/>
                </a:solidFill>
              </a:rPr>
              <a:t>Theoretical positions of education and poverty</a:t>
            </a:r>
          </a:p>
        </p:txBody>
      </p:sp>
      <p:sp>
        <p:nvSpPr>
          <p:cNvPr id="3" name="Content Placeholder 2">
            <a:extLst>
              <a:ext uri="{FF2B5EF4-FFF2-40B4-BE49-F238E27FC236}">
                <a16:creationId xmlns:a16="http://schemas.microsoft.com/office/drawing/2014/main" id="{979282A1-C68B-8886-0972-DC3277B34E23}"/>
              </a:ext>
            </a:extLst>
          </p:cNvPr>
          <p:cNvSpPr>
            <a:spLocks noGrp="1"/>
          </p:cNvSpPr>
          <p:nvPr>
            <p:ph sz="half" idx="1"/>
          </p:nvPr>
        </p:nvSpPr>
        <p:spPr>
          <a:xfrm>
            <a:off x="838199" y="1556137"/>
            <a:ext cx="9665473" cy="4351338"/>
          </a:xfrm>
        </p:spPr>
        <p:txBody>
          <a:bodyPr lIns="45719" tIns="45720" rIns="45719" bIns="45720" anchor="t">
            <a:normAutofit fontScale="85000" lnSpcReduction="20000"/>
          </a:bodyPr>
          <a:lstStyle/>
          <a:p>
            <a:pPr marL="0" indent="0">
              <a:buNone/>
            </a:pPr>
            <a:endParaRPr lang="en-GB">
              <a:solidFill>
                <a:srgbClr val="0070C0"/>
              </a:solidFill>
            </a:endParaRPr>
          </a:p>
          <a:p>
            <a:r>
              <a:rPr lang="en-GB">
                <a:solidFill>
                  <a:srgbClr val="0070C0"/>
                </a:solidFill>
                <a:ea typeface="+mn-lt"/>
                <a:cs typeface="+mn-lt"/>
              </a:rPr>
              <a:t>Theory of Justice by John Rawls</a:t>
            </a:r>
          </a:p>
          <a:p>
            <a:r>
              <a:rPr lang="en-GB">
                <a:solidFill>
                  <a:srgbClr val="0070C0"/>
                </a:solidFill>
                <a:ea typeface="+mn-lt"/>
                <a:cs typeface="+mn-lt"/>
              </a:rPr>
              <a:t>Viewpoint of children/childhood from Global North with 'rights' who are 'vulnerable' and Global South which are </a:t>
            </a:r>
            <a:r>
              <a:rPr lang="en-GB" err="1">
                <a:solidFill>
                  <a:srgbClr val="0070C0"/>
                </a:solidFill>
                <a:ea typeface="+mn-lt"/>
                <a:cs typeface="+mn-lt"/>
              </a:rPr>
              <a:t>resililent</a:t>
            </a:r>
            <a:r>
              <a:rPr lang="en-GB">
                <a:solidFill>
                  <a:srgbClr val="0070C0"/>
                </a:solidFill>
                <a:ea typeface="+mn-lt"/>
                <a:cs typeface="+mn-lt"/>
              </a:rPr>
              <a:t> and autonomous (Haines, 2019; Terzi;  </a:t>
            </a:r>
            <a:r>
              <a:rPr lang="en-GB" err="1">
                <a:solidFill>
                  <a:srgbClr val="0070C0"/>
                </a:solidFill>
                <a:ea typeface="+mn-lt"/>
                <a:cs typeface="+mn-lt"/>
              </a:rPr>
              <a:t>Unterhalter</a:t>
            </a:r>
            <a:r>
              <a:rPr lang="en-GB">
                <a:solidFill>
                  <a:srgbClr val="0070C0"/>
                </a:solidFill>
                <a:ea typeface="+mn-lt"/>
                <a:cs typeface="+mn-lt"/>
              </a:rPr>
              <a:t>;  Judith Suissa, 2022)</a:t>
            </a:r>
          </a:p>
          <a:p>
            <a:r>
              <a:rPr lang="en-GB">
                <a:solidFill>
                  <a:srgbClr val="0070C0"/>
                </a:solidFill>
                <a:ea typeface="+mn-lt"/>
                <a:cs typeface="+mn-lt"/>
              </a:rPr>
              <a:t>Economic</a:t>
            </a:r>
            <a:r>
              <a:rPr lang="en-GB">
                <a:solidFill>
                  <a:srgbClr val="0070C0"/>
                </a:solidFill>
              </a:rPr>
              <a:t> capital theory (Bradley and Corwyn, 2002)</a:t>
            </a:r>
          </a:p>
          <a:p>
            <a:r>
              <a:rPr lang="en-GB">
                <a:solidFill>
                  <a:srgbClr val="0070C0"/>
                </a:solidFill>
              </a:rPr>
              <a:t>Cultural capital theory (Bourdieu, 1986)</a:t>
            </a:r>
          </a:p>
          <a:p>
            <a:r>
              <a:rPr lang="en-GB">
                <a:solidFill>
                  <a:srgbClr val="0070C0"/>
                </a:solidFill>
              </a:rPr>
              <a:t>Human capital theory (Becker, 1964)</a:t>
            </a:r>
          </a:p>
          <a:p>
            <a:r>
              <a:rPr lang="en-GB">
                <a:solidFill>
                  <a:srgbClr val="0070C0"/>
                </a:solidFill>
              </a:rPr>
              <a:t>Structural inequality theory (Darling-Hammond, 2010)</a:t>
            </a:r>
          </a:p>
          <a:p>
            <a:r>
              <a:rPr lang="en-GB">
                <a:solidFill>
                  <a:srgbClr val="0070C0"/>
                </a:solidFill>
              </a:rPr>
              <a:t>Ecological systems theory (Bronfenbrenner, 1979)</a:t>
            </a:r>
          </a:p>
          <a:p>
            <a:r>
              <a:rPr lang="en-GB">
                <a:solidFill>
                  <a:srgbClr val="0070C0"/>
                </a:solidFill>
              </a:rPr>
              <a:t>Intersectionality (Crenshaw, 1989)</a:t>
            </a:r>
          </a:p>
          <a:p>
            <a:r>
              <a:rPr lang="en-GB">
                <a:solidFill>
                  <a:srgbClr val="0070C0"/>
                </a:solidFill>
              </a:rPr>
              <a:t>Critical Pedagogy (Paulo </a:t>
            </a:r>
            <a:r>
              <a:rPr lang="en-GB" err="1">
                <a:solidFill>
                  <a:srgbClr val="0070C0"/>
                </a:solidFill>
              </a:rPr>
              <a:t>Friere</a:t>
            </a:r>
            <a:r>
              <a:rPr lang="en-GB">
                <a:solidFill>
                  <a:srgbClr val="0070C0"/>
                </a:solidFill>
              </a:rPr>
              <a:t>, 1971)</a:t>
            </a:r>
          </a:p>
        </p:txBody>
      </p:sp>
    </p:spTree>
    <p:extLst>
      <p:ext uri="{BB962C8B-B14F-4D97-AF65-F5344CB8AC3E}">
        <p14:creationId xmlns:p14="http://schemas.microsoft.com/office/powerpoint/2010/main" val="110203637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E6CF1-396C-8B09-E4AF-FC43E79DC654}"/>
              </a:ext>
            </a:extLst>
          </p:cNvPr>
          <p:cNvSpPr>
            <a:spLocks noGrp="1"/>
          </p:cNvSpPr>
          <p:nvPr>
            <p:ph type="title"/>
          </p:nvPr>
        </p:nvSpPr>
        <p:spPr>
          <a:xfrm>
            <a:off x="183998" y="11139"/>
            <a:ext cx="9530370" cy="1325563"/>
          </a:xfrm>
        </p:spPr>
        <p:txBody>
          <a:bodyPr lIns="45719" tIns="45720" rIns="45719" bIns="45720" anchor="ctr">
            <a:normAutofit/>
          </a:bodyPr>
          <a:lstStyle/>
          <a:p>
            <a:r>
              <a:rPr lang="en-GB" sz="3200" err="1"/>
              <a:t>Safbwyntiau</a:t>
            </a:r>
            <a:r>
              <a:rPr lang="en-GB" sz="3200"/>
              <a:t> </a:t>
            </a:r>
            <a:r>
              <a:rPr lang="en-GB" sz="3200" err="1"/>
              <a:t>damcaniaethol</a:t>
            </a:r>
            <a:r>
              <a:rPr lang="en-GB" sz="3200"/>
              <a:t> ac </a:t>
            </a:r>
            <a:r>
              <a:rPr lang="en-GB" sz="3200" err="1"/>
              <a:t>athronyddol</a:t>
            </a:r>
            <a:r>
              <a:rPr lang="en-GB" sz="3200"/>
              <a:t> </a:t>
            </a:r>
            <a:r>
              <a:rPr lang="en-GB" sz="3200" err="1"/>
              <a:t>tlodi</a:t>
            </a:r>
            <a:r>
              <a:rPr lang="en-GB" sz="3200"/>
              <a:t> ac </a:t>
            </a:r>
            <a:r>
              <a:rPr lang="en-GB" sz="3200" err="1"/>
              <a:t>anfantais</a:t>
            </a:r>
            <a:r>
              <a:rPr lang="en-GB" sz="3200"/>
              <a:t> </a:t>
            </a:r>
            <a:r>
              <a:rPr lang="en-GB" sz="3200" err="1"/>
              <a:t>mewn</a:t>
            </a:r>
            <a:r>
              <a:rPr lang="en-GB" sz="3200"/>
              <a:t> </a:t>
            </a:r>
            <a:r>
              <a:rPr lang="en-GB" sz="3200" err="1"/>
              <a:t>addysg</a:t>
            </a:r>
            <a:endParaRPr lang="en-US"/>
          </a:p>
        </p:txBody>
      </p:sp>
      <p:sp>
        <p:nvSpPr>
          <p:cNvPr id="3" name="Content Placeholder 2">
            <a:extLst>
              <a:ext uri="{FF2B5EF4-FFF2-40B4-BE49-F238E27FC236}">
                <a16:creationId xmlns:a16="http://schemas.microsoft.com/office/drawing/2014/main" id="{A968A46B-27E2-C64E-5EB8-DD3E90A57D01}"/>
              </a:ext>
            </a:extLst>
          </p:cNvPr>
          <p:cNvSpPr>
            <a:spLocks noGrp="1"/>
          </p:cNvSpPr>
          <p:nvPr>
            <p:ph sz="half" idx="1"/>
          </p:nvPr>
        </p:nvSpPr>
        <p:spPr>
          <a:xfrm>
            <a:off x="215384" y="1158205"/>
            <a:ext cx="11792618" cy="5688656"/>
          </a:xfrm>
          <a:solidFill>
            <a:schemeClr val="bg2">
              <a:lumMod val="20000"/>
              <a:lumOff val="80000"/>
            </a:schemeClr>
          </a:solidFill>
        </p:spPr>
        <p:txBody>
          <a:bodyPr lIns="45719" tIns="45720" rIns="45719" bIns="45720" anchor="t">
            <a:noAutofit/>
          </a:bodyPr>
          <a:lstStyle/>
          <a:p>
            <a:pPr>
              <a:buNone/>
            </a:pPr>
            <a:r>
              <a:rPr lang="en-GB" sz="1800" err="1">
                <a:ea typeface="+mn-lt"/>
                <a:cs typeface="+mn-lt"/>
              </a:rPr>
              <a:t>Gweithgaredd</a:t>
            </a:r>
            <a:r>
              <a:rPr lang="en-GB" sz="1800">
                <a:ea typeface="+mn-lt"/>
                <a:cs typeface="+mn-lt"/>
              </a:rPr>
              <a:t> </a:t>
            </a:r>
            <a:r>
              <a:rPr lang="en-GB" sz="1800" err="1">
                <a:ea typeface="+mn-lt"/>
                <a:cs typeface="+mn-lt"/>
              </a:rPr>
              <a:t>mewn</a:t>
            </a:r>
            <a:r>
              <a:rPr lang="en-GB" sz="1800">
                <a:ea typeface="+mn-lt"/>
                <a:cs typeface="+mn-lt"/>
              </a:rPr>
              <a:t> </a:t>
            </a:r>
            <a:r>
              <a:rPr lang="en-GB" sz="1800" err="1">
                <a:ea typeface="+mn-lt"/>
                <a:cs typeface="+mn-lt"/>
              </a:rPr>
              <a:t>ystafelloedd</a:t>
            </a:r>
            <a:r>
              <a:rPr lang="en-GB" sz="1800">
                <a:ea typeface="+mn-lt"/>
                <a:cs typeface="+mn-lt"/>
              </a:rPr>
              <a:t> </a:t>
            </a:r>
            <a:r>
              <a:rPr lang="en-GB" sz="1800" err="1">
                <a:ea typeface="+mn-lt"/>
                <a:cs typeface="+mn-lt"/>
              </a:rPr>
              <a:t>grŵp</a:t>
            </a:r>
            <a:r>
              <a:rPr lang="en-GB" sz="1800">
                <a:ea typeface="+mn-lt"/>
                <a:cs typeface="+mn-lt"/>
              </a:rPr>
              <a:t> (20 </a:t>
            </a:r>
            <a:r>
              <a:rPr lang="en-GB" sz="1800" err="1">
                <a:ea typeface="+mn-lt"/>
                <a:cs typeface="+mn-lt"/>
              </a:rPr>
              <a:t>munud</a:t>
            </a:r>
            <a:r>
              <a:rPr lang="en-GB" sz="1800">
                <a:ea typeface="+mn-lt"/>
                <a:cs typeface="+mn-lt"/>
              </a:rPr>
              <a:t>).</a:t>
            </a:r>
            <a:endParaRPr lang="en-US" sz="1800"/>
          </a:p>
          <a:p>
            <a:pPr>
              <a:buNone/>
            </a:pPr>
            <a:endParaRPr lang="en-GB" sz="1800"/>
          </a:p>
          <a:p>
            <a:pPr>
              <a:buNone/>
            </a:pPr>
            <a:r>
              <a:rPr lang="en-GB" sz="1800" err="1">
                <a:ea typeface="+mn-lt"/>
                <a:cs typeface="+mn-lt"/>
              </a:rPr>
              <a:t>Adolygwch</a:t>
            </a:r>
            <a:r>
              <a:rPr lang="en-GB" sz="1800">
                <a:ea typeface="+mn-lt"/>
                <a:cs typeface="+mn-lt"/>
              </a:rPr>
              <a:t> </a:t>
            </a:r>
            <a:r>
              <a:rPr lang="en-GB" sz="1800" err="1">
                <a:ea typeface="+mn-lt"/>
                <a:cs typeface="+mn-lt"/>
              </a:rPr>
              <a:t>eich</a:t>
            </a:r>
            <a:r>
              <a:rPr lang="en-GB" sz="1800">
                <a:ea typeface="+mn-lt"/>
                <a:cs typeface="+mn-lt"/>
              </a:rPr>
              <a:t> </a:t>
            </a:r>
            <a:r>
              <a:rPr lang="en-GB" sz="1800" err="1">
                <a:ea typeface="+mn-lt"/>
                <a:cs typeface="+mn-lt"/>
              </a:rPr>
              <a:t>nodiadau</a:t>
            </a:r>
            <a:r>
              <a:rPr lang="en-GB" sz="1800">
                <a:ea typeface="+mn-lt"/>
                <a:cs typeface="+mn-lt"/>
              </a:rPr>
              <a:t> </a:t>
            </a:r>
            <a:r>
              <a:rPr lang="en-GB" sz="1800" err="1">
                <a:ea typeface="+mn-lt"/>
                <a:cs typeface="+mn-lt"/>
              </a:rPr>
              <a:t>darllen</a:t>
            </a:r>
            <a:r>
              <a:rPr lang="en-GB" sz="1800">
                <a:ea typeface="+mn-lt"/>
                <a:cs typeface="+mn-lt"/>
              </a:rPr>
              <a:t> </a:t>
            </a:r>
            <a:r>
              <a:rPr lang="en-GB" sz="1800" err="1">
                <a:ea typeface="+mn-lt"/>
                <a:cs typeface="+mn-lt"/>
              </a:rPr>
              <a:t>ar</a:t>
            </a:r>
            <a:r>
              <a:rPr lang="en-GB" sz="1800">
                <a:ea typeface="+mn-lt"/>
                <a:cs typeface="+mn-lt"/>
              </a:rPr>
              <a:t> </a:t>
            </a:r>
            <a:r>
              <a:rPr lang="en-GB" sz="1800" err="1">
                <a:ea typeface="+mn-lt"/>
                <a:cs typeface="+mn-lt"/>
              </a:rPr>
              <a:t>waith</a:t>
            </a:r>
            <a:r>
              <a:rPr lang="en-GB" sz="1800">
                <a:ea typeface="+mn-lt"/>
                <a:cs typeface="+mn-lt"/>
              </a:rPr>
              <a:t> Terzi, </a:t>
            </a:r>
            <a:r>
              <a:rPr lang="en-GB" sz="1800" err="1">
                <a:ea typeface="+mn-lt"/>
                <a:cs typeface="+mn-lt"/>
              </a:rPr>
              <a:t>Unterhalter</a:t>
            </a:r>
            <a:r>
              <a:rPr lang="en-GB" sz="1800">
                <a:ea typeface="+mn-lt"/>
                <a:cs typeface="+mn-lt"/>
              </a:rPr>
              <a:t>, a Suissa (2022) "</a:t>
            </a:r>
            <a:r>
              <a:rPr lang="en-GB" sz="1800" err="1">
                <a:ea typeface="+mn-lt"/>
                <a:cs typeface="+mn-lt"/>
              </a:rPr>
              <a:t>Myfyrdodau</a:t>
            </a:r>
            <a:r>
              <a:rPr lang="en-GB" sz="1800">
                <a:ea typeface="+mn-lt"/>
                <a:cs typeface="+mn-lt"/>
              </a:rPr>
              <a:t> </a:t>
            </a:r>
            <a:r>
              <a:rPr lang="en-GB" sz="1800" err="1">
                <a:ea typeface="+mn-lt"/>
                <a:cs typeface="+mn-lt"/>
              </a:rPr>
              <a:t>Athronyddol</a:t>
            </a:r>
            <a:r>
              <a:rPr lang="en-GB" sz="1800">
                <a:ea typeface="+mn-lt"/>
                <a:cs typeface="+mn-lt"/>
              </a:rPr>
              <a:t> </a:t>
            </a:r>
            <a:r>
              <a:rPr lang="en-GB" sz="1800" err="1">
                <a:ea typeface="+mn-lt"/>
                <a:cs typeface="+mn-lt"/>
              </a:rPr>
              <a:t>ar</a:t>
            </a:r>
            <a:r>
              <a:rPr lang="en-GB" sz="1800">
                <a:ea typeface="+mn-lt"/>
                <a:cs typeface="+mn-lt"/>
              </a:rPr>
              <a:t> </a:t>
            </a:r>
            <a:r>
              <a:rPr lang="en-GB" sz="1800" err="1">
                <a:ea typeface="+mn-lt"/>
                <a:cs typeface="+mn-lt"/>
              </a:rPr>
              <a:t>Dlodi</a:t>
            </a:r>
            <a:r>
              <a:rPr lang="en-GB" sz="1800">
                <a:ea typeface="+mn-lt"/>
                <a:cs typeface="+mn-lt"/>
              </a:rPr>
              <a:t> Plant ac </a:t>
            </a:r>
            <a:r>
              <a:rPr lang="en-GB" sz="1800" err="1">
                <a:ea typeface="+mn-lt"/>
                <a:cs typeface="+mn-lt"/>
              </a:rPr>
              <a:t>Addysg</a:t>
            </a:r>
            <a:r>
              <a:rPr lang="en-GB" sz="1800">
                <a:ea typeface="+mn-lt"/>
                <a:cs typeface="+mn-lt"/>
              </a:rPr>
              <a:t>" </a:t>
            </a:r>
            <a:r>
              <a:rPr lang="en-GB" sz="1800" err="1">
                <a:ea typeface="+mn-lt"/>
                <a:cs typeface="+mn-lt"/>
              </a:rPr>
              <a:t>a'ch</a:t>
            </a:r>
            <a:r>
              <a:rPr lang="en-GB" sz="1800">
                <a:ea typeface="+mn-lt"/>
                <a:cs typeface="+mn-lt"/>
              </a:rPr>
              <a:t> </a:t>
            </a:r>
            <a:r>
              <a:rPr lang="en-GB" sz="1800" err="1">
                <a:ea typeface="+mn-lt"/>
                <a:cs typeface="+mn-lt"/>
              </a:rPr>
              <a:t>dealltwriaeth</a:t>
            </a:r>
            <a:r>
              <a:rPr lang="en-GB" sz="1800">
                <a:ea typeface="+mn-lt"/>
                <a:cs typeface="+mn-lt"/>
              </a:rPr>
              <a:t> </a:t>
            </a:r>
            <a:r>
              <a:rPr lang="en-GB" sz="1800" err="1">
                <a:ea typeface="+mn-lt"/>
                <a:cs typeface="+mn-lt"/>
              </a:rPr>
              <a:t>o'r</a:t>
            </a:r>
            <a:r>
              <a:rPr lang="en-GB" sz="1800">
                <a:ea typeface="+mn-lt"/>
                <a:cs typeface="+mn-lt"/>
              </a:rPr>
              <a:t> Dull </a:t>
            </a:r>
            <a:r>
              <a:rPr lang="en-GB" sz="1800" err="1">
                <a:ea typeface="+mn-lt"/>
                <a:cs typeface="+mn-lt"/>
              </a:rPr>
              <a:t>Gallu</a:t>
            </a:r>
            <a:r>
              <a:rPr lang="en-GB" sz="1800">
                <a:ea typeface="+mn-lt"/>
                <a:cs typeface="+mn-lt"/>
              </a:rPr>
              <a:t> (Sen, 1990) o </a:t>
            </a:r>
            <a:r>
              <a:rPr lang="en-GB" sz="1800" err="1">
                <a:ea typeface="+mn-lt"/>
                <a:cs typeface="+mn-lt"/>
              </a:rPr>
              <a:t>ddarlleniad</a:t>
            </a:r>
            <a:r>
              <a:rPr lang="en-GB" sz="1800">
                <a:ea typeface="+mn-lt"/>
                <a:cs typeface="+mn-lt"/>
              </a:rPr>
              <a:t> Is-</a:t>
            </a:r>
            <a:r>
              <a:rPr lang="en-GB" sz="1800" err="1">
                <a:ea typeface="+mn-lt"/>
                <a:cs typeface="+mn-lt"/>
              </a:rPr>
              <a:t>haen</a:t>
            </a:r>
            <a:r>
              <a:rPr lang="en-GB" sz="1800">
                <a:ea typeface="+mn-lt"/>
                <a:cs typeface="+mn-lt"/>
              </a:rPr>
              <a:t> 2 </a:t>
            </a:r>
            <a:r>
              <a:rPr lang="en-GB" sz="1800" err="1">
                <a:ea typeface="+mn-lt"/>
                <a:cs typeface="+mn-lt"/>
              </a:rPr>
              <a:t>i</a:t>
            </a:r>
            <a:r>
              <a:rPr lang="en-GB" sz="1800">
                <a:ea typeface="+mn-lt"/>
                <a:cs typeface="+mn-lt"/>
              </a:rPr>
              <a:t> </a:t>
            </a:r>
            <a:r>
              <a:rPr lang="en-GB" sz="1800" err="1">
                <a:ea typeface="+mn-lt"/>
                <a:cs typeface="+mn-lt"/>
              </a:rPr>
              <a:t>baratoi</a:t>
            </a:r>
            <a:r>
              <a:rPr lang="en-GB" sz="1800">
                <a:ea typeface="+mn-lt"/>
                <a:cs typeface="+mn-lt"/>
              </a:rPr>
              <a:t> </a:t>
            </a:r>
            <a:r>
              <a:rPr lang="en-GB" sz="1800" err="1">
                <a:ea typeface="+mn-lt"/>
                <a:cs typeface="+mn-lt"/>
              </a:rPr>
              <a:t>ar</a:t>
            </a:r>
            <a:r>
              <a:rPr lang="en-GB" sz="1800">
                <a:ea typeface="+mn-lt"/>
                <a:cs typeface="+mn-lt"/>
              </a:rPr>
              <a:t> </a:t>
            </a:r>
            <a:r>
              <a:rPr lang="en-GB" sz="1800" err="1">
                <a:ea typeface="+mn-lt"/>
                <a:cs typeface="+mn-lt"/>
              </a:rPr>
              <a:t>gyfer</a:t>
            </a:r>
            <a:r>
              <a:rPr lang="en-GB" sz="1800">
                <a:ea typeface="+mn-lt"/>
                <a:cs typeface="+mn-lt"/>
              </a:rPr>
              <a:t> y </a:t>
            </a:r>
            <a:r>
              <a:rPr lang="en-GB" sz="1800" err="1">
                <a:ea typeface="+mn-lt"/>
                <a:cs typeface="+mn-lt"/>
              </a:rPr>
              <a:t>sesiwn</a:t>
            </a:r>
            <a:r>
              <a:rPr lang="en-GB" sz="1800">
                <a:ea typeface="+mn-lt"/>
                <a:cs typeface="+mn-lt"/>
              </a:rPr>
              <a:t> Sadwrn </a:t>
            </a:r>
            <a:r>
              <a:rPr lang="en-GB" sz="1800" err="1">
                <a:ea typeface="+mn-lt"/>
                <a:cs typeface="+mn-lt"/>
              </a:rPr>
              <a:t>Cenedlaethol</a:t>
            </a:r>
            <a:r>
              <a:rPr lang="en-GB" sz="1800">
                <a:ea typeface="+mn-lt"/>
                <a:cs typeface="+mn-lt"/>
              </a:rPr>
              <a:t> </a:t>
            </a:r>
            <a:r>
              <a:rPr lang="en-GB" sz="1800" err="1">
                <a:ea typeface="+mn-lt"/>
                <a:cs typeface="+mn-lt"/>
              </a:rPr>
              <a:t>cyntaf</a:t>
            </a:r>
            <a:r>
              <a:rPr lang="en-GB" sz="1800">
                <a:ea typeface="+mn-lt"/>
                <a:cs typeface="+mn-lt"/>
              </a:rPr>
              <a:t> </a:t>
            </a:r>
            <a:r>
              <a:rPr lang="en-GB" sz="1800" err="1">
                <a:ea typeface="+mn-lt"/>
                <a:cs typeface="+mn-lt"/>
              </a:rPr>
              <a:t>hwn</a:t>
            </a:r>
            <a:r>
              <a:rPr lang="en-GB" sz="1800">
                <a:ea typeface="+mn-lt"/>
                <a:cs typeface="+mn-lt"/>
              </a:rPr>
              <a:t> .</a:t>
            </a:r>
            <a:endParaRPr lang="en-GB" sz="1800"/>
          </a:p>
          <a:p>
            <a:pPr>
              <a:buNone/>
            </a:pPr>
            <a:endParaRPr lang="en-GB" sz="1800"/>
          </a:p>
          <a:p>
            <a:pPr>
              <a:buNone/>
            </a:pPr>
            <a:r>
              <a:rPr lang="en-GB" sz="1800" err="1">
                <a:ea typeface="+mn-lt"/>
                <a:cs typeface="+mn-lt"/>
              </a:rPr>
              <a:t>Mewn</a:t>
            </a:r>
            <a:r>
              <a:rPr lang="en-GB" sz="1800">
                <a:ea typeface="+mn-lt"/>
                <a:cs typeface="+mn-lt"/>
              </a:rPr>
              <a:t> </a:t>
            </a:r>
            <a:r>
              <a:rPr lang="en-GB" sz="1800" err="1">
                <a:ea typeface="+mn-lt"/>
                <a:cs typeface="+mn-lt"/>
              </a:rPr>
              <a:t>ystafelloedd</a:t>
            </a:r>
            <a:r>
              <a:rPr lang="en-GB" sz="1800">
                <a:ea typeface="+mn-lt"/>
                <a:cs typeface="+mn-lt"/>
              </a:rPr>
              <a:t> </a:t>
            </a:r>
            <a:r>
              <a:rPr lang="en-GB" sz="1800" err="1">
                <a:ea typeface="+mn-lt"/>
                <a:cs typeface="+mn-lt"/>
              </a:rPr>
              <a:t>grŵp</a:t>
            </a:r>
            <a:r>
              <a:rPr lang="en-GB" sz="1800">
                <a:ea typeface="+mn-lt"/>
                <a:cs typeface="+mn-lt"/>
              </a:rPr>
              <a:t>, </a:t>
            </a:r>
            <a:r>
              <a:rPr lang="en-GB" sz="1800" err="1">
                <a:ea typeface="+mn-lt"/>
                <a:cs typeface="+mn-lt"/>
              </a:rPr>
              <a:t>bydd</a:t>
            </a:r>
            <a:r>
              <a:rPr lang="en-GB" sz="1800">
                <a:ea typeface="+mn-lt"/>
                <a:cs typeface="+mn-lt"/>
              </a:rPr>
              <a:t> </a:t>
            </a:r>
            <a:r>
              <a:rPr lang="en-GB" sz="1800" err="1">
                <a:ea typeface="+mn-lt"/>
                <a:cs typeface="+mn-lt"/>
              </a:rPr>
              <a:t>gennych</a:t>
            </a:r>
            <a:r>
              <a:rPr lang="en-GB" sz="1800">
                <a:ea typeface="+mn-lt"/>
                <a:cs typeface="+mn-lt"/>
              </a:rPr>
              <a:t> 20 </a:t>
            </a:r>
            <a:r>
              <a:rPr lang="en-GB" sz="1800" err="1">
                <a:ea typeface="+mn-lt"/>
                <a:cs typeface="+mn-lt"/>
              </a:rPr>
              <a:t>munud</a:t>
            </a:r>
            <a:r>
              <a:rPr lang="en-GB" sz="1800">
                <a:ea typeface="+mn-lt"/>
                <a:cs typeface="+mn-lt"/>
              </a:rPr>
              <a:t> </a:t>
            </a:r>
            <a:r>
              <a:rPr lang="en-GB" sz="1800" err="1">
                <a:ea typeface="+mn-lt"/>
                <a:cs typeface="+mn-lt"/>
              </a:rPr>
              <a:t>i</a:t>
            </a:r>
            <a:r>
              <a:rPr lang="en-GB" sz="1800">
                <a:ea typeface="+mn-lt"/>
                <a:cs typeface="+mn-lt"/>
              </a:rPr>
              <a:t> </a:t>
            </a:r>
            <a:r>
              <a:rPr lang="en-GB" sz="1800" err="1">
                <a:ea typeface="+mn-lt"/>
                <a:cs typeface="+mn-lt"/>
              </a:rPr>
              <a:t>greu</a:t>
            </a:r>
            <a:r>
              <a:rPr lang="en-GB" sz="1800">
                <a:ea typeface="+mn-lt"/>
                <a:cs typeface="+mn-lt"/>
              </a:rPr>
              <a:t> </a:t>
            </a:r>
            <a:r>
              <a:rPr lang="en-GB" sz="1800" err="1">
                <a:ea typeface="+mn-lt"/>
                <a:cs typeface="+mn-lt"/>
              </a:rPr>
              <a:t>cynrychioliad</a:t>
            </a:r>
            <a:r>
              <a:rPr lang="en-GB" sz="1800">
                <a:ea typeface="+mn-lt"/>
                <a:cs typeface="+mn-lt"/>
              </a:rPr>
              <a:t> </a:t>
            </a:r>
            <a:r>
              <a:rPr lang="en-GB" sz="1800" err="1">
                <a:ea typeface="+mn-lt"/>
                <a:cs typeface="+mn-lt"/>
              </a:rPr>
              <a:t>dwy</a:t>
            </a:r>
            <a:r>
              <a:rPr lang="en-GB" sz="1800">
                <a:ea typeface="+mn-lt"/>
                <a:cs typeface="+mn-lt"/>
              </a:rPr>
              <a:t> </a:t>
            </a:r>
            <a:r>
              <a:rPr lang="en-GB" sz="1800" err="1">
                <a:ea typeface="+mn-lt"/>
                <a:cs typeface="+mn-lt"/>
              </a:rPr>
              <a:t>funud</a:t>
            </a:r>
            <a:r>
              <a:rPr lang="en-GB" sz="1800">
                <a:ea typeface="+mn-lt"/>
                <a:cs typeface="+mn-lt"/>
              </a:rPr>
              <a:t> </a:t>
            </a:r>
            <a:r>
              <a:rPr lang="en-GB" sz="1800" err="1">
                <a:ea typeface="+mn-lt"/>
                <a:cs typeface="+mn-lt"/>
              </a:rPr>
              <a:t>o'ch</a:t>
            </a:r>
            <a:r>
              <a:rPr lang="en-GB" sz="1800">
                <a:ea typeface="+mn-lt"/>
                <a:cs typeface="+mn-lt"/>
              </a:rPr>
              <a:t> </a:t>
            </a:r>
            <a:r>
              <a:rPr lang="en-GB" sz="1800" err="1">
                <a:ea typeface="+mn-lt"/>
                <a:cs typeface="+mn-lt"/>
              </a:rPr>
              <a:t>syniadau</a:t>
            </a:r>
            <a:r>
              <a:rPr lang="en-GB" sz="1800">
                <a:ea typeface="+mn-lt"/>
                <a:cs typeface="+mn-lt"/>
              </a:rPr>
              <a:t> </a:t>
            </a:r>
            <a:r>
              <a:rPr lang="en-GB" sz="1800" err="1">
                <a:ea typeface="+mn-lt"/>
                <a:cs typeface="+mn-lt"/>
              </a:rPr>
              <a:t>ar</a:t>
            </a:r>
            <a:r>
              <a:rPr lang="en-GB" sz="1800">
                <a:ea typeface="+mn-lt"/>
                <a:cs typeface="+mn-lt"/>
              </a:rPr>
              <a:t> </a:t>
            </a:r>
            <a:r>
              <a:rPr lang="en-GB" sz="1800" err="1">
                <a:ea typeface="+mn-lt"/>
                <a:cs typeface="+mn-lt"/>
              </a:rPr>
              <a:t>sut</a:t>
            </a:r>
            <a:r>
              <a:rPr lang="en-GB" sz="1800">
                <a:ea typeface="+mn-lt"/>
                <a:cs typeface="+mn-lt"/>
              </a:rPr>
              <a:t> </a:t>
            </a:r>
            <a:r>
              <a:rPr lang="en-GB" sz="1800" err="1">
                <a:ea typeface="+mn-lt"/>
                <a:cs typeface="+mn-lt"/>
              </a:rPr>
              <a:t>i</a:t>
            </a:r>
            <a:r>
              <a:rPr lang="en-GB" sz="1800">
                <a:ea typeface="+mn-lt"/>
                <a:cs typeface="+mn-lt"/>
              </a:rPr>
              <a:t> </a:t>
            </a:r>
            <a:r>
              <a:rPr lang="en-GB" sz="1800" err="1">
                <a:ea typeface="+mn-lt"/>
                <a:cs typeface="+mn-lt"/>
              </a:rPr>
              <a:t>gefnogi</a:t>
            </a:r>
            <a:r>
              <a:rPr lang="en-GB" sz="1800">
                <a:ea typeface="+mn-lt"/>
                <a:cs typeface="+mn-lt"/>
              </a:rPr>
              <a:t> </a:t>
            </a:r>
            <a:r>
              <a:rPr lang="en-GB" sz="1800" err="1">
                <a:ea typeface="+mn-lt"/>
                <a:cs typeface="+mn-lt"/>
              </a:rPr>
              <a:t>dysgwyr</a:t>
            </a:r>
            <a:r>
              <a:rPr lang="en-GB" sz="1800">
                <a:ea typeface="+mn-lt"/>
                <a:cs typeface="+mn-lt"/>
              </a:rPr>
              <a:t> y </a:t>
            </a:r>
            <a:r>
              <a:rPr lang="en-GB" sz="1800" err="1">
                <a:ea typeface="+mn-lt"/>
                <a:cs typeface="+mn-lt"/>
              </a:rPr>
              <a:t>mae</a:t>
            </a:r>
            <a:r>
              <a:rPr lang="en-GB" sz="1800">
                <a:ea typeface="+mn-lt"/>
                <a:cs typeface="+mn-lt"/>
              </a:rPr>
              <a:t> </a:t>
            </a:r>
            <a:r>
              <a:rPr lang="en-GB" sz="1800" err="1">
                <a:ea typeface="+mn-lt"/>
                <a:cs typeface="+mn-lt"/>
              </a:rPr>
              <a:t>tlodi</a:t>
            </a:r>
            <a:r>
              <a:rPr lang="en-GB" sz="1800">
                <a:ea typeface="+mn-lt"/>
                <a:cs typeface="+mn-lt"/>
              </a:rPr>
              <a:t> ac </a:t>
            </a:r>
            <a:r>
              <a:rPr lang="en-GB" sz="1800" err="1">
                <a:ea typeface="+mn-lt"/>
                <a:cs typeface="+mn-lt"/>
              </a:rPr>
              <a:t>anfantais</a:t>
            </a:r>
            <a:r>
              <a:rPr lang="en-GB" sz="1800">
                <a:ea typeface="+mn-lt"/>
                <a:cs typeface="+mn-lt"/>
              </a:rPr>
              <a:t> </a:t>
            </a:r>
            <a:r>
              <a:rPr lang="en-GB" sz="1800" err="1">
                <a:ea typeface="+mn-lt"/>
                <a:cs typeface="+mn-lt"/>
              </a:rPr>
              <a:t>yn</a:t>
            </a:r>
            <a:r>
              <a:rPr lang="en-GB" sz="1800">
                <a:ea typeface="+mn-lt"/>
                <a:cs typeface="+mn-lt"/>
              </a:rPr>
              <a:t> </a:t>
            </a:r>
            <a:r>
              <a:rPr lang="en-GB" sz="1800" err="1">
                <a:ea typeface="+mn-lt"/>
                <a:cs typeface="+mn-lt"/>
              </a:rPr>
              <a:t>effeithio</a:t>
            </a:r>
            <a:r>
              <a:rPr lang="en-GB" sz="1800">
                <a:ea typeface="+mn-lt"/>
                <a:cs typeface="+mn-lt"/>
              </a:rPr>
              <a:t> </a:t>
            </a:r>
            <a:r>
              <a:rPr lang="en-GB" sz="1800" err="1">
                <a:ea typeface="+mn-lt"/>
                <a:cs typeface="+mn-lt"/>
              </a:rPr>
              <a:t>arnynt</a:t>
            </a:r>
            <a:r>
              <a:rPr lang="en-GB" sz="1800">
                <a:ea typeface="+mn-lt"/>
                <a:cs typeface="+mn-lt"/>
              </a:rPr>
              <a:t> </a:t>
            </a:r>
            <a:r>
              <a:rPr lang="en-GB" sz="1800" err="1">
                <a:ea typeface="+mn-lt"/>
                <a:cs typeface="+mn-lt"/>
              </a:rPr>
              <a:t>yng</a:t>
            </a:r>
            <a:r>
              <a:rPr lang="en-GB" sz="1800">
                <a:ea typeface="+mn-lt"/>
                <a:cs typeface="+mn-lt"/>
              </a:rPr>
              <a:t> </a:t>
            </a:r>
            <a:r>
              <a:rPr lang="en-GB" sz="1800" err="1">
                <a:ea typeface="+mn-lt"/>
                <a:cs typeface="+mn-lt"/>
              </a:rPr>
              <a:t>nghyd-destun</a:t>
            </a:r>
            <a:r>
              <a:rPr lang="en-GB" sz="1800">
                <a:ea typeface="+mn-lt"/>
                <a:cs typeface="+mn-lt"/>
              </a:rPr>
              <a:t> </a:t>
            </a:r>
            <a:r>
              <a:rPr lang="en-GB" sz="1800" err="1">
                <a:ea typeface="+mn-lt"/>
                <a:cs typeface="+mn-lt"/>
              </a:rPr>
              <a:t>ymarfer</a:t>
            </a:r>
            <a:r>
              <a:rPr lang="en-GB" sz="1800">
                <a:ea typeface="+mn-lt"/>
                <a:cs typeface="+mn-lt"/>
              </a:rPr>
              <a:t> a </a:t>
            </a:r>
            <a:r>
              <a:rPr lang="en-GB" sz="1800" err="1">
                <a:ea typeface="+mn-lt"/>
                <a:cs typeface="+mn-lt"/>
              </a:rPr>
              <a:t>mesuriadau</a:t>
            </a:r>
            <a:r>
              <a:rPr lang="en-GB" sz="1800">
                <a:ea typeface="+mn-lt"/>
                <a:cs typeface="+mn-lt"/>
              </a:rPr>
              <a:t> </a:t>
            </a:r>
            <a:r>
              <a:rPr lang="en-GB" sz="1800" err="1">
                <a:ea typeface="+mn-lt"/>
                <a:cs typeface="+mn-lt"/>
              </a:rPr>
              <a:t>dysgu</a:t>
            </a:r>
            <a:r>
              <a:rPr lang="en-GB" sz="1800">
                <a:ea typeface="+mn-lt"/>
                <a:cs typeface="+mn-lt"/>
              </a:rPr>
              <a:t> a </a:t>
            </a:r>
            <a:r>
              <a:rPr lang="en-GB" sz="1800" err="1">
                <a:ea typeface="+mn-lt"/>
                <a:cs typeface="+mn-lt"/>
              </a:rPr>
              <a:t>datblygu</a:t>
            </a:r>
            <a:r>
              <a:rPr lang="en-GB" sz="1800">
                <a:ea typeface="+mn-lt"/>
                <a:cs typeface="+mn-lt"/>
              </a:rPr>
              <a:t>. </a:t>
            </a:r>
            <a:r>
              <a:rPr lang="en-GB" sz="1800" err="1">
                <a:ea typeface="+mn-lt"/>
                <a:cs typeface="+mn-lt"/>
              </a:rPr>
              <a:t>Defnyddiwch</a:t>
            </a:r>
            <a:r>
              <a:rPr lang="en-GB" sz="1800">
                <a:ea typeface="+mn-lt"/>
                <a:cs typeface="+mn-lt"/>
              </a:rPr>
              <a:t> </a:t>
            </a:r>
            <a:r>
              <a:rPr lang="en-GB" sz="1800" err="1">
                <a:ea typeface="+mn-lt"/>
                <a:cs typeface="+mn-lt"/>
              </a:rPr>
              <a:t>eich</a:t>
            </a:r>
            <a:r>
              <a:rPr lang="en-GB" sz="1800">
                <a:ea typeface="+mn-lt"/>
                <a:cs typeface="+mn-lt"/>
              </a:rPr>
              <a:t> </a:t>
            </a:r>
            <a:r>
              <a:rPr lang="en-GB" sz="1800" err="1">
                <a:ea typeface="+mn-lt"/>
                <a:cs typeface="+mn-lt"/>
              </a:rPr>
              <a:t>dealltwriaeth</a:t>
            </a:r>
            <a:r>
              <a:rPr lang="en-GB" sz="1800">
                <a:ea typeface="+mn-lt"/>
                <a:cs typeface="+mn-lt"/>
              </a:rPr>
              <a:t> </a:t>
            </a:r>
            <a:r>
              <a:rPr lang="en-GB" sz="1800" err="1">
                <a:ea typeface="+mn-lt"/>
                <a:cs typeface="+mn-lt"/>
              </a:rPr>
              <a:t>o'r</a:t>
            </a:r>
            <a:r>
              <a:rPr lang="en-GB" sz="1800">
                <a:ea typeface="+mn-lt"/>
                <a:cs typeface="+mn-lt"/>
              </a:rPr>
              <a:t> </a:t>
            </a:r>
            <a:r>
              <a:rPr lang="en-GB" sz="1800" err="1">
                <a:ea typeface="+mn-lt"/>
                <a:cs typeface="+mn-lt"/>
              </a:rPr>
              <a:t>Ddamcaniaeth</a:t>
            </a:r>
            <a:r>
              <a:rPr lang="en-GB" sz="1800">
                <a:ea typeface="+mn-lt"/>
                <a:cs typeface="+mn-lt"/>
              </a:rPr>
              <a:t> </a:t>
            </a:r>
            <a:r>
              <a:rPr lang="en-GB" sz="1800" err="1">
                <a:ea typeface="+mn-lt"/>
                <a:cs typeface="+mn-lt"/>
              </a:rPr>
              <a:t>Systemau</a:t>
            </a:r>
            <a:r>
              <a:rPr lang="en-GB" sz="1800">
                <a:ea typeface="+mn-lt"/>
                <a:cs typeface="+mn-lt"/>
              </a:rPr>
              <a:t> </a:t>
            </a:r>
            <a:r>
              <a:rPr lang="en-GB" sz="1800" err="1">
                <a:ea typeface="+mn-lt"/>
                <a:cs typeface="+mn-lt"/>
              </a:rPr>
              <a:t>Ecolegol</a:t>
            </a:r>
            <a:r>
              <a:rPr lang="en-GB" sz="1800">
                <a:ea typeface="+mn-lt"/>
                <a:cs typeface="+mn-lt"/>
              </a:rPr>
              <a:t>, </a:t>
            </a:r>
            <a:r>
              <a:rPr lang="en-GB" sz="1800" err="1">
                <a:ea typeface="+mn-lt"/>
                <a:cs typeface="+mn-lt"/>
              </a:rPr>
              <a:t>unrhyw</a:t>
            </a:r>
            <a:r>
              <a:rPr lang="en-GB" sz="1800">
                <a:ea typeface="+mn-lt"/>
                <a:cs typeface="+mn-lt"/>
              </a:rPr>
              <a:t> </a:t>
            </a:r>
            <a:r>
              <a:rPr lang="en-GB" sz="1800" err="1">
                <a:ea typeface="+mn-lt"/>
                <a:cs typeface="+mn-lt"/>
              </a:rPr>
              <a:t>ddamcaniaeth</a:t>
            </a:r>
            <a:r>
              <a:rPr lang="en-GB" sz="1800">
                <a:ea typeface="+mn-lt"/>
                <a:cs typeface="+mn-lt"/>
              </a:rPr>
              <a:t> </a:t>
            </a:r>
            <a:r>
              <a:rPr lang="en-GB" sz="1800" err="1">
                <a:ea typeface="+mn-lt"/>
                <a:cs typeface="+mn-lt"/>
              </a:rPr>
              <a:t>berthnasol</a:t>
            </a:r>
            <a:r>
              <a:rPr lang="en-GB" sz="1800">
                <a:ea typeface="+mn-lt"/>
                <a:cs typeface="+mn-lt"/>
              </a:rPr>
              <a:t> </a:t>
            </a:r>
            <a:r>
              <a:rPr lang="en-GB" sz="1800" err="1">
                <a:ea typeface="+mn-lt"/>
                <a:cs typeface="+mn-lt"/>
              </a:rPr>
              <a:t>arall</a:t>
            </a:r>
            <a:r>
              <a:rPr lang="en-GB" sz="1800">
                <a:ea typeface="+mn-lt"/>
                <a:cs typeface="+mn-lt"/>
              </a:rPr>
              <a:t> </a:t>
            </a:r>
            <a:r>
              <a:rPr lang="en-GB" sz="1800" err="1">
                <a:ea typeface="+mn-lt"/>
                <a:cs typeface="+mn-lt"/>
              </a:rPr>
              <a:t>a'r</a:t>
            </a:r>
            <a:r>
              <a:rPr lang="en-GB" sz="1800">
                <a:ea typeface="+mn-lt"/>
                <a:cs typeface="+mn-lt"/>
              </a:rPr>
              <a:t> </a:t>
            </a:r>
            <a:r>
              <a:rPr lang="en-GB" sz="1800" err="1">
                <a:ea typeface="+mn-lt"/>
                <a:cs typeface="+mn-lt"/>
              </a:rPr>
              <a:t>Ymagwedd</a:t>
            </a:r>
            <a:r>
              <a:rPr lang="en-GB" sz="1800">
                <a:ea typeface="+mn-lt"/>
                <a:cs typeface="+mn-lt"/>
              </a:rPr>
              <a:t> </a:t>
            </a:r>
            <a:r>
              <a:rPr lang="en-GB" sz="1800" err="1">
                <a:ea typeface="+mn-lt"/>
                <a:cs typeface="+mn-lt"/>
              </a:rPr>
              <a:t>Gallu</a:t>
            </a:r>
            <a:r>
              <a:rPr lang="en-GB" sz="1800">
                <a:ea typeface="+mn-lt"/>
                <a:cs typeface="+mn-lt"/>
              </a:rPr>
              <a:t> </a:t>
            </a:r>
            <a:r>
              <a:rPr lang="en-GB" sz="1800" err="1">
                <a:ea typeface="+mn-lt"/>
                <a:cs typeface="+mn-lt"/>
              </a:rPr>
              <a:t>i</a:t>
            </a:r>
            <a:r>
              <a:rPr lang="en-GB" sz="1800">
                <a:ea typeface="+mn-lt"/>
                <a:cs typeface="+mn-lt"/>
              </a:rPr>
              <a:t> </a:t>
            </a:r>
            <a:r>
              <a:rPr lang="en-GB" sz="1800" err="1">
                <a:ea typeface="+mn-lt"/>
                <a:cs typeface="+mn-lt"/>
              </a:rPr>
              <a:t>lywio</a:t>
            </a:r>
            <a:r>
              <a:rPr lang="en-GB" sz="1800">
                <a:ea typeface="+mn-lt"/>
                <a:cs typeface="+mn-lt"/>
              </a:rPr>
              <a:t> </a:t>
            </a:r>
            <a:r>
              <a:rPr lang="en-GB" sz="1800" err="1">
                <a:ea typeface="+mn-lt"/>
                <a:cs typeface="+mn-lt"/>
              </a:rPr>
              <a:t>eich</a:t>
            </a:r>
            <a:r>
              <a:rPr lang="en-GB" sz="1800">
                <a:ea typeface="+mn-lt"/>
                <a:cs typeface="+mn-lt"/>
              </a:rPr>
              <a:t> </a:t>
            </a:r>
            <a:r>
              <a:rPr lang="en-GB" sz="1800" err="1">
                <a:ea typeface="+mn-lt"/>
                <a:cs typeface="+mn-lt"/>
              </a:rPr>
              <a:t>gwaith</a:t>
            </a:r>
            <a:r>
              <a:rPr lang="en-GB" sz="1800">
                <a:ea typeface="+mn-lt"/>
                <a:cs typeface="+mn-lt"/>
              </a:rPr>
              <a:t>.  </a:t>
            </a:r>
            <a:r>
              <a:rPr lang="en-GB" sz="1800" err="1">
                <a:ea typeface="+mn-lt"/>
                <a:cs typeface="+mn-lt"/>
              </a:rPr>
              <a:t>Gallwch</a:t>
            </a:r>
            <a:r>
              <a:rPr lang="en-GB" sz="1800">
                <a:ea typeface="+mn-lt"/>
                <a:cs typeface="+mn-lt"/>
              </a:rPr>
              <a:t> </a:t>
            </a:r>
            <a:r>
              <a:rPr lang="en-GB" sz="1800" err="1">
                <a:ea typeface="+mn-lt"/>
                <a:cs typeface="+mn-lt"/>
              </a:rPr>
              <a:t>wneud</a:t>
            </a:r>
            <a:r>
              <a:rPr lang="en-GB" sz="1800">
                <a:ea typeface="+mn-lt"/>
                <a:cs typeface="+mn-lt"/>
              </a:rPr>
              <a:t> </a:t>
            </a:r>
            <a:r>
              <a:rPr lang="en-GB" sz="1800" err="1">
                <a:ea typeface="+mn-lt"/>
                <a:cs typeface="+mn-lt"/>
              </a:rPr>
              <a:t>hyn</a:t>
            </a:r>
            <a:r>
              <a:rPr lang="en-GB" sz="1800">
                <a:ea typeface="+mn-lt"/>
                <a:cs typeface="+mn-lt"/>
              </a:rPr>
              <a:t> </a:t>
            </a:r>
            <a:r>
              <a:rPr lang="en-GB" sz="1800" err="1">
                <a:ea typeface="+mn-lt"/>
                <a:cs typeface="+mn-lt"/>
              </a:rPr>
              <a:t>yn</a:t>
            </a:r>
            <a:r>
              <a:rPr lang="en-GB" sz="1800">
                <a:ea typeface="+mn-lt"/>
                <a:cs typeface="+mn-lt"/>
              </a:rPr>
              <a:t> </a:t>
            </a:r>
            <a:r>
              <a:rPr lang="en-GB" sz="1800" err="1">
                <a:ea typeface="+mn-lt"/>
                <a:cs typeface="+mn-lt"/>
              </a:rPr>
              <a:t>unigol</a:t>
            </a:r>
            <a:r>
              <a:rPr lang="en-GB" sz="1800">
                <a:ea typeface="+mn-lt"/>
                <a:cs typeface="+mn-lt"/>
              </a:rPr>
              <a:t>, </a:t>
            </a:r>
            <a:r>
              <a:rPr lang="en-GB" sz="1800" err="1">
                <a:ea typeface="+mn-lt"/>
                <a:cs typeface="+mn-lt"/>
              </a:rPr>
              <a:t>fel</a:t>
            </a:r>
            <a:r>
              <a:rPr lang="en-GB" sz="1800">
                <a:ea typeface="+mn-lt"/>
                <a:cs typeface="+mn-lt"/>
              </a:rPr>
              <a:t> </a:t>
            </a:r>
            <a:r>
              <a:rPr lang="en-GB" sz="1800" err="1">
                <a:ea typeface="+mn-lt"/>
                <a:cs typeface="+mn-lt"/>
              </a:rPr>
              <a:t>grŵp</a:t>
            </a:r>
            <a:r>
              <a:rPr lang="en-GB" sz="1800">
                <a:ea typeface="+mn-lt"/>
                <a:cs typeface="+mn-lt"/>
              </a:rPr>
              <a:t> </a:t>
            </a:r>
            <a:r>
              <a:rPr lang="en-GB" sz="1800" err="1">
                <a:ea typeface="+mn-lt"/>
                <a:cs typeface="+mn-lt"/>
              </a:rPr>
              <a:t>bach</a:t>
            </a:r>
            <a:r>
              <a:rPr lang="en-GB" sz="1800">
                <a:ea typeface="+mn-lt"/>
                <a:cs typeface="+mn-lt"/>
              </a:rPr>
              <a:t> neu </a:t>
            </a:r>
            <a:r>
              <a:rPr lang="en-GB" sz="1800" err="1">
                <a:ea typeface="+mn-lt"/>
                <a:cs typeface="+mn-lt"/>
              </a:rPr>
              <a:t>fel</a:t>
            </a:r>
            <a:r>
              <a:rPr lang="en-GB" sz="1800">
                <a:ea typeface="+mn-lt"/>
                <a:cs typeface="+mn-lt"/>
              </a:rPr>
              <a:t> </a:t>
            </a:r>
            <a:r>
              <a:rPr lang="en-GB" sz="1800" err="1">
                <a:ea typeface="+mn-lt"/>
                <a:cs typeface="+mn-lt"/>
              </a:rPr>
              <a:t>grŵp</a:t>
            </a:r>
            <a:r>
              <a:rPr lang="en-GB" sz="1800">
                <a:ea typeface="+mn-lt"/>
                <a:cs typeface="+mn-lt"/>
              </a:rPr>
              <a:t> </a:t>
            </a:r>
            <a:r>
              <a:rPr lang="en-GB" sz="1800" err="1">
                <a:ea typeface="+mn-lt"/>
                <a:cs typeface="+mn-lt"/>
              </a:rPr>
              <a:t>cyfan</a:t>
            </a:r>
            <a:r>
              <a:rPr lang="en-GB" sz="1800">
                <a:ea typeface="+mn-lt"/>
                <a:cs typeface="+mn-lt"/>
              </a:rPr>
              <a:t>.  </a:t>
            </a:r>
          </a:p>
          <a:p>
            <a:pPr>
              <a:buNone/>
            </a:pPr>
            <a:endParaRPr lang="en-GB" sz="1800">
              <a:ea typeface="+mn-lt"/>
              <a:cs typeface="+mn-lt"/>
            </a:endParaRPr>
          </a:p>
          <a:p>
            <a:pPr>
              <a:buNone/>
            </a:pPr>
            <a:r>
              <a:rPr lang="en-GB" sz="1800">
                <a:ea typeface="+mn-lt"/>
                <a:cs typeface="+mn-lt"/>
              </a:rPr>
              <a:t>Gall </a:t>
            </a:r>
            <a:r>
              <a:rPr lang="en-GB" sz="1800" err="1">
                <a:ea typeface="+mn-lt"/>
                <a:cs typeface="+mn-lt"/>
              </a:rPr>
              <a:t>eich</a:t>
            </a:r>
            <a:r>
              <a:rPr lang="en-GB" sz="1800">
                <a:ea typeface="+mn-lt"/>
                <a:cs typeface="+mn-lt"/>
              </a:rPr>
              <a:t> </a:t>
            </a:r>
            <a:r>
              <a:rPr lang="en-GB" sz="1800" err="1">
                <a:ea typeface="+mn-lt"/>
                <a:cs typeface="+mn-lt"/>
              </a:rPr>
              <a:t>cynrychioliad</a:t>
            </a:r>
            <a:r>
              <a:rPr lang="en-GB" sz="1800">
                <a:ea typeface="+mn-lt"/>
                <a:cs typeface="+mn-lt"/>
              </a:rPr>
              <a:t> </a:t>
            </a:r>
            <a:r>
              <a:rPr lang="en-GB" sz="1800" err="1">
                <a:ea typeface="+mn-lt"/>
                <a:cs typeface="+mn-lt"/>
              </a:rPr>
              <a:t>fod</a:t>
            </a:r>
            <a:r>
              <a:rPr lang="en-GB" sz="1800">
                <a:ea typeface="+mn-lt"/>
                <a:cs typeface="+mn-lt"/>
              </a:rPr>
              <a:t> </a:t>
            </a:r>
            <a:r>
              <a:rPr lang="en-GB" sz="1800" err="1">
                <a:ea typeface="+mn-lt"/>
                <a:cs typeface="+mn-lt"/>
              </a:rPr>
              <a:t>ar</a:t>
            </a:r>
            <a:r>
              <a:rPr lang="en-GB" sz="1800">
                <a:ea typeface="+mn-lt"/>
                <a:cs typeface="+mn-lt"/>
              </a:rPr>
              <a:t> </a:t>
            </a:r>
            <a:r>
              <a:rPr lang="en-GB" sz="1800" err="1">
                <a:ea typeface="+mn-lt"/>
                <a:cs typeface="+mn-lt"/>
              </a:rPr>
              <a:t>unrhyw</a:t>
            </a:r>
            <a:r>
              <a:rPr lang="en-GB" sz="1800">
                <a:ea typeface="+mn-lt"/>
                <a:cs typeface="+mn-lt"/>
              </a:rPr>
              <a:t> </a:t>
            </a:r>
            <a:r>
              <a:rPr lang="en-GB" sz="1800" err="1">
                <a:ea typeface="+mn-lt"/>
                <a:cs typeface="+mn-lt"/>
              </a:rPr>
              <a:t>ffurf</a:t>
            </a:r>
            <a:r>
              <a:rPr lang="en-GB" sz="1800">
                <a:ea typeface="+mn-lt"/>
                <a:cs typeface="+mn-lt"/>
              </a:rPr>
              <a:t>, </a:t>
            </a:r>
            <a:r>
              <a:rPr lang="en-GB" sz="1800" err="1">
                <a:ea typeface="+mn-lt"/>
                <a:cs typeface="+mn-lt"/>
              </a:rPr>
              <a:t>megis</a:t>
            </a:r>
            <a:r>
              <a:rPr lang="en-GB" sz="1800">
                <a:ea typeface="+mn-lt"/>
                <a:cs typeface="+mn-lt"/>
              </a:rPr>
              <a:t> </a:t>
            </a:r>
            <a:r>
              <a:rPr lang="en-GB" sz="1800" err="1">
                <a:ea typeface="+mn-lt"/>
                <a:cs typeface="+mn-lt"/>
              </a:rPr>
              <a:t>llafar</a:t>
            </a:r>
            <a:r>
              <a:rPr lang="en-GB" sz="1800">
                <a:ea typeface="+mn-lt"/>
                <a:cs typeface="+mn-lt"/>
              </a:rPr>
              <a:t>, </a:t>
            </a:r>
            <a:r>
              <a:rPr lang="en-GB" sz="1800" err="1">
                <a:ea typeface="+mn-lt"/>
                <a:cs typeface="+mn-lt"/>
              </a:rPr>
              <a:t>ysgrifenedig</a:t>
            </a:r>
            <a:r>
              <a:rPr lang="en-GB" sz="1800">
                <a:ea typeface="+mn-lt"/>
                <a:cs typeface="+mn-lt"/>
              </a:rPr>
              <a:t> neu </a:t>
            </a:r>
            <a:r>
              <a:rPr lang="en-GB" sz="1800" err="1">
                <a:ea typeface="+mn-lt"/>
                <a:cs typeface="+mn-lt"/>
              </a:rPr>
              <a:t>weledol</a:t>
            </a:r>
            <a:r>
              <a:rPr lang="en-GB" sz="1800">
                <a:ea typeface="+mn-lt"/>
                <a:cs typeface="+mn-lt"/>
              </a:rPr>
              <a:t>, a </a:t>
            </a:r>
            <a:r>
              <a:rPr lang="en-GB" sz="1800" err="1">
                <a:ea typeface="+mn-lt"/>
                <a:cs typeface="+mn-lt"/>
              </a:rPr>
              <a:t>dylai</a:t>
            </a:r>
            <a:r>
              <a:rPr lang="en-GB" sz="1800">
                <a:ea typeface="+mn-lt"/>
                <a:cs typeface="+mn-lt"/>
              </a:rPr>
              <a:t> </a:t>
            </a:r>
            <a:r>
              <a:rPr lang="en-GB" sz="1800" err="1">
                <a:ea typeface="+mn-lt"/>
                <a:cs typeface="+mn-lt"/>
              </a:rPr>
              <a:t>ddangos</a:t>
            </a:r>
            <a:r>
              <a:rPr lang="en-GB" sz="1800">
                <a:ea typeface="+mn-lt"/>
                <a:cs typeface="+mn-lt"/>
              </a:rPr>
              <a:t> </a:t>
            </a:r>
            <a:r>
              <a:rPr lang="en-GB" sz="1800" err="1">
                <a:ea typeface="+mn-lt"/>
                <a:cs typeface="+mn-lt"/>
              </a:rPr>
              <a:t>eich</a:t>
            </a:r>
            <a:r>
              <a:rPr lang="en-GB" sz="1800">
                <a:ea typeface="+mn-lt"/>
                <a:cs typeface="+mn-lt"/>
              </a:rPr>
              <a:t> </a:t>
            </a:r>
            <a:r>
              <a:rPr lang="en-GB" sz="1800" err="1">
                <a:ea typeface="+mn-lt"/>
                <a:cs typeface="+mn-lt"/>
              </a:rPr>
              <a:t>dealltwriaeth</a:t>
            </a:r>
            <a:r>
              <a:rPr lang="en-GB" sz="1800">
                <a:ea typeface="+mn-lt"/>
                <a:cs typeface="+mn-lt"/>
              </a:rPr>
              <a:t> </a:t>
            </a:r>
            <a:r>
              <a:rPr lang="en-GB" sz="1800" err="1">
                <a:ea typeface="+mn-lt"/>
                <a:cs typeface="+mn-lt"/>
              </a:rPr>
              <a:t>o’r</a:t>
            </a:r>
            <a:r>
              <a:rPr lang="en-GB" sz="1800">
                <a:ea typeface="+mn-lt"/>
                <a:cs typeface="+mn-lt"/>
              </a:rPr>
              <a:t> </a:t>
            </a:r>
            <a:r>
              <a:rPr lang="en-GB" sz="1800" err="1">
                <a:ea typeface="+mn-lt"/>
                <a:cs typeface="+mn-lt"/>
              </a:rPr>
              <a:t>damcaniaethau</a:t>
            </a:r>
            <a:r>
              <a:rPr lang="en-GB" sz="1800">
                <a:ea typeface="+mn-lt"/>
                <a:cs typeface="+mn-lt"/>
              </a:rPr>
              <a:t> </a:t>
            </a:r>
            <a:r>
              <a:rPr lang="en-GB" sz="1800" err="1">
                <a:ea typeface="+mn-lt"/>
                <a:cs typeface="+mn-lt"/>
              </a:rPr>
              <a:t>a’u</a:t>
            </a:r>
            <a:r>
              <a:rPr lang="en-GB" sz="1800">
                <a:ea typeface="+mn-lt"/>
                <a:cs typeface="+mn-lt"/>
              </a:rPr>
              <a:t> </a:t>
            </a:r>
            <a:r>
              <a:rPr lang="en-GB" sz="1800" err="1">
                <a:ea typeface="+mn-lt"/>
                <a:cs typeface="+mn-lt"/>
              </a:rPr>
              <a:t>cymhwysiad</a:t>
            </a:r>
            <a:r>
              <a:rPr lang="en-GB" sz="1800">
                <a:ea typeface="+mn-lt"/>
                <a:cs typeface="+mn-lt"/>
              </a:rPr>
              <a:t> </a:t>
            </a:r>
            <a:r>
              <a:rPr lang="en-GB" sz="1800" err="1">
                <a:ea typeface="+mn-lt"/>
                <a:cs typeface="+mn-lt"/>
              </a:rPr>
              <a:t>ymarferol</a:t>
            </a:r>
            <a:r>
              <a:rPr lang="en-GB" sz="1800">
                <a:ea typeface="+mn-lt"/>
                <a:cs typeface="+mn-lt"/>
              </a:rPr>
              <a:t> </a:t>
            </a:r>
            <a:r>
              <a:rPr lang="en-GB" sz="1800" err="1">
                <a:ea typeface="+mn-lt"/>
                <a:cs typeface="+mn-lt"/>
              </a:rPr>
              <a:t>wrth</a:t>
            </a:r>
            <a:r>
              <a:rPr lang="en-GB" sz="1800">
                <a:ea typeface="+mn-lt"/>
                <a:cs typeface="+mn-lt"/>
              </a:rPr>
              <a:t> </a:t>
            </a:r>
            <a:r>
              <a:rPr lang="en-GB" sz="1800" err="1">
                <a:ea typeface="+mn-lt"/>
                <a:cs typeface="+mn-lt"/>
              </a:rPr>
              <a:t>gefnogi</a:t>
            </a:r>
            <a:r>
              <a:rPr lang="en-GB" sz="1800">
                <a:ea typeface="+mn-lt"/>
                <a:cs typeface="+mn-lt"/>
              </a:rPr>
              <a:t> </a:t>
            </a:r>
            <a:r>
              <a:rPr lang="en-GB" sz="1800" err="1">
                <a:ea typeface="+mn-lt"/>
                <a:cs typeface="+mn-lt"/>
              </a:rPr>
              <a:t>dysgwyr</a:t>
            </a:r>
            <a:r>
              <a:rPr lang="en-GB" sz="1800">
                <a:ea typeface="+mn-lt"/>
                <a:cs typeface="+mn-lt"/>
              </a:rPr>
              <a:t> y </a:t>
            </a:r>
            <a:r>
              <a:rPr lang="en-GB" sz="1800" err="1">
                <a:ea typeface="+mn-lt"/>
                <a:cs typeface="+mn-lt"/>
              </a:rPr>
              <a:t>mae</a:t>
            </a:r>
            <a:r>
              <a:rPr lang="en-GB" sz="1800">
                <a:ea typeface="+mn-lt"/>
                <a:cs typeface="+mn-lt"/>
              </a:rPr>
              <a:t> </a:t>
            </a:r>
            <a:r>
              <a:rPr lang="en-GB" sz="1800" err="1">
                <a:ea typeface="+mn-lt"/>
                <a:cs typeface="+mn-lt"/>
              </a:rPr>
              <a:t>tlodi</a:t>
            </a:r>
            <a:r>
              <a:rPr lang="en-GB" sz="1800">
                <a:ea typeface="+mn-lt"/>
                <a:cs typeface="+mn-lt"/>
              </a:rPr>
              <a:t> ac </a:t>
            </a:r>
            <a:r>
              <a:rPr lang="en-GB" sz="1800" err="1">
                <a:ea typeface="+mn-lt"/>
                <a:cs typeface="+mn-lt"/>
              </a:rPr>
              <a:t>anfantais</a:t>
            </a:r>
            <a:r>
              <a:rPr lang="en-GB" sz="1800">
                <a:ea typeface="+mn-lt"/>
                <a:cs typeface="+mn-lt"/>
              </a:rPr>
              <a:t> </a:t>
            </a:r>
            <a:r>
              <a:rPr lang="en-GB" sz="1800" err="1">
                <a:ea typeface="+mn-lt"/>
                <a:cs typeface="+mn-lt"/>
              </a:rPr>
              <a:t>yn</a:t>
            </a:r>
            <a:r>
              <a:rPr lang="en-GB" sz="1800">
                <a:ea typeface="+mn-lt"/>
                <a:cs typeface="+mn-lt"/>
              </a:rPr>
              <a:t> </a:t>
            </a:r>
            <a:r>
              <a:rPr lang="en-GB" sz="1800" err="1">
                <a:ea typeface="+mn-lt"/>
                <a:cs typeface="+mn-lt"/>
              </a:rPr>
              <a:t>effeithio</a:t>
            </a:r>
            <a:r>
              <a:rPr lang="en-GB" sz="1800">
                <a:ea typeface="+mn-lt"/>
                <a:cs typeface="+mn-lt"/>
              </a:rPr>
              <a:t> </a:t>
            </a:r>
            <a:r>
              <a:rPr lang="en-GB" sz="1800" err="1">
                <a:ea typeface="+mn-lt"/>
                <a:cs typeface="+mn-lt"/>
              </a:rPr>
              <a:t>arnynt</a:t>
            </a:r>
            <a:r>
              <a:rPr lang="en-GB" sz="1800">
                <a:ea typeface="+mn-lt"/>
                <a:cs typeface="+mn-lt"/>
              </a:rPr>
              <a:t> </a:t>
            </a:r>
            <a:r>
              <a:rPr lang="en-GB" sz="1800" err="1">
                <a:ea typeface="+mn-lt"/>
                <a:cs typeface="+mn-lt"/>
              </a:rPr>
              <a:t>mewn</a:t>
            </a:r>
            <a:r>
              <a:rPr lang="en-GB" sz="1800">
                <a:ea typeface="+mn-lt"/>
                <a:cs typeface="+mn-lt"/>
              </a:rPr>
              <a:t> </a:t>
            </a:r>
            <a:r>
              <a:rPr lang="en-GB" sz="1800" err="1">
                <a:ea typeface="+mn-lt"/>
                <a:cs typeface="+mn-lt"/>
              </a:rPr>
              <a:t>perthynas</a:t>
            </a:r>
            <a:r>
              <a:rPr lang="en-GB" sz="1800">
                <a:ea typeface="+mn-lt"/>
                <a:cs typeface="+mn-lt"/>
              </a:rPr>
              <a:t> ag </a:t>
            </a:r>
            <a:r>
              <a:rPr lang="en-GB" sz="1800" err="1">
                <a:ea typeface="+mn-lt"/>
                <a:cs typeface="+mn-lt"/>
              </a:rPr>
              <a:t>ymarfer</a:t>
            </a:r>
            <a:r>
              <a:rPr lang="en-GB" sz="1800">
                <a:ea typeface="+mn-lt"/>
                <a:cs typeface="+mn-lt"/>
              </a:rPr>
              <a:t> a </a:t>
            </a:r>
            <a:r>
              <a:rPr lang="en-GB" sz="1800" err="1">
                <a:ea typeface="+mn-lt"/>
                <a:cs typeface="+mn-lt"/>
              </a:rPr>
              <a:t>mesuriadau</a:t>
            </a:r>
            <a:r>
              <a:rPr lang="en-GB" sz="1800">
                <a:ea typeface="+mn-lt"/>
                <a:cs typeface="+mn-lt"/>
              </a:rPr>
              <a:t> </a:t>
            </a:r>
            <a:r>
              <a:rPr lang="en-GB" sz="1800" err="1">
                <a:ea typeface="+mn-lt"/>
                <a:cs typeface="+mn-lt"/>
              </a:rPr>
              <a:t>dysgu</a:t>
            </a:r>
            <a:r>
              <a:rPr lang="en-GB" sz="1800">
                <a:ea typeface="+mn-lt"/>
                <a:cs typeface="+mn-lt"/>
              </a:rPr>
              <a:t> a </a:t>
            </a:r>
            <a:r>
              <a:rPr lang="en-GB" sz="1800" err="1">
                <a:ea typeface="+mn-lt"/>
                <a:cs typeface="+mn-lt"/>
              </a:rPr>
              <a:t>datblygiad</a:t>
            </a:r>
            <a:r>
              <a:rPr lang="en-GB" sz="1800">
                <a:ea typeface="+mn-lt"/>
                <a:cs typeface="+mn-lt"/>
              </a:rPr>
              <a:t>.</a:t>
            </a:r>
            <a:endParaRPr lang="en-GB" sz="1800"/>
          </a:p>
          <a:p>
            <a:pPr>
              <a:buNone/>
            </a:pPr>
            <a:endParaRPr lang="en-GB" sz="1800"/>
          </a:p>
          <a:p>
            <a:pPr>
              <a:buNone/>
            </a:pPr>
            <a:r>
              <a:rPr lang="en-GB" sz="1800" err="1">
                <a:ea typeface="+mn-lt"/>
                <a:cs typeface="+mn-lt"/>
              </a:rPr>
              <a:t>Ar</a:t>
            </a:r>
            <a:r>
              <a:rPr lang="en-GB" sz="1800">
                <a:ea typeface="+mn-lt"/>
                <a:cs typeface="+mn-lt"/>
              </a:rPr>
              <a:t> </a:t>
            </a:r>
            <a:r>
              <a:rPr lang="en-GB" sz="1800" err="1">
                <a:ea typeface="+mn-lt"/>
                <a:cs typeface="+mn-lt"/>
              </a:rPr>
              <a:t>ôl</a:t>
            </a:r>
            <a:r>
              <a:rPr lang="en-GB" sz="1800">
                <a:ea typeface="+mn-lt"/>
                <a:cs typeface="+mn-lt"/>
              </a:rPr>
              <a:t> y </a:t>
            </a:r>
            <a:r>
              <a:rPr lang="en-GB" sz="1800" err="1">
                <a:ea typeface="+mn-lt"/>
                <a:cs typeface="+mn-lt"/>
              </a:rPr>
              <a:t>sesiwn</a:t>
            </a:r>
            <a:r>
              <a:rPr lang="en-GB" sz="1800">
                <a:ea typeface="+mn-lt"/>
                <a:cs typeface="+mn-lt"/>
              </a:rPr>
              <a:t> </a:t>
            </a:r>
            <a:r>
              <a:rPr lang="en-GB" sz="1800" err="1">
                <a:ea typeface="+mn-lt"/>
                <a:cs typeface="+mn-lt"/>
              </a:rPr>
              <a:t>grŵp</a:t>
            </a:r>
            <a:r>
              <a:rPr lang="en-GB" sz="1800">
                <a:ea typeface="+mn-lt"/>
                <a:cs typeface="+mn-lt"/>
              </a:rPr>
              <a:t>, </a:t>
            </a:r>
            <a:r>
              <a:rPr lang="en-GB" sz="1800" err="1">
                <a:ea typeface="+mn-lt"/>
                <a:cs typeface="+mn-lt"/>
              </a:rPr>
              <a:t>byddwch</a:t>
            </a:r>
            <a:r>
              <a:rPr lang="en-GB" sz="1800">
                <a:ea typeface="+mn-lt"/>
                <a:cs typeface="+mn-lt"/>
              </a:rPr>
              <a:t> yn dychwelyd i'r brif ystafell ac yn cael cyfle </a:t>
            </a:r>
            <a:r>
              <a:rPr lang="en-GB" sz="1800" err="1">
                <a:ea typeface="+mn-lt"/>
                <a:cs typeface="+mn-lt"/>
              </a:rPr>
              <a:t>i</a:t>
            </a:r>
            <a:r>
              <a:rPr lang="en-GB" sz="1800">
                <a:ea typeface="+mn-lt"/>
                <a:cs typeface="+mn-lt"/>
              </a:rPr>
              <a:t> </a:t>
            </a:r>
            <a:r>
              <a:rPr lang="en-GB" sz="1800" err="1">
                <a:ea typeface="+mn-lt"/>
                <a:cs typeface="+mn-lt"/>
              </a:rPr>
              <a:t>gyflwyno'ch</a:t>
            </a:r>
            <a:r>
              <a:rPr lang="en-GB" sz="1800">
                <a:ea typeface="+mn-lt"/>
                <a:cs typeface="+mn-lt"/>
              </a:rPr>
              <a:t> </a:t>
            </a:r>
            <a:r>
              <a:rPr lang="en-GB" sz="1800" err="1">
                <a:ea typeface="+mn-lt"/>
                <a:cs typeface="+mn-lt"/>
              </a:rPr>
              <a:t>gwaith</a:t>
            </a:r>
            <a:r>
              <a:rPr lang="en-GB" sz="1800">
                <a:ea typeface="+mn-lt"/>
                <a:cs typeface="+mn-lt"/>
              </a:rPr>
              <a:t> </a:t>
            </a:r>
            <a:r>
              <a:rPr lang="en-GB" sz="1800" err="1">
                <a:ea typeface="+mn-lt"/>
                <a:cs typeface="+mn-lt"/>
              </a:rPr>
              <a:t>i'r</a:t>
            </a:r>
            <a:r>
              <a:rPr lang="en-GB" sz="1800">
                <a:ea typeface="+mn-lt"/>
                <a:cs typeface="+mn-lt"/>
              </a:rPr>
              <a:t> </a:t>
            </a:r>
            <a:r>
              <a:rPr lang="en-GB" sz="1800" err="1">
                <a:ea typeface="+mn-lt"/>
                <a:cs typeface="+mn-lt"/>
              </a:rPr>
              <a:t>grŵp</a:t>
            </a:r>
            <a:r>
              <a:rPr lang="en-GB" sz="1800">
                <a:ea typeface="+mn-lt"/>
                <a:cs typeface="+mn-lt"/>
              </a:rPr>
              <a:t> felly </a:t>
            </a:r>
            <a:r>
              <a:rPr lang="en-GB" sz="1800" err="1">
                <a:ea typeface="+mn-lt"/>
                <a:cs typeface="+mn-lt"/>
              </a:rPr>
              <a:t>gwnewch</a:t>
            </a:r>
            <a:r>
              <a:rPr lang="en-GB" sz="1800">
                <a:ea typeface="+mn-lt"/>
                <a:cs typeface="+mn-lt"/>
              </a:rPr>
              <a:t> </a:t>
            </a:r>
            <a:r>
              <a:rPr lang="en-GB" sz="1800" err="1">
                <a:ea typeface="+mn-lt"/>
                <a:cs typeface="+mn-lt"/>
              </a:rPr>
              <a:t>yn</a:t>
            </a:r>
            <a:r>
              <a:rPr lang="en-GB" sz="1800">
                <a:ea typeface="+mn-lt"/>
                <a:cs typeface="+mn-lt"/>
              </a:rPr>
              <a:t> </a:t>
            </a:r>
            <a:r>
              <a:rPr lang="en-GB" sz="1800" err="1">
                <a:ea typeface="+mn-lt"/>
                <a:cs typeface="+mn-lt"/>
              </a:rPr>
              <a:t>siŵr</a:t>
            </a:r>
            <a:r>
              <a:rPr lang="en-GB" sz="1800">
                <a:ea typeface="+mn-lt"/>
                <a:cs typeface="+mn-lt"/>
              </a:rPr>
              <a:t> bod </a:t>
            </a:r>
            <a:r>
              <a:rPr lang="en-GB" sz="1800" err="1">
                <a:ea typeface="+mn-lt"/>
                <a:cs typeface="+mn-lt"/>
              </a:rPr>
              <a:t>cynrychiolydd</a:t>
            </a:r>
            <a:r>
              <a:rPr lang="en-GB" sz="1800">
                <a:ea typeface="+mn-lt"/>
                <a:cs typeface="+mn-lt"/>
              </a:rPr>
              <a:t> </a:t>
            </a:r>
            <a:r>
              <a:rPr lang="en-GB" sz="1800" err="1">
                <a:ea typeface="+mn-lt"/>
                <a:cs typeface="+mn-lt"/>
              </a:rPr>
              <a:t>ar</a:t>
            </a:r>
            <a:r>
              <a:rPr lang="en-GB" sz="1800">
                <a:ea typeface="+mn-lt"/>
                <a:cs typeface="+mn-lt"/>
              </a:rPr>
              <a:t> </a:t>
            </a:r>
            <a:r>
              <a:rPr lang="en-GB" sz="1800" err="1">
                <a:ea typeface="+mn-lt"/>
                <a:cs typeface="+mn-lt"/>
              </a:rPr>
              <a:t>gael</a:t>
            </a:r>
            <a:r>
              <a:rPr lang="en-GB" sz="1800">
                <a:ea typeface="+mn-lt"/>
                <a:cs typeface="+mn-lt"/>
              </a:rPr>
              <a:t> </a:t>
            </a:r>
            <a:r>
              <a:rPr lang="en-GB" sz="1800" err="1">
                <a:ea typeface="+mn-lt"/>
                <a:cs typeface="+mn-lt"/>
              </a:rPr>
              <a:t>i</a:t>
            </a:r>
            <a:r>
              <a:rPr lang="en-GB" sz="1800">
                <a:ea typeface="+mn-lt"/>
                <a:cs typeface="+mn-lt"/>
              </a:rPr>
              <a:t> </a:t>
            </a:r>
            <a:r>
              <a:rPr lang="en-GB" sz="1800" err="1">
                <a:ea typeface="+mn-lt"/>
                <a:cs typeface="+mn-lt"/>
              </a:rPr>
              <a:t>rannu</a:t>
            </a:r>
            <a:r>
              <a:rPr lang="en-GB" sz="1800">
                <a:ea typeface="+mn-lt"/>
                <a:cs typeface="+mn-lt"/>
              </a:rPr>
              <a:t> </a:t>
            </a:r>
            <a:r>
              <a:rPr lang="en-GB" sz="1800" err="1">
                <a:ea typeface="+mn-lt"/>
                <a:cs typeface="+mn-lt"/>
              </a:rPr>
              <a:t>syniadau</a:t>
            </a:r>
            <a:r>
              <a:rPr lang="en-GB" sz="1800">
                <a:ea typeface="+mn-lt"/>
                <a:cs typeface="+mn-lt"/>
              </a:rPr>
              <a:t>. </a:t>
            </a:r>
            <a:endParaRPr lang="en-GB" sz="1800"/>
          </a:p>
          <a:p>
            <a:pPr marL="0" indent="0">
              <a:buNone/>
            </a:pPr>
            <a:r>
              <a:rPr lang="en-GB" sz="1800">
                <a:ea typeface="+mn-lt"/>
                <a:cs typeface="+mn-lt"/>
              </a:rPr>
              <a:t>Mae </a:t>
            </a:r>
            <a:r>
              <a:rPr lang="en-GB" sz="1800" err="1">
                <a:ea typeface="+mn-lt"/>
                <a:cs typeface="+mn-lt"/>
              </a:rPr>
              <a:t>enghraifft</a:t>
            </a:r>
            <a:r>
              <a:rPr lang="en-GB" sz="1800">
                <a:ea typeface="+mn-lt"/>
                <a:cs typeface="+mn-lt"/>
              </a:rPr>
              <a:t> </a:t>
            </a:r>
            <a:r>
              <a:rPr lang="en-GB" sz="1800" err="1">
                <a:ea typeface="+mn-lt"/>
                <a:cs typeface="+mn-lt"/>
              </a:rPr>
              <a:t>wedi'i</a:t>
            </a:r>
            <a:r>
              <a:rPr lang="en-GB" sz="1800">
                <a:ea typeface="+mn-lt"/>
                <a:cs typeface="+mn-lt"/>
              </a:rPr>
              <a:t> </a:t>
            </a:r>
            <a:r>
              <a:rPr lang="en-GB" sz="1800" err="1">
                <a:ea typeface="+mn-lt"/>
                <a:cs typeface="+mn-lt"/>
              </a:rPr>
              <a:t>chynnwys</a:t>
            </a:r>
            <a:r>
              <a:rPr lang="en-GB" sz="1800">
                <a:ea typeface="+mn-lt"/>
                <a:cs typeface="+mn-lt"/>
              </a:rPr>
              <a:t> </a:t>
            </a:r>
            <a:r>
              <a:rPr lang="en-GB" sz="1800" err="1">
                <a:ea typeface="+mn-lt"/>
                <a:cs typeface="+mn-lt"/>
              </a:rPr>
              <a:t>ar</a:t>
            </a:r>
            <a:r>
              <a:rPr lang="en-GB" sz="1800">
                <a:ea typeface="+mn-lt"/>
                <a:cs typeface="+mn-lt"/>
              </a:rPr>
              <a:t> y </a:t>
            </a:r>
            <a:r>
              <a:rPr lang="en-GB" sz="1800" err="1">
                <a:ea typeface="+mn-lt"/>
                <a:cs typeface="+mn-lt"/>
              </a:rPr>
              <a:t>sleid</a:t>
            </a:r>
            <a:r>
              <a:rPr lang="en-GB" sz="1800">
                <a:ea typeface="+mn-lt"/>
                <a:cs typeface="+mn-lt"/>
              </a:rPr>
              <a:t> </a:t>
            </a:r>
            <a:r>
              <a:rPr lang="en-GB" sz="1800" err="1">
                <a:ea typeface="+mn-lt"/>
                <a:cs typeface="+mn-lt"/>
              </a:rPr>
              <a:t>nesaf</a:t>
            </a:r>
            <a:r>
              <a:rPr lang="en-GB" sz="1800">
                <a:ea typeface="+mn-lt"/>
                <a:cs typeface="+mn-lt"/>
              </a:rPr>
              <a:t> </a:t>
            </a:r>
            <a:r>
              <a:rPr lang="en-GB" sz="1800" err="1">
                <a:ea typeface="+mn-lt"/>
                <a:cs typeface="+mn-lt"/>
              </a:rPr>
              <a:t>i</a:t>
            </a:r>
            <a:r>
              <a:rPr lang="en-GB" sz="1800">
                <a:ea typeface="+mn-lt"/>
                <a:cs typeface="+mn-lt"/>
              </a:rPr>
              <a:t> </a:t>
            </a:r>
            <a:r>
              <a:rPr lang="en-GB" sz="1800" err="1">
                <a:ea typeface="+mn-lt"/>
                <a:cs typeface="+mn-lt"/>
              </a:rPr>
              <a:t>ddangos</a:t>
            </a:r>
            <a:r>
              <a:rPr lang="en-GB" sz="1800">
                <a:ea typeface="+mn-lt"/>
                <a:cs typeface="+mn-lt"/>
              </a:rPr>
              <a:t> </a:t>
            </a:r>
            <a:r>
              <a:rPr lang="en-GB" sz="1800" err="1">
                <a:ea typeface="+mn-lt"/>
                <a:cs typeface="+mn-lt"/>
              </a:rPr>
              <a:t>beth</a:t>
            </a:r>
            <a:r>
              <a:rPr lang="en-GB" sz="1800">
                <a:ea typeface="+mn-lt"/>
                <a:cs typeface="+mn-lt"/>
              </a:rPr>
              <a:t> </a:t>
            </a:r>
            <a:r>
              <a:rPr lang="en-GB" sz="1800" err="1">
                <a:ea typeface="+mn-lt"/>
                <a:cs typeface="+mn-lt"/>
              </a:rPr>
              <a:t>yw</a:t>
            </a:r>
            <a:r>
              <a:rPr lang="en-GB" sz="1800">
                <a:ea typeface="+mn-lt"/>
                <a:cs typeface="+mn-lt"/>
              </a:rPr>
              <a:t> </a:t>
            </a:r>
            <a:r>
              <a:rPr lang="en-GB" sz="1800" err="1">
                <a:ea typeface="+mn-lt"/>
                <a:cs typeface="+mn-lt"/>
              </a:rPr>
              <a:t>ystyr</a:t>
            </a:r>
            <a:r>
              <a:rPr lang="en-GB" sz="1800">
                <a:ea typeface="+mn-lt"/>
                <a:cs typeface="+mn-lt"/>
              </a:rPr>
              <a:t> '</a:t>
            </a:r>
            <a:r>
              <a:rPr lang="en-GB" sz="1800" err="1">
                <a:ea typeface="+mn-lt"/>
                <a:cs typeface="+mn-lt"/>
              </a:rPr>
              <a:t>cynrychioliad</a:t>
            </a:r>
            <a:r>
              <a:rPr lang="en-GB" sz="1800">
                <a:ea typeface="+mn-lt"/>
                <a:cs typeface="+mn-lt"/>
              </a:rPr>
              <a:t>'.</a:t>
            </a:r>
            <a:endParaRPr lang="en-GB" sz="1800"/>
          </a:p>
          <a:p>
            <a:pPr marL="0" indent="0">
              <a:buNone/>
            </a:pPr>
            <a:endParaRPr lang="en-GB" sz="1400">
              <a:latin typeface="Arial"/>
              <a:cs typeface="Arial"/>
            </a:endParaRPr>
          </a:p>
          <a:p>
            <a:pPr marL="0" indent="0">
              <a:buNone/>
            </a:pPr>
            <a:endParaRPr lang="en-GB" sz="1200"/>
          </a:p>
        </p:txBody>
      </p:sp>
    </p:spTree>
    <p:extLst>
      <p:ext uri="{BB962C8B-B14F-4D97-AF65-F5344CB8AC3E}">
        <p14:creationId xmlns:p14="http://schemas.microsoft.com/office/powerpoint/2010/main" val="385162338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E6CF1-396C-8B09-E4AF-FC43E79DC654}"/>
              </a:ext>
            </a:extLst>
          </p:cNvPr>
          <p:cNvSpPr>
            <a:spLocks noGrp="1"/>
          </p:cNvSpPr>
          <p:nvPr>
            <p:ph type="title"/>
          </p:nvPr>
        </p:nvSpPr>
        <p:spPr>
          <a:xfrm>
            <a:off x="689517" y="2712"/>
            <a:ext cx="10515600" cy="1325563"/>
          </a:xfrm>
        </p:spPr>
        <p:txBody>
          <a:bodyPr lIns="45719" tIns="45720" rIns="45719" bIns="45720" anchor="ctr">
            <a:normAutofit/>
          </a:bodyPr>
          <a:lstStyle/>
          <a:p>
            <a:r>
              <a:rPr lang="en-GB" sz="3200"/>
              <a:t>Theoretical and philosophical positions of poverty and disadvantage in education </a:t>
            </a:r>
          </a:p>
        </p:txBody>
      </p:sp>
      <p:sp>
        <p:nvSpPr>
          <p:cNvPr id="3" name="Content Placeholder 2">
            <a:extLst>
              <a:ext uri="{FF2B5EF4-FFF2-40B4-BE49-F238E27FC236}">
                <a16:creationId xmlns:a16="http://schemas.microsoft.com/office/drawing/2014/main" id="{A968A46B-27E2-C64E-5EB8-DD3E90A57D01}"/>
              </a:ext>
            </a:extLst>
          </p:cNvPr>
          <p:cNvSpPr>
            <a:spLocks noGrp="1"/>
          </p:cNvSpPr>
          <p:nvPr>
            <p:ph sz="half" idx="1"/>
          </p:nvPr>
        </p:nvSpPr>
        <p:spPr>
          <a:xfrm>
            <a:off x="689517" y="1175138"/>
            <a:ext cx="9261085" cy="4537190"/>
          </a:xfrm>
          <a:solidFill>
            <a:schemeClr val="bg2">
              <a:lumMod val="20000"/>
              <a:lumOff val="80000"/>
            </a:schemeClr>
          </a:solidFill>
        </p:spPr>
        <p:txBody>
          <a:bodyPr lIns="45719" tIns="45720" rIns="45719" bIns="45720" anchor="t">
            <a:noAutofit/>
          </a:bodyPr>
          <a:lstStyle/>
          <a:p>
            <a:pPr marL="0" indent="0">
              <a:buNone/>
            </a:pPr>
            <a:r>
              <a:rPr lang="en-GB" sz="1800" b="1">
                <a:latin typeface="Arial"/>
                <a:cs typeface="Arial"/>
              </a:rPr>
              <a:t>Activity in breakout rooms (20 minutes).</a:t>
            </a:r>
          </a:p>
          <a:p>
            <a:r>
              <a:rPr lang="en-GB" sz="1600">
                <a:latin typeface="Arial"/>
                <a:cs typeface="Arial"/>
              </a:rPr>
              <a:t>Review your reading notes on Terzi, </a:t>
            </a:r>
            <a:r>
              <a:rPr lang="en-GB" sz="1600" err="1">
                <a:latin typeface="Arial"/>
                <a:cs typeface="Arial"/>
              </a:rPr>
              <a:t>Unterhalter</a:t>
            </a:r>
            <a:r>
              <a:rPr lang="en-GB" sz="1600">
                <a:latin typeface="Arial"/>
                <a:cs typeface="Arial"/>
              </a:rPr>
              <a:t>, and Suissa's (2022) work "Philosophical Reflections on Child Poverty and Education" and your understanding of the Capability Approach (Sen, 1990) from the Sub strand 2 reading in preparation for this first National Saturday session.</a:t>
            </a:r>
            <a:endParaRPr lang="en-US" sz="1600"/>
          </a:p>
          <a:p>
            <a:r>
              <a:rPr lang="en-GB" sz="1600">
                <a:latin typeface="Arial"/>
                <a:cs typeface="Arial"/>
              </a:rPr>
              <a:t>In breakout rooms, you will have 20 minutes to create a two-minute representation of your ideas on how to support learners impacted by poverty and disadvantage in the context of practice and measurements of learning and development. Use your understanding of the Ecological Systems Theory, any other relevant theory and the Capability Approach to inform your work.  You can do this individually, as a small group or as an entire group.  </a:t>
            </a:r>
            <a:endParaRPr lang="en-GB" sz="1600"/>
          </a:p>
          <a:p>
            <a:r>
              <a:rPr lang="en-GB" sz="1600">
                <a:latin typeface="Arial"/>
                <a:cs typeface="Arial"/>
              </a:rPr>
              <a:t>Your representation can take any form, such as spoken, written, or visual, and should demonstrate your understanding of the theories and their practical application in supporting learners impacted by poverty and disadvantage in relation to practice and measurements of learning and development.</a:t>
            </a:r>
          </a:p>
          <a:p>
            <a:r>
              <a:rPr lang="en-GB" sz="1600">
                <a:latin typeface="Arial"/>
                <a:cs typeface="Arial"/>
              </a:rPr>
              <a:t>After the breakout session, you will return to the main room and have  opportunity to present your work the group so please ensure there is a representative to share ideas. </a:t>
            </a:r>
            <a:endParaRPr lang="en-GB" sz="1600">
              <a:latin typeface="Calibri"/>
              <a:cs typeface="Calibri"/>
            </a:endParaRPr>
          </a:p>
          <a:p>
            <a:endParaRPr lang="en-GB" sz="1600"/>
          </a:p>
          <a:p>
            <a:pPr marL="0" indent="0" algn="ctr">
              <a:buNone/>
            </a:pPr>
            <a:r>
              <a:rPr lang="en-GB" sz="1600">
                <a:latin typeface="Calibri"/>
                <a:cs typeface="Calibri"/>
              </a:rPr>
              <a:t>An exemplar is included on the next slide to illustrate what is meant by a 'representation'.  </a:t>
            </a:r>
          </a:p>
          <a:p>
            <a:pPr marL="0" indent="0">
              <a:buNone/>
            </a:pPr>
            <a:endParaRPr lang="en-GB" sz="1200">
              <a:latin typeface="Arial"/>
              <a:cs typeface="Arial"/>
            </a:endParaRPr>
          </a:p>
          <a:p>
            <a:pPr marL="0" indent="0">
              <a:buNone/>
            </a:pPr>
            <a:endParaRPr lang="en-GB" sz="1200"/>
          </a:p>
        </p:txBody>
      </p:sp>
    </p:spTree>
    <p:extLst>
      <p:ext uri="{BB962C8B-B14F-4D97-AF65-F5344CB8AC3E}">
        <p14:creationId xmlns:p14="http://schemas.microsoft.com/office/powerpoint/2010/main" val="3359683290"/>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C3B25-2AB8-6EA1-00E2-7FC5B44381D1}"/>
              </a:ext>
            </a:extLst>
          </p:cNvPr>
          <p:cNvSpPr>
            <a:spLocks noGrp="1"/>
          </p:cNvSpPr>
          <p:nvPr>
            <p:ph type="title"/>
          </p:nvPr>
        </p:nvSpPr>
        <p:spPr>
          <a:xfrm>
            <a:off x="2458" y="2562"/>
            <a:ext cx="10515600" cy="1325563"/>
          </a:xfrm>
        </p:spPr>
        <p:txBody>
          <a:bodyPr lIns="45719" tIns="45720" rIns="45719" bIns="45720" anchor="ctr">
            <a:normAutofit/>
          </a:bodyPr>
          <a:lstStyle/>
          <a:p>
            <a:r>
              <a:rPr lang="en-US" sz="2000" err="1"/>
              <a:t>Enghraifft</a:t>
            </a:r>
            <a:r>
              <a:rPr lang="en-US" sz="2000"/>
              <a:t> o </a:t>
            </a:r>
            <a:r>
              <a:rPr lang="en-US" sz="2000" err="1"/>
              <a:t>weithgaredd</a:t>
            </a:r>
            <a:r>
              <a:rPr lang="en-US" sz="2000"/>
              <a:t> – </a:t>
            </a:r>
            <a:r>
              <a:rPr lang="en-US" sz="2000" err="1"/>
              <a:t>stori</a:t>
            </a:r>
            <a:r>
              <a:rPr lang="en-US" sz="2000"/>
              <a:t>...</a:t>
            </a:r>
          </a:p>
        </p:txBody>
      </p:sp>
      <p:sp>
        <p:nvSpPr>
          <p:cNvPr id="3" name="Content Placeholder 2">
            <a:extLst>
              <a:ext uri="{FF2B5EF4-FFF2-40B4-BE49-F238E27FC236}">
                <a16:creationId xmlns:a16="http://schemas.microsoft.com/office/drawing/2014/main" id="{24B54B33-243E-EF06-F627-613123BA9663}"/>
              </a:ext>
            </a:extLst>
          </p:cNvPr>
          <p:cNvSpPr>
            <a:spLocks noGrp="1"/>
          </p:cNvSpPr>
          <p:nvPr>
            <p:ph sz="half" idx="1"/>
          </p:nvPr>
        </p:nvSpPr>
        <p:spPr>
          <a:xfrm>
            <a:off x="88490" y="1026753"/>
            <a:ext cx="11646308" cy="4634016"/>
          </a:xfrm>
          <a:solidFill>
            <a:schemeClr val="bg1">
              <a:lumMod val="95000"/>
            </a:schemeClr>
          </a:solidFill>
        </p:spPr>
        <p:txBody>
          <a:bodyPr lIns="45719" tIns="45720" rIns="45719" bIns="45720" anchor="t">
            <a:noAutofit/>
          </a:bodyPr>
          <a:lstStyle/>
          <a:p>
            <a:pPr marL="0" indent="0">
              <a:buNone/>
            </a:pPr>
            <a:r>
              <a:rPr lang="en-US" sz="1400">
                <a:ea typeface="+mn-lt"/>
                <a:cs typeface="+mn-lt"/>
              </a:rPr>
              <a:t>Un </a:t>
            </a:r>
            <a:r>
              <a:rPr lang="en-US" sz="1400" err="1">
                <a:ea typeface="+mn-lt"/>
                <a:cs typeface="+mn-lt"/>
              </a:rPr>
              <a:t>tro</a:t>
            </a:r>
            <a:r>
              <a:rPr lang="en-US" sz="1400">
                <a:ea typeface="+mn-lt"/>
                <a:cs typeface="+mn-lt"/>
              </a:rPr>
              <a:t>, </a:t>
            </a:r>
            <a:r>
              <a:rPr lang="en-US" sz="1400" err="1">
                <a:ea typeface="+mn-lt"/>
                <a:cs typeface="+mn-lt"/>
              </a:rPr>
              <a:t>roedd</a:t>
            </a:r>
            <a:r>
              <a:rPr lang="en-US" sz="1400">
                <a:ea typeface="+mn-lt"/>
                <a:cs typeface="+mn-lt"/>
              </a:rPr>
              <a:t> </a:t>
            </a:r>
            <a:r>
              <a:rPr lang="en-US" sz="1400" err="1">
                <a:ea typeface="+mn-lt"/>
                <a:cs typeface="+mn-lt"/>
              </a:rPr>
              <a:t>yna</a:t>
            </a:r>
            <a:r>
              <a:rPr lang="en-US" sz="1400">
                <a:ea typeface="+mn-lt"/>
                <a:cs typeface="+mn-lt"/>
              </a:rPr>
              <a:t> </a:t>
            </a:r>
            <a:r>
              <a:rPr lang="en-US" sz="1400" err="1">
                <a:ea typeface="+mn-lt"/>
                <a:cs typeface="+mn-lt"/>
              </a:rPr>
              <a:t>ddysgwr</a:t>
            </a:r>
            <a:r>
              <a:rPr lang="en-US" sz="1400">
                <a:ea typeface="+mn-lt"/>
                <a:cs typeface="+mn-lt"/>
              </a:rPr>
              <a:t> </a:t>
            </a:r>
            <a:r>
              <a:rPr lang="en-US" sz="1400" err="1">
                <a:ea typeface="+mn-lt"/>
                <a:cs typeface="+mn-lt"/>
              </a:rPr>
              <a:t>ifanc</a:t>
            </a:r>
            <a:r>
              <a:rPr lang="en-US" sz="1400">
                <a:ea typeface="+mn-lt"/>
                <a:cs typeface="+mn-lt"/>
              </a:rPr>
              <a:t> </a:t>
            </a:r>
            <a:r>
              <a:rPr lang="en-US" sz="1400" err="1">
                <a:ea typeface="+mn-lt"/>
                <a:cs typeface="+mn-lt"/>
              </a:rPr>
              <a:t>o'r</a:t>
            </a:r>
            <a:r>
              <a:rPr lang="en-US" sz="1400">
                <a:ea typeface="+mn-lt"/>
                <a:cs typeface="+mn-lt"/>
              </a:rPr>
              <a:t> </a:t>
            </a:r>
            <a:r>
              <a:rPr lang="en-US" sz="1400" err="1">
                <a:ea typeface="+mn-lt"/>
                <a:cs typeface="+mn-lt"/>
              </a:rPr>
              <a:t>enw</a:t>
            </a:r>
            <a:r>
              <a:rPr lang="en-US" sz="1400">
                <a:ea typeface="+mn-lt"/>
                <a:cs typeface="+mn-lt"/>
              </a:rPr>
              <a:t> Sam a </a:t>
            </a:r>
            <a:r>
              <a:rPr lang="en-US" sz="1400" err="1">
                <a:ea typeface="+mn-lt"/>
                <a:cs typeface="+mn-lt"/>
              </a:rPr>
              <a:t>oedd</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byw</a:t>
            </a:r>
            <a:r>
              <a:rPr lang="en-US" sz="1400">
                <a:ea typeface="+mn-lt"/>
                <a:cs typeface="+mn-lt"/>
              </a:rPr>
              <a:t> </a:t>
            </a:r>
            <a:r>
              <a:rPr lang="en-US" sz="1400" err="1">
                <a:ea typeface="+mn-lt"/>
                <a:cs typeface="+mn-lt"/>
              </a:rPr>
              <a:t>mewn</a:t>
            </a:r>
            <a:r>
              <a:rPr lang="en-US" sz="1400">
                <a:ea typeface="+mn-lt"/>
                <a:cs typeface="+mn-lt"/>
              </a:rPr>
              <a:t> </a:t>
            </a:r>
            <a:r>
              <a:rPr lang="en-US" sz="1400" err="1">
                <a:ea typeface="+mn-lt"/>
                <a:cs typeface="+mn-lt"/>
              </a:rPr>
              <a:t>cymuned</a:t>
            </a:r>
            <a:r>
              <a:rPr lang="en-US" sz="1400">
                <a:ea typeface="+mn-lt"/>
                <a:cs typeface="+mn-lt"/>
              </a:rPr>
              <a:t> </a:t>
            </a:r>
            <a:r>
              <a:rPr lang="en-US" sz="1400" err="1">
                <a:ea typeface="+mn-lt"/>
                <a:cs typeface="+mn-lt"/>
              </a:rPr>
              <a:t>yr</a:t>
            </a:r>
            <a:r>
              <a:rPr lang="en-US" sz="1400">
                <a:ea typeface="+mn-lt"/>
                <a:cs typeface="+mn-lt"/>
              </a:rPr>
              <a:t> </a:t>
            </a:r>
            <a:r>
              <a:rPr lang="en-US" sz="1400" err="1">
                <a:ea typeface="+mn-lt"/>
                <a:cs typeface="+mn-lt"/>
              </a:rPr>
              <a:t>effeithiwyd</a:t>
            </a:r>
            <a:r>
              <a:rPr lang="en-US" sz="1400">
                <a:ea typeface="+mn-lt"/>
                <a:cs typeface="+mn-lt"/>
              </a:rPr>
              <a:t> </a:t>
            </a:r>
            <a:r>
              <a:rPr lang="en-US" sz="1400" err="1">
                <a:ea typeface="+mn-lt"/>
                <a:cs typeface="+mn-lt"/>
              </a:rPr>
              <a:t>arni</a:t>
            </a:r>
            <a:r>
              <a:rPr lang="en-US" sz="1400">
                <a:ea typeface="+mn-lt"/>
                <a:cs typeface="+mn-lt"/>
              </a:rPr>
              <a:t> </a:t>
            </a:r>
            <a:r>
              <a:rPr lang="en-US" sz="1400" err="1">
                <a:ea typeface="+mn-lt"/>
                <a:cs typeface="+mn-lt"/>
              </a:rPr>
              <a:t>gan</a:t>
            </a:r>
            <a:r>
              <a:rPr lang="en-US" sz="1400">
                <a:ea typeface="+mn-lt"/>
                <a:cs typeface="+mn-lt"/>
              </a:rPr>
              <a:t> </a:t>
            </a:r>
            <a:r>
              <a:rPr lang="en-US" sz="1400" err="1">
                <a:ea typeface="+mn-lt"/>
                <a:cs typeface="+mn-lt"/>
              </a:rPr>
              <a:t>dlodi</a:t>
            </a:r>
            <a:r>
              <a:rPr lang="en-US" sz="1400">
                <a:ea typeface="+mn-lt"/>
                <a:cs typeface="+mn-lt"/>
              </a:rPr>
              <a:t> ac </a:t>
            </a:r>
            <a:r>
              <a:rPr lang="en-US" sz="1400" err="1">
                <a:ea typeface="+mn-lt"/>
                <a:cs typeface="+mn-lt"/>
              </a:rPr>
              <a:t>anfantais</a:t>
            </a:r>
            <a:r>
              <a:rPr lang="en-US" sz="1400">
                <a:ea typeface="+mn-lt"/>
                <a:cs typeface="+mn-lt"/>
              </a:rPr>
              <a:t>. </a:t>
            </a:r>
            <a:r>
              <a:rPr lang="en-US" sz="1400" err="1">
                <a:ea typeface="+mn-lt"/>
                <a:cs typeface="+mn-lt"/>
              </a:rPr>
              <a:t>Nid</a:t>
            </a:r>
            <a:r>
              <a:rPr lang="en-US" sz="1400">
                <a:ea typeface="+mn-lt"/>
                <a:cs typeface="+mn-lt"/>
              </a:rPr>
              <a:t> </a:t>
            </a:r>
            <a:r>
              <a:rPr lang="en-US" sz="1400" err="1">
                <a:ea typeface="+mn-lt"/>
                <a:cs typeface="+mn-lt"/>
              </a:rPr>
              <a:t>oedd</a:t>
            </a:r>
            <a:r>
              <a:rPr lang="en-US" sz="1400">
                <a:ea typeface="+mn-lt"/>
                <a:cs typeface="+mn-lt"/>
              </a:rPr>
              <a:t> </a:t>
            </a:r>
            <a:r>
              <a:rPr lang="en-US" sz="1400" err="1">
                <a:ea typeface="+mn-lt"/>
                <a:cs typeface="+mn-lt"/>
              </a:rPr>
              <a:t>stori</a:t>
            </a:r>
            <a:r>
              <a:rPr lang="en-US" sz="1400">
                <a:ea typeface="+mn-lt"/>
                <a:cs typeface="+mn-lt"/>
              </a:rPr>
              <a:t> Sam </a:t>
            </a:r>
            <a:r>
              <a:rPr lang="en-US" sz="1400" err="1">
                <a:ea typeface="+mn-lt"/>
                <a:cs typeface="+mn-lt"/>
              </a:rPr>
              <a:t>yn</a:t>
            </a:r>
            <a:r>
              <a:rPr lang="en-US" sz="1400">
                <a:ea typeface="+mn-lt"/>
                <a:cs typeface="+mn-lt"/>
              </a:rPr>
              <a:t> </a:t>
            </a:r>
            <a:r>
              <a:rPr lang="en-US" sz="1400" err="1">
                <a:ea typeface="+mn-lt"/>
                <a:cs typeface="+mn-lt"/>
              </a:rPr>
              <a:t>unigryw</a:t>
            </a:r>
            <a:r>
              <a:rPr lang="en-US" sz="1400">
                <a:ea typeface="+mn-lt"/>
                <a:cs typeface="+mn-lt"/>
              </a:rPr>
              <a:t>, </a:t>
            </a:r>
            <a:r>
              <a:rPr lang="en-US" sz="1400" err="1">
                <a:ea typeface="+mn-lt"/>
                <a:cs typeface="+mn-lt"/>
              </a:rPr>
              <a:t>gan</a:t>
            </a:r>
            <a:r>
              <a:rPr lang="en-US" sz="1400">
                <a:ea typeface="+mn-lt"/>
                <a:cs typeface="+mn-lt"/>
              </a:rPr>
              <a:t> </a:t>
            </a:r>
            <a:r>
              <a:rPr lang="en-US" sz="1400" err="1">
                <a:ea typeface="+mn-lt"/>
                <a:cs typeface="+mn-lt"/>
              </a:rPr>
              <a:t>fod</a:t>
            </a:r>
            <a:r>
              <a:rPr lang="en-US" sz="1400">
                <a:ea typeface="+mn-lt"/>
                <a:cs typeface="+mn-lt"/>
              </a:rPr>
              <a:t> </a:t>
            </a:r>
            <a:r>
              <a:rPr lang="en-US" sz="1400" err="1">
                <a:ea typeface="+mn-lt"/>
                <a:cs typeface="+mn-lt"/>
              </a:rPr>
              <a:t>llawer</a:t>
            </a:r>
            <a:r>
              <a:rPr lang="en-US" sz="1400">
                <a:ea typeface="+mn-lt"/>
                <a:cs typeface="+mn-lt"/>
              </a:rPr>
              <a:t> </a:t>
            </a:r>
            <a:r>
              <a:rPr lang="en-US" sz="1400" err="1">
                <a:ea typeface="+mn-lt"/>
                <a:cs typeface="+mn-lt"/>
              </a:rPr>
              <a:t>o'u</a:t>
            </a:r>
            <a:r>
              <a:rPr lang="en-US" sz="1400">
                <a:ea typeface="+mn-lt"/>
                <a:cs typeface="+mn-lt"/>
              </a:rPr>
              <a:t> </a:t>
            </a:r>
            <a:r>
              <a:rPr lang="en-US" sz="1400" err="1">
                <a:ea typeface="+mn-lt"/>
                <a:cs typeface="+mn-lt"/>
              </a:rPr>
              <a:t>cyd-ddisgyblion</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wynebu</a:t>
            </a:r>
            <a:r>
              <a:rPr lang="en-US" sz="1400">
                <a:ea typeface="+mn-lt"/>
                <a:cs typeface="+mn-lt"/>
              </a:rPr>
              <a:t> </a:t>
            </a:r>
            <a:r>
              <a:rPr lang="en-US" sz="1400" err="1">
                <a:ea typeface="+mn-lt"/>
                <a:cs typeface="+mn-lt"/>
              </a:rPr>
              <a:t>heriau</a:t>
            </a:r>
            <a:r>
              <a:rPr lang="en-US" sz="1400">
                <a:ea typeface="+mn-lt"/>
                <a:cs typeface="+mn-lt"/>
              </a:rPr>
              <a:t> </a:t>
            </a:r>
            <a:r>
              <a:rPr lang="en-US" sz="1400" err="1">
                <a:ea typeface="+mn-lt"/>
                <a:cs typeface="+mn-lt"/>
              </a:rPr>
              <a:t>tebyg</a:t>
            </a:r>
            <a:r>
              <a:rPr lang="en-US" sz="1400">
                <a:ea typeface="+mn-lt"/>
                <a:cs typeface="+mn-lt"/>
              </a:rPr>
              <a:t>. Un bore, </a:t>
            </a:r>
            <a:r>
              <a:rPr lang="en-US" sz="1400" err="1">
                <a:ea typeface="+mn-lt"/>
                <a:cs typeface="+mn-lt"/>
              </a:rPr>
              <a:t>cyrhaeddodd</a:t>
            </a:r>
            <a:r>
              <a:rPr lang="en-US" sz="1400">
                <a:ea typeface="+mn-lt"/>
                <a:cs typeface="+mn-lt"/>
              </a:rPr>
              <a:t> Sam </a:t>
            </a:r>
            <a:r>
              <a:rPr lang="en-US" sz="1400" err="1">
                <a:ea typeface="+mn-lt"/>
                <a:cs typeface="+mn-lt"/>
              </a:rPr>
              <a:t>yr</a:t>
            </a:r>
            <a:r>
              <a:rPr lang="en-US" sz="1400">
                <a:ea typeface="+mn-lt"/>
                <a:cs typeface="+mn-lt"/>
              </a:rPr>
              <a:t> </a:t>
            </a:r>
            <a:r>
              <a:rPr lang="en-US" sz="1400" err="1">
                <a:ea typeface="+mn-lt"/>
                <a:cs typeface="+mn-lt"/>
              </a:rPr>
              <a:t>ysgol</a:t>
            </a:r>
            <a:r>
              <a:rPr lang="en-US" sz="1400">
                <a:ea typeface="+mn-lt"/>
                <a:cs typeface="+mn-lt"/>
              </a:rPr>
              <a:t> </a:t>
            </a:r>
            <a:r>
              <a:rPr lang="en-US" sz="1400" err="1">
                <a:ea typeface="+mn-lt"/>
                <a:cs typeface="+mn-lt"/>
              </a:rPr>
              <a:t>heb</a:t>
            </a:r>
            <a:r>
              <a:rPr lang="en-US" sz="1400">
                <a:ea typeface="+mn-lt"/>
                <a:cs typeface="+mn-lt"/>
              </a:rPr>
              <a:t> </a:t>
            </a:r>
            <a:r>
              <a:rPr lang="en-US" sz="1400" err="1">
                <a:ea typeface="+mn-lt"/>
                <a:cs typeface="+mn-lt"/>
              </a:rPr>
              <a:t>gael</a:t>
            </a:r>
            <a:r>
              <a:rPr lang="en-US" sz="1400">
                <a:ea typeface="+mn-lt"/>
                <a:cs typeface="+mn-lt"/>
              </a:rPr>
              <a:t> </a:t>
            </a:r>
            <a:r>
              <a:rPr lang="en-US" sz="1400" err="1">
                <a:ea typeface="+mn-lt"/>
                <a:cs typeface="+mn-lt"/>
              </a:rPr>
              <a:t>brecwast</a:t>
            </a:r>
            <a:r>
              <a:rPr lang="en-US" sz="1400">
                <a:ea typeface="+mn-lt"/>
                <a:cs typeface="+mn-lt"/>
              </a:rPr>
              <a:t>, </a:t>
            </a:r>
            <a:r>
              <a:rPr lang="en-US" sz="1400" err="1">
                <a:ea typeface="+mn-lt"/>
                <a:cs typeface="+mn-lt"/>
              </a:rPr>
              <a:t>nid</a:t>
            </a:r>
            <a:r>
              <a:rPr lang="en-US" sz="1400">
                <a:ea typeface="+mn-lt"/>
                <a:cs typeface="+mn-lt"/>
              </a:rPr>
              <a:t> </a:t>
            </a:r>
            <a:r>
              <a:rPr lang="en-US" sz="1400" err="1">
                <a:ea typeface="+mn-lt"/>
                <a:cs typeface="+mn-lt"/>
              </a:rPr>
              <a:t>oherwydd</a:t>
            </a:r>
            <a:r>
              <a:rPr lang="en-US" sz="1400">
                <a:ea typeface="+mn-lt"/>
                <a:cs typeface="+mn-lt"/>
              </a:rPr>
              <a:t> </a:t>
            </a:r>
            <a:r>
              <a:rPr lang="en-US" sz="1400" err="1">
                <a:ea typeface="+mn-lt"/>
                <a:cs typeface="+mn-lt"/>
              </a:rPr>
              <a:t>eu</a:t>
            </a:r>
            <a:r>
              <a:rPr lang="en-US" sz="1400">
                <a:ea typeface="+mn-lt"/>
                <a:cs typeface="+mn-lt"/>
              </a:rPr>
              <a:t> bod </a:t>
            </a:r>
            <a:r>
              <a:rPr lang="en-US" sz="1400" err="1">
                <a:ea typeface="+mn-lt"/>
                <a:cs typeface="+mn-lt"/>
              </a:rPr>
              <a:t>wedi</a:t>
            </a:r>
            <a:r>
              <a:rPr lang="en-US" sz="1400">
                <a:ea typeface="+mn-lt"/>
                <a:cs typeface="+mn-lt"/>
              </a:rPr>
              <a:t> </a:t>
            </a:r>
            <a:r>
              <a:rPr lang="en-US" sz="1400" err="1">
                <a:ea typeface="+mn-lt"/>
                <a:cs typeface="+mn-lt"/>
              </a:rPr>
              <a:t>dewis</a:t>
            </a:r>
            <a:r>
              <a:rPr lang="en-US" sz="1400">
                <a:ea typeface="+mn-lt"/>
                <a:cs typeface="+mn-lt"/>
              </a:rPr>
              <a:t> </a:t>
            </a:r>
            <a:r>
              <a:rPr lang="en-US" sz="1400" err="1">
                <a:ea typeface="+mn-lt"/>
                <a:cs typeface="+mn-lt"/>
              </a:rPr>
              <a:t>hepgor</a:t>
            </a:r>
            <a:r>
              <a:rPr lang="en-US" sz="1400">
                <a:ea typeface="+mn-lt"/>
                <a:cs typeface="+mn-lt"/>
              </a:rPr>
              <a:t> y </a:t>
            </a:r>
            <a:r>
              <a:rPr lang="en-US" sz="1400" err="1">
                <a:ea typeface="+mn-lt"/>
                <a:cs typeface="+mn-lt"/>
              </a:rPr>
              <a:t>pryd</a:t>
            </a:r>
            <a:r>
              <a:rPr lang="en-US" sz="1400">
                <a:ea typeface="+mn-lt"/>
                <a:cs typeface="+mn-lt"/>
              </a:rPr>
              <a:t> o </a:t>
            </a:r>
            <a:r>
              <a:rPr lang="en-US" sz="1400" err="1">
                <a:ea typeface="+mn-lt"/>
                <a:cs typeface="+mn-lt"/>
              </a:rPr>
              <a:t>fwyd</a:t>
            </a:r>
            <a:r>
              <a:rPr lang="en-US" sz="1400">
                <a:ea typeface="+mn-lt"/>
                <a:cs typeface="+mn-lt"/>
              </a:rPr>
              <a:t>, </a:t>
            </a:r>
            <a:r>
              <a:rPr lang="en-US" sz="1400" err="1">
                <a:ea typeface="+mn-lt"/>
                <a:cs typeface="+mn-lt"/>
              </a:rPr>
              <a:t>ond</a:t>
            </a:r>
            <a:r>
              <a:rPr lang="en-US" sz="1400">
                <a:ea typeface="+mn-lt"/>
                <a:cs typeface="+mn-lt"/>
              </a:rPr>
              <a:t> </a:t>
            </a:r>
            <a:r>
              <a:rPr lang="en-US" sz="1400" err="1">
                <a:ea typeface="+mn-lt"/>
                <a:cs typeface="+mn-lt"/>
              </a:rPr>
              <a:t>oherwydd</a:t>
            </a:r>
            <a:r>
              <a:rPr lang="en-US" sz="1400">
                <a:ea typeface="+mn-lt"/>
                <a:cs typeface="+mn-lt"/>
              </a:rPr>
              <a:t> bod </a:t>
            </a:r>
            <a:r>
              <a:rPr lang="en-US" sz="1400" err="1">
                <a:ea typeface="+mn-lt"/>
                <a:cs typeface="+mn-lt"/>
              </a:rPr>
              <a:t>eu</a:t>
            </a:r>
            <a:r>
              <a:rPr lang="en-US" sz="1400">
                <a:ea typeface="+mn-lt"/>
                <a:cs typeface="+mn-lt"/>
              </a:rPr>
              <a:t> </a:t>
            </a:r>
            <a:r>
              <a:rPr lang="en-US" sz="1400" err="1">
                <a:ea typeface="+mn-lt"/>
                <a:cs typeface="+mn-lt"/>
              </a:rPr>
              <a:t>teulu’n</a:t>
            </a:r>
            <a:r>
              <a:rPr lang="en-US" sz="1400">
                <a:ea typeface="+mn-lt"/>
                <a:cs typeface="+mn-lt"/>
              </a:rPr>
              <a:t> </a:t>
            </a:r>
            <a:r>
              <a:rPr lang="en-US" sz="1400" err="1">
                <a:ea typeface="+mn-lt"/>
                <a:cs typeface="+mn-lt"/>
              </a:rPr>
              <a:t>cael</a:t>
            </a:r>
            <a:r>
              <a:rPr lang="en-US" sz="1400">
                <a:ea typeface="+mn-lt"/>
                <a:cs typeface="+mn-lt"/>
              </a:rPr>
              <a:t> </a:t>
            </a:r>
            <a:r>
              <a:rPr lang="en-US" sz="1400" err="1">
                <a:ea typeface="+mn-lt"/>
                <a:cs typeface="+mn-lt"/>
              </a:rPr>
              <a:t>trafferth</a:t>
            </a:r>
            <a:r>
              <a:rPr lang="en-US" sz="1400">
                <a:ea typeface="+mn-lt"/>
                <a:cs typeface="+mn-lt"/>
              </a:rPr>
              <a:t> </a:t>
            </a:r>
            <a:r>
              <a:rPr lang="en-US" sz="1400" err="1">
                <a:ea typeface="+mn-lt"/>
                <a:cs typeface="+mn-lt"/>
              </a:rPr>
              <a:t>cael</a:t>
            </a:r>
            <a:r>
              <a:rPr lang="en-US" sz="1400">
                <a:ea typeface="+mn-lt"/>
                <a:cs typeface="+mn-lt"/>
              </a:rPr>
              <a:t> </a:t>
            </a:r>
            <a:r>
              <a:rPr lang="en-US" sz="1400" err="1">
                <a:ea typeface="+mn-lt"/>
                <a:cs typeface="+mn-lt"/>
              </a:rPr>
              <a:t>dau</a:t>
            </a:r>
            <a:r>
              <a:rPr lang="en-US" sz="1400">
                <a:ea typeface="+mn-lt"/>
                <a:cs typeface="+mn-lt"/>
              </a:rPr>
              <a:t> ben </a:t>
            </a:r>
            <a:r>
              <a:rPr lang="en-US" sz="1400" err="1">
                <a:ea typeface="+mn-lt"/>
                <a:cs typeface="+mn-lt"/>
              </a:rPr>
              <a:t>llinyn</a:t>
            </a:r>
            <a:r>
              <a:rPr lang="en-US" sz="1400">
                <a:ea typeface="+mn-lt"/>
                <a:cs typeface="+mn-lt"/>
              </a:rPr>
              <a:t> </a:t>
            </a:r>
            <a:r>
              <a:rPr lang="en-US" sz="1400" err="1">
                <a:ea typeface="+mn-lt"/>
                <a:cs typeface="+mn-lt"/>
              </a:rPr>
              <a:t>ynghyd</a:t>
            </a:r>
            <a:r>
              <a:rPr lang="en-US" sz="1400">
                <a:ea typeface="+mn-lt"/>
                <a:cs typeface="+mn-lt"/>
              </a:rPr>
              <a:t>. </a:t>
            </a:r>
            <a:r>
              <a:rPr lang="en-US" sz="1400" err="1">
                <a:ea typeface="+mn-lt"/>
                <a:cs typeface="+mn-lt"/>
              </a:rPr>
              <a:t>Roedd</a:t>
            </a:r>
            <a:r>
              <a:rPr lang="en-US" sz="1400">
                <a:ea typeface="+mn-lt"/>
                <a:cs typeface="+mn-lt"/>
              </a:rPr>
              <a:t> mam Sam </a:t>
            </a:r>
            <a:r>
              <a:rPr lang="en-US" sz="1400" err="1">
                <a:ea typeface="+mn-lt"/>
                <a:cs typeface="+mn-lt"/>
              </a:rPr>
              <a:t>wedi’i</a:t>
            </a:r>
            <a:r>
              <a:rPr lang="en-US" sz="1400">
                <a:ea typeface="+mn-lt"/>
                <a:cs typeface="+mn-lt"/>
              </a:rPr>
              <a:t> </a:t>
            </a:r>
            <a:r>
              <a:rPr lang="en-US" sz="1400" err="1">
                <a:ea typeface="+mn-lt"/>
                <a:cs typeface="+mn-lt"/>
              </a:rPr>
              <a:t>sancsiynu’n</a:t>
            </a:r>
            <a:r>
              <a:rPr lang="en-US" sz="1400">
                <a:ea typeface="+mn-lt"/>
                <a:cs typeface="+mn-lt"/>
              </a:rPr>
              <a:t> </a:t>
            </a:r>
            <a:r>
              <a:rPr lang="en-US" sz="1400" err="1">
                <a:ea typeface="+mn-lt"/>
                <a:cs typeface="+mn-lt"/>
              </a:rPr>
              <a:t>ddiweddar</a:t>
            </a:r>
            <a:r>
              <a:rPr lang="en-US" sz="1400">
                <a:ea typeface="+mn-lt"/>
                <a:cs typeface="+mn-lt"/>
              </a:rPr>
              <a:t> am </a:t>
            </a:r>
            <a:r>
              <a:rPr lang="en-US" sz="1400" err="1">
                <a:ea typeface="+mn-lt"/>
                <a:cs typeface="+mn-lt"/>
              </a:rPr>
              <a:t>fethu</a:t>
            </a:r>
            <a:r>
              <a:rPr lang="en-US" sz="1400">
                <a:ea typeface="+mn-lt"/>
                <a:cs typeface="+mn-lt"/>
              </a:rPr>
              <a:t> </a:t>
            </a:r>
            <a:r>
              <a:rPr lang="en-US" sz="1400" err="1">
                <a:ea typeface="+mn-lt"/>
                <a:cs typeface="+mn-lt"/>
              </a:rPr>
              <a:t>apwyntiad</a:t>
            </a:r>
            <a:r>
              <a:rPr lang="en-US" sz="1400">
                <a:ea typeface="+mn-lt"/>
                <a:cs typeface="+mn-lt"/>
              </a:rPr>
              <a:t> </a:t>
            </a:r>
            <a:r>
              <a:rPr lang="en-US" sz="1400" err="1">
                <a:ea typeface="+mn-lt"/>
                <a:cs typeface="+mn-lt"/>
              </a:rPr>
              <a:t>anogwr</a:t>
            </a:r>
            <a:r>
              <a:rPr lang="en-US" sz="1400">
                <a:ea typeface="+mn-lt"/>
                <a:cs typeface="+mn-lt"/>
              </a:rPr>
              <a:t> </a:t>
            </a:r>
            <a:r>
              <a:rPr lang="en-US" sz="1400" err="1">
                <a:ea typeface="+mn-lt"/>
                <a:cs typeface="+mn-lt"/>
              </a:rPr>
              <a:t>gwaith</a:t>
            </a:r>
            <a:r>
              <a:rPr lang="en-US" sz="1400">
                <a:ea typeface="+mn-lt"/>
                <a:cs typeface="+mn-lt"/>
              </a:rPr>
              <a:t>, ac </a:t>
            </a:r>
            <a:r>
              <a:rPr lang="en-US" sz="1400" err="1">
                <a:ea typeface="+mn-lt"/>
                <a:cs typeface="+mn-lt"/>
              </a:rPr>
              <a:t>roedd</a:t>
            </a:r>
            <a:r>
              <a:rPr lang="en-US" sz="1400">
                <a:ea typeface="+mn-lt"/>
                <a:cs typeface="+mn-lt"/>
              </a:rPr>
              <a:t> y banc </a:t>
            </a:r>
            <a:r>
              <a:rPr lang="en-US" sz="1400" err="1">
                <a:ea typeface="+mn-lt"/>
                <a:cs typeface="+mn-lt"/>
              </a:rPr>
              <a:t>bwyd</a:t>
            </a:r>
            <a:r>
              <a:rPr lang="en-US" sz="1400">
                <a:ea typeface="+mn-lt"/>
                <a:cs typeface="+mn-lt"/>
              </a:rPr>
              <a:t> </a:t>
            </a:r>
            <a:r>
              <a:rPr lang="en-US" sz="1400" err="1">
                <a:ea typeface="+mn-lt"/>
                <a:cs typeface="+mn-lt"/>
              </a:rPr>
              <a:t>lleol</a:t>
            </a:r>
            <a:r>
              <a:rPr lang="en-US" sz="1400">
                <a:ea typeface="+mn-lt"/>
                <a:cs typeface="+mn-lt"/>
              </a:rPr>
              <a:t> </a:t>
            </a:r>
            <a:r>
              <a:rPr lang="en-US" sz="1400" err="1">
                <a:ea typeface="+mn-lt"/>
                <a:cs typeface="+mn-lt"/>
              </a:rPr>
              <a:t>wedi</a:t>
            </a:r>
            <a:r>
              <a:rPr lang="en-US" sz="1400">
                <a:ea typeface="+mn-lt"/>
                <a:cs typeface="+mn-lt"/>
              </a:rPr>
              <a:t> </a:t>
            </a:r>
            <a:r>
              <a:rPr lang="en-US" sz="1400" err="1">
                <a:ea typeface="+mn-lt"/>
                <a:cs typeface="+mn-lt"/>
              </a:rPr>
              <a:t>cau</a:t>
            </a:r>
            <a:r>
              <a:rPr lang="en-US" sz="1400">
                <a:ea typeface="+mn-lt"/>
                <a:cs typeface="+mn-lt"/>
              </a:rPr>
              <a:t> </a:t>
            </a:r>
            <a:r>
              <a:rPr lang="en-US" sz="1400" err="1">
                <a:ea typeface="+mn-lt"/>
                <a:cs typeface="+mn-lt"/>
              </a:rPr>
              <a:t>oherwydd</a:t>
            </a:r>
            <a:r>
              <a:rPr lang="en-US" sz="1400">
                <a:ea typeface="+mn-lt"/>
                <a:cs typeface="+mn-lt"/>
              </a:rPr>
              <a:t> </a:t>
            </a:r>
            <a:r>
              <a:rPr lang="en-US" sz="1400" err="1">
                <a:ea typeface="+mn-lt"/>
                <a:cs typeface="+mn-lt"/>
              </a:rPr>
              <a:t>diffyg</a:t>
            </a:r>
            <a:r>
              <a:rPr lang="en-US" sz="1400">
                <a:ea typeface="+mn-lt"/>
                <a:cs typeface="+mn-lt"/>
              </a:rPr>
              <a:t> </a:t>
            </a:r>
            <a:r>
              <a:rPr lang="en-US" sz="1400" err="1">
                <a:ea typeface="+mn-lt"/>
                <a:cs typeface="+mn-lt"/>
              </a:rPr>
              <a:t>cyllid</a:t>
            </a:r>
            <a:r>
              <a:rPr lang="en-US" sz="1400">
                <a:ea typeface="+mn-lt"/>
                <a:cs typeface="+mn-lt"/>
              </a:rPr>
              <a:t> (</a:t>
            </a:r>
            <a:r>
              <a:rPr lang="en-US" sz="1400" err="1">
                <a:ea typeface="+mn-lt"/>
                <a:cs typeface="+mn-lt"/>
              </a:rPr>
              <a:t>Exosystem</a:t>
            </a:r>
            <a:r>
              <a:rPr lang="en-US" sz="1400">
                <a:ea typeface="+mn-lt"/>
                <a:cs typeface="+mn-lt"/>
              </a:rPr>
              <a:t>; Bronfenbrenner, 1979).</a:t>
            </a:r>
            <a:endParaRPr lang="en-US" sz="1400"/>
          </a:p>
          <a:p>
            <a:pPr marL="0" indent="0">
              <a:buNone/>
            </a:pPr>
            <a:r>
              <a:rPr lang="en-US" sz="1400" err="1">
                <a:ea typeface="+mn-lt"/>
                <a:cs typeface="+mn-lt"/>
              </a:rPr>
              <a:t>Wrth</a:t>
            </a:r>
            <a:r>
              <a:rPr lang="en-US" sz="1400">
                <a:ea typeface="+mn-lt"/>
                <a:cs typeface="+mn-lt"/>
              </a:rPr>
              <a:t> i Sam </a:t>
            </a:r>
            <a:r>
              <a:rPr lang="en-US" sz="1400" err="1">
                <a:ea typeface="+mn-lt"/>
                <a:cs typeface="+mn-lt"/>
              </a:rPr>
              <a:t>eistedd</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eu</a:t>
            </a:r>
            <a:r>
              <a:rPr lang="en-US" sz="1400">
                <a:ea typeface="+mn-lt"/>
                <a:cs typeface="+mn-lt"/>
              </a:rPr>
              <a:t> </a:t>
            </a:r>
            <a:r>
              <a:rPr lang="en-US" sz="1400" err="1">
                <a:ea typeface="+mn-lt"/>
                <a:cs typeface="+mn-lt"/>
              </a:rPr>
              <a:t>dosbarth</a:t>
            </a:r>
            <a:r>
              <a:rPr lang="en-US" sz="1400">
                <a:ea typeface="+mn-lt"/>
                <a:cs typeface="+mn-lt"/>
              </a:rPr>
              <a:t> </a:t>
            </a:r>
            <a:r>
              <a:rPr lang="en-US" sz="1400" err="1">
                <a:ea typeface="+mn-lt"/>
                <a:cs typeface="+mn-lt"/>
              </a:rPr>
              <a:t>Mathemateg</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newynog</a:t>
            </a:r>
            <a:r>
              <a:rPr lang="en-US" sz="1400">
                <a:ea typeface="+mn-lt"/>
                <a:cs typeface="+mn-lt"/>
              </a:rPr>
              <a:t> ac </a:t>
            </a:r>
            <a:r>
              <a:rPr lang="en-US" sz="1400" err="1">
                <a:ea typeface="+mn-lt"/>
                <a:cs typeface="+mn-lt"/>
              </a:rPr>
              <a:t>yn</a:t>
            </a:r>
            <a:r>
              <a:rPr lang="en-US" sz="1400">
                <a:ea typeface="+mn-lt"/>
                <a:cs typeface="+mn-lt"/>
              </a:rPr>
              <a:t> </a:t>
            </a:r>
            <a:r>
              <a:rPr lang="en-US" sz="1400" err="1">
                <a:ea typeface="+mn-lt"/>
                <a:cs typeface="+mn-lt"/>
              </a:rPr>
              <a:t>methu</a:t>
            </a:r>
            <a:r>
              <a:rPr lang="en-US" sz="1400">
                <a:ea typeface="+mn-lt"/>
                <a:cs typeface="+mn-lt"/>
              </a:rPr>
              <a:t> </a:t>
            </a:r>
            <a:r>
              <a:rPr lang="en-US" sz="1400" err="1">
                <a:ea typeface="+mn-lt"/>
                <a:cs typeface="+mn-lt"/>
              </a:rPr>
              <a:t>canolbwyntio</a:t>
            </a:r>
            <a:r>
              <a:rPr lang="en-US" sz="1400">
                <a:ea typeface="+mn-lt"/>
                <a:cs typeface="+mn-lt"/>
              </a:rPr>
              <a:t>, </a:t>
            </a:r>
            <a:r>
              <a:rPr lang="en-US" sz="1400" err="1">
                <a:ea typeface="+mn-lt"/>
                <a:cs typeface="+mn-lt"/>
              </a:rPr>
              <a:t>cawsant</a:t>
            </a:r>
            <a:r>
              <a:rPr lang="en-US" sz="1400">
                <a:ea typeface="+mn-lt"/>
                <a:cs typeface="+mn-lt"/>
              </a:rPr>
              <a:t> </a:t>
            </a:r>
            <a:r>
              <a:rPr lang="en-US" sz="1400" err="1">
                <a:ea typeface="+mn-lt"/>
                <a:cs typeface="+mn-lt"/>
              </a:rPr>
              <a:t>drafferth</a:t>
            </a:r>
            <a:r>
              <a:rPr lang="en-US" sz="1400">
                <a:ea typeface="+mn-lt"/>
                <a:cs typeface="+mn-lt"/>
              </a:rPr>
              <a:t> i </a:t>
            </a:r>
            <a:r>
              <a:rPr lang="en-US" sz="1400" err="1">
                <a:ea typeface="+mn-lt"/>
                <a:cs typeface="+mn-lt"/>
              </a:rPr>
              <a:t>berfformio'n</a:t>
            </a:r>
            <a:r>
              <a:rPr lang="en-US" sz="1400">
                <a:ea typeface="+mn-lt"/>
                <a:cs typeface="+mn-lt"/>
              </a:rPr>
              <a:t> </a:t>
            </a:r>
            <a:r>
              <a:rPr lang="en-US" sz="1400" err="1">
                <a:ea typeface="+mn-lt"/>
                <a:cs typeface="+mn-lt"/>
              </a:rPr>
              <a:t>dda</a:t>
            </a:r>
            <a:r>
              <a:rPr lang="en-US" sz="1400">
                <a:ea typeface="+mn-lt"/>
                <a:cs typeface="+mn-lt"/>
              </a:rPr>
              <a:t> </a:t>
            </a:r>
            <a:r>
              <a:rPr lang="en-US" sz="1400" err="1">
                <a:ea typeface="+mn-lt"/>
                <a:cs typeface="+mn-lt"/>
              </a:rPr>
              <a:t>ar</a:t>
            </a:r>
            <a:r>
              <a:rPr lang="en-US" sz="1400">
                <a:ea typeface="+mn-lt"/>
                <a:cs typeface="+mn-lt"/>
              </a:rPr>
              <a:t> y </a:t>
            </a:r>
            <a:r>
              <a:rPr lang="en-US" sz="1400" err="1">
                <a:ea typeface="+mn-lt"/>
                <a:cs typeface="+mn-lt"/>
              </a:rPr>
              <a:t>prawf</a:t>
            </a:r>
            <a:r>
              <a:rPr lang="en-US" sz="1400">
                <a:ea typeface="+mn-lt"/>
                <a:cs typeface="+mn-lt"/>
              </a:rPr>
              <a:t>. </a:t>
            </a:r>
            <a:r>
              <a:rPr lang="en-US" sz="1400" err="1">
                <a:ea typeface="+mn-lt"/>
                <a:cs typeface="+mn-lt"/>
              </a:rPr>
              <a:t>Cafodd</a:t>
            </a:r>
            <a:r>
              <a:rPr lang="en-US" sz="1400">
                <a:ea typeface="+mn-lt"/>
                <a:cs typeface="+mn-lt"/>
              </a:rPr>
              <a:t> y </a:t>
            </a:r>
            <a:r>
              <a:rPr lang="en-US" sz="1400" err="1">
                <a:ea typeface="+mn-lt"/>
                <a:cs typeface="+mn-lt"/>
              </a:rPr>
              <a:t>digwyddiad</a:t>
            </a:r>
            <a:r>
              <a:rPr lang="en-US" sz="1400">
                <a:ea typeface="+mn-lt"/>
                <a:cs typeface="+mn-lt"/>
              </a:rPr>
              <a:t> </a:t>
            </a:r>
            <a:r>
              <a:rPr lang="en-US" sz="1400" err="1">
                <a:ea typeface="+mn-lt"/>
                <a:cs typeface="+mn-lt"/>
              </a:rPr>
              <a:t>unigol</a:t>
            </a:r>
            <a:r>
              <a:rPr lang="en-US" sz="1400">
                <a:ea typeface="+mn-lt"/>
                <a:cs typeface="+mn-lt"/>
              </a:rPr>
              <a:t> </a:t>
            </a:r>
            <a:r>
              <a:rPr lang="en-US" sz="1400" err="1">
                <a:ea typeface="+mn-lt"/>
                <a:cs typeface="+mn-lt"/>
              </a:rPr>
              <a:t>hwn</a:t>
            </a:r>
            <a:r>
              <a:rPr lang="en-US" sz="1400">
                <a:ea typeface="+mn-lt"/>
                <a:cs typeface="+mn-lt"/>
              </a:rPr>
              <a:t> </a:t>
            </a:r>
            <a:r>
              <a:rPr lang="en-US" sz="1400" err="1">
                <a:ea typeface="+mn-lt"/>
                <a:cs typeface="+mn-lt"/>
              </a:rPr>
              <a:t>effaith</a:t>
            </a:r>
            <a:r>
              <a:rPr lang="en-US" sz="1400">
                <a:ea typeface="+mn-lt"/>
                <a:cs typeface="+mn-lt"/>
              </a:rPr>
              <a:t> </a:t>
            </a:r>
            <a:r>
              <a:rPr lang="en-US" sz="1400" err="1">
                <a:ea typeface="+mn-lt"/>
                <a:cs typeface="+mn-lt"/>
              </a:rPr>
              <a:t>barhaol</a:t>
            </a:r>
            <a:r>
              <a:rPr lang="en-US" sz="1400">
                <a:ea typeface="+mn-lt"/>
                <a:cs typeface="+mn-lt"/>
              </a:rPr>
              <a:t> </a:t>
            </a:r>
            <a:r>
              <a:rPr lang="en-US" sz="1400" err="1">
                <a:ea typeface="+mn-lt"/>
                <a:cs typeface="+mn-lt"/>
              </a:rPr>
              <a:t>ar</a:t>
            </a:r>
            <a:r>
              <a:rPr lang="en-US" sz="1400">
                <a:ea typeface="+mn-lt"/>
                <a:cs typeface="+mn-lt"/>
              </a:rPr>
              <a:t> </a:t>
            </a:r>
            <a:r>
              <a:rPr lang="en-US" sz="1400" err="1">
                <a:ea typeface="+mn-lt"/>
                <a:cs typeface="+mn-lt"/>
              </a:rPr>
              <a:t>farn</a:t>
            </a:r>
            <a:r>
              <a:rPr lang="en-US" sz="1400">
                <a:ea typeface="+mn-lt"/>
                <a:cs typeface="+mn-lt"/>
              </a:rPr>
              <a:t> </a:t>
            </a:r>
            <a:r>
              <a:rPr lang="en-US" sz="1400" err="1">
                <a:ea typeface="+mn-lt"/>
                <a:cs typeface="+mn-lt"/>
              </a:rPr>
              <a:t>eraill</a:t>
            </a:r>
            <a:r>
              <a:rPr lang="en-US" sz="1400">
                <a:ea typeface="+mn-lt"/>
                <a:cs typeface="+mn-lt"/>
              </a:rPr>
              <a:t> am </a:t>
            </a:r>
            <a:r>
              <a:rPr lang="en-US" sz="1400" err="1">
                <a:ea typeface="+mn-lt"/>
                <a:cs typeface="+mn-lt"/>
              </a:rPr>
              <a:t>allu</a:t>
            </a:r>
            <a:r>
              <a:rPr lang="en-US" sz="1400">
                <a:ea typeface="+mn-lt"/>
                <a:cs typeface="+mn-lt"/>
              </a:rPr>
              <a:t> </a:t>
            </a:r>
            <a:r>
              <a:rPr lang="en-US" sz="1400" err="1">
                <a:ea typeface="+mn-lt"/>
                <a:cs typeface="+mn-lt"/>
              </a:rPr>
              <a:t>mathemategol</a:t>
            </a:r>
            <a:r>
              <a:rPr lang="en-US" sz="1400">
                <a:ea typeface="+mn-lt"/>
                <a:cs typeface="+mn-lt"/>
              </a:rPr>
              <a:t> Sam (Microsystem; Bronfenbrenner, 1979). </a:t>
            </a:r>
            <a:r>
              <a:rPr lang="en-US" sz="1400" err="1">
                <a:ea typeface="+mn-lt"/>
                <a:cs typeface="+mn-lt"/>
              </a:rPr>
              <a:t>O’r</a:t>
            </a:r>
            <a:r>
              <a:rPr lang="en-US" sz="1400">
                <a:ea typeface="+mn-lt"/>
                <a:cs typeface="+mn-lt"/>
              </a:rPr>
              <a:t> </a:t>
            </a:r>
            <a:r>
              <a:rPr lang="en-US" sz="1400" err="1">
                <a:ea typeface="+mn-lt"/>
                <a:cs typeface="+mn-lt"/>
              </a:rPr>
              <a:t>diwrnod</a:t>
            </a:r>
            <a:r>
              <a:rPr lang="en-US" sz="1400">
                <a:ea typeface="+mn-lt"/>
                <a:cs typeface="+mn-lt"/>
              </a:rPr>
              <a:t> </a:t>
            </a:r>
            <a:r>
              <a:rPr lang="en-US" sz="1400" err="1">
                <a:ea typeface="+mn-lt"/>
                <a:cs typeface="+mn-lt"/>
              </a:rPr>
              <a:t>hwnnw</a:t>
            </a:r>
            <a:r>
              <a:rPr lang="en-US" sz="1400">
                <a:ea typeface="+mn-lt"/>
                <a:cs typeface="+mn-lt"/>
              </a:rPr>
              <a:t> </a:t>
            </a:r>
            <a:r>
              <a:rPr lang="en-US" sz="1400" err="1">
                <a:ea typeface="+mn-lt"/>
                <a:cs typeface="+mn-lt"/>
              </a:rPr>
              <a:t>ymlaen</a:t>
            </a:r>
            <a:r>
              <a:rPr lang="en-US" sz="1400">
                <a:ea typeface="+mn-lt"/>
                <a:cs typeface="+mn-lt"/>
              </a:rPr>
              <a:t>, </a:t>
            </a:r>
            <a:r>
              <a:rPr lang="en-US" sz="1400" err="1">
                <a:ea typeface="+mn-lt"/>
                <a:cs typeface="+mn-lt"/>
              </a:rPr>
              <a:t>gosodwyd</a:t>
            </a:r>
            <a:r>
              <a:rPr lang="en-US" sz="1400">
                <a:ea typeface="+mn-lt"/>
                <a:cs typeface="+mn-lt"/>
              </a:rPr>
              <a:t> Sam </a:t>
            </a:r>
            <a:r>
              <a:rPr lang="en-US" sz="1400" err="1">
                <a:ea typeface="+mn-lt"/>
                <a:cs typeface="+mn-lt"/>
              </a:rPr>
              <a:t>yn</a:t>
            </a:r>
            <a:r>
              <a:rPr lang="en-US" sz="1400">
                <a:ea typeface="+mn-lt"/>
                <a:cs typeface="+mn-lt"/>
              </a:rPr>
              <a:t> y </a:t>
            </a:r>
            <a:r>
              <a:rPr lang="en-US" sz="1400" err="1">
                <a:ea typeface="+mn-lt"/>
                <a:cs typeface="+mn-lt"/>
              </a:rPr>
              <a:t>grŵp</a:t>
            </a:r>
            <a:r>
              <a:rPr lang="en-US" sz="1400">
                <a:ea typeface="+mn-lt"/>
                <a:cs typeface="+mn-lt"/>
              </a:rPr>
              <a:t> </a:t>
            </a:r>
            <a:r>
              <a:rPr lang="en-US" sz="1400" err="1">
                <a:ea typeface="+mn-lt"/>
                <a:cs typeface="+mn-lt"/>
              </a:rPr>
              <a:t>gallu</a:t>
            </a:r>
            <a:r>
              <a:rPr lang="en-US" sz="1400">
                <a:ea typeface="+mn-lt"/>
                <a:cs typeface="+mn-lt"/>
              </a:rPr>
              <a:t> is, </a:t>
            </a:r>
            <a:r>
              <a:rPr lang="en-US" sz="1400" err="1">
                <a:ea typeface="+mn-lt"/>
                <a:cs typeface="+mn-lt"/>
              </a:rPr>
              <a:t>gan</a:t>
            </a:r>
            <a:r>
              <a:rPr lang="en-US" sz="1400">
                <a:ea typeface="+mn-lt"/>
                <a:cs typeface="+mn-lt"/>
              </a:rPr>
              <a:t> </a:t>
            </a:r>
            <a:r>
              <a:rPr lang="en-US" sz="1400" err="1">
                <a:ea typeface="+mn-lt"/>
                <a:cs typeface="+mn-lt"/>
              </a:rPr>
              <a:t>gyfyngu</a:t>
            </a:r>
            <a:r>
              <a:rPr lang="en-US" sz="1400">
                <a:ea typeface="+mn-lt"/>
                <a:cs typeface="+mn-lt"/>
              </a:rPr>
              <a:t> </a:t>
            </a:r>
            <a:r>
              <a:rPr lang="en-US" sz="1400" err="1">
                <a:ea typeface="+mn-lt"/>
                <a:cs typeface="+mn-lt"/>
              </a:rPr>
              <a:t>ar</a:t>
            </a:r>
            <a:r>
              <a:rPr lang="en-US" sz="1400">
                <a:ea typeface="+mn-lt"/>
                <a:cs typeface="+mn-lt"/>
              </a:rPr>
              <a:t> </a:t>
            </a:r>
            <a:r>
              <a:rPr lang="en-US" sz="1400" err="1">
                <a:ea typeface="+mn-lt"/>
                <a:cs typeface="+mn-lt"/>
              </a:rPr>
              <a:t>eu</a:t>
            </a:r>
            <a:r>
              <a:rPr lang="en-US" sz="1400">
                <a:ea typeface="+mn-lt"/>
                <a:cs typeface="+mn-lt"/>
              </a:rPr>
              <a:t> </a:t>
            </a:r>
            <a:r>
              <a:rPr lang="en-US" sz="1400" err="1">
                <a:ea typeface="+mn-lt"/>
                <a:cs typeface="+mn-lt"/>
              </a:rPr>
              <a:t>cyfleoedd</a:t>
            </a:r>
            <a:r>
              <a:rPr lang="en-US" sz="1400">
                <a:ea typeface="+mn-lt"/>
                <a:cs typeface="+mn-lt"/>
              </a:rPr>
              <a:t> i </a:t>
            </a:r>
            <a:r>
              <a:rPr lang="en-US" sz="1400" err="1">
                <a:ea typeface="+mn-lt"/>
                <a:cs typeface="+mn-lt"/>
              </a:rPr>
              <a:t>ddatblygu</a:t>
            </a:r>
            <a:r>
              <a:rPr lang="en-US" sz="1400">
                <a:ea typeface="+mn-lt"/>
                <a:cs typeface="+mn-lt"/>
              </a:rPr>
              <a:t> </a:t>
            </a:r>
            <a:r>
              <a:rPr lang="en-US" sz="1400" err="1">
                <a:ea typeface="+mn-lt"/>
                <a:cs typeface="+mn-lt"/>
              </a:rPr>
              <a:t>eu</a:t>
            </a:r>
            <a:r>
              <a:rPr lang="en-US" sz="1400">
                <a:ea typeface="+mn-lt"/>
                <a:cs typeface="+mn-lt"/>
              </a:rPr>
              <a:t> </a:t>
            </a:r>
            <a:r>
              <a:rPr lang="en-US" sz="1400" err="1">
                <a:ea typeface="+mn-lt"/>
                <a:cs typeface="+mn-lt"/>
              </a:rPr>
              <a:t>sgiliau</a:t>
            </a:r>
            <a:r>
              <a:rPr lang="en-US" sz="1400">
                <a:ea typeface="+mn-lt"/>
                <a:cs typeface="+mn-lt"/>
              </a:rPr>
              <a:t> </a:t>
            </a:r>
            <a:r>
              <a:rPr lang="en-US" sz="1400" err="1">
                <a:ea typeface="+mn-lt"/>
                <a:cs typeface="+mn-lt"/>
              </a:rPr>
              <a:t>a’u</a:t>
            </a:r>
            <a:r>
              <a:rPr lang="en-US" sz="1400">
                <a:ea typeface="+mn-lt"/>
                <a:cs typeface="+mn-lt"/>
              </a:rPr>
              <a:t> </a:t>
            </a:r>
            <a:r>
              <a:rPr lang="en-US" sz="1400" err="1">
                <a:ea typeface="+mn-lt"/>
                <a:cs typeface="+mn-lt"/>
              </a:rPr>
              <a:t>hyder</a:t>
            </a:r>
            <a:r>
              <a:rPr lang="en-US" sz="1400">
                <a:ea typeface="+mn-lt"/>
                <a:cs typeface="+mn-lt"/>
              </a:rPr>
              <a:t> </a:t>
            </a:r>
            <a:r>
              <a:rPr lang="en-US" sz="1400" err="1">
                <a:ea typeface="+mn-lt"/>
                <a:cs typeface="+mn-lt"/>
              </a:rPr>
              <a:t>yn</a:t>
            </a:r>
            <a:r>
              <a:rPr lang="en-US" sz="1400">
                <a:ea typeface="+mn-lt"/>
                <a:cs typeface="+mn-lt"/>
              </a:rPr>
              <a:t> y </a:t>
            </a:r>
            <a:r>
              <a:rPr lang="en-US" sz="1400" err="1">
                <a:ea typeface="+mn-lt"/>
                <a:cs typeface="+mn-lt"/>
              </a:rPr>
              <a:t>pwnc</a:t>
            </a:r>
            <a:r>
              <a:rPr lang="en-US" sz="1400">
                <a:ea typeface="+mn-lt"/>
                <a:cs typeface="+mn-lt"/>
              </a:rPr>
              <a:t> (Capability Approach; Sen, 1990).</a:t>
            </a:r>
            <a:endParaRPr lang="en-US" sz="1400"/>
          </a:p>
          <a:p>
            <a:pPr marL="0" indent="0">
              <a:buNone/>
            </a:pPr>
            <a:r>
              <a:rPr lang="en-US" sz="1400" err="1">
                <a:ea typeface="+mn-lt"/>
                <a:cs typeface="+mn-lt"/>
              </a:rPr>
              <a:t>Fodd</a:t>
            </a:r>
            <a:r>
              <a:rPr lang="en-US" sz="1400">
                <a:ea typeface="+mn-lt"/>
                <a:cs typeface="+mn-lt"/>
              </a:rPr>
              <a:t> </a:t>
            </a:r>
            <a:r>
              <a:rPr lang="en-US" sz="1400" err="1">
                <a:ea typeface="+mn-lt"/>
                <a:cs typeface="+mn-lt"/>
              </a:rPr>
              <a:t>bynnag</a:t>
            </a:r>
            <a:r>
              <a:rPr lang="en-US" sz="1400">
                <a:ea typeface="+mn-lt"/>
                <a:cs typeface="+mn-lt"/>
              </a:rPr>
              <a:t>, </a:t>
            </a:r>
            <a:r>
              <a:rPr lang="en-US" sz="1400" err="1">
                <a:ea typeface="+mn-lt"/>
                <a:cs typeface="+mn-lt"/>
              </a:rPr>
              <a:t>roedd</a:t>
            </a:r>
            <a:r>
              <a:rPr lang="en-US" sz="1400">
                <a:ea typeface="+mn-lt"/>
                <a:cs typeface="+mn-lt"/>
              </a:rPr>
              <a:t> </a:t>
            </a:r>
            <a:r>
              <a:rPr lang="en-US" sz="1400" err="1">
                <a:ea typeface="+mn-lt"/>
                <a:cs typeface="+mn-lt"/>
              </a:rPr>
              <a:t>yr</a:t>
            </a:r>
            <a:r>
              <a:rPr lang="en-US" sz="1400">
                <a:ea typeface="+mn-lt"/>
                <a:cs typeface="+mn-lt"/>
              </a:rPr>
              <a:t> </a:t>
            </a:r>
            <a:r>
              <a:rPr lang="en-US" sz="1400" err="1">
                <a:ea typeface="+mn-lt"/>
                <a:cs typeface="+mn-lt"/>
              </a:rPr>
              <a:t>ysgol</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cydnabod</a:t>
            </a:r>
            <a:r>
              <a:rPr lang="en-US" sz="1400">
                <a:ea typeface="+mn-lt"/>
                <a:cs typeface="+mn-lt"/>
              </a:rPr>
              <a:t> </a:t>
            </a:r>
            <a:r>
              <a:rPr lang="en-US" sz="1400" err="1">
                <a:ea typeface="+mn-lt"/>
                <a:cs typeface="+mn-lt"/>
              </a:rPr>
              <a:t>yr</a:t>
            </a:r>
            <a:r>
              <a:rPr lang="en-US" sz="1400">
                <a:ea typeface="+mn-lt"/>
                <a:cs typeface="+mn-lt"/>
              </a:rPr>
              <a:t> </a:t>
            </a:r>
            <a:r>
              <a:rPr lang="en-US" sz="1400" err="1">
                <a:ea typeface="+mn-lt"/>
                <a:cs typeface="+mn-lt"/>
              </a:rPr>
              <a:t>anghyfiawnder</a:t>
            </a:r>
            <a:r>
              <a:rPr lang="en-US" sz="1400">
                <a:ea typeface="+mn-lt"/>
                <a:cs typeface="+mn-lt"/>
              </a:rPr>
              <a:t> o </a:t>
            </a:r>
            <a:r>
              <a:rPr lang="en-US" sz="1400" err="1">
                <a:ea typeface="+mn-lt"/>
                <a:cs typeface="+mn-lt"/>
              </a:rPr>
              <a:t>ddal</a:t>
            </a:r>
            <a:r>
              <a:rPr lang="en-US" sz="1400">
                <a:ea typeface="+mn-lt"/>
                <a:cs typeface="+mn-lt"/>
              </a:rPr>
              <a:t> </a:t>
            </a:r>
            <a:r>
              <a:rPr lang="en-US" sz="1400" err="1">
                <a:ea typeface="+mn-lt"/>
                <a:cs typeface="+mn-lt"/>
              </a:rPr>
              <a:t>myfyrwyr</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atebol</a:t>
            </a:r>
            <a:r>
              <a:rPr lang="en-US" sz="1400">
                <a:ea typeface="+mn-lt"/>
                <a:cs typeface="+mn-lt"/>
              </a:rPr>
              <a:t> am </a:t>
            </a:r>
            <a:r>
              <a:rPr lang="en-US" sz="1400" err="1">
                <a:ea typeface="+mn-lt"/>
                <a:cs typeface="+mn-lt"/>
              </a:rPr>
              <a:t>faterion</a:t>
            </a:r>
            <a:r>
              <a:rPr lang="en-US" sz="1400">
                <a:ea typeface="+mn-lt"/>
                <a:cs typeface="+mn-lt"/>
              </a:rPr>
              <a:t> </a:t>
            </a:r>
            <a:r>
              <a:rPr lang="en-US" sz="1400" err="1">
                <a:ea typeface="+mn-lt"/>
                <a:cs typeface="+mn-lt"/>
              </a:rPr>
              <a:t>cymdeithasol</a:t>
            </a:r>
            <a:r>
              <a:rPr lang="en-US" sz="1400">
                <a:ea typeface="+mn-lt"/>
                <a:cs typeface="+mn-lt"/>
              </a:rPr>
              <a:t> y </a:t>
            </a:r>
            <a:r>
              <a:rPr lang="en-US" sz="1400" err="1">
                <a:ea typeface="+mn-lt"/>
                <a:cs typeface="+mn-lt"/>
              </a:rPr>
              <a:t>tu</a:t>
            </a:r>
            <a:r>
              <a:rPr lang="en-US" sz="1400">
                <a:ea typeface="+mn-lt"/>
                <a:cs typeface="+mn-lt"/>
              </a:rPr>
              <a:t> </a:t>
            </a:r>
            <a:r>
              <a:rPr lang="en-US" sz="1400" err="1">
                <a:ea typeface="+mn-lt"/>
                <a:cs typeface="+mn-lt"/>
              </a:rPr>
              <a:t>hwnt</a:t>
            </a:r>
            <a:r>
              <a:rPr lang="en-US" sz="1400">
                <a:ea typeface="+mn-lt"/>
                <a:cs typeface="+mn-lt"/>
              </a:rPr>
              <a:t> </a:t>
            </a:r>
            <a:r>
              <a:rPr lang="en-US" sz="1400" err="1">
                <a:ea typeface="+mn-lt"/>
                <a:cs typeface="+mn-lt"/>
              </a:rPr>
              <a:t>i'w</a:t>
            </a:r>
            <a:r>
              <a:rPr lang="en-US" sz="1400">
                <a:ea typeface="+mn-lt"/>
                <a:cs typeface="+mn-lt"/>
              </a:rPr>
              <a:t> </a:t>
            </a:r>
            <a:r>
              <a:rPr lang="en-US" sz="1400" err="1">
                <a:ea typeface="+mn-lt"/>
                <a:cs typeface="+mn-lt"/>
              </a:rPr>
              <a:t>rheolaeth</a:t>
            </a:r>
            <a:r>
              <a:rPr lang="en-US" sz="1400">
                <a:ea typeface="+mn-lt"/>
                <a:cs typeface="+mn-lt"/>
              </a:rPr>
              <a:t>. </a:t>
            </a:r>
            <a:r>
              <a:rPr lang="en-US" sz="1400" err="1">
                <a:ea typeface="+mn-lt"/>
                <a:cs typeface="+mn-lt"/>
              </a:rPr>
              <a:t>Roeddent</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deall</a:t>
            </a:r>
            <a:r>
              <a:rPr lang="en-US" sz="1400">
                <a:ea typeface="+mn-lt"/>
                <a:cs typeface="+mn-lt"/>
              </a:rPr>
              <a:t> </a:t>
            </a:r>
            <a:r>
              <a:rPr lang="en-US" sz="1400" err="1">
                <a:ea typeface="+mn-lt"/>
                <a:cs typeface="+mn-lt"/>
              </a:rPr>
              <a:t>nad</a:t>
            </a:r>
            <a:r>
              <a:rPr lang="en-US" sz="1400">
                <a:ea typeface="+mn-lt"/>
                <a:cs typeface="+mn-lt"/>
              </a:rPr>
              <a:t> </a:t>
            </a:r>
            <a:r>
              <a:rPr lang="en-US" sz="1400" err="1">
                <a:ea typeface="+mn-lt"/>
                <a:cs typeface="+mn-lt"/>
              </a:rPr>
              <a:t>oedd</a:t>
            </a:r>
            <a:r>
              <a:rPr lang="en-US" sz="1400">
                <a:ea typeface="+mn-lt"/>
                <a:cs typeface="+mn-lt"/>
              </a:rPr>
              <a:t> y </a:t>
            </a:r>
            <a:r>
              <a:rPr lang="en-US" sz="1400" err="1">
                <a:ea typeface="+mn-lt"/>
                <a:cs typeface="+mn-lt"/>
              </a:rPr>
              <a:t>ffactorau</a:t>
            </a:r>
            <a:r>
              <a:rPr lang="en-US" sz="1400">
                <a:ea typeface="+mn-lt"/>
                <a:cs typeface="+mn-lt"/>
              </a:rPr>
              <a:t> </a:t>
            </a:r>
            <a:r>
              <a:rPr lang="en-US" sz="1400" err="1">
                <a:ea typeface="+mn-lt"/>
                <a:cs typeface="+mn-lt"/>
              </a:rPr>
              <a:t>allanol</a:t>
            </a:r>
            <a:r>
              <a:rPr lang="en-US" sz="1400">
                <a:ea typeface="+mn-lt"/>
                <a:cs typeface="+mn-lt"/>
              </a:rPr>
              <a:t> </a:t>
            </a:r>
            <a:r>
              <a:rPr lang="en-US" sz="1400" err="1">
                <a:ea typeface="+mn-lt"/>
                <a:cs typeface="+mn-lt"/>
              </a:rPr>
              <a:t>hyn</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fai</a:t>
            </a:r>
            <a:r>
              <a:rPr lang="en-US" sz="1400">
                <a:ea typeface="+mn-lt"/>
                <a:cs typeface="+mn-lt"/>
              </a:rPr>
              <a:t> Sam, ac </a:t>
            </a:r>
            <a:r>
              <a:rPr lang="en-US" sz="1400" err="1">
                <a:ea typeface="+mn-lt"/>
                <a:cs typeface="+mn-lt"/>
              </a:rPr>
              <a:t>eto</a:t>
            </a:r>
            <a:r>
              <a:rPr lang="en-US" sz="1400">
                <a:ea typeface="+mn-lt"/>
                <a:cs typeface="+mn-lt"/>
              </a:rPr>
              <a:t> </a:t>
            </a:r>
            <a:r>
              <a:rPr lang="en-US" sz="1400" err="1">
                <a:ea typeface="+mn-lt"/>
                <a:cs typeface="+mn-lt"/>
              </a:rPr>
              <a:t>cawsant</a:t>
            </a:r>
            <a:r>
              <a:rPr lang="en-US" sz="1400">
                <a:ea typeface="+mn-lt"/>
                <a:cs typeface="+mn-lt"/>
              </a:rPr>
              <a:t> </a:t>
            </a:r>
            <a:r>
              <a:rPr lang="en-US" sz="1400" err="1">
                <a:ea typeface="+mn-lt"/>
                <a:cs typeface="+mn-lt"/>
              </a:rPr>
              <a:t>effaith</a:t>
            </a:r>
            <a:r>
              <a:rPr lang="en-US" sz="1400">
                <a:ea typeface="+mn-lt"/>
                <a:cs typeface="+mn-lt"/>
              </a:rPr>
              <a:t> </a:t>
            </a:r>
            <a:r>
              <a:rPr lang="en-US" sz="1400" err="1">
                <a:ea typeface="+mn-lt"/>
                <a:cs typeface="+mn-lt"/>
              </a:rPr>
              <a:t>sylweddol</a:t>
            </a:r>
            <a:r>
              <a:rPr lang="en-US" sz="1400">
                <a:ea typeface="+mn-lt"/>
                <a:cs typeface="+mn-lt"/>
              </a:rPr>
              <a:t> </a:t>
            </a:r>
            <a:r>
              <a:rPr lang="en-US" sz="1400" err="1">
                <a:ea typeface="+mn-lt"/>
                <a:cs typeface="+mn-lt"/>
              </a:rPr>
              <a:t>ar</a:t>
            </a:r>
            <a:r>
              <a:rPr lang="en-US" sz="1400">
                <a:ea typeface="+mn-lt"/>
                <a:cs typeface="+mn-lt"/>
              </a:rPr>
              <a:t> </a:t>
            </a:r>
            <a:r>
              <a:rPr lang="en-US" sz="1400" err="1">
                <a:ea typeface="+mn-lt"/>
                <a:cs typeface="+mn-lt"/>
              </a:rPr>
              <a:t>eu</a:t>
            </a:r>
            <a:r>
              <a:rPr lang="en-US" sz="1400">
                <a:ea typeface="+mn-lt"/>
                <a:cs typeface="+mn-lt"/>
              </a:rPr>
              <a:t> </a:t>
            </a:r>
            <a:r>
              <a:rPr lang="en-US" sz="1400" err="1">
                <a:ea typeface="+mn-lt"/>
                <a:cs typeface="+mn-lt"/>
              </a:rPr>
              <a:t>datblygiad</a:t>
            </a:r>
            <a:r>
              <a:rPr lang="en-US" sz="1400">
                <a:ea typeface="+mn-lt"/>
                <a:cs typeface="+mn-lt"/>
              </a:rPr>
              <a:t> </a:t>
            </a:r>
            <a:r>
              <a:rPr lang="en-US" sz="1400" err="1">
                <a:ea typeface="+mn-lt"/>
                <a:cs typeface="+mn-lt"/>
              </a:rPr>
              <a:t>a'u</a:t>
            </a:r>
            <a:r>
              <a:rPr lang="en-US" sz="1400">
                <a:ea typeface="+mn-lt"/>
                <a:cs typeface="+mn-lt"/>
              </a:rPr>
              <a:t> </a:t>
            </a:r>
            <a:r>
              <a:rPr lang="en-US" sz="1400" err="1">
                <a:ea typeface="+mn-lt"/>
                <a:cs typeface="+mn-lt"/>
              </a:rPr>
              <a:t>canlyniadau</a:t>
            </a:r>
            <a:r>
              <a:rPr lang="en-US" sz="1400">
                <a:ea typeface="+mn-lt"/>
                <a:cs typeface="+mn-lt"/>
              </a:rPr>
              <a:t> </a:t>
            </a:r>
            <a:r>
              <a:rPr lang="en-US" sz="1400" err="1">
                <a:ea typeface="+mn-lt"/>
                <a:cs typeface="+mn-lt"/>
              </a:rPr>
              <a:t>addysgol</a:t>
            </a:r>
            <a:r>
              <a:rPr lang="en-US" sz="1400">
                <a:ea typeface="+mn-lt"/>
                <a:cs typeface="+mn-lt"/>
              </a:rPr>
              <a:t> (</a:t>
            </a:r>
            <a:r>
              <a:rPr lang="en-US" sz="1400" err="1">
                <a:ea typeface="+mn-lt"/>
                <a:cs typeface="+mn-lt"/>
              </a:rPr>
              <a:t>Theori</a:t>
            </a:r>
            <a:r>
              <a:rPr lang="en-US" sz="1400">
                <a:ea typeface="+mn-lt"/>
                <a:cs typeface="+mn-lt"/>
              </a:rPr>
              <a:t> </a:t>
            </a:r>
            <a:r>
              <a:rPr lang="en-US" sz="1400" err="1">
                <a:ea typeface="+mn-lt"/>
                <a:cs typeface="+mn-lt"/>
              </a:rPr>
              <a:t>Allgáu</a:t>
            </a:r>
            <a:r>
              <a:rPr lang="en-US" sz="1400">
                <a:ea typeface="+mn-lt"/>
                <a:cs typeface="+mn-lt"/>
              </a:rPr>
              <a:t> </a:t>
            </a:r>
            <a:r>
              <a:rPr lang="en-US" sz="1400" err="1">
                <a:ea typeface="+mn-lt"/>
                <a:cs typeface="+mn-lt"/>
              </a:rPr>
              <a:t>Cymdeithasol</a:t>
            </a:r>
            <a:r>
              <a:rPr lang="en-US" sz="1400">
                <a:ea typeface="+mn-lt"/>
                <a:cs typeface="+mn-lt"/>
              </a:rPr>
              <a:t>; </a:t>
            </a:r>
            <a:r>
              <a:rPr lang="en-US" sz="1400" err="1">
                <a:ea typeface="+mn-lt"/>
                <a:cs typeface="+mn-lt"/>
              </a:rPr>
              <a:t>Burchardt</a:t>
            </a:r>
            <a:r>
              <a:rPr lang="en-US" sz="1400">
                <a:ea typeface="+mn-lt"/>
                <a:cs typeface="+mn-lt"/>
              </a:rPr>
              <a:t>, Le Grand, a </a:t>
            </a:r>
            <a:r>
              <a:rPr lang="en-US" sz="1400" err="1">
                <a:ea typeface="+mn-lt"/>
                <a:cs typeface="+mn-lt"/>
              </a:rPr>
              <a:t>Piachaud</a:t>
            </a:r>
            <a:r>
              <a:rPr lang="en-US" sz="1400">
                <a:ea typeface="+mn-lt"/>
                <a:cs typeface="+mn-lt"/>
              </a:rPr>
              <a:t>, 1999). </a:t>
            </a:r>
            <a:r>
              <a:rPr lang="en-US" sz="1400" err="1">
                <a:ea typeface="+mn-lt"/>
                <a:cs typeface="+mn-lt"/>
              </a:rPr>
              <a:t>Mewn</a:t>
            </a:r>
            <a:r>
              <a:rPr lang="en-US" sz="1400">
                <a:ea typeface="+mn-lt"/>
                <a:cs typeface="+mn-lt"/>
              </a:rPr>
              <a:t> </a:t>
            </a:r>
            <a:r>
              <a:rPr lang="en-US" sz="1400" err="1">
                <a:ea typeface="+mn-lt"/>
                <a:cs typeface="+mn-lt"/>
              </a:rPr>
              <a:t>ymateb</a:t>
            </a:r>
            <a:r>
              <a:rPr lang="en-US" sz="1400">
                <a:ea typeface="+mn-lt"/>
                <a:cs typeface="+mn-lt"/>
              </a:rPr>
              <a:t>, </a:t>
            </a:r>
            <a:r>
              <a:rPr lang="en-US" sz="1400" err="1">
                <a:ea typeface="+mn-lt"/>
                <a:cs typeface="+mn-lt"/>
              </a:rPr>
              <a:t>penderfynodd</a:t>
            </a:r>
            <a:r>
              <a:rPr lang="en-US" sz="1400">
                <a:ea typeface="+mn-lt"/>
                <a:cs typeface="+mn-lt"/>
              </a:rPr>
              <a:t> </a:t>
            </a:r>
            <a:r>
              <a:rPr lang="en-US" sz="1400" err="1">
                <a:ea typeface="+mn-lt"/>
                <a:cs typeface="+mn-lt"/>
              </a:rPr>
              <a:t>yr</a:t>
            </a:r>
            <a:r>
              <a:rPr lang="en-US" sz="1400">
                <a:ea typeface="+mn-lt"/>
                <a:cs typeface="+mn-lt"/>
              </a:rPr>
              <a:t> </a:t>
            </a:r>
            <a:r>
              <a:rPr lang="en-US" sz="1400" err="1">
                <a:ea typeface="+mn-lt"/>
                <a:cs typeface="+mn-lt"/>
              </a:rPr>
              <a:t>ysgol</a:t>
            </a:r>
            <a:r>
              <a:rPr lang="en-US" sz="1400">
                <a:ea typeface="+mn-lt"/>
                <a:cs typeface="+mn-lt"/>
              </a:rPr>
              <a:t> </a:t>
            </a:r>
            <a:r>
              <a:rPr lang="en-US" sz="1400" err="1">
                <a:ea typeface="+mn-lt"/>
                <a:cs typeface="+mn-lt"/>
              </a:rPr>
              <a:t>weithredu</a:t>
            </a:r>
            <a:r>
              <a:rPr lang="en-US" sz="1400">
                <a:ea typeface="+mn-lt"/>
                <a:cs typeface="+mn-lt"/>
              </a:rPr>
              <a:t>. </a:t>
            </a:r>
            <a:endParaRPr lang="en-US" sz="1400"/>
          </a:p>
          <a:p>
            <a:pPr marL="0" indent="0">
              <a:buNone/>
            </a:pPr>
            <a:r>
              <a:rPr lang="en-US" sz="1400">
                <a:ea typeface="+mn-lt"/>
                <a:cs typeface="+mn-lt"/>
              </a:rPr>
              <a:t>Gyda </a:t>
            </a:r>
            <a:r>
              <a:rPr lang="en-US" sz="1400" err="1">
                <a:ea typeface="+mn-lt"/>
                <a:cs typeface="+mn-lt"/>
              </a:rPr>
              <a:t>chefnogaeth</a:t>
            </a:r>
            <a:r>
              <a:rPr lang="en-US" sz="1400">
                <a:ea typeface="+mn-lt"/>
                <a:cs typeface="+mn-lt"/>
              </a:rPr>
              <a:t> </a:t>
            </a:r>
            <a:r>
              <a:rPr lang="en-US" sz="1400" err="1">
                <a:ea typeface="+mn-lt"/>
                <a:cs typeface="+mn-lt"/>
              </a:rPr>
              <a:t>Llywodraeth</a:t>
            </a:r>
            <a:r>
              <a:rPr lang="en-US" sz="1400">
                <a:ea typeface="+mn-lt"/>
                <a:cs typeface="+mn-lt"/>
              </a:rPr>
              <a:t> Cymru, </a:t>
            </a:r>
            <a:r>
              <a:rPr lang="en-US" sz="1400" err="1">
                <a:ea typeface="+mn-lt"/>
                <a:cs typeface="+mn-lt"/>
              </a:rPr>
              <a:t>gweithredodd</a:t>
            </a:r>
            <a:r>
              <a:rPr lang="en-US" sz="1400">
                <a:ea typeface="+mn-lt"/>
                <a:cs typeface="+mn-lt"/>
              </a:rPr>
              <a:t> </a:t>
            </a:r>
            <a:r>
              <a:rPr lang="en-US" sz="1400" err="1">
                <a:ea typeface="+mn-lt"/>
                <a:cs typeface="+mn-lt"/>
              </a:rPr>
              <a:t>yr</a:t>
            </a:r>
            <a:r>
              <a:rPr lang="en-US" sz="1400">
                <a:ea typeface="+mn-lt"/>
                <a:cs typeface="+mn-lt"/>
              </a:rPr>
              <a:t> </a:t>
            </a:r>
            <a:r>
              <a:rPr lang="en-US" sz="1400" err="1">
                <a:ea typeface="+mn-lt"/>
                <a:cs typeface="+mn-lt"/>
              </a:rPr>
              <a:t>ysgol</a:t>
            </a:r>
            <a:r>
              <a:rPr lang="en-US" sz="1400">
                <a:ea typeface="+mn-lt"/>
                <a:cs typeface="+mn-lt"/>
              </a:rPr>
              <a:t> </a:t>
            </a:r>
            <a:r>
              <a:rPr lang="en-US" sz="1400" err="1">
                <a:ea typeface="+mn-lt"/>
                <a:cs typeface="+mn-lt"/>
              </a:rPr>
              <a:t>raglen</a:t>
            </a:r>
            <a:r>
              <a:rPr lang="en-US" sz="1400">
                <a:ea typeface="+mn-lt"/>
                <a:cs typeface="+mn-lt"/>
              </a:rPr>
              <a:t> </a:t>
            </a:r>
            <a:r>
              <a:rPr lang="en-US" sz="1400" err="1">
                <a:ea typeface="+mn-lt"/>
                <a:cs typeface="+mn-lt"/>
              </a:rPr>
              <a:t>frecwast</a:t>
            </a:r>
            <a:r>
              <a:rPr lang="en-US" sz="1400">
                <a:ea typeface="+mn-lt"/>
                <a:cs typeface="+mn-lt"/>
              </a:rPr>
              <a:t> </a:t>
            </a:r>
            <a:r>
              <a:rPr lang="en-US" sz="1400" err="1">
                <a:ea typeface="+mn-lt"/>
                <a:cs typeface="+mn-lt"/>
              </a:rPr>
              <a:t>ym</a:t>
            </a:r>
            <a:r>
              <a:rPr lang="en-US" sz="1400">
                <a:ea typeface="+mn-lt"/>
                <a:cs typeface="+mn-lt"/>
              </a:rPr>
              <a:t> </a:t>
            </a:r>
            <a:r>
              <a:rPr lang="en-US" sz="1400" err="1">
                <a:ea typeface="+mn-lt"/>
                <a:cs typeface="+mn-lt"/>
              </a:rPr>
              <a:t>mhob</a:t>
            </a:r>
            <a:r>
              <a:rPr lang="en-US" sz="1400">
                <a:ea typeface="+mn-lt"/>
                <a:cs typeface="+mn-lt"/>
              </a:rPr>
              <a:t> </a:t>
            </a:r>
            <a:r>
              <a:rPr lang="en-US" sz="1400" err="1">
                <a:ea typeface="+mn-lt"/>
                <a:cs typeface="+mn-lt"/>
              </a:rPr>
              <a:t>dosbarth</a:t>
            </a:r>
            <a:r>
              <a:rPr lang="en-US" sz="1400">
                <a:ea typeface="+mn-lt"/>
                <a:cs typeface="+mn-lt"/>
              </a:rPr>
              <a:t>. </a:t>
            </a:r>
            <a:r>
              <a:rPr lang="en-US" sz="1400" err="1">
                <a:ea typeface="+mn-lt"/>
                <a:cs typeface="+mn-lt"/>
              </a:rPr>
              <a:t>Sicrhaodd</a:t>
            </a:r>
            <a:r>
              <a:rPr lang="en-US" sz="1400">
                <a:ea typeface="+mn-lt"/>
                <a:cs typeface="+mn-lt"/>
              </a:rPr>
              <a:t> y </a:t>
            </a:r>
            <a:r>
              <a:rPr lang="en-US" sz="1400" err="1">
                <a:ea typeface="+mn-lt"/>
                <a:cs typeface="+mn-lt"/>
              </a:rPr>
              <a:t>fenter</a:t>
            </a:r>
            <a:r>
              <a:rPr lang="en-US" sz="1400">
                <a:ea typeface="+mn-lt"/>
                <a:cs typeface="+mn-lt"/>
              </a:rPr>
              <a:t> hon </a:t>
            </a:r>
            <a:r>
              <a:rPr lang="en-US" sz="1400" err="1">
                <a:ea typeface="+mn-lt"/>
                <a:cs typeface="+mn-lt"/>
              </a:rPr>
              <a:t>fod</a:t>
            </a:r>
            <a:r>
              <a:rPr lang="en-US" sz="1400">
                <a:ea typeface="+mn-lt"/>
                <a:cs typeface="+mn-lt"/>
              </a:rPr>
              <a:t> </a:t>
            </a:r>
            <a:r>
              <a:rPr lang="en-US" sz="1400" err="1">
                <a:ea typeface="+mn-lt"/>
                <a:cs typeface="+mn-lt"/>
              </a:rPr>
              <a:t>pob</a:t>
            </a:r>
            <a:r>
              <a:rPr lang="en-US" sz="1400">
                <a:ea typeface="+mn-lt"/>
                <a:cs typeface="+mn-lt"/>
              </a:rPr>
              <a:t> </a:t>
            </a:r>
            <a:r>
              <a:rPr lang="en-US" sz="1400" err="1">
                <a:ea typeface="+mn-lt"/>
                <a:cs typeface="+mn-lt"/>
              </a:rPr>
              <a:t>dysgwr</a:t>
            </a:r>
            <a:r>
              <a:rPr lang="en-US" sz="1400">
                <a:ea typeface="+mn-lt"/>
                <a:cs typeface="+mn-lt"/>
              </a:rPr>
              <a:t>, </a:t>
            </a:r>
            <a:r>
              <a:rPr lang="en-US" sz="1400" err="1">
                <a:ea typeface="+mn-lt"/>
                <a:cs typeface="+mn-lt"/>
              </a:rPr>
              <a:t>waeth</a:t>
            </a:r>
            <a:r>
              <a:rPr lang="en-US" sz="1400">
                <a:ea typeface="+mn-lt"/>
                <a:cs typeface="+mn-lt"/>
              </a:rPr>
              <a:t> </a:t>
            </a:r>
            <a:r>
              <a:rPr lang="en-US" sz="1400" err="1">
                <a:ea typeface="+mn-lt"/>
                <a:cs typeface="+mn-lt"/>
              </a:rPr>
              <a:t>beth</a:t>
            </a:r>
            <a:r>
              <a:rPr lang="en-US" sz="1400">
                <a:ea typeface="+mn-lt"/>
                <a:cs typeface="+mn-lt"/>
              </a:rPr>
              <a:t> </a:t>
            </a:r>
            <a:r>
              <a:rPr lang="en-US" sz="1400" err="1">
                <a:ea typeface="+mn-lt"/>
                <a:cs typeface="+mn-lt"/>
              </a:rPr>
              <a:t>fo’u</a:t>
            </a:r>
            <a:r>
              <a:rPr lang="en-US" sz="1400">
                <a:ea typeface="+mn-lt"/>
                <a:cs typeface="+mn-lt"/>
              </a:rPr>
              <a:t> </a:t>
            </a:r>
            <a:r>
              <a:rPr lang="en-US" sz="1400" err="1">
                <a:ea typeface="+mn-lt"/>
                <a:cs typeface="+mn-lt"/>
              </a:rPr>
              <a:t>cefndir</a:t>
            </a:r>
            <a:r>
              <a:rPr lang="en-US" sz="1400">
                <a:ea typeface="+mn-lt"/>
                <a:cs typeface="+mn-lt"/>
              </a:rPr>
              <a:t> neu </a:t>
            </a:r>
            <a:r>
              <a:rPr lang="en-US" sz="1400" err="1">
                <a:ea typeface="+mn-lt"/>
                <a:cs typeface="+mn-lt"/>
              </a:rPr>
              <a:t>anghenion</a:t>
            </a:r>
            <a:r>
              <a:rPr lang="en-US" sz="1400">
                <a:ea typeface="+mn-lt"/>
                <a:cs typeface="+mn-lt"/>
              </a:rPr>
              <a:t> </a:t>
            </a:r>
            <a:r>
              <a:rPr lang="en-US" sz="1400" err="1">
                <a:ea typeface="+mn-lt"/>
                <a:cs typeface="+mn-lt"/>
              </a:rPr>
              <a:t>canfyddedig</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gallu</a:t>
            </a:r>
            <a:r>
              <a:rPr lang="en-US" sz="1400">
                <a:ea typeface="+mn-lt"/>
                <a:cs typeface="+mn-lt"/>
              </a:rPr>
              <a:t> </a:t>
            </a:r>
            <a:r>
              <a:rPr lang="en-US" sz="1400" err="1">
                <a:ea typeface="+mn-lt"/>
                <a:cs typeface="+mn-lt"/>
              </a:rPr>
              <a:t>cael</a:t>
            </a:r>
            <a:r>
              <a:rPr lang="en-US" sz="1400">
                <a:ea typeface="+mn-lt"/>
                <a:cs typeface="+mn-lt"/>
              </a:rPr>
              <a:t> </a:t>
            </a:r>
            <a:r>
              <a:rPr lang="en-US" sz="1400" err="1">
                <a:ea typeface="+mn-lt"/>
                <a:cs typeface="+mn-lt"/>
              </a:rPr>
              <a:t>pryd</a:t>
            </a:r>
            <a:r>
              <a:rPr lang="en-US" sz="1400">
                <a:ea typeface="+mn-lt"/>
                <a:cs typeface="+mn-lt"/>
              </a:rPr>
              <a:t> o </a:t>
            </a:r>
            <a:r>
              <a:rPr lang="en-US" sz="1400" err="1">
                <a:ea typeface="+mn-lt"/>
                <a:cs typeface="+mn-lt"/>
              </a:rPr>
              <a:t>fwyd</a:t>
            </a:r>
            <a:r>
              <a:rPr lang="en-US" sz="1400">
                <a:ea typeface="+mn-lt"/>
                <a:cs typeface="+mn-lt"/>
              </a:rPr>
              <a:t> </a:t>
            </a:r>
            <a:r>
              <a:rPr lang="en-US" sz="1400" err="1">
                <a:ea typeface="+mn-lt"/>
                <a:cs typeface="+mn-lt"/>
              </a:rPr>
              <a:t>maethlon</a:t>
            </a:r>
            <a:r>
              <a:rPr lang="en-US" sz="1400">
                <a:ea typeface="+mn-lt"/>
                <a:cs typeface="+mn-lt"/>
              </a:rPr>
              <a:t> </a:t>
            </a:r>
            <a:r>
              <a:rPr lang="en-US" sz="1400" err="1">
                <a:ea typeface="+mn-lt"/>
                <a:cs typeface="+mn-lt"/>
              </a:rPr>
              <a:t>ar</a:t>
            </a:r>
            <a:r>
              <a:rPr lang="en-US" sz="1400">
                <a:ea typeface="+mn-lt"/>
                <a:cs typeface="+mn-lt"/>
              </a:rPr>
              <a:t> </a:t>
            </a:r>
            <a:r>
              <a:rPr lang="en-US" sz="1400" err="1">
                <a:ea typeface="+mn-lt"/>
                <a:cs typeface="+mn-lt"/>
              </a:rPr>
              <a:t>ddechrau</a:t>
            </a:r>
            <a:r>
              <a:rPr lang="en-US" sz="1400">
                <a:ea typeface="+mn-lt"/>
                <a:cs typeface="+mn-lt"/>
              </a:rPr>
              <a:t> </a:t>
            </a:r>
            <a:r>
              <a:rPr lang="en-US" sz="1400" err="1">
                <a:ea typeface="+mn-lt"/>
                <a:cs typeface="+mn-lt"/>
              </a:rPr>
              <a:t>pob</a:t>
            </a:r>
            <a:r>
              <a:rPr lang="en-US" sz="1400">
                <a:ea typeface="+mn-lt"/>
                <a:cs typeface="+mn-lt"/>
              </a:rPr>
              <a:t> </a:t>
            </a:r>
            <a:r>
              <a:rPr lang="en-US" sz="1400" err="1">
                <a:ea typeface="+mn-lt"/>
                <a:cs typeface="+mn-lt"/>
              </a:rPr>
              <a:t>diwrnod</a:t>
            </a:r>
            <a:r>
              <a:rPr lang="en-US" sz="1400">
                <a:ea typeface="+mn-lt"/>
                <a:cs typeface="+mn-lt"/>
              </a:rPr>
              <a:t> (Capability Approach; Sen, 1990). </a:t>
            </a:r>
            <a:r>
              <a:rPr lang="en-US" sz="1400" err="1">
                <a:ea typeface="+mn-lt"/>
                <a:cs typeface="+mn-lt"/>
              </a:rPr>
              <a:t>Trwy</a:t>
            </a:r>
            <a:r>
              <a:rPr lang="en-US" sz="1400">
                <a:ea typeface="+mn-lt"/>
                <a:cs typeface="+mn-lt"/>
              </a:rPr>
              <a:t> </a:t>
            </a:r>
            <a:r>
              <a:rPr lang="en-US" sz="1400" err="1">
                <a:ea typeface="+mn-lt"/>
                <a:cs typeface="+mn-lt"/>
              </a:rPr>
              <a:t>ddarparu’r</a:t>
            </a:r>
            <a:r>
              <a:rPr lang="en-US" sz="1400">
                <a:ea typeface="+mn-lt"/>
                <a:cs typeface="+mn-lt"/>
              </a:rPr>
              <a:t> </a:t>
            </a:r>
            <a:r>
              <a:rPr lang="en-US" sz="1400" err="1">
                <a:ea typeface="+mn-lt"/>
                <a:cs typeface="+mn-lt"/>
              </a:rPr>
              <a:t>angen</a:t>
            </a:r>
            <a:r>
              <a:rPr lang="en-US" sz="1400">
                <a:ea typeface="+mn-lt"/>
                <a:cs typeface="+mn-lt"/>
              </a:rPr>
              <a:t> </a:t>
            </a:r>
            <a:r>
              <a:rPr lang="en-US" sz="1400" err="1">
                <a:ea typeface="+mn-lt"/>
                <a:cs typeface="+mn-lt"/>
              </a:rPr>
              <a:t>sylfaenol</a:t>
            </a:r>
            <a:r>
              <a:rPr lang="en-US" sz="1400">
                <a:ea typeface="+mn-lt"/>
                <a:cs typeface="+mn-lt"/>
              </a:rPr>
              <a:t> </a:t>
            </a:r>
            <a:r>
              <a:rPr lang="en-US" sz="1400" err="1">
                <a:ea typeface="+mn-lt"/>
                <a:cs typeface="+mn-lt"/>
              </a:rPr>
              <a:t>hwn</a:t>
            </a:r>
            <a:r>
              <a:rPr lang="en-US" sz="1400">
                <a:ea typeface="+mn-lt"/>
                <a:cs typeface="+mn-lt"/>
              </a:rPr>
              <a:t>, </a:t>
            </a:r>
            <a:r>
              <a:rPr lang="en-US" sz="1400" err="1">
                <a:ea typeface="+mn-lt"/>
                <a:cs typeface="+mn-lt"/>
              </a:rPr>
              <a:t>anelodd</a:t>
            </a:r>
            <a:r>
              <a:rPr lang="en-US" sz="1400">
                <a:ea typeface="+mn-lt"/>
                <a:cs typeface="+mn-lt"/>
              </a:rPr>
              <a:t> </a:t>
            </a:r>
            <a:r>
              <a:rPr lang="en-US" sz="1400" err="1">
                <a:ea typeface="+mn-lt"/>
                <a:cs typeface="+mn-lt"/>
              </a:rPr>
              <a:t>yr</a:t>
            </a:r>
            <a:r>
              <a:rPr lang="en-US" sz="1400">
                <a:ea typeface="+mn-lt"/>
                <a:cs typeface="+mn-lt"/>
              </a:rPr>
              <a:t> </a:t>
            </a:r>
            <a:r>
              <a:rPr lang="en-US" sz="1400" err="1">
                <a:ea typeface="+mn-lt"/>
                <a:cs typeface="+mn-lt"/>
              </a:rPr>
              <a:t>ysgol</a:t>
            </a:r>
            <a:r>
              <a:rPr lang="en-US" sz="1400">
                <a:ea typeface="+mn-lt"/>
                <a:cs typeface="+mn-lt"/>
              </a:rPr>
              <a:t> at </a:t>
            </a:r>
            <a:r>
              <a:rPr lang="en-US" sz="1400" err="1">
                <a:ea typeface="+mn-lt"/>
                <a:cs typeface="+mn-lt"/>
              </a:rPr>
              <a:t>lefelu’r</a:t>
            </a:r>
            <a:r>
              <a:rPr lang="en-US" sz="1400">
                <a:ea typeface="+mn-lt"/>
                <a:cs typeface="+mn-lt"/>
              </a:rPr>
              <a:t> </a:t>
            </a:r>
            <a:r>
              <a:rPr lang="en-US" sz="1400" err="1">
                <a:ea typeface="+mn-lt"/>
                <a:cs typeface="+mn-lt"/>
              </a:rPr>
              <a:t>cae</a:t>
            </a:r>
            <a:r>
              <a:rPr lang="en-US" sz="1400">
                <a:ea typeface="+mn-lt"/>
                <a:cs typeface="+mn-lt"/>
              </a:rPr>
              <a:t> </a:t>
            </a:r>
            <a:r>
              <a:rPr lang="en-US" sz="1400" err="1">
                <a:ea typeface="+mn-lt"/>
                <a:cs typeface="+mn-lt"/>
              </a:rPr>
              <a:t>chwarae</a:t>
            </a:r>
            <a:r>
              <a:rPr lang="en-US" sz="1400">
                <a:ea typeface="+mn-lt"/>
                <a:cs typeface="+mn-lt"/>
              </a:rPr>
              <a:t> a </a:t>
            </a:r>
            <a:r>
              <a:rPr lang="en-US" sz="1400" err="1">
                <a:ea typeface="+mn-lt"/>
                <a:cs typeface="+mn-lt"/>
              </a:rPr>
              <a:t>chreu</a:t>
            </a:r>
            <a:r>
              <a:rPr lang="en-US" sz="1400">
                <a:ea typeface="+mn-lt"/>
                <a:cs typeface="+mn-lt"/>
              </a:rPr>
              <a:t> </a:t>
            </a:r>
            <a:r>
              <a:rPr lang="en-US" sz="1400" err="1">
                <a:ea typeface="+mn-lt"/>
                <a:cs typeface="+mn-lt"/>
              </a:rPr>
              <a:t>amgylchedd</a:t>
            </a:r>
            <a:r>
              <a:rPr lang="en-US" sz="1400">
                <a:ea typeface="+mn-lt"/>
                <a:cs typeface="+mn-lt"/>
              </a:rPr>
              <a:t> </a:t>
            </a:r>
            <a:r>
              <a:rPr lang="en-US" sz="1400" err="1">
                <a:ea typeface="+mn-lt"/>
                <a:cs typeface="+mn-lt"/>
              </a:rPr>
              <a:t>lle</a:t>
            </a:r>
            <a:r>
              <a:rPr lang="en-US" sz="1400">
                <a:ea typeface="+mn-lt"/>
                <a:cs typeface="+mn-lt"/>
              </a:rPr>
              <a:t> </a:t>
            </a:r>
            <a:r>
              <a:rPr lang="en-US" sz="1400" err="1">
                <a:ea typeface="+mn-lt"/>
                <a:cs typeface="+mn-lt"/>
              </a:rPr>
              <a:t>gallai</a:t>
            </a:r>
            <a:r>
              <a:rPr lang="en-US" sz="1400">
                <a:ea typeface="+mn-lt"/>
                <a:cs typeface="+mn-lt"/>
              </a:rPr>
              <a:t> </a:t>
            </a:r>
            <a:r>
              <a:rPr lang="en-US" sz="1400" err="1">
                <a:ea typeface="+mn-lt"/>
                <a:cs typeface="+mn-lt"/>
              </a:rPr>
              <a:t>pob</a:t>
            </a:r>
            <a:r>
              <a:rPr lang="en-US" sz="1400">
                <a:ea typeface="+mn-lt"/>
                <a:cs typeface="+mn-lt"/>
              </a:rPr>
              <a:t> </a:t>
            </a:r>
            <a:r>
              <a:rPr lang="en-US" sz="1400" err="1">
                <a:ea typeface="+mn-lt"/>
                <a:cs typeface="+mn-lt"/>
              </a:rPr>
              <a:t>plentyn</a:t>
            </a:r>
            <a:r>
              <a:rPr lang="en-US" sz="1400">
                <a:ea typeface="+mn-lt"/>
                <a:cs typeface="+mn-lt"/>
              </a:rPr>
              <a:t> </a:t>
            </a:r>
            <a:r>
              <a:rPr lang="en-US" sz="1400" err="1">
                <a:ea typeface="+mn-lt"/>
                <a:cs typeface="+mn-lt"/>
              </a:rPr>
              <a:t>ganolbwyntio</a:t>
            </a:r>
            <a:r>
              <a:rPr lang="en-US" sz="1400">
                <a:ea typeface="+mn-lt"/>
                <a:cs typeface="+mn-lt"/>
              </a:rPr>
              <a:t> </a:t>
            </a:r>
            <a:r>
              <a:rPr lang="en-US" sz="1400" err="1">
                <a:ea typeface="+mn-lt"/>
                <a:cs typeface="+mn-lt"/>
              </a:rPr>
              <a:t>ar</a:t>
            </a:r>
            <a:r>
              <a:rPr lang="en-US" sz="1400">
                <a:ea typeface="+mn-lt"/>
                <a:cs typeface="+mn-lt"/>
              </a:rPr>
              <a:t> </a:t>
            </a:r>
            <a:r>
              <a:rPr lang="en-US" sz="1400" err="1">
                <a:ea typeface="+mn-lt"/>
                <a:cs typeface="+mn-lt"/>
              </a:rPr>
              <a:t>eu</a:t>
            </a:r>
            <a:r>
              <a:rPr lang="en-US" sz="1400">
                <a:ea typeface="+mn-lt"/>
                <a:cs typeface="+mn-lt"/>
              </a:rPr>
              <a:t> </a:t>
            </a:r>
            <a:r>
              <a:rPr lang="en-US" sz="1400" err="1">
                <a:ea typeface="+mn-lt"/>
                <a:cs typeface="+mn-lt"/>
              </a:rPr>
              <a:t>dysgu</a:t>
            </a:r>
            <a:r>
              <a:rPr lang="en-US" sz="1400">
                <a:ea typeface="+mn-lt"/>
                <a:cs typeface="+mn-lt"/>
              </a:rPr>
              <a:t> </a:t>
            </a:r>
            <a:r>
              <a:rPr lang="en-US" sz="1400" err="1">
                <a:ea typeface="+mn-lt"/>
                <a:cs typeface="+mn-lt"/>
              </a:rPr>
              <a:t>heb</a:t>
            </a:r>
            <a:r>
              <a:rPr lang="en-US" sz="1400">
                <a:ea typeface="+mn-lt"/>
                <a:cs typeface="+mn-lt"/>
              </a:rPr>
              <a:t> </a:t>
            </a:r>
            <a:r>
              <a:rPr lang="en-US" sz="1400" err="1">
                <a:ea typeface="+mn-lt"/>
                <a:cs typeface="+mn-lt"/>
              </a:rPr>
              <a:t>atal</a:t>
            </a:r>
            <a:r>
              <a:rPr lang="en-US" sz="1400">
                <a:ea typeface="+mn-lt"/>
                <a:cs typeface="+mn-lt"/>
              </a:rPr>
              <a:t> </a:t>
            </a:r>
            <a:r>
              <a:rPr lang="en-US" sz="1400" err="1">
                <a:ea typeface="+mn-lt"/>
                <a:cs typeface="+mn-lt"/>
              </a:rPr>
              <a:t>newyn</a:t>
            </a:r>
            <a:r>
              <a:rPr lang="en-US" sz="1400">
                <a:ea typeface="+mn-lt"/>
                <a:cs typeface="+mn-lt"/>
              </a:rPr>
              <a:t>.</a:t>
            </a:r>
            <a:endParaRPr lang="en-US" sz="1400"/>
          </a:p>
          <a:p>
            <a:pPr marL="0" indent="0">
              <a:buNone/>
            </a:pPr>
            <a:r>
              <a:rPr lang="en-US" sz="1400" err="1">
                <a:ea typeface="+mn-lt"/>
                <a:cs typeface="+mn-lt"/>
              </a:rPr>
              <a:t>Roedd</a:t>
            </a:r>
            <a:r>
              <a:rPr lang="en-US" sz="1400">
                <a:ea typeface="+mn-lt"/>
                <a:cs typeface="+mn-lt"/>
              </a:rPr>
              <a:t> </a:t>
            </a:r>
            <a:r>
              <a:rPr lang="en-US" sz="1400" err="1">
                <a:ea typeface="+mn-lt"/>
                <a:cs typeface="+mn-lt"/>
              </a:rPr>
              <a:t>fforddiadwyedd</a:t>
            </a:r>
            <a:r>
              <a:rPr lang="en-US" sz="1400">
                <a:ea typeface="+mn-lt"/>
                <a:cs typeface="+mn-lt"/>
              </a:rPr>
              <a:t> </a:t>
            </a:r>
            <a:r>
              <a:rPr lang="en-US" sz="1400" err="1">
                <a:ea typeface="+mn-lt"/>
                <a:cs typeface="+mn-lt"/>
              </a:rPr>
              <a:t>yr</a:t>
            </a:r>
            <a:r>
              <a:rPr lang="en-US" sz="1400">
                <a:ea typeface="+mn-lt"/>
                <a:cs typeface="+mn-lt"/>
              </a:rPr>
              <a:t> </a:t>
            </a:r>
            <a:r>
              <a:rPr lang="en-US" sz="1400" err="1">
                <a:ea typeface="+mn-lt"/>
                <a:cs typeface="+mn-lt"/>
              </a:rPr>
              <a:t>ystafell</a:t>
            </a:r>
            <a:r>
              <a:rPr lang="en-US" sz="1400">
                <a:ea typeface="+mn-lt"/>
                <a:cs typeface="+mn-lt"/>
              </a:rPr>
              <a:t> </a:t>
            </a:r>
            <a:r>
              <a:rPr lang="en-US" sz="1400" err="1">
                <a:ea typeface="+mn-lt"/>
                <a:cs typeface="+mn-lt"/>
              </a:rPr>
              <a:t>ddosbarth</a:t>
            </a:r>
            <a:r>
              <a:rPr lang="en-US" sz="1400">
                <a:ea typeface="+mn-lt"/>
                <a:cs typeface="+mn-lt"/>
              </a:rPr>
              <a:t> (Theory of Affordances; Gibson, 1979) </a:t>
            </a:r>
            <a:r>
              <a:rPr lang="en-US" sz="1400" err="1">
                <a:ea typeface="+mn-lt"/>
                <a:cs typeface="+mn-lt"/>
              </a:rPr>
              <a:t>bellach</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cynnwys</a:t>
            </a:r>
            <a:r>
              <a:rPr lang="en-US" sz="1400">
                <a:ea typeface="+mn-lt"/>
                <a:cs typeface="+mn-lt"/>
              </a:rPr>
              <a:t> </a:t>
            </a:r>
            <a:r>
              <a:rPr lang="en-US" sz="1400" err="1">
                <a:ea typeface="+mn-lt"/>
                <a:cs typeface="+mn-lt"/>
              </a:rPr>
              <a:t>yr</a:t>
            </a:r>
            <a:r>
              <a:rPr lang="en-US" sz="1400">
                <a:ea typeface="+mn-lt"/>
                <a:cs typeface="+mn-lt"/>
              </a:rPr>
              <a:t> </a:t>
            </a:r>
            <a:r>
              <a:rPr lang="en-US" sz="1400" err="1">
                <a:ea typeface="+mn-lt"/>
                <a:cs typeface="+mn-lt"/>
              </a:rPr>
              <a:t>adnoddau</a:t>
            </a:r>
            <a:r>
              <a:rPr lang="en-US" sz="1400">
                <a:ea typeface="+mn-lt"/>
                <a:cs typeface="+mn-lt"/>
              </a:rPr>
              <a:t> </a:t>
            </a:r>
            <a:r>
              <a:rPr lang="en-US" sz="1400" err="1">
                <a:ea typeface="+mn-lt"/>
                <a:cs typeface="+mn-lt"/>
              </a:rPr>
              <a:t>hanfodol</a:t>
            </a:r>
            <a:r>
              <a:rPr lang="en-US" sz="1400">
                <a:ea typeface="+mn-lt"/>
                <a:cs typeface="+mn-lt"/>
              </a:rPr>
              <a:t> </a:t>
            </a:r>
            <a:r>
              <a:rPr lang="en-US" sz="1400" err="1">
                <a:ea typeface="+mn-lt"/>
                <a:cs typeface="+mn-lt"/>
              </a:rPr>
              <a:t>yr</a:t>
            </a:r>
            <a:r>
              <a:rPr lang="en-US" sz="1400">
                <a:ea typeface="+mn-lt"/>
                <a:cs typeface="+mn-lt"/>
              </a:rPr>
              <a:t> </a:t>
            </a:r>
            <a:r>
              <a:rPr lang="en-US" sz="1400" err="1">
                <a:ea typeface="+mn-lt"/>
                <a:cs typeface="+mn-lt"/>
              </a:rPr>
              <a:t>oedd</a:t>
            </a:r>
            <a:r>
              <a:rPr lang="en-US" sz="1400">
                <a:ea typeface="+mn-lt"/>
                <a:cs typeface="+mn-lt"/>
              </a:rPr>
              <a:t> </a:t>
            </a:r>
            <a:r>
              <a:rPr lang="en-US" sz="1400" err="1">
                <a:ea typeface="+mn-lt"/>
                <a:cs typeface="+mn-lt"/>
              </a:rPr>
              <a:t>eu</a:t>
            </a:r>
            <a:r>
              <a:rPr lang="en-US" sz="1400">
                <a:ea typeface="+mn-lt"/>
                <a:cs typeface="+mn-lt"/>
              </a:rPr>
              <a:t> </a:t>
            </a:r>
            <a:r>
              <a:rPr lang="en-US" sz="1400" err="1">
                <a:ea typeface="+mn-lt"/>
                <a:cs typeface="+mn-lt"/>
              </a:rPr>
              <a:t>hangen</a:t>
            </a:r>
            <a:r>
              <a:rPr lang="en-US" sz="1400">
                <a:ea typeface="+mn-lt"/>
                <a:cs typeface="+mn-lt"/>
              </a:rPr>
              <a:t> </a:t>
            </a:r>
            <a:r>
              <a:rPr lang="en-US" sz="1400" err="1">
                <a:ea typeface="+mn-lt"/>
                <a:cs typeface="+mn-lt"/>
              </a:rPr>
              <a:t>ar</a:t>
            </a:r>
            <a:r>
              <a:rPr lang="en-US" sz="1400">
                <a:ea typeface="+mn-lt"/>
                <a:cs typeface="+mn-lt"/>
              </a:rPr>
              <a:t> </a:t>
            </a:r>
            <a:r>
              <a:rPr lang="en-US" sz="1400" err="1">
                <a:ea typeface="+mn-lt"/>
                <a:cs typeface="+mn-lt"/>
              </a:rPr>
              <a:t>ddysgwyr</a:t>
            </a:r>
            <a:r>
              <a:rPr lang="en-US" sz="1400">
                <a:ea typeface="+mn-lt"/>
                <a:cs typeface="+mn-lt"/>
              </a:rPr>
              <a:t> i </a:t>
            </a:r>
            <a:r>
              <a:rPr lang="en-US" sz="1400" err="1">
                <a:ea typeface="+mn-lt"/>
                <a:cs typeface="+mn-lt"/>
              </a:rPr>
              <a:t>ganolbwyntio</a:t>
            </a:r>
            <a:r>
              <a:rPr lang="en-US" sz="1400">
                <a:ea typeface="+mn-lt"/>
                <a:cs typeface="+mn-lt"/>
              </a:rPr>
              <a:t>, </a:t>
            </a:r>
            <a:r>
              <a:rPr lang="en-US" sz="1400" err="1">
                <a:ea typeface="+mn-lt"/>
                <a:cs typeface="+mn-lt"/>
              </a:rPr>
              <a:t>waeth</a:t>
            </a:r>
            <a:r>
              <a:rPr lang="en-US" sz="1400">
                <a:ea typeface="+mn-lt"/>
                <a:cs typeface="+mn-lt"/>
              </a:rPr>
              <a:t> </a:t>
            </a:r>
            <a:r>
              <a:rPr lang="en-US" sz="1400" err="1">
                <a:ea typeface="+mn-lt"/>
                <a:cs typeface="+mn-lt"/>
              </a:rPr>
              <a:t>beth</a:t>
            </a:r>
            <a:r>
              <a:rPr lang="en-US" sz="1400">
                <a:ea typeface="+mn-lt"/>
                <a:cs typeface="+mn-lt"/>
              </a:rPr>
              <a:t> </a:t>
            </a:r>
            <a:r>
              <a:rPr lang="en-US" sz="1400" err="1">
                <a:ea typeface="+mn-lt"/>
                <a:cs typeface="+mn-lt"/>
              </a:rPr>
              <a:t>fo’r</a:t>
            </a:r>
            <a:r>
              <a:rPr lang="en-US" sz="1400">
                <a:ea typeface="+mn-lt"/>
                <a:cs typeface="+mn-lt"/>
              </a:rPr>
              <a:t> </a:t>
            </a:r>
            <a:r>
              <a:rPr lang="en-US" sz="1400" err="1">
                <a:ea typeface="+mn-lt"/>
                <a:cs typeface="+mn-lt"/>
              </a:rPr>
              <a:t>heriau</a:t>
            </a:r>
            <a:r>
              <a:rPr lang="en-US" sz="1400">
                <a:ea typeface="+mn-lt"/>
                <a:cs typeface="+mn-lt"/>
              </a:rPr>
              <a:t> </a:t>
            </a:r>
            <a:r>
              <a:rPr lang="en-US" sz="1400" err="1">
                <a:ea typeface="+mn-lt"/>
                <a:cs typeface="+mn-lt"/>
              </a:rPr>
              <a:t>yr</a:t>
            </a:r>
            <a:r>
              <a:rPr lang="en-US" sz="1400">
                <a:ea typeface="+mn-lt"/>
                <a:cs typeface="+mn-lt"/>
              </a:rPr>
              <a:t> </a:t>
            </a:r>
            <a:r>
              <a:rPr lang="en-US" sz="1400" err="1">
                <a:ea typeface="+mn-lt"/>
                <a:cs typeface="+mn-lt"/>
              </a:rPr>
              <a:t>oeddent</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eu</a:t>
            </a:r>
            <a:r>
              <a:rPr lang="en-US" sz="1400">
                <a:ea typeface="+mn-lt"/>
                <a:cs typeface="+mn-lt"/>
              </a:rPr>
              <a:t> </a:t>
            </a:r>
            <a:r>
              <a:rPr lang="en-US" sz="1400" err="1">
                <a:ea typeface="+mn-lt"/>
                <a:cs typeface="+mn-lt"/>
              </a:rPr>
              <a:t>hwynebu</a:t>
            </a:r>
            <a:r>
              <a:rPr lang="en-US" sz="1400">
                <a:ea typeface="+mn-lt"/>
                <a:cs typeface="+mn-lt"/>
              </a:rPr>
              <a:t> y </a:t>
            </a:r>
            <a:r>
              <a:rPr lang="en-US" sz="1400" err="1">
                <a:ea typeface="+mn-lt"/>
                <a:cs typeface="+mn-lt"/>
              </a:rPr>
              <a:t>tu</a:t>
            </a:r>
            <a:r>
              <a:rPr lang="en-US" sz="1400">
                <a:ea typeface="+mn-lt"/>
                <a:cs typeface="+mn-lt"/>
              </a:rPr>
              <a:t> </a:t>
            </a:r>
            <a:r>
              <a:rPr lang="en-US" sz="1400" err="1">
                <a:ea typeface="+mn-lt"/>
                <a:cs typeface="+mn-lt"/>
              </a:rPr>
              <a:t>allan</a:t>
            </a:r>
            <a:r>
              <a:rPr lang="en-US" sz="1400">
                <a:ea typeface="+mn-lt"/>
                <a:cs typeface="+mn-lt"/>
              </a:rPr>
              <a:t> i </a:t>
            </a:r>
            <a:r>
              <a:rPr lang="en-US" sz="1400" err="1">
                <a:ea typeface="+mn-lt"/>
                <a:cs typeface="+mn-lt"/>
              </a:rPr>
              <a:t>furiau’r</a:t>
            </a:r>
            <a:r>
              <a:rPr lang="en-US" sz="1400">
                <a:ea typeface="+mn-lt"/>
                <a:cs typeface="+mn-lt"/>
              </a:rPr>
              <a:t> </a:t>
            </a:r>
            <a:r>
              <a:rPr lang="en-US" sz="1400" err="1">
                <a:ea typeface="+mn-lt"/>
                <a:cs typeface="+mn-lt"/>
              </a:rPr>
              <a:t>ysgol</a:t>
            </a:r>
            <a:r>
              <a:rPr lang="en-US" sz="1400">
                <a:ea typeface="+mn-lt"/>
                <a:cs typeface="+mn-lt"/>
              </a:rPr>
              <a:t>.</a:t>
            </a:r>
            <a:endParaRPr lang="en-US" sz="1400"/>
          </a:p>
          <a:p>
            <a:pPr marL="0" indent="0">
              <a:buNone/>
            </a:pPr>
            <a:r>
              <a:rPr lang="en-US" sz="1400" err="1">
                <a:ea typeface="+mn-lt"/>
                <a:cs typeface="+mn-lt"/>
              </a:rPr>
              <a:t>Wrth</a:t>
            </a:r>
            <a:r>
              <a:rPr lang="en-US" sz="1400">
                <a:ea typeface="+mn-lt"/>
                <a:cs typeface="+mn-lt"/>
              </a:rPr>
              <a:t> i Sam </a:t>
            </a:r>
            <a:r>
              <a:rPr lang="en-US" sz="1400" err="1">
                <a:ea typeface="+mn-lt"/>
                <a:cs typeface="+mn-lt"/>
              </a:rPr>
              <a:t>eistedd</a:t>
            </a:r>
            <a:r>
              <a:rPr lang="en-US" sz="1400">
                <a:ea typeface="+mn-lt"/>
                <a:cs typeface="+mn-lt"/>
              </a:rPr>
              <a:t> i </a:t>
            </a:r>
            <a:r>
              <a:rPr lang="en-US" sz="1400" err="1">
                <a:ea typeface="+mn-lt"/>
                <a:cs typeface="+mn-lt"/>
              </a:rPr>
              <a:t>lawr</a:t>
            </a:r>
            <a:r>
              <a:rPr lang="en-US" sz="1400">
                <a:ea typeface="+mn-lt"/>
                <a:cs typeface="+mn-lt"/>
              </a:rPr>
              <a:t> i </a:t>
            </a:r>
            <a:r>
              <a:rPr lang="en-US" sz="1400" err="1">
                <a:ea typeface="+mn-lt"/>
                <a:cs typeface="+mn-lt"/>
              </a:rPr>
              <a:t>fwynhau</a:t>
            </a:r>
            <a:r>
              <a:rPr lang="en-US" sz="1400">
                <a:ea typeface="+mn-lt"/>
                <a:cs typeface="+mn-lt"/>
              </a:rPr>
              <a:t> </a:t>
            </a:r>
            <a:r>
              <a:rPr lang="en-US" sz="1400" err="1">
                <a:ea typeface="+mn-lt"/>
                <a:cs typeface="+mn-lt"/>
              </a:rPr>
              <a:t>eu</a:t>
            </a:r>
            <a:r>
              <a:rPr lang="en-US" sz="1400">
                <a:ea typeface="+mn-lt"/>
                <a:cs typeface="+mn-lt"/>
              </a:rPr>
              <a:t> </a:t>
            </a:r>
            <a:r>
              <a:rPr lang="en-US" sz="1400" err="1">
                <a:ea typeface="+mn-lt"/>
                <a:cs typeface="+mn-lt"/>
              </a:rPr>
              <a:t>brecwast</a:t>
            </a:r>
            <a:r>
              <a:rPr lang="en-US" sz="1400">
                <a:ea typeface="+mn-lt"/>
                <a:cs typeface="+mn-lt"/>
              </a:rPr>
              <a:t> </a:t>
            </a:r>
            <a:r>
              <a:rPr lang="en-US" sz="1400" err="1">
                <a:ea typeface="+mn-lt"/>
                <a:cs typeface="+mn-lt"/>
              </a:rPr>
              <a:t>gyda'u</a:t>
            </a:r>
            <a:r>
              <a:rPr lang="en-US" sz="1400">
                <a:ea typeface="+mn-lt"/>
                <a:cs typeface="+mn-lt"/>
              </a:rPr>
              <a:t> </a:t>
            </a:r>
            <a:r>
              <a:rPr lang="en-US" sz="1400" err="1">
                <a:ea typeface="+mn-lt"/>
                <a:cs typeface="+mn-lt"/>
              </a:rPr>
              <a:t>cyd-ddisgyblion</a:t>
            </a:r>
            <a:r>
              <a:rPr lang="en-US" sz="1400">
                <a:ea typeface="+mn-lt"/>
                <a:cs typeface="+mn-lt"/>
              </a:rPr>
              <a:t>, </a:t>
            </a:r>
            <a:r>
              <a:rPr lang="en-US" sz="1400" err="1">
                <a:ea typeface="+mn-lt"/>
                <a:cs typeface="+mn-lt"/>
              </a:rPr>
              <a:t>roedden</a:t>
            </a:r>
            <a:r>
              <a:rPr lang="en-US" sz="1400">
                <a:ea typeface="+mn-lt"/>
                <a:cs typeface="+mn-lt"/>
              </a:rPr>
              <a:t> </a:t>
            </a:r>
            <a:r>
              <a:rPr lang="en-US" sz="1400" err="1">
                <a:ea typeface="+mn-lt"/>
                <a:cs typeface="+mn-lt"/>
              </a:rPr>
              <a:t>nhw'n</a:t>
            </a:r>
            <a:r>
              <a:rPr lang="en-US" sz="1400">
                <a:ea typeface="+mn-lt"/>
                <a:cs typeface="+mn-lt"/>
              </a:rPr>
              <a:t> </a:t>
            </a:r>
            <a:r>
              <a:rPr lang="en-US" sz="1400" err="1">
                <a:ea typeface="+mn-lt"/>
                <a:cs typeface="+mn-lt"/>
              </a:rPr>
              <a:t>teimlo</a:t>
            </a:r>
            <a:r>
              <a:rPr lang="en-US" sz="1400">
                <a:ea typeface="+mn-lt"/>
                <a:cs typeface="+mn-lt"/>
              </a:rPr>
              <a:t> </a:t>
            </a:r>
            <a:r>
              <a:rPr lang="en-US" sz="1400" err="1">
                <a:ea typeface="+mn-lt"/>
                <a:cs typeface="+mn-lt"/>
              </a:rPr>
              <a:t>ymdeimlad</a:t>
            </a:r>
            <a:r>
              <a:rPr lang="en-US" sz="1400">
                <a:ea typeface="+mn-lt"/>
                <a:cs typeface="+mn-lt"/>
              </a:rPr>
              <a:t> o </a:t>
            </a:r>
            <a:r>
              <a:rPr lang="en-US" sz="1400" err="1">
                <a:ea typeface="+mn-lt"/>
                <a:cs typeface="+mn-lt"/>
              </a:rPr>
              <a:t>berthyn</a:t>
            </a:r>
            <a:r>
              <a:rPr lang="en-US" sz="1400">
                <a:ea typeface="+mn-lt"/>
                <a:cs typeface="+mn-lt"/>
              </a:rPr>
              <a:t> a </a:t>
            </a:r>
            <a:r>
              <a:rPr lang="en-US" sz="1400" err="1">
                <a:ea typeface="+mn-lt"/>
                <a:cs typeface="+mn-lt"/>
              </a:rPr>
              <a:t>gobaith</a:t>
            </a:r>
            <a:r>
              <a:rPr lang="en-US" sz="1400">
                <a:ea typeface="+mn-lt"/>
                <a:cs typeface="+mn-lt"/>
              </a:rPr>
              <a:t>. </a:t>
            </a:r>
            <a:r>
              <a:rPr lang="en-US" sz="1400" err="1">
                <a:ea typeface="+mn-lt"/>
                <a:cs typeface="+mn-lt"/>
              </a:rPr>
              <a:t>Roeddent</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gwybod</a:t>
            </a:r>
            <a:r>
              <a:rPr lang="en-US" sz="1400">
                <a:ea typeface="+mn-lt"/>
                <a:cs typeface="+mn-lt"/>
              </a:rPr>
              <a:t> bod </a:t>
            </a:r>
            <a:r>
              <a:rPr lang="en-US" sz="1400" err="1">
                <a:ea typeface="+mn-lt"/>
                <a:cs typeface="+mn-lt"/>
              </a:rPr>
              <a:t>pobl</a:t>
            </a:r>
            <a:r>
              <a:rPr lang="en-US" sz="1400">
                <a:ea typeface="+mn-lt"/>
                <a:cs typeface="+mn-lt"/>
              </a:rPr>
              <a:t> y </a:t>
            </a:r>
            <a:r>
              <a:rPr lang="en-US" sz="1400" err="1">
                <a:ea typeface="+mn-lt"/>
                <a:cs typeface="+mn-lt"/>
              </a:rPr>
              <a:t>tu</a:t>
            </a:r>
            <a:r>
              <a:rPr lang="en-US" sz="1400">
                <a:ea typeface="+mn-lt"/>
                <a:cs typeface="+mn-lt"/>
              </a:rPr>
              <a:t> </a:t>
            </a:r>
            <a:r>
              <a:rPr lang="en-US" sz="1400" err="1">
                <a:ea typeface="+mn-lt"/>
                <a:cs typeface="+mn-lt"/>
              </a:rPr>
              <a:t>allan</a:t>
            </a:r>
            <a:r>
              <a:rPr lang="en-US" sz="1400">
                <a:ea typeface="+mn-lt"/>
                <a:cs typeface="+mn-lt"/>
              </a:rPr>
              <a:t> </a:t>
            </a:r>
            <a:r>
              <a:rPr lang="en-US" sz="1400" err="1">
                <a:ea typeface="+mn-lt"/>
                <a:cs typeface="+mn-lt"/>
              </a:rPr>
              <a:t>i'w</a:t>
            </a:r>
            <a:r>
              <a:rPr lang="en-US" sz="1400">
                <a:ea typeface="+mn-lt"/>
                <a:cs typeface="+mn-lt"/>
              </a:rPr>
              <a:t> </a:t>
            </a:r>
            <a:r>
              <a:rPr lang="en-US" sz="1400" err="1">
                <a:ea typeface="+mn-lt"/>
                <a:cs typeface="+mn-lt"/>
              </a:rPr>
              <a:t>hysgol</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poeni</a:t>
            </a:r>
            <a:r>
              <a:rPr lang="en-US" sz="1400">
                <a:ea typeface="+mn-lt"/>
                <a:cs typeface="+mn-lt"/>
              </a:rPr>
              <a:t> am </a:t>
            </a:r>
            <a:r>
              <a:rPr lang="en-US" sz="1400" err="1">
                <a:ea typeface="+mn-lt"/>
                <a:cs typeface="+mn-lt"/>
              </a:rPr>
              <a:t>eu</a:t>
            </a:r>
            <a:r>
              <a:rPr lang="en-US" sz="1400">
                <a:ea typeface="+mn-lt"/>
                <a:cs typeface="+mn-lt"/>
              </a:rPr>
              <a:t> </a:t>
            </a:r>
            <a:r>
              <a:rPr lang="en-US" sz="1400" err="1">
                <a:ea typeface="+mn-lt"/>
                <a:cs typeface="+mn-lt"/>
              </a:rPr>
              <a:t>lles</a:t>
            </a:r>
            <a:r>
              <a:rPr lang="en-US" sz="1400">
                <a:ea typeface="+mn-lt"/>
                <a:cs typeface="+mn-lt"/>
              </a:rPr>
              <a:t> ac </a:t>
            </a:r>
            <a:r>
              <a:rPr lang="en-US" sz="1400" err="1">
                <a:ea typeface="+mn-lt"/>
                <a:cs typeface="+mn-lt"/>
              </a:rPr>
              <a:t>yn</a:t>
            </a:r>
            <a:r>
              <a:rPr lang="en-US" sz="1400">
                <a:ea typeface="+mn-lt"/>
                <a:cs typeface="+mn-lt"/>
              </a:rPr>
              <a:t> </a:t>
            </a:r>
            <a:r>
              <a:rPr lang="en-US" sz="1400" err="1">
                <a:ea typeface="+mn-lt"/>
                <a:cs typeface="+mn-lt"/>
              </a:rPr>
              <a:t>ymroddedig</a:t>
            </a:r>
            <a:r>
              <a:rPr lang="en-US" sz="1400">
                <a:ea typeface="+mn-lt"/>
                <a:cs typeface="+mn-lt"/>
              </a:rPr>
              <a:t> </a:t>
            </a:r>
            <a:r>
              <a:rPr lang="en-US" sz="1400" err="1">
                <a:ea typeface="+mn-lt"/>
                <a:cs typeface="+mn-lt"/>
              </a:rPr>
              <a:t>i'w</a:t>
            </a:r>
            <a:r>
              <a:rPr lang="en-US" sz="1400">
                <a:ea typeface="+mn-lt"/>
                <a:cs typeface="+mn-lt"/>
              </a:rPr>
              <a:t> </a:t>
            </a:r>
            <a:r>
              <a:rPr lang="en-US" sz="1400" err="1">
                <a:ea typeface="+mn-lt"/>
                <a:cs typeface="+mn-lt"/>
              </a:rPr>
              <a:t>cefnogi</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eu</a:t>
            </a:r>
            <a:r>
              <a:rPr lang="en-US" sz="1400">
                <a:ea typeface="+mn-lt"/>
                <a:cs typeface="+mn-lt"/>
              </a:rPr>
              <a:t> </a:t>
            </a:r>
            <a:r>
              <a:rPr lang="en-US" sz="1400" err="1">
                <a:ea typeface="+mn-lt"/>
                <a:cs typeface="+mn-lt"/>
              </a:rPr>
              <a:t>dysgu</a:t>
            </a:r>
            <a:r>
              <a:rPr lang="en-US" sz="1400">
                <a:ea typeface="+mn-lt"/>
                <a:cs typeface="+mn-lt"/>
              </a:rPr>
              <a:t>, </a:t>
            </a:r>
            <a:r>
              <a:rPr lang="en-US" sz="1400" err="1">
                <a:ea typeface="+mn-lt"/>
                <a:cs typeface="+mn-lt"/>
              </a:rPr>
              <a:t>ni</a:t>
            </a:r>
            <a:r>
              <a:rPr lang="en-US" sz="1400">
                <a:ea typeface="+mn-lt"/>
                <a:cs typeface="+mn-lt"/>
              </a:rPr>
              <a:t> </a:t>
            </a:r>
            <a:r>
              <a:rPr lang="en-US" sz="1400" err="1">
                <a:ea typeface="+mn-lt"/>
                <a:cs typeface="+mn-lt"/>
              </a:rPr>
              <a:t>waeth</a:t>
            </a:r>
            <a:r>
              <a:rPr lang="en-US" sz="1400">
                <a:ea typeface="+mn-lt"/>
                <a:cs typeface="+mn-lt"/>
              </a:rPr>
              <a:t> pa </a:t>
            </a:r>
            <a:r>
              <a:rPr lang="en-US" sz="1400" err="1">
                <a:ea typeface="+mn-lt"/>
                <a:cs typeface="+mn-lt"/>
              </a:rPr>
              <a:t>rwystrau</a:t>
            </a:r>
            <a:r>
              <a:rPr lang="en-US" sz="1400">
                <a:ea typeface="+mn-lt"/>
                <a:cs typeface="+mn-lt"/>
              </a:rPr>
              <a:t> </a:t>
            </a:r>
            <a:r>
              <a:rPr lang="en-US" sz="1400" err="1">
                <a:ea typeface="+mn-lt"/>
                <a:cs typeface="+mn-lt"/>
              </a:rPr>
              <a:t>oedd</a:t>
            </a:r>
            <a:r>
              <a:rPr lang="en-US" sz="1400">
                <a:ea typeface="+mn-lt"/>
                <a:cs typeface="+mn-lt"/>
              </a:rPr>
              <a:t> </a:t>
            </a:r>
            <a:r>
              <a:rPr lang="en-US" sz="1400" err="1">
                <a:ea typeface="+mn-lt"/>
                <a:cs typeface="+mn-lt"/>
              </a:rPr>
              <a:t>byth</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bresennol</a:t>
            </a:r>
            <a:r>
              <a:rPr lang="en-US" sz="1400">
                <a:ea typeface="+mn-lt"/>
                <a:cs typeface="+mn-lt"/>
              </a:rPr>
              <a:t> </a:t>
            </a:r>
            <a:r>
              <a:rPr lang="en-US" sz="1400" err="1">
                <a:ea typeface="+mn-lt"/>
                <a:cs typeface="+mn-lt"/>
              </a:rPr>
              <a:t>yn</a:t>
            </a:r>
            <a:r>
              <a:rPr lang="en-US" sz="1400">
                <a:ea typeface="+mn-lt"/>
                <a:cs typeface="+mn-lt"/>
              </a:rPr>
              <a:t> </a:t>
            </a:r>
            <a:r>
              <a:rPr lang="en-US" sz="1400" err="1">
                <a:ea typeface="+mn-lt"/>
                <a:cs typeface="+mn-lt"/>
              </a:rPr>
              <a:t>eu</a:t>
            </a:r>
            <a:r>
              <a:rPr lang="en-US" sz="1400">
                <a:ea typeface="+mn-lt"/>
                <a:cs typeface="+mn-lt"/>
              </a:rPr>
              <a:t> </a:t>
            </a:r>
            <a:r>
              <a:rPr lang="en-US" sz="1400" err="1">
                <a:ea typeface="+mn-lt"/>
                <a:cs typeface="+mn-lt"/>
              </a:rPr>
              <a:t>bywyd</a:t>
            </a:r>
            <a:r>
              <a:rPr lang="en-US" sz="1400">
                <a:ea typeface="+mn-lt"/>
                <a:cs typeface="+mn-lt"/>
              </a:rPr>
              <a:t>.  </a:t>
            </a:r>
            <a:r>
              <a:rPr lang="en-US" sz="1400" err="1">
                <a:ea typeface="+mn-lt"/>
                <a:cs typeface="+mn-lt"/>
              </a:rPr>
              <a:t>yn</a:t>
            </a:r>
            <a:endParaRPr lang="en-US" sz="1400"/>
          </a:p>
          <a:p>
            <a:endParaRPr lang="en-US" sz="1600"/>
          </a:p>
        </p:txBody>
      </p:sp>
    </p:spTree>
    <p:extLst>
      <p:ext uri="{BB962C8B-B14F-4D97-AF65-F5344CB8AC3E}">
        <p14:creationId xmlns:p14="http://schemas.microsoft.com/office/powerpoint/2010/main" val="222056523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54AF1-23B9-009E-60D9-F509DFA99A29}"/>
              </a:ext>
            </a:extLst>
          </p:cNvPr>
          <p:cNvSpPr>
            <a:spLocks noGrp="1"/>
          </p:cNvSpPr>
          <p:nvPr>
            <p:ph type="title"/>
          </p:nvPr>
        </p:nvSpPr>
        <p:spPr>
          <a:xfrm>
            <a:off x="299225" y="718249"/>
            <a:ext cx="9632796" cy="5358587"/>
          </a:xfrm>
        </p:spPr>
        <p:txBody>
          <a:bodyPr lIns="45719" tIns="45720" rIns="45719" bIns="45720" anchor="ctr">
            <a:noAutofit/>
          </a:bodyPr>
          <a:lstStyle/>
          <a:p>
            <a:r>
              <a:rPr lang="en-US" sz="1400">
                <a:latin typeface="Arial Unicode MS"/>
              </a:rPr>
              <a:t>Once upon a time, there was a young learner named Sam who lived in a community impacted by poverty and disadvantage. Sam's story was not unique, as many of their classmates faced similar challenges. One morning, Sam arrived at school without having had breakfast, not because they chose to skip the meal, but because their family struggled to make ends meet. Sam's mother had recently been sanctioned for missing a work coach appointment, and the local food bank had closed due to lack of funding (</a:t>
            </a:r>
            <a:r>
              <a:rPr lang="en-US" sz="1400" err="1">
                <a:latin typeface="Arial Unicode MS"/>
              </a:rPr>
              <a:t>Exosystem</a:t>
            </a:r>
            <a:r>
              <a:rPr lang="en-US" sz="1400">
                <a:latin typeface="Arial Unicode MS"/>
              </a:rPr>
              <a:t>; Bronfenbrenner, 1979).</a:t>
            </a:r>
            <a:br>
              <a:rPr lang="en-US" sz="1400">
                <a:latin typeface="Arial Unicode MS"/>
              </a:rPr>
            </a:br>
            <a:endParaRPr lang="en-US" sz="1400">
              <a:latin typeface="Arial Unicode MS"/>
            </a:endParaRPr>
          </a:p>
          <a:p>
            <a:r>
              <a:rPr lang="en-US" sz="1400">
                <a:latin typeface="Arial Unicode MS"/>
              </a:rPr>
              <a:t>As Sam sat in their </a:t>
            </a:r>
            <a:r>
              <a:rPr lang="en-US" sz="1400" err="1">
                <a:latin typeface="Arial Unicode MS"/>
              </a:rPr>
              <a:t>Maths</a:t>
            </a:r>
            <a:r>
              <a:rPr lang="en-US" sz="1400">
                <a:latin typeface="Arial Unicode MS"/>
              </a:rPr>
              <a:t> class, hungry and unable to concentrate, they struggled to perform well on the test. This single event had a lasting impact on how others perceived Sam's mathematical ability (Microsystem; Bronfenbrenner, 1979). From that day forward, Sam was placed in the lower ability group, limiting their opportunities to develop their skills and confidence in the subject (Capability Approach; Sen, 1990).</a:t>
            </a:r>
            <a:br>
              <a:rPr lang="en-US" sz="1400">
                <a:latin typeface="Arial Unicode MS"/>
              </a:rPr>
            </a:br>
            <a:endParaRPr lang="en-US" sz="1400">
              <a:latin typeface="Arial Unicode MS"/>
            </a:endParaRPr>
          </a:p>
          <a:p>
            <a:r>
              <a:rPr lang="en-US" sz="1400">
                <a:latin typeface="Arial Unicode MS"/>
              </a:rPr>
              <a:t>However, the school </a:t>
            </a:r>
            <a:r>
              <a:rPr lang="en-US" sz="1400" err="1">
                <a:latin typeface="Arial Unicode MS"/>
              </a:rPr>
              <a:t>recognised</a:t>
            </a:r>
            <a:r>
              <a:rPr lang="en-US" sz="1400">
                <a:latin typeface="Arial Unicode MS"/>
              </a:rPr>
              <a:t> the injustice of holding students accountable for societal issues beyond their control. They understood that these external factors were not Sam's fault, yet they significantly impacted their development and educational outcomes (Social Exclusion Theory; Burchardt, Le Grand, &amp; Piachaud, 1999). In response, the school decided to take action.</a:t>
            </a:r>
            <a:br>
              <a:rPr lang="en-US" sz="1400">
                <a:latin typeface="Arial Unicode MS"/>
              </a:rPr>
            </a:br>
            <a:endParaRPr lang="en-US" sz="1400">
              <a:latin typeface="Arial Unicode MS"/>
            </a:endParaRPr>
          </a:p>
          <a:p>
            <a:r>
              <a:rPr lang="en-US" sz="1400">
                <a:latin typeface="Arial Unicode MS"/>
              </a:rPr>
              <a:t>With the support of the Welsh Government, the school implemented a breakfast program in every classroom. This initiative ensured that all learners, regardless of their background or perceived needs, had access to a nutritious meal at the start of each day (Capability Approach; Sen, 1990). By providing this basic necessity, the school aimed to level the playing field and create an environment where every child could concentrate on their learning without the restraint of hunger.</a:t>
            </a:r>
          </a:p>
          <a:p>
            <a:r>
              <a:rPr lang="en-US" sz="1400">
                <a:latin typeface="Arial Unicode MS"/>
              </a:rPr>
              <a:t>The affordances of the classroom (Theory of Affordances; Gibson, 1979) now included the essential resources needed for learners to concentrate, regardless of the challenges they faced outside the school walls.</a:t>
            </a:r>
            <a:br>
              <a:rPr lang="en-US" sz="1400">
                <a:latin typeface="Arial Unicode MS"/>
              </a:rPr>
            </a:br>
            <a:endParaRPr lang="en-US" sz="1400">
              <a:latin typeface="Arial Unicode MS"/>
            </a:endParaRPr>
          </a:p>
          <a:p>
            <a:r>
              <a:rPr lang="en-US" sz="1400">
                <a:latin typeface="Arial Unicode MS"/>
              </a:rPr>
              <a:t>As Sam sat down to enjoy their breakfast with their classmates, they felt a sense of belonging and hope. They knew that folks beyond their school cared about their well-being and was committed to supporting them in their learning, no matter what obstacles were ever present in their life.  </a:t>
            </a:r>
          </a:p>
          <a:p>
            <a:endParaRPr lang="en-US" sz="1200" b="1"/>
          </a:p>
          <a:p>
            <a:endParaRPr lang="en-US" sz="1200"/>
          </a:p>
        </p:txBody>
      </p:sp>
      <p:sp>
        <p:nvSpPr>
          <p:cNvPr id="5" name="TextBox 4">
            <a:extLst>
              <a:ext uri="{FF2B5EF4-FFF2-40B4-BE49-F238E27FC236}">
                <a16:creationId xmlns:a16="http://schemas.microsoft.com/office/drawing/2014/main" id="{C53B7E32-8751-8CD4-0E8B-7071D484AE02}"/>
              </a:ext>
            </a:extLst>
          </p:cNvPr>
          <p:cNvSpPr txBox="1"/>
          <p:nvPr/>
        </p:nvSpPr>
        <p:spPr>
          <a:xfrm>
            <a:off x="10516019" y="239211"/>
            <a:ext cx="1388806" cy="26160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rtl="0"/>
            <a:endParaRPr lang="en-US" sz="1100" b="1" i="0" u="none" strike="noStrike" cap="none" spc="0" normalizeH="0" baseline="0">
              <a:ln>
                <a:noFill/>
              </a:ln>
              <a:solidFill>
                <a:schemeClr val="tx1"/>
              </a:solidFill>
              <a:effectLst/>
              <a:uFillTx/>
              <a:latin typeface="Calibri Light"/>
              <a:cs typeface="Segoe UI"/>
            </a:endParaRPr>
          </a:p>
        </p:txBody>
      </p:sp>
      <p:sp>
        <p:nvSpPr>
          <p:cNvPr id="6" name="TextBox 5">
            <a:extLst>
              <a:ext uri="{FF2B5EF4-FFF2-40B4-BE49-F238E27FC236}">
                <a16:creationId xmlns:a16="http://schemas.microsoft.com/office/drawing/2014/main" id="{058ED4CB-C16E-14DC-8F24-BF85477CDA60}"/>
              </a:ext>
            </a:extLst>
          </p:cNvPr>
          <p:cNvSpPr txBox="1"/>
          <p:nvPr/>
        </p:nvSpPr>
        <p:spPr>
          <a:xfrm>
            <a:off x="344128" y="159774"/>
            <a:ext cx="7066935"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a:t>Activity exemplar – a story...</a:t>
            </a: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Tree>
    <p:extLst>
      <p:ext uri="{BB962C8B-B14F-4D97-AF65-F5344CB8AC3E}">
        <p14:creationId xmlns:p14="http://schemas.microsoft.com/office/powerpoint/2010/main" val="69882804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14B8B-0FBF-A40D-8949-9164250DDFDA}"/>
              </a:ext>
            </a:extLst>
          </p:cNvPr>
          <p:cNvSpPr>
            <a:spLocks noGrp="1"/>
          </p:cNvSpPr>
          <p:nvPr>
            <p:ph type="title"/>
          </p:nvPr>
        </p:nvSpPr>
        <p:spPr>
          <a:xfrm>
            <a:off x="1494" y="-932"/>
            <a:ext cx="10515600" cy="1325563"/>
          </a:xfrm>
        </p:spPr>
        <p:txBody>
          <a:bodyPr lIns="45719" tIns="45720" rIns="45719" bIns="45720" anchor="ctr">
            <a:normAutofit/>
          </a:bodyPr>
          <a:lstStyle/>
          <a:p>
            <a:r>
              <a:rPr lang="en-GB" sz="2400"/>
              <a:t>References</a:t>
            </a:r>
          </a:p>
        </p:txBody>
      </p:sp>
      <p:sp>
        <p:nvSpPr>
          <p:cNvPr id="3" name="Content Placeholder 2">
            <a:extLst>
              <a:ext uri="{FF2B5EF4-FFF2-40B4-BE49-F238E27FC236}">
                <a16:creationId xmlns:a16="http://schemas.microsoft.com/office/drawing/2014/main" id="{EC82B747-F043-B0B6-C6BD-2C43CDF6B8BF}"/>
              </a:ext>
            </a:extLst>
          </p:cNvPr>
          <p:cNvSpPr>
            <a:spLocks noGrp="1"/>
          </p:cNvSpPr>
          <p:nvPr>
            <p:ph sz="half" idx="1"/>
          </p:nvPr>
        </p:nvSpPr>
        <p:spPr>
          <a:xfrm>
            <a:off x="188259" y="1130860"/>
            <a:ext cx="10524676" cy="5427102"/>
          </a:xfrm>
        </p:spPr>
        <p:txBody>
          <a:bodyPr lIns="45719" tIns="45720" rIns="45719" bIns="45720" anchor="t">
            <a:normAutofit fontScale="55000" lnSpcReduction="20000"/>
          </a:bodyPr>
          <a:lstStyle/>
          <a:p>
            <a:pPr marL="0" indent="0">
              <a:buNone/>
            </a:pPr>
            <a:r>
              <a:rPr lang="en-GB" sz="2800" b="0" i="0" err="1">
                <a:effectLst/>
                <a:latin typeface="Arial"/>
                <a:cs typeface="Arial"/>
              </a:rPr>
              <a:t>B</a:t>
            </a:r>
            <a:r>
              <a:rPr lang="en-GB" sz="2400" b="0" i="0" err="1">
                <a:effectLst/>
                <a:latin typeface="Arial"/>
                <a:cs typeface="Arial"/>
              </a:rPr>
              <a:t>arrance</a:t>
            </a:r>
            <a:r>
              <a:rPr lang="en-GB" sz="2400" b="0" i="0">
                <a:effectLst/>
                <a:latin typeface="Arial"/>
                <a:cs typeface="Arial"/>
              </a:rPr>
              <a:t>, R. and Elwood, J. (2018). The human rights of children in Wales: An evidence review.</a:t>
            </a:r>
            <a:r>
              <a:rPr lang="en-GB" sz="2400">
                <a:latin typeface="Arial"/>
                <a:cs typeface="Arial"/>
              </a:rPr>
              <a:t> </a:t>
            </a:r>
            <a:endParaRPr lang="en-GB" sz="2400" b="0" i="0">
              <a:effectLst/>
              <a:latin typeface="Arial" panose="020B0604020202020204" pitchFamily="34" charset="0"/>
              <a:cs typeface="Arial" panose="020B0604020202020204" pitchFamily="34" charset="0"/>
            </a:endParaRPr>
          </a:p>
          <a:p>
            <a:pPr marL="0" indent="0">
              <a:buNone/>
            </a:pPr>
            <a:r>
              <a:rPr lang="en-GB" sz="2400" b="0" i="0">
                <a:effectLst/>
                <a:latin typeface="Arial"/>
                <a:cs typeface="Arial"/>
              </a:rPr>
              <a:t>Bellani. L, and Bia. M (2019). The long‐run effect of childhood poverty and the mediating role of education. Journal of The Royal Statistical Society Series A-statistics in Society</a:t>
            </a:r>
            <a:r>
              <a:rPr lang="en-GB" sz="2400">
                <a:latin typeface="Arial"/>
                <a:cs typeface="Arial"/>
              </a:rPr>
              <a:t>.</a:t>
            </a:r>
          </a:p>
          <a:p>
            <a:pPr marL="0" indent="0">
              <a:buNone/>
            </a:pPr>
            <a:r>
              <a:rPr lang="en-GB" sz="2400" b="0" i="0">
                <a:effectLst/>
                <a:latin typeface="Arial"/>
                <a:cs typeface="Arial"/>
              </a:rPr>
              <a:t>Bowden., S, and Mosley, P. (2008). Historical roots of poverty: A symposium. Journal of International Development. Volume 20, Issue 8 p. 987-995</a:t>
            </a:r>
            <a:endParaRPr lang="en-GB" sz="2400">
              <a:latin typeface="Arial"/>
              <a:cs typeface="Arial"/>
            </a:endParaRPr>
          </a:p>
          <a:p>
            <a:pPr marL="0" indent="0">
              <a:buNone/>
            </a:pPr>
            <a:r>
              <a:rPr lang="en-GB" sz="2400">
                <a:latin typeface="Arial"/>
                <a:cs typeface="Arial"/>
              </a:rPr>
              <a:t>Child Poverty Action Group (no date) Causes of Poverty [Online] </a:t>
            </a:r>
            <a:r>
              <a:rPr lang="en-GB" sz="2400">
                <a:latin typeface="Arial"/>
                <a:cs typeface="Arial"/>
                <a:hlinkClick r:id="rId2"/>
              </a:rPr>
              <a:t>Causes of poverty | CPAG</a:t>
            </a:r>
            <a:r>
              <a:rPr lang="en-GB" sz="2400">
                <a:latin typeface="Arial"/>
                <a:cs typeface="Arial"/>
              </a:rPr>
              <a:t> </a:t>
            </a:r>
            <a:endParaRPr lang="en-GB" sz="2400">
              <a:latin typeface="Arial" panose="020B0604020202020204" pitchFamily="34" charset="0"/>
              <a:cs typeface="Arial" panose="020B0604020202020204" pitchFamily="34" charset="0"/>
            </a:endParaRPr>
          </a:p>
          <a:p>
            <a:pPr marL="0" indent="0">
              <a:buNone/>
            </a:pPr>
            <a:r>
              <a:rPr lang="en-GB" sz="2400">
                <a:latin typeface="Arial"/>
                <a:cs typeface="Arial"/>
              </a:rPr>
              <a:t>Children in Wales (2019) Price of pupil poverty guide Available at: </a:t>
            </a:r>
            <a:r>
              <a:rPr lang="en-GB" sz="2400">
                <a:latin typeface="Arial"/>
                <a:hlinkClick r:id="rId3"/>
              </a:rPr>
              <a:t>Price_of_Pupil_Poverty_Guide.pdf (childreninwales.org.uk)</a:t>
            </a:r>
            <a:r>
              <a:rPr lang="en-GB" sz="2400">
                <a:latin typeface="Arial"/>
              </a:rPr>
              <a:t> </a:t>
            </a:r>
            <a:endParaRPr lang="en-GB" sz="2400">
              <a:latin typeface="Arial" panose="020B0604020202020204" pitchFamily="34" charset="0"/>
              <a:cs typeface="Arial" panose="020B0604020202020204" pitchFamily="34" charset="0"/>
            </a:endParaRPr>
          </a:p>
          <a:p>
            <a:pPr marL="0" indent="0">
              <a:buNone/>
            </a:pPr>
            <a:r>
              <a:rPr lang="en-GB" sz="2400" err="1">
                <a:latin typeface="Arial"/>
                <a:cs typeface="Arial"/>
              </a:rPr>
              <a:t>Delpier</a:t>
            </a:r>
            <a:r>
              <a:rPr lang="en-GB" sz="2400">
                <a:latin typeface="Arial"/>
                <a:cs typeface="Arial"/>
              </a:rPr>
              <a:t>, T, Nelson, L, Crum, M, Klett, M, Smith, K, Crabb, J, and Puncochar, J. Comparison of Students’ Attitudes Towards Poverty Following an Interdisciplinary Poverty Simulation</a:t>
            </a:r>
            <a:r>
              <a:rPr lang="en-GB" sz="2400" i="1">
                <a:latin typeface="Arial"/>
                <a:cs typeface="Arial"/>
              </a:rPr>
              <a:t>. Journal of Higher Education Theory and Practice</a:t>
            </a:r>
            <a:r>
              <a:rPr lang="en-GB" sz="2400">
                <a:latin typeface="Arial"/>
                <a:cs typeface="Arial"/>
              </a:rPr>
              <a:t> Vol. 23(5) 2023.</a:t>
            </a:r>
          </a:p>
          <a:p>
            <a:pPr marL="0" indent="0">
              <a:buNone/>
            </a:pPr>
            <a:endParaRPr lang="en-GB" sz="2400">
              <a:latin typeface="Arial"/>
              <a:cs typeface="Arial"/>
            </a:endParaRPr>
          </a:p>
          <a:p>
            <a:pPr marL="0" indent="0">
              <a:lnSpc>
                <a:spcPct val="100000"/>
              </a:lnSpc>
              <a:spcBef>
                <a:spcPts val="0"/>
              </a:spcBef>
              <a:buNone/>
            </a:pPr>
            <a:r>
              <a:rPr lang="en-GB" sz="2400">
                <a:solidFill>
                  <a:srgbClr val="222222"/>
                </a:solidFill>
                <a:latin typeface="Arial"/>
                <a:cs typeface="Arial"/>
              </a:rPr>
              <a:t>Doyle, L., &amp; Easterbrook, M. J. (2023). Biased career choices? It depends what you believe: Trainee teachers' aversions to working in low-income schools are moderated by beliefs about inequality, meritocracy, and growth mindsets. </a:t>
            </a:r>
            <a:r>
              <a:rPr lang="en-GB" sz="2400" i="1">
                <a:solidFill>
                  <a:srgbClr val="222222"/>
                </a:solidFill>
                <a:latin typeface="Arial"/>
                <a:cs typeface="Arial"/>
              </a:rPr>
              <a:t>Preprint retrieved from </a:t>
            </a:r>
            <a:r>
              <a:rPr lang="en-GB" sz="2400" i="1" err="1">
                <a:solidFill>
                  <a:srgbClr val="222222"/>
                </a:solidFill>
                <a:latin typeface="Arial"/>
                <a:cs typeface="Arial"/>
              </a:rPr>
              <a:t>PsyArXiv</a:t>
            </a:r>
            <a:endParaRPr lang="en-GB" sz="2400">
              <a:solidFill>
                <a:srgbClr val="444444"/>
              </a:solidFill>
              <a:latin typeface="Arial"/>
              <a:cs typeface="Arial"/>
            </a:endParaRPr>
          </a:p>
          <a:p>
            <a:pPr marL="0" indent="0">
              <a:lnSpc>
                <a:spcPct val="100000"/>
              </a:lnSpc>
              <a:spcBef>
                <a:spcPts val="0"/>
              </a:spcBef>
              <a:buNone/>
            </a:pPr>
            <a:endParaRPr lang="en-GB" sz="2400" i="1">
              <a:solidFill>
                <a:srgbClr val="222222"/>
              </a:solidFill>
              <a:latin typeface="Arial"/>
              <a:cs typeface="Arial"/>
            </a:endParaRPr>
          </a:p>
          <a:p>
            <a:pPr marL="0" indent="0">
              <a:buNone/>
            </a:pPr>
            <a:r>
              <a:rPr lang="en-GB" sz="2400" b="0" i="0">
                <a:effectLst/>
                <a:latin typeface="Arial"/>
                <a:cs typeface="Arial"/>
              </a:rPr>
              <a:t>Dunn. A. (2022). Equality Street: Ideology and attitudes towards the purely relative definition of poverty. </a:t>
            </a:r>
            <a:r>
              <a:rPr lang="en-GB" sz="2400" b="0" i="1" u="sng">
                <a:solidFill>
                  <a:srgbClr val="0000FF"/>
                </a:solidFill>
                <a:effectLst/>
                <a:latin typeface="Arial"/>
                <a:cs typeface="Arial"/>
                <a:hlinkClick r:id="rId4"/>
              </a:rPr>
              <a:t>Economic Affairs</a:t>
            </a:r>
            <a:r>
              <a:rPr lang="en-GB" sz="2400" b="0" i="0">
                <a:solidFill>
                  <a:srgbClr val="000000"/>
                </a:solidFill>
                <a:effectLst/>
                <a:latin typeface="Arial"/>
                <a:cs typeface="Arial"/>
              </a:rPr>
              <a:t>, 2022, vol. 42, issue 1, 13-29</a:t>
            </a:r>
            <a:r>
              <a:rPr lang="en-GB" sz="2400">
                <a:latin typeface="Arial"/>
                <a:cs typeface="Arial"/>
              </a:rPr>
              <a:t> </a:t>
            </a:r>
            <a:endParaRPr lang="en-GB" sz="2400" b="0" i="0">
              <a:solidFill>
                <a:srgbClr val="000000"/>
              </a:solidFill>
              <a:effectLst/>
              <a:latin typeface="Arial" panose="020B0604020202020204" pitchFamily="34" charset="0"/>
              <a:cs typeface="Arial" panose="020B0604020202020204" pitchFamily="34" charset="0"/>
            </a:endParaRPr>
          </a:p>
          <a:p>
            <a:pPr marL="0" indent="0">
              <a:buNone/>
            </a:pPr>
            <a:r>
              <a:rPr lang="en-GB" sz="2400" b="0" i="0" err="1">
                <a:effectLst/>
                <a:latin typeface="Arial"/>
                <a:cs typeface="Arial"/>
              </a:rPr>
              <a:t>Egan.D</a:t>
            </a:r>
            <a:r>
              <a:rPr lang="en-GB" sz="2400" b="0" i="0">
                <a:effectLst/>
                <a:latin typeface="Arial"/>
                <a:cs typeface="Arial"/>
              </a:rPr>
              <a:t> (2016). </a:t>
            </a:r>
            <a:r>
              <a:rPr lang="en-GB" sz="2400" b="0" i="1">
                <a:effectLst/>
                <a:latin typeface="Arial"/>
                <a:cs typeface="Arial"/>
              </a:rPr>
              <a:t>Educational Equity in Wales. Wales Journal of Education</a:t>
            </a:r>
            <a:r>
              <a:rPr lang="en-GB" sz="2400" b="0" i="0">
                <a:effectLst/>
                <a:latin typeface="Arial"/>
                <a:cs typeface="Arial"/>
              </a:rPr>
              <a:t> 18(1), 21-44.</a:t>
            </a:r>
          </a:p>
          <a:p>
            <a:pPr marL="0" indent="0">
              <a:buNone/>
            </a:pPr>
            <a:endParaRPr lang="en-GB" sz="2400">
              <a:latin typeface="Arial"/>
              <a:cs typeface="Arial"/>
            </a:endParaRPr>
          </a:p>
          <a:p>
            <a:pPr marL="0" indent="0">
              <a:lnSpc>
                <a:spcPct val="100000"/>
              </a:lnSpc>
              <a:spcBef>
                <a:spcPts val="0"/>
              </a:spcBef>
              <a:buNone/>
            </a:pPr>
            <a:r>
              <a:rPr lang="en-GB" sz="2400">
                <a:solidFill>
                  <a:srgbClr val="222222"/>
                </a:solidFill>
                <a:latin typeface="Arial"/>
                <a:cs typeface="Arial"/>
              </a:rPr>
              <a:t>Ellis, S., Thompson, I., </a:t>
            </a:r>
            <a:r>
              <a:rPr lang="en-GB" sz="2400" err="1">
                <a:solidFill>
                  <a:srgbClr val="222222"/>
                </a:solidFill>
                <a:latin typeface="Arial"/>
                <a:cs typeface="Arial"/>
              </a:rPr>
              <a:t>McNicholl</a:t>
            </a:r>
            <a:r>
              <a:rPr lang="en-GB" sz="2400">
                <a:solidFill>
                  <a:srgbClr val="222222"/>
                </a:solidFill>
                <a:latin typeface="Arial"/>
                <a:cs typeface="Arial"/>
              </a:rPr>
              <a:t>, J., &amp; Thomson, J. (2019). Student teachers’ perceptions of the effects of poverty on learners’ educational attainment and well-being: perspectives from England and Scotland. In </a:t>
            </a:r>
            <a:r>
              <a:rPr lang="en-GB" sz="2400" i="1">
                <a:solidFill>
                  <a:srgbClr val="222222"/>
                </a:solidFill>
                <a:latin typeface="Arial"/>
                <a:cs typeface="Arial"/>
              </a:rPr>
              <a:t>Poverty Discourses in Teacher Education</a:t>
            </a:r>
            <a:r>
              <a:rPr lang="en-GB" sz="2400">
                <a:solidFill>
                  <a:srgbClr val="222222"/>
                </a:solidFill>
                <a:latin typeface="Arial"/>
                <a:cs typeface="Arial"/>
              </a:rPr>
              <a:t> (pp. 110-126). Routledge.</a:t>
            </a:r>
            <a:endParaRPr lang="en-US" sz="2400">
              <a:latin typeface="Arial"/>
              <a:cs typeface="Arial"/>
            </a:endParaRPr>
          </a:p>
          <a:p>
            <a:pPr marL="0" indent="0">
              <a:lnSpc>
                <a:spcPct val="100000"/>
              </a:lnSpc>
              <a:spcBef>
                <a:spcPts val="0"/>
              </a:spcBef>
              <a:buNone/>
            </a:pPr>
            <a:endParaRPr lang="en-GB" sz="2400">
              <a:solidFill>
                <a:srgbClr val="222222"/>
              </a:solidFill>
              <a:latin typeface="Arial"/>
              <a:cs typeface="Arial"/>
            </a:endParaRPr>
          </a:p>
          <a:p>
            <a:pPr marL="0" indent="0">
              <a:buNone/>
            </a:pPr>
            <a:r>
              <a:rPr lang="en-GB" sz="2400" b="0" i="0">
                <a:effectLst/>
                <a:latin typeface="Arial"/>
                <a:cs typeface="Arial"/>
              </a:rPr>
              <a:t>European Journalism Centre. (2021).</a:t>
            </a:r>
            <a:r>
              <a:rPr lang="en-GB" sz="2400">
                <a:latin typeface="Arial"/>
                <a:cs typeface="Arial"/>
              </a:rPr>
              <a:t> </a:t>
            </a:r>
            <a:r>
              <a:rPr lang="en-GB" sz="2400" b="0" i="0">
                <a:effectLst/>
                <a:latin typeface="Arial"/>
                <a:cs typeface="Arial"/>
              </a:rPr>
              <a:t> A freelancer’s guide to reporting on poverty. [Online] </a:t>
            </a:r>
            <a:r>
              <a:rPr lang="en-GB" sz="2400">
                <a:latin typeface="Arial"/>
                <a:cs typeface="Arial"/>
                <a:hlinkClick r:id="rId5">
                  <a:extLst>
                    <a:ext uri="{A12FA001-AC4F-418D-AE19-62706E023703}">
                      <ahyp:hlinkClr xmlns:ahyp="http://schemas.microsoft.com/office/drawing/2018/hyperlinkcolor" val="tx"/>
                    </a:ext>
                  </a:extLst>
                </a:hlinkClick>
              </a:rPr>
              <a:t>A freelancer’s guide to reporting on poverty | EJC.net</a:t>
            </a:r>
            <a:r>
              <a:rPr lang="en-GB" sz="2400">
                <a:latin typeface="Arial"/>
                <a:cs typeface="Arial"/>
              </a:rPr>
              <a:t> </a:t>
            </a:r>
            <a:endParaRPr lang="en-GB" sz="2400" b="0" i="0">
              <a:effectLst/>
              <a:latin typeface="Arial" panose="020B0604020202020204" pitchFamily="34" charset="0"/>
              <a:cs typeface="Arial" panose="020B0604020202020204" pitchFamily="34" charset="0"/>
            </a:endParaRPr>
          </a:p>
          <a:p>
            <a:endParaRPr lang="en-GB"/>
          </a:p>
        </p:txBody>
      </p:sp>
    </p:spTree>
    <p:extLst>
      <p:ext uri="{BB962C8B-B14F-4D97-AF65-F5344CB8AC3E}">
        <p14:creationId xmlns:p14="http://schemas.microsoft.com/office/powerpoint/2010/main" val="8560236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9309A-8F61-0F17-6C88-7CC7A15D2D2F}"/>
              </a:ext>
            </a:extLst>
          </p:cNvPr>
          <p:cNvSpPr>
            <a:spLocks noGrp="1"/>
          </p:cNvSpPr>
          <p:nvPr>
            <p:ph type="title"/>
          </p:nvPr>
        </p:nvSpPr>
        <p:spPr>
          <a:xfrm>
            <a:off x="1494" y="-932"/>
            <a:ext cx="10515600" cy="1325563"/>
          </a:xfrm>
        </p:spPr>
        <p:txBody>
          <a:bodyPr lIns="45719" tIns="45720" rIns="45719" bIns="45720" anchor="ctr">
            <a:normAutofit/>
          </a:bodyPr>
          <a:lstStyle/>
          <a:p>
            <a:r>
              <a:rPr lang="en-GB" sz="1800"/>
              <a:t>References (Cont’d)</a:t>
            </a:r>
          </a:p>
        </p:txBody>
      </p:sp>
      <p:sp>
        <p:nvSpPr>
          <p:cNvPr id="3" name="Content Placeholder 2">
            <a:extLst>
              <a:ext uri="{FF2B5EF4-FFF2-40B4-BE49-F238E27FC236}">
                <a16:creationId xmlns:a16="http://schemas.microsoft.com/office/drawing/2014/main" id="{27635023-EC6E-0135-DA02-260A82216A9C}"/>
              </a:ext>
            </a:extLst>
          </p:cNvPr>
          <p:cNvSpPr>
            <a:spLocks noGrp="1"/>
          </p:cNvSpPr>
          <p:nvPr>
            <p:ph idx="1"/>
          </p:nvPr>
        </p:nvSpPr>
        <p:spPr>
          <a:xfrm>
            <a:off x="188259" y="1078566"/>
            <a:ext cx="10515600" cy="4351338"/>
          </a:xfrm>
        </p:spPr>
        <p:txBody>
          <a:bodyPr vert="horz" lIns="91440" tIns="45720" rIns="91440" bIns="45720" rtlCol="0" anchor="t">
            <a:noAutofit/>
          </a:bodyPr>
          <a:lstStyle/>
          <a:p>
            <a:pPr marL="0" indent="0">
              <a:buNone/>
            </a:pPr>
            <a:r>
              <a:rPr lang="en-GB" sz="1400" b="0" i="0">
                <a:effectLst/>
                <a:latin typeface="Arial"/>
                <a:cs typeface="Arial"/>
              </a:rPr>
              <a:t>Fair by Design (no date) Ending the Extra Costs of Being Poor [Online] </a:t>
            </a:r>
            <a:r>
              <a:rPr lang="en-GB" sz="1400">
                <a:latin typeface="Arial"/>
                <a:cs typeface="Arial"/>
                <a:hlinkClick r:id="rId2"/>
              </a:rPr>
              <a:t>Poverty Premium – Fair By Design</a:t>
            </a:r>
            <a:endParaRPr lang="en-GB" sz="1400" b="0" i="0">
              <a:effectLst/>
              <a:latin typeface="Arial"/>
              <a:cs typeface="Arial"/>
            </a:endParaRPr>
          </a:p>
          <a:p>
            <a:pPr>
              <a:buNone/>
            </a:pPr>
            <a:r>
              <a:rPr lang="en-GB" sz="1400">
                <a:latin typeface="Arial"/>
                <a:cs typeface="Arial"/>
              </a:rPr>
              <a:t>Fontaine. A, Lidia, Panico. (2019). Many Kinds of Poverty: Three Dimensions of Economic Hardship, Their Combinations, and Children's </a:t>
            </a:r>
            <a:r>
              <a:rPr lang="en-GB" sz="1400" err="1">
                <a:latin typeface="Arial"/>
                <a:cs typeface="Arial"/>
              </a:rPr>
              <a:t>Behavior</a:t>
            </a:r>
            <a:r>
              <a:rPr lang="en-GB" sz="1400">
                <a:latin typeface="Arial"/>
                <a:cs typeface="Arial"/>
              </a:rPr>
              <a:t> Problems. Demography, Available from: </a:t>
            </a:r>
            <a:r>
              <a:rPr lang="en-GB" sz="1400">
                <a:latin typeface="Arial"/>
                <a:cs typeface="Calibri"/>
                <a:hlinkClick r:id="rId3"/>
              </a:rPr>
              <a:t>Many Kinds of Poverty: Three Dimensions of Economic Hardship, Their Combinations, and Children’s Behavior Problems | Demography | Duke University Press (dukeupress.edu)</a:t>
            </a:r>
            <a:endParaRPr lang="en-GB" sz="1400">
              <a:latin typeface="Arial"/>
              <a:cs typeface="Arial"/>
            </a:endParaRPr>
          </a:p>
          <a:p>
            <a:pPr marL="0" indent="0">
              <a:buNone/>
            </a:pPr>
            <a:r>
              <a:rPr lang="en-GB" sz="1400">
                <a:latin typeface="Arial"/>
                <a:cs typeface="Arial"/>
              </a:rPr>
              <a:t>Gregg, P., Milburn, A., Attwood, T., Cleal, P., Shephard, G., Hamilton, D., Carrie, A. M., Guy, C., Williams, C. and Johnston, D., 2013. Public attitudes towards social mobility and in-work poverty. Other. London: Social Mobility &amp; Child Poverty (SMCP) Commission. </a:t>
            </a:r>
          </a:p>
          <a:p>
            <a:pPr marL="0" indent="0">
              <a:buNone/>
            </a:pPr>
            <a:endParaRPr lang="en-GB" sz="1400">
              <a:latin typeface="Arial"/>
              <a:cs typeface="Arial"/>
            </a:endParaRPr>
          </a:p>
          <a:p>
            <a:pPr marL="0" indent="0">
              <a:lnSpc>
                <a:spcPct val="100000"/>
              </a:lnSpc>
              <a:spcBef>
                <a:spcPts val="0"/>
              </a:spcBef>
              <a:buNone/>
            </a:pPr>
            <a:r>
              <a:rPr lang="en-GB" sz="1400">
                <a:solidFill>
                  <a:srgbClr val="222222"/>
                </a:solidFill>
                <a:latin typeface="Arial"/>
                <a:cs typeface="Arial"/>
              </a:rPr>
              <a:t>Goodall, J. (2021). Parental engagement and deficit discourses: Absolving the system and solving parents. </a:t>
            </a:r>
            <a:r>
              <a:rPr lang="en-GB" sz="1400" i="1">
                <a:solidFill>
                  <a:srgbClr val="222222"/>
                </a:solidFill>
                <a:latin typeface="Arial"/>
                <a:cs typeface="Arial"/>
              </a:rPr>
              <a:t>Educational Review</a:t>
            </a:r>
            <a:r>
              <a:rPr lang="en-GB" sz="1400">
                <a:solidFill>
                  <a:srgbClr val="222222"/>
                </a:solidFill>
                <a:latin typeface="Arial"/>
                <a:cs typeface="Arial"/>
              </a:rPr>
              <a:t>, </a:t>
            </a:r>
            <a:r>
              <a:rPr lang="en-GB" sz="1400" i="1">
                <a:solidFill>
                  <a:srgbClr val="222222"/>
                </a:solidFill>
                <a:latin typeface="Arial"/>
                <a:cs typeface="Arial"/>
              </a:rPr>
              <a:t>73</a:t>
            </a:r>
            <a:r>
              <a:rPr lang="en-GB" sz="1400">
                <a:solidFill>
                  <a:srgbClr val="222222"/>
                </a:solidFill>
                <a:latin typeface="Arial"/>
                <a:cs typeface="Arial"/>
              </a:rPr>
              <a:t>(1), 98-110.</a:t>
            </a:r>
            <a:endParaRPr lang="en-GB" sz="1400">
              <a:latin typeface="Arial"/>
              <a:cs typeface="Arial"/>
            </a:endParaRPr>
          </a:p>
          <a:p>
            <a:pPr marL="0" indent="0">
              <a:buNone/>
            </a:pPr>
            <a:endParaRPr lang="en-GB" sz="1400">
              <a:latin typeface="Arial"/>
              <a:cs typeface="Arial"/>
            </a:endParaRPr>
          </a:p>
          <a:p>
            <a:pPr marL="0" indent="0">
              <a:buNone/>
            </a:pPr>
            <a:r>
              <a:rPr lang="en-GB" sz="1400">
                <a:latin typeface="Arial"/>
                <a:cs typeface="Arial"/>
              </a:rPr>
              <a:t>Hewlett, K, Hesketh, R, Benson, R, Townend, S, and Duffy, B. (2022) Public attitudes to poverty [Online] </a:t>
            </a:r>
            <a:r>
              <a:rPr lang="en-GB" sz="1400">
                <a:latin typeface="Arial"/>
                <a:cs typeface="Arial"/>
                <a:hlinkClick r:id="rId4"/>
              </a:rPr>
              <a:t>attitudes-to-poverty.pdf (kcl.ac.uk)</a:t>
            </a:r>
            <a:r>
              <a:rPr lang="en-GB" sz="1400">
                <a:latin typeface="Arial"/>
                <a:cs typeface="Arial"/>
              </a:rPr>
              <a:t> </a:t>
            </a:r>
            <a:endParaRPr lang="en-GB" sz="1400">
              <a:latin typeface="Arial" panose="020B0604020202020204" pitchFamily="34" charset="0"/>
              <a:cs typeface="Arial" panose="020B0604020202020204" pitchFamily="34" charset="0"/>
            </a:endParaRPr>
          </a:p>
          <a:p>
            <a:pPr marL="0" indent="0">
              <a:buNone/>
            </a:pPr>
            <a:r>
              <a:rPr lang="en-GB" sz="1400" err="1">
                <a:latin typeface="Arial"/>
                <a:cs typeface="Arial"/>
              </a:rPr>
              <a:t>Sibieta</a:t>
            </a:r>
            <a:r>
              <a:rPr lang="en-GB" sz="1400">
                <a:latin typeface="Arial"/>
                <a:cs typeface="Arial"/>
              </a:rPr>
              <a:t>, L. </a:t>
            </a:r>
            <a:r>
              <a:rPr lang="en-GB" sz="1400" b="0" i="0">
                <a:effectLst/>
                <a:latin typeface="Arial"/>
                <a:cs typeface="Arial"/>
              </a:rPr>
              <a:t>(2024) </a:t>
            </a:r>
            <a:r>
              <a:rPr lang="en-GB" sz="1400" b="0" i="1">
                <a:effectLst/>
                <a:latin typeface="Arial"/>
                <a:cs typeface="Arial"/>
              </a:rPr>
              <a:t>Major challen</a:t>
            </a:r>
            <a:r>
              <a:rPr lang="en-GB" sz="1400" i="1">
                <a:latin typeface="Arial"/>
                <a:cs typeface="Arial"/>
              </a:rPr>
              <a:t>ges for education in Wales. </a:t>
            </a:r>
            <a:r>
              <a:rPr lang="en-GB" sz="1400">
                <a:latin typeface="Arial"/>
                <a:cs typeface="Arial"/>
              </a:rPr>
              <a:t>Institute of Fiscal Studies </a:t>
            </a:r>
            <a:r>
              <a:rPr lang="en-GB" sz="1400" i="1">
                <a:latin typeface="Arial"/>
                <a:cs typeface="Arial"/>
              </a:rPr>
              <a:t>Available at: </a:t>
            </a:r>
            <a:r>
              <a:rPr lang="en-GB" sz="1400">
                <a:latin typeface="Arial"/>
                <a:hlinkClick r:id="rId5"/>
              </a:rPr>
              <a:t>Major challenges for education in Wales (ifs.org.uk)</a:t>
            </a:r>
            <a:r>
              <a:rPr lang="en-GB" sz="1400">
                <a:latin typeface="Arial"/>
              </a:rPr>
              <a:t> </a:t>
            </a:r>
            <a:endParaRPr lang="en-GB" sz="1400" b="0" i="1">
              <a:effectLst/>
              <a:latin typeface="Arial"/>
              <a:cs typeface="Arial" panose="020B0604020202020204" pitchFamily="34" charset="0"/>
            </a:endParaRPr>
          </a:p>
          <a:p>
            <a:pPr marL="0" indent="0">
              <a:buNone/>
            </a:pPr>
            <a:r>
              <a:rPr lang="en-GB" sz="1400" b="0" i="0">
                <a:effectLst/>
                <a:latin typeface="Arial"/>
                <a:cs typeface="Arial"/>
              </a:rPr>
              <a:t>Macnicol. J. (2017). Perspectives on the Idea of an 'Underclass’. </a:t>
            </a:r>
            <a:r>
              <a:rPr lang="en-GB" sz="1400">
                <a:latin typeface="Arial"/>
                <a:cs typeface="Arial"/>
                <a:hlinkClick r:id="rId6"/>
              </a:rPr>
              <a:t>Social Policy &amp; Society </a:t>
            </a:r>
            <a:r>
              <a:rPr lang="en-GB" sz="1400">
                <a:latin typeface="Arial"/>
                <a:cs typeface="Arial"/>
              </a:rPr>
              <a:t>(2017) 16:1, 99–108 </a:t>
            </a:r>
            <a:endParaRPr lang="en-GB" sz="1400" b="0" i="0">
              <a:effectLst/>
              <a:latin typeface="Arial" panose="020B0604020202020204" pitchFamily="34" charset="0"/>
              <a:cs typeface="Arial" panose="020B0604020202020204" pitchFamily="34" charset="0"/>
            </a:endParaRPr>
          </a:p>
          <a:p>
            <a:pPr marL="0" indent="0">
              <a:buNone/>
            </a:pPr>
            <a:r>
              <a:rPr lang="en-GB" sz="1400" b="0" i="0">
                <a:effectLst/>
                <a:latin typeface="Arial"/>
                <a:cs typeface="Arial"/>
              </a:rPr>
              <a:t>Phillips. J. (2018). The Culture of Poverty: On Individual Choices and Infantilizing Bureaucracies. </a:t>
            </a:r>
            <a:r>
              <a:rPr lang="en-GB" sz="1400">
                <a:latin typeface="Arial"/>
                <a:cs typeface="Arial"/>
              </a:rPr>
              <a:t>Schenck-</a:t>
            </a:r>
          </a:p>
          <a:p>
            <a:pPr marL="0" indent="0">
              <a:buNone/>
            </a:pPr>
            <a:endParaRPr lang="en-GB" sz="1400">
              <a:latin typeface="Arial"/>
              <a:cs typeface="Arial"/>
            </a:endParaRPr>
          </a:p>
          <a:p>
            <a:pPr marL="0" indent="0">
              <a:buNone/>
            </a:pPr>
            <a:r>
              <a:rPr lang="en-GB" sz="1400">
                <a:solidFill>
                  <a:srgbClr val="222222"/>
                </a:solidFill>
                <a:latin typeface="Arial"/>
                <a:cs typeface="Arial"/>
              </a:rPr>
              <a:t>Pollack, T. M. (2012). The miseducation of a beginning teacher: One educator's critical reflections on the functions and power of deficit narratives. </a:t>
            </a:r>
            <a:r>
              <a:rPr lang="en-GB" sz="1400" i="1">
                <a:solidFill>
                  <a:srgbClr val="222222"/>
                </a:solidFill>
                <a:latin typeface="Arial"/>
                <a:cs typeface="Arial"/>
              </a:rPr>
              <a:t>Multicultural Perspectives</a:t>
            </a:r>
            <a:r>
              <a:rPr lang="en-GB" sz="1400">
                <a:solidFill>
                  <a:srgbClr val="222222"/>
                </a:solidFill>
                <a:latin typeface="Arial"/>
                <a:cs typeface="Arial"/>
              </a:rPr>
              <a:t>, </a:t>
            </a:r>
            <a:r>
              <a:rPr lang="en-GB" sz="1400" i="1">
                <a:solidFill>
                  <a:srgbClr val="222222"/>
                </a:solidFill>
                <a:latin typeface="Arial"/>
                <a:cs typeface="Arial"/>
              </a:rPr>
              <a:t>14</a:t>
            </a:r>
            <a:r>
              <a:rPr lang="en-GB" sz="1400">
                <a:solidFill>
                  <a:srgbClr val="222222"/>
                </a:solidFill>
                <a:latin typeface="Arial"/>
                <a:cs typeface="Arial"/>
              </a:rPr>
              <a:t>(2), 93-98.</a:t>
            </a:r>
            <a:endParaRPr lang="en-GB" sz="1400"/>
          </a:p>
        </p:txBody>
      </p:sp>
    </p:spTree>
    <p:extLst>
      <p:ext uri="{BB962C8B-B14F-4D97-AF65-F5344CB8AC3E}">
        <p14:creationId xmlns:p14="http://schemas.microsoft.com/office/powerpoint/2010/main" val="1123481057"/>
      </p:ext>
    </p:extLst>
  </p:cSld>
  <p:clrMapOvr>
    <a:masterClrMapping/>
  </p:clrMapOvr>
  <p:transition spd="med"/>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850464B-E8F4-BA5F-972F-B61B2614682D}"/>
              </a:ext>
            </a:extLst>
          </p:cNvPr>
          <p:cNvSpPr>
            <a:spLocks noGrp="1"/>
          </p:cNvSpPr>
          <p:nvPr>
            <p:ph type="body" idx="1"/>
          </p:nvPr>
        </p:nvSpPr>
        <p:spPr>
          <a:xfrm>
            <a:off x="218141" y="107389"/>
            <a:ext cx="11568952" cy="4351338"/>
          </a:xfrm>
        </p:spPr>
        <p:txBody>
          <a:bodyPr lIns="45719" tIns="45720" rIns="45719" bIns="45720" anchor="t">
            <a:noAutofit/>
          </a:bodyPr>
          <a:lstStyle/>
          <a:p>
            <a:pPr marL="0" indent="0">
              <a:buNone/>
            </a:pPr>
            <a:endParaRPr lang="en-GB" sz="1800">
              <a:solidFill>
                <a:srgbClr val="222222"/>
              </a:solidFill>
              <a:latin typeface="Arial"/>
              <a:cs typeface="Arial"/>
            </a:endParaRPr>
          </a:p>
          <a:p>
            <a:pPr marL="0" indent="0">
              <a:buNone/>
            </a:pPr>
            <a:r>
              <a:rPr lang="en-GB" sz="1400">
                <a:latin typeface="Arial"/>
                <a:cs typeface="Arial"/>
              </a:rPr>
              <a:t>Ridge, T. (2011). The everyday costs of poverty in childhood: A review of qualitative research exploring the lives and experiences of low‐income children in the UK. </a:t>
            </a:r>
            <a:r>
              <a:rPr lang="en-GB" sz="1400" i="1">
                <a:latin typeface="Arial"/>
                <a:cs typeface="Arial"/>
              </a:rPr>
              <a:t>Children &amp; society</a:t>
            </a:r>
            <a:r>
              <a:rPr lang="en-GB" sz="1400">
                <a:latin typeface="Arial"/>
                <a:cs typeface="Arial"/>
              </a:rPr>
              <a:t>, </a:t>
            </a:r>
            <a:r>
              <a:rPr lang="en-GB" sz="1400" i="1">
                <a:latin typeface="Arial"/>
                <a:cs typeface="Arial"/>
              </a:rPr>
              <a:t>25</a:t>
            </a:r>
            <a:r>
              <a:rPr lang="en-GB" sz="1400">
                <a:latin typeface="Arial"/>
                <a:cs typeface="Arial"/>
              </a:rPr>
              <a:t>(1), 73-84.</a:t>
            </a:r>
            <a:endParaRPr lang="en-US" sz="1400">
              <a:latin typeface="Calibri"/>
              <a:cs typeface="Calibri"/>
            </a:endParaRPr>
          </a:p>
          <a:p>
            <a:pPr marL="0" indent="0">
              <a:buNone/>
            </a:pPr>
            <a:r>
              <a:rPr lang="en-GB" sz="1400">
                <a:solidFill>
                  <a:srgbClr val="222222"/>
                </a:solidFill>
                <a:latin typeface="Arial"/>
                <a:cs typeface="Arial"/>
              </a:rPr>
              <a:t>Robson, D., </a:t>
            </a:r>
            <a:r>
              <a:rPr lang="en-GB" sz="1400" err="1">
                <a:solidFill>
                  <a:srgbClr val="222222"/>
                </a:solidFill>
                <a:latin typeface="Arial"/>
                <a:cs typeface="Arial"/>
              </a:rPr>
              <a:t>Mtika</a:t>
            </a:r>
            <a:r>
              <a:rPr lang="en-GB" sz="1400">
                <a:solidFill>
                  <a:srgbClr val="222222"/>
                </a:solidFill>
                <a:latin typeface="Arial"/>
                <a:cs typeface="Arial"/>
              </a:rPr>
              <a:t>, P., Graham, A., &amp; MacDougall, L. (2021). Student teachers’ understandings of poverty: insights for initial teacher education. </a:t>
            </a:r>
            <a:r>
              <a:rPr lang="en-GB" sz="1400" i="1">
                <a:solidFill>
                  <a:srgbClr val="222222"/>
                </a:solidFill>
                <a:latin typeface="Arial"/>
                <a:cs typeface="Arial"/>
              </a:rPr>
              <a:t>Journal of Education for Teaching</a:t>
            </a:r>
            <a:r>
              <a:rPr lang="en-GB" sz="1400">
                <a:solidFill>
                  <a:srgbClr val="222222"/>
                </a:solidFill>
                <a:latin typeface="Arial"/>
                <a:cs typeface="Arial"/>
              </a:rPr>
              <a:t>, </a:t>
            </a:r>
            <a:r>
              <a:rPr lang="en-GB" sz="1400" i="1">
                <a:solidFill>
                  <a:srgbClr val="222222"/>
                </a:solidFill>
                <a:latin typeface="Arial"/>
                <a:cs typeface="Arial"/>
              </a:rPr>
              <a:t>47</a:t>
            </a:r>
            <a:r>
              <a:rPr lang="en-GB" sz="1400">
                <a:solidFill>
                  <a:srgbClr val="222222"/>
                </a:solidFill>
                <a:latin typeface="Arial"/>
                <a:cs typeface="Arial"/>
              </a:rPr>
              <a:t>(1), 104-117. (factors that influencing negative feelings towards teaching in below medium income schools; mitigations through training input on poverty)</a:t>
            </a:r>
          </a:p>
          <a:p>
            <a:pPr marL="0" indent="0">
              <a:buNone/>
            </a:pPr>
            <a:r>
              <a:rPr lang="en-GB" sz="1400">
                <a:latin typeface="Arial"/>
                <a:cs typeface="Arial"/>
              </a:rPr>
              <a:t>Stats Wales (no date) Welsh Index of Multiple Deprivation </a:t>
            </a:r>
            <a:r>
              <a:rPr lang="en-GB" sz="1400">
                <a:solidFill>
                  <a:srgbClr val="222222"/>
                </a:solidFill>
                <a:latin typeface="Arial"/>
                <a:cs typeface="Arial"/>
                <a:hlinkClick r:id="rId2"/>
              </a:rPr>
              <a:t>Welsh Index of Multiple Deprivation (gov.wales)</a:t>
            </a:r>
            <a:endParaRPr lang="en-GB" sz="1400"/>
          </a:p>
          <a:p>
            <a:pPr marL="0" indent="0">
              <a:buNone/>
            </a:pPr>
            <a:r>
              <a:rPr lang="en-GB" sz="1400" b="0" i="0">
                <a:effectLst/>
                <a:latin typeface="Arial"/>
                <a:cs typeface="Arial"/>
              </a:rPr>
              <a:t>Stewart. K, and Roberts, N. (2019). Child poverty measurement in the UK: assessing support for the downgrading of income-based poverty measures. Social Indicators Research, Available from: </a:t>
            </a:r>
            <a:r>
              <a:rPr lang="en-GB" sz="1400">
                <a:latin typeface="Arial"/>
                <a:cs typeface="Arial"/>
              </a:rPr>
              <a:t>Soc Indic Res (2019) 142:523–542</a:t>
            </a:r>
          </a:p>
          <a:p>
            <a:pPr marL="0" indent="0">
              <a:buNone/>
            </a:pPr>
            <a:endParaRPr lang="en-GB" sz="1400">
              <a:latin typeface="Arial"/>
              <a:cs typeface="Arial"/>
            </a:endParaRPr>
          </a:p>
          <a:p>
            <a:pPr marL="0" indent="0">
              <a:buNone/>
            </a:pPr>
            <a:r>
              <a:rPr lang="en-GB" sz="1400">
                <a:latin typeface="Arial"/>
                <a:cs typeface="Arial"/>
              </a:rPr>
              <a:t>Wagle, UR. 2023. "</a:t>
            </a:r>
            <a:r>
              <a:rPr lang="en-GB" sz="1400" b="1">
                <a:latin typeface="Arial"/>
                <a:cs typeface="Arial"/>
                <a:hlinkClick r:id="rId3"/>
              </a:rPr>
              <a:t>Poverty measurement: evolving concepts and measurement frameworks</a:t>
            </a:r>
            <a:r>
              <a:rPr lang="en-GB" sz="1400">
                <a:latin typeface="Arial"/>
                <a:cs typeface="Arial"/>
              </a:rPr>
              <a:t>," </a:t>
            </a:r>
            <a:r>
              <a:rPr lang="en-GB" sz="1400">
                <a:latin typeface="Arial"/>
                <a:cs typeface="Arial"/>
                <a:hlinkClick r:id="rId4"/>
              </a:rPr>
              <a:t>Chapters</a:t>
            </a:r>
            <a:r>
              <a:rPr lang="en-GB" sz="1400">
                <a:latin typeface="Arial"/>
                <a:cs typeface="Arial"/>
              </a:rPr>
              <a:t>, in: Udaya R. Wagle (ed.), </a:t>
            </a:r>
            <a:r>
              <a:rPr lang="en-GB" sz="1400">
                <a:latin typeface="Arial"/>
                <a:cs typeface="Arial"/>
                <a:hlinkClick r:id="rId5"/>
              </a:rPr>
              <a:t>Research Handbook on Poverty and Inequality</a:t>
            </a:r>
            <a:r>
              <a:rPr lang="en-GB" sz="1400">
                <a:latin typeface="Arial"/>
                <a:cs typeface="Arial"/>
              </a:rPr>
              <a:t>, chapter 2, pages 15-35, Edward Elgar Publishing.</a:t>
            </a:r>
            <a:endParaRPr lang="en-GB" sz="1400"/>
          </a:p>
          <a:p>
            <a:pPr marL="0" indent="0">
              <a:buNone/>
            </a:pPr>
            <a:r>
              <a:rPr lang="en-GB" sz="1400">
                <a:latin typeface="Arial"/>
                <a:cs typeface="Arial"/>
              </a:rPr>
              <a:t>Welsh Government (2023). Child Poverty Strategy Progress Report. [Online]  </a:t>
            </a:r>
            <a:r>
              <a:rPr lang="en-GB" sz="1400">
                <a:latin typeface="Arial"/>
                <a:cs typeface="Arial"/>
                <a:hlinkClick r:id="rId6">
                  <a:extLst>
                    <a:ext uri="{A12FA001-AC4F-418D-AE19-62706E023703}">
                      <ahyp:hlinkClr xmlns:ahyp="http://schemas.microsoft.com/office/drawing/2018/hyperlinkcolor" val="tx"/>
                    </a:ext>
                  </a:extLst>
                </a:hlinkClick>
              </a:rPr>
              <a:t>Child poverty strategy 2015: 2022 progress report [HTML] | GOV.WALES</a:t>
            </a:r>
            <a:r>
              <a:rPr lang="en-GB" sz="1400">
                <a:latin typeface="Arial"/>
                <a:cs typeface="Arial"/>
              </a:rPr>
              <a:t> </a:t>
            </a:r>
            <a:endParaRPr lang="en-GB" sz="1400">
              <a:latin typeface="Arial" panose="020B0604020202020204" pitchFamily="34" charset="0"/>
              <a:cs typeface="Arial" panose="020B0604020202020204" pitchFamily="34" charset="0"/>
            </a:endParaRPr>
          </a:p>
          <a:p>
            <a:pPr marL="0" indent="0">
              <a:buNone/>
            </a:pPr>
            <a:r>
              <a:rPr lang="en-GB" sz="1400" kern="100">
                <a:latin typeface="Arial"/>
                <a:ea typeface="DengXian"/>
                <a:cs typeface="Arial"/>
              </a:rPr>
              <a:t>Welsh Government (2023) </a:t>
            </a:r>
            <a:r>
              <a:rPr lang="en-GB" sz="1400" i="1" kern="100">
                <a:latin typeface="Arial"/>
                <a:ea typeface="DengXian"/>
                <a:cs typeface="Arial"/>
              </a:rPr>
              <a:t>Personalised Assessments Practitioner guidance for individual learner feedback and progress reports</a:t>
            </a:r>
            <a:r>
              <a:rPr lang="en-GB" sz="1400" kern="100">
                <a:latin typeface="Arial"/>
                <a:ea typeface="DengXian"/>
                <a:cs typeface="Arial"/>
              </a:rPr>
              <a:t> Available at: </a:t>
            </a:r>
            <a:r>
              <a:rPr lang="en-GB" sz="1400" kern="100">
                <a:latin typeface="Calibri"/>
                <a:ea typeface="DengXian"/>
                <a:cs typeface="Calibri"/>
                <a:hlinkClick r:id="rId7"/>
              </a:rPr>
              <a:t>Personalised Assessements 2023–2024 (gov.wales)</a:t>
            </a:r>
            <a:r>
              <a:rPr lang="en-GB" sz="1400">
                <a:latin typeface="Calibri"/>
                <a:ea typeface="DengXian"/>
                <a:cs typeface="Calibri"/>
              </a:rPr>
              <a:t>  </a:t>
            </a:r>
            <a:r>
              <a:rPr lang="en-GB" sz="1400">
                <a:ea typeface="+mn-lt"/>
                <a:cs typeface="+mn-lt"/>
                <a:hlinkClick r:id="rId8"/>
              </a:rPr>
              <a:t>Asesiadau personol 2023-2024 (gov.wales)</a:t>
            </a:r>
            <a:endParaRPr lang="en-GB" sz="1400"/>
          </a:p>
          <a:p>
            <a:pPr marL="0" indent="0">
              <a:buNone/>
            </a:pPr>
            <a:r>
              <a:rPr lang="en-GB" sz="1400">
                <a:latin typeface="Arial"/>
                <a:cs typeface="Arial"/>
              </a:rPr>
              <a:t>Welsh Government (2024) Child Poverty Strategy for Wales 2024 [Online] </a:t>
            </a:r>
            <a:r>
              <a:rPr lang="en-GB" sz="1400">
                <a:latin typeface="Arial"/>
                <a:cs typeface="Arial"/>
                <a:hlinkClick r:id="rId9"/>
              </a:rPr>
              <a:t>Child Poverty Strategy for Wales 2024 | GOV.WALES</a:t>
            </a:r>
            <a:r>
              <a:rPr lang="en-GB" sz="1400">
                <a:latin typeface="Arial"/>
                <a:cs typeface="Arial"/>
              </a:rPr>
              <a:t> </a:t>
            </a:r>
            <a:endParaRPr lang="en-GB" sz="1400">
              <a:latin typeface="Arial" panose="020B0604020202020204" pitchFamily="34" charset="0"/>
              <a:cs typeface="Arial" panose="020B0604020202020204" pitchFamily="34" charset="0"/>
            </a:endParaRPr>
          </a:p>
          <a:p>
            <a:pPr marL="0" indent="0">
              <a:buNone/>
            </a:pPr>
            <a:r>
              <a:rPr lang="en-GB" sz="1400">
                <a:solidFill>
                  <a:srgbClr val="222222"/>
                </a:solidFill>
                <a:latin typeface="Arial"/>
                <a:cs typeface="Arial"/>
              </a:rPr>
              <a:t>White, M. L., &amp; Murray, J. (2019). Seeing disadvantage in schools: Exploring student teachers’ perceptions of poverty and disadvantage using visual pedagogy. In </a:t>
            </a:r>
            <a:r>
              <a:rPr lang="en-GB" sz="1400" i="1">
                <a:solidFill>
                  <a:srgbClr val="222222"/>
                </a:solidFill>
                <a:latin typeface="Arial"/>
                <a:cs typeface="Arial"/>
              </a:rPr>
              <a:t>Poverty Discourses in Teacher Education</a:t>
            </a:r>
            <a:r>
              <a:rPr lang="en-GB" sz="1400">
                <a:solidFill>
                  <a:srgbClr val="222222"/>
                </a:solidFill>
                <a:latin typeface="Arial"/>
                <a:cs typeface="Arial"/>
              </a:rPr>
              <a:t> (pp. 127-142). Routledge.</a:t>
            </a:r>
            <a:endParaRPr lang="en-US" sz="1400">
              <a:latin typeface="Arial"/>
              <a:cs typeface="Arial"/>
            </a:endParaRPr>
          </a:p>
          <a:p>
            <a:pPr marL="0" indent="0">
              <a:buNone/>
            </a:pPr>
            <a:endParaRPr lang="en-GB" sz="1400">
              <a:latin typeface="Arial"/>
              <a:cs typeface="Arial"/>
            </a:endParaRPr>
          </a:p>
          <a:p>
            <a:endParaRPr lang="en-GB" sz="1800">
              <a:latin typeface="Arial"/>
            </a:endParaRPr>
          </a:p>
        </p:txBody>
      </p:sp>
    </p:spTree>
    <p:extLst>
      <p:ext uri="{BB962C8B-B14F-4D97-AF65-F5344CB8AC3E}">
        <p14:creationId xmlns:p14="http://schemas.microsoft.com/office/powerpoint/2010/main" val="2220009020"/>
      </p:ext>
    </p:extLst>
  </p:cSld>
  <p:clrMapOvr>
    <a:masterClrMapping/>
  </p:clrMapOvr>
  <p:transition spd="med"/>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2053D-5898-42A9-ADC8-D5082A8D9FB5}"/>
              </a:ext>
            </a:extLst>
          </p:cNvPr>
          <p:cNvSpPr>
            <a:spLocks noGrp="1"/>
          </p:cNvSpPr>
          <p:nvPr>
            <p:ph type="title"/>
          </p:nvPr>
        </p:nvSpPr>
        <p:spPr>
          <a:xfrm>
            <a:off x="287079" y="365127"/>
            <a:ext cx="11066721" cy="1782650"/>
          </a:xfrm>
        </p:spPr>
        <p:txBody>
          <a:bodyPr/>
          <a:lstStyle/>
          <a:p>
            <a:endParaRPr lang="en-GB">
              <a:latin typeface="Arial" panose="020B0604020202020204" pitchFamily="34" charset="0"/>
              <a:cs typeface="Arial" panose="020B0604020202020204" pitchFamily="34" charset="0"/>
            </a:endParaRPr>
          </a:p>
        </p:txBody>
      </p:sp>
      <p:sp>
        <p:nvSpPr>
          <p:cNvPr id="3" name="Text Placeholder 2">
            <a:extLst>
              <a:ext uri="{FF2B5EF4-FFF2-40B4-BE49-F238E27FC236}">
                <a16:creationId xmlns:a16="http://schemas.microsoft.com/office/drawing/2014/main" id="{1B537588-1F3F-4842-9D37-195091656248}"/>
              </a:ext>
            </a:extLst>
          </p:cNvPr>
          <p:cNvSpPr>
            <a:spLocks noGrp="1"/>
          </p:cNvSpPr>
          <p:nvPr>
            <p:ph type="body" idx="1"/>
          </p:nvPr>
        </p:nvSpPr>
        <p:spPr>
          <a:xfrm>
            <a:off x="838200" y="2147777"/>
            <a:ext cx="10515600" cy="4029186"/>
          </a:xfrm>
        </p:spPr>
        <p:txBody>
          <a:bodyPr>
            <a:normAutofit/>
          </a:bodyPr>
          <a:lstStyle/>
          <a:p>
            <a:pPr marL="0" indent="0" algn="ctr">
              <a:buNone/>
            </a:pPr>
            <a:endParaRPr lang="en-GB" sz="6000"/>
          </a:p>
          <a:p>
            <a:pPr marL="0" indent="0" algn="ctr">
              <a:buNone/>
            </a:pPr>
            <a:r>
              <a:rPr lang="en-GB" sz="7200"/>
              <a:t>Cwestiynau</a:t>
            </a:r>
          </a:p>
          <a:p>
            <a:pPr marL="0" indent="0" algn="ctr">
              <a:buNone/>
            </a:pPr>
            <a:r>
              <a:rPr lang="en-GB" sz="7200"/>
              <a:t>Q &amp; A</a:t>
            </a:r>
          </a:p>
        </p:txBody>
      </p:sp>
    </p:spTree>
    <p:extLst>
      <p:ext uri="{BB962C8B-B14F-4D97-AF65-F5344CB8AC3E}">
        <p14:creationId xmlns:p14="http://schemas.microsoft.com/office/powerpoint/2010/main" val="2742789666"/>
      </p:ext>
    </p:extLst>
  </p:cSld>
  <p:clrMapOvr>
    <a:masterClrMapping/>
  </p:clrMapOvr>
  <p:transition spd="med"/>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Title 1"/>
          <p:cNvSpPr txBox="1">
            <a:spLocks noGrp="1"/>
          </p:cNvSpPr>
          <p:nvPr>
            <p:ph type="title"/>
          </p:nvPr>
        </p:nvSpPr>
        <p:spPr>
          <a:xfrm>
            <a:off x="838200" y="365127"/>
            <a:ext cx="10515600" cy="1325564"/>
          </a:xfrm>
          <a:prstGeom prst="rect">
            <a:avLst/>
          </a:prstGeom>
        </p:spPr>
        <p:txBody>
          <a:bodyPr/>
          <a:lstStyle/>
          <a:p>
            <a:endParaRPr/>
          </a:p>
        </p:txBody>
      </p:sp>
      <p:sp>
        <p:nvSpPr>
          <p:cNvPr id="221" name="Content Placeholder 6"/>
          <p:cNvSpPr txBox="1">
            <a:spLocks noGrp="1"/>
          </p:cNvSpPr>
          <p:nvPr>
            <p:ph type="body" idx="1"/>
          </p:nvPr>
        </p:nvSpPr>
        <p:spPr>
          <a:xfrm>
            <a:off x="838200" y="1825625"/>
            <a:ext cx="10515600" cy="4351338"/>
          </a:xfrm>
          <a:prstGeom prst="rect">
            <a:avLst/>
          </a:prstGeom>
        </p:spPr>
        <p:txBody>
          <a:bodyPr/>
          <a:lstStyle/>
          <a:p>
            <a:endParaRPr/>
          </a:p>
        </p:txBody>
      </p:sp>
      <p:sp>
        <p:nvSpPr>
          <p:cNvPr id="222" name="Rectangle 7"/>
          <p:cNvSpPr/>
          <p:nvPr/>
        </p:nvSpPr>
        <p:spPr>
          <a:xfrm>
            <a:off x="-98096" y="-325822"/>
            <a:ext cx="12388192" cy="7183823"/>
          </a:xfrm>
          <a:prstGeom prst="rect">
            <a:avLst/>
          </a:prstGeom>
          <a:solidFill>
            <a:srgbClr val="FFFFFF"/>
          </a:solidFill>
          <a:ln w="12700">
            <a:solidFill>
              <a:srgbClr val="32538F"/>
            </a:solidFill>
            <a:miter/>
          </a:ln>
        </p:spPr>
        <p:txBody>
          <a:bodyPr lIns="45719" rIns="45719" anchor="ctr"/>
          <a:lstStyle/>
          <a:p>
            <a:pPr algn="ctr">
              <a:defRPr>
                <a:solidFill>
                  <a:srgbClr val="FFFFFF"/>
                </a:solidFill>
              </a:defRPr>
            </a:pPr>
            <a:endParaRPr/>
          </a:p>
        </p:txBody>
      </p:sp>
      <p:pic>
        <p:nvPicPr>
          <p:cNvPr id="223" name="Content Placeholder 4" descr="Content Placeholder 4"/>
          <p:cNvPicPr>
            <a:picLocks noChangeAspect="1"/>
          </p:cNvPicPr>
          <p:nvPr/>
        </p:nvPicPr>
        <p:blipFill>
          <a:blip r:embed="rId3"/>
          <a:stretch>
            <a:fillRect/>
          </a:stretch>
        </p:blipFill>
        <p:spPr>
          <a:xfrm>
            <a:off x="0" y="175437"/>
            <a:ext cx="12192000" cy="6891356"/>
          </a:xfrm>
          <a:prstGeom prst="rect">
            <a:avLst/>
          </a:prstGeom>
          <a:ln w="12700">
            <a:miter lim="400000"/>
          </a:ln>
        </p:spPr>
      </p:pic>
      <p:pic>
        <p:nvPicPr>
          <p:cNvPr id="224" name="Picture 9" descr="Picture 9"/>
          <p:cNvPicPr>
            <a:picLocks noChangeAspect="1"/>
          </p:cNvPicPr>
          <p:nvPr/>
        </p:nvPicPr>
        <p:blipFill>
          <a:blip r:embed="rId4"/>
          <a:stretch>
            <a:fillRect/>
          </a:stretch>
        </p:blipFill>
        <p:spPr>
          <a:xfrm>
            <a:off x="9017086" y="367206"/>
            <a:ext cx="2839457" cy="1425067"/>
          </a:xfrm>
          <a:prstGeom prst="rect">
            <a:avLst/>
          </a:prstGeom>
          <a:ln w="12700">
            <a:miter lim="400000"/>
          </a:ln>
        </p:spPr>
      </p:pic>
      <p:grpSp>
        <p:nvGrpSpPr>
          <p:cNvPr id="227" name="Rectangle 2"/>
          <p:cNvGrpSpPr/>
          <p:nvPr/>
        </p:nvGrpSpPr>
        <p:grpSpPr>
          <a:xfrm>
            <a:off x="1562986" y="1927206"/>
            <a:ext cx="8859324" cy="3796700"/>
            <a:chOff x="-1" y="0"/>
            <a:chExt cx="8201141" cy="1958009"/>
          </a:xfrm>
        </p:grpSpPr>
        <p:sp>
          <p:nvSpPr>
            <p:cNvPr id="225" name="Rectangle"/>
            <p:cNvSpPr/>
            <p:nvPr/>
          </p:nvSpPr>
          <p:spPr>
            <a:xfrm>
              <a:off x="-1" y="0"/>
              <a:ext cx="8110333" cy="1958009"/>
            </a:xfrm>
            <a:prstGeom prst="rect">
              <a:avLst/>
            </a:prstGeom>
            <a:solidFill>
              <a:schemeClr val="accent1"/>
            </a:solidFill>
            <a:ln w="12700" cap="flat">
              <a:solidFill>
                <a:srgbClr val="32538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226" name="Final Session Wrap Up…"/>
            <p:cNvSpPr txBox="1"/>
            <p:nvPr/>
          </p:nvSpPr>
          <p:spPr>
            <a:xfrm>
              <a:off x="118712" y="135502"/>
              <a:ext cx="8082428" cy="147613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defRPr sz="3600">
                  <a:solidFill>
                    <a:srgbClr val="FFFFFF"/>
                  </a:solidFill>
                  <a:latin typeface="Arial"/>
                  <a:ea typeface="Arial"/>
                  <a:cs typeface="Arial"/>
                  <a:sym typeface="Arial"/>
                </a:defRPr>
              </a:pPr>
              <a:endParaRPr lang="en-GB" sz="2800"/>
            </a:p>
            <a:p>
              <a:pPr algn="ctr">
                <a:defRPr sz="3600">
                  <a:solidFill>
                    <a:srgbClr val="FFFFFF"/>
                  </a:solidFill>
                  <a:latin typeface="Arial"/>
                  <a:ea typeface="Arial"/>
                  <a:cs typeface="Arial"/>
                  <a:sym typeface="Arial"/>
                </a:defRPr>
              </a:pPr>
              <a:r>
                <a:rPr lang="en-GB" sz="2800" err="1"/>
                <a:t>Crynhoi</a:t>
              </a:r>
              <a:r>
                <a:rPr lang="en-GB" sz="2800"/>
                <a:t>: </a:t>
              </a:r>
              <a:r>
                <a:rPr lang="en-GB" sz="2800" err="1"/>
                <a:t>ailymweld</a:t>
              </a:r>
              <a:r>
                <a:rPr lang="en-GB" sz="2800"/>
                <a:t> â’r aseiniad a </a:t>
              </a:r>
              <a:r>
                <a:rPr lang="en-GB" sz="2800" err="1"/>
                <a:t>chasgliadau</a:t>
              </a:r>
              <a:r>
                <a:rPr lang="en-GB" sz="2800"/>
                <a:t> terfynol</a:t>
              </a:r>
            </a:p>
            <a:p>
              <a:pPr algn="ctr">
                <a:defRPr sz="3600">
                  <a:solidFill>
                    <a:srgbClr val="FFFFFF"/>
                  </a:solidFill>
                  <a:latin typeface="Arial"/>
                  <a:ea typeface="Arial"/>
                  <a:cs typeface="Arial"/>
                  <a:sym typeface="Arial"/>
                </a:defRPr>
              </a:pPr>
              <a:r>
                <a:rPr lang="en-GB" sz="2800"/>
                <a:t>Summary:  re-visiting the assignment and final reflections</a:t>
              </a:r>
            </a:p>
            <a:p>
              <a:pPr algn="ctr">
                <a:defRPr sz="3600">
                  <a:solidFill>
                    <a:srgbClr val="FFFFFF"/>
                  </a:solidFill>
                  <a:latin typeface="Arial"/>
                  <a:ea typeface="Arial"/>
                  <a:cs typeface="Arial"/>
                  <a:sym typeface="Arial"/>
                </a:defRPr>
              </a:pPr>
              <a:endParaRPr lang="en-GB" sz="2800"/>
            </a:p>
            <a:p>
              <a:pPr algn="ctr">
                <a:defRPr sz="3600">
                  <a:solidFill>
                    <a:srgbClr val="FFFFFF"/>
                  </a:solidFill>
                  <a:latin typeface="Arial"/>
                  <a:ea typeface="Arial"/>
                  <a:cs typeface="Arial"/>
                  <a:sym typeface="Arial"/>
                </a:defRPr>
              </a:pPr>
              <a:r>
                <a:rPr lang="en-GB" sz="2000"/>
                <a:t>(</a:t>
              </a:r>
              <a:r>
                <a:rPr lang="en-GB" sz="2000" err="1"/>
                <a:t>cyn</a:t>
              </a:r>
              <a:r>
                <a:rPr lang="en-GB" sz="2000"/>
                <a:t> cyfarfodydd SAU unigol)</a:t>
              </a:r>
            </a:p>
            <a:p>
              <a:pPr algn="ctr">
                <a:defRPr sz="3600">
                  <a:solidFill>
                    <a:srgbClr val="FFFFFF"/>
                  </a:solidFill>
                  <a:latin typeface="Arial"/>
                  <a:ea typeface="Arial"/>
                  <a:cs typeface="Arial"/>
                  <a:sym typeface="Arial"/>
                </a:defRPr>
              </a:pPr>
              <a:r>
                <a:rPr sz="2000"/>
                <a:t>(prior to individual HEI meetings) </a:t>
              </a:r>
            </a:p>
          </p:txBody>
        </p:sp>
      </p:grpSp>
    </p:spTree>
  </p:cSld>
  <p:clrMapOvr>
    <a:masterClrMapping/>
  </p:clrMapOvr>
  <p:transition spd="med"/>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2FDC3-DBAA-A1D8-E946-2048AE1C06AF}"/>
              </a:ext>
            </a:extLst>
          </p:cNvPr>
          <p:cNvSpPr>
            <a:spLocks noGrp="1"/>
          </p:cNvSpPr>
          <p:nvPr>
            <p:ph type="title"/>
          </p:nvPr>
        </p:nvSpPr>
        <p:spPr>
          <a:xfrm>
            <a:off x="304327" y="0"/>
            <a:ext cx="10515600" cy="1325563"/>
          </a:xfrm>
        </p:spPr>
        <p:txBody>
          <a:bodyPr/>
          <a:lstStyle/>
          <a:p>
            <a:r>
              <a:rPr lang="en-GB" err="1"/>
              <a:t>Trosolwg</a:t>
            </a:r>
            <a:r>
              <a:rPr lang="en-GB"/>
              <a:t> Asesu</a:t>
            </a:r>
          </a:p>
        </p:txBody>
      </p:sp>
      <p:sp>
        <p:nvSpPr>
          <p:cNvPr id="3" name="Text Placeholder 2">
            <a:extLst>
              <a:ext uri="{FF2B5EF4-FFF2-40B4-BE49-F238E27FC236}">
                <a16:creationId xmlns:a16="http://schemas.microsoft.com/office/drawing/2014/main" id="{A37BF5FB-9249-FCEE-22E8-BD064C4D26A0}"/>
              </a:ext>
            </a:extLst>
          </p:cNvPr>
          <p:cNvSpPr>
            <a:spLocks noGrp="1"/>
          </p:cNvSpPr>
          <p:nvPr>
            <p:ph type="body" idx="1"/>
          </p:nvPr>
        </p:nvSpPr>
        <p:spPr>
          <a:xfrm>
            <a:off x="264570" y="1253331"/>
            <a:ext cx="10515600" cy="4351338"/>
          </a:xfrm>
        </p:spPr>
        <p:txBody>
          <a:bodyPr>
            <a:normAutofit fontScale="25000" lnSpcReduction="20000"/>
          </a:bodyPr>
          <a:lstStyle/>
          <a:p>
            <a:pPr algn="l" rtl="0" fontAlgn="base"/>
            <a:r>
              <a:rPr lang="cy-GB" sz="7200" b="1" i="0" u="none" strike="noStrike">
                <a:solidFill>
                  <a:srgbClr val="000000"/>
                </a:solidFill>
                <a:effectLst/>
                <a:highlight>
                  <a:srgbClr val="F5F5F5"/>
                </a:highlight>
                <a:latin typeface="Arial" panose="020B0604020202020204" pitchFamily="34" charset="0"/>
                <a:cs typeface="Arial" panose="020B0604020202020204" pitchFamily="34" charset="0"/>
              </a:rPr>
              <a:t>Asesiad: Adroddiad 4,000 o eiriau </a:t>
            </a:r>
            <a:r>
              <a:rPr lang="en-US" sz="7200" b="0" i="0">
                <a:solidFill>
                  <a:srgbClr val="000000"/>
                </a:solidFill>
                <a:effectLst/>
                <a:highlight>
                  <a:srgbClr val="F5F5F5"/>
                </a:highlight>
                <a:latin typeface="Arial" panose="020B0604020202020204" pitchFamily="34" charset="0"/>
                <a:cs typeface="Arial" panose="020B0604020202020204" pitchFamily="34" charset="0"/>
              </a:rPr>
              <a:t>​</a:t>
            </a:r>
          </a:p>
          <a:p>
            <a:pPr algn="l" rtl="0" fontAlgn="base"/>
            <a:r>
              <a:rPr lang="cy-GB" sz="7200" b="1" i="0" u="none" strike="noStrike">
                <a:solidFill>
                  <a:srgbClr val="000000"/>
                </a:solidFill>
                <a:effectLst/>
                <a:highlight>
                  <a:srgbClr val="F5F5F5"/>
                </a:highlight>
                <a:latin typeface="Arial" panose="020B0604020202020204" pitchFamily="34" charset="0"/>
                <a:cs typeface="Arial" panose="020B0604020202020204" pitchFamily="34" charset="0"/>
              </a:rPr>
              <a:t>Un aseiniad sydd i'r modiwl hwn. Mae’r aseiniad cyfwerth â 100% o’r radd derfynol. </a:t>
            </a:r>
            <a:r>
              <a:rPr lang="cy-GB" sz="7200" b="0" i="0">
                <a:solidFill>
                  <a:srgbClr val="000000"/>
                </a:solidFill>
                <a:effectLst/>
                <a:highlight>
                  <a:srgbClr val="F5F5F5"/>
                </a:highlight>
                <a:latin typeface="Arial" panose="020B0604020202020204" pitchFamily="34" charset="0"/>
                <a:cs typeface="Arial" panose="020B0604020202020204" pitchFamily="34" charset="0"/>
              </a:rPr>
              <a:t>​</a:t>
            </a:r>
            <a:endParaRPr lang="cy-GB" sz="7200">
              <a:highlight>
                <a:srgbClr val="F5F5F5"/>
              </a:highlight>
              <a:latin typeface="Arial" panose="020B0604020202020204" pitchFamily="34" charset="0"/>
              <a:cs typeface="Arial" panose="020B0604020202020204" pitchFamily="34" charset="0"/>
            </a:endParaRPr>
          </a:p>
          <a:p>
            <a:pPr marL="0" indent="0" algn="l" rtl="0" fontAlgn="base">
              <a:buNone/>
            </a:pPr>
            <a:endParaRPr lang="cy-GB" sz="6400" u="sng">
              <a:latin typeface="Arial" panose="020B0604020202020204" pitchFamily="34" charset="0"/>
            </a:endParaRPr>
          </a:p>
          <a:p>
            <a:pPr marL="0" indent="0" algn="l" rtl="0" fontAlgn="base">
              <a:buNone/>
            </a:pPr>
            <a:r>
              <a:rPr lang="cy-GB" sz="6400" i="0">
                <a:solidFill>
                  <a:srgbClr val="000000"/>
                </a:solidFill>
                <a:effectLst/>
                <a:latin typeface="Arial" panose="020B0604020202020204" pitchFamily="34" charset="0"/>
              </a:rPr>
              <a:t>Dylai'r adroddiad fyfyrio ar fater sy’n rhan o arfer y myfyriwr lle gallai tlodi ac anfantais effeithio ar leoliad addysgol y dysgwr. Dylai’r adroddiad fod wedi’i anelu at gynulleidfa darged a ddewiswyd (e.e. staff, cyflwyniad i lywodraethwyr, Penaethiaid Gwasanaeth, uwch dîm rheoli ac ati) a bydd yn cael ei ysgrifennu mewn arddull briodol.  </a:t>
            </a:r>
            <a:endParaRPr lang="cy-GB" sz="6400" i="0">
              <a:solidFill>
                <a:srgbClr val="000000"/>
              </a:solidFill>
              <a:effectLst/>
              <a:latin typeface="Segoe UI" panose="020B0502040204020203" pitchFamily="34" charset="0"/>
            </a:endParaRPr>
          </a:p>
          <a:p>
            <a:pPr marL="0" indent="0" algn="l" rtl="0" fontAlgn="base">
              <a:buNone/>
            </a:pPr>
            <a:r>
              <a:rPr lang="cy-GB" sz="6400" b="1" i="0" u="sng">
                <a:solidFill>
                  <a:srgbClr val="000000"/>
                </a:solidFill>
                <a:effectLst/>
                <a:latin typeface="Arial" panose="020B0604020202020204" pitchFamily="34" charset="0"/>
              </a:rPr>
              <a:t>Rhan 1: (2,000 o eiriau)</a:t>
            </a:r>
            <a:r>
              <a:rPr lang="cy-GB" sz="6400" b="1" i="0">
                <a:solidFill>
                  <a:srgbClr val="000000"/>
                </a:solidFill>
                <a:effectLst/>
                <a:latin typeface="Arial" panose="020B0604020202020204" pitchFamily="34" charset="0"/>
              </a:rPr>
              <a:t> </a:t>
            </a:r>
            <a:endParaRPr lang="cy-GB" sz="6400" b="1" i="0">
              <a:solidFill>
                <a:srgbClr val="000000"/>
              </a:solidFill>
              <a:effectLst/>
              <a:latin typeface="Segoe UI" panose="020B0502040204020203" pitchFamily="34" charset="0"/>
            </a:endParaRPr>
          </a:p>
          <a:p>
            <a:pPr marL="0" indent="0" algn="l" rtl="0" fontAlgn="base">
              <a:buNone/>
            </a:pPr>
            <a:r>
              <a:rPr lang="cy-GB" sz="6400" i="0">
                <a:solidFill>
                  <a:srgbClr val="000000"/>
                </a:solidFill>
                <a:effectLst/>
                <a:latin typeface="Arial" panose="020B0604020202020204" pitchFamily="34" charset="0"/>
              </a:rPr>
              <a:t> </a:t>
            </a:r>
            <a:endParaRPr lang="cy-GB" sz="6400" i="0">
              <a:solidFill>
                <a:srgbClr val="000000"/>
              </a:solidFill>
              <a:effectLst/>
              <a:latin typeface="Segoe UI" panose="020B0502040204020203" pitchFamily="34" charset="0"/>
            </a:endParaRPr>
          </a:p>
          <a:p>
            <a:pPr algn="l" rtl="0" fontAlgn="base"/>
            <a:r>
              <a:rPr lang="cy-GB" sz="6400" i="0">
                <a:solidFill>
                  <a:srgbClr val="000000"/>
                </a:solidFill>
                <a:effectLst/>
                <a:latin typeface="Arial" panose="020B0604020202020204" pitchFamily="34" charset="0"/>
              </a:rPr>
              <a:t>Gan ddefnyddio llenyddiaeth a damcaniaeth, gofynnir i chi fyfyrio'n feirniadol ar effaith tlodi ac anfantais ar ddysgwyr yn eich lleoliad addysgol. Gofynnir i chi archwilio’n feirniadol y mesuriadau a ddefnyddir i ddangos cynnydd a datblygiad y dysgwr yn eich lleoliad addysgol, gan archwilio’n feirniadol a yw’r rhain yn llwyddo i nodi a chefnogi dysgwyr y mae tlodi ac anfantais yn effeithio arnynt.  </a:t>
            </a:r>
            <a:endParaRPr lang="cy-GB" sz="6400" i="0">
              <a:solidFill>
                <a:srgbClr val="000000"/>
              </a:solidFill>
              <a:effectLst/>
              <a:latin typeface="Segoe UI" panose="020B0502040204020203" pitchFamily="34" charset="0"/>
            </a:endParaRPr>
          </a:p>
          <a:p>
            <a:pPr marL="0" indent="0" algn="l" rtl="0" fontAlgn="base">
              <a:buNone/>
            </a:pPr>
            <a:endParaRPr lang="cy-GB" sz="6400" b="1">
              <a:latin typeface="Segoe UI" panose="020B0502040204020203" pitchFamily="34" charset="0"/>
            </a:endParaRPr>
          </a:p>
          <a:p>
            <a:pPr marL="0" indent="0" algn="l" rtl="0" fontAlgn="base">
              <a:buNone/>
            </a:pPr>
            <a:r>
              <a:rPr lang="cy-GB" sz="6400" b="1" i="0" u="sng">
                <a:solidFill>
                  <a:srgbClr val="000000"/>
                </a:solidFill>
                <a:effectLst/>
                <a:latin typeface="Arial" panose="020B0604020202020204" pitchFamily="34" charset="0"/>
              </a:rPr>
              <a:t>Rhan 2: Cynllun Gweithredu (2,000 o eiriau)</a:t>
            </a:r>
            <a:r>
              <a:rPr lang="cy-GB" sz="6400" b="1" i="0">
                <a:solidFill>
                  <a:srgbClr val="000000"/>
                </a:solidFill>
                <a:effectLst/>
                <a:latin typeface="Arial" panose="020B0604020202020204" pitchFamily="34" charset="0"/>
              </a:rPr>
              <a:t> </a:t>
            </a:r>
            <a:endParaRPr lang="cy-GB" sz="6400" b="1" i="0">
              <a:solidFill>
                <a:srgbClr val="000000"/>
              </a:solidFill>
              <a:effectLst/>
              <a:latin typeface="Segoe UI" panose="020B0502040204020203" pitchFamily="34" charset="0"/>
            </a:endParaRPr>
          </a:p>
          <a:p>
            <a:pPr algn="l" rtl="0" fontAlgn="base"/>
            <a:r>
              <a:rPr lang="cy-GB" sz="6400" i="0">
                <a:solidFill>
                  <a:srgbClr val="000000"/>
                </a:solidFill>
                <a:effectLst/>
                <a:latin typeface="Arial" panose="020B0604020202020204" pitchFamily="34" charset="0"/>
              </a:rPr>
              <a:t>Bydd angen i chi ystyried sut y byddech yn ymateb i’r mater / materion a nodwyd ac a archwiliwyd yn Rhan 1 yn eich ymarfer eich hun. Bydd angen i chi gyfiawnhau'n feirniadol eich cynllun gweithredu arfaethedig, ac os caiff ei weithredu, arddangos pam eich bod yn credu y gallai gyfrannu at fynd i'r afael â'r materion a nodwyd. Bydd angen i chi hefyd ystyried sut byddech chi’n gwerthuso’r newidiadau y byddech chi’n eu rhoi ar waith. </a:t>
            </a:r>
            <a:endParaRPr lang="cy-GB" sz="6400" i="0">
              <a:solidFill>
                <a:srgbClr val="000000"/>
              </a:solidFill>
              <a:effectLst/>
              <a:latin typeface="Segoe UI" panose="020B0502040204020203" pitchFamily="34" charset="0"/>
            </a:endParaRPr>
          </a:p>
          <a:p>
            <a:endParaRPr lang="en-GB"/>
          </a:p>
        </p:txBody>
      </p:sp>
    </p:spTree>
    <p:extLst>
      <p:ext uri="{BB962C8B-B14F-4D97-AF65-F5344CB8AC3E}">
        <p14:creationId xmlns:p14="http://schemas.microsoft.com/office/powerpoint/2010/main" val="670608818"/>
      </p:ext>
    </p:extLst>
  </p:cSld>
  <p:clrMapOvr>
    <a:masterClrMapping/>
  </p:clrMapOvr>
  <p:transition spd="med"/>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Content Placeholder 3"/>
          <p:cNvSpPr txBox="1">
            <a:spLocks noGrp="1"/>
          </p:cNvSpPr>
          <p:nvPr>
            <p:ph type="body" idx="1"/>
          </p:nvPr>
        </p:nvSpPr>
        <p:spPr>
          <a:xfrm>
            <a:off x="603448" y="229179"/>
            <a:ext cx="9542417" cy="634934"/>
          </a:xfrm>
          <a:prstGeom prst="rect">
            <a:avLst/>
          </a:prstGeom>
        </p:spPr>
        <p:txBody>
          <a:bodyPr>
            <a:normAutofit lnSpcReduction="10000"/>
          </a:bodyPr>
          <a:lstStyle>
            <a:lvl1pPr marL="0" indent="228600">
              <a:buSzTx/>
              <a:buNone/>
              <a:defRPr sz="4000">
                <a:latin typeface="Arial"/>
                <a:ea typeface="Arial"/>
                <a:cs typeface="Arial"/>
                <a:sym typeface="Arial"/>
              </a:defRPr>
            </a:lvl1pPr>
          </a:lstStyle>
          <a:p>
            <a:r>
              <a:rPr>
                <a:solidFill>
                  <a:srgbClr val="0070C0"/>
                </a:solidFill>
              </a:rPr>
              <a:t>Assessment overview</a:t>
            </a:r>
          </a:p>
        </p:txBody>
      </p:sp>
      <p:sp>
        <p:nvSpPr>
          <p:cNvPr id="2" name="Rectangle 1">
            <a:extLst>
              <a:ext uri="{FF2B5EF4-FFF2-40B4-BE49-F238E27FC236}">
                <a16:creationId xmlns:a16="http://schemas.microsoft.com/office/drawing/2014/main" id="{2339A448-55EE-7F4E-9266-EE9F60C06B51}"/>
              </a:ext>
            </a:extLst>
          </p:cNvPr>
          <p:cNvSpPr/>
          <p:nvPr/>
        </p:nvSpPr>
        <p:spPr>
          <a:xfrm>
            <a:off x="766356" y="996678"/>
            <a:ext cx="9542417" cy="754053"/>
          </a:xfrm>
          <a:prstGeom prst="rect">
            <a:avLst/>
          </a:prstGeom>
        </p:spPr>
        <p:txBody>
          <a:bodyPr wrap="square">
            <a:spAutoFit/>
          </a:bodyPr>
          <a:lstStyle/>
          <a:p>
            <a:pPr>
              <a:lnSpc>
                <a:spcPct val="115000"/>
              </a:lnSpc>
            </a:pPr>
            <a:r>
              <a:rPr lang="en-GB" sz="2000" b="1">
                <a:solidFill>
                  <a:srgbClr val="0070C0"/>
                </a:solidFill>
                <a:latin typeface="Calibri" panose="020F0502020204030204" pitchFamily="34" charset="0"/>
                <a:ea typeface="Arial" panose="020B0604020202020204" pitchFamily="34" charset="0"/>
                <a:cs typeface="Calibri" panose="020F0502020204030204" pitchFamily="34" charset="0"/>
              </a:rPr>
              <a:t>Assessment: Report </a:t>
            </a:r>
            <a:r>
              <a:rPr lang="en-GB" sz="2000" b="1">
                <a:solidFill>
                  <a:srgbClr val="0070C0"/>
                </a:solidFill>
                <a:latin typeface="Calibri" panose="020F0502020204030204" pitchFamily="34" charset="0"/>
                <a:ea typeface="Calibri" panose="020F0502020204030204" pitchFamily="34" charset="0"/>
                <a:cs typeface="Calibri" panose="020F0502020204030204" pitchFamily="34" charset="0"/>
              </a:rPr>
              <a:t>(4000 words)</a:t>
            </a:r>
          </a:p>
          <a:p>
            <a:r>
              <a:rPr lang="en-GB" sz="2000">
                <a:solidFill>
                  <a:srgbClr val="0070C0"/>
                </a:solidFill>
                <a:latin typeface="Calibri" panose="020F0502020204030204" pitchFamily="34" charset="0"/>
                <a:ea typeface="Calibri" panose="020F0502020204030204" pitchFamily="34" charset="0"/>
                <a:cs typeface="Calibri" panose="020F0502020204030204" pitchFamily="34" charset="0"/>
              </a:rPr>
              <a:t>This module offers one assessment. This is worth 100% of the overall module grade.</a:t>
            </a:r>
            <a:endParaRPr lang="en-GB" sz="2000">
              <a:solidFill>
                <a:srgbClr val="0070C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3B2DDE32-08A1-7F4F-866F-3C02C456FAA2}"/>
              </a:ext>
            </a:extLst>
          </p:cNvPr>
          <p:cNvSpPr/>
          <p:nvPr/>
        </p:nvSpPr>
        <p:spPr>
          <a:xfrm>
            <a:off x="457200" y="1833819"/>
            <a:ext cx="10384971" cy="2907206"/>
          </a:xfrm>
          <a:prstGeom prst="rect">
            <a:avLst/>
          </a:prstGeom>
        </p:spPr>
        <p:txBody>
          <a:bodyPr wrap="square">
            <a:spAutoFit/>
          </a:bodyPr>
          <a:lstStyle/>
          <a:p>
            <a:pPr marR="852170" algn="just">
              <a:lnSpc>
                <a:spcPct val="115000"/>
              </a:lnSpc>
            </a:pPr>
            <a:r>
              <a:rPr lang="en-GB" sz="1600" b="1">
                <a:solidFill>
                  <a:srgbClr val="0070C0"/>
                </a:solidFill>
                <a:latin typeface="Calibri" panose="020F0502020204030204" pitchFamily="34" charset="0"/>
                <a:ea typeface="Calibri" panose="020F0502020204030204" pitchFamily="34" charset="0"/>
                <a:cs typeface="Calibri" panose="020F0502020204030204" pitchFamily="34" charset="0"/>
              </a:rPr>
              <a:t>Part 1 (2,000 words) 40%</a:t>
            </a:r>
          </a:p>
          <a:p>
            <a:pPr marR="852170" algn="just">
              <a:lnSpc>
                <a:spcPct val="115000"/>
              </a:lnSpc>
            </a:pPr>
            <a:r>
              <a:rPr lang="en-GB" sz="1600">
                <a:solidFill>
                  <a:srgbClr val="0070C0"/>
                </a:solidFill>
                <a:latin typeface="Calibri" panose="020F0502020204030204" pitchFamily="34" charset="0"/>
                <a:ea typeface="Calibri" panose="020F0502020204030204" pitchFamily="34" charset="0"/>
                <a:cs typeface="Calibri" panose="020F0502020204030204" pitchFamily="34" charset="0"/>
              </a:rPr>
              <a:t>The report reflects on an issue in the student’s practice where poverty and disadvantage impact on the learner’s educational setting. The report should be aimed at a chosen target audience (e.g. staff, presentation to governors, Heads of Service, senior management team, etc.) and should be written in an appropriate style. The content and design of a report and action plan will be discussed in your initial session.</a:t>
            </a:r>
          </a:p>
          <a:p>
            <a:pPr marR="852170" algn="just">
              <a:lnSpc>
                <a:spcPct val="115000"/>
              </a:lnSpc>
            </a:pPr>
            <a:r>
              <a:rPr lang="en-GB" sz="1600" b="1">
                <a:solidFill>
                  <a:srgbClr val="0070C0"/>
                </a:solidFill>
                <a:latin typeface="Calibri" panose="020F0502020204030204" pitchFamily="34" charset="0"/>
                <a:ea typeface="Calibri" panose="020F0502020204030204" pitchFamily="34" charset="0"/>
                <a:cs typeface="Calibri" panose="020F0502020204030204" pitchFamily="34" charset="0"/>
              </a:rPr>
              <a:t>Part 2:  Action plan (2,000 words) 50%</a:t>
            </a:r>
          </a:p>
          <a:p>
            <a:pPr marR="852170" algn="just">
              <a:lnSpc>
                <a:spcPct val="115000"/>
              </a:lnSpc>
            </a:pPr>
            <a:r>
              <a:rPr lang="en-GB" sz="1600">
                <a:solidFill>
                  <a:srgbClr val="0070C0"/>
                </a:solidFill>
                <a:latin typeface="Calibri" panose="020F0502020204030204" pitchFamily="34" charset="0"/>
                <a:ea typeface="Calibri" panose="020F0502020204030204" pitchFamily="34" charset="0"/>
                <a:cs typeface="Calibri" panose="020F0502020204030204" pitchFamily="34" charset="0"/>
              </a:rPr>
              <a:t>Drawing from literature and theory, you are asked to critically reflect on the impact of poverty and disadvantage on learners in your educational setting. You are asked to critically examine the role of measurements used in your educational setting to show the learner’s progress and development, critically exploring whether these successfully identify and support learners who are impacted by poverty and disadvantage. </a:t>
            </a:r>
          </a:p>
        </p:txBody>
      </p:sp>
    </p:spTree>
    <p:extLst>
      <p:ext uri="{BB962C8B-B14F-4D97-AF65-F5344CB8AC3E}">
        <p14:creationId xmlns:p14="http://schemas.microsoft.com/office/powerpoint/2010/main" val="4274822594"/>
      </p:ext>
    </p:extLst>
  </p:cSld>
  <p:clrMapOvr>
    <a:masterClrMapping/>
  </p:clrMapOvr>
  <p:transition spd="med"/>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865CF-73BA-4414-BA30-3186E655E697}"/>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34EE7DD2-716E-4978-972C-B2AA89AE080A}"/>
              </a:ext>
            </a:extLst>
          </p:cNvPr>
          <p:cNvSpPr>
            <a:spLocks noGrp="1"/>
          </p:cNvSpPr>
          <p:nvPr>
            <p:ph type="body" idx="1"/>
          </p:nvPr>
        </p:nvSpPr>
        <p:spPr/>
        <p:txBody>
          <a:bodyPr/>
          <a:lstStyle/>
          <a:p>
            <a:endParaRPr lang="en-GB"/>
          </a:p>
          <a:p>
            <a:endParaRPr lang="en-GB"/>
          </a:p>
          <a:p>
            <a:pPr marL="0" indent="0" algn="ctr">
              <a:buNone/>
            </a:pPr>
            <a:r>
              <a:rPr lang="en-GB" sz="5400" err="1">
                <a:latin typeface="Arial" panose="020B0604020202020204" pitchFamily="34" charset="0"/>
                <a:cs typeface="Arial" panose="020B0604020202020204" pitchFamily="34" charset="0"/>
              </a:rPr>
              <a:t>Casgliadau</a:t>
            </a:r>
            <a:r>
              <a:rPr lang="en-GB" sz="5400">
                <a:latin typeface="Arial" panose="020B0604020202020204" pitchFamily="34" charset="0"/>
                <a:cs typeface="Arial" panose="020B0604020202020204" pitchFamily="34" charset="0"/>
              </a:rPr>
              <a:t> terfynol</a:t>
            </a:r>
          </a:p>
          <a:p>
            <a:pPr marL="0" indent="0" algn="ctr">
              <a:buNone/>
            </a:pPr>
            <a:r>
              <a:rPr lang="en-GB" sz="5400">
                <a:latin typeface="Arial" panose="020B0604020202020204" pitchFamily="34" charset="0"/>
                <a:cs typeface="Arial" panose="020B0604020202020204" pitchFamily="34" charset="0"/>
              </a:rPr>
              <a:t>Final reflections</a:t>
            </a:r>
          </a:p>
        </p:txBody>
      </p:sp>
    </p:spTree>
    <p:extLst>
      <p:ext uri="{BB962C8B-B14F-4D97-AF65-F5344CB8AC3E}">
        <p14:creationId xmlns:p14="http://schemas.microsoft.com/office/powerpoint/2010/main" val="1392305667"/>
      </p:ext>
    </p:extLst>
  </p:cSld>
  <p:clrMapOvr>
    <a:masterClrMapping/>
  </p:clrMapOvr>
  <p:transition spd="med"/>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 name="Title 1"/>
          <p:cNvSpPr txBox="1">
            <a:spLocks noGrp="1"/>
          </p:cNvSpPr>
          <p:nvPr>
            <p:ph type="title"/>
          </p:nvPr>
        </p:nvSpPr>
        <p:spPr>
          <a:xfrm>
            <a:off x="838200" y="365127"/>
            <a:ext cx="10515600" cy="1325564"/>
          </a:xfrm>
          <a:prstGeom prst="rect">
            <a:avLst/>
          </a:prstGeom>
        </p:spPr>
        <p:txBody>
          <a:bodyPr/>
          <a:lstStyle/>
          <a:p>
            <a:endParaRPr/>
          </a:p>
        </p:txBody>
      </p:sp>
      <p:sp>
        <p:nvSpPr>
          <p:cNvPr id="230" name="Content Placeholder 6"/>
          <p:cNvSpPr txBox="1">
            <a:spLocks noGrp="1"/>
          </p:cNvSpPr>
          <p:nvPr>
            <p:ph type="body" idx="1"/>
          </p:nvPr>
        </p:nvSpPr>
        <p:spPr>
          <a:xfrm>
            <a:off x="838200" y="1825625"/>
            <a:ext cx="10515600" cy="4351338"/>
          </a:xfrm>
          <a:prstGeom prst="rect">
            <a:avLst/>
          </a:prstGeom>
        </p:spPr>
        <p:txBody>
          <a:bodyPr/>
          <a:lstStyle/>
          <a:p>
            <a:endParaRPr/>
          </a:p>
        </p:txBody>
      </p:sp>
      <p:sp>
        <p:nvSpPr>
          <p:cNvPr id="231" name="Rectangle 7"/>
          <p:cNvSpPr/>
          <p:nvPr/>
        </p:nvSpPr>
        <p:spPr>
          <a:xfrm>
            <a:off x="-98096" y="-325822"/>
            <a:ext cx="12388192" cy="7183823"/>
          </a:xfrm>
          <a:prstGeom prst="rect">
            <a:avLst/>
          </a:prstGeom>
          <a:solidFill>
            <a:srgbClr val="FFFFFF"/>
          </a:solidFill>
          <a:ln w="12700">
            <a:solidFill>
              <a:srgbClr val="32538F"/>
            </a:solidFill>
            <a:miter/>
          </a:ln>
        </p:spPr>
        <p:txBody>
          <a:bodyPr lIns="45719" rIns="45719" anchor="ctr"/>
          <a:lstStyle/>
          <a:p>
            <a:pPr algn="ctr">
              <a:defRPr>
                <a:solidFill>
                  <a:srgbClr val="FFFFFF"/>
                </a:solidFill>
              </a:defRPr>
            </a:pPr>
            <a:endParaRPr/>
          </a:p>
        </p:txBody>
      </p:sp>
      <p:pic>
        <p:nvPicPr>
          <p:cNvPr id="232" name="Content Placeholder 4" descr="Content Placeholder 4"/>
          <p:cNvPicPr>
            <a:picLocks noChangeAspect="1"/>
          </p:cNvPicPr>
          <p:nvPr/>
        </p:nvPicPr>
        <p:blipFill>
          <a:blip r:embed="rId3"/>
          <a:stretch>
            <a:fillRect/>
          </a:stretch>
        </p:blipFill>
        <p:spPr>
          <a:xfrm>
            <a:off x="0" y="175437"/>
            <a:ext cx="12192000" cy="6891356"/>
          </a:xfrm>
          <a:prstGeom prst="rect">
            <a:avLst/>
          </a:prstGeom>
          <a:ln w="12700">
            <a:miter lim="400000"/>
          </a:ln>
        </p:spPr>
      </p:pic>
      <p:pic>
        <p:nvPicPr>
          <p:cNvPr id="233" name="Picture 9" descr="Picture 9"/>
          <p:cNvPicPr>
            <a:picLocks noChangeAspect="1"/>
          </p:cNvPicPr>
          <p:nvPr/>
        </p:nvPicPr>
        <p:blipFill>
          <a:blip r:embed="rId4"/>
          <a:stretch>
            <a:fillRect/>
          </a:stretch>
        </p:blipFill>
        <p:spPr>
          <a:xfrm>
            <a:off x="9017086" y="367206"/>
            <a:ext cx="2839457" cy="1425067"/>
          </a:xfrm>
          <a:prstGeom prst="rect">
            <a:avLst/>
          </a:prstGeom>
          <a:ln w="12700">
            <a:miter lim="400000"/>
          </a:ln>
        </p:spPr>
      </p:pic>
      <p:grpSp>
        <p:nvGrpSpPr>
          <p:cNvPr id="236" name="Rectangle 2"/>
          <p:cNvGrpSpPr/>
          <p:nvPr/>
        </p:nvGrpSpPr>
        <p:grpSpPr>
          <a:xfrm>
            <a:off x="1591305" y="2204917"/>
            <a:ext cx="8110335" cy="1958011"/>
            <a:chOff x="-1" y="0"/>
            <a:chExt cx="8110333" cy="1958009"/>
          </a:xfrm>
        </p:grpSpPr>
        <p:sp>
          <p:nvSpPr>
            <p:cNvPr id="234" name="Rectangle"/>
            <p:cNvSpPr/>
            <p:nvPr/>
          </p:nvSpPr>
          <p:spPr>
            <a:xfrm>
              <a:off x="-1" y="0"/>
              <a:ext cx="8110333" cy="1958009"/>
            </a:xfrm>
            <a:prstGeom prst="rect">
              <a:avLst/>
            </a:prstGeom>
            <a:solidFill>
              <a:schemeClr val="accent1"/>
            </a:solidFill>
            <a:ln w="12700" cap="flat">
              <a:solidFill>
                <a:srgbClr val="32538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235" name="FINISH…"/>
            <p:cNvSpPr txBox="1"/>
            <p:nvPr/>
          </p:nvSpPr>
          <p:spPr>
            <a:xfrm>
              <a:off x="-1" y="101844"/>
              <a:ext cx="8110333" cy="175432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defRPr sz="3600">
                  <a:solidFill>
                    <a:srgbClr val="FFFFFF"/>
                  </a:solidFill>
                  <a:latin typeface="Arial"/>
                  <a:ea typeface="Arial"/>
                  <a:cs typeface="Arial"/>
                  <a:sym typeface="Arial"/>
                </a:defRPr>
              </a:pPr>
              <a:r>
                <a:rPr lang="en-GB"/>
                <a:t>CLOI</a:t>
              </a:r>
            </a:p>
            <a:p>
              <a:pPr algn="ctr">
                <a:defRPr sz="3600">
                  <a:solidFill>
                    <a:srgbClr val="FFFFFF"/>
                  </a:solidFill>
                  <a:latin typeface="Arial"/>
                  <a:ea typeface="Arial"/>
                  <a:cs typeface="Arial"/>
                  <a:sym typeface="Arial"/>
                </a:defRPr>
              </a:pPr>
              <a:r>
                <a:t>FINISH</a:t>
              </a:r>
            </a:p>
            <a:p>
              <a:pPr algn="ctr">
                <a:defRPr sz="3600">
                  <a:solidFill>
                    <a:srgbClr val="FFFFFF"/>
                  </a:solidFill>
                  <a:latin typeface="Arial"/>
                  <a:ea typeface="Arial"/>
                  <a:cs typeface="Arial"/>
                  <a:sym typeface="Arial"/>
                </a:defRPr>
              </a:pPr>
              <a:r>
                <a:t>3.</a:t>
              </a:r>
              <a:r>
                <a:rPr lang="en-GB"/>
                <a:t>30</a:t>
              </a:r>
              <a:r>
                <a:t>pm   </a:t>
              </a:r>
            </a:p>
          </p:txBody>
        </p:sp>
      </p:grpSp>
    </p:spTree>
  </p:cSld>
  <p:clrMapOvr>
    <a:masterClrMapping/>
  </p:clrMapOvr>
  <p:transition spd="med"/>
</p:sld>
</file>

<file path=ppt/theme/theme1.xml><?xml version="1.0" encoding="utf-8"?>
<a:theme xmlns:a="http://schemas.openxmlformats.org/drawingml/2006/main" name="MA Powerpoint Template">
  <a:themeElements>
    <a:clrScheme name="MA Powerpoint Templat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MA Powerpoint Template">
      <a:majorFont>
        <a:latin typeface="Helvetica"/>
        <a:ea typeface="Helvetica"/>
        <a:cs typeface="Helvetica"/>
      </a:majorFont>
      <a:minorFont>
        <a:latin typeface="Calibri"/>
        <a:ea typeface="Calibri"/>
        <a:cs typeface="Calibri"/>
      </a:minorFont>
    </a:fontScheme>
    <a:fmtScheme name="MA Powerpoint 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MA Powerpoint Template">
  <a:themeElements>
    <a:clrScheme name="MA Powerpoint Templat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MA Powerpoint Template">
      <a:majorFont>
        <a:latin typeface="Helvetica"/>
        <a:ea typeface="Helvetica"/>
        <a:cs typeface="Helvetica"/>
      </a:majorFont>
      <a:minorFont>
        <a:latin typeface="Calibri"/>
        <a:ea typeface="Calibri"/>
        <a:cs typeface="Calibri"/>
      </a:minorFont>
    </a:fontScheme>
    <a:fmtScheme name="MA Powerpoint 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BA320488B44A44B86D7D1214440BBCC" ma:contentTypeVersion="8" ma:contentTypeDescription="Create a new document." ma:contentTypeScope="" ma:versionID="892af73c359554d4d408985d02788aca">
  <xsd:schema xmlns:xsd="http://www.w3.org/2001/XMLSchema" xmlns:xs="http://www.w3.org/2001/XMLSchema" xmlns:p="http://schemas.microsoft.com/office/2006/metadata/properties" xmlns:ns2="0c3bee9f-8afb-42b0-b06d-82d7e39b6c42" targetNamespace="http://schemas.microsoft.com/office/2006/metadata/properties" ma:root="true" ma:fieldsID="add9c82e00240f129de9b3153bca828e" ns2:_="">
    <xsd:import namespace="0c3bee9f-8afb-42b0-b06d-82d7e39b6c4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3bee9f-8afb-42b0-b06d-82d7e39b6c4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69FDD86-428C-4475-800B-19BF83B8D901}">
  <ds:schemaRefs>
    <ds:schemaRef ds:uri="0c3bee9f-8afb-42b0-b06d-82d7e39b6c4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11AB554-3D14-490D-8616-733CBECC6BD9}">
  <ds:schemaRefs>
    <ds:schemaRef ds:uri="http://schemas.microsoft.com/sharepoint/v3/contenttype/forms"/>
  </ds:schemaRefs>
</ds:datastoreItem>
</file>

<file path=customXml/itemProps3.xml><?xml version="1.0" encoding="utf-8"?>
<ds:datastoreItem xmlns:ds="http://schemas.openxmlformats.org/officeDocument/2006/customXml" ds:itemID="{BC65C03F-D879-4E95-9070-2FF3DFEFEC4A}">
  <ds:schemaRefs>
    <ds:schemaRef ds:uri="0c3bee9f-8afb-42b0-b06d-82d7e39b6c4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24745</Words>
  <Application>Microsoft Office PowerPoint</Application>
  <PresentationFormat>Widescreen</PresentationFormat>
  <Paragraphs>1322</Paragraphs>
  <Slides>111</Slides>
  <Notes>55</Notes>
  <HiddenSlides>0</HiddenSlides>
  <MMClips>2</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111</vt:i4>
      </vt:variant>
    </vt:vector>
  </HeadingPairs>
  <TitlesOfParts>
    <vt:vector size="127" baseType="lpstr">
      <vt:lpstr>Arial Unicode MS</vt:lpstr>
      <vt:lpstr>Google Sans</vt:lpstr>
      <vt:lpstr>inherit</vt:lpstr>
      <vt:lpstr>Söhne</vt:lpstr>
      <vt:lpstr>WordVisi_MSFontService</vt:lpstr>
      <vt:lpstr>Abadi Extra Light</vt:lpstr>
      <vt:lpstr>Arial</vt:lpstr>
      <vt:lpstr>Arial</vt:lpstr>
      <vt:lpstr>Calibri</vt:lpstr>
      <vt:lpstr>Calibri Light</vt:lpstr>
      <vt:lpstr>Courier New</vt:lpstr>
      <vt:lpstr>open sans</vt:lpstr>
      <vt:lpstr>Segoe UI</vt:lpstr>
      <vt:lpstr>Times New Roman</vt:lpstr>
      <vt:lpstr>Wingdings</vt:lpstr>
      <vt:lpstr>MA Powerpoint Template</vt:lpstr>
      <vt:lpstr>   NATIONAL SATURDAY  ONE  Responding to the effects of poverty and disadvantage in education</vt:lpstr>
      <vt:lpstr>PowerPoint Presentation</vt:lpstr>
      <vt:lpstr>PowerPoint Presentation</vt:lpstr>
      <vt:lpstr>Nodyn atgoffa a “rheolau sylfaenol”</vt:lpstr>
      <vt:lpstr>A few reminders and “ground-rules”</vt:lpstr>
      <vt:lpstr>PowerPoint Presentation</vt:lpstr>
      <vt:lpstr>Dysgu Proffesiynol yn ystod y Modiwl   Professional Learning During the Module</vt:lpstr>
      <vt:lpstr>Dysgu Proffesiynol yn ystod y Modiwl </vt:lpstr>
      <vt:lpstr>Professional Learning During the Module </vt:lpstr>
      <vt:lpstr>Trosolwg Asesu</vt:lpstr>
      <vt:lpstr>PowerPoint Presentation</vt:lpstr>
      <vt:lpstr>Ni fyddwch yn casglu, dadansoddi na chyflwyno data cynradd ar gyfer yr aseiniad hwn.  Dyddiad cau ar gyfer cyflwyno: cyn a hyd at 11:59 (23:59 awr) ar ddydd Iau 29/8/24  Dychwelyd - Dydd Iau 26/9/2024  am 14:00 </vt:lpstr>
      <vt:lpstr>Deilliannau Dysgu</vt:lpstr>
      <vt:lpstr>PowerPoint Presentation</vt:lpstr>
      <vt:lpstr>Sesiwn 1: 10yb-11yb   Diffinio tlodi a deall ei effaith ar addysg</vt:lpstr>
      <vt:lpstr> Diffinio'r broblem: Beth yw tlodi?</vt:lpstr>
      <vt:lpstr>Defining the problem: What is poverty? </vt:lpstr>
      <vt:lpstr>Y Llinell tlodi</vt:lpstr>
      <vt:lpstr>Poverty line</vt:lpstr>
      <vt:lpstr>Gweithwyr tlawd</vt:lpstr>
      <vt:lpstr>Working poor</vt:lpstr>
      <vt:lpstr>Plant a thlodi yng Nghymru</vt:lpstr>
      <vt:lpstr>Children &amp; poverty in Wales</vt:lpstr>
      <vt:lpstr>Ffactorau croestoriadol</vt:lpstr>
      <vt:lpstr>Intersectional factors </vt:lpstr>
      <vt:lpstr>Sut mae ysgolion yn adnabod plant  sy'n byw mewn tlodi? </vt:lpstr>
      <vt:lpstr>How do schools identify children living in poverty?</vt:lpstr>
      <vt:lpstr>PowerPoint Presentation</vt:lpstr>
      <vt:lpstr>Defnyddio PYDd a Stigma</vt:lpstr>
      <vt:lpstr>Take-up &amp; stigma </vt:lpstr>
      <vt:lpstr> Mesurau amgen o dlodi  </vt:lpstr>
      <vt:lpstr>Alternative measures of poverty</vt:lpstr>
      <vt:lpstr>Canfyddiadau athrawon o dlodi </vt:lpstr>
      <vt:lpstr>Teachers’ perceptions of poverty</vt:lpstr>
      <vt:lpstr>PowerPoint Presentation</vt:lpstr>
      <vt:lpstr>How does disadvantage affect learners?</vt:lpstr>
      <vt:lpstr>Trafodaeth grwp</vt:lpstr>
      <vt:lpstr>Group discussion </vt:lpstr>
      <vt:lpstr>PowerPoint Presentation</vt:lpstr>
      <vt:lpstr>Dysgwr sy’n agored i niwed ac o dan anfantais  (LlC, 2020)</vt:lpstr>
      <vt:lpstr>Vulnerable learners (WG, 2020) </vt:lpstr>
      <vt:lpstr>Croestoriadoldeb</vt:lpstr>
      <vt:lpstr>Intersectionality </vt:lpstr>
      <vt:lpstr>Ffoaduriaid a cheiswyr lloches</vt:lpstr>
      <vt:lpstr>  Refugees and asylum seekers </vt:lpstr>
      <vt:lpstr>Plant sy'n ffoaduriaid mewn ysgolion</vt:lpstr>
      <vt:lpstr>Refugee children in schools</vt:lpstr>
      <vt:lpstr>Beth gall ysgolion wneud?</vt:lpstr>
      <vt:lpstr>What can schools do?</vt:lpstr>
      <vt:lpstr>Beth gall ysgolion wneud? What can schools do?</vt:lpstr>
      <vt:lpstr>Beth allai hyn ei olygu i ysgolion/athrawon?</vt:lpstr>
      <vt:lpstr>What might this mean for schools/ teachers?</vt:lpstr>
      <vt:lpstr>I ba raddau y mae'n gyfrifoldeb ar ysgolion ac athrawon i fynd i'r afael â materion cymdeithasol ac anghyfiawnder?  To what extent is it the responsibility of schools and teachers to tackle social issues and injustices? </vt:lpstr>
      <vt:lpstr>PowerPoint Presentation</vt:lpstr>
      <vt:lpstr>Cyfrifoldebau ysgolion ac athrawon - beth yw arfer dda?</vt:lpstr>
      <vt:lpstr>Responsibilities of schools and teachers- what is good practice?</vt:lpstr>
      <vt:lpstr>Dirgelwch ideolegol </vt:lpstr>
      <vt:lpstr>Ideological mystification</vt:lpstr>
      <vt:lpstr>TGAU, cymhwysterau a’u dibenion cymdeithasol </vt:lpstr>
      <vt:lpstr>GCSEs, qualifications and their social purposes</vt:lpstr>
      <vt:lpstr>A ddylem ni fod yn ceisio datrys pethau?</vt:lpstr>
      <vt:lpstr>Should we be trying to fix things?</vt:lpstr>
      <vt:lpstr>Paulo Freire</vt:lpstr>
      <vt:lpstr>Supported reading</vt:lpstr>
      <vt:lpstr>PowerPoint Presentation</vt:lpstr>
      <vt:lpstr>Core Strand 2: Educational and theoretical positions of poverty  </vt:lpstr>
      <vt:lpstr>Llinyn Craidd 2: Safbwyntiau addysgol a damcaniaethol tlodi</vt:lpstr>
      <vt:lpstr>Core Strand 2: Educational and theoretical positions of poverty</vt:lpstr>
      <vt:lpstr>Is-haen 1: Archwilio ffyrdd o fesur dysgu a datblygiad gyda dysgwyr y mae tlodi ac anfantais yn effeithio arnynt  Sub strand 1: Examining ways of measuring learning and development with learners impacted by poverty and disadvantage  </vt:lpstr>
      <vt:lpstr>PowerPoint Presentation</vt:lpstr>
      <vt:lpstr>PowerPoint Presentation</vt:lpstr>
      <vt:lpstr>PowerPoint Presentation</vt:lpstr>
      <vt:lpstr>Examining ways of measuring learning and development with learners impacted by poverty and disadvantage      </vt:lpstr>
      <vt:lpstr>PowerPoint Presentation</vt:lpstr>
      <vt:lpstr> </vt:lpstr>
      <vt:lpstr> </vt:lpstr>
      <vt:lpstr> </vt:lpstr>
      <vt:lpstr> </vt:lpstr>
      <vt:lpstr>Asesiadau Personol – Ffactorau i'w hystyried</vt:lpstr>
      <vt:lpstr> </vt:lpstr>
      <vt:lpstr>Asesiadau Personol – Ffactorau i'w hystyried</vt:lpstr>
      <vt:lpstr> </vt:lpstr>
      <vt:lpstr>Asesiadau Personol (yng nghyd-destun DD2 ar gyfer y modiwl hwn)</vt:lpstr>
      <vt:lpstr>Personalised Assessments (in the context of LO2 for this module)</vt:lpstr>
      <vt:lpstr>Grant Datblygu Disgyblion</vt:lpstr>
      <vt:lpstr>PDG – Pupil Deprivation Grant </vt:lpstr>
      <vt:lpstr>Yr GAD - ydy en effeithiol?</vt:lpstr>
      <vt:lpstr>The PDG – does it work?</vt:lpstr>
      <vt:lpstr>Fodd bynnag - PISA! IFS (2024)</vt:lpstr>
      <vt:lpstr>However! PISA (2024)  </vt:lpstr>
      <vt:lpstr>    Mentimeter – A oes ffyrdd eraill o fesur dysgu a datblygu gyda dysgwyr y mae tlodi ac anfantais yn effeithio arnynt?  Mentimeter – Are there other ways to measure learning and development with learners who are impacted by poverty and disadvantage?  www.menti.com: code 3438 1269 </vt:lpstr>
      <vt:lpstr>Is-haen 2: Dadansoddi'n feirniadol ddamcaniaethau tlodi ac anfantais er mwyn adnabod manteision ac anfanteision yr arfer a mesuriadau dysgu a datblygu wrth adnabod a chefnogi dysgwyr y mae tlodi ac anfantais yn effeithio arnynt.  Sub strand 2: Critically analysing theories of poverty and disadvantage to identify the advantages and drawbacks of the practice and measurements of learning and development in identifying and supporting learners impacted by poverty and disadvantage.</vt:lpstr>
      <vt:lpstr>Damcaniaethau tlodi ac anfantais</vt:lpstr>
      <vt:lpstr>Theories of poverty and disadvantage</vt:lpstr>
      <vt:lpstr>Safbwyntiau damcaniaethol addysg a thlodi</vt:lpstr>
      <vt:lpstr>Theoretical positions of education and poverty</vt:lpstr>
      <vt:lpstr>Safbwyntiau damcaniaethol addysg a thlodi</vt:lpstr>
      <vt:lpstr>Theoretical positions of education and poverty</vt:lpstr>
      <vt:lpstr>Safbwyntiau damcaniaethol ac athronyddol tlodi ac anfantais mewn addysg</vt:lpstr>
      <vt:lpstr>Theoretical and philosophical positions of poverty and disadvantage in education </vt:lpstr>
      <vt:lpstr>Enghraifft o weithgaredd – stori...</vt:lpstr>
      <vt:lpstr>Once upon a time, there was a young learner named Sam who lived in a community impacted by poverty and disadvantage. Sam's story was not unique, as many of their classmates faced similar challenges. One morning, Sam arrived at school without having had breakfast, not because they chose to skip the meal, but because their family struggled to make ends meet. Sam's mother had recently been sanctioned for missing a work coach appointment, and the local food bank had closed due to lack of funding (Exosystem; Bronfenbrenner, 1979).  As Sam sat in their Maths class, hungry and unable to concentrate, they struggled to perform well on the test. This single event had a lasting impact on how others perceived Sam's mathematical ability (Microsystem; Bronfenbrenner, 1979). From that day forward, Sam was placed in the lower ability group, limiting their opportunities to develop their skills and confidence in the subject (Capability Approach; Sen, 1990).  However, the school recognised the injustice of holding students accountable for societal issues beyond their control. They understood that these external factors were not Sam's fault, yet they significantly impacted their development and educational outcomes (Social Exclusion Theory; Burchardt, Le Grand, &amp; Piachaud, 1999). In response, the school decided to take action.  With the support of the Welsh Government, the school implemented a breakfast program in every classroom. This initiative ensured that all learners, regardless of their background or perceived needs, had access to a nutritious meal at the start of each day (Capability Approach; Sen, 1990). By providing this basic necessity, the school aimed to level the playing field and create an environment where every child could concentrate on their learning without the restraint of hunger. The affordances of the classroom (Theory of Affordances; Gibson, 1979) now included the essential resources needed for learners to concentrate, regardless of the challenges they faced outside the school walls.  As Sam sat down to enjoy their breakfast with their classmates, they felt a sense of belonging and hope. They knew that folks beyond their school cared about their well-being and was committed to supporting them in their learning, no matter what obstacles were ever present in their life.    </vt:lpstr>
      <vt:lpstr>References</vt:lpstr>
      <vt:lpstr>References (Cont’d)</vt:lpstr>
      <vt:lpstr>PowerPoint Presentation</vt:lpstr>
      <vt:lpstr>PowerPoint Presentation</vt:lpstr>
      <vt:lpstr>PowerPoint Presentation</vt:lpstr>
      <vt:lpstr>Trosolwg Asesu</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NATIONAL SATURDAY  ONE  Equity and Diversity</dc:title>
  <dc:creator>Owner</dc:creator>
  <cp:lastModifiedBy>Jessica Pitman</cp:lastModifiedBy>
  <cp:revision>78</cp:revision>
  <dcterms:modified xsi:type="dcterms:W3CDTF">2024-06-22T14:36:46Z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0x0101007BA320488B44A44B86D7D1214440BBCC</vt:lpwstr>
  </property>
</Properties>
</file>