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autoCompressPictures="0">
  <p:sldMasterIdLst>
    <p:sldMasterId id="2147483659" r:id="rId1"/>
  </p:sldMasterIdLst>
  <p:notesMasterIdLst>
    <p:notesMasterId r:id="rId39"/>
  </p:notesMasterIdLst>
  <p:sldIdLst>
    <p:sldId id="335" r:id="rId2"/>
    <p:sldId id="258" r:id="rId3"/>
    <p:sldId id="363" r:id="rId4"/>
    <p:sldId id="364" r:id="rId5"/>
    <p:sldId id="257" r:id="rId6"/>
    <p:sldId id="366" r:id="rId7"/>
    <p:sldId id="261" r:id="rId8"/>
    <p:sldId id="306" r:id="rId9"/>
    <p:sldId id="392" r:id="rId10"/>
    <p:sldId id="311" r:id="rId11"/>
    <p:sldId id="308" r:id="rId12"/>
    <p:sldId id="309" r:id="rId13"/>
    <p:sldId id="369" r:id="rId14"/>
    <p:sldId id="316" r:id="rId15"/>
    <p:sldId id="370" r:id="rId16"/>
    <p:sldId id="371" r:id="rId17"/>
    <p:sldId id="372" r:id="rId18"/>
    <p:sldId id="373" r:id="rId19"/>
    <p:sldId id="374" r:id="rId20"/>
    <p:sldId id="318" r:id="rId21"/>
    <p:sldId id="375" r:id="rId22"/>
    <p:sldId id="376" r:id="rId23"/>
    <p:sldId id="379" r:id="rId24"/>
    <p:sldId id="365" r:id="rId25"/>
    <p:sldId id="381" r:id="rId26"/>
    <p:sldId id="383" r:id="rId27"/>
    <p:sldId id="390" r:id="rId28"/>
    <p:sldId id="387" r:id="rId29"/>
    <p:sldId id="296" r:id="rId30"/>
    <p:sldId id="332" r:id="rId31"/>
    <p:sldId id="333" r:id="rId32"/>
    <p:sldId id="334" r:id="rId33"/>
    <p:sldId id="385" r:id="rId34"/>
    <p:sldId id="382" r:id="rId35"/>
    <p:sldId id="389" r:id="rId36"/>
    <p:sldId id="391" r:id="rId37"/>
    <p:sldId id="388" r:id="rId38"/>
  </p:sldIdLst>
  <p:sldSz cx="9144000" cy="5143500" type="screen16x9"/>
  <p:notesSz cx="6858000" cy="9144000"/>
  <p:embeddedFontLst>
    <p:embeddedFont>
      <p:font typeface="Avenir" panose="02000503020000020003" pitchFamily="2" charset="0"/>
      <p:regular r:id="rId40"/>
      <p:italic r:id="rId41"/>
    </p:embeddedFont>
    <p:embeddedFont>
      <p:font typeface="Avenir Black" panose="02000503020000020003" pitchFamily="2" charset="0"/>
      <p:bold r:id="rId42"/>
      <p:italic r:id="rId43"/>
      <p:boldItalic r:id="rId44"/>
    </p:embeddedFont>
    <p:embeddedFont>
      <p:font typeface="Avenir Book" panose="02000503020000020003" pitchFamily="2" charset="0"/>
      <p:regular r:id="rId45"/>
      <p:italic r:id="rId46"/>
    </p:embeddedFont>
    <p:embeddedFont>
      <p:font typeface="Calibri" panose="020F0502020204030204" pitchFamily="34" charset="0"/>
      <p:regular r:id="rId47"/>
      <p:bold r:id="rId48"/>
      <p:italic r:id="rId49"/>
      <p:boldItalic r:id="rId50"/>
    </p:embeddedFont>
    <p:embeddedFont>
      <p:font typeface="Garamond" panose="02020404030301010803" pitchFamily="18" charset="0"/>
      <p:regular r:id="rId51"/>
      <p:bold r:id="rId52"/>
      <p:italic r:id="rId53"/>
      <p:boldItalic r:id="rId54"/>
    </p:embeddedFont>
    <p:embeddedFont>
      <p:font typeface="Nixie One" panose="020F0502020204030204" pitchFamily="34" charset="0"/>
      <p:regular r:id="rId55"/>
    </p:embeddedFont>
    <p:embeddedFont>
      <p:font typeface="Roboto" panose="02000000000000000000" pitchFamily="2" charset="0"/>
      <p:regular r:id="rId56"/>
      <p:bold r:id="rId57"/>
      <p:italic r:id="rId58"/>
      <p:boldItalic r:id="rId59"/>
    </p:embeddedFont>
    <p:embeddedFont>
      <p:font typeface="Varela Round" panose="020F0502020204030204" pitchFamily="34" charset="0"/>
      <p:regular r:id="rId6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7A1FF"/>
    <a:srgbClr val="0B99EB"/>
    <a:srgbClr val="9E98E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9042318-0091-4BA2-B8F9-CD09F6CB659D}">
  <a:tblStyle styleId="{19042318-0091-4BA2-B8F9-CD09F6CB659D}"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542"/>
    <p:restoredTop sz="94607"/>
  </p:normalViewPr>
  <p:slideViewPr>
    <p:cSldViewPr snapToGrid="0" snapToObjects="1">
      <p:cViewPr varScale="1">
        <p:scale>
          <a:sx n="163" d="100"/>
          <a:sy n="163" d="100"/>
        </p:scale>
        <p:origin x="192"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3.fntdata"/><Relationship Id="rId47" Type="http://schemas.openxmlformats.org/officeDocument/2006/relationships/font" Target="fonts/font8.fntdata"/><Relationship Id="rId50" Type="http://schemas.openxmlformats.org/officeDocument/2006/relationships/font" Target="fonts/font11.fntdata"/><Relationship Id="rId55" Type="http://schemas.openxmlformats.org/officeDocument/2006/relationships/font" Target="fonts/font16.fntdata"/><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font" Target="fonts/font1.fntdata"/><Relationship Id="rId45" Type="http://schemas.openxmlformats.org/officeDocument/2006/relationships/font" Target="fonts/font6.fntdata"/><Relationship Id="rId53" Type="http://schemas.openxmlformats.org/officeDocument/2006/relationships/font" Target="fonts/font14.fntdata"/><Relationship Id="rId58" Type="http://schemas.openxmlformats.org/officeDocument/2006/relationships/font" Target="fonts/font19.fntdata"/><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4.fntdata"/><Relationship Id="rId48" Type="http://schemas.openxmlformats.org/officeDocument/2006/relationships/font" Target="fonts/font9.fntdata"/><Relationship Id="rId56" Type="http://schemas.openxmlformats.org/officeDocument/2006/relationships/font" Target="fonts/font17.fntdata"/><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font" Target="fonts/font12.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7.fntdata"/><Relationship Id="rId59" Type="http://schemas.openxmlformats.org/officeDocument/2006/relationships/font" Target="fonts/font20.fntdata"/><Relationship Id="rId20" Type="http://schemas.openxmlformats.org/officeDocument/2006/relationships/slide" Target="slides/slide19.xml"/><Relationship Id="rId41" Type="http://schemas.openxmlformats.org/officeDocument/2006/relationships/font" Target="fonts/font2.fntdata"/><Relationship Id="rId54" Type="http://schemas.openxmlformats.org/officeDocument/2006/relationships/font" Target="fonts/font15.fntdata"/><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10.fntdata"/><Relationship Id="rId57" Type="http://schemas.openxmlformats.org/officeDocument/2006/relationships/font" Target="fonts/font18.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font" Target="fonts/font5.fntdata"/><Relationship Id="rId52" Type="http://schemas.openxmlformats.org/officeDocument/2006/relationships/font" Target="fonts/font13.fntdata"/><Relationship Id="rId60" Type="http://schemas.openxmlformats.org/officeDocument/2006/relationships/font" Target="fonts/font21.fntdata"/><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75B747-A3E5-DC46-BF09-BEE653B2F8EB}" type="doc">
      <dgm:prSet loTypeId="urn:microsoft.com/office/officeart/2005/8/layout/radial5" loCatId="" qsTypeId="urn:microsoft.com/office/officeart/2005/8/quickstyle/simple5" qsCatId="simple" csTypeId="urn:microsoft.com/office/officeart/2005/8/colors/accent5_3" csCatId="accent5" phldr="1"/>
      <dgm:spPr/>
      <dgm:t>
        <a:bodyPr/>
        <a:lstStyle/>
        <a:p>
          <a:endParaRPr lang="en-GB"/>
        </a:p>
      </dgm:t>
    </dgm:pt>
    <dgm:pt modelId="{3348CB86-A29E-B747-B294-C37C7DCF0B05}">
      <dgm:prSet phldrT="[Text]" custT="1"/>
      <dgm:spPr>
        <a:gradFill rotWithShape="0">
          <a:gsLst>
            <a:gs pos="0">
              <a:schemeClr val="accent4">
                <a:lumMod val="20000"/>
                <a:lumOff val="80000"/>
              </a:schemeClr>
            </a:gs>
            <a:gs pos="100000">
              <a:schemeClr val="accent5">
                <a:shade val="80000"/>
                <a:hueOff val="0"/>
                <a:satOff val="0"/>
                <a:lumOff val="0"/>
                <a:alphaOff val="0"/>
                <a:tint val="50000"/>
                <a:shade val="100000"/>
                <a:satMod val="350000"/>
              </a:schemeClr>
            </a:gs>
          </a:gsLst>
        </a:gradFill>
      </dgm:spPr>
      <dgm:t>
        <a:bodyPr/>
        <a:lstStyle/>
        <a:p>
          <a:r>
            <a:rPr lang="en-GB" sz="2400" b="1" i="0" dirty="0" err="1">
              <a:solidFill>
                <a:schemeClr val="tx1"/>
              </a:solidFill>
              <a:latin typeface="Avenir Black" panose="02000503020000020003" pitchFamily="2" charset="0"/>
            </a:rPr>
            <a:t>Trawsieithu</a:t>
          </a:r>
          <a:r>
            <a:rPr lang="en-GB" sz="2000" b="1" i="0" dirty="0">
              <a:solidFill>
                <a:schemeClr val="tx1"/>
              </a:solidFill>
              <a:latin typeface="Avenir Black" panose="02000503020000020003" pitchFamily="2" charset="0"/>
            </a:rPr>
            <a:t> </a:t>
          </a:r>
        </a:p>
      </dgm:t>
    </dgm:pt>
    <dgm:pt modelId="{ECA1BD9F-841E-2343-9A95-DD0EB5641E52}" type="parTrans" cxnId="{D25F0C22-16E1-0E47-A9B8-8F8312F2579A}">
      <dgm:prSet/>
      <dgm:spPr/>
      <dgm:t>
        <a:bodyPr/>
        <a:lstStyle/>
        <a:p>
          <a:endParaRPr lang="en-GB"/>
        </a:p>
      </dgm:t>
    </dgm:pt>
    <dgm:pt modelId="{C8327F0F-6508-9840-8208-F8CECA2080B1}" type="sibTrans" cxnId="{D25F0C22-16E1-0E47-A9B8-8F8312F2579A}">
      <dgm:prSet/>
      <dgm:spPr/>
      <dgm:t>
        <a:bodyPr/>
        <a:lstStyle/>
        <a:p>
          <a:endParaRPr lang="en-GB"/>
        </a:p>
      </dgm:t>
    </dgm:pt>
    <dgm:pt modelId="{C3C2FF35-B12C-364F-AAB9-67CF50EA9873}">
      <dgm:prSet phldrT="[Text]" custT="1"/>
      <dgm:spPr/>
      <dgm:t>
        <a:bodyPr/>
        <a:lstStyle/>
        <a:p>
          <a:r>
            <a:rPr lang="en-GB" sz="1800" dirty="0" err="1">
              <a:solidFill>
                <a:schemeClr val="tx1"/>
              </a:solidFill>
              <a:latin typeface="Avenir Book" panose="02000503020000020003" pitchFamily="2" charset="0"/>
            </a:rPr>
            <a:t>Mae’r</a:t>
          </a:r>
          <a:r>
            <a:rPr lang="en-GB" sz="1800" dirty="0">
              <a:solidFill>
                <a:schemeClr val="tx1"/>
              </a:solidFill>
              <a:latin typeface="Avenir Book" panose="02000503020000020003" pitchFamily="2" charset="0"/>
            </a:rPr>
            <a:t> term </a:t>
          </a:r>
          <a:r>
            <a:rPr lang="en-GB" sz="1800" dirty="0" err="1">
              <a:solidFill>
                <a:schemeClr val="tx1"/>
              </a:solidFill>
              <a:latin typeface="Avenir Book" panose="02000503020000020003" pitchFamily="2" charset="0"/>
            </a:rPr>
            <a:t>wedi</a:t>
          </a:r>
          <a:r>
            <a:rPr lang="en-GB" sz="1800" dirty="0">
              <a:solidFill>
                <a:schemeClr val="tx1"/>
              </a:solidFill>
              <a:latin typeface="Avenir Book" panose="02000503020000020003" pitchFamily="2" charset="0"/>
            </a:rPr>
            <a:t> </a:t>
          </a:r>
          <a:r>
            <a:rPr lang="en-GB" sz="1800" dirty="0" err="1">
              <a:solidFill>
                <a:schemeClr val="tx1"/>
              </a:solidFill>
              <a:latin typeface="Avenir Book" panose="02000503020000020003" pitchFamily="2" charset="0"/>
            </a:rPr>
            <a:t>cael</a:t>
          </a:r>
          <a:r>
            <a:rPr lang="en-GB" sz="1800" dirty="0">
              <a:solidFill>
                <a:schemeClr val="tx1"/>
              </a:solidFill>
              <a:latin typeface="Avenir Book" panose="02000503020000020003" pitchFamily="2" charset="0"/>
            </a:rPr>
            <a:t> </a:t>
          </a:r>
          <a:r>
            <a:rPr lang="en-GB" sz="1800" dirty="0" err="1">
              <a:solidFill>
                <a:schemeClr val="tx1"/>
              </a:solidFill>
              <a:latin typeface="Avenir Book" panose="02000503020000020003" pitchFamily="2" charset="0"/>
            </a:rPr>
            <a:t>ei</a:t>
          </a:r>
          <a:r>
            <a:rPr lang="en-GB" sz="1800" dirty="0">
              <a:solidFill>
                <a:schemeClr val="tx1"/>
              </a:solidFill>
              <a:latin typeface="Avenir Book" panose="02000503020000020003" pitchFamily="2" charset="0"/>
            </a:rPr>
            <a:t> </a:t>
          </a:r>
          <a:r>
            <a:rPr lang="en-GB" sz="1800" dirty="0" err="1">
              <a:solidFill>
                <a:schemeClr val="tx1"/>
              </a:solidFill>
              <a:latin typeface="Avenir Book" panose="02000503020000020003" pitchFamily="2" charset="0"/>
            </a:rPr>
            <a:t>gyfieithu</a:t>
          </a:r>
          <a:r>
            <a:rPr lang="en-GB" sz="1800" dirty="0">
              <a:solidFill>
                <a:schemeClr val="tx1"/>
              </a:solidFill>
              <a:latin typeface="Avenir Book" panose="02000503020000020003" pitchFamily="2" charset="0"/>
            </a:rPr>
            <a:t> </a:t>
          </a:r>
          <a:r>
            <a:rPr lang="en-GB" sz="1800" dirty="0" err="1">
              <a:solidFill>
                <a:schemeClr val="tx1"/>
              </a:solidFill>
              <a:latin typeface="Avenir Book" panose="02000503020000020003" pitchFamily="2" charset="0"/>
            </a:rPr>
            <a:t>i’r</a:t>
          </a:r>
          <a:r>
            <a:rPr lang="en-GB" sz="1800" dirty="0">
              <a:solidFill>
                <a:schemeClr val="tx1"/>
              </a:solidFill>
              <a:latin typeface="Avenir Book" panose="02000503020000020003" pitchFamily="2" charset="0"/>
            </a:rPr>
            <a:t> </a:t>
          </a:r>
          <a:r>
            <a:rPr lang="en-GB" sz="1800" dirty="0" err="1">
              <a:solidFill>
                <a:schemeClr val="tx1"/>
              </a:solidFill>
              <a:latin typeface="Avenir Book" panose="02000503020000020003" pitchFamily="2" charset="0"/>
            </a:rPr>
            <a:t>Saesneg</a:t>
          </a:r>
          <a:r>
            <a:rPr lang="en-GB" sz="1800" dirty="0">
              <a:solidFill>
                <a:schemeClr val="tx1"/>
              </a:solidFill>
              <a:latin typeface="Avenir Book" panose="02000503020000020003" pitchFamily="2" charset="0"/>
            </a:rPr>
            <a:t> ‘</a:t>
          </a:r>
          <a:r>
            <a:rPr lang="en-GB" sz="1800" dirty="0" err="1">
              <a:solidFill>
                <a:schemeClr val="tx1"/>
              </a:solidFill>
              <a:latin typeface="Avenir Book" panose="02000503020000020003" pitchFamily="2" charset="0"/>
            </a:rPr>
            <a:t>translanguaging</a:t>
          </a:r>
          <a:r>
            <a:rPr lang="en-GB" sz="1200" dirty="0">
              <a:solidFill>
                <a:schemeClr val="tx1"/>
              </a:solidFill>
            </a:rPr>
            <a:t>’</a:t>
          </a:r>
        </a:p>
      </dgm:t>
    </dgm:pt>
    <dgm:pt modelId="{E157B971-D49A-F347-AA5B-AD841848F71A}" type="parTrans" cxnId="{8AF56F29-979A-5C42-9F38-2A12C360C1F3}">
      <dgm:prSet/>
      <dgm:spPr/>
      <dgm:t>
        <a:bodyPr/>
        <a:lstStyle/>
        <a:p>
          <a:endParaRPr lang="en-GB"/>
        </a:p>
      </dgm:t>
    </dgm:pt>
    <dgm:pt modelId="{A3168B2C-9645-0841-BC34-1272B13D9B82}" type="sibTrans" cxnId="{8AF56F29-979A-5C42-9F38-2A12C360C1F3}">
      <dgm:prSet/>
      <dgm:spPr/>
      <dgm:t>
        <a:bodyPr/>
        <a:lstStyle/>
        <a:p>
          <a:endParaRPr lang="en-GB"/>
        </a:p>
      </dgm:t>
    </dgm:pt>
    <dgm:pt modelId="{AA25CAFF-C37D-C042-B4D2-13A87D9CEEEA}">
      <dgm:prSet phldrT="[Text]" custT="1"/>
      <dgm:spPr/>
      <dgm:t>
        <a:bodyPr/>
        <a:lstStyle/>
        <a:p>
          <a:r>
            <a:rPr lang="cy-GB" sz="1800" noProof="0" dirty="0">
              <a:solidFill>
                <a:schemeClr val="tx1"/>
              </a:solidFill>
              <a:latin typeface="Avenir Book" panose="02000503020000020003" pitchFamily="2" charset="0"/>
            </a:rPr>
            <a:t>Ymchwil yn edrych ar strategaethau i helpu dysgwyr i ddefnyddio dwy iaith mewn gwers </a:t>
          </a:r>
        </a:p>
      </dgm:t>
    </dgm:pt>
    <dgm:pt modelId="{4A52FB7E-A2A6-FC4F-B29F-BF78AC11123E}" type="parTrans" cxnId="{11A8A3FF-B072-154B-BE5C-760FA77534F6}">
      <dgm:prSet/>
      <dgm:spPr/>
      <dgm:t>
        <a:bodyPr/>
        <a:lstStyle/>
        <a:p>
          <a:endParaRPr lang="en-GB"/>
        </a:p>
      </dgm:t>
    </dgm:pt>
    <dgm:pt modelId="{2DF318AA-5790-9B48-80AF-2ABE9BE671CA}" type="sibTrans" cxnId="{11A8A3FF-B072-154B-BE5C-760FA77534F6}">
      <dgm:prSet/>
      <dgm:spPr/>
      <dgm:t>
        <a:bodyPr/>
        <a:lstStyle/>
        <a:p>
          <a:endParaRPr lang="en-GB"/>
        </a:p>
      </dgm:t>
    </dgm:pt>
    <dgm:pt modelId="{FD825E32-72BC-0140-B9FF-0DAB70A09F3D}">
      <dgm:prSet phldrT="[Text]" custT="1"/>
      <dgm:spPr/>
      <dgm:t>
        <a:bodyPr/>
        <a:lstStyle/>
        <a:p>
          <a:r>
            <a:rPr lang="en-GB" sz="1800" dirty="0" err="1">
              <a:solidFill>
                <a:schemeClr val="tx1"/>
              </a:solidFill>
              <a:latin typeface="Avenir Book" panose="02000503020000020003" pitchFamily="2" charset="0"/>
            </a:rPr>
            <a:t>Bathwyd</a:t>
          </a:r>
          <a:r>
            <a:rPr lang="en-GB" sz="1800" dirty="0">
              <a:solidFill>
                <a:schemeClr val="tx1"/>
              </a:solidFill>
              <a:latin typeface="Avenir Book" panose="02000503020000020003" pitchFamily="2" charset="0"/>
            </a:rPr>
            <a:t> y term </a:t>
          </a:r>
          <a:r>
            <a:rPr lang="en-GB" sz="1800" dirty="0" err="1">
              <a:solidFill>
                <a:schemeClr val="tx1"/>
              </a:solidFill>
              <a:latin typeface="Avenir Book" panose="02000503020000020003" pitchFamily="2" charset="0"/>
            </a:rPr>
            <a:t>i</a:t>
          </a:r>
          <a:r>
            <a:rPr lang="en-GB" sz="1800" dirty="0">
              <a:solidFill>
                <a:schemeClr val="tx1"/>
              </a:solidFill>
              <a:latin typeface="Avenir Book" panose="02000503020000020003" pitchFamily="2" charset="0"/>
            </a:rPr>
            <a:t> </a:t>
          </a:r>
          <a:r>
            <a:rPr lang="en-GB" sz="1800" dirty="0" err="1">
              <a:solidFill>
                <a:schemeClr val="tx1"/>
              </a:solidFill>
              <a:latin typeface="Avenir Book" panose="02000503020000020003" pitchFamily="2" charset="0"/>
            </a:rPr>
            <a:t>ddisgrifio</a:t>
          </a:r>
          <a:r>
            <a:rPr lang="en-GB" sz="1800" dirty="0">
              <a:solidFill>
                <a:schemeClr val="tx1"/>
              </a:solidFill>
              <a:latin typeface="Avenir Book" panose="02000503020000020003" pitchFamily="2" charset="0"/>
            </a:rPr>
            <a:t> proses </a:t>
          </a:r>
          <a:r>
            <a:rPr lang="en-GB" sz="1800" dirty="0" err="1">
              <a:solidFill>
                <a:schemeClr val="tx1"/>
              </a:solidFill>
              <a:latin typeface="Avenir Book" panose="02000503020000020003" pitchFamily="2" charset="0"/>
            </a:rPr>
            <a:t>clywed</a:t>
          </a:r>
          <a:r>
            <a:rPr lang="en-GB" sz="1800" dirty="0">
              <a:solidFill>
                <a:schemeClr val="tx1"/>
              </a:solidFill>
              <a:latin typeface="Avenir Book" panose="02000503020000020003" pitchFamily="2" charset="0"/>
            </a:rPr>
            <a:t> </a:t>
          </a:r>
          <a:r>
            <a:rPr lang="en-GB" sz="1800" dirty="0" err="1">
              <a:solidFill>
                <a:schemeClr val="tx1"/>
              </a:solidFill>
              <a:latin typeface="Avenir Book" panose="02000503020000020003" pitchFamily="2" charset="0"/>
            </a:rPr>
            <a:t>gwybodaeth</a:t>
          </a:r>
          <a:r>
            <a:rPr lang="en-GB" sz="1800" dirty="0">
              <a:solidFill>
                <a:schemeClr val="tx1"/>
              </a:solidFill>
              <a:latin typeface="Avenir Book" panose="02000503020000020003" pitchFamily="2" charset="0"/>
            </a:rPr>
            <a:t> </a:t>
          </a:r>
          <a:r>
            <a:rPr lang="en-GB" sz="1800" dirty="0" err="1">
              <a:solidFill>
                <a:schemeClr val="tx1"/>
              </a:solidFill>
              <a:latin typeface="Avenir Book" panose="02000503020000020003" pitchFamily="2" charset="0"/>
            </a:rPr>
            <a:t>mewn</a:t>
          </a:r>
          <a:r>
            <a:rPr lang="en-GB" sz="1800" dirty="0">
              <a:solidFill>
                <a:schemeClr val="tx1"/>
              </a:solidFill>
              <a:latin typeface="Avenir Book" panose="02000503020000020003" pitchFamily="2" charset="0"/>
            </a:rPr>
            <a:t> un </a:t>
          </a:r>
          <a:r>
            <a:rPr lang="en-GB" sz="1800" dirty="0" err="1">
              <a:solidFill>
                <a:schemeClr val="tx1"/>
              </a:solidFill>
              <a:latin typeface="Avenir Book" panose="02000503020000020003" pitchFamily="2" charset="0"/>
            </a:rPr>
            <a:t>iaith</a:t>
          </a:r>
          <a:r>
            <a:rPr lang="en-GB" sz="1800" dirty="0">
              <a:solidFill>
                <a:schemeClr val="tx1"/>
              </a:solidFill>
              <a:latin typeface="Avenir Book" panose="02000503020000020003" pitchFamily="2" charset="0"/>
            </a:rPr>
            <a:t> </a:t>
          </a:r>
          <a:r>
            <a:rPr lang="en-GB" sz="1800" dirty="0" err="1">
              <a:solidFill>
                <a:schemeClr val="tx1"/>
              </a:solidFill>
              <a:latin typeface="Avenir Book" panose="02000503020000020003" pitchFamily="2" charset="0"/>
            </a:rPr>
            <a:t>a’I</a:t>
          </a:r>
          <a:r>
            <a:rPr lang="en-GB" sz="1800" dirty="0">
              <a:solidFill>
                <a:schemeClr val="tx1"/>
              </a:solidFill>
              <a:latin typeface="Avenir Book" panose="02000503020000020003" pitchFamily="2" charset="0"/>
            </a:rPr>
            <a:t> </a:t>
          </a:r>
          <a:r>
            <a:rPr lang="en-GB" sz="1800" dirty="0" err="1">
              <a:solidFill>
                <a:schemeClr val="tx1"/>
              </a:solidFill>
              <a:latin typeface="Avenir Book" panose="02000503020000020003" pitchFamily="2" charset="0"/>
            </a:rPr>
            <a:t>thrafod</a:t>
          </a:r>
          <a:r>
            <a:rPr lang="en-GB" sz="1800" dirty="0">
              <a:solidFill>
                <a:schemeClr val="tx1"/>
              </a:solidFill>
              <a:latin typeface="Avenir Book" panose="02000503020000020003" pitchFamily="2" charset="0"/>
            </a:rPr>
            <a:t>  / </a:t>
          </a:r>
          <a:r>
            <a:rPr lang="en-GB" sz="1800" dirty="0" err="1">
              <a:solidFill>
                <a:schemeClr val="tx1"/>
              </a:solidFill>
              <a:latin typeface="Avenir Book" panose="02000503020000020003" pitchFamily="2" charset="0"/>
            </a:rPr>
            <a:t>ysgrifennu</a:t>
          </a:r>
          <a:r>
            <a:rPr lang="en-GB" sz="1800" dirty="0">
              <a:solidFill>
                <a:schemeClr val="tx1"/>
              </a:solidFill>
              <a:latin typeface="Avenir Book" panose="02000503020000020003" pitchFamily="2" charset="0"/>
            </a:rPr>
            <a:t> </a:t>
          </a:r>
          <a:r>
            <a:rPr lang="en-GB" sz="1800" dirty="0" err="1">
              <a:solidFill>
                <a:schemeClr val="tx1"/>
              </a:solidFill>
              <a:latin typeface="Avenir Book" panose="02000503020000020003" pitchFamily="2" charset="0"/>
            </a:rPr>
            <a:t>mewn</a:t>
          </a:r>
          <a:r>
            <a:rPr lang="en-GB" sz="1800" dirty="0">
              <a:solidFill>
                <a:schemeClr val="tx1"/>
              </a:solidFill>
              <a:latin typeface="Avenir Book" panose="02000503020000020003" pitchFamily="2" charset="0"/>
            </a:rPr>
            <a:t> </a:t>
          </a:r>
          <a:r>
            <a:rPr lang="en-GB" sz="1800" dirty="0" err="1">
              <a:solidFill>
                <a:schemeClr val="tx1"/>
              </a:solidFill>
              <a:latin typeface="Avenir Book" panose="02000503020000020003" pitchFamily="2" charset="0"/>
            </a:rPr>
            <a:t>iaith</a:t>
          </a:r>
          <a:r>
            <a:rPr lang="en-GB" sz="1800" dirty="0">
              <a:solidFill>
                <a:schemeClr val="tx1"/>
              </a:solidFill>
              <a:latin typeface="Avenir Book" panose="02000503020000020003" pitchFamily="2" charset="0"/>
            </a:rPr>
            <a:t> </a:t>
          </a:r>
          <a:r>
            <a:rPr lang="en-GB" sz="1800" dirty="0" err="1">
              <a:solidFill>
                <a:schemeClr val="tx1"/>
              </a:solidFill>
              <a:latin typeface="Avenir Book" panose="02000503020000020003" pitchFamily="2" charset="0"/>
            </a:rPr>
            <a:t>arall</a:t>
          </a:r>
          <a:r>
            <a:rPr lang="en-GB" sz="1800" dirty="0">
              <a:solidFill>
                <a:schemeClr val="tx1"/>
              </a:solidFill>
              <a:latin typeface="Avenir Book" panose="02000503020000020003" pitchFamily="2" charset="0"/>
            </a:rPr>
            <a:t>.  </a:t>
          </a:r>
        </a:p>
      </dgm:t>
    </dgm:pt>
    <dgm:pt modelId="{8853AEEA-AAF6-A14D-89CC-637EAA2BBB54}" type="parTrans" cxnId="{1433852B-9A93-304E-9BB2-53D02BE5EDB0}">
      <dgm:prSet/>
      <dgm:spPr/>
      <dgm:t>
        <a:bodyPr/>
        <a:lstStyle/>
        <a:p>
          <a:endParaRPr lang="en-GB"/>
        </a:p>
      </dgm:t>
    </dgm:pt>
    <dgm:pt modelId="{AB2EA7EE-1F81-194D-9ABC-ED7E438A197E}" type="sibTrans" cxnId="{1433852B-9A93-304E-9BB2-53D02BE5EDB0}">
      <dgm:prSet/>
      <dgm:spPr/>
      <dgm:t>
        <a:bodyPr/>
        <a:lstStyle/>
        <a:p>
          <a:endParaRPr lang="en-GB"/>
        </a:p>
      </dgm:t>
    </dgm:pt>
    <dgm:pt modelId="{ECE53429-206B-F645-BD1F-DCF5A5C2A0A4}">
      <dgm:prSet phldrT="[Text]" custT="1"/>
      <dgm:spPr/>
      <dgm:t>
        <a:bodyPr/>
        <a:lstStyle/>
        <a:p>
          <a:r>
            <a:rPr lang="en-GB" sz="2400" dirty="0" err="1">
              <a:solidFill>
                <a:schemeClr val="tx1"/>
              </a:solidFill>
              <a:latin typeface="Avenir Book" panose="02000503020000020003" pitchFamily="2" charset="0"/>
            </a:rPr>
            <a:t>Testun</a:t>
          </a:r>
          <a:r>
            <a:rPr lang="en-GB" sz="2400" baseline="0" dirty="0">
              <a:solidFill>
                <a:schemeClr val="tx1"/>
              </a:solidFill>
              <a:latin typeface="Avenir Book" panose="02000503020000020003" pitchFamily="2" charset="0"/>
            </a:rPr>
            <a:t> </a:t>
          </a:r>
          <a:r>
            <a:rPr lang="en-GB" sz="2400" baseline="0" dirty="0" err="1">
              <a:solidFill>
                <a:schemeClr val="tx1"/>
              </a:solidFill>
              <a:latin typeface="Avenir Book" panose="02000503020000020003" pitchFamily="2" charset="0"/>
            </a:rPr>
            <a:t>ymchwil</a:t>
          </a:r>
          <a:r>
            <a:rPr lang="en-GB" sz="2400" baseline="0" dirty="0">
              <a:solidFill>
                <a:schemeClr val="tx1"/>
              </a:solidFill>
              <a:latin typeface="Avenir Book" panose="02000503020000020003" pitchFamily="2" charset="0"/>
            </a:rPr>
            <a:t> Cen Williams </a:t>
          </a:r>
          <a:r>
            <a:rPr lang="en-GB" sz="2400" baseline="0" dirty="0" err="1">
              <a:solidFill>
                <a:schemeClr val="tx1"/>
              </a:solidFill>
              <a:latin typeface="Avenir Book" panose="02000503020000020003" pitchFamily="2" charset="0"/>
            </a:rPr>
            <a:t>ym</a:t>
          </a:r>
          <a:r>
            <a:rPr lang="en-GB" sz="2400" baseline="0" dirty="0">
              <a:solidFill>
                <a:schemeClr val="tx1"/>
              </a:solidFill>
              <a:latin typeface="Avenir Book" panose="02000503020000020003" pitchFamily="2" charset="0"/>
            </a:rPr>
            <a:t> </a:t>
          </a:r>
          <a:r>
            <a:rPr lang="en-GB" sz="2400" baseline="0" dirty="0" err="1">
              <a:solidFill>
                <a:schemeClr val="tx1"/>
              </a:solidFill>
              <a:latin typeface="Avenir Book" panose="02000503020000020003" pitchFamily="2" charset="0"/>
            </a:rPr>
            <a:t>Mangor</a:t>
          </a:r>
          <a:r>
            <a:rPr lang="en-GB" sz="2400" baseline="0" dirty="0">
              <a:solidFill>
                <a:schemeClr val="tx1"/>
              </a:solidFill>
              <a:latin typeface="Avenir Book" panose="02000503020000020003" pitchFamily="2" charset="0"/>
            </a:rPr>
            <a:t> </a:t>
          </a:r>
          <a:r>
            <a:rPr lang="en-GB" sz="2400" baseline="0" dirty="0" err="1">
              <a:solidFill>
                <a:schemeClr val="tx1"/>
              </a:solidFill>
              <a:latin typeface="Avenir Book" panose="02000503020000020003" pitchFamily="2" charset="0"/>
            </a:rPr>
            <a:t>ym</a:t>
          </a:r>
          <a:r>
            <a:rPr lang="en-GB" sz="2400" baseline="0" dirty="0">
              <a:solidFill>
                <a:schemeClr val="tx1"/>
              </a:solidFill>
              <a:latin typeface="Avenir Book" panose="02000503020000020003" pitchFamily="2" charset="0"/>
            </a:rPr>
            <a:t> </a:t>
          </a:r>
          <a:r>
            <a:rPr lang="en-GB" sz="2400" baseline="0" dirty="0" err="1">
              <a:solidFill>
                <a:schemeClr val="tx1"/>
              </a:solidFill>
              <a:latin typeface="Avenir Book" panose="02000503020000020003" pitchFamily="2" charset="0"/>
            </a:rPr>
            <a:t>yr</a:t>
          </a:r>
          <a:r>
            <a:rPr lang="en-GB" sz="2400" baseline="0" dirty="0">
              <a:solidFill>
                <a:schemeClr val="tx1"/>
              </a:solidFill>
              <a:latin typeface="Avenir Book" panose="02000503020000020003" pitchFamily="2" charset="0"/>
            </a:rPr>
            <a:t> 1980au </a:t>
          </a:r>
          <a:endParaRPr lang="en-GB" sz="2400" dirty="0">
            <a:solidFill>
              <a:schemeClr val="tx1"/>
            </a:solidFill>
            <a:latin typeface="Avenir Book" panose="02000503020000020003" pitchFamily="2" charset="0"/>
          </a:endParaRPr>
        </a:p>
      </dgm:t>
    </dgm:pt>
    <dgm:pt modelId="{F6F0B07C-4EB8-8849-9267-52D83A96097B}" type="parTrans" cxnId="{61A4D62D-5352-D44A-ACAF-CAF2A19B3837}">
      <dgm:prSet/>
      <dgm:spPr/>
      <dgm:t>
        <a:bodyPr/>
        <a:lstStyle/>
        <a:p>
          <a:endParaRPr lang="en-GB"/>
        </a:p>
      </dgm:t>
    </dgm:pt>
    <dgm:pt modelId="{F46A6B4B-0A31-4F4A-9FB5-1E881678BF26}" type="sibTrans" cxnId="{61A4D62D-5352-D44A-ACAF-CAF2A19B3837}">
      <dgm:prSet/>
      <dgm:spPr/>
      <dgm:t>
        <a:bodyPr/>
        <a:lstStyle/>
        <a:p>
          <a:endParaRPr lang="en-GB"/>
        </a:p>
      </dgm:t>
    </dgm:pt>
    <dgm:pt modelId="{DE6E40D9-628D-B042-A493-1523DF81945D}" type="pres">
      <dgm:prSet presAssocID="{C675B747-A3E5-DC46-BF09-BEE653B2F8EB}" presName="Name0" presStyleCnt="0">
        <dgm:presLayoutVars>
          <dgm:chMax val="1"/>
          <dgm:dir/>
          <dgm:animLvl val="ctr"/>
          <dgm:resizeHandles val="exact"/>
        </dgm:presLayoutVars>
      </dgm:prSet>
      <dgm:spPr/>
    </dgm:pt>
    <dgm:pt modelId="{20F5C8F8-C810-024D-AE2F-B9411B3FA90D}" type="pres">
      <dgm:prSet presAssocID="{3348CB86-A29E-B747-B294-C37C7DCF0B05}" presName="centerShape" presStyleLbl="node0" presStyleIdx="0" presStyleCnt="1" custScaleX="217097" custScaleY="157277"/>
      <dgm:spPr/>
    </dgm:pt>
    <dgm:pt modelId="{AB7EA06F-E715-B94C-9BAE-88D32A9B0B73}" type="pres">
      <dgm:prSet presAssocID="{E157B971-D49A-F347-AA5B-AD841848F71A}" presName="parTrans" presStyleLbl="sibTrans2D1" presStyleIdx="0" presStyleCnt="4"/>
      <dgm:spPr/>
    </dgm:pt>
    <dgm:pt modelId="{142D7CCD-CA9E-3A42-8A63-0344EE3C9A97}" type="pres">
      <dgm:prSet presAssocID="{E157B971-D49A-F347-AA5B-AD841848F71A}" presName="connectorText" presStyleLbl="sibTrans2D1" presStyleIdx="0" presStyleCnt="4"/>
      <dgm:spPr/>
    </dgm:pt>
    <dgm:pt modelId="{9B02CBA5-1C37-2E40-B24D-C6EF6D298696}" type="pres">
      <dgm:prSet presAssocID="{C3C2FF35-B12C-364F-AAB9-67CF50EA9873}" presName="node" presStyleLbl="node1" presStyleIdx="0" presStyleCnt="4" custScaleX="323833">
        <dgm:presLayoutVars>
          <dgm:bulletEnabled val="1"/>
        </dgm:presLayoutVars>
      </dgm:prSet>
      <dgm:spPr/>
    </dgm:pt>
    <dgm:pt modelId="{F361AB3C-BF25-ED4A-8B05-73F71D3375E1}" type="pres">
      <dgm:prSet presAssocID="{F6F0B07C-4EB8-8849-9267-52D83A96097B}" presName="parTrans" presStyleLbl="sibTrans2D1" presStyleIdx="1" presStyleCnt="4"/>
      <dgm:spPr/>
    </dgm:pt>
    <dgm:pt modelId="{62EF729C-0A86-1540-9A5E-C2E7F6B70352}" type="pres">
      <dgm:prSet presAssocID="{F6F0B07C-4EB8-8849-9267-52D83A96097B}" presName="connectorText" presStyleLbl="sibTrans2D1" presStyleIdx="1" presStyleCnt="4"/>
      <dgm:spPr/>
    </dgm:pt>
    <dgm:pt modelId="{9D227FC5-4E29-494C-B329-85DDEA23A2FF}" type="pres">
      <dgm:prSet presAssocID="{ECE53429-206B-F645-BD1F-DCF5A5C2A0A4}" presName="node" presStyleLbl="node1" presStyleIdx="1" presStyleCnt="4" custScaleX="195271" custScaleY="193859" custRadScaleRad="158712" custRadScaleInc="3458">
        <dgm:presLayoutVars>
          <dgm:bulletEnabled val="1"/>
        </dgm:presLayoutVars>
      </dgm:prSet>
      <dgm:spPr/>
    </dgm:pt>
    <dgm:pt modelId="{C6007DC9-658C-EE48-B678-2AC759E01CC3}" type="pres">
      <dgm:prSet presAssocID="{4A52FB7E-A2A6-FC4F-B29F-BF78AC11123E}" presName="parTrans" presStyleLbl="sibTrans2D1" presStyleIdx="2" presStyleCnt="4"/>
      <dgm:spPr/>
    </dgm:pt>
    <dgm:pt modelId="{374AD023-1541-CF48-AFBD-CCBCFDFE6677}" type="pres">
      <dgm:prSet presAssocID="{4A52FB7E-A2A6-FC4F-B29F-BF78AC11123E}" presName="connectorText" presStyleLbl="sibTrans2D1" presStyleIdx="2" presStyleCnt="4"/>
      <dgm:spPr/>
    </dgm:pt>
    <dgm:pt modelId="{78C53234-371A-4B4F-9198-6C2A70BE85E6}" type="pres">
      <dgm:prSet presAssocID="{AA25CAFF-C37D-C042-B4D2-13A87D9CEEEA}" presName="node" presStyleLbl="node1" presStyleIdx="2" presStyleCnt="4" custScaleX="312371" custRadScaleRad="97745" custRadScaleInc="-3844">
        <dgm:presLayoutVars>
          <dgm:bulletEnabled val="1"/>
        </dgm:presLayoutVars>
      </dgm:prSet>
      <dgm:spPr/>
    </dgm:pt>
    <dgm:pt modelId="{7BBCB41C-83F6-2246-BCCB-050F101DF1E1}" type="pres">
      <dgm:prSet presAssocID="{8853AEEA-AAF6-A14D-89CC-637EAA2BBB54}" presName="parTrans" presStyleLbl="sibTrans2D1" presStyleIdx="3" presStyleCnt="4"/>
      <dgm:spPr/>
    </dgm:pt>
    <dgm:pt modelId="{32BA12FD-39D5-E043-A114-7AA115B1C011}" type="pres">
      <dgm:prSet presAssocID="{8853AEEA-AAF6-A14D-89CC-637EAA2BBB54}" presName="connectorText" presStyleLbl="sibTrans2D1" presStyleIdx="3" presStyleCnt="4"/>
      <dgm:spPr/>
    </dgm:pt>
    <dgm:pt modelId="{002CA708-F621-9A40-AF09-9C1C02AF9DAC}" type="pres">
      <dgm:prSet presAssocID="{FD825E32-72BC-0140-B9FF-0DAB70A09F3D}" presName="node" presStyleLbl="node1" presStyleIdx="3" presStyleCnt="4" custScaleX="194689" custScaleY="200879" custRadScaleRad="161507" custRadScaleInc="-3399">
        <dgm:presLayoutVars>
          <dgm:bulletEnabled val="1"/>
        </dgm:presLayoutVars>
      </dgm:prSet>
      <dgm:spPr/>
    </dgm:pt>
  </dgm:ptLst>
  <dgm:cxnLst>
    <dgm:cxn modelId="{1FAA4C18-48D2-2E4F-A461-6A5B3EFEECE8}" type="presOf" srcId="{C3C2FF35-B12C-364F-AAB9-67CF50EA9873}" destId="{9B02CBA5-1C37-2E40-B24D-C6EF6D298696}" srcOrd="0" destOrd="0" presId="urn:microsoft.com/office/officeart/2005/8/layout/radial5"/>
    <dgm:cxn modelId="{D25F0C22-16E1-0E47-A9B8-8F8312F2579A}" srcId="{C675B747-A3E5-DC46-BF09-BEE653B2F8EB}" destId="{3348CB86-A29E-B747-B294-C37C7DCF0B05}" srcOrd="0" destOrd="0" parTransId="{ECA1BD9F-841E-2343-9A95-DD0EB5641E52}" sibTransId="{C8327F0F-6508-9840-8208-F8CECA2080B1}"/>
    <dgm:cxn modelId="{8AF56F29-979A-5C42-9F38-2A12C360C1F3}" srcId="{3348CB86-A29E-B747-B294-C37C7DCF0B05}" destId="{C3C2FF35-B12C-364F-AAB9-67CF50EA9873}" srcOrd="0" destOrd="0" parTransId="{E157B971-D49A-F347-AA5B-AD841848F71A}" sibTransId="{A3168B2C-9645-0841-BC34-1272B13D9B82}"/>
    <dgm:cxn modelId="{1433852B-9A93-304E-9BB2-53D02BE5EDB0}" srcId="{3348CB86-A29E-B747-B294-C37C7DCF0B05}" destId="{FD825E32-72BC-0140-B9FF-0DAB70A09F3D}" srcOrd="3" destOrd="0" parTransId="{8853AEEA-AAF6-A14D-89CC-637EAA2BBB54}" sibTransId="{AB2EA7EE-1F81-194D-9ABC-ED7E438A197E}"/>
    <dgm:cxn modelId="{61A4D62D-5352-D44A-ACAF-CAF2A19B3837}" srcId="{3348CB86-A29E-B747-B294-C37C7DCF0B05}" destId="{ECE53429-206B-F645-BD1F-DCF5A5C2A0A4}" srcOrd="1" destOrd="0" parTransId="{F6F0B07C-4EB8-8849-9267-52D83A96097B}" sibTransId="{F46A6B4B-0A31-4F4A-9FB5-1E881678BF26}"/>
    <dgm:cxn modelId="{C950BA2E-88C8-C24C-B8DA-054304C5423F}" type="presOf" srcId="{8853AEEA-AAF6-A14D-89CC-637EAA2BBB54}" destId="{32BA12FD-39D5-E043-A114-7AA115B1C011}" srcOrd="1" destOrd="0" presId="urn:microsoft.com/office/officeart/2005/8/layout/radial5"/>
    <dgm:cxn modelId="{9DCFFA34-FF5A-7141-99D0-CBD846CCD59C}" type="presOf" srcId="{4A52FB7E-A2A6-FC4F-B29F-BF78AC11123E}" destId="{C6007DC9-658C-EE48-B678-2AC759E01CC3}" srcOrd="0" destOrd="0" presId="urn:microsoft.com/office/officeart/2005/8/layout/radial5"/>
    <dgm:cxn modelId="{0390875F-7907-C349-9636-4DB8D5A7EC66}" type="presOf" srcId="{F6F0B07C-4EB8-8849-9267-52D83A96097B}" destId="{F361AB3C-BF25-ED4A-8B05-73F71D3375E1}" srcOrd="0" destOrd="0" presId="urn:microsoft.com/office/officeart/2005/8/layout/radial5"/>
    <dgm:cxn modelId="{0ACF1F6C-7676-4B42-B0E2-5FD96ADE24CD}" type="presOf" srcId="{E157B971-D49A-F347-AA5B-AD841848F71A}" destId="{142D7CCD-CA9E-3A42-8A63-0344EE3C9A97}" srcOrd="1" destOrd="0" presId="urn:microsoft.com/office/officeart/2005/8/layout/radial5"/>
    <dgm:cxn modelId="{BE36A27C-9717-AF4E-8A1D-88E7E3ED60BF}" type="presOf" srcId="{E157B971-D49A-F347-AA5B-AD841848F71A}" destId="{AB7EA06F-E715-B94C-9BAE-88D32A9B0B73}" srcOrd="0" destOrd="0" presId="urn:microsoft.com/office/officeart/2005/8/layout/radial5"/>
    <dgm:cxn modelId="{0493637F-AB93-B342-8455-94475DC1499E}" type="presOf" srcId="{3348CB86-A29E-B747-B294-C37C7DCF0B05}" destId="{20F5C8F8-C810-024D-AE2F-B9411B3FA90D}" srcOrd="0" destOrd="0" presId="urn:microsoft.com/office/officeart/2005/8/layout/radial5"/>
    <dgm:cxn modelId="{3C350BAF-DFC3-484F-A4D8-92D170EF316E}" type="presOf" srcId="{4A52FB7E-A2A6-FC4F-B29F-BF78AC11123E}" destId="{374AD023-1541-CF48-AFBD-CCBCFDFE6677}" srcOrd="1" destOrd="0" presId="urn:microsoft.com/office/officeart/2005/8/layout/radial5"/>
    <dgm:cxn modelId="{B5F655B2-28CF-2E42-887E-9F072EB4D3DA}" type="presOf" srcId="{FD825E32-72BC-0140-B9FF-0DAB70A09F3D}" destId="{002CA708-F621-9A40-AF09-9C1C02AF9DAC}" srcOrd="0" destOrd="0" presId="urn:microsoft.com/office/officeart/2005/8/layout/radial5"/>
    <dgm:cxn modelId="{6AFB6ABC-B767-584A-B694-64696318A009}" type="presOf" srcId="{C675B747-A3E5-DC46-BF09-BEE653B2F8EB}" destId="{DE6E40D9-628D-B042-A493-1523DF81945D}" srcOrd="0" destOrd="0" presId="urn:microsoft.com/office/officeart/2005/8/layout/radial5"/>
    <dgm:cxn modelId="{30EEBBC8-BEDA-9549-9ED2-31E0939B8F92}" type="presOf" srcId="{8853AEEA-AAF6-A14D-89CC-637EAA2BBB54}" destId="{7BBCB41C-83F6-2246-BCCB-050F101DF1E1}" srcOrd="0" destOrd="0" presId="urn:microsoft.com/office/officeart/2005/8/layout/radial5"/>
    <dgm:cxn modelId="{21667BD0-F3EF-7D43-AACA-2BF21D552B14}" type="presOf" srcId="{AA25CAFF-C37D-C042-B4D2-13A87D9CEEEA}" destId="{78C53234-371A-4B4F-9198-6C2A70BE85E6}" srcOrd="0" destOrd="0" presId="urn:microsoft.com/office/officeart/2005/8/layout/radial5"/>
    <dgm:cxn modelId="{6CAB7ED3-E5A6-7443-BC41-2F89465A20FB}" type="presOf" srcId="{ECE53429-206B-F645-BD1F-DCF5A5C2A0A4}" destId="{9D227FC5-4E29-494C-B329-85DDEA23A2FF}" srcOrd="0" destOrd="0" presId="urn:microsoft.com/office/officeart/2005/8/layout/radial5"/>
    <dgm:cxn modelId="{070A2EE5-268C-4849-9A10-E8F7FEEEE977}" type="presOf" srcId="{F6F0B07C-4EB8-8849-9267-52D83A96097B}" destId="{62EF729C-0A86-1540-9A5E-C2E7F6B70352}" srcOrd="1" destOrd="0" presId="urn:microsoft.com/office/officeart/2005/8/layout/radial5"/>
    <dgm:cxn modelId="{11A8A3FF-B072-154B-BE5C-760FA77534F6}" srcId="{3348CB86-A29E-B747-B294-C37C7DCF0B05}" destId="{AA25CAFF-C37D-C042-B4D2-13A87D9CEEEA}" srcOrd="2" destOrd="0" parTransId="{4A52FB7E-A2A6-FC4F-B29F-BF78AC11123E}" sibTransId="{2DF318AA-5790-9B48-80AF-2ABE9BE671CA}"/>
    <dgm:cxn modelId="{91340FB4-1560-2340-B144-BFEF271136CA}" type="presParOf" srcId="{DE6E40D9-628D-B042-A493-1523DF81945D}" destId="{20F5C8F8-C810-024D-AE2F-B9411B3FA90D}" srcOrd="0" destOrd="0" presId="urn:microsoft.com/office/officeart/2005/8/layout/radial5"/>
    <dgm:cxn modelId="{2CA567F7-2C3E-CA43-8FD3-48173BB55997}" type="presParOf" srcId="{DE6E40D9-628D-B042-A493-1523DF81945D}" destId="{AB7EA06F-E715-B94C-9BAE-88D32A9B0B73}" srcOrd="1" destOrd="0" presId="urn:microsoft.com/office/officeart/2005/8/layout/radial5"/>
    <dgm:cxn modelId="{27057E3E-0150-0540-9774-8BD5921D4B01}" type="presParOf" srcId="{AB7EA06F-E715-B94C-9BAE-88D32A9B0B73}" destId="{142D7CCD-CA9E-3A42-8A63-0344EE3C9A97}" srcOrd="0" destOrd="0" presId="urn:microsoft.com/office/officeart/2005/8/layout/radial5"/>
    <dgm:cxn modelId="{0356BF7E-D0AE-3149-B435-4ABD029A644B}" type="presParOf" srcId="{DE6E40D9-628D-B042-A493-1523DF81945D}" destId="{9B02CBA5-1C37-2E40-B24D-C6EF6D298696}" srcOrd="2" destOrd="0" presId="urn:microsoft.com/office/officeart/2005/8/layout/radial5"/>
    <dgm:cxn modelId="{4F300A4D-3FA4-1144-8FF4-CC9ED6B4654B}" type="presParOf" srcId="{DE6E40D9-628D-B042-A493-1523DF81945D}" destId="{F361AB3C-BF25-ED4A-8B05-73F71D3375E1}" srcOrd="3" destOrd="0" presId="urn:microsoft.com/office/officeart/2005/8/layout/radial5"/>
    <dgm:cxn modelId="{100F995D-AC7D-484C-A53C-D4A34C5DAD57}" type="presParOf" srcId="{F361AB3C-BF25-ED4A-8B05-73F71D3375E1}" destId="{62EF729C-0A86-1540-9A5E-C2E7F6B70352}" srcOrd="0" destOrd="0" presId="urn:microsoft.com/office/officeart/2005/8/layout/radial5"/>
    <dgm:cxn modelId="{2AC64D3F-0EE4-B242-813A-9D88A9E7DF12}" type="presParOf" srcId="{DE6E40D9-628D-B042-A493-1523DF81945D}" destId="{9D227FC5-4E29-494C-B329-85DDEA23A2FF}" srcOrd="4" destOrd="0" presId="urn:microsoft.com/office/officeart/2005/8/layout/radial5"/>
    <dgm:cxn modelId="{2B81B495-80EA-B341-8728-7CC38F600E80}" type="presParOf" srcId="{DE6E40D9-628D-B042-A493-1523DF81945D}" destId="{C6007DC9-658C-EE48-B678-2AC759E01CC3}" srcOrd="5" destOrd="0" presId="urn:microsoft.com/office/officeart/2005/8/layout/radial5"/>
    <dgm:cxn modelId="{14A10487-184C-4448-ACDC-E8FC89715929}" type="presParOf" srcId="{C6007DC9-658C-EE48-B678-2AC759E01CC3}" destId="{374AD023-1541-CF48-AFBD-CCBCFDFE6677}" srcOrd="0" destOrd="0" presId="urn:microsoft.com/office/officeart/2005/8/layout/radial5"/>
    <dgm:cxn modelId="{899DB525-99E3-0C47-8737-E175EDE0BB2A}" type="presParOf" srcId="{DE6E40D9-628D-B042-A493-1523DF81945D}" destId="{78C53234-371A-4B4F-9198-6C2A70BE85E6}" srcOrd="6" destOrd="0" presId="urn:microsoft.com/office/officeart/2005/8/layout/radial5"/>
    <dgm:cxn modelId="{3B3E3B0E-1430-2843-A5F8-3D684C2980E2}" type="presParOf" srcId="{DE6E40D9-628D-B042-A493-1523DF81945D}" destId="{7BBCB41C-83F6-2246-BCCB-050F101DF1E1}" srcOrd="7" destOrd="0" presId="urn:microsoft.com/office/officeart/2005/8/layout/radial5"/>
    <dgm:cxn modelId="{39A3BBC5-6450-9C4C-9361-0948248334C5}" type="presParOf" srcId="{7BBCB41C-83F6-2246-BCCB-050F101DF1E1}" destId="{32BA12FD-39D5-E043-A114-7AA115B1C011}" srcOrd="0" destOrd="0" presId="urn:microsoft.com/office/officeart/2005/8/layout/radial5"/>
    <dgm:cxn modelId="{3A2239B7-A478-8743-8145-3756813CA3F6}" type="presParOf" srcId="{DE6E40D9-628D-B042-A493-1523DF81945D}" destId="{002CA708-F621-9A40-AF09-9C1C02AF9DAC}" srcOrd="8"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F5C8F8-C810-024D-AE2F-B9411B3FA90D}">
      <dsp:nvSpPr>
        <dsp:cNvPr id="0" name=""/>
        <dsp:cNvSpPr/>
      </dsp:nvSpPr>
      <dsp:spPr>
        <a:xfrm>
          <a:off x="2905665" y="1464558"/>
          <a:ext cx="2846253" cy="2061982"/>
        </a:xfrm>
        <a:prstGeom prst="ellipse">
          <a:avLst/>
        </a:prstGeom>
        <a:gradFill rotWithShape="0">
          <a:gsLst>
            <a:gs pos="0">
              <a:schemeClr val="accent4">
                <a:lumMod val="20000"/>
                <a:lumOff val="80000"/>
              </a:schemeClr>
            </a:gs>
            <a:gs pos="100000">
              <a:schemeClr val="accent5">
                <a:shade val="8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b="1" i="0" kern="1200" dirty="0" err="1">
              <a:solidFill>
                <a:schemeClr val="tx1"/>
              </a:solidFill>
              <a:latin typeface="Avenir Black" panose="02000503020000020003" pitchFamily="2" charset="0"/>
            </a:rPr>
            <a:t>Trawsieithu</a:t>
          </a:r>
          <a:r>
            <a:rPr lang="en-GB" sz="2000" b="1" i="0" kern="1200" dirty="0">
              <a:solidFill>
                <a:schemeClr val="tx1"/>
              </a:solidFill>
              <a:latin typeface="Avenir Black" panose="02000503020000020003" pitchFamily="2" charset="0"/>
            </a:rPr>
            <a:t> </a:t>
          </a:r>
        </a:p>
      </dsp:txBody>
      <dsp:txXfrm>
        <a:off x="3322489" y="1766528"/>
        <a:ext cx="2012605" cy="1458042"/>
      </dsp:txXfrm>
    </dsp:sp>
    <dsp:sp modelId="{AB7EA06F-E715-B94C-9BAE-88D32A9B0B73}">
      <dsp:nvSpPr>
        <dsp:cNvPr id="0" name=""/>
        <dsp:cNvSpPr/>
      </dsp:nvSpPr>
      <dsp:spPr>
        <a:xfrm rot="16200000">
          <a:off x="4288706" y="1168316"/>
          <a:ext cx="80170" cy="445757"/>
        </a:xfrm>
        <a:prstGeom prst="rightArrow">
          <a:avLst>
            <a:gd name="adj1" fmla="val 60000"/>
            <a:gd name="adj2" fmla="val 50000"/>
          </a:avLst>
        </a:prstGeom>
        <a:gradFill rotWithShape="0">
          <a:gsLst>
            <a:gs pos="0">
              <a:schemeClr val="accent5">
                <a:shade val="90000"/>
                <a:hueOff val="0"/>
                <a:satOff val="0"/>
                <a:lumOff val="0"/>
                <a:alphaOff val="0"/>
                <a:tint val="100000"/>
                <a:shade val="100000"/>
                <a:satMod val="130000"/>
              </a:schemeClr>
            </a:gs>
            <a:gs pos="100000">
              <a:schemeClr val="accent5">
                <a:shade val="9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4300732" y="1269493"/>
        <a:ext cx="56119" cy="267455"/>
      </dsp:txXfrm>
    </dsp:sp>
    <dsp:sp modelId="{9B02CBA5-1C37-2E40-B24D-C6EF6D298696}">
      <dsp:nvSpPr>
        <dsp:cNvPr id="0" name=""/>
        <dsp:cNvSpPr/>
      </dsp:nvSpPr>
      <dsp:spPr>
        <a:xfrm>
          <a:off x="2205983" y="2242"/>
          <a:ext cx="4245617" cy="1311051"/>
        </a:xfrm>
        <a:prstGeom prst="ellipse">
          <a:avLst/>
        </a:prstGeom>
        <a:gradFill rotWithShape="0">
          <a:gsLst>
            <a:gs pos="0">
              <a:schemeClr val="accent5">
                <a:shade val="80000"/>
                <a:hueOff val="0"/>
                <a:satOff val="0"/>
                <a:lumOff val="0"/>
                <a:alphaOff val="0"/>
                <a:tint val="100000"/>
                <a:shade val="100000"/>
                <a:satMod val="130000"/>
              </a:schemeClr>
            </a:gs>
            <a:gs pos="100000">
              <a:schemeClr val="accent5">
                <a:shade val="8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err="1">
              <a:solidFill>
                <a:schemeClr val="tx1"/>
              </a:solidFill>
              <a:latin typeface="Avenir Book" panose="02000503020000020003" pitchFamily="2" charset="0"/>
            </a:rPr>
            <a:t>Mae’r</a:t>
          </a:r>
          <a:r>
            <a:rPr lang="en-GB" sz="1800" kern="1200" dirty="0">
              <a:solidFill>
                <a:schemeClr val="tx1"/>
              </a:solidFill>
              <a:latin typeface="Avenir Book" panose="02000503020000020003" pitchFamily="2" charset="0"/>
            </a:rPr>
            <a:t> term </a:t>
          </a:r>
          <a:r>
            <a:rPr lang="en-GB" sz="1800" kern="1200" dirty="0" err="1">
              <a:solidFill>
                <a:schemeClr val="tx1"/>
              </a:solidFill>
              <a:latin typeface="Avenir Book" panose="02000503020000020003" pitchFamily="2" charset="0"/>
            </a:rPr>
            <a:t>wedi</a:t>
          </a:r>
          <a:r>
            <a:rPr lang="en-GB" sz="1800" kern="1200" dirty="0">
              <a:solidFill>
                <a:schemeClr val="tx1"/>
              </a:solidFill>
              <a:latin typeface="Avenir Book" panose="02000503020000020003" pitchFamily="2" charset="0"/>
            </a:rPr>
            <a:t> </a:t>
          </a:r>
          <a:r>
            <a:rPr lang="en-GB" sz="1800" kern="1200" dirty="0" err="1">
              <a:solidFill>
                <a:schemeClr val="tx1"/>
              </a:solidFill>
              <a:latin typeface="Avenir Book" panose="02000503020000020003" pitchFamily="2" charset="0"/>
            </a:rPr>
            <a:t>cael</a:t>
          </a:r>
          <a:r>
            <a:rPr lang="en-GB" sz="1800" kern="1200" dirty="0">
              <a:solidFill>
                <a:schemeClr val="tx1"/>
              </a:solidFill>
              <a:latin typeface="Avenir Book" panose="02000503020000020003" pitchFamily="2" charset="0"/>
            </a:rPr>
            <a:t> </a:t>
          </a:r>
          <a:r>
            <a:rPr lang="en-GB" sz="1800" kern="1200" dirty="0" err="1">
              <a:solidFill>
                <a:schemeClr val="tx1"/>
              </a:solidFill>
              <a:latin typeface="Avenir Book" panose="02000503020000020003" pitchFamily="2" charset="0"/>
            </a:rPr>
            <a:t>ei</a:t>
          </a:r>
          <a:r>
            <a:rPr lang="en-GB" sz="1800" kern="1200" dirty="0">
              <a:solidFill>
                <a:schemeClr val="tx1"/>
              </a:solidFill>
              <a:latin typeface="Avenir Book" panose="02000503020000020003" pitchFamily="2" charset="0"/>
            </a:rPr>
            <a:t> </a:t>
          </a:r>
          <a:r>
            <a:rPr lang="en-GB" sz="1800" kern="1200" dirty="0" err="1">
              <a:solidFill>
                <a:schemeClr val="tx1"/>
              </a:solidFill>
              <a:latin typeface="Avenir Book" panose="02000503020000020003" pitchFamily="2" charset="0"/>
            </a:rPr>
            <a:t>gyfieithu</a:t>
          </a:r>
          <a:r>
            <a:rPr lang="en-GB" sz="1800" kern="1200" dirty="0">
              <a:solidFill>
                <a:schemeClr val="tx1"/>
              </a:solidFill>
              <a:latin typeface="Avenir Book" panose="02000503020000020003" pitchFamily="2" charset="0"/>
            </a:rPr>
            <a:t> </a:t>
          </a:r>
          <a:r>
            <a:rPr lang="en-GB" sz="1800" kern="1200" dirty="0" err="1">
              <a:solidFill>
                <a:schemeClr val="tx1"/>
              </a:solidFill>
              <a:latin typeface="Avenir Book" panose="02000503020000020003" pitchFamily="2" charset="0"/>
            </a:rPr>
            <a:t>i’r</a:t>
          </a:r>
          <a:r>
            <a:rPr lang="en-GB" sz="1800" kern="1200" dirty="0">
              <a:solidFill>
                <a:schemeClr val="tx1"/>
              </a:solidFill>
              <a:latin typeface="Avenir Book" panose="02000503020000020003" pitchFamily="2" charset="0"/>
            </a:rPr>
            <a:t> </a:t>
          </a:r>
          <a:r>
            <a:rPr lang="en-GB" sz="1800" kern="1200" dirty="0" err="1">
              <a:solidFill>
                <a:schemeClr val="tx1"/>
              </a:solidFill>
              <a:latin typeface="Avenir Book" panose="02000503020000020003" pitchFamily="2" charset="0"/>
            </a:rPr>
            <a:t>Saesneg</a:t>
          </a:r>
          <a:r>
            <a:rPr lang="en-GB" sz="1800" kern="1200" dirty="0">
              <a:solidFill>
                <a:schemeClr val="tx1"/>
              </a:solidFill>
              <a:latin typeface="Avenir Book" panose="02000503020000020003" pitchFamily="2" charset="0"/>
            </a:rPr>
            <a:t> ‘</a:t>
          </a:r>
          <a:r>
            <a:rPr lang="en-GB" sz="1800" kern="1200" dirty="0" err="1">
              <a:solidFill>
                <a:schemeClr val="tx1"/>
              </a:solidFill>
              <a:latin typeface="Avenir Book" panose="02000503020000020003" pitchFamily="2" charset="0"/>
            </a:rPr>
            <a:t>translanguaging</a:t>
          </a:r>
          <a:r>
            <a:rPr lang="en-GB" sz="1200" kern="1200" dirty="0">
              <a:solidFill>
                <a:schemeClr val="tx1"/>
              </a:solidFill>
            </a:rPr>
            <a:t>’</a:t>
          </a:r>
        </a:p>
      </dsp:txBody>
      <dsp:txXfrm>
        <a:off x="2827739" y="194241"/>
        <a:ext cx="3002105" cy="927053"/>
      </dsp:txXfrm>
    </dsp:sp>
    <dsp:sp modelId="{F361AB3C-BF25-ED4A-8B05-73F71D3375E1}">
      <dsp:nvSpPr>
        <dsp:cNvPr id="0" name=""/>
        <dsp:cNvSpPr/>
      </dsp:nvSpPr>
      <dsp:spPr>
        <a:xfrm rot="93366">
          <a:off x="5797979" y="2314123"/>
          <a:ext cx="113464" cy="445757"/>
        </a:xfrm>
        <a:prstGeom prst="rightArrow">
          <a:avLst>
            <a:gd name="adj1" fmla="val 60000"/>
            <a:gd name="adj2" fmla="val 50000"/>
          </a:avLst>
        </a:prstGeom>
        <a:gradFill rotWithShape="0">
          <a:gsLst>
            <a:gs pos="0">
              <a:schemeClr val="accent5">
                <a:shade val="90000"/>
                <a:hueOff val="-173892"/>
                <a:satOff val="-2927"/>
                <a:lumOff val="10605"/>
                <a:alphaOff val="0"/>
                <a:tint val="100000"/>
                <a:shade val="100000"/>
                <a:satMod val="130000"/>
              </a:schemeClr>
            </a:gs>
            <a:gs pos="100000">
              <a:schemeClr val="accent5">
                <a:shade val="90000"/>
                <a:hueOff val="-173892"/>
                <a:satOff val="-2927"/>
                <a:lumOff val="10605"/>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5797985" y="2402812"/>
        <a:ext cx="79425" cy="267455"/>
      </dsp:txXfrm>
    </dsp:sp>
    <dsp:sp modelId="{9D227FC5-4E29-494C-B329-85DDEA23A2FF}">
      <dsp:nvSpPr>
        <dsp:cNvPr id="0" name=""/>
        <dsp:cNvSpPr/>
      </dsp:nvSpPr>
      <dsp:spPr>
        <a:xfrm>
          <a:off x="5964445" y="1303961"/>
          <a:ext cx="2560103" cy="2541591"/>
        </a:xfrm>
        <a:prstGeom prst="ellipse">
          <a:avLst/>
        </a:prstGeom>
        <a:gradFill rotWithShape="0">
          <a:gsLst>
            <a:gs pos="0">
              <a:schemeClr val="accent5">
                <a:shade val="80000"/>
                <a:hueOff val="-173001"/>
                <a:satOff val="-2927"/>
                <a:lumOff val="11390"/>
                <a:alphaOff val="0"/>
                <a:tint val="100000"/>
                <a:shade val="100000"/>
                <a:satMod val="130000"/>
              </a:schemeClr>
            </a:gs>
            <a:gs pos="100000">
              <a:schemeClr val="accent5">
                <a:shade val="80000"/>
                <a:hueOff val="-173001"/>
                <a:satOff val="-2927"/>
                <a:lumOff val="1139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err="1">
              <a:solidFill>
                <a:schemeClr val="tx1"/>
              </a:solidFill>
              <a:latin typeface="Avenir Book" panose="02000503020000020003" pitchFamily="2" charset="0"/>
            </a:rPr>
            <a:t>Testun</a:t>
          </a:r>
          <a:r>
            <a:rPr lang="en-GB" sz="2400" kern="1200" baseline="0" dirty="0">
              <a:solidFill>
                <a:schemeClr val="tx1"/>
              </a:solidFill>
              <a:latin typeface="Avenir Book" panose="02000503020000020003" pitchFamily="2" charset="0"/>
            </a:rPr>
            <a:t> </a:t>
          </a:r>
          <a:r>
            <a:rPr lang="en-GB" sz="2400" kern="1200" baseline="0" dirty="0" err="1">
              <a:solidFill>
                <a:schemeClr val="tx1"/>
              </a:solidFill>
              <a:latin typeface="Avenir Book" panose="02000503020000020003" pitchFamily="2" charset="0"/>
            </a:rPr>
            <a:t>ymchwil</a:t>
          </a:r>
          <a:r>
            <a:rPr lang="en-GB" sz="2400" kern="1200" baseline="0" dirty="0">
              <a:solidFill>
                <a:schemeClr val="tx1"/>
              </a:solidFill>
              <a:latin typeface="Avenir Book" panose="02000503020000020003" pitchFamily="2" charset="0"/>
            </a:rPr>
            <a:t> Cen Williams </a:t>
          </a:r>
          <a:r>
            <a:rPr lang="en-GB" sz="2400" kern="1200" baseline="0" dirty="0" err="1">
              <a:solidFill>
                <a:schemeClr val="tx1"/>
              </a:solidFill>
              <a:latin typeface="Avenir Book" panose="02000503020000020003" pitchFamily="2" charset="0"/>
            </a:rPr>
            <a:t>ym</a:t>
          </a:r>
          <a:r>
            <a:rPr lang="en-GB" sz="2400" kern="1200" baseline="0" dirty="0">
              <a:solidFill>
                <a:schemeClr val="tx1"/>
              </a:solidFill>
              <a:latin typeface="Avenir Book" panose="02000503020000020003" pitchFamily="2" charset="0"/>
            </a:rPr>
            <a:t> </a:t>
          </a:r>
          <a:r>
            <a:rPr lang="en-GB" sz="2400" kern="1200" baseline="0" dirty="0" err="1">
              <a:solidFill>
                <a:schemeClr val="tx1"/>
              </a:solidFill>
              <a:latin typeface="Avenir Book" panose="02000503020000020003" pitchFamily="2" charset="0"/>
            </a:rPr>
            <a:t>Mangor</a:t>
          </a:r>
          <a:r>
            <a:rPr lang="en-GB" sz="2400" kern="1200" baseline="0" dirty="0">
              <a:solidFill>
                <a:schemeClr val="tx1"/>
              </a:solidFill>
              <a:latin typeface="Avenir Book" panose="02000503020000020003" pitchFamily="2" charset="0"/>
            </a:rPr>
            <a:t> </a:t>
          </a:r>
          <a:r>
            <a:rPr lang="en-GB" sz="2400" kern="1200" baseline="0" dirty="0" err="1">
              <a:solidFill>
                <a:schemeClr val="tx1"/>
              </a:solidFill>
              <a:latin typeface="Avenir Book" panose="02000503020000020003" pitchFamily="2" charset="0"/>
            </a:rPr>
            <a:t>ym</a:t>
          </a:r>
          <a:r>
            <a:rPr lang="en-GB" sz="2400" kern="1200" baseline="0" dirty="0">
              <a:solidFill>
                <a:schemeClr val="tx1"/>
              </a:solidFill>
              <a:latin typeface="Avenir Book" panose="02000503020000020003" pitchFamily="2" charset="0"/>
            </a:rPr>
            <a:t> </a:t>
          </a:r>
          <a:r>
            <a:rPr lang="en-GB" sz="2400" kern="1200" baseline="0" dirty="0" err="1">
              <a:solidFill>
                <a:schemeClr val="tx1"/>
              </a:solidFill>
              <a:latin typeface="Avenir Book" panose="02000503020000020003" pitchFamily="2" charset="0"/>
            </a:rPr>
            <a:t>yr</a:t>
          </a:r>
          <a:r>
            <a:rPr lang="en-GB" sz="2400" kern="1200" baseline="0" dirty="0">
              <a:solidFill>
                <a:schemeClr val="tx1"/>
              </a:solidFill>
              <a:latin typeface="Avenir Book" panose="02000503020000020003" pitchFamily="2" charset="0"/>
            </a:rPr>
            <a:t> 1980au </a:t>
          </a:r>
          <a:endParaRPr lang="en-GB" sz="2400" kern="1200" dirty="0">
            <a:solidFill>
              <a:schemeClr val="tx1"/>
            </a:solidFill>
            <a:latin typeface="Avenir Book" panose="02000503020000020003" pitchFamily="2" charset="0"/>
          </a:endParaRPr>
        </a:p>
      </dsp:txBody>
      <dsp:txXfrm>
        <a:off x="6339363" y="1676168"/>
        <a:ext cx="1810267" cy="1797177"/>
      </dsp:txXfrm>
    </dsp:sp>
    <dsp:sp modelId="{C6007DC9-658C-EE48-B678-2AC759E01CC3}">
      <dsp:nvSpPr>
        <dsp:cNvPr id="0" name=""/>
        <dsp:cNvSpPr/>
      </dsp:nvSpPr>
      <dsp:spPr>
        <a:xfrm rot="5296212">
          <a:off x="4332548" y="3356417"/>
          <a:ext cx="57945" cy="445757"/>
        </a:xfrm>
        <a:prstGeom prst="rightArrow">
          <a:avLst>
            <a:gd name="adj1" fmla="val 60000"/>
            <a:gd name="adj2" fmla="val 50000"/>
          </a:avLst>
        </a:prstGeom>
        <a:gradFill rotWithShape="0">
          <a:gsLst>
            <a:gs pos="0">
              <a:schemeClr val="accent5">
                <a:shade val="90000"/>
                <a:hueOff val="-347783"/>
                <a:satOff val="-5853"/>
                <a:lumOff val="21210"/>
                <a:alphaOff val="0"/>
                <a:tint val="100000"/>
                <a:shade val="100000"/>
                <a:satMod val="130000"/>
              </a:schemeClr>
            </a:gs>
            <a:gs pos="100000">
              <a:schemeClr val="accent5">
                <a:shade val="90000"/>
                <a:hueOff val="-347783"/>
                <a:satOff val="-5853"/>
                <a:lumOff val="2121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4340977" y="3436880"/>
        <a:ext cx="40562" cy="267455"/>
      </dsp:txXfrm>
    </dsp:sp>
    <dsp:sp modelId="{78C53234-371A-4B4F-9198-6C2A70BE85E6}">
      <dsp:nvSpPr>
        <dsp:cNvPr id="0" name=""/>
        <dsp:cNvSpPr/>
      </dsp:nvSpPr>
      <dsp:spPr>
        <a:xfrm>
          <a:off x="2335343" y="3635545"/>
          <a:ext cx="4095345" cy="1311051"/>
        </a:xfrm>
        <a:prstGeom prst="ellipse">
          <a:avLst/>
        </a:prstGeom>
        <a:gradFill rotWithShape="0">
          <a:gsLst>
            <a:gs pos="0">
              <a:schemeClr val="accent5">
                <a:shade val="80000"/>
                <a:hueOff val="-346002"/>
                <a:satOff val="-5853"/>
                <a:lumOff val="22780"/>
                <a:alphaOff val="0"/>
                <a:tint val="100000"/>
                <a:shade val="100000"/>
                <a:satMod val="130000"/>
              </a:schemeClr>
            </a:gs>
            <a:gs pos="100000">
              <a:schemeClr val="accent5">
                <a:shade val="80000"/>
                <a:hueOff val="-346002"/>
                <a:satOff val="-5853"/>
                <a:lumOff val="2278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cy-GB" sz="1800" kern="1200" noProof="0" dirty="0">
              <a:solidFill>
                <a:schemeClr val="tx1"/>
              </a:solidFill>
              <a:latin typeface="Avenir Book" panose="02000503020000020003" pitchFamily="2" charset="0"/>
            </a:rPr>
            <a:t>Ymchwil yn edrych ar strategaethau i helpu dysgwyr i ddefnyddio dwy iaith mewn gwers </a:t>
          </a:r>
        </a:p>
      </dsp:txBody>
      <dsp:txXfrm>
        <a:off x="2935092" y="3827544"/>
        <a:ext cx="2895847" cy="927053"/>
      </dsp:txXfrm>
    </dsp:sp>
    <dsp:sp modelId="{7BBCB41C-83F6-2246-BCCB-050F101DF1E1}">
      <dsp:nvSpPr>
        <dsp:cNvPr id="0" name=""/>
        <dsp:cNvSpPr/>
      </dsp:nvSpPr>
      <dsp:spPr>
        <a:xfrm rot="10708227">
          <a:off x="2704766" y="2314131"/>
          <a:ext cx="142683" cy="445757"/>
        </a:xfrm>
        <a:prstGeom prst="rightArrow">
          <a:avLst>
            <a:gd name="adj1" fmla="val 60000"/>
            <a:gd name="adj2" fmla="val 50000"/>
          </a:avLst>
        </a:prstGeom>
        <a:gradFill rotWithShape="0">
          <a:gsLst>
            <a:gs pos="0">
              <a:schemeClr val="accent5">
                <a:shade val="90000"/>
                <a:hueOff val="-521675"/>
                <a:satOff val="-8780"/>
                <a:lumOff val="31815"/>
                <a:alphaOff val="0"/>
                <a:tint val="100000"/>
                <a:shade val="100000"/>
                <a:satMod val="130000"/>
              </a:schemeClr>
            </a:gs>
            <a:gs pos="100000">
              <a:schemeClr val="accent5">
                <a:shade val="90000"/>
                <a:hueOff val="-521675"/>
                <a:satOff val="-8780"/>
                <a:lumOff val="31815"/>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2747563" y="2402711"/>
        <a:ext cx="99878" cy="267455"/>
      </dsp:txXfrm>
    </dsp:sp>
    <dsp:sp modelId="{002CA708-F621-9A40-AF09-9C1C02AF9DAC}">
      <dsp:nvSpPr>
        <dsp:cNvPr id="0" name=""/>
        <dsp:cNvSpPr/>
      </dsp:nvSpPr>
      <dsp:spPr>
        <a:xfrm>
          <a:off x="85465" y="1257963"/>
          <a:ext cx="2552473" cy="2633627"/>
        </a:xfrm>
        <a:prstGeom prst="ellipse">
          <a:avLst/>
        </a:prstGeom>
        <a:gradFill rotWithShape="0">
          <a:gsLst>
            <a:gs pos="0">
              <a:schemeClr val="accent5">
                <a:shade val="80000"/>
                <a:hueOff val="-519003"/>
                <a:satOff val="-8780"/>
                <a:lumOff val="34170"/>
                <a:alphaOff val="0"/>
                <a:tint val="100000"/>
                <a:shade val="100000"/>
                <a:satMod val="130000"/>
              </a:schemeClr>
            </a:gs>
            <a:gs pos="100000">
              <a:schemeClr val="accent5">
                <a:shade val="80000"/>
                <a:hueOff val="-519003"/>
                <a:satOff val="-8780"/>
                <a:lumOff val="3417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err="1">
              <a:solidFill>
                <a:schemeClr val="tx1"/>
              </a:solidFill>
              <a:latin typeface="Avenir Book" panose="02000503020000020003" pitchFamily="2" charset="0"/>
            </a:rPr>
            <a:t>Bathwyd</a:t>
          </a:r>
          <a:r>
            <a:rPr lang="en-GB" sz="1800" kern="1200" dirty="0">
              <a:solidFill>
                <a:schemeClr val="tx1"/>
              </a:solidFill>
              <a:latin typeface="Avenir Book" panose="02000503020000020003" pitchFamily="2" charset="0"/>
            </a:rPr>
            <a:t> y term </a:t>
          </a:r>
          <a:r>
            <a:rPr lang="en-GB" sz="1800" kern="1200" dirty="0" err="1">
              <a:solidFill>
                <a:schemeClr val="tx1"/>
              </a:solidFill>
              <a:latin typeface="Avenir Book" panose="02000503020000020003" pitchFamily="2" charset="0"/>
            </a:rPr>
            <a:t>i</a:t>
          </a:r>
          <a:r>
            <a:rPr lang="en-GB" sz="1800" kern="1200" dirty="0">
              <a:solidFill>
                <a:schemeClr val="tx1"/>
              </a:solidFill>
              <a:latin typeface="Avenir Book" panose="02000503020000020003" pitchFamily="2" charset="0"/>
            </a:rPr>
            <a:t> </a:t>
          </a:r>
          <a:r>
            <a:rPr lang="en-GB" sz="1800" kern="1200" dirty="0" err="1">
              <a:solidFill>
                <a:schemeClr val="tx1"/>
              </a:solidFill>
              <a:latin typeface="Avenir Book" panose="02000503020000020003" pitchFamily="2" charset="0"/>
            </a:rPr>
            <a:t>ddisgrifio</a:t>
          </a:r>
          <a:r>
            <a:rPr lang="en-GB" sz="1800" kern="1200" dirty="0">
              <a:solidFill>
                <a:schemeClr val="tx1"/>
              </a:solidFill>
              <a:latin typeface="Avenir Book" panose="02000503020000020003" pitchFamily="2" charset="0"/>
            </a:rPr>
            <a:t> proses </a:t>
          </a:r>
          <a:r>
            <a:rPr lang="en-GB" sz="1800" kern="1200" dirty="0" err="1">
              <a:solidFill>
                <a:schemeClr val="tx1"/>
              </a:solidFill>
              <a:latin typeface="Avenir Book" panose="02000503020000020003" pitchFamily="2" charset="0"/>
            </a:rPr>
            <a:t>clywed</a:t>
          </a:r>
          <a:r>
            <a:rPr lang="en-GB" sz="1800" kern="1200" dirty="0">
              <a:solidFill>
                <a:schemeClr val="tx1"/>
              </a:solidFill>
              <a:latin typeface="Avenir Book" panose="02000503020000020003" pitchFamily="2" charset="0"/>
            </a:rPr>
            <a:t> </a:t>
          </a:r>
          <a:r>
            <a:rPr lang="en-GB" sz="1800" kern="1200" dirty="0" err="1">
              <a:solidFill>
                <a:schemeClr val="tx1"/>
              </a:solidFill>
              <a:latin typeface="Avenir Book" panose="02000503020000020003" pitchFamily="2" charset="0"/>
            </a:rPr>
            <a:t>gwybodaeth</a:t>
          </a:r>
          <a:r>
            <a:rPr lang="en-GB" sz="1800" kern="1200" dirty="0">
              <a:solidFill>
                <a:schemeClr val="tx1"/>
              </a:solidFill>
              <a:latin typeface="Avenir Book" panose="02000503020000020003" pitchFamily="2" charset="0"/>
            </a:rPr>
            <a:t> </a:t>
          </a:r>
          <a:r>
            <a:rPr lang="en-GB" sz="1800" kern="1200" dirty="0" err="1">
              <a:solidFill>
                <a:schemeClr val="tx1"/>
              </a:solidFill>
              <a:latin typeface="Avenir Book" panose="02000503020000020003" pitchFamily="2" charset="0"/>
            </a:rPr>
            <a:t>mewn</a:t>
          </a:r>
          <a:r>
            <a:rPr lang="en-GB" sz="1800" kern="1200" dirty="0">
              <a:solidFill>
                <a:schemeClr val="tx1"/>
              </a:solidFill>
              <a:latin typeface="Avenir Book" panose="02000503020000020003" pitchFamily="2" charset="0"/>
            </a:rPr>
            <a:t> un </a:t>
          </a:r>
          <a:r>
            <a:rPr lang="en-GB" sz="1800" kern="1200" dirty="0" err="1">
              <a:solidFill>
                <a:schemeClr val="tx1"/>
              </a:solidFill>
              <a:latin typeface="Avenir Book" panose="02000503020000020003" pitchFamily="2" charset="0"/>
            </a:rPr>
            <a:t>iaith</a:t>
          </a:r>
          <a:r>
            <a:rPr lang="en-GB" sz="1800" kern="1200" dirty="0">
              <a:solidFill>
                <a:schemeClr val="tx1"/>
              </a:solidFill>
              <a:latin typeface="Avenir Book" panose="02000503020000020003" pitchFamily="2" charset="0"/>
            </a:rPr>
            <a:t> </a:t>
          </a:r>
          <a:r>
            <a:rPr lang="en-GB" sz="1800" kern="1200" dirty="0" err="1">
              <a:solidFill>
                <a:schemeClr val="tx1"/>
              </a:solidFill>
              <a:latin typeface="Avenir Book" panose="02000503020000020003" pitchFamily="2" charset="0"/>
            </a:rPr>
            <a:t>a’I</a:t>
          </a:r>
          <a:r>
            <a:rPr lang="en-GB" sz="1800" kern="1200" dirty="0">
              <a:solidFill>
                <a:schemeClr val="tx1"/>
              </a:solidFill>
              <a:latin typeface="Avenir Book" panose="02000503020000020003" pitchFamily="2" charset="0"/>
            </a:rPr>
            <a:t> </a:t>
          </a:r>
          <a:r>
            <a:rPr lang="en-GB" sz="1800" kern="1200" dirty="0" err="1">
              <a:solidFill>
                <a:schemeClr val="tx1"/>
              </a:solidFill>
              <a:latin typeface="Avenir Book" panose="02000503020000020003" pitchFamily="2" charset="0"/>
            </a:rPr>
            <a:t>thrafod</a:t>
          </a:r>
          <a:r>
            <a:rPr lang="en-GB" sz="1800" kern="1200" dirty="0">
              <a:solidFill>
                <a:schemeClr val="tx1"/>
              </a:solidFill>
              <a:latin typeface="Avenir Book" panose="02000503020000020003" pitchFamily="2" charset="0"/>
            </a:rPr>
            <a:t>  / </a:t>
          </a:r>
          <a:r>
            <a:rPr lang="en-GB" sz="1800" kern="1200" dirty="0" err="1">
              <a:solidFill>
                <a:schemeClr val="tx1"/>
              </a:solidFill>
              <a:latin typeface="Avenir Book" panose="02000503020000020003" pitchFamily="2" charset="0"/>
            </a:rPr>
            <a:t>ysgrifennu</a:t>
          </a:r>
          <a:r>
            <a:rPr lang="en-GB" sz="1800" kern="1200" dirty="0">
              <a:solidFill>
                <a:schemeClr val="tx1"/>
              </a:solidFill>
              <a:latin typeface="Avenir Book" panose="02000503020000020003" pitchFamily="2" charset="0"/>
            </a:rPr>
            <a:t> </a:t>
          </a:r>
          <a:r>
            <a:rPr lang="en-GB" sz="1800" kern="1200" dirty="0" err="1">
              <a:solidFill>
                <a:schemeClr val="tx1"/>
              </a:solidFill>
              <a:latin typeface="Avenir Book" panose="02000503020000020003" pitchFamily="2" charset="0"/>
            </a:rPr>
            <a:t>mewn</a:t>
          </a:r>
          <a:r>
            <a:rPr lang="en-GB" sz="1800" kern="1200" dirty="0">
              <a:solidFill>
                <a:schemeClr val="tx1"/>
              </a:solidFill>
              <a:latin typeface="Avenir Book" panose="02000503020000020003" pitchFamily="2" charset="0"/>
            </a:rPr>
            <a:t> </a:t>
          </a:r>
          <a:r>
            <a:rPr lang="en-GB" sz="1800" kern="1200" dirty="0" err="1">
              <a:solidFill>
                <a:schemeClr val="tx1"/>
              </a:solidFill>
              <a:latin typeface="Avenir Book" panose="02000503020000020003" pitchFamily="2" charset="0"/>
            </a:rPr>
            <a:t>iaith</a:t>
          </a:r>
          <a:r>
            <a:rPr lang="en-GB" sz="1800" kern="1200" dirty="0">
              <a:solidFill>
                <a:schemeClr val="tx1"/>
              </a:solidFill>
              <a:latin typeface="Avenir Book" panose="02000503020000020003" pitchFamily="2" charset="0"/>
            </a:rPr>
            <a:t> </a:t>
          </a:r>
          <a:r>
            <a:rPr lang="en-GB" sz="1800" kern="1200" dirty="0" err="1">
              <a:solidFill>
                <a:schemeClr val="tx1"/>
              </a:solidFill>
              <a:latin typeface="Avenir Book" panose="02000503020000020003" pitchFamily="2" charset="0"/>
            </a:rPr>
            <a:t>arall</a:t>
          </a:r>
          <a:r>
            <a:rPr lang="en-GB" sz="1800" kern="1200" dirty="0">
              <a:solidFill>
                <a:schemeClr val="tx1"/>
              </a:solidFill>
              <a:latin typeface="Avenir Book" panose="02000503020000020003" pitchFamily="2" charset="0"/>
            </a:rPr>
            <a:t>.  </a:t>
          </a:r>
        </a:p>
      </dsp:txBody>
      <dsp:txXfrm>
        <a:off x="459266" y="1643649"/>
        <a:ext cx="1804871" cy="1862255"/>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7" name="Google Shape;207;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8" name="Google Shape;198;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0" name="Google Shape;23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ubtitle">
  <p:cSld name="TITLE_1">
    <p:spTree>
      <p:nvGrpSpPr>
        <p:cNvPr id="1" name="Shape 26"/>
        <p:cNvGrpSpPr/>
        <p:nvPr/>
      </p:nvGrpSpPr>
      <p:grpSpPr>
        <a:xfrm>
          <a:off x="0" y="0"/>
          <a:ext cx="0" cy="0"/>
          <a:chOff x="0" y="0"/>
          <a:chExt cx="0" cy="0"/>
        </a:xfrm>
      </p:grpSpPr>
      <p:sp>
        <p:nvSpPr>
          <p:cNvPr id="27" name="Google Shape;27;p3"/>
          <p:cNvSpPr/>
          <p:nvPr/>
        </p:nvSpPr>
        <p:spPr>
          <a:xfrm>
            <a:off x="3058200" y="-295450"/>
            <a:ext cx="3027600" cy="3027900"/>
          </a:xfrm>
          <a:prstGeom prst="ellipse">
            <a:avLst/>
          </a:prstGeom>
          <a:noFill/>
          <a:ln w="9525" cap="flat" cmpd="sng">
            <a:solidFill>
              <a:srgbClr val="A1BECC"/>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3"/>
          <p:cNvSpPr txBox="1">
            <a:spLocks noGrp="1"/>
          </p:cNvSpPr>
          <p:nvPr>
            <p:ph type="ctrTitle"/>
          </p:nvPr>
        </p:nvSpPr>
        <p:spPr>
          <a:xfrm>
            <a:off x="1773750" y="2421550"/>
            <a:ext cx="5596500" cy="1159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600"/>
              <a:buNone/>
              <a:defRPr sz="36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endParaRPr/>
          </a:p>
        </p:txBody>
      </p:sp>
      <p:sp>
        <p:nvSpPr>
          <p:cNvPr id="29" name="Google Shape;29;p3"/>
          <p:cNvSpPr txBox="1">
            <a:spLocks noGrp="1"/>
          </p:cNvSpPr>
          <p:nvPr>
            <p:ph type="subTitle" idx="1"/>
          </p:nvPr>
        </p:nvSpPr>
        <p:spPr>
          <a:xfrm>
            <a:off x="1773750" y="3449654"/>
            <a:ext cx="5596500" cy="784800"/>
          </a:xfrm>
          <a:prstGeom prst="rect">
            <a:avLst/>
          </a:prstGeom>
        </p:spPr>
        <p:txBody>
          <a:bodyPr spcFirstLastPara="1" wrap="square" lIns="91425" tIns="91425" rIns="91425" bIns="91425" anchor="t" anchorCtr="0">
            <a:noAutofit/>
          </a:bodyPr>
          <a:lstStyle>
            <a:lvl1pPr lvl="0" algn="ctr" rtl="0">
              <a:spcBef>
                <a:spcPts val="0"/>
              </a:spcBef>
              <a:spcAft>
                <a:spcPts val="0"/>
              </a:spcAft>
              <a:buClr>
                <a:srgbClr val="A1BECC"/>
              </a:buClr>
              <a:buSzPts val="2400"/>
              <a:buNone/>
              <a:defRPr b="1">
                <a:solidFill>
                  <a:srgbClr val="A1BECC"/>
                </a:solidFill>
              </a:defRPr>
            </a:lvl1pPr>
            <a:lvl2pPr lvl="1" algn="ctr" rtl="0">
              <a:spcBef>
                <a:spcPts val="0"/>
              </a:spcBef>
              <a:spcAft>
                <a:spcPts val="0"/>
              </a:spcAft>
              <a:buClr>
                <a:srgbClr val="A1BECC"/>
              </a:buClr>
              <a:buSzPts val="3000"/>
              <a:buNone/>
              <a:defRPr sz="3000" b="1">
                <a:solidFill>
                  <a:srgbClr val="A1BECC"/>
                </a:solidFill>
              </a:defRPr>
            </a:lvl2pPr>
            <a:lvl3pPr lvl="2" algn="ctr" rtl="0">
              <a:spcBef>
                <a:spcPts val="0"/>
              </a:spcBef>
              <a:spcAft>
                <a:spcPts val="0"/>
              </a:spcAft>
              <a:buClr>
                <a:srgbClr val="A1BECC"/>
              </a:buClr>
              <a:buSzPts val="3000"/>
              <a:buNone/>
              <a:defRPr sz="3000" b="1">
                <a:solidFill>
                  <a:srgbClr val="A1BECC"/>
                </a:solidFill>
              </a:defRPr>
            </a:lvl3pPr>
            <a:lvl4pPr lvl="3" algn="ctr" rtl="0">
              <a:spcBef>
                <a:spcPts val="0"/>
              </a:spcBef>
              <a:spcAft>
                <a:spcPts val="0"/>
              </a:spcAft>
              <a:buClr>
                <a:srgbClr val="A1BECC"/>
              </a:buClr>
              <a:buSzPts val="3000"/>
              <a:buNone/>
              <a:defRPr sz="3000" b="1">
                <a:solidFill>
                  <a:srgbClr val="A1BECC"/>
                </a:solidFill>
              </a:defRPr>
            </a:lvl4pPr>
            <a:lvl5pPr lvl="4" algn="ctr" rtl="0">
              <a:spcBef>
                <a:spcPts val="0"/>
              </a:spcBef>
              <a:spcAft>
                <a:spcPts val="0"/>
              </a:spcAft>
              <a:buClr>
                <a:srgbClr val="A1BECC"/>
              </a:buClr>
              <a:buSzPts val="3000"/>
              <a:buNone/>
              <a:defRPr sz="3000" b="1">
                <a:solidFill>
                  <a:srgbClr val="A1BECC"/>
                </a:solidFill>
              </a:defRPr>
            </a:lvl5pPr>
            <a:lvl6pPr lvl="5" algn="ctr" rtl="0">
              <a:spcBef>
                <a:spcPts val="0"/>
              </a:spcBef>
              <a:spcAft>
                <a:spcPts val="0"/>
              </a:spcAft>
              <a:buClr>
                <a:srgbClr val="A1BECC"/>
              </a:buClr>
              <a:buSzPts val="3000"/>
              <a:buNone/>
              <a:defRPr sz="3000" b="1">
                <a:solidFill>
                  <a:srgbClr val="A1BECC"/>
                </a:solidFill>
              </a:defRPr>
            </a:lvl6pPr>
            <a:lvl7pPr lvl="6" algn="ctr" rtl="0">
              <a:spcBef>
                <a:spcPts val="0"/>
              </a:spcBef>
              <a:spcAft>
                <a:spcPts val="0"/>
              </a:spcAft>
              <a:buClr>
                <a:srgbClr val="A1BECC"/>
              </a:buClr>
              <a:buSzPts val="3000"/>
              <a:buNone/>
              <a:defRPr sz="3000" b="1">
                <a:solidFill>
                  <a:srgbClr val="A1BECC"/>
                </a:solidFill>
              </a:defRPr>
            </a:lvl7pPr>
            <a:lvl8pPr lvl="7" algn="ctr" rtl="0">
              <a:spcBef>
                <a:spcPts val="0"/>
              </a:spcBef>
              <a:spcAft>
                <a:spcPts val="0"/>
              </a:spcAft>
              <a:buClr>
                <a:srgbClr val="A1BECC"/>
              </a:buClr>
              <a:buSzPts val="3000"/>
              <a:buNone/>
              <a:defRPr sz="3000" b="1">
                <a:solidFill>
                  <a:srgbClr val="A1BECC"/>
                </a:solidFill>
              </a:defRPr>
            </a:lvl8pPr>
            <a:lvl9pPr lvl="8" algn="ctr" rtl="0">
              <a:spcBef>
                <a:spcPts val="0"/>
              </a:spcBef>
              <a:spcAft>
                <a:spcPts val="0"/>
              </a:spcAft>
              <a:buClr>
                <a:srgbClr val="A1BECC"/>
              </a:buClr>
              <a:buSzPts val="3000"/>
              <a:buNone/>
              <a:defRPr sz="3000" b="1">
                <a:solidFill>
                  <a:srgbClr val="A1BECC"/>
                </a:solidFill>
              </a:defRPr>
            </a:lvl9pPr>
          </a:lstStyle>
          <a:p>
            <a:endParaRPr/>
          </a:p>
        </p:txBody>
      </p:sp>
      <p:sp>
        <p:nvSpPr>
          <p:cNvPr id="30" name="Google Shape;30;p3"/>
          <p:cNvSpPr/>
          <p:nvPr/>
        </p:nvSpPr>
        <p:spPr>
          <a:xfrm>
            <a:off x="1414538" y="3988225"/>
            <a:ext cx="206100" cy="206100"/>
          </a:xfrm>
          <a:prstGeom prst="ellipse">
            <a:avLst/>
          </a:prstGeom>
          <a:solidFill>
            <a:srgbClr val="00D1C6">
              <a:alpha val="869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3"/>
          <p:cNvSpPr/>
          <p:nvPr/>
        </p:nvSpPr>
        <p:spPr>
          <a:xfrm>
            <a:off x="7630150" y="2469625"/>
            <a:ext cx="2347200" cy="2347200"/>
          </a:xfrm>
          <a:prstGeom prst="donut">
            <a:avLst>
              <a:gd name="adj" fmla="val 29778"/>
            </a:avLst>
          </a:prstGeom>
          <a:solidFill>
            <a:srgbClr val="00ACC3">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3"/>
          <p:cNvSpPr/>
          <p:nvPr/>
        </p:nvSpPr>
        <p:spPr>
          <a:xfrm>
            <a:off x="376550" y="1139200"/>
            <a:ext cx="978600" cy="978600"/>
          </a:xfrm>
          <a:prstGeom prst="ellipse">
            <a:avLst/>
          </a:prstGeom>
          <a:solidFill>
            <a:srgbClr val="F8BB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3"/>
          <p:cNvSpPr/>
          <p:nvPr/>
        </p:nvSpPr>
        <p:spPr>
          <a:xfrm>
            <a:off x="7240275" y="4662700"/>
            <a:ext cx="657600" cy="657600"/>
          </a:xfrm>
          <a:prstGeom prst="ellipse">
            <a:avLst/>
          </a:prstGeom>
          <a:solidFill>
            <a:srgbClr val="00D1C6">
              <a:alpha val="869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3"/>
          <p:cNvSpPr/>
          <p:nvPr/>
        </p:nvSpPr>
        <p:spPr>
          <a:xfrm>
            <a:off x="231175" y="-571700"/>
            <a:ext cx="2284200" cy="2284200"/>
          </a:xfrm>
          <a:prstGeom prst="donut">
            <a:avLst>
              <a:gd name="adj" fmla="val 11909"/>
            </a:avLst>
          </a:prstGeom>
          <a:solidFill>
            <a:srgbClr val="ED4A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3"/>
          <p:cNvSpPr/>
          <p:nvPr/>
        </p:nvSpPr>
        <p:spPr>
          <a:xfrm>
            <a:off x="7507625" y="917475"/>
            <a:ext cx="657600" cy="657600"/>
          </a:xfrm>
          <a:prstGeom prst="ellipse">
            <a:avLst/>
          </a:prstGeom>
          <a:solidFill>
            <a:srgbClr val="BBCD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3"/>
          <p:cNvSpPr/>
          <p:nvPr/>
        </p:nvSpPr>
        <p:spPr>
          <a:xfrm>
            <a:off x="8065925" y="-295450"/>
            <a:ext cx="1207800" cy="1207800"/>
          </a:xfrm>
          <a:prstGeom prst="donut">
            <a:avLst>
              <a:gd name="adj" fmla="val 42915"/>
            </a:avLst>
          </a:prstGeom>
          <a:solidFill>
            <a:srgbClr val="65BB48">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3"/>
          <p:cNvSpPr/>
          <p:nvPr/>
        </p:nvSpPr>
        <p:spPr>
          <a:xfrm>
            <a:off x="1417200" y="2052650"/>
            <a:ext cx="304800" cy="304800"/>
          </a:xfrm>
          <a:prstGeom prst="ellipse">
            <a:avLst/>
          </a:prstGeom>
          <a:solidFill>
            <a:srgbClr val="E8004C">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a:off x="180500" y="4023250"/>
            <a:ext cx="1370700" cy="1370700"/>
          </a:xfrm>
          <a:prstGeom prst="ellipse">
            <a:avLst/>
          </a:prstGeom>
          <a:solidFill>
            <a:srgbClr val="BBCD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3"/>
          <p:cNvSpPr/>
          <p:nvPr/>
        </p:nvSpPr>
        <p:spPr>
          <a:xfrm>
            <a:off x="246046" y="3365546"/>
            <a:ext cx="456000" cy="456000"/>
          </a:xfrm>
          <a:prstGeom prst="ellipse">
            <a:avLst/>
          </a:prstGeom>
          <a:solidFill>
            <a:srgbClr val="65BB48">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3"/>
          <p:cNvSpPr/>
          <p:nvPr/>
        </p:nvSpPr>
        <p:spPr>
          <a:xfrm>
            <a:off x="7072325" y="4494725"/>
            <a:ext cx="993600" cy="993300"/>
          </a:xfrm>
          <a:prstGeom prst="ellipse">
            <a:avLst/>
          </a:prstGeom>
          <a:noFill/>
          <a:ln w="9525" cap="flat" cmpd="sng">
            <a:solidFill>
              <a:srgbClr val="00ACC3"/>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3"/>
          <p:cNvSpPr/>
          <p:nvPr/>
        </p:nvSpPr>
        <p:spPr>
          <a:xfrm>
            <a:off x="7370250" y="780100"/>
            <a:ext cx="932400" cy="932400"/>
          </a:xfrm>
          <a:prstGeom prst="ellipse">
            <a:avLst/>
          </a:prstGeom>
          <a:noFill/>
          <a:ln w="9525" cap="flat" cmpd="sng">
            <a:solidFill>
              <a:srgbClr val="BBCD00"/>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3"/>
          <p:cNvSpPr/>
          <p:nvPr/>
        </p:nvSpPr>
        <p:spPr>
          <a:xfrm>
            <a:off x="180500" y="3300000"/>
            <a:ext cx="586800" cy="586800"/>
          </a:xfrm>
          <a:prstGeom prst="ellipse">
            <a:avLst/>
          </a:prstGeom>
          <a:noFill/>
          <a:ln w="9525" cap="flat" cmpd="sng">
            <a:solidFill>
              <a:srgbClr val="65BB48"/>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3"/>
          <p:cNvSpPr/>
          <p:nvPr/>
        </p:nvSpPr>
        <p:spPr>
          <a:xfrm>
            <a:off x="7733375" y="467300"/>
            <a:ext cx="206100" cy="206100"/>
          </a:xfrm>
          <a:prstGeom prst="ellipse">
            <a:avLst/>
          </a:prstGeom>
          <a:solidFill>
            <a:srgbClr val="F8BB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3"/>
          <p:cNvSpPr/>
          <p:nvPr/>
        </p:nvSpPr>
        <p:spPr>
          <a:xfrm>
            <a:off x="598175" y="-204700"/>
            <a:ext cx="1550100" cy="1550100"/>
          </a:xfrm>
          <a:prstGeom prst="ellipse">
            <a:avLst/>
          </a:prstGeom>
          <a:noFill/>
          <a:ln w="9525" cap="flat" cmpd="sng">
            <a:solidFill>
              <a:srgbClr val="E8004C"/>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3"/>
          <p:cNvSpPr txBox="1">
            <a:spLocks noGrp="1"/>
          </p:cNvSpPr>
          <p:nvPr>
            <p:ph type="sldNum" idx="12"/>
          </p:nvPr>
        </p:nvSpPr>
        <p:spPr>
          <a:xfrm>
            <a:off x="4337100" y="4751625"/>
            <a:ext cx="469800" cy="391500"/>
          </a:xfrm>
          <a:prstGeom prst="rect">
            <a:avLst/>
          </a:prstGeom>
        </p:spPr>
        <p:txBody>
          <a:bodyPr spcFirstLastPara="1" wrap="square" lIns="91425" tIns="91425" rIns="91425" bIns="91425" anchor="t" anchorCtr="0">
            <a:noAutofit/>
          </a:bodyPr>
          <a:lstStyle>
            <a:lvl1pPr lvl="0" algn="ctr">
              <a:buNone/>
              <a:defRPr/>
            </a:lvl1pPr>
            <a:lvl2pPr lvl="1" algn="ctr">
              <a:buNone/>
              <a:defRPr/>
            </a:lvl2pPr>
            <a:lvl3pPr lvl="2" algn="ctr">
              <a:buNone/>
              <a:defRPr/>
            </a:lvl3pPr>
            <a:lvl4pPr lvl="3" algn="ctr">
              <a:buNone/>
              <a:defRPr/>
            </a:lvl4pPr>
            <a:lvl5pPr lvl="4" algn="ctr">
              <a:buNone/>
              <a:defRPr/>
            </a:lvl5pPr>
            <a:lvl6pPr lvl="5" algn="ctr">
              <a:buNone/>
              <a:defRPr/>
            </a:lvl6pPr>
            <a:lvl7pPr lvl="6" algn="ctr">
              <a:buNone/>
              <a:defRPr/>
            </a:lvl7pPr>
            <a:lvl8pPr lvl="7" algn="ctr">
              <a:buNone/>
              <a:defRPr/>
            </a:lvl8pPr>
            <a:lvl9pPr lvl="8" algn="ctr">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64"/>
        <p:cNvGrpSpPr/>
        <p:nvPr/>
      </p:nvGrpSpPr>
      <p:grpSpPr>
        <a:xfrm>
          <a:off x="0" y="0"/>
          <a:ext cx="0" cy="0"/>
          <a:chOff x="0" y="0"/>
          <a:chExt cx="0" cy="0"/>
        </a:xfrm>
      </p:grpSpPr>
      <p:sp>
        <p:nvSpPr>
          <p:cNvPr id="65" name="Google Shape;65;p5"/>
          <p:cNvSpPr/>
          <p:nvPr/>
        </p:nvSpPr>
        <p:spPr>
          <a:xfrm>
            <a:off x="1144200" y="2698575"/>
            <a:ext cx="893700" cy="893700"/>
          </a:xfrm>
          <a:prstGeom prst="ellipse">
            <a:avLst/>
          </a:prstGeom>
          <a:noFill/>
          <a:ln w="9525" cap="flat" cmpd="sng">
            <a:solidFill>
              <a:srgbClr val="BBCD00"/>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5"/>
          <p:cNvSpPr txBox="1">
            <a:spLocks noGrp="1"/>
          </p:cNvSpPr>
          <p:nvPr>
            <p:ph type="title"/>
          </p:nvPr>
        </p:nvSpPr>
        <p:spPr>
          <a:xfrm>
            <a:off x="2935875" y="909050"/>
            <a:ext cx="5275500" cy="641100"/>
          </a:xfrm>
          <a:prstGeom prst="rect">
            <a:avLst/>
          </a:prstGeom>
        </p:spPr>
        <p:txBody>
          <a:bodyPr spcFirstLastPara="1" wrap="square" lIns="91425" tIns="91425" rIns="91425" bIns="91425" anchor="b" anchorCtr="0">
            <a:noAutofit/>
          </a:bodyPr>
          <a:lstStyle>
            <a:lvl1pPr lvl="0">
              <a:spcBef>
                <a:spcPts val="0"/>
              </a:spcBef>
              <a:spcAft>
                <a:spcPts val="0"/>
              </a:spcAft>
              <a:buSzPts val="1800"/>
              <a:buNone/>
              <a:defRPr/>
            </a:lvl1pPr>
            <a:lvl2pPr lvl="1">
              <a:spcBef>
                <a:spcPts val="0"/>
              </a:spcBef>
              <a:spcAft>
                <a:spcPts val="0"/>
              </a:spcAft>
              <a:buSzPts val="1800"/>
              <a:buNone/>
              <a:defRPr/>
            </a:lvl2pPr>
            <a:lvl3pPr lvl="2">
              <a:spcBef>
                <a:spcPts val="0"/>
              </a:spcBef>
              <a:spcAft>
                <a:spcPts val="0"/>
              </a:spcAft>
              <a:buSzPts val="1800"/>
              <a:buNone/>
              <a:defRPr/>
            </a:lvl3pPr>
            <a:lvl4pPr lvl="3">
              <a:spcBef>
                <a:spcPts val="0"/>
              </a:spcBef>
              <a:spcAft>
                <a:spcPts val="0"/>
              </a:spcAft>
              <a:buSzPts val="1800"/>
              <a:buNone/>
              <a:defRPr/>
            </a:lvl4pPr>
            <a:lvl5pPr lvl="4">
              <a:spcBef>
                <a:spcPts val="0"/>
              </a:spcBef>
              <a:spcAft>
                <a:spcPts val="0"/>
              </a:spcAft>
              <a:buSzPts val="1800"/>
              <a:buNone/>
              <a:defRPr/>
            </a:lvl5pPr>
            <a:lvl6pPr lvl="5">
              <a:spcBef>
                <a:spcPts val="0"/>
              </a:spcBef>
              <a:spcAft>
                <a:spcPts val="0"/>
              </a:spcAft>
              <a:buSzPts val="1800"/>
              <a:buNone/>
              <a:defRPr/>
            </a:lvl6pPr>
            <a:lvl7pPr lvl="6">
              <a:spcBef>
                <a:spcPts val="0"/>
              </a:spcBef>
              <a:spcAft>
                <a:spcPts val="0"/>
              </a:spcAft>
              <a:buSzPts val="1800"/>
              <a:buNone/>
              <a:defRPr/>
            </a:lvl7pPr>
            <a:lvl8pPr lvl="7">
              <a:spcBef>
                <a:spcPts val="0"/>
              </a:spcBef>
              <a:spcAft>
                <a:spcPts val="0"/>
              </a:spcAft>
              <a:buSzPts val="1800"/>
              <a:buNone/>
              <a:defRPr/>
            </a:lvl8pPr>
            <a:lvl9pPr lvl="8">
              <a:spcBef>
                <a:spcPts val="0"/>
              </a:spcBef>
              <a:spcAft>
                <a:spcPts val="0"/>
              </a:spcAft>
              <a:buSzPts val="1800"/>
              <a:buNone/>
              <a:defRPr/>
            </a:lvl9pPr>
          </a:lstStyle>
          <a:p>
            <a:endParaRPr/>
          </a:p>
        </p:txBody>
      </p:sp>
      <p:sp>
        <p:nvSpPr>
          <p:cNvPr id="67" name="Google Shape;67;p5"/>
          <p:cNvSpPr txBox="1">
            <a:spLocks noGrp="1"/>
          </p:cNvSpPr>
          <p:nvPr>
            <p:ph type="body" idx="1"/>
          </p:nvPr>
        </p:nvSpPr>
        <p:spPr>
          <a:xfrm>
            <a:off x="2935875" y="1525758"/>
            <a:ext cx="5275500" cy="2786100"/>
          </a:xfrm>
          <a:prstGeom prst="rect">
            <a:avLst/>
          </a:prstGeom>
        </p:spPr>
        <p:txBody>
          <a:bodyPr spcFirstLastPara="1" wrap="square" lIns="91425" tIns="91425" rIns="91425" bIns="91425" anchor="t" anchorCtr="0">
            <a:noAutofit/>
          </a:bodyPr>
          <a:lstStyle>
            <a:lvl1pPr marL="457200" lvl="0" indent="-381000">
              <a:spcBef>
                <a:spcPts val="600"/>
              </a:spcBef>
              <a:spcAft>
                <a:spcPts val="0"/>
              </a:spcAft>
              <a:buSzPts val="2400"/>
              <a:buChar char="◎"/>
              <a:defRPr sz="2400"/>
            </a:lvl1pPr>
            <a:lvl2pPr marL="914400" lvl="1" indent="-381000">
              <a:spcBef>
                <a:spcPts val="0"/>
              </a:spcBef>
              <a:spcAft>
                <a:spcPts val="0"/>
              </a:spcAft>
              <a:buSzPts val="2400"/>
              <a:buChar char="◉"/>
              <a:defRPr/>
            </a:lvl2pPr>
            <a:lvl3pPr marL="1371600" lvl="2" indent="-381000">
              <a:spcBef>
                <a:spcPts val="0"/>
              </a:spcBef>
              <a:spcAft>
                <a:spcPts val="0"/>
              </a:spcAft>
              <a:buSzPts val="2400"/>
              <a:buChar char="￮"/>
              <a:defRPr/>
            </a:lvl3pPr>
            <a:lvl4pPr marL="1828800" lvl="3" indent="-381000">
              <a:spcBef>
                <a:spcPts val="0"/>
              </a:spcBef>
              <a:spcAft>
                <a:spcPts val="0"/>
              </a:spcAft>
              <a:buSzPts val="2400"/>
              <a:buChar char="●"/>
              <a:defRPr sz="2400"/>
            </a:lvl4pPr>
            <a:lvl5pPr marL="2286000" lvl="4" indent="-381000">
              <a:spcBef>
                <a:spcPts val="0"/>
              </a:spcBef>
              <a:spcAft>
                <a:spcPts val="0"/>
              </a:spcAft>
              <a:buSzPts val="2400"/>
              <a:buChar char="○"/>
              <a:defRPr sz="2400"/>
            </a:lvl5pPr>
            <a:lvl6pPr marL="2743200" lvl="5" indent="-381000">
              <a:spcBef>
                <a:spcPts val="0"/>
              </a:spcBef>
              <a:spcAft>
                <a:spcPts val="0"/>
              </a:spcAft>
              <a:buSzPts val="2400"/>
              <a:buChar char="■"/>
              <a:defRPr sz="2400"/>
            </a:lvl6pPr>
            <a:lvl7pPr marL="3200400" lvl="6" indent="-381000">
              <a:spcBef>
                <a:spcPts val="0"/>
              </a:spcBef>
              <a:spcAft>
                <a:spcPts val="0"/>
              </a:spcAft>
              <a:buSzPts val="2400"/>
              <a:buChar char="●"/>
              <a:defRPr sz="2400"/>
            </a:lvl7pPr>
            <a:lvl8pPr marL="3657600" lvl="7" indent="-381000">
              <a:spcBef>
                <a:spcPts val="0"/>
              </a:spcBef>
              <a:spcAft>
                <a:spcPts val="0"/>
              </a:spcAft>
              <a:buSzPts val="2400"/>
              <a:buChar char="○"/>
              <a:defRPr sz="2400"/>
            </a:lvl8pPr>
            <a:lvl9pPr marL="4114800" lvl="8" indent="-381000">
              <a:spcBef>
                <a:spcPts val="0"/>
              </a:spcBef>
              <a:spcAft>
                <a:spcPts val="0"/>
              </a:spcAft>
              <a:buSzPts val="2400"/>
              <a:buChar char="■"/>
              <a:defRPr sz="2400"/>
            </a:lvl9pPr>
          </a:lstStyle>
          <a:p>
            <a:endParaRPr/>
          </a:p>
        </p:txBody>
      </p:sp>
      <p:sp>
        <p:nvSpPr>
          <p:cNvPr id="68" name="Google Shape;68;p5"/>
          <p:cNvSpPr/>
          <p:nvPr/>
        </p:nvSpPr>
        <p:spPr>
          <a:xfrm>
            <a:off x="259925" y="-206300"/>
            <a:ext cx="2347200" cy="2347200"/>
          </a:xfrm>
          <a:prstGeom prst="donut">
            <a:avLst>
              <a:gd name="adj" fmla="val 29778"/>
            </a:avLst>
          </a:prstGeom>
          <a:solidFill>
            <a:srgbClr val="00D1C6">
              <a:alpha val="869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5"/>
          <p:cNvSpPr/>
          <p:nvPr/>
        </p:nvSpPr>
        <p:spPr>
          <a:xfrm>
            <a:off x="-152925" y="1360050"/>
            <a:ext cx="978600" cy="978600"/>
          </a:xfrm>
          <a:prstGeom prst="ellipse">
            <a:avLst/>
          </a:prstGeom>
          <a:solidFill>
            <a:srgbClr val="ED4A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5"/>
          <p:cNvSpPr/>
          <p:nvPr/>
        </p:nvSpPr>
        <p:spPr>
          <a:xfrm>
            <a:off x="2339600" y="243625"/>
            <a:ext cx="657600" cy="657600"/>
          </a:xfrm>
          <a:prstGeom prst="ellipse">
            <a:avLst/>
          </a:prstGeom>
          <a:solidFill>
            <a:srgbClr val="00ACC3">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5"/>
          <p:cNvSpPr/>
          <p:nvPr/>
        </p:nvSpPr>
        <p:spPr>
          <a:xfrm>
            <a:off x="788725" y="2338650"/>
            <a:ext cx="811200" cy="811200"/>
          </a:xfrm>
          <a:prstGeom prst="donut">
            <a:avLst>
              <a:gd name="adj" fmla="val 22275"/>
            </a:avLst>
          </a:prstGeom>
          <a:solidFill>
            <a:srgbClr val="F8BB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5"/>
          <p:cNvSpPr/>
          <p:nvPr/>
        </p:nvSpPr>
        <p:spPr>
          <a:xfrm>
            <a:off x="153675" y="4149950"/>
            <a:ext cx="1207800" cy="1207800"/>
          </a:xfrm>
          <a:prstGeom prst="ellipse">
            <a:avLst/>
          </a:prstGeom>
          <a:solidFill>
            <a:srgbClr val="BBCD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5"/>
          <p:cNvSpPr/>
          <p:nvPr/>
        </p:nvSpPr>
        <p:spPr>
          <a:xfrm>
            <a:off x="1315800" y="3860975"/>
            <a:ext cx="550500" cy="550500"/>
          </a:xfrm>
          <a:prstGeom prst="donut">
            <a:avLst>
              <a:gd name="adj" fmla="val 42915"/>
            </a:avLst>
          </a:prstGeom>
          <a:solidFill>
            <a:srgbClr val="65BB48">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5"/>
          <p:cNvSpPr/>
          <p:nvPr/>
        </p:nvSpPr>
        <p:spPr>
          <a:xfrm>
            <a:off x="438575" y="2993025"/>
            <a:ext cx="304800" cy="304800"/>
          </a:xfrm>
          <a:prstGeom prst="ellipse">
            <a:avLst/>
          </a:prstGeom>
          <a:solidFill>
            <a:srgbClr val="E8004C">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5"/>
          <p:cNvSpPr/>
          <p:nvPr/>
        </p:nvSpPr>
        <p:spPr>
          <a:xfrm>
            <a:off x="7744850" y="420475"/>
            <a:ext cx="550500" cy="550500"/>
          </a:xfrm>
          <a:prstGeom prst="ellipse">
            <a:avLst/>
          </a:prstGeom>
          <a:solidFill>
            <a:srgbClr val="F8BB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5"/>
          <p:cNvSpPr/>
          <p:nvPr/>
        </p:nvSpPr>
        <p:spPr>
          <a:xfrm>
            <a:off x="8839500" y="1019775"/>
            <a:ext cx="397500" cy="397500"/>
          </a:xfrm>
          <a:prstGeom prst="ellipse">
            <a:avLst/>
          </a:prstGeom>
          <a:solidFill>
            <a:srgbClr val="00D1C6">
              <a:alpha val="869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5"/>
          <p:cNvSpPr/>
          <p:nvPr/>
        </p:nvSpPr>
        <p:spPr>
          <a:xfrm>
            <a:off x="8295350" y="-321125"/>
            <a:ext cx="741600" cy="741600"/>
          </a:xfrm>
          <a:prstGeom prst="donut">
            <a:avLst>
              <a:gd name="adj" fmla="val 31897"/>
            </a:avLst>
          </a:prstGeom>
          <a:solidFill>
            <a:srgbClr val="00ACC3">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5"/>
          <p:cNvSpPr/>
          <p:nvPr/>
        </p:nvSpPr>
        <p:spPr>
          <a:xfrm>
            <a:off x="8651500" y="1616325"/>
            <a:ext cx="188100" cy="188100"/>
          </a:xfrm>
          <a:prstGeom prst="ellipse">
            <a:avLst/>
          </a:prstGeom>
          <a:solidFill>
            <a:srgbClr val="BBCD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5"/>
          <p:cNvSpPr/>
          <p:nvPr/>
        </p:nvSpPr>
        <p:spPr>
          <a:xfrm>
            <a:off x="2179100" y="83125"/>
            <a:ext cx="978600" cy="978600"/>
          </a:xfrm>
          <a:prstGeom prst="ellipse">
            <a:avLst/>
          </a:prstGeom>
          <a:noFill/>
          <a:ln w="9525" cap="flat" cmpd="sng">
            <a:solidFill>
              <a:srgbClr val="00ACC3"/>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5"/>
          <p:cNvSpPr/>
          <p:nvPr/>
        </p:nvSpPr>
        <p:spPr>
          <a:xfrm>
            <a:off x="8062825" y="688875"/>
            <a:ext cx="449700" cy="449700"/>
          </a:xfrm>
          <a:prstGeom prst="ellipse">
            <a:avLst/>
          </a:prstGeom>
          <a:noFill/>
          <a:ln w="9525" cap="flat" cmpd="sng">
            <a:solidFill>
              <a:srgbClr val="ED4A00"/>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5"/>
          <p:cNvSpPr txBox="1">
            <a:spLocks noGrp="1"/>
          </p:cNvSpPr>
          <p:nvPr>
            <p:ph type="sldNum" idx="12"/>
          </p:nvPr>
        </p:nvSpPr>
        <p:spPr>
          <a:xfrm>
            <a:off x="8635625" y="4751625"/>
            <a:ext cx="469800" cy="3915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95"/>
        <p:cNvGrpSpPr/>
        <p:nvPr/>
      </p:nvGrpSpPr>
      <p:grpSpPr>
        <a:xfrm>
          <a:off x="0" y="0"/>
          <a:ext cx="0" cy="0"/>
          <a:chOff x="0" y="0"/>
          <a:chExt cx="0" cy="0"/>
        </a:xfrm>
      </p:grpSpPr>
      <p:sp>
        <p:nvSpPr>
          <p:cNvPr id="96" name="Google Shape;96;p7"/>
          <p:cNvSpPr txBox="1">
            <a:spLocks noGrp="1"/>
          </p:cNvSpPr>
          <p:nvPr>
            <p:ph type="title"/>
          </p:nvPr>
        </p:nvSpPr>
        <p:spPr>
          <a:xfrm>
            <a:off x="2935875" y="909050"/>
            <a:ext cx="5275500" cy="641100"/>
          </a:xfrm>
          <a:prstGeom prst="rect">
            <a:avLst/>
          </a:prstGeom>
        </p:spPr>
        <p:txBody>
          <a:bodyPr spcFirstLastPara="1" wrap="square" lIns="91425" tIns="91425" rIns="91425" bIns="91425" anchor="b" anchorCtr="0">
            <a:noAutofit/>
          </a:bodyPr>
          <a:lstStyle>
            <a:lvl1pPr lvl="0">
              <a:spcBef>
                <a:spcPts val="0"/>
              </a:spcBef>
              <a:spcAft>
                <a:spcPts val="0"/>
              </a:spcAft>
              <a:buSzPts val="1800"/>
              <a:buNone/>
              <a:defRPr/>
            </a:lvl1pPr>
            <a:lvl2pPr lvl="1">
              <a:spcBef>
                <a:spcPts val="0"/>
              </a:spcBef>
              <a:spcAft>
                <a:spcPts val="0"/>
              </a:spcAft>
              <a:buSzPts val="1800"/>
              <a:buNone/>
              <a:defRPr/>
            </a:lvl2pPr>
            <a:lvl3pPr lvl="2">
              <a:spcBef>
                <a:spcPts val="0"/>
              </a:spcBef>
              <a:spcAft>
                <a:spcPts val="0"/>
              </a:spcAft>
              <a:buSzPts val="1800"/>
              <a:buNone/>
              <a:defRPr/>
            </a:lvl3pPr>
            <a:lvl4pPr lvl="3">
              <a:spcBef>
                <a:spcPts val="0"/>
              </a:spcBef>
              <a:spcAft>
                <a:spcPts val="0"/>
              </a:spcAft>
              <a:buSzPts val="1800"/>
              <a:buNone/>
              <a:defRPr/>
            </a:lvl4pPr>
            <a:lvl5pPr lvl="4">
              <a:spcBef>
                <a:spcPts val="0"/>
              </a:spcBef>
              <a:spcAft>
                <a:spcPts val="0"/>
              </a:spcAft>
              <a:buSzPts val="1800"/>
              <a:buNone/>
              <a:defRPr/>
            </a:lvl5pPr>
            <a:lvl6pPr lvl="5">
              <a:spcBef>
                <a:spcPts val="0"/>
              </a:spcBef>
              <a:spcAft>
                <a:spcPts val="0"/>
              </a:spcAft>
              <a:buSzPts val="1800"/>
              <a:buNone/>
              <a:defRPr/>
            </a:lvl6pPr>
            <a:lvl7pPr lvl="6">
              <a:spcBef>
                <a:spcPts val="0"/>
              </a:spcBef>
              <a:spcAft>
                <a:spcPts val="0"/>
              </a:spcAft>
              <a:buSzPts val="1800"/>
              <a:buNone/>
              <a:defRPr/>
            </a:lvl7pPr>
            <a:lvl8pPr lvl="7">
              <a:spcBef>
                <a:spcPts val="0"/>
              </a:spcBef>
              <a:spcAft>
                <a:spcPts val="0"/>
              </a:spcAft>
              <a:buSzPts val="1800"/>
              <a:buNone/>
              <a:defRPr/>
            </a:lvl8pPr>
            <a:lvl9pPr lvl="8">
              <a:spcBef>
                <a:spcPts val="0"/>
              </a:spcBef>
              <a:spcAft>
                <a:spcPts val="0"/>
              </a:spcAft>
              <a:buSzPts val="1800"/>
              <a:buNone/>
              <a:defRPr/>
            </a:lvl9pPr>
          </a:lstStyle>
          <a:p>
            <a:endParaRPr/>
          </a:p>
        </p:txBody>
      </p:sp>
      <p:sp>
        <p:nvSpPr>
          <p:cNvPr id="97" name="Google Shape;97;p7"/>
          <p:cNvSpPr txBox="1">
            <a:spLocks noGrp="1"/>
          </p:cNvSpPr>
          <p:nvPr>
            <p:ph type="body" idx="1"/>
          </p:nvPr>
        </p:nvSpPr>
        <p:spPr>
          <a:xfrm>
            <a:off x="2935875" y="1550150"/>
            <a:ext cx="2560500" cy="33759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sz="1800"/>
            </a:lvl1pPr>
            <a:lvl2pPr marL="914400" lvl="1" indent="-342900">
              <a:spcBef>
                <a:spcPts val="0"/>
              </a:spcBef>
              <a:spcAft>
                <a:spcPts val="0"/>
              </a:spcAft>
              <a:buSzPts val="1800"/>
              <a:buChar char="◉"/>
              <a:defRPr sz="1800"/>
            </a:lvl2pPr>
            <a:lvl3pPr marL="1371600" lvl="2" indent="-342900">
              <a:spcBef>
                <a:spcPts val="0"/>
              </a:spcBef>
              <a:spcAft>
                <a:spcPts val="0"/>
              </a:spcAft>
              <a:buSzPts val="1800"/>
              <a:buChar char="￮"/>
              <a:defRPr sz="1800"/>
            </a:lvl3pPr>
            <a:lvl4pPr marL="1828800" lvl="3" indent="-342900">
              <a:spcBef>
                <a:spcPts val="0"/>
              </a:spcBef>
              <a:spcAft>
                <a:spcPts val="0"/>
              </a:spcAft>
              <a:buSzPts val="1800"/>
              <a:buChar char="●"/>
              <a:defRPr sz="1800"/>
            </a:lvl4pPr>
            <a:lvl5pPr marL="2286000" lvl="4" indent="-342900">
              <a:spcBef>
                <a:spcPts val="0"/>
              </a:spcBef>
              <a:spcAft>
                <a:spcPts val="0"/>
              </a:spcAft>
              <a:buSzPts val="1800"/>
              <a:buChar char="○"/>
              <a:defRPr sz="1800"/>
            </a:lvl5pPr>
            <a:lvl6pPr marL="2743200" lvl="5" indent="-342900">
              <a:spcBef>
                <a:spcPts val="0"/>
              </a:spcBef>
              <a:spcAft>
                <a:spcPts val="0"/>
              </a:spcAft>
              <a:buSzPts val="1800"/>
              <a:buChar char="■"/>
              <a:defRPr sz="1800"/>
            </a:lvl6pPr>
            <a:lvl7pPr marL="3200400" lvl="6" indent="-342900">
              <a:spcBef>
                <a:spcPts val="0"/>
              </a:spcBef>
              <a:spcAft>
                <a:spcPts val="0"/>
              </a:spcAft>
              <a:buSzPts val="1800"/>
              <a:buChar char="●"/>
              <a:defRPr sz="1800"/>
            </a:lvl7pPr>
            <a:lvl8pPr marL="3657600" lvl="7" indent="-342900">
              <a:spcBef>
                <a:spcPts val="0"/>
              </a:spcBef>
              <a:spcAft>
                <a:spcPts val="0"/>
              </a:spcAft>
              <a:buSzPts val="1800"/>
              <a:buChar char="○"/>
              <a:defRPr sz="1800"/>
            </a:lvl8pPr>
            <a:lvl9pPr marL="4114800" lvl="8" indent="-342900">
              <a:spcBef>
                <a:spcPts val="0"/>
              </a:spcBef>
              <a:spcAft>
                <a:spcPts val="0"/>
              </a:spcAft>
              <a:buSzPts val="1800"/>
              <a:buChar char="■"/>
              <a:defRPr sz="1800"/>
            </a:lvl9pPr>
          </a:lstStyle>
          <a:p>
            <a:endParaRPr/>
          </a:p>
        </p:txBody>
      </p:sp>
      <p:sp>
        <p:nvSpPr>
          <p:cNvPr id="98" name="Google Shape;98;p7"/>
          <p:cNvSpPr txBox="1">
            <a:spLocks noGrp="1"/>
          </p:cNvSpPr>
          <p:nvPr>
            <p:ph type="body" idx="2"/>
          </p:nvPr>
        </p:nvSpPr>
        <p:spPr>
          <a:xfrm>
            <a:off x="5650849" y="1550150"/>
            <a:ext cx="2560500" cy="33759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sz="1800"/>
            </a:lvl1pPr>
            <a:lvl2pPr marL="914400" lvl="1" indent="-342900">
              <a:spcBef>
                <a:spcPts val="0"/>
              </a:spcBef>
              <a:spcAft>
                <a:spcPts val="0"/>
              </a:spcAft>
              <a:buSzPts val="1800"/>
              <a:buChar char="◉"/>
              <a:defRPr sz="1800"/>
            </a:lvl2pPr>
            <a:lvl3pPr marL="1371600" lvl="2" indent="-342900">
              <a:spcBef>
                <a:spcPts val="0"/>
              </a:spcBef>
              <a:spcAft>
                <a:spcPts val="0"/>
              </a:spcAft>
              <a:buSzPts val="1800"/>
              <a:buChar char="￮"/>
              <a:defRPr sz="1800"/>
            </a:lvl3pPr>
            <a:lvl4pPr marL="1828800" lvl="3" indent="-342900">
              <a:spcBef>
                <a:spcPts val="0"/>
              </a:spcBef>
              <a:spcAft>
                <a:spcPts val="0"/>
              </a:spcAft>
              <a:buSzPts val="1800"/>
              <a:buChar char="●"/>
              <a:defRPr sz="1800"/>
            </a:lvl4pPr>
            <a:lvl5pPr marL="2286000" lvl="4" indent="-342900">
              <a:spcBef>
                <a:spcPts val="0"/>
              </a:spcBef>
              <a:spcAft>
                <a:spcPts val="0"/>
              </a:spcAft>
              <a:buSzPts val="1800"/>
              <a:buChar char="○"/>
              <a:defRPr sz="1800"/>
            </a:lvl5pPr>
            <a:lvl6pPr marL="2743200" lvl="5" indent="-342900">
              <a:spcBef>
                <a:spcPts val="0"/>
              </a:spcBef>
              <a:spcAft>
                <a:spcPts val="0"/>
              </a:spcAft>
              <a:buSzPts val="1800"/>
              <a:buChar char="■"/>
              <a:defRPr sz="1800"/>
            </a:lvl6pPr>
            <a:lvl7pPr marL="3200400" lvl="6" indent="-342900">
              <a:spcBef>
                <a:spcPts val="0"/>
              </a:spcBef>
              <a:spcAft>
                <a:spcPts val="0"/>
              </a:spcAft>
              <a:buSzPts val="1800"/>
              <a:buChar char="●"/>
              <a:defRPr sz="1800"/>
            </a:lvl7pPr>
            <a:lvl8pPr marL="3657600" lvl="7" indent="-342900">
              <a:spcBef>
                <a:spcPts val="0"/>
              </a:spcBef>
              <a:spcAft>
                <a:spcPts val="0"/>
              </a:spcAft>
              <a:buSzPts val="1800"/>
              <a:buChar char="○"/>
              <a:defRPr sz="1800"/>
            </a:lvl8pPr>
            <a:lvl9pPr marL="4114800" lvl="8" indent="-342900">
              <a:spcBef>
                <a:spcPts val="0"/>
              </a:spcBef>
              <a:spcAft>
                <a:spcPts val="0"/>
              </a:spcAft>
              <a:buSzPts val="1800"/>
              <a:buChar char="■"/>
              <a:defRPr sz="1800"/>
            </a:lvl9pPr>
          </a:lstStyle>
          <a:p>
            <a:endParaRPr/>
          </a:p>
        </p:txBody>
      </p:sp>
      <p:sp>
        <p:nvSpPr>
          <p:cNvPr id="99" name="Google Shape;99;p7"/>
          <p:cNvSpPr/>
          <p:nvPr/>
        </p:nvSpPr>
        <p:spPr>
          <a:xfrm>
            <a:off x="-358950" y="2194400"/>
            <a:ext cx="2347200" cy="2347200"/>
          </a:xfrm>
          <a:prstGeom prst="donut">
            <a:avLst>
              <a:gd name="adj" fmla="val 36789"/>
            </a:avLst>
          </a:prstGeom>
          <a:solidFill>
            <a:srgbClr val="BBCD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7"/>
          <p:cNvSpPr/>
          <p:nvPr/>
        </p:nvSpPr>
        <p:spPr>
          <a:xfrm>
            <a:off x="198450" y="-321125"/>
            <a:ext cx="978600" cy="978600"/>
          </a:xfrm>
          <a:prstGeom prst="ellipse">
            <a:avLst/>
          </a:prstGeom>
          <a:noFill/>
          <a:ln w="9525" cap="flat" cmpd="sng">
            <a:solidFill>
              <a:srgbClr val="E8004C"/>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7"/>
          <p:cNvSpPr/>
          <p:nvPr/>
        </p:nvSpPr>
        <p:spPr>
          <a:xfrm>
            <a:off x="198450" y="420475"/>
            <a:ext cx="657600" cy="657600"/>
          </a:xfrm>
          <a:prstGeom prst="ellipse">
            <a:avLst/>
          </a:prstGeom>
          <a:solidFill>
            <a:srgbClr val="ED4A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7"/>
          <p:cNvSpPr/>
          <p:nvPr/>
        </p:nvSpPr>
        <p:spPr>
          <a:xfrm>
            <a:off x="1177051" y="657475"/>
            <a:ext cx="846900" cy="846900"/>
          </a:xfrm>
          <a:prstGeom prst="donut">
            <a:avLst>
              <a:gd name="adj" fmla="val 22275"/>
            </a:avLst>
          </a:prstGeom>
          <a:solidFill>
            <a:srgbClr val="00ACC3">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7"/>
          <p:cNvSpPr/>
          <p:nvPr/>
        </p:nvSpPr>
        <p:spPr>
          <a:xfrm>
            <a:off x="887650" y="4142300"/>
            <a:ext cx="1207800" cy="1207800"/>
          </a:xfrm>
          <a:prstGeom prst="ellipse">
            <a:avLst/>
          </a:prstGeom>
          <a:solidFill>
            <a:srgbClr val="65BB48">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7"/>
          <p:cNvSpPr/>
          <p:nvPr/>
        </p:nvSpPr>
        <p:spPr>
          <a:xfrm>
            <a:off x="153675" y="4799600"/>
            <a:ext cx="550500" cy="550500"/>
          </a:xfrm>
          <a:prstGeom prst="donut">
            <a:avLst>
              <a:gd name="adj" fmla="val 18606"/>
            </a:avLst>
          </a:prstGeom>
          <a:solidFill>
            <a:srgbClr val="F8BB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7"/>
          <p:cNvSpPr/>
          <p:nvPr/>
        </p:nvSpPr>
        <p:spPr>
          <a:xfrm>
            <a:off x="1172525" y="1696950"/>
            <a:ext cx="304800" cy="304800"/>
          </a:xfrm>
          <a:prstGeom prst="ellipse">
            <a:avLst/>
          </a:prstGeom>
          <a:solidFill>
            <a:srgbClr val="00D1C6">
              <a:alpha val="869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7"/>
          <p:cNvSpPr/>
          <p:nvPr/>
        </p:nvSpPr>
        <p:spPr>
          <a:xfrm>
            <a:off x="7844250" y="619275"/>
            <a:ext cx="550500" cy="550500"/>
          </a:xfrm>
          <a:prstGeom prst="ellipse">
            <a:avLst/>
          </a:prstGeom>
          <a:solidFill>
            <a:srgbClr val="00D1C6">
              <a:alpha val="869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7"/>
          <p:cNvSpPr/>
          <p:nvPr/>
        </p:nvSpPr>
        <p:spPr>
          <a:xfrm>
            <a:off x="7515500" y="-72500"/>
            <a:ext cx="397500" cy="397500"/>
          </a:xfrm>
          <a:prstGeom prst="donut">
            <a:avLst>
              <a:gd name="adj" fmla="val 30568"/>
            </a:avLst>
          </a:prstGeom>
          <a:solidFill>
            <a:srgbClr val="65BB48">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7"/>
          <p:cNvSpPr/>
          <p:nvPr/>
        </p:nvSpPr>
        <p:spPr>
          <a:xfrm>
            <a:off x="8651500" y="1030850"/>
            <a:ext cx="304800" cy="304800"/>
          </a:xfrm>
          <a:prstGeom prst="ellipse">
            <a:avLst/>
          </a:prstGeom>
          <a:solidFill>
            <a:srgbClr val="F8BB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7"/>
          <p:cNvSpPr/>
          <p:nvPr/>
        </p:nvSpPr>
        <p:spPr>
          <a:xfrm>
            <a:off x="8097900" y="167450"/>
            <a:ext cx="741600" cy="741600"/>
          </a:xfrm>
          <a:prstGeom prst="donut">
            <a:avLst>
              <a:gd name="adj" fmla="val 8064"/>
            </a:avLst>
          </a:prstGeom>
          <a:solidFill>
            <a:srgbClr val="00ACC3">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7"/>
          <p:cNvSpPr/>
          <p:nvPr/>
        </p:nvSpPr>
        <p:spPr>
          <a:xfrm>
            <a:off x="8394750" y="1504375"/>
            <a:ext cx="188100" cy="188100"/>
          </a:xfrm>
          <a:prstGeom prst="ellipse">
            <a:avLst/>
          </a:prstGeom>
          <a:solidFill>
            <a:srgbClr val="BBCD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7"/>
          <p:cNvSpPr/>
          <p:nvPr/>
        </p:nvSpPr>
        <p:spPr>
          <a:xfrm>
            <a:off x="-205625" y="2347725"/>
            <a:ext cx="2040600" cy="2040600"/>
          </a:xfrm>
          <a:prstGeom prst="ellipse">
            <a:avLst/>
          </a:prstGeom>
          <a:noFill/>
          <a:ln w="9525" cap="flat" cmpd="sng">
            <a:solidFill>
              <a:srgbClr val="65BB48"/>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7"/>
          <p:cNvSpPr/>
          <p:nvPr/>
        </p:nvSpPr>
        <p:spPr>
          <a:xfrm>
            <a:off x="305125" y="-214450"/>
            <a:ext cx="765300" cy="765300"/>
          </a:xfrm>
          <a:prstGeom prst="ellipse">
            <a:avLst/>
          </a:prstGeom>
          <a:solidFill>
            <a:srgbClr val="E8004C">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7"/>
          <p:cNvSpPr/>
          <p:nvPr/>
        </p:nvSpPr>
        <p:spPr>
          <a:xfrm>
            <a:off x="8532600" y="911950"/>
            <a:ext cx="542700" cy="542700"/>
          </a:xfrm>
          <a:prstGeom prst="ellipse">
            <a:avLst/>
          </a:prstGeom>
          <a:noFill/>
          <a:ln w="9525" cap="flat" cmpd="sng">
            <a:solidFill>
              <a:srgbClr val="F8BB00"/>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7"/>
          <p:cNvSpPr txBox="1">
            <a:spLocks noGrp="1"/>
          </p:cNvSpPr>
          <p:nvPr>
            <p:ph type="sldNum" idx="12"/>
          </p:nvPr>
        </p:nvSpPr>
        <p:spPr>
          <a:xfrm>
            <a:off x="8635625" y="4751625"/>
            <a:ext cx="469800" cy="3915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71"/>
        <p:cNvGrpSpPr/>
        <p:nvPr/>
      </p:nvGrpSpPr>
      <p:grpSpPr>
        <a:xfrm>
          <a:off x="0" y="0"/>
          <a:ext cx="0" cy="0"/>
          <a:chOff x="0" y="0"/>
          <a:chExt cx="0" cy="0"/>
        </a:xfrm>
      </p:grpSpPr>
      <p:sp>
        <p:nvSpPr>
          <p:cNvPr id="172" name="Google Shape;172;p11"/>
          <p:cNvSpPr/>
          <p:nvPr/>
        </p:nvSpPr>
        <p:spPr>
          <a:xfrm>
            <a:off x="419100" y="-1581150"/>
            <a:ext cx="8305800" cy="8305800"/>
          </a:xfrm>
          <a:prstGeom prst="ellipse">
            <a:avLst/>
          </a:prstGeom>
          <a:noFill/>
          <a:ln w="9525" cap="flat" cmpd="sng">
            <a:solidFill>
              <a:srgbClr val="A1BECC"/>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11"/>
          <p:cNvSpPr/>
          <p:nvPr/>
        </p:nvSpPr>
        <p:spPr>
          <a:xfrm>
            <a:off x="-164200" y="686175"/>
            <a:ext cx="550500" cy="550500"/>
          </a:xfrm>
          <a:prstGeom prst="ellipse">
            <a:avLst/>
          </a:prstGeom>
          <a:solidFill>
            <a:srgbClr val="00D1C6">
              <a:alpha val="869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11"/>
          <p:cNvSpPr/>
          <p:nvPr/>
        </p:nvSpPr>
        <p:spPr>
          <a:xfrm>
            <a:off x="8204500" y="3898800"/>
            <a:ext cx="447000" cy="447000"/>
          </a:xfrm>
          <a:prstGeom prst="donut">
            <a:avLst>
              <a:gd name="adj" fmla="val 18608"/>
            </a:avLst>
          </a:prstGeom>
          <a:solidFill>
            <a:srgbClr val="F8BB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11"/>
          <p:cNvSpPr/>
          <p:nvPr/>
        </p:nvSpPr>
        <p:spPr>
          <a:xfrm>
            <a:off x="100425" y="-196925"/>
            <a:ext cx="741600" cy="741600"/>
          </a:xfrm>
          <a:prstGeom prst="donut">
            <a:avLst>
              <a:gd name="adj" fmla="val 37879"/>
            </a:avLst>
          </a:prstGeom>
          <a:solidFill>
            <a:srgbClr val="00ACC3">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11"/>
          <p:cNvSpPr/>
          <p:nvPr/>
        </p:nvSpPr>
        <p:spPr>
          <a:xfrm>
            <a:off x="419100" y="686175"/>
            <a:ext cx="188100" cy="188100"/>
          </a:xfrm>
          <a:prstGeom prst="ellipse">
            <a:avLst/>
          </a:prstGeom>
          <a:solidFill>
            <a:srgbClr val="BBCD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11"/>
          <p:cNvSpPr/>
          <p:nvPr/>
        </p:nvSpPr>
        <p:spPr>
          <a:xfrm>
            <a:off x="8333725" y="4482500"/>
            <a:ext cx="978600" cy="978600"/>
          </a:xfrm>
          <a:prstGeom prst="ellipse">
            <a:avLst/>
          </a:prstGeom>
          <a:noFill/>
          <a:ln w="9525" cap="flat" cmpd="sng">
            <a:solidFill>
              <a:srgbClr val="ED4A00"/>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11"/>
          <p:cNvSpPr/>
          <p:nvPr/>
        </p:nvSpPr>
        <p:spPr>
          <a:xfrm>
            <a:off x="741750" y="4449750"/>
            <a:ext cx="397500" cy="397500"/>
          </a:xfrm>
          <a:prstGeom prst="donut">
            <a:avLst>
              <a:gd name="adj" fmla="val 8754"/>
            </a:avLst>
          </a:prstGeom>
          <a:solidFill>
            <a:srgbClr val="65BB48">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11"/>
          <p:cNvSpPr/>
          <p:nvPr/>
        </p:nvSpPr>
        <p:spPr>
          <a:xfrm>
            <a:off x="8956300" y="4058696"/>
            <a:ext cx="287100" cy="287100"/>
          </a:xfrm>
          <a:prstGeom prst="ellipse">
            <a:avLst/>
          </a:prstGeom>
          <a:solidFill>
            <a:srgbClr val="ED4A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11"/>
          <p:cNvSpPr/>
          <p:nvPr/>
        </p:nvSpPr>
        <p:spPr>
          <a:xfrm>
            <a:off x="-164200" y="4277700"/>
            <a:ext cx="741600" cy="741600"/>
          </a:xfrm>
          <a:prstGeom prst="donut">
            <a:avLst>
              <a:gd name="adj" fmla="val 39163"/>
            </a:avLst>
          </a:prstGeom>
          <a:solidFill>
            <a:srgbClr val="BBCD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11"/>
          <p:cNvSpPr/>
          <p:nvPr/>
        </p:nvSpPr>
        <p:spPr>
          <a:xfrm>
            <a:off x="8568725" y="4717500"/>
            <a:ext cx="508500" cy="508500"/>
          </a:xfrm>
          <a:prstGeom prst="ellipse">
            <a:avLst/>
          </a:prstGeom>
          <a:solidFill>
            <a:srgbClr val="E8004C">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11"/>
          <p:cNvSpPr/>
          <p:nvPr/>
        </p:nvSpPr>
        <p:spPr>
          <a:xfrm>
            <a:off x="8077475" y="224125"/>
            <a:ext cx="304800" cy="304800"/>
          </a:xfrm>
          <a:prstGeom prst="donut">
            <a:avLst>
              <a:gd name="adj" fmla="val 30568"/>
            </a:avLst>
          </a:prstGeom>
          <a:solidFill>
            <a:srgbClr val="65BB48">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11"/>
          <p:cNvSpPr/>
          <p:nvPr/>
        </p:nvSpPr>
        <p:spPr>
          <a:xfrm>
            <a:off x="8553248" y="328373"/>
            <a:ext cx="585600" cy="585600"/>
          </a:xfrm>
          <a:prstGeom prst="ellipse">
            <a:avLst/>
          </a:prstGeom>
          <a:solidFill>
            <a:srgbClr val="F8BB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11"/>
          <p:cNvSpPr/>
          <p:nvPr/>
        </p:nvSpPr>
        <p:spPr>
          <a:xfrm>
            <a:off x="8876350" y="1187325"/>
            <a:ext cx="447000" cy="447000"/>
          </a:xfrm>
          <a:prstGeom prst="ellipse">
            <a:avLst/>
          </a:prstGeom>
          <a:solidFill>
            <a:srgbClr val="BBCD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11"/>
          <p:cNvSpPr/>
          <p:nvPr/>
        </p:nvSpPr>
        <p:spPr>
          <a:xfrm>
            <a:off x="8449000" y="224125"/>
            <a:ext cx="794400" cy="794400"/>
          </a:xfrm>
          <a:prstGeom prst="ellipse">
            <a:avLst/>
          </a:prstGeom>
          <a:noFill/>
          <a:ln w="9525" cap="flat" cmpd="sng">
            <a:solidFill>
              <a:srgbClr val="F8BB00"/>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11"/>
          <p:cNvSpPr/>
          <p:nvPr/>
        </p:nvSpPr>
        <p:spPr>
          <a:xfrm>
            <a:off x="100425" y="3830625"/>
            <a:ext cx="304800" cy="304800"/>
          </a:xfrm>
          <a:prstGeom prst="ellipse">
            <a:avLst/>
          </a:prstGeom>
          <a:solidFill>
            <a:srgbClr val="00D1C6">
              <a:alpha val="869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11"/>
          <p:cNvSpPr txBox="1">
            <a:spLocks noGrp="1"/>
          </p:cNvSpPr>
          <p:nvPr>
            <p:ph type="sldNum" idx="12"/>
          </p:nvPr>
        </p:nvSpPr>
        <p:spPr>
          <a:xfrm>
            <a:off x="4337100" y="4751625"/>
            <a:ext cx="469800" cy="391500"/>
          </a:xfrm>
          <a:prstGeom prst="rect">
            <a:avLst/>
          </a:prstGeom>
        </p:spPr>
        <p:txBody>
          <a:bodyPr spcFirstLastPara="1" wrap="square" lIns="91425" tIns="91425" rIns="91425" bIns="91425" anchor="t" anchorCtr="0">
            <a:noAutofit/>
          </a:bodyPr>
          <a:lstStyle>
            <a:lvl1pPr lvl="0" algn="ctr" rtl="0">
              <a:buNone/>
              <a:defRPr/>
            </a:lvl1pPr>
            <a:lvl2pPr lvl="1" algn="ctr" rtl="0">
              <a:buNone/>
              <a:defRPr/>
            </a:lvl2pPr>
            <a:lvl3pPr lvl="2" algn="ctr" rtl="0">
              <a:buNone/>
              <a:defRPr/>
            </a:lvl3pPr>
            <a:lvl4pPr lvl="3" algn="ctr" rtl="0">
              <a:buNone/>
              <a:defRPr/>
            </a:lvl4pPr>
            <a:lvl5pPr lvl="4" algn="ctr" rtl="0">
              <a:buNone/>
              <a:defRPr/>
            </a:lvl5pPr>
            <a:lvl6pPr lvl="5" algn="ctr" rtl="0">
              <a:buNone/>
              <a:defRPr/>
            </a:lvl6pPr>
            <a:lvl7pPr lvl="6" algn="ctr" rtl="0">
              <a:buNone/>
              <a:defRPr/>
            </a:lvl7pPr>
            <a:lvl8pPr lvl="7" algn="ctr" rtl="0">
              <a:buNone/>
              <a:defRPr/>
            </a:lvl8pPr>
            <a:lvl9pPr lvl="8" algn="ctr" rtl="0">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B3F9DD91-C94B-4410-B8E2-C31341F4D57B}" type="slidenum">
              <a:rPr lang="en-US"/>
              <a:pPr/>
              <a:t>‹#›</a:t>
            </a:fld>
            <a:endParaRPr lang="en-US"/>
          </a:p>
        </p:txBody>
      </p:sp>
    </p:spTree>
    <p:extLst>
      <p:ext uri="{BB962C8B-B14F-4D97-AF65-F5344CB8AC3E}">
        <p14:creationId xmlns:p14="http://schemas.microsoft.com/office/powerpoint/2010/main" val="150704343"/>
      </p:ext>
    </p:extLst>
  </p:cSld>
  <p:clrMapOvr>
    <a:masterClrMapping/>
  </p:clrMapOvr>
  <p:transition>
    <p:fade thruBlk="1"/>
  </p:transition>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2935875" y="909050"/>
            <a:ext cx="5275500" cy="641100"/>
          </a:xfrm>
          <a:prstGeom prst="rect">
            <a:avLst/>
          </a:prstGeom>
          <a:noFill/>
          <a:ln>
            <a:noFill/>
          </a:ln>
        </p:spPr>
        <p:txBody>
          <a:bodyPr spcFirstLastPara="1" wrap="square" lIns="91425" tIns="91425" rIns="91425" bIns="91425" anchor="b" anchorCtr="0">
            <a:noAutofit/>
          </a:bodyPr>
          <a:lstStyle>
            <a:lvl1pPr lvl="0">
              <a:spcBef>
                <a:spcPts val="0"/>
              </a:spcBef>
              <a:spcAft>
                <a:spcPts val="0"/>
              </a:spcAft>
              <a:buClr>
                <a:srgbClr val="617A86"/>
              </a:buClr>
              <a:buSzPts val="1800"/>
              <a:buFont typeface="Nixie One"/>
              <a:buNone/>
              <a:defRPr sz="1800">
                <a:solidFill>
                  <a:srgbClr val="617A86"/>
                </a:solidFill>
                <a:latin typeface="Nixie One"/>
                <a:ea typeface="Nixie One"/>
                <a:cs typeface="Nixie One"/>
                <a:sym typeface="Nixie One"/>
              </a:defRPr>
            </a:lvl1pPr>
            <a:lvl2pPr lvl="1">
              <a:spcBef>
                <a:spcPts val="0"/>
              </a:spcBef>
              <a:spcAft>
                <a:spcPts val="0"/>
              </a:spcAft>
              <a:buClr>
                <a:srgbClr val="617A86"/>
              </a:buClr>
              <a:buSzPts val="1800"/>
              <a:buFont typeface="Nixie One"/>
              <a:buNone/>
              <a:defRPr sz="1800">
                <a:solidFill>
                  <a:srgbClr val="617A86"/>
                </a:solidFill>
                <a:latin typeface="Nixie One"/>
                <a:ea typeface="Nixie One"/>
                <a:cs typeface="Nixie One"/>
                <a:sym typeface="Nixie One"/>
              </a:defRPr>
            </a:lvl2pPr>
            <a:lvl3pPr lvl="2">
              <a:spcBef>
                <a:spcPts val="0"/>
              </a:spcBef>
              <a:spcAft>
                <a:spcPts val="0"/>
              </a:spcAft>
              <a:buClr>
                <a:srgbClr val="617A86"/>
              </a:buClr>
              <a:buSzPts val="1800"/>
              <a:buFont typeface="Nixie One"/>
              <a:buNone/>
              <a:defRPr sz="1800">
                <a:solidFill>
                  <a:srgbClr val="617A86"/>
                </a:solidFill>
                <a:latin typeface="Nixie One"/>
                <a:ea typeface="Nixie One"/>
                <a:cs typeface="Nixie One"/>
                <a:sym typeface="Nixie One"/>
              </a:defRPr>
            </a:lvl3pPr>
            <a:lvl4pPr lvl="3">
              <a:spcBef>
                <a:spcPts val="0"/>
              </a:spcBef>
              <a:spcAft>
                <a:spcPts val="0"/>
              </a:spcAft>
              <a:buClr>
                <a:srgbClr val="617A86"/>
              </a:buClr>
              <a:buSzPts val="1800"/>
              <a:buFont typeface="Nixie One"/>
              <a:buNone/>
              <a:defRPr sz="1800">
                <a:solidFill>
                  <a:srgbClr val="617A86"/>
                </a:solidFill>
                <a:latin typeface="Nixie One"/>
                <a:ea typeface="Nixie One"/>
                <a:cs typeface="Nixie One"/>
                <a:sym typeface="Nixie One"/>
              </a:defRPr>
            </a:lvl4pPr>
            <a:lvl5pPr lvl="4">
              <a:spcBef>
                <a:spcPts val="0"/>
              </a:spcBef>
              <a:spcAft>
                <a:spcPts val="0"/>
              </a:spcAft>
              <a:buClr>
                <a:srgbClr val="617A86"/>
              </a:buClr>
              <a:buSzPts val="1800"/>
              <a:buFont typeface="Nixie One"/>
              <a:buNone/>
              <a:defRPr sz="1800">
                <a:solidFill>
                  <a:srgbClr val="617A86"/>
                </a:solidFill>
                <a:latin typeface="Nixie One"/>
                <a:ea typeface="Nixie One"/>
                <a:cs typeface="Nixie One"/>
                <a:sym typeface="Nixie One"/>
              </a:defRPr>
            </a:lvl5pPr>
            <a:lvl6pPr lvl="5">
              <a:spcBef>
                <a:spcPts val="0"/>
              </a:spcBef>
              <a:spcAft>
                <a:spcPts val="0"/>
              </a:spcAft>
              <a:buClr>
                <a:srgbClr val="617A86"/>
              </a:buClr>
              <a:buSzPts val="1800"/>
              <a:buFont typeface="Nixie One"/>
              <a:buNone/>
              <a:defRPr sz="1800">
                <a:solidFill>
                  <a:srgbClr val="617A86"/>
                </a:solidFill>
                <a:latin typeface="Nixie One"/>
                <a:ea typeface="Nixie One"/>
                <a:cs typeface="Nixie One"/>
                <a:sym typeface="Nixie One"/>
              </a:defRPr>
            </a:lvl6pPr>
            <a:lvl7pPr lvl="6">
              <a:spcBef>
                <a:spcPts val="0"/>
              </a:spcBef>
              <a:spcAft>
                <a:spcPts val="0"/>
              </a:spcAft>
              <a:buClr>
                <a:srgbClr val="617A86"/>
              </a:buClr>
              <a:buSzPts val="1800"/>
              <a:buFont typeface="Nixie One"/>
              <a:buNone/>
              <a:defRPr sz="1800">
                <a:solidFill>
                  <a:srgbClr val="617A86"/>
                </a:solidFill>
                <a:latin typeface="Nixie One"/>
                <a:ea typeface="Nixie One"/>
                <a:cs typeface="Nixie One"/>
                <a:sym typeface="Nixie One"/>
              </a:defRPr>
            </a:lvl7pPr>
            <a:lvl8pPr lvl="7">
              <a:spcBef>
                <a:spcPts val="0"/>
              </a:spcBef>
              <a:spcAft>
                <a:spcPts val="0"/>
              </a:spcAft>
              <a:buClr>
                <a:srgbClr val="617A86"/>
              </a:buClr>
              <a:buSzPts val="1800"/>
              <a:buFont typeface="Nixie One"/>
              <a:buNone/>
              <a:defRPr sz="1800">
                <a:solidFill>
                  <a:srgbClr val="617A86"/>
                </a:solidFill>
                <a:latin typeface="Nixie One"/>
                <a:ea typeface="Nixie One"/>
                <a:cs typeface="Nixie One"/>
                <a:sym typeface="Nixie One"/>
              </a:defRPr>
            </a:lvl8pPr>
            <a:lvl9pPr lvl="8">
              <a:spcBef>
                <a:spcPts val="0"/>
              </a:spcBef>
              <a:spcAft>
                <a:spcPts val="0"/>
              </a:spcAft>
              <a:buClr>
                <a:srgbClr val="617A86"/>
              </a:buClr>
              <a:buSzPts val="1800"/>
              <a:buFont typeface="Nixie One"/>
              <a:buNone/>
              <a:defRPr sz="1800">
                <a:solidFill>
                  <a:srgbClr val="617A86"/>
                </a:solidFill>
                <a:latin typeface="Nixie One"/>
                <a:ea typeface="Nixie One"/>
                <a:cs typeface="Nixie One"/>
                <a:sym typeface="Nixie One"/>
              </a:defRPr>
            </a:lvl9pPr>
          </a:lstStyle>
          <a:p>
            <a:endParaRPr/>
          </a:p>
        </p:txBody>
      </p:sp>
      <p:sp>
        <p:nvSpPr>
          <p:cNvPr id="7" name="Google Shape;7;p1"/>
          <p:cNvSpPr txBox="1">
            <a:spLocks noGrp="1"/>
          </p:cNvSpPr>
          <p:nvPr>
            <p:ph type="body" idx="1"/>
          </p:nvPr>
        </p:nvSpPr>
        <p:spPr>
          <a:xfrm>
            <a:off x="2935875" y="1525758"/>
            <a:ext cx="5275500" cy="2786100"/>
          </a:xfrm>
          <a:prstGeom prst="rect">
            <a:avLst/>
          </a:prstGeom>
          <a:noFill/>
          <a:ln>
            <a:noFill/>
          </a:ln>
        </p:spPr>
        <p:txBody>
          <a:bodyPr spcFirstLastPara="1" wrap="square" lIns="91425" tIns="91425" rIns="91425" bIns="91425" anchor="t" anchorCtr="0">
            <a:noAutofit/>
          </a:bodyPr>
          <a:lstStyle>
            <a:lvl1pPr marL="457200" lvl="0" indent="-381000">
              <a:spcBef>
                <a:spcPts val="600"/>
              </a:spcBef>
              <a:spcAft>
                <a:spcPts val="0"/>
              </a:spcAft>
              <a:buClr>
                <a:srgbClr val="A1BECC"/>
              </a:buClr>
              <a:buSzPts val="2400"/>
              <a:buFont typeface="Varela Round"/>
              <a:buChar char="◎"/>
              <a:defRPr sz="2400">
                <a:solidFill>
                  <a:srgbClr val="617A86"/>
                </a:solidFill>
                <a:latin typeface="Varela Round"/>
                <a:ea typeface="Varela Round"/>
                <a:cs typeface="Varela Round"/>
                <a:sym typeface="Varela Round"/>
              </a:defRPr>
            </a:lvl1pPr>
            <a:lvl2pPr marL="914400" lvl="1" indent="-381000">
              <a:spcBef>
                <a:spcPts val="0"/>
              </a:spcBef>
              <a:spcAft>
                <a:spcPts val="0"/>
              </a:spcAft>
              <a:buClr>
                <a:srgbClr val="A1BECC"/>
              </a:buClr>
              <a:buSzPts val="2400"/>
              <a:buFont typeface="Varela Round"/>
              <a:buChar char="◉"/>
              <a:defRPr sz="2400">
                <a:solidFill>
                  <a:srgbClr val="617A86"/>
                </a:solidFill>
                <a:latin typeface="Varela Round"/>
                <a:ea typeface="Varela Round"/>
                <a:cs typeface="Varela Round"/>
                <a:sym typeface="Varela Round"/>
              </a:defRPr>
            </a:lvl2pPr>
            <a:lvl3pPr marL="1371600" lvl="2" indent="-381000">
              <a:spcBef>
                <a:spcPts val="0"/>
              </a:spcBef>
              <a:spcAft>
                <a:spcPts val="0"/>
              </a:spcAft>
              <a:buClr>
                <a:srgbClr val="A1BECC"/>
              </a:buClr>
              <a:buSzPts val="2400"/>
              <a:buFont typeface="Varela Round"/>
              <a:buChar char="￮"/>
              <a:defRPr sz="2400">
                <a:solidFill>
                  <a:srgbClr val="617A86"/>
                </a:solidFill>
                <a:latin typeface="Varela Round"/>
                <a:ea typeface="Varela Round"/>
                <a:cs typeface="Varela Round"/>
                <a:sym typeface="Varela Round"/>
              </a:defRPr>
            </a:lvl3pPr>
            <a:lvl4pPr marL="1828800" lvl="3" indent="-381000">
              <a:spcBef>
                <a:spcPts val="0"/>
              </a:spcBef>
              <a:spcAft>
                <a:spcPts val="0"/>
              </a:spcAft>
              <a:buClr>
                <a:srgbClr val="A1BECC"/>
              </a:buClr>
              <a:buSzPts val="2400"/>
              <a:buFont typeface="Varela Round"/>
              <a:buChar char="●"/>
              <a:defRPr sz="2400">
                <a:solidFill>
                  <a:srgbClr val="617A86"/>
                </a:solidFill>
                <a:latin typeface="Varela Round"/>
                <a:ea typeface="Varela Round"/>
                <a:cs typeface="Varela Round"/>
                <a:sym typeface="Varela Round"/>
              </a:defRPr>
            </a:lvl4pPr>
            <a:lvl5pPr marL="2286000" lvl="4" indent="-381000">
              <a:spcBef>
                <a:spcPts val="0"/>
              </a:spcBef>
              <a:spcAft>
                <a:spcPts val="0"/>
              </a:spcAft>
              <a:buClr>
                <a:srgbClr val="A1BECC"/>
              </a:buClr>
              <a:buSzPts val="2400"/>
              <a:buFont typeface="Varela Round"/>
              <a:buChar char="○"/>
              <a:defRPr sz="2400">
                <a:solidFill>
                  <a:srgbClr val="617A86"/>
                </a:solidFill>
                <a:latin typeface="Varela Round"/>
                <a:ea typeface="Varela Round"/>
                <a:cs typeface="Varela Round"/>
                <a:sym typeface="Varela Round"/>
              </a:defRPr>
            </a:lvl5pPr>
            <a:lvl6pPr marL="2743200" lvl="5" indent="-381000">
              <a:spcBef>
                <a:spcPts val="0"/>
              </a:spcBef>
              <a:spcAft>
                <a:spcPts val="0"/>
              </a:spcAft>
              <a:buClr>
                <a:srgbClr val="A1BECC"/>
              </a:buClr>
              <a:buSzPts val="2400"/>
              <a:buFont typeface="Varela Round"/>
              <a:buChar char="■"/>
              <a:defRPr sz="2400">
                <a:solidFill>
                  <a:srgbClr val="617A86"/>
                </a:solidFill>
                <a:latin typeface="Varela Round"/>
                <a:ea typeface="Varela Round"/>
                <a:cs typeface="Varela Round"/>
                <a:sym typeface="Varela Round"/>
              </a:defRPr>
            </a:lvl6pPr>
            <a:lvl7pPr marL="3200400" lvl="6" indent="-381000">
              <a:spcBef>
                <a:spcPts val="0"/>
              </a:spcBef>
              <a:spcAft>
                <a:spcPts val="0"/>
              </a:spcAft>
              <a:buClr>
                <a:srgbClr val="A1BECC"/>
              </a:buClr>
              <a:buSzPts val="2400"/>
              <a:buFont typeface="Varela Round"/>
              <a:buChar char="●"/>
              <a:defRPr sz="2400">
                <a:solidFill>
                  <a:srgbClr val="617A86"/>
                </a:solidFill>
                <a:latin typeface="Varela Round"/>
                <a:ea typeface="Varela Round"/>
                <a:cs typeface="Varela Round"/>
                <a:sym typeface="Varela Round"/>
              </a:defRPr>
            </a:lvl7pPr>
            <a:lvl8pPr marL="3657600" lvl="7" indent="-381000">
              <a:spcBef>
                <a:spcPts val="0"/>
              </a:spcBef>
              <a:spcAft>
                <a:spcPts val="0"/>
              </a:spcAft>
              <a:buClr>
                <a:srgbClr val="A1BECC"/>
              </a:buClr>
              <a:buSzPts val="2400"/>
              <a:buFont typeface="Varela Round"/>
              <a:buChar char="○"/>
              <a:defRPr sz="2400">
                <a:solidFill>
                  <a:srgbClr val="617A86"/>
                </a:solidFill>
                <a:latin typeface="Varela Round"/>
                <a:ea typeface="Varela Round"/>
                <a:cs typeface="Varela Round"/>
                <a:sym typeface="Varela Round"/>
              </a:defRPr>
            </a:lvl8pPr>
            <a:lvl9pPr marL="4114800" lvl="8" indent="-381000">
              <a:spcBef>
                <a:spcPts val="0"/>
              </a:spcBef>
              <a:spcAft>
                <a:spcPts val="0"/>
              </a:spcAft>
              <a:buClr>
                <a:srgbClr val="A1BECC"/>
              </a:buClr>
              <a:buSzPts val="2400"/>
              <a:buFont typeface="Varela Round"/>
              <a:buChar char="■"/>
              <a:defRPr sz="2400">
                <a:solidFill>
                  <a:srgbClr val="617A86"/>
                </a:solidFill>
                <a:latin typeface="Varela Round"/>
                <a:ea typeface="Varela Round"/>
                <a:cs typeface="Varela Round"/>
                <a:sym typeface="Varela Round"/>
              </a:defRPr>
            </a:lvl9pPr>
          </a:lstStyle>
          <a:p>
            <a:endParaRPr/>
          </a:p>
        </p:txBody>
      </p:sp>
      <p:sp>
        <p:nvSpPr>
          <p:cNvPr id="8" name="Google Shape;8;p1"/>
          <p:cNvSpPr txBox="1">
            <a:spLocks noGrp="1"/>
          </p:cNvSpPr>
          <p:nvPr>
            <p:ph type="sldNum" idx="12"/>
          </p:nvPr>
        </p:nvSpPr>
        <p:spPr>
          <a:xfrm>
            <a:off x="8635625" y="4751625"/>
            <a:ext cx="469800" cy="391500"/>
          </a:xfrm>
          <a:prstGeom prst="rect">
            <a:avLst/>
          </a:prstGeom>
          <a:noFill/>
          <a:ln>
            <a:noFill/>
          </a:ln>
        </p:spPr>
        <p:txBody>
          <a:bodyPr spcFirstLastPara="1" wrap="square" lIns="91425" tIns="91425" rIns="91425" bIns="91425" anchor="t" anchorCtr="0">
            <a:noAutofit/>
          </a:bodyPr>
          <a:lstStyle>
            <a:lvl1pPr lvl="0" algn="r">
              <a:buNone/>
              <a:defRPr sz="1200">
                <a:solidFill>
                  <a:srgbClr val="A1BECC"/>
                </a:solidFill>
                <a:latin typeface="Nixie One"/>
                <a:ea typeface="Nixie One"/>
                <a:cs typeface="Nixie One"/>
                <a:sym typeface="Nixie One"/>
              </a:defRPr>
            </a:lvl1pPr>
            <a:lvl2pPr lvl="1" algn="r">
              <a:buNone/>
              <a:defRPr sz="1200">
                <a:solidFill>
                  <a:srgbClr val="A1BECC"/>
                </a:solidFill>
                <a:latin typeface="Nixie One"/>
                <a:ea typeface="Nixie One"/>
                <a:cs typeface="Nixie One"/>
                <a:sym typeface="Nixie One"/>
              </a:defRPr>
            </a:lvl2pPr>
            <a:lvl3pPr lvl="2" algn="r">
              <a:buNone/>
              <a:defRPr sz="1200">
                <a:solidFill>
                  <a:srgbClr val="A1BECC"/>
                </a:solidFill>
                <a:latin typeface="Nixie One"/>
                <a:ea typeface="Nixie One"/>
                <a:cs typeface="Nixie One"/>
                <a:sym typeface="Nixie One"/>
              </a:defRPr>
            </a:lvl3pPr>
            <a:lvl4pPr lvl="3" algn="r">
              <a:buNone/>
              <a:defRPr sz="1200">
                <a:solidFill>
                  <a:srgbClr val="A1BECC"/>
                </a:solidFill>
                <a:latin typeface="Nixie One"/>
                <a:ea typeface="Nixie One"/>
                <a:cs typeface="Nixie One"/>
                <a:sym typeface="Nixie One"/>
              </a:defRPr>
            </a:lvl4pPr>
            <a:lvl5pPr lvl="4" algn="r">
              <a:buNone/>
              <a:defRPr sz="1200">
                <a:solidFill>
                  <a:srgbClr val="A1BECC"/>
                </a:solidFill>
                <a:latin typeface="Nixie One"/>
                <a:ea typeface="Nixie One"/>
                <a:cs typeface="Nixie One"/>
                <a:sym typeface="Nixie One"/>
              </a:defRPr>
            </a:lvl5pPr>
            <a:lvl6pPr lvl="5" algn="r">
              <a:buNone/>
              <a:defRPr sz="1200">
                <a:solidFill>
                  <a:srgbClr val="A1BECC"/>
                </a:solidFill>
                <a:latin typeface="Nixie One"/>
                <a:ea typeface="Nixie One"/>
                <a:cs typeface="Nixie One"/>
                <a:sym typeface="Nixie One"/>
              </a:defRPr>
            </a:lvl6pPr>
            <a:lvl7pPr lvl="6" algn="r">
              <a:buNone/>
              <a:defRPr sz="1200">
                <a:solidFill>
                  <a:srgbClr val="A1BECC"/>
                </a:solidFill>
                <a:latin typeface="Nixie One"/>
                <a:ea typeface="Nixie One"/>
                <a:cs typeface="Nixie One"/>
                <a:sym typeface="Nixie One"/>
              </a:defRPr>
            </a:lvl7pPr>
            <a:lvl8pPr lvl="7" algn="r">
              <a:buNone/>
              <a:defRPr sz="1200">
                <a:solidFill>
                  <a:srgbClr val="A1BECC"/>
                </a:solidFill>
                <a:latin typeface="Nixie One"/>
                <a:ea typeface="Nixie One"/>
                <a:cs typeface="Nixie One"/>
                <a:sym typeface="Nixie One"/>
              </a:defRPr>
            </a:lvl8pPr>
            <a:lvl9pPr lvl="8" algn="r">
              <a:buNone/>
              <a:defRPr sz="1200">
                <a:solidFill>
                  <a:srgbClr val="A1BECC"/>
                </a:solidFill>
                <a:latin typeface="Nixie One"/>
                <a:ea typeface="Nixie One"/>
                <a:cs typeface="Nixie One"/>
                <a:sym typeface="Nixie One"/>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1" r:id="rId2"/>
    <p:sldLayoutId id="2147483653" r:id="rId3"/>
    <p:sldLayoutId id="2147483657" r:id="rId4"/>
    <p:sldLayoutId id="2147483660" r:id="rId5"/>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4.tiff"/><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6.tiff"/><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image" Target="../media/image7.tiff"/><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image" Target="../media/image8.tiff"/><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0.tiff"/><Relationship Id="rId7"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padlet.com/bethangriffiths/oykfyuvs10c1ob4y" TargetMode="External"/><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bbc.co.uk/news/uk-wales-59408148"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tiff"/><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4.tiff"/><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7.tiff"/><Relationship Id="rId2" Type="http://schemas.openxmlformats.org/officeDocument/2006/relationships/image" Target="../media/image26.tiff"/><Relationship Id="rId1" Type="http://schemas.openxmlformats.org/officeDocument/2006/relationships/slideLayout" Target="../slideLayouts/slideLayout4.xml"/><Relationship Id="rId4" Type="http://schemas.openxmlformats.org/officeDocument/2006/relationships/hyperlink" Target="https://hwb.gov.wales/api/storage/b0e91f7c-0050-47b6-9b23-0273d39df9f3/canllawiau-cwricwlwm-i-gymru-070220.pdf"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8.tiff"/><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9.tiff"/><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https://www.digitalpolyglot.com/idioms-important-achieve-fluency/" TargetMode="External"/><Relationship Id="rId2" Type="http://schemas.openxmlformats.org/officeDocument/2006/relationships/image" Target="../media/image9.tiff"/><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2" Type="http://schemas.openxmlformats.org/officeDocument/2006/relationships/image" Target="../media/image30.tiff"/><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5.xml"/><Relationship Id="rId5" Type="http://schemas.openxmlformats.org/officeDocument/2006/relationships/image" Target="../media/image2.png"/><Relationship Id="rId4" Type="http://schemas.openxmlformats.org/officeDocument/2006/relationships/hyperlink" Target="https://wordwall.net/resource/3199612"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wordwall.net/resource/7569547" TargetMode="Externa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8" Type="http://schemas.openxmlformats.org/officeDocument/2006/relationships/image" Target="../media/image39.png"/><Relationship Id="rId13" Type="http://schemas.openxmlformats.org/officeDocument/2006/relationships/image" Target="../media/image44.png"/><Relationship Id="rId3" Type="http://schemas.openxmlformats.org/officeDocument/2006/relationships/image" Target="../media/image34.png"/><Relationship Id="rId7" Type="http://schemas.openxmlformats.org/officeDocument/2006/relationships/image" Target="../media/image38.png"/><Relationship Id="rId12" Type="http://schemas.openxmlformats.org/officeDocument/2006/relationships/image" Target="../media/image43.png"/><Relationship Id="rId2" Type="http://schemas.openxmlformats.org/officeDocument/2006/relationships/image" Target="../media/image33.png"/><Relationship Id="rId1" Type="http://schemas.openxmlformats.org/officeDocument/2006/relationships/slideLayout" Target="../slideLayouts/slideLayout4.xml"/><Relationship Id="rId6" Type="http://schemas.openxmlformats.org/officeDocument/2006/relationships/image" Target="../media/image37.png"/><Relationship Id="rId11" Type="http://schemas.openxmlformats.org/officeDocument/2006/relationships/image" Target="../media/image42.png"/><Relationship Id="rId5" Type="http://schemas.openxmlformats.org/officeDocument/2006/relationships/image" Target="../media/image36.png"/><Relationship Id="rId10" Type="http://schemas.openxmlformats.org/officeDocument/2006/relationships/image" Target="../media/image41.png"/><Relationship Id="rId4" Type="http://schemas.openxmlformats.org/officeDocument/2006/relationships/image" Target="../media/image35.png"/><Relationship Id="rId9" Type="http://schemas.openxmlformats.org/officeDocument/2006/relationships/image" Target="../media/image40.png"/></Relationships>
</file>

<file path=ppt/slides/_rels/slide36.xml.rels><?xml version="1.0" encoding="UTF-8" standalone="yes"?>
<Relationships xmlns="http://schemas.openxmlformats.org/package/2006/relationships"><Relationship Id="rId2" Type="http://schemas.openxmlformats.org/officeDocument/2006/relationships/image" Target="../media/image45.tiff"/><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47.tiff"/><Relationship Id="rId7" Type="http://schemas.openxmlformats.org/officeDocument/2006/relationships/image" Target="../media/image51.tiff"/><Relationship Id="rId2" Type="http://schemas.openxmlformats.org/officeDocument/2006/relationships/image" Target="../media/image46.tiff"/><Relationship Id="rId1" Type="http://schemas.openxmlformats.org/officeDocument/2006/relationships/slideLayout" Target="../slideLayouts/slideLayout4.xml"/><Relationship Id="rId6" Type="http://schemas.openxmlformats.org/officeDocument/2006/relationships/image" Target="../media/image50.tiff"/><Relationship Id="rId5" Type="http://schemas.openxmlformats.org/officeDocument/2006/relationships/image" Target="../media/image49.tiff"/><Relationship Id="rId4" Type="http://schemas.openxmlformats.org/officeDocument/2006/relationships/image" Target="../media/image48.tif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77BEDB1-EF57-714B-9E67-AD22DCB28116}"/>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a:t>
            </a:fld>
            <a:endParaRPr lang="en"/>
          </a:p>
        </p:txBody>
      </p:sp>
      <p:sp>
        <p:nvSpPr>
          <p:cNvPr id="5" name="Subtitle 2">
            <a:extLst>
              <a:ext uri="{FF2B5EF4-FFF2-40B4-BE49-F238E27FC236}">
                <a16:creationId xmlns:a16="http://schemas.microsoft.com/office/drawing/2014/main" id="{F2083987-CE76-2B4E-A1B5-A4CA54AFF17A}"/>
              </a:ext>
            </a:extLst>
          </p:cNvPr>
          <p:cNvSpPr txBox="1">
            <a:spLocks/>
          </p:cNvSpPr>
          <p:nvPr/>
        </p:nvSpPr>
        <p:spPr>
          <a:xfrm>
            <a:off x="309540" y="3693788"/>
            <a:ext cx="3691513" cy="1043690"/>
          </a:xfrm>
          <a:prstGeom prst="rect">
            <a:avLst/>
          </a:prstGeom>
          <a:solidFill>
            <a:schemeClr val="accent3">
              <a:lumMod val="20000"/>
              <a:lumOff val="80000"/>
            </a:schemeClr>
          </a:solidFill>
          <a:ln>
            <a:noFill/>
          </a:ln>
        </p:spPr>
        <p:txBody>
          <a:bodyPr spcFirstLastPara="1" wrap="square" lIns="91425" tIns="91425" rIns="91425" bIns="91425" anchor="t" anchorCtr="0">
            <a:normAutofit/>
          </a:bodyPr>
          <a:lstStyle>
            <a:defPPr marR="0" lvl="0" algn="l" rtl="0">
              <a:lnSpc>
                <a:spcPct val="100000"/>
              </a:lnSpc>
              <a:spcBef>
                <a:spcPts val="0"/>
              </a:spcBef>
              <a:spcAft>
                <a:spcPts val="0"/>
              </a:spcAft>
            </a:defPPr>
            <a:lvl1pPr marL="457200" marR="0" lvl="0" indent="-381000" algn="ctr" rtl="0">
              <a:lnSpc>
                <a:spcPct val="100000"/>
              </a:lnSpc>
              <a:spcBef>
                <a:spcPts val="0"/>
              </a:spcBef>
              <a:spcAft>
                <a:spcPts val="0"/>
              </a:spcAft>
              <a:buClr>
                <a:srgbClr val="A1BECC"/>
              </a:buClr>
              <a:buSzPts val="2400"/>
              <a:buFont typeface="Varela Round"/>
              <a:buNone/>
              <a:defRPr sz="2400" b="1" i="0" u="none" strike="noStrike" cap="none">
                <a:solidFill>
                  <a:srgbClr val="A1BECC"/>
                </a:solidFill>
                <a:latin typeface="Varela Round"/>
                <a:ea typeface="Varela Round"/>
                <a:cs typeface="Varela Round"/>
                <a:sym typeface="Varela Round"/>
              </a:defRPr>
            </a:lvl1pPr>
            <a:lvl2pPr marL="914400" marR="0" lvl="1" indent="-381000" algn="ctr" rtl="0">
              <a:lnSpc>
                <a:spcPct val="100000"/>
              </a:lnSpc>
              <a:spcBef>
                <a:spcPts val="0"/>
              </a:spcBef>
              <a:spcAft>
                <a:spcPts val="0"/>
              </a:spcAft>
              <a:buClr>
                <a:srgbClr val="A1BECC"/>
              </a:buClr>
              <a:buSzPts val="3000"/>
              <a:buFont typeface="Varela Round"/>
              <a:buNone/>
              <a:defRPr sz="3000" b="1" i="0" u="none" strike="noStrike" cap="none">
                <a:solidFill>
                  <a:srgbClr val="A1BECC"/>
                </a:solidFill>
                <a:latin typeface="Varela Round"/>
                <a:ea typeface="Varela Round"/>
                <a:cs typeface="Varela Round"/>
                <a:sym typeface="Varela Round"/>
              </a:defRPr>
            </a:lvl2pPr>
            <a:lvl3pPr marL="1371600" marR="0" lvl="2" indent="-381000" algn="ctr" rtl="0">
              <a:lnSpc>
                <a:spcPct val="100000"/>
              </a:lnSpc>
              <a:spcBef>
                <a:spcPts val="0"/>
              </a:spcBef>
              <a:spcAft>
                <a:spcPts val="0"/>
              </a:spcAft>
              <a:buClr>
                <a:srgbClr val="A1BECC"/>
              </a:buClr>
              <a:buSzPts val="3000"/>
              <a:buFont typeface="Varela Round"/>
              <a:buNone/>
              <a:defRPr sz="3000" b="1" i="0" u="none" strike="noStrike" cap="none">
                <a:solidFill>
                  <a:srgbClr val="A1BECC"/>
                </a:solidFill>
                <a:latin typeface="Varela Round"/>
                <a:ea typeface="Varela Round"/>
                <a:cs typeface="Varela Round"/>
                <a:sym typeface="Varela Round"/>
              </a:defRPr>
            </a:lvl3pPr>
            <a:lvl4pPr marL="1828800" marR="0" lvl="3" indent="-381000" algn="ctr" rtl="0">
              <a:lnSpc>
                <a:spcPct val="100000"/>
              </a:lnSpc>
              <a:spcBef>
                <a:spcPts val="0"/>
              </a:spcBef>
              <a:spcAft>
                <a:spcPts val="0"/>
              </a:spcAft>
              <a:buClr>
                <a:srgbClr val="A1BECC"/>
              </a:buClr>
              <a:buSzPts val="3000"/>
              <a:buFont typeface="Varela Round"/>
              <a:buNone/>
              <a:defRPr sz="3000" b="1" i="0" u="none" strike="noStrike" cap="none">
                <a:solidFill>
                  <a:srgbClr val="A1BECC"/>
                </a:solidFill>
                <a:latin typeface="Varela Round"/>
                <a:ea typeface="Varela Round"/>
                <a:cs typeface="Varela Round"/>
                <a:sym typeface="Varela Round"/>
              </a:defRPr>
            </a:lvl4pPr>
            <a:lvl5pPr marL="2286000" marR="0" lvl="4" indent="-381000" algn="ctr" rtl="0">
              <a:lnSpc>
                <a:spcPct val="100000"/>
              </a:lnSpc>
              <a:spcBef>
                <a:spcPts val="0"/>
              </a:spcBef>
              <a:spcAft>
                <a:spcPts val="0"/>
              </a:spcAft>
              <a:buClr>
                <a:srgbClr val="A1BECC"/>
              </a:buClr>
              <a:buSzPts val="3000"/>
              <a:buFont typeface="Varela Round"/>
              <a:buNone/>
              <a:defRPr sz="3000" b="1" i="0" u="none" strike="noStrike" cap="none">
                <a:solidFill>
                  <a:srgbClr val="A1BECC"/>
                </a:solidFill>
                <a:latin typeface="Varela Round"/>
                <a:ea typeface="Varela Round"/>
                <a:cs typeface="Varela Round"/>
                <a:sym typeface="Varela Round"/>
              </a:defRPr>
            </a:lvl5pPr>
            <a:lvl6pPr marL="2743200" marR="0" lvl="5" indent="-381000" algn="ctr" rtl="0">
              <a:lnSpc>
                <a:spcPct val="100000"/>
              </a:lnSpc>
              <a:spcBef>
                <a:spcPts val="0"/>
              </a:spcBef>
              <a:spcAft>
                <a:spcPts val="0"/>
              </a:spcAft>
              <a:buClr>
                <a:srgbClr val="A1BECC"/>
              </a:buClr>
              <a:buSzPts val="3000"/>
              <a:buFont typeface="Varela Round"/>
              <a:buNone/>
              <a:defRPr sz="3000" b="1" i="0" u="none" strike="noStrike" cap="none">
                <a:solidFill>
                  <a:srgbClr val="A1BECC"/>
                </a:solidFill>
                <a:latin typeface="Varela Round"/>
                <a:ea typeface="Varela Round"/>
                <a:cs typeface="Varela Round"/>
                <a:sym typeface="Varela Round"/>
              </a:defRPr>
            </a:lvl6pPr>
            <a:lvl7pPr marL="3200400" marR="0" lvl="6" indent="-381000" algn="ctr" rtl="0">
              <a:lnSpc>
                <a:spcPct val="100000"/>
              </a:lnSpc>
              <a:spcBef>
                <a:spcPts val="0"/>
              </a:spcBef>
              <a:spcAft>
                <a:spcPts val="0"/>
              </a:spcAft>
              <a:buClr>
                <a:srgbClr val="A1BECC"/>
              </a:buClr>
              <a:buSzPts val="3000"/>
              <a:buFont typeface="Varela Round"/>
              <a:buNone/>
              <a:defRPr sz="3000" b="1" i="0" u="none" strike="noStrike" cap="none">
                <a:solidFill>
                  <a:srgbClr val="A1BECC"/>
                </a:solidFill>
                <a:latin typeface="Varela Round"/>
                <a:ea typeface="Varela Round"/>
                <a:cs typeface="Varela Round"/>
                <a:sym typeface="Varela Round"/>
              </a:defRPr>
            </a:lvl7pPr>
            <a:lvl8pPr marL="3657600" marR="0" lvl="7" indent="-381000" algn="ctr" rtl="0">
              <a:lnSpc>
                <a:spcPct val="100000"/>
              </a:lnSpc>
              <a:spcBef>
                <a:spcPts val="0"/>
              </a:spcBef>
              <a:spcAft>
                <a:spcPts val="0"/>
              </a:spcAft>
              <a:buClr>
                <a:srgbClr val="A1BECC"/>
              </a:buClr>
              <a:buSzPts val="3000"/>
              <a:buFont typeface="Varela Round"/>
              <a:buNone/>
              <a:defRPr sz="3000" b="1" i="0" u="none" strike="noStrike" cap="none">
                <a:solidFill>
                  <a:srgbClr val="A1BECC"/>
                </a:solidFill>
                <a:latin typeface="Varela Round"/>
                <a:ea typeface="Varela Round"/>
                <a:cs typeface="Varela Round"/>
                <a:sym typeface="Varela Round"/>
              </a:defRPr>
            </a:lvl8pPr>
            <a:lvl9pPr marL="4114800" marR="0" lvl="8" indent="-381000" algn="ctr" rtl="0">
              <a:lnSpc>
                <a:spcPct val="100000"/>
              </a:lnSpc>
              <a:spcBef>
                <a:spcPts val="0"/>
              </a:spcBef>
              <a:spcAft>
                <a:spcPts val="0"/>
              </a:spcAft>
              <a:buClr>
                <a:srgbClr val="A1BECC"/>
              </a:buClr>
              <a:buSzPts val="3000"/>
              <a:buFont typeface="Varela Round"/>
              <a:buNone/>
              <a:defRPr sz="3000" b="1" i="0" u="none" strike="noStrike" cap="none">
                <a:solidFill>
                  <a:srgbClr val="A1BECC"/>
                </a:solidFill>
                <a:latin typeface="Varela Round"/>
                <a:ea typeface="Varela Round"/>
                <a:cs typeface="Varela Round"/>
                <a:sym typeface="Varela Round"/>
              </a:defRPr>
            </a:lvl9pPr>
          </a:lstStyle>
          <a:p>
            <a:r>
              <a:rPr lang="cy-GB" sz="3300" dirty="0">
                <a:solidFill>
                  <a:srgbClr val="002060"/>
                </a:solidFill>
                <a:latin typeface="Avenir" panose="02000503020000020003" pitchFamily="2" charset="0"/>
              </a:rPr>
              <a:t>Bethan Griffiths </a:t>
            </a:r>
          </a:p>
          <a:p>
            <a:r>
              <a:rPr lang="cy-GB" sz="2000" i="1" dirty="0">
                <a:solidFill>
                  <a:srgbClr val="002060"/>
                </a:solidFill>
                <a:latin typeface="Avenir" panose="02000503020000020003" pitchFamily="2" charset="0"/>
              </a:rPr>
              <a:t>bethan.griffiths@pcydds.ac.uk</a:t>
            </a:r>
            <a:endParaRPr lang="cy-GB" i="1" dirty="0">
              <a:solidFill>
                <a:srgbClr val="002060"/>
              </a:solidFill>
              <a:latin typeface="Avenir" panose="02000503020000020003" pitchFamily="2" charset="0"/>
            </a:endParaRPr>
          </a:p>
        </p:txBody>
      </p:sp>
      <p:pic>
        <p:nvPicPr>
          <p:cNvPr id="6" name="Picture 5">
            <a:extLst>
              <a:ext uri="{FF2B5EF4-FFF2-40B4-BE49-F238E27FC236}">
                <a16:creationId xmlns:a16="http://schemas.microsoft.com/office/drawing/2014/main" id="{6DDCD8EA-43E1-BC4D-8719-508126E04064}"/>
              </a:ext>
            </a:extLst>
          </p:cNvPr>
          <p:cNvPicPr>
            <a:picLocks noChangeAspect="1"/>
          </p:cNvPicPr>
          <p:nvPr/>
        </p:nvPicPr>
        <p:blipFill>
          <a:blip r:embed="rId2"/>
          <a:stretch>
            <a:fillRect/>
          </a:stretch>
        </p:blipFill>
        <p:spPr>
          <a:xfrm>
            <a:off x="3860825" y="2719468"/>
            <a:ext cx="1576582" cy="974834"/>
          </a:xfrm>
          <a:prstGeom prst="rect">
            <a:avLst/>
          </a:prstGeom>
        </p:spPr>
      </p:pic>
      <p:sp>
        <p:nvSpPr>
          <p:cNvPr id="7" name="Rounded Rectangle 6">
            <a:extLst>
              <a:ext uri="{FF2B5EF4-FFF2-40B4-BE49-F238E27FC236}">
                <a16:creationId xmlns:a16="http://schemas.microsoft.com/office/drawing/2014/main" id="{3ABB21E2-A3C9-634C-9547-E45DB0B863CE}"/>
              </a:ext>
            </a:extLst>
          </p:cNvPr>
          <p:cNvSpPr/>
          <p:nvPr/>
        </p:nvSpPr>
        <p:spPr>
          <a:xfrm>
            <a:off x="5437407" y="3277892"/>
            <a:ext cx="3551285" cy="849876"/>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800" b="1" dirty="0">
                <a:solidFill>
                  <a:srgbClr val="002060"/>
                </a:solidFill>
                <a:latin typeface="Avenir Black" panose="02000503020000020003" pitchFamily="2" charset="0"/>
              </a:rPr>
              <a:t>Darlith 7</a:t>
            </a:r>
          </a:p>
          <a:p>
            <a:pPr algn="ctr"/>
            <a:r>
              <a:rPr lang="cy-GB" sz="1600" b="1" dirty="0">
                <a:solidFill>
                  <a:srgbClr val="002060"/>
                </a:solidFill>
                <a:latin typeface="Avenir Black" panose="02000503020000020003" pitchFamily="2" charset="0"/>
              </a:rPr>
              <a:t>Dydd Iau 25</a:t>
            </a:r>
            <a:r>
              <a:rPr lang="cy-GB" sz="1600" b="1" baseline="30000" dirty="0">
                <a:solidFill>
                  <a:srgbClr val="002060"/>
                </a:solidFill>
                <a:latin typeface="Avenir Black" panose="02000503020000020003" pitchFamily="2" charset="0"/>
              </a:rPr>
              <a:t>ain </a:t>
            </a:r>
            <a:r>
              <a:rPr lang="cy-GB" sz="1600" b="1" dirty="0">
                <a:solidFill>
                  <a:srgbClr val="002060"/>
                </a:solidFill>
                <a:latin typeface="Avenir Black" panose="02000503020000020003" pitchFamily="2" charset="0"/>
              </a:rPr>
              <a:t>o Dachwedd 2021 </a:t>
            </a:r>
            <a:endParaRPr lang="cy-GB" sz="1050" b="1" dirty="0">
              <a:solidFill>
                <a:srgbClr val="002060"/>
              </a:solidFill>
              <a:latin typeface="Avenir Black" panose="02000503020000020003" pitchFamily="2" charset="0"/>
            </a:endParaRPr>
          </a:p>
        </p:txBody>
      </p:sp>
      <p:pic>
        <p:nvPicPr>
          <p:cNvPr id="8" name="Picture 7">
            <a:extLst>
              <a:ext uri="{FF2B5EF4-FFF2-40B4-BE49-F238E27FC236}">
                <a16:creationId xmlns:a16="http://schemas.microsoft.com/office/drawing/2014/main" id="{7AACD07F-DC2D-944D-837F-DA2BEBD7984A}"/>
              </a:ext>
            </a:extLst>
          </p:cNvPr>
          <p:cNvPicPr>
            <a:picLocks noChangeAspect="1"/>
          </p:cNvPicPr>
          <p:nvPr/>
        </p:nvPicPr>
        <p:blipFill>
          <a:blip r:embed="rId3"/>
          <a:stretch>
            <a:fillRect/>
          </a:stretch>
        </p:blipFill>
        <p:spPr>
          <a:xfrm>
            <a:off x="5367292" y="4226755"/>
            <a:ext cx="3691513" cy="527359"/>
          </a:xfrm>
          <a:prstGeom prst="rect">
            <a:avLst/>
          </a:prstGeom>
        </p:spPr>
      </p:pic>
      <p:sp>
        <p:nvSpPr>
          <p:cNvPr id="9" name="Title 1">
            <a:extLst>
              <a:ext uri="{FF2B5EF4-FFF2-40B4-BE49-F238E27FC236}">
                <a16:creationId xmlns:a16="http://schemas.microsoft.com/office/drawing/2014/main" id="{EAD3D97C-A2DF-014B-BFC9-E7B0D9DDBF32}"/>
              </a:ext>
            </a:extLst>
          </p:cNvPr>
          <p:cNvSpPr txBox="1">
            <a:spLocks/>
          </p:cNvSpPr>
          <p:nvPr/>
        </p:nvSpPr>
        <p:spPr>
          <a:xfrm>
            <a:off x="1614487" y="284322"/>
            <a:ext cx="5913311" cy="2287429"/>
          </a:xfrm>
          <a:prstGeom prst="rect">
            <a:avLst/>
          </a:prstGeom>
          <a:solidFill>
            <a:schemeClr val="accent2">
              <a:lumMod val="20000"/>
              <a:lumOff val="80000"/>
            </a:schemeClr>
          </a:solid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617A86"/>
              </a:buClr>
              <a:buSzPts val="3600"/>
              <a:buFont typeface="Nixie One"/>
              <a:buNone/>
              <a:defRPr sz="3600" b="0" i="0" u="none" strike="noStrike" cap="none">
                <a:solidFill>
                  <a:srgbClr val="617A86"/>
                </a:solidFill>
                <a:latin typeface="Nixie One"/>
                <a:ea typeface="Nixie One"/>
                <a:cs typeface="Nixie One"/>
                <a:sym typeface="Nixie One"/>
              </a:defRPr>
            </a:lvl1pPr>
            <a:lvl2pPr marR="0" lvl="1" algn="ctr" rtl="0">
              <a:lnSpc>
                <a:spcPct val="100000"/>
              </a:lnSpc>
              <a:spcBef>
                <a:spcPts val="0"/>
              </a:spcBef>
              <a:spcAft>
                <a:spcPts val="0"/>
              </a:spcAft>
              <a:buClr>
                <a:srgbClr val="617A86"/>
              </a:buClr>
              <a:buSzPts val="4800"/>
              <a:buFont typeface="Nixie One"/>
              <a:buNone/>
              <a:defRPr sz="4800" b="0" i="0" u="none" strike="noStrike" cap="none">
                <a:solidFill>
                  <a:srgbClr val="617A86"/>
                </a:solidFill>
                <a:latin typeface="Nixie One"/>
                <a:ea typeface="Nixie One"/>
                <a:cs typeface="Nixie One"/>
                <a:sym typeface="Nixie One"/>
              </a:defRPr>
            </a:lvl2pPr>
            <a:lvl3pPr marR="0" lvl="2" algn="ctr" rtl="0">
              <a:lnSpc>
                <a:spcPct val="100000"/>
              </a:lnSpc>
              <a:spcBef>
                <a:spcPts val="0"/>
              </a:spcBef>
              <a:spcAft>
                <a:spcPts val="0"/>
              </a:spcAft>
              <a:buClr>
                <a:srgbClr val="617A86"/>
              </a:buClr>
              <a:buSzPts val="4800"/>
              <a:buFont typeface="Nixie One"/>
              <a:buNone/>
              <a:defRPr sz="4800" b="0" i="0" u="none" strike="noStrike" cap="none">
                <a:solidFill>
                  <a:srgbClr val="617A86"/>
                </a:solidFill>
                <a:latin typeface="Nixie One"/>
                <a:ea typeface="Nixie One"/>
                <a:cs typeface="Nixie One"/>
                <a:sym typeface="Nixie One"/>
              </a:defRPr>
            </a:lvl3pPr>
            <a:lvl4pPr marR="0" lvl="3" algn="ctr" rtl="0">
              <a:lnSpc>
                <a:spcPct val="100000"/>
              </a:lnSpc>
              <a:spcBef>
                <a:spcPts val="0"/>
              </a:spcBef>
              <a:spcAft>
                <a:spcPts val="0"/>
              </a:spcAft>
              <a:buClr>
                <a:srgbClr val="617A86"/>
              </a:buClr>
              <a:buSzPts val="4800"/>
              <a:buFont typeface="Nixie One"/>
              <a:buNone/>
              <a:defRPr sz="4800" b="0" i="0" u="none" strike="noStrike" cap="none">
                <a:solidFill>
                  <a:srgbClr val="617A86"/>
                </a:solidFill>
                <a:latin typeface="Nixie One"/>
                <a:ea typeface="Nixie One"/>
                <a:cs typeface="Nixie One"/>
                <a:sym typeface="Nixie One"/>
              </a:defRPr>
            </a:lvl4pPr>
            <a:lvl5pPr marR="0" lvl="4" algn="ctr" rtl="0">
              <a:lnSpc>
                <a:spcPct val="100000"/>
              </a:lnSpc>
              <a:spcBef>
                <a:spcPts val="0"/>
              </a:spcBef>
              <a:spcAft>
                <a:spcPts val="0"/>
              </a:spcAft>
              <a:buClr>
                <a:srgbClr val="617A86"/>
              </a:buClr>
              <a:buSzPts val="4800"/>
              <a:buFont typeface="Nixie One"/>
              <a:buNone/>
              <a:defRPr sz="4800" b="0" i="0" u="none" strike="noStrike" cap="none">
                <a:solidFill>
                  <a:srgbClr val="617A86"/>
                </a:solidFill>
                <a:latin typeface="Nixie One"/>
                <a:ea typeface="Nixie One"/>
                <a:cs typeface="Nixie One"/>
                <a:sym typeface="Nixie One"/>
              </a:defRPr>
            </a:lvl5pPr>
            <a:lvl6pPr marR="0" lvl="5" algn="ctr" rtl="0">
              <a:lnSpc>
                <a:spcPct val="100000"/>
              </a:lnSpc>
              <a:spcBef>
                <a:spcPts val="0"/>
              </a:spcBef>
              <a:spcAft>
                <a:spcPts val="0"/>
              </a:spcAft>
              <a:buClr>
                <a:srgbClr val="617A86"/>
              </a:buClr>
              <a:buSzPts val="4800"/>
              <a:buFont typeface="Nixie One"/>
              <a:buNone/>
              <a:defRPr sz="4800" b="0" i="0" u="none" strike="noStrike" cap="none">
                <a:solidFill>
                  <a:srgbClr val="617A86"/>
                </a:solidFill>
                <a:latin typeface="Nixie One"/>
                <a:ea typeface="Nixie One"/>
                <a:cs typeface="Nixie One"/>
                <a:sym typeface="Nixie One"/>
              </a:defRPr>
            </a:lvl6pPr>
            <a:lvl7pPr marR="0" lvl="6" algn="ctr" rtl="0">
              <a:lnSpc>
                <a:spcPct val="100000"/>
              </a:lnSpc>
              <a:spcBef>
                <a:spcPts val="0"/>
              </a:spcBef>
              <a:spcAft>
                <a:spcPts val="0"/>
              </a:spcAft>
              <a:buClr>
                <a:srgbClr val="617A86"/>
              </a:buClr>
              <a:buSzPts val="4800"/>
              <a:buFont typeface="Nixie One"/>
              <a:buNone/>
              <a:defRPr sz="4800" b="0" i="0" u="none" strike="noStrike" cap="none">
                <a:solidFill>
                  <a:srgbClr val="617A86"/>
                </a:solidFill>
                <a:latin typeface="Nixie One"/>
                <a:ea typeface="Nixie One"/>
                <a:cs typeface="Nixie One"/>
                <a:sym typeface="Nixie One"/>
              </a:defRPr>
            </a:lvl7pPr>
            <a:lvl8pPr marR="0" lvl="7" algn="ctr" rtl="0">
              <a:lnSpc>
                <a:spcPct val="100000"/>
              </a:lnSpc>
              <a:spcBef>
                <a:spcPts val="0"/>
              </a:spcBef>
              <a:spcAft>
                <a:spcPts val="0"/>
              </a:spcAft>
              <a:buClr>
                <a:srgbClr val="617A86"/>
              </a:buClr>
              <a:buSzPts val="4800"/>
              <a:buFont typeface="Nixie One"/>
              <a:buNone/>
              <a:defRPr sz="4800" b="0" i="0" u="none" strike="noStrike" cap="none">
                <a:solidFill>
                  <a:srgbClr val="617A86"/>
                </a:solidFill>
                <a:latin typeface="Nixie One"/>
                <a:ea typeface="Nixie One"/>
                <a:cs typeface="Nixie One"/>
                <a:sym typeface="Nixie One"/>
              </a:defRPr>
            </a:lvl8pPr>
            <a:lvl9pPr marR="0" lvl="8" algn="ctr" rtl="0">
              <a:lnSpc>
                <a:spcPct val="100000"/>
              </a:lnSpc>
              <a:spcBef>
                <a:spcPts val="0"/>
              </a:spcBef>
              <a:spcAft>
                <a:spcPts val="0"/>
              </a:spcAft>
              <a:buClr>
                <a:srgbClr val="617A86"/>
              </a:buClr>
              <a:buSzPts val="4800"/>
              <a:buFont typeface="Nixie One"/>
              <a:buNone/>
              <a:defRPr sz="4800" b="0" i="0" u="none" strike="noStrike" cap="none">
                <a:solidFill>
                  <a:srgbClr val="617A86"/>
                </a:solidFill>
                <a:latin typeface="Nixie One"/>
                <a:ea typeface="Nixie One"/>
                <a:cs typeface="Nixie One"/>
                <a:sym typeface="Nixie One"/>
              </a:defRPr>
            </a:lvl9pPr>
          </a:lstStyle>
          <a:p>
            <a:r>
              <a:rPr lang="cy-GB" b="1" dirty="0">
                <a:solidFill>
                  <a:srgbClr val="002060"/>
                </a:solidFill>
                <a:latin typeface="Avenir" panose="02000503020000020003" pitchFamily="2" charset="0"/>
              </a:rPr>
              <a:t>Llwybr Datblygu’r Gymraeg</a:t>
            </a:r>
            <a:br>
              <a:rPr lang="cy-GB" sz="2400" b="1" dirty="0">
                <a:solidFill>
                  <a:srgbClr val="002060"/>
                </a:solidFill>
                <a:latin typeface="Avenir" panose="02000503020000020003" pitchFamily="2" charset="0"/>
              </a:rPr>
            </a:br>
            <a:br>
              <a:rPr lang="cy-GB" b="1" dirty="0">
                <a:solidFill>
                  <a:srgbClr val="002060"/>
                </a:solidFill>
                <a:latin typeface="Avenir" panose="02000503020000020003" pitchFamily="2" charset="0"/>
              </a:rPr>
            </a:br>
            <a:r>
              <a:rPr lang="cy-GB" sz="3200" b="1" dirty="0">
                <a:solidFill>
                  <a:srgbClr val="002060"/>
                </a:solidFill>
                <a:latin typeface="Avenir" panose="02000503020000020003" pitchFamily="2" charset="0"/>
              </a:rPr>
              <a:t>2020-21</a:t>
            </a:r>
          </a:p>
        </p:txBody>
      </p:sp>
    </p:spTree>
    <p:extLst>
      <p:ext uri="{BB962C8B-B14F-4D97-AF65-F5344CB8AC3E}">
        <p14:creationId xmlns:p14="http://schemas.microsoft.com/office/powerpoint/2010/main" val="29623229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Google Shape;209;p15"/>
          <p:cNvSpPr txBox="1">
            <a:spLocks noGrp="1"/>
          </p:cNvSpPr>
          <p:nvPr>
            <p:ph type="ctrTitle" idx="4294967295"/>
          </p:nvPr>
        </p:nvSpPr>
        <p:spPr>
          <a:xfrm>
            <a:off x="1011477" y="402469"/>
            <a:ext cx="3560523" cy="764030"/>
          </a:xfrm>
          <a:prstGeom prst="rect">
            <a:avLst/>
          </a:prstGeom>
        </p:spPr>
        <p:txBody>
          <a:bodyPr spcFirstLastPara="1" wrap="square" lIns="91425" tIns="91425" rIns="91425" bIns="91425" anchor="b" anchorCtr="0">
            <a:noAutofit/>
          </a:bodyPr>
          <a:lstStyle/>
          <a:p>
            <a:pPr marL="0" lvl="0" indent="0" rtl="0">
              <a:spcBef>
                <a:spcPts val="0"/>
              </a:spcBef>
              <a:spcAft>
                <a:spcPts val="0"/>
              </a:spcAft>
              <a:buNone/>
            </a:pPr>
            <a:r>
              <a:rPr lang="cy-GB" sz="3600" b="1" dirty="0">
                <a:solidFill>
                  <a:schemeClr val="tx1"/>
                </a:solidFill>
                <a:latin typeface="Avenir" panose="02000503020000020003" pitchFamily="2" charset="0"/>
              </a:rPr>
              <a:t>Nod y sesiwn: </a:t>
            </a:r>
            <a:endParaRPr sz="3600" b="1" dirty="0">
              <a:solidFill>
                <a:schemeClr val="tx1"/>
              </a:solidFill>
              <a:latin typeface="Avenir" panose="02000503020000020003" pitchFamily="2" charset="0"/>
            </a:endParaRPr>
          </a:p>
        </p:txBody>
      </p:sp>
      <p:sp>
        <p:nvSpPr>
          <p:cNvPr id="213" name="Google Shape;213;p15"/>
          <p:cNvSpPr txBox="1">
            <a:spLocks noGrp="1"/>
          </p:cNvSpPr>
          <p:nvPr>
            <p:ph type="sldNum" idx="12"/>
          </p:nvPr>
        </p:nvSpPr>
        <p:spPr>
          <a:xfrm>
            <a:off x="4337100" y="4751625"/>
            <a:ext cx="469800" cy="391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t>2</a:t>
            </a:fld>
            <a:endParaRPr dirty="0"/>
          </a:p>
        </p:txBody>
      </p:sp>
      <p:sp>
        <p:nvSpPr>
          <p:cNvPr id="2" name="Rounded Rectangle 1">
            <a:extLst>
              <a:ext uri="{FF2B5EF4-FFF2-40B4-BE49-F238E27FC236}">
                <a16:creationId xmlns:a16="http://schemas.microsoft.com/office/drawing/2014/main" id="{F3518D0E-DE2C-5247-9AD7-D1EE57755032}"/>
              </a:ext>
            </a:extLst>
          </p:cNvPr>
          <p:cNvSpPr/>
          <p:nvPr/>
        </p:nvSpPr>
        <p:spPr>
          <a:xfrm>
            <a:off x="765943" y="1381778"/>
            <a:ext cx="7935873" cy="2260192"/>
          </a:xfrm>
          <a:prstGeom prst="roundRect">
            <a:avLst/>
          </a:prstGeom>
        </p:spPr>
        <p:style>
          <a:lnRef idx="0">
            <a:schemeClr val="accent5"/>
          </a:lnRef>
          <a:fillRef idx="3">
            <a:schemeClr val="accent5"/>
          </a:fillRef>
          <a:effectRef idx="3">
            <a:schemeClr val="accent5"/>
          </a:effectRef>
          <a:fontRef idx="minor">
            <a:schemeClr val="lt1"/>
          </a:fontRef>
        </p:style>
        <p:txBody>
          <a:bodyPr rtlCol="0" anchor="ctr"/>
          <a:lstStyle/>
          <a:p>
            <a:endParaRPr lang="cy-GB" sz="2000" dirty="0">
              <a:solidFill>
                <a:schemeClr val="tx1"/>
              </a:solidFill>
              <a:latin typeface="Avenir" panose="02000503020000020003" pitchFamily="2" charset="0"/>
            </a:endParaRPr>
          </a:p>
          <a:p>
            <a:pPr marL="342900" indent="-342900">
              <a:buFont typeface="Arial" panose="020B0604020202020204" pitchFamily="34" charset="0"/>
              <a:buChar char="•"/>
            </a:pPr>
            <a:r>
              <a:rPr lang="cy-GB" sz="2000" dirty="0">
                <a:solidFill>
                  <a:schemeClr val="tx1"/>
                </a:solidFill>
                <a:latin typeface="Avenir" panose="02000503020000020003" pitchFamily="2" charset="0"/>
              </a:rPr>
              <a:t>Trafod beth ydy ystyr y term </a:t>
            </a:r>
            <a:r>
              <a:rPr lang="cy-GB" sz="2000" b="1" dirty="0">
                <a:solidFill>
                  <a:schemeClr val="tx1"/>
                </a:solidFill>
                <a:latin typeface="Avenir" panose="02000503020000020003" pitchFamily="2" charset="0"/>
              </a:rPr>
              <a:t>trawsieithu</a:t>
            </a:r>
          </a:p>
          <a:p>
            <a:pPr marL="342900" indent="-342900">
              <a:buFont typeface="Arial" panose="020B0604020202020204" pitchFamily="34" charset="0"/>
              <a:buChar char="•"/>
            </a:pPr>
            <a:r>
              <a:rPr lang="cy-GB" sz="2000" dirty="0">
                <a:solidFill>
                  <a:schemeClr val="tx1"/>
                </a:solidFill>
                <a:latin typeface="Avenir" panose="02000503020000020003" pitchFamily="2" charset="0"/>
              </a:rPr>
              <a:t>Edrych ar ofynion cwestiwn trawsieithu y Dystysgrif Sgiliau Iaith  </a:t>
            </a:r>
            <a:endParaRPr lang="cy-GB" sz="2000" b="1" dirty="0">
              <a:solidFill>
                <a:schemeClr val="tx1"/>
              </a:solidFill>
              <a:latin typeface="Avenir" panose="02000503020000020003" pitchFamily="2" charset="0"/>
            </a:endParaRPr>
          </a:p>
          <a:p>
            <a:pPr marL="342900" indent="-342900">
              <a:buFont typeface="Arial" panose="020B0604020202020204" pitchFamily="34" charset="0"/>
              <a:buChar char="•"/>
            </a:pPr>
            <a:r>
              <a:rPr lang="cy-GB" sz="2000" dirty="0">
                <a:solidFill>
                  <a:schemeClr val="tx1"/>
                </a:solidFill>
                <a:latin typeface="Avenir" panose="02000503020000020003" pitchFamily="2" charset="0"/>
              </a:rPr>
              <a:t>Defnyddio y sgil o drawsieithu yn y dosbarth </a:t>
            </a:r>
          </a:p>
          <a:p>
            <a:pPr marL="342900" indent="-342900">
              <a:buFont typeface="Arial" panose="020B0604020202020204" pitchFamily="34" charset="0"/>
              <a:buChar char="•"/>
            </a:pPr>
            <a:r>
              <a:rPr lang="cy-GB" sz="2000" dirty="0">
                <a:solidFill>
                  <a:schemeClr val="tx1"/>
                </a:solidFill>
                <a:latin typeface="Avenir" panose="02000503020000020003" pitchFamily="2" charset="0"/>
              </a:rPr>
              <a:t>Sut mae cyfoethogi ein sgiliau ysgrifennu yn y Gymraeg? </a:t>
            </a:r>
          </a:p>
          <a:p>
            <a:pPr marL="342900" indent="-342900">
              <a:buFont typeface="Arial" panose="020B0604020202020204" pitchFamily="34" charset="0"/>
              <a:buChar char="•"/>
            </a:pPr>
            <a:endParaRPr lang="cy-GB" sz="2000" dirty="0">
              <a:solidFill>
                <a:schemeClr val="tx1"/>
              </a:solidFill>
              <a:latin typeface="Avenir" panose="02000503020000020003" pitchFamily="2" charset="0"/>
            </a:endParaRPr>
          </a:p>
          <a:p>
            <a:endParaRPr lang="cy-GB" sz="2000" dirty="0">
              <a:solidFill>
                <a:schemeClr val="tx1"/>
              </a:solidFill>
              <a:latin typeface="Avenir" panose="02000503020000020003" pitchFamily="2" charset="0"/>
            </a:endParaRPr>
          </a:p>
          <a:p>
            <a:pPr marL="342900" lvl="3" indent="-342900">
              <a:buFont typeface="Arial" panose="020B0604020202020204" pitchFamily="34" charset="0"/>
              <a:buChar char="•"/>
            </a:pPr>
            <a:endParaRPr lang="cy-GB" sz="2000" b="1" dirty="0">
              <a:solidFill>
                <a:schemeClr val="tx1"/>
              </a:solidFill>
              <a:latin typeface="Avenir" panose="02000503020000020003" pitchFamily="2" charset="0"/>
            </a:endParaRPr>
          </a:p>
        </p:txBody>
      </p:sp>
      <p:pic>
        <p:nvPicPr>
          <p:cNvPr id="3" name="Picture 2">
            <a:extLst>
              <a:ext uri="{FF2B5EF4-FFF2-40B4-BE49-F238E27FC236}">
                <a16:creationId xmlns:a16="http://schemas.microsoft.com/office/drawing/2014/main" id="{EE674DC2-FA53-A348-9044-DD68E205B61C}"/>
              </a:ext>
            </a:extLst>
          </p:cNvPr>
          <p:cNvPicPr>
            <a:picLocks noChangeAspect="1"/>
          </p:cNvPicPr>
          <p:nvPr/>
        </p:nvPicPr>
        <p:blipFill>
          <a:blip r:embed="rId3"/>
          <a:stretch>
            <a:fillRect/>
          </a:stretch>
        </p:blipFill>
        <p:spPr>
          <a:xfrm>
            <a:off x="7282791" y="222241"/>
            <a:ext cx="1043851" cy="1043851"/>
          </a:xfrm>
          <a:prstGeom prst="rect">
            <a:avLst/>
          </a:prstGeom>
        </p:spPr>
      </p:pic>
      <p:pic>
        <p:nvPicPr>
          <p:cNvPr id="6" name="Picture 5">
            <a:extLst>
              <a:ext uri="{FF2B5EF4-FFF2-40B4-BE49-F238E27FC236}">
                <a16:creationId xmlns:a16="http://schemas.microsoft.com/office/drawing/2014/main" id="{9C7298E6-C1E0-184B-98D3-B25E84FE008C}"/>
              </a:ext>
            </a:extLst>
          </p:cNvPr>
          <p:cNvPicPr>
            <a:picLocks noChangeAspect="1"/>
          </p:cNvPicPr>
          <p:nvPr/>
        </p:nvPicPr>
        <p:blipFill>
          <a:blip r:embed="rId4"/>
          <a:stretch>
            <a:fillRect/>
          </a:stretch>
        </p:blipFill>
        <p:spPr>
          <a:xfrm>
            <a:off x="4609929" y="4109396"/>
            <a:ext cx="3354678" cy="642229"/>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86A5465-FB74-F04D-AA0B-448E6CF78F61}"/>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3</a:t>
            </a:fld>
            <a:endParaRPr lang="en"/>
          </a:p>
        </p:txBody>
      </p:sp>
      <p:sp>
        <p:nvSpPr>
          <p:cNvPr id="4" name="Rectangle 3">
            <a:extLst>
              <a:ext uri="{FF2B5EF4-FFF2-40B4-BE49-F238E27FC236}">
                <a16:creationId xmlns:a16="http://schemas.microsoft.com/office/drawing/2014/main" id="{CD5E9A92-C5A7-8845-A411-60E3E83EBF56}"/>
              </a:ext>
            </a:extLst>
          </p:cNvPr>
          <p:cNvSpPr/>
          <p:nvPr/>
        </p:nvSpPr>
        <p:spPr>
          <a:xfrm>
            <a:off x="1281813" y="1658206"/>
            <a:ext cx="6762307" cy="523220"/>
          </a:xfrm>
          <a:prstGeom prst="rect">
            <a:avLst/>
          </a:prstGeom>
          <a:solidFill>
            <a:schemeClr val="accent4">
              <a:lumMod val="20000"/>
              <a:lumOff val="80000"/>
            </a:schemeClr>
          </a:solidFill>
        </p:spPr>
        <p:txBody>
          <a:bodyPr wrap="square">
            <a:spAutoFit/>
          </a:bodyPr>
          <a:lstStyle/>
          <a:p>
            <a:pPr>
              <a:defRPr/>
            </a:pPr>
            <a:r>
              <a:rPr lang="cy-GB" sz="2800" b="1" dirty="0">
                <a:latin typeface="Avenir Book" panose="02000503020000020003" pitchFamily="2" charset="0"/>
              </a:rPr>
              <a:t>Beth ydy ystyr y term trawsieithu?</a:t>
            </a:r>
          </a:p>
        </p:txBody>
      </p:sp>
      <p:pic>
        <p:nvPicPr>
          <p:cNvPr id="5" name="Picture 4">
            <a:extLst>
              <a:ext uri="{FF2B5EF4-FFF2-40B4-BE49-F238E27FC236}">
                <a16:creationId xmlns:a16="http://schemas.microsoft.com/office/drawing/2014/main" id="{0A7D94C4-5943-A548-8E0A-258955C4F5B7}"/>
              </a:ext>
            </a:extLst>
          </p:cNvPr>
          <p:cNvPicPr>
            <a:picLocks noChangeAspect="1"/>
          </p:cNvPicPr>
          <p:nvPr/>
        </p:nvPicPr>
        <p:blipFill>
          <a:blip r:embed="rId2"/>
          <a:stretch>
            <a:fillRect/>
          </a:stretch>
        </p:blipFill>
        <p:spPr>
          <a:xfrm>
            <a:off x="835244" y="433699"/>
            <a:ext cx="1462847" cy="962792"/>
          </a:xfrm>
          <a:prstGeom prst="rect">
            <a:avLst/>
          </a:prstGeom>
        </p:spPr>
      </p:pic>
      <p:pic>
        <p:nvPicPr>
          <p:cNvPr id="6" name="Picture 5">
            <a:extLst>
              <a:ext uri="{FF2B5EF4-FFF2-40B4-BE49-F238E27FC236}">
                <a16:creationId xmlns:a16="http://schemas.microsoft.com/office/drawing/2014/main" id="{6D56D10F-8192-B84E-A8F3-A734F7DEB12B}"/>
              </a:ext>
            </a:extLst>
          </p:cNvPr>
          <p:cNvPicPr>
            <a:picLocks noChangeAspect="1"/>
          </p:cNvPicPr>
          <p:nvPr/>
        </p:nvPicPr>
        <p:blipFill>
          <a:blip r:embed="rId3"/>
          <a:stretch>
            <a:fillRect/>
          </a:stretch>
        </p:blipFill>
        <p:spPr>
          <a:xfrm>
            <a:off x="3069336" y="2739370"/>
            <a:ext cx="2535528" cy="1028700"/>
          </a:xfrm>
          <a:prstGeom prst="rect">
            <a:avLst/>
          </a:prstGeom>
        </p:spPr>
      </p:pic>
      <p:pic>
        <p:nvPicPr>
          <p:cNvPr id="7" name="Picture 6">
            <a:extLst>
              <a:ext uri="{FF2B5EF4-FFF2-40B4-BE49-F238E27FC236}">
                <a16:creationId xmlns:a16="http://schemas.microsoft.com/office/drawing/2014/main" id="{96932C3B-4696-D24A-9C8C-533D4BC10267}"/>
              </a:ext>
            </a:extLst>
          </p:cNvPr>
          <p:cNvPicPr>
            <a:picLocks noChangeAspect="1"/>
          </p:cNvPicPr>
          <p:nvPr/>
        </p:nvPicPr>
        <p:blipFill>
          <a:blip r:embed="rId4"/>
          <a:stretch>
            <a:fillRect/>
          </a:stretch>
        </p:blipFill>
        <p:spPr>
          <a:xfrm>
            <a:off x="4423508" y="4487945"/>
            <a:ext cx="3197266" cy="527359"/>
          </a:xfrm>
          <a:prstGeom prst="rect">
            <a:avLst/>
          </a:prstGeom>
        </p:spPr>
      </p:pic>
    </p:spTree>
    <p:extLst>
      <p:ext uri="{BB962C8B-B14F-4D97-AF65-F5344CB8AC3E}">
        <p14:creationId xmlns:p14="http://schemas.microsoft.com/office/powerpoint/2010/main" val="1614293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1089A0A-2EDC-C24D-89CB-C465E5934A83}"/>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4</a:t>
            </a:fld>
            <a:endParaRPr lang="en"/>
          </a:p>
        </p:txBody>
      </p:sp>
      <p:sp>
        <p:nvSpPr>
          <p:cNvPr id="3" name="Rectangle 2">
            <a:extLst>
              <a:ext uri="{FF2B5EF4-FFF2-40B4-BE49-F238E27FC236}">
                <a16:creationId xmlns:a16="http://schemas.microsoft.com/office/drawing/2014/main" id="{417EA048-7F4F-2D4A-A8C3-AB5DD8C5334D}"/>
              </a:ext>
            </a:extLst>
          </p:cNvPr>
          <p:cNvSpPr/>
          <p:nvPr/>
        </p:nvSpPr>
        <p:spPr>
          <a:xfrm>
            <a:off x="1095545" y="1186036"/>
            <a:ext cx="6762307" cy="2406877"/>
          </a:xfrm>
          <a:prstGeom prst="rect">
            <a:avLst/>
          </a:prstGeom>
          <a:solidFill>
            <a:schemeClr val="accent6">
              <a:lumMod val="20000"/>
              <a:lumOff val="80000"/>
            </a:schemeClr>
          </a:solidFill>
        </p:spPr>
        <p:txBody>
          <a:bodyPr wrap="square">
            <a:spAutoFit/>
          </a:bodyPr>
          <a:lstStyle/>
          <a:p>
            <a:pPr>
              <a:defRPr/>
            </a:pPr>
            <a:endParaRPr lang="cy-GB" sz="3600" b="1" dirty="0">
              <a:solidFill>
                <a:srgbClr val="D60F00"/>
              </a:solidFill>
              <a:latin typeface="Avenir Book" panose="02000503020000020003" pitchFamily="2" charset="0"/>
            </a:endParaRPr>
          </a:p>
          <a:p>
            <a:pPr>
              <a:defRPr/>
            </a:pPr>
            <a:r>
              <a:rPr lang="cy-GB" sz="2000" dirty="0">
                <a:latin typeface="Avenir Book" panose="02000503020000020003" pitchFamily="2" charset="0"/>
              </a:rPr>
              <a:t>Sefyllfa lle rydym yn </a:t>
            </a:r>
            <a:r>
              <a:rPr lang="cy-GB" sz="2000" b="1" dirty="0">
                <a:latin typeface="Avenir Book" panose="02000503020000020003" pitchFamily="2" charset="0"/>
              </a:rPr>
              <a:t>derbyn gwybodaeth </a:t>
            </a:r>
            <a:r>
              <a:rPr lang="cy-GB" sz="2000" dirty="0">
                <a:latin typeface="Avenir Book" panose="02000503020000020003" pitchFamily="2" charset="0"/>
              </a:rPr>
              <a:t>mewn un iaith ac yn ei</a:t>
            </a:r>
            <a:r>
              <a:rPr lang="cy-GB" sz="2000" b="1" dirty="0">
                <a:latin typeface="Avenir Book" panose="02000503020000020003" pitchFamily="2" charset="0"/>
              </a:rPr>
              <a:t> defnyddio </a:t>
            </a:r>
            <a:r>
              <a:rPr lang="cy-GB" sz="2000" dirty="0">
                <a:latin typeface="Avenir Book" panose="02000503020000020003" pitchFamily="2" charset="0"/>
              </a:rPr>
              <a:t>yn y llall, e.e.:</a:t>
            </a:r>
          </a:p>
          <a:p>
            <a:pPr>
              <a:defRPr/>
            </a:pPr>
            <a:endParaRPr lang="cy-GB" sz="2000" dirty="0">
              <a:latin typeface="Avenir Book" panose="02000503020000020003" pitchFamily="2" charset="0"/>
            </a:endParaRPr>
          </a:p>
          <a:p>
            <a:pPr>
              <a:lnSpc>
                <a:spcPct val="90000"/>
              </a:lnSpc>
              <a:defRPr/>
            </a:pPr>
            <a:r>
              <a:rPr lang="cy-GB" sz="2000" dirty="0">
                <a:latin typeface="Avenir Book" panose="02000503020000020003" pitchFamily="2" charset="0"/>
              </a:rPr>
              <a:t>e.e.Darllen yn Saesneg ond yna’n ysgrifennu yn Gymraeg</a:t>
            </a:r>
          </a:p>
          <a:p>
            <a:pPr>
              <a:lnSpc>
                <a:spcPct val="90000"/>
              </a:lnSpc>
              <a:defRPr/>
            </a:pPr>
            <a:endParaRPr lang="cy-GB" sz="2000" dirty="0">
              <a:latin typeface="Avenir Book" panose="02000503020000020003" pitchFamily="2" charset="0"/>
            </a:endParaRPr>
          </a:p>
          <a:p>
            <a:pPr>
              <a:lnSpc>
                <a:spcPct val="90000"/>
              </a:lnSpc>
              <a:defRPr/>
            </a:pPr>
            <a:r>
              <a:rPr lang="cy-GB" sz="2000" dirty="0">
                <a:latin typeface="Avenir Book" panose="02000503020000020003" pitchFamily="2" charset="0"/>
              </a:rPr>
              <a:t>Gwrando yn Saesneg ond yna’n siarad yn Gymraeg</a:t>
            </a:r>
          </a:p>
        </p:txBody>
      </p:sp>
      <p:sp>
        <p:nvSpPr>
          <p:cNvPr id="4" name="Rectangle 3">
            <a:extLst>
              <a:ext uri="{FF2B5EF4-FFF2-40B4-BE49-F238E27FC236}">
                <a16:creationId xmlns:a16="http://schemas.microsoft.com/office/drawing/2014/main" id="{E5C7D626-2B7B-2B43-A8B2-F08E97B87D08}"/>
              </a:ext>
            </a:extLst>
          </p:cNvPr>
          <p:cNvSpPr/>
          <p:nvPr/>
        </p:nvSpPr>
        <p:spPr>
          <a:xfrm>
            <a:off x="1095546" y="408069"/>
            <a:ext cx="6762307" cy="523220"/>
          </a:xfrm>
          <a:prstGeom prst="rect">
            <a:avLst/>
          </a:prstGeom>
          <a:solidFill>
            <a:schemeClr val="accent5">
              <a:lumMod val="20000"/>
              <a:lumOff val="80000"/>
            </a:schemeClr>
          </a:solidFill>
        </p:spPr>
        <p:txBody>
          <a:bodyPr wrap="square">
            <a:spAutoFit/>
          </a:bodyPr>
          <a:lstStyle/>
          <a:p>
            <a:pPr>
              <a:defRPr/>
            </a:pPr>
            <a:r>
              <a:rPr lang="cy-GB" sz="2800" b="1" dirty="0">
                <a:latin typeface="Avenir Book" panose="02000503020000020003" pitchFamily="2" charset="0"/>
              </a:rPr>
              <a:t>Trawsieithu ydy...</a:t>
            </a:r>
          </a:p>
        </p:txBody>
      </p:sp>
      <p:pic>
        <p:nvPicPr>
          <p:cNvPr id="5" name="Picture 4">
            <a:extLst>
              <a:ext uri="{FF2B5EF4-FFF2-40B4-BE49-F238E27FC236}">
                <a16:creationId xmlns:a16="http://schemas.microsoft.com/office/drawing/2014/main" id="{9B2598DC-A82E-BE41-B633-F5C18FC7F6E6}"/>
              </a:ext>
            </a:extLst>
          </p:cNvPr>
          <p:cNvPicPr>
            <a:picLocks noChangeAspect="1"/>
          </p:cNvPicPr>
          <p:nvPr/>
        </p:nvPicPr>
        <p:blipFill>
          <a:blip r:embed="rId2"/>
          <a:stretch>
            <a:fillRect/>
          </a:stretch>
        </p:blipFill>
        <p:spPr>
          <a:xfrm>
            <a:off x="7240964" y="373991"/>
            <a:ext cx="1472413" cy="1369344"/>
          </a:xfrm>
          <a:prstGeom prst="rect">
            <a:avLst/>
          </a:prstGeom>
        </p:spPr>
      </p:pic>
      <p:pic>
        <p:nvPicPr>
          <p:cNvPr id="6" name="Picture 5">
            <a:extLst>
              <a:ext uri="{FF2B5EF4-FFF2-40B4-BE49-F238E27FC236}">
                <a16:creationId xmlns:a16="http://schemas.microsoft.com/office/drawing/2014/main" id="{3467BDF1-5760-0C43-ABE1-9F75A6B827F9}"/>
              </a:ext>
            </a:extLst>
          </p:cNvPr>
          <p:cNvPicPr>
            <a:picLocks noChangeAspect="1"/>
          </p:cNvPicPr>
          <p:nvPr/>
        </p:nvPicPr>
        <p:blipFill>
          <a:blip r:embed="rId3"/>
          <a:stretch>
            <a:fillRect/>
          </a:stretch>
        </p:blipFill>
        <p:spPr>
          <a:xfrm>
            <a:off x="2762300" y="3715475"/>
            <a:ext cx="3149600" cy="1231900"/>
          </a:xfrm>
          <a:prstGeom prst="rect">
            <a:avLst/>
          </a:prstGeom>
        </p:spPr>
      </p:pic>
    </p:spTree>
    <p:extLst>
      <p:ext uri="{BB962C8B-B14F-4D97-AF65-F5344CB8AC3E}">
        <p14:creationId xmlns:p14="http://schemas.microsoft.com/office/powerpoint/2010/main" val="3724237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Shape 199"/>
        <p:cNvGrpSpPr/>
        <p:nvPr/>
      </p:nvGrpSpPr>
      <p:grpSpPr>
        <a:xfrm>
          <a:off x="0" y="0"/>
          <a:ext cx="0" cy="0"/>
          <a:chOff x="0" y="0"/>
          <a:chExt cx="0" cy="0"/>
        </a:xfrm>
      </p:grpSpPr>
      <p:sp>
        <p:nvSpPr>
          <p:cNvPr id="204" name="Google Shape;204;p14"/>
          <p:cNvSpPr txBox="1">
            <a:spLocks noGrp="1"/>
          </p:cNvSpPr>
          <p:nvPr>
            <p:ph type="sldNum" idx="12"/>
          </p:nvPr>
        </p:nvSpPr>
        <p:spPr>
          <a:xfrm>
            <a:off x="8635625" y="4751625"/>
            <a:ext cx="469800" cy="3915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5</a:t>
            </a:fld>
            <a:endParaRPr/>
          </a:p>
        </p:txBody>
      </p:sp>
      <p:graphicFrame>
        <p:nvGraphicFramePr>
          <p:cNvPr id="2" name="Diagram 1">
            <a:extLst>
              <a:ext uri="{FF2B5EF4-FFF2-40B4-BE49-F238E27FC236}">
                <a16:creationId xmlns:a16="http://schemas.microsoft.com/office/drawing/2014/main" id="{5C43E179-1D5E-DC49-9948-F9E69B93DE9D}"/>
              </a:ext>
            </a:extLst>
          </p:cNvPr>
          <p:cNvGraphicFramePr/>
          <p:nvPr>
            <p:extLst>
              <p:ext uri="{D42A27DB-BD31-4B8C-83A1-F6EECF244321}">
                <p14:modId xmlns:p14="http://schemas.microsoft.com/office/powerpoint/2010/main" val="4006035224"/>
              </p:ext>
            </p:extLst>
          </p:nvPr>
        </p:nvGraphicFramePr>
        <p:xfrm>
          <a:off x="266700" y="0"/>
          <a:ext cx="8661399" cy="4991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E4819665-F359-9749-A73A-2E0747AF7AFE}"/>
              </a:ext>
            </a:extLst>
          </p:cNvPr>
          <p:cNvPicPr>
            <a:picLocks noChangeAspect="1"/>
          </p:cNvPicPr>
          <p:nvPr/>
        </p:nvPicPr>
        <p:blipFill>
          <a:blip r:embed="rId8"/>
          <a:stretch>
            <a:fillRect/>
          </a:stretch>
        </p:blipFill>
        <p:spPr>
          <a:xfrm>
            <a:off x="7308326" y="152400"/>
            <a:ext cx="1562199" cy="918941"/>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581608E-785A-6B4C-AB76-E15547B59424}"/>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6</a:t>
            </a:fld>
            <a:endParaRPr lang="en"/>
          </a:p>
        </p:txBody>
      </p:sp>
      <p:sp>
        <p:nvSpPr>
          <p:cNvPr id="6" name="Rectangle 5">
            <a:extLst>
              <a:ext uri="{FF2B5EF4-FFF2-40B4-BE49-F238E27FC236}">
                <a16:creationId xmlns:a16="http://schemas.microsoft.com/office/drawing/2014/main" id="{B50AC8B4-06E0-B84C-9DC0-19444051B7B4}"/>
              </a:ext>
            </a:extLst>
          </p:cNvPr>
          <p:cNvSpPr/>
          <p:nvPr/>
        </p:nvSpPr>
        <p:spPr>
          <a:xfrm>
            <a:off x="717819" y="1963245"/>
            <a:ext cx="3701781" cy="1938992"/>
          </a:xfrm>
          <a:prstGeom prst="rect">
            <a:avLst/>
          </a:prstGeom>
          <a:solidFill>
            <a:schemeClr val="accent4">
              <a:lumMod val="20000"/>
              <a:lumOff val="80000"/>
            </a:schemeClr>
          </a:solidFill>
        </p:spPr>
        <p:style>
          <a:lnRef idx="1">
            <a:schemeClr val="accent6"/>
          </a:lnRef>
          <a:fillRef idx="2">
            <a:schemeClr val="accent6"/>
          </a:fillRef>
          <a:effectRef idx="1">
            <a:schemeClr val="accent6"/>
          </a:effectRef>
          <a:fontRef idx="minor">
            <a:schemeClr val="dk1"/>
          </a:fontRef>
        </p:style>
        <p:txBody>
          <a:bodyPr wrap="square">
            <a:spAutoFit/>
          </a:bodyPr>
          <a:lstStyle/>
          <a:p>
            <a:pPr algn="ctr"/>
            <a:r>
              <a:rPr lang="en-US" sz="2400" b="1" u="sng" dirty="0">
                <a:solidFill>
                  <a:schemeClr val="tx1"/>
                </a:solidFill>
                <a:latin typeface="Avenir Book" panose="02000503020000020003" pitchFamily="2" charset="0"/>
                <a:ea typeface="Arial" charset="0"/>
                <a:cs typeface="Arial" charset="0"/>
              </a:rPr>
              <a:t>CYFIEITHU </a:t>
            </a:r>
          </a:p>
          <a:p>
            <a:pPr algn="ctr"/>
            <a:r>
              <a:rPr lang="en-US" sz="2400" b="1" dirty="0" err="1">
                <a:solidFill>
                  <a:schemeClr val="tx1"/>
                </a:solidFill>
                <a:latin typeface="Avenir Book" panose="02000503020000020003" pitchFamily="2" charset="0"/>
                <a:ea typeface="Calibri" charset="0"/>
                <a:cs typeface="Calibri" charset="0"/>
              </a:rPr>
              <a:t>Rhaid</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trosglwyddo’r</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testun</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yn</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ei</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gyfanrwydd</a:t>
            </a:r>
            <a:r>
              <a:rPr lang="en-US" sz="2400" b="1" dirty="0">
                <a:solidFill>
                  <a:schemeClr val="tx1"/>
                </a:solidFill>
                <a:latin typeface="Avenir Book" panose="02000503020000020003" pitchFamily="2" charset="0"/>
                <a:ea typeface="Calibri" charset="0"/>
                <a:cs typeface="Calibri" charset="0"/>
              </a:rPr>
              <a:t> o un </a:t>
            </a:r>
            <a:r>
              <a:rPr lang="en-US" sz="2400" b="1" dirty="0" err="1">
                <a:solidFill>
                  <a:schemeClr val="tx1"/>
                </a:solidFill>
                <a:latin typeface="Avenir Book" panose="02000503020000020003" pitchFamily="2" charset="0"/>
                <a:ea typeface="Calibri" charset="0"/>
                <a:cs typeface="Calibri" charset="0"/>
              </a:rPr>
              <a:t>iaith</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i’r</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llall</a:t>
            </a:r>
            <a:r>
              <a:rPr lang="en-US" sz="2400" b="1" dirty="0">
                <a:solidFill>
                  <a:schemeClr val="tx1"/>
                </a:solidFill>
                <a:latin typeface="Avenir Book" panose="02000503020000020003" pitchFamily="2" charset="0"/>
                <a:ea typeface="Calibri" charset="0"/>
                <a:cs typeface="Calibri" charset="0"/>
              </a:rPr>
              <a:t>. </a:t>
            </a:r>
            <a:endParaRPr lang="en-US" sz="3300" b="1" dirty="0">
              <a:solidFill>
                <a:schemeClr val="tx1"/>
              </a:solidFill>
              <a:latin typeface="+mj-lt"/>
              <a:ea typeface="Calibri" charset="0"/>
              <a:cs typeface="Calibri" charset="0"/>
            </a:endParaRPr>
          </a:p>
          <a:p>
            <a:pPr algn="ctr"/>
            <a:endParaRPr lang="en-US" sz="2400" b="1" dirty="0">
              <a:solidFill>
                <a:schemeClr val="tx1"/>
              </a:solidFill>
              <a:latin typeface="Avenir Book" panose="02000503020000020003" pitchFamily="2" charset="0"/>
              <a:ea typeface="Calibri" charset="0"/>
              <a:cs typeface="Calibri" charset="0"/>
            </a:endParaRPr>
          </a:p>
        </p:txBody>
      </p:sp>
      <p:sp>
        <p:nvSpPr>
          <p:cNvPr id="7" name="Rounded Rectangle 6">
            <a:extLst>
              <a:ext uri="{FF2B5EF4-FFF2-40B4-BE49-F238E27FC236}">
                <a16:creationId xmlns:a16="http://schemas.microsoft.com/office/drawing/2014/main" id="{6F48D249-565D-6C45-BB61-47903627DF8A}"/>
              </a:ext>
            </a:extLst>
          </p:cNvPr>
          <p:cNvSpPr/>
          <p:nvPr/>
        </p:nvSpPr>
        <p:spPr>
          <a:xfrm>
            <a:off x="1651000" y="623843"/>
            <a:ext cx="6529131" cy="767255"/>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cy-GB" sz="2800" dirty="0">
                <a:latin typeface="Avenir Book" panose="02000503020000020003" pitchFamily="2" charset="0"/>
              </a:rPr>
              <a:t>Cofiwch y gwahaniaeth rhwng... </a:t>
            </a:r>
          </a:p>
        </p:txBody>
      </p:sp>
      <p:sp>
        <p:nvSpPr>
          <p:cNvPr id="9" name="Rectangle 8">
            <a:extLst>
              <a:ext uri="{FF2B5EF4-FFF2-40B4-BE49-F238E27FC236}">
                <a16:creationId xmlns:a16="http://schemas.microsoft.com/office/drawing/2014/main" id="{83235DFA-318B-4D4A-A010-AABFA58D0CD7}"/>
              </a:ext>
            </a:extLst>
          </p:cNvPr>
          <p:cNvSpPr/>
          <p:nvPr/>
        </p:nvSpPr>
        <p:spPr>
          <a:xfrm>
            <a:off x="4851401" y="1963245"/>
            <a:ext cx="3701781" cy="1938992"/>
          </a:xfrm>
          <a:prstGeom prst="rect">
            <a:avLst/>
          </a:prstGeom>
          <a:gradFill flip="none" rotWithShape="1">
            <a:gsLst>
              <a:gs pos="0">
                <a:srgbClr val="07A1FF">
                  <a:tint val="66000"/>
                  <a:satMod val="160000"/>
                </a:srgbClr>
              </a:gs>
              <a:gs pos="50000">
                <a:srgbClr val="07A1FF">
                  <a:tint val="44500"/>
                  <a:satMod val="160000"/>
                </a:srgbClr>
              </a:gs>
              <a:gs pos="100000">
                <a:srgbClr val="07A1FF">
                  <a:tint val="23500"/>
                  <a:satMod val="160000"/>
                </a:srgbClr>
              </a:gs>
            </a:gsLst>
            <a:path path="circle">
              <a:fillToRect l="50000" t="50000" r="50000" b="50000"/>
            </a:path>
            <a:tileRect/>
          </a:gradFill>
        </p:spPr>
        <p:style>
          <a:lnRef idx="1">
            <a:schemeClr val="accent6"/>
          </a:lnRef>
          <a:fillRef idx="2">
            <a:schemeClr val="accent6"/>
          </a:fillRef>
          <a:effectRef idx="1">
            <a:schemeClr val="accent6"/>
          </a:effectRef>
          <a:fontRef idx="minor">
            <a:schemeClr val="dk1"/>
          </a:fontRef>
        </p:style>
        <p:txBody>
          <a:bodyPr wrap="square">
            <a:spAutoFit/>
          </a:bodyPr>
          <a:lstStyle/>
          <a:p>
            <a:pPr algn="ctr"/>
            <a:r>
              <a:rPr lang="en-US" sz="2400" b="1" u="sng" dirty="0">
                <a:solidFill>
                  <a:schemeClr val="tx1"/>
                </a:solidFill>
                <a:latin typeface="Avenir Book" panose="02000503020000020003" pitchFamily="2" charset="0"/>
                <a:ea typeface="Arial" charset="0"/>
                <a:cs typeface="Arial" charset="0"/>
              </a:rPr>
              <a:t>TRAWSIEITHU </a:t>
            </a:r>
          </a:p>
          <a:p>
            <a:pPr algn="ctr"/>
            <a:r>
              <a:rPr lang="en-US" sz="2400" b="1" dirty="0" err="1">
                <a:solidFill>
                  <a:schemeClr val="tx1"/>
                </a:solidFill>
                <a:latin typeface="Avenir Book" panose="02000503020000020003" pitchFamily="2" charset="0"/>
                <a:ea typeface="Calibri" charset="0"/>
                <a:cs typeface="Calibri" charset="0"/>
              </a:rPr>
              <a:t>Rhaid</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trosglwyddo</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ystyr</a:t>
            </a:r>
            <a:r>
              <a:rPr lang="en-US" sz="2400" b="1" dirty="0">
                <a:solidFill>
                  <a:schemeClr val="tx1"/>
                </a:solidFill>
                <a:latin typeface="Avenir Book" panose="02000503020000020003" pitchFamily="2" charset="0"/>
                <a:ea typeface="Calibri" charset="0"/>
                <a:cs typeface="Calibri" charset="0"/>
              </a:rPr>
              <a:t> y darn </a:t>
            </a:r>
            <a:r>
              <a:rPr lang="en-US" sz="2400" b="1" dirty="0" err="1">
                <a:solidFill>
                  <a:schemeClr val="tx1"/>
                </a:solidFill>
                <a:latin typeface="Avenir Book" panose="02000503020000020003" pitchFamily="2" charset="0"/>
                <a:ea typeface="Calibri" charset="0"/>
                <a:cs typeface="Calibri" charset="0"/>
              </a:rPr>
              <a:t>yn</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gyffredinol</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i</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iaith</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arall</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gan</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ddefnyddio</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eich</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geiriau</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eich</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hun</a:t>
            </a:r>
            <a:r>
              <a:rPr lang="en-US" sz="2400" b="1" dirty="0">
                <a:solidFill>
                  <a:schemeClr val="tx1"/>
                </a:solidFill>
                <a:latin typeface="Avenir Book" panose="02000503020000020003" pitchFamily="2" charset="0"/>
                <a:ea typeface="Calibri" charset="0"/>
                <a:cs typeface="Calibri" charset="0"/>
              </a:rPr>
              <a:t>. </a:t>
            </a:r>
          </a:p>
        </p:txBody>
      </p:sp>
      <p:pic>
        <p:nvPicPr>
          <p:cNvPr id="12" name="Picture 11">
            <a:extLst>
              <a:ext uri="{FF2B5EF4-FFF2-40B4-BE49-F238E27FC236}">
                <a16:creationId xmlns:a16="http://schemas.microsoft.com/office/drawing/2014/main" id="{2DFBAB4F-0017-3E43-AE78-C86BF3742800}"/>
              </a:ext>
            </a:extLst>
          </p:cNvPr>
          <p:cNvPicPr>
            <a:picLocks noChangeAspect="1"/>
          </p:cNvPicPr>
          <p:nvPr/>
        </p:nvPicPr>
        <p:blipFill>
          <a:blip r:embed="rId2"/>
          <a:stretch>
            <a:fillRect/>
          </a:stretch>
        </p:blipFill>
        <p:spPr>
          <a:xfrm>
            <a:off x="3117923" y="4098861"/>
            <a:ext cx="3524054" cy="950675"/>
          </a:xfrm>
          <a:prstGeom prst="rect">
            <a:avLst/>
          </a:prstGeom>
        </p:spPr>
      </p:pic>
      <p:pic>
        <p:nvPicPr>
          <p:cNvPr id="13" name="Picture 12">
            <a:extLst>
              <a:ext uri="{FF2B5EF4-FFF2-40B4-BE49-F238E27FC236}">
                <a16:creationId xmlns:a16="http://schemas.microsoft.com/office/drawing/2014/main" id="{56C3AAEF-48F4-F543-AE24-AC0165A7F73C}"/>
              </a:ext>
            </a:extLst>
          </p:cNvPr>
          <p:cNvPicPr>
            <a:picLocks noChangeAspect="1"/>
          </p:cNvPicPr>
          <p:nvPr/>
        </p:nvPicPr>
        <p:blipFill>
          <a:blip r:embed="rId3"/>
          <a:stretch>
            <a:fillRect/>
          </a:stretch>
        </p:blipFill>
        <p:spPr>
          <a:xfrm>
            <a:off x="228600" y="163805"/>
            <a:ext cx="1422400" cy="1422400"/>
          </a:xfrm>
          <a:prstGeom prst="rect">
            <a:avLst/>
          </a:prstGeom>
        </p:spPr>
      </p:pic>
    </p:spTree>
    <p:extLst>
      <p:ext uri="{BB962C8B-B14F-4D97-AF65-F5344CB8AC3E}">
        <p14:creationId xmlns:p14="http://schemas.microsoft.com/office/powerpoint/2010/main" val="548978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31"/>
        <p:cNvGrpSpPr/>
        <p:nvPr/>
      </p:nvGrpSpPr>
      <p:grpSpPr>
        <a:xfrm>
          <a:off x="0" y="0"/>
          <a:ext cx="0" cy="0"/>
          <a:chOff x="0" y="0"/>
          <a:chExt cx="0" cy="0"/>
        </a:xfrm>
      </p:grpSpPr>
      <p:sp>
        <p:nvSpPr>
          <p:cNvPr id="234" name="Google Shape;234;p18"/>
          <p:cNvSpPr txBox="1">
            <a:spLocks noGrp="1"/>
          </p:cNvSpPr>
          <p:nvPr>
            <p:ph type="sldNum" idx="12"/>
          </p:nvPr>
        </p:nvSpPr>
        <p:spPr>
          <a:xfrm>
            <a:off x="8635625" y="4751625"/>
            <a:ext cx="469800" cy="3915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7</a:t>
            </a:fld>
            <a:endParaRPr/>
          </a:p>
        </p:txBody>
      </p:sp>
      <p:sp>
        <p:nvSpPr>
          <p:cNvPr id="11" name="Rounded Rectangle 10">
            <a:extLst>
              <a:ext uri="{FF2B5EF4-FFF2-40B4-BE49-F238E27FC236}">
                <a16:creationId xmlns:a16="http://schemas.microsoft.com/office/drawing/2014/main" id="{6FD2BF7A-C158-3640-A551-3B98A525ECF3}"/>
              </a:ext>
            </a:extLst>
          </p:cNvPr>
          <p:cNvSpPr/>
          <p:nvPr/>
        </p:nvSpPr>
        <p:spPr>
          <a:xfrm>
            <a:off x="1307434" y="270607"/>
            <a:ext cx="6529131" cy="1238250"/>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cy-GB" sz="2800" dirty="0">
                <a:latin typeface="Avenir Book" panose="02000503020000020003" pitchFamily="2" charset="0"/>
              </a:rPr>
              <a:t>Meddyliwch am enghreifftiau pan rydyn ni’n trawsieithu... </a:t>
            </a:r>
          </a:p>
        </p:txBody>
      </p:sp>
      <p:pic>
        <p:nvPicPr>
          <p:cNvPr id="5" name="Picture 4">
            <a:extLst>
              <a:ext uri="{FF2B5EF4-FFF2-40B4-BE49-F238E27FC236}">
                <a16:creationId xmlns:a16="http://schemas.microsoft.com/office/drawing/2014/main" id="{738E3106-E298-D24D-9C82-CE56B02C3BEC}"/>
              </a:ext>
            </a:extLst>
          </p:cNvPr>
          <p:cNvPicPr>
            <a:picLocks noChangeAspect="1"/>
          </p:cNvPicPr>
          <p:nvPr/>
        </p:nvPicPr>
        <p:blipFill>
          <a:blip r:embed="rId3"/>
          <a:stretch>
            <a:fillRect/>
          </a:stretch>
        </p:blipFill>
        <p:spPr>
          <a:xfrm>
            <a:off x="3540124" y="1621693"/>
            <a:ext cx="2063750" cy="1238250"/>
          </a:xfrm>
          <a:prstGeom prst="rect">
            <a:avLst/>
          </a:prstGeom>
        </p:spPr>
      </p:pic>
      <p:pic>
        <p:nvPicPr>
          <p:cNvPr id="7" name="Picture 6">
            <a:extLst>
              <a:ext uri="{FF2B5EF4-FFF2-40B4-BE49-F238E27FC236}">
                <a16:creationId xmlns:a16="http://schemas.microsoft.com/office/drawing/2014/main" id="{2F0125F7-9C25-654C-A68C-6EAF81D65323}"/>
              </a:ext>
            </a:extLst>
          </p:cNvPr>
          <p:cNvPicPr>
            <a:picLocks noChangeAspect="1"/>
          </p:cNvPicPr>
          <p:nvPr/>
        </p:nvPicPr>
        <p:blipFill>
          <a:blip r:embed="rId4"/>
          <a:stretch>
            <a:fillRect/>
          </a:stretch>
        </p:blipFill>
        <p:spPr>
          <a:xfrm>
            <a:off x="6722608" y="2793179"/>
            <a:ext cx="1373241" cy="1373241"/>
          </a:xfrm>
          <a:prstGeom prst="rect">
            <a:avLst/>
          </a:prstGeom>
        </p:spPr>
      </p:pic>
      <p:pic>
        <p:nvPicPr>
          <p:cNvPr id="12" name="Picture 11">
            <a:extLst>
              <a:ext uri="{FF2B5EF4-FFF2-40B4-BE49-F238E27FC236}">
                <a16:creationId xmlns:a16="http://schemas.microsoft.com/office/drawing/2014/main" id="{A563B6D9-CA57-1B42-8CE5-021D0228B14C}"/>
              </a:ext>
            </a:extLst>
          </p:cNvPr>
          <p:cNvPicPr/>
          <p:nvPr/>
        </p:nvPicPr>
        <p:blipFill>
          <a:blip r:embed="rId5">
            <a:extLst>
              <a:ext uri="{28A0092B-C50C-407E-A947-70E740481C1C}">
                <a14:useLocalDpi xmlns:a14="http://schemas.microsoft.com/office/drawing/2010/main" val="0"/>
              </a:ext>
            </a:extLst>
          </a:blip>
          <a:stretch>
            <a:fillRect/>
          </a:stretch>
        </p:blipFill>
        <p:spPr>
          <a:xfrm>
            <a:off x="6377354" y="2037705"/>
            <a:ext cx="2063750" cy="625719"/>
          </a:xfrm>
          <a:prstGeom prst="rect">
            <a:avLst/>
          </a:prstGeom>
        </p:spPr>
      </p:pic>
      <p:sp>
        <p:nvSpPr>
          <p:cNvPr id="10" name="Right Arrow 9">
            <a:extLst>
              <a:ext uri="{FF2B5EF4-FFF2-40B4-BE49-F238E27FC236}">
                <a16:creationId xmlns:a16="http://schemas.microsoft.com/office/drawing/2014/main" id="{ADCCD551-AA3C-7445-8104-89A897D4E797}"/>
              </a:ext>
            </a:extLst>
          </p:cNvPr>
          <p:cNvSpPr/>
          <p:nvPr/>
        </p:nvSpPr>
        <p:spPr>
          <a:xfrm>
            <a:off x="2422769" y="3290276"/>
            <a:ext cx="3954585" cy="1094156"/>
          </a:xfrm>
          <a:prstGeom prst="rightArrow">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a:solidFill>
                  <a:schemeClr val="tx1"/>
                </a:solidFill>
                <a:latin typeface="Avenir Book" panose="02000503020000020003" pitchFamily="2" charset="0"/>
              </a:rPr>
              <a:t>Rhowch eich syniadau ar y Padlet </a:t>
            </a:r>
          </a:p>
        </p:txBody>
      </p:sp>
      <p:sp>
        <p:nvSpPr>
          <p:cNvPr id="13" name="TextBox 12">
            <a:extLst>
              <a:ext uri="{FF2B5EF4-FFF2-40B4-BE49-F238E27FC236}">
                <a16:creationId xmlns:a16="http://schemas.microsoft.com/office/drawing/2014/main" id="{BA35DC5F-8BAF-FA4B-A46B-3CD6FCD26B3F}"/>
              </a:ext>
            </a:extLst>
          </p:cNvPr>
          <p:cNvSpPr txBox="1"/>
          <p:nvPr/>
        </p:nvSpPr>
        <p:spPr>
          <a:xfrm>
            <a:off x="4665785" y="4487473"/>
            <a:ext cx="4293163" cy="523220"/>
          </a:xfrm>
          <a:prstGeom prst="rect">
            <a:avLst/>
          </a:prstGeom>
          <a:noFill/>
        </p:spPr>
        <p:txBody>
          <a:bodyPr wrap="none" rtlCol="0">
            <a:spAutoFit/>
          </a:bodyPr>
          <a:lstStyle/>
          <a:p>
            <a:r>
              <a:rPr lang="cy-GB" dirty="0">
                <a:hlinkClick r:id="rId6"/>
              </a:rPr>
              <a:t>https://padlet.com/bethangriffiths/oykfyuvs10c1ob4y</a:t>
            </a:r>
            <a:endParaRPr lang="cy-GB" dirty="0"/>
          </a:p>
          <a:p>
            <a:endParaRPr lang="cy-GB" dirty="0"/>
          </a:p>
        </p:txBody>
      </p:sp>
      <p:pic>
        <p:nvPicPr>
          <p:cNvPr id="15" name="Picture 14">
            <a:extLst>
              <a:ext uri="{FF2B5EF4-FFF2-40B4-BE49-F238E27FC236}">
                <a16:creationId xmlns:a16="http://schemas.microsoft.com/office/drawing/2014/main" id="{D3CB31A5-9742-F846-91FD-411DA7F932B7}"/>
              </a:ext>
            </a:extLst>
          </p:cNvPr>
          <p:cNvPicPr>
            <a:picLocks noChangeAspect="1"/>
          </p:cNvPicPr>
          <p:nvPr/>
        </p:nvPicPr>
        <p:blipFill>
          <a:blip r:embed="rId7"/>
          <a:stretch>
            <a:fillRect/>
          </a:stretch>
        </p:blipFill>
        <p:spPr>
          <a:xfrm>
            <a:off x="1586523" y="4597014"/>
            <a:ext cx="2704898" cy="435502"/>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939799" y="262617"/>
            <a:ext cx="7264401" cy="4401205"/>
          </a:xfrm>
          <a:prstGeom prst="rect">
            <a:avLst/>
          </a:prstGeom>
          <a:solidFill>
            <a:schemeClr val="accent3">
              <a:lumMod val="20000"/>
              <a:lumOff val="80000"/>
            </a:schemeClr>
          </a:solidFill>
        </p:spPr>
        <p:txBody>
          <a:bodyPr wrap="square">
            <a:spAutoFit/>
          </a:bodyPr>
          <a:lstStyle/>
          <a:p>
            <a:pPr>
              <a:buFont typeface="Wingdings" pitchFamily="2" charset="2"/>
              <a:buNone/>
              <a:defRPr/>
            </a:pPr>
            <a:r>
              <a:rPr lang="cy-GB" sz="2800" dirty="0">
                <a:latin typeface="Avenir Book" panose="02000503020000020003" pitchFamily="2" charset="0"/>
              </a:rPr>
              <a:t>Wrth </a:t>
            </a:r>
            <a:r>
              <a:rPr lang="cy-GB" sz="2800" b="1" dirty="0">
                <a:latin typeface="Avenir Book" panose="02000503020000020003" pitchFamily="2" charset="0"/>
              </a:rPr>
              <a:t>drawsieithu</a:t>
            </a:r>
            <a:r>
              <a:rPr lang="cy-GB" sz="2800" dirty="0">
                <a:latin typeface="Avenir Book" panose="02000503020000020003" pitchFamily="2" charset="0"/>
              </a:rPr>
              <a:t> yn ysgrifenedig:</a:t>
            </a:r>
          </a:p>
          <a:p>
            <a:pPr>
              <a:buFont typeface="Wingdings" pitchFamily="2" charset="2"/>
              <a:buNone/>
              <a:defRPr/>
            </a:pPr>
            <a:endParaRPr lang="cy-GB" sz="2800" dirty="0">
              <a:latin typeface="Avenir Book" panose="02000503020000020003" pitchFamily="2" charset="0"/>
            </a:endParaRPr>
          </a:p>
          <a:p>
            <a:pPr>
              <a:buFont typeface="Wingdings" pitchFamily="2" charset="2"/>
              <a:buNone/>
              <a:defRPr/>
            </a:pPr>
            <a:r>
              <a:rPr lang="cy-GB" sz="2800" dirty="0">
                <a:latin typeface="Avenir Book" panose="02000503020000020003" pitchFamily="2" charset="0"/>
              </a:rPr>
              <a:t>Rydym yn </a:t>
            </a:r>
          </a:p>
          <a:p>
            <a:pPr>
              <a:defRPr/>
            </a:pPr>
            <a:endParaRPr lang="cy-GB" sz="2800" dirty="0">
              <a:latin typeface="Avenir Book" panose="02000503020000020003" pitchFamily="2" charset="0"/>
            </a:endParaRPr>
          </a:p>
          <a:p>
            <a:pPr marL="214291" indent="-214291">
              <a:buFont typeface="Arial" charset="0"/>
              <a:buChar char="•"/>
              <a:defRPr/>
            </a:pPr>
            <a:r>
              <a:rPr lang="cy-GB" sz="2800" dirty="0">
                <a:latin typeface="Avenir Book" panose="02000503020000020003" pitchFamily="2" charset="0"/>
              </a:rPr>
              <a:t>chwilio am y </a:t>
            </a:r>
            <a:r>
              <a:rPr lang="cy-GB" sz="2800" b="1" dirty="0">
                <a:latin typeface="Avenir Book" panose="02000503020000020003" pitchFamily="2" charset="0"/>
              </a:rPr>
              <a:t>prif syniadau </a:t>
            </a:r>
            <a:r>
              <a:rPr lang="cy-GB" sz="2800" dirty="0">
                <a:latin typeface="Avenir Book" panose="02000503020000020003" pitchFamily="2" charset="0"/>
              </a:rPr>
              <a:t>mewn darn </a:t>
            </a:r>
          </a:p>
          <a:p>
            <a:pPr>
              <a:defRPr/>
            </a:pPr>
            <a:r>
              <a:rPr lang="cy-GB" sz="2800" dirty="0">
                <a:latin typeface="Avenir Book" panose="02000503020000020003" pitchFamily="2" charset="0"/>
              </a:rPr>
              <a:t>(e.e. Saesneg)</a:t>
            </a:r>
          </a:p>
          <a:p>
            <a:pPr>
              <a:defRPr/>
            </a:pPr>
            <a:endParaRPr lang="cy-GB" sz="2800" dirty="0">
              <a:latin typeface="Avenir Book" panose="02000503020000020003" pitchFamily="2" charset="0"/>
            </a:endParaRPr>
          </a:p>
          <a:p>
            <a:pPr marL="214291" indent="-214291">
              <a:buFont typeface="Arial" charset="0"/>
              <a:buChar char="•"/>
              <a:defRPr/>
            </a:pPr>
            <a:r>
              <a:rPr lang="cy-GB" sz="2800" dirty="0">
                <a:latin typeface="Avenir Book" panose="02000503020000020003" pitchFamily="2" charset="0"/>
              </a:rPr>
              <a:t>cyfleu’r </a:t>
            </a:r>
            <a:r>
              <a:rPr lang="cy-GB" sz="2800" b="1" dirty="0">
                <a:latin typeface="Avenir Book" panose="02000503020000020003" pitchFamily="2" charset="0"/>
              </a:rPr>
              <a:t>prif syniadau </a:t>
            </a:r>
            <a:r>
              <a:rPr lang="cy-GB" sz="2800" dirty="0">
                <a:latin typeface="Avenir Book" panose="02000503020000020003" pitchFamily="2" charset="0"/>
              </a:rPr>
              <a:t>hyn yn yr iaith arall (e.e. Cymraeg) gan gadw’r iaith mor syml a dealladwy ag sy’n bosibl</a:t>
            </a:r>
          </a:p>
        </p:txBody>
      </p:sp>
      <p:pic>
        <p:nvPicPr>
          <p:cNvPr id="4" name="Picture 3">
            <a:extLst>
              <a:ext uri="{FF2B5EF4-FFF2-40B4-BE49-F238E27FC236}">
                <a16:creationId xmlns:a16="http://schemas.microsoft.com/office/drawing/2014/main" id="{93975D27-3E61-2247-B17C-22A9E0BC8D16}"/>
              </a:ext>
            </a:extLst>
          </p:cNvPr>
          <p:cNvPicPr>
            <a:picLocks noChangeAspect="1"/>
          </p:cNvPicPr>
          <p:nvPr/>
        </p:nvPicPr>
        <p:blipFill>
          <a:blip r:embed="rId2"/>
          <a:stretch>
            <a:fillRect/>
          </a:stretch>
        </p:blipFill>
        <p:spPr>
          <a:xfrm>
            <a:off x="7003612" y="262617"/>
            <a:ext cx="1060888" cy="1060888"/>
          </a:xfrm>
          <a:prstGeom prst="rect">
            <a:avLst/>
          </a:prstGeom>
        </p:spPr>
      </p:pic>
    </p:spTree>
    <p:extLst>
      <p:ext uri="{BB962C8B-B14F-4D97-AF65-F5344CB8AC3E}">
        <p14:creationId xmlns:p14="http://schemas.microsoft.com/office/powerpoint/2010/main" val="27567963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21C6A0-542D-7E45-9E31-4DAD528F1CFB}"/>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9</a:t>
            </a:fld>
            <a:endParaRPr lang="en"/>
          </a:p>
        </p:txBody>
      </p:sp>
      <p:sp>
        <p:nvSpPr>
          <p:cNvPr id="4" name="TextBox 3">
            <a:extLst>
              <a:ext uri="{FF2B5EF4-FFF2-40B4-BE49-F238E27FC236}">
                <a16:creationId xmlns:a16="http://schemas.microsoft.com/office/drawing/2014/main" id="{BE2BAFFB-452B-C649-8208-98E3F8440B42}"/>
              </a:ext>
            </a:extLst>
          </p:cNvPr>
          <p:cNvSpPr txBox="1"/>
          <p:nvPr/>
        </p:nvSpPr>
        <p:spPr>
          <a:xfrm>
            <a:off x="1324707" y="4424155"/>
            <a:ext cx="4153877" cy="523220"/>
          </a:xfrm>
          <a:prstGeom prst="rect">
            <a:avLst/>
          </a:prstGeom>
          <a:noFill/>
        </p:spPr>
        <p:txBody>
          <a:bodyPr wrap="square">
            <a:spAutoFit/>
          </a:bodyPr>
          <a:lstStyle/>
          <a:p>
            <a:r>
              <a:rPr lang="cy-GB" dirty="0">
                <a:hlinkClick r:id="rId2"/>
              </a:rPr>
              <a:t>https://www.bbc.co.uk/news/uk-wales-59408148</a:t>
            </a:r>
            <a:endParaRPr lang="cy-GB" dirty="0"/>
          </a:p>
          <a:p>
            <a:endParaRPr lang="cy-GB" dirty="0"/>
          </a:p>
        </p:txBody>
      </p:sp>
      <p:pic>
        <p:nvPicPr>
          <p:cNvPr id="6" name="Picture 5">
            <a:extLst>
              <a:ext uri="{FF2B5EF4-FFF2-40B4-BE49-F238E27FC236}">
                <a16:creationId xmlns:a16="http://schemas.microsoft.com/office/drawing/2014/main" id="{F1D004F6-73C4-F944-B120-A35F28F09467}"/>
              </a:ext>
            </a:extLst>
          </p:cNvPr>
          <p:cNvPicPr>
            <a:picLocks noChangeAspect="1"/>
          </p:cNvPicPr>
          <p:nvPr/>
        </p:nvPicPr>
        <p:blipFill>
          <a:blip r:embed="rId3"/>
          <a:stretch>
            <a:fillRect/>
          </a:stretch>
        </p:blipFill>
        <p:spPr>
          <a:xfrm>
            <a:off x="1234831" y="1187938"/>
            <a:ext cx="3413569" cy="3158393"/>
          </a:xfrm>
          <a:prstGeom prst="rect">
            <a:avLst/>
          </a:prstGeom>
        </p:spPr>
      </p:pic>
      <p:sp>
        <p:nvSpPr>
          <p:cNvPr id="7" name="Rectangle 6">
            <a:extLst>
              <a:ext uri="{FF2B5EF4-FFF2-40B4-BE49-F238E27FC236}">
                <a16:creationId xmlns:a16="http://schemas.microsoft.com/office/drawing/2014/main" id="{15D0066C-6C05-F041-BF55-8747FE613A80}"/>
              </a:ext>
            </a:extLst>
          </p:cNvPr>
          <p:cNvSpPr/>
          <p:nvPr/>
        </p:nvSpPr>
        <p:spPr>
          <a:xfrm>
            <a:off x="1383324" y="257871"/>
            <a:ext cx="3946768" cy="781539"/>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sz="2000" b="1" dirty="0">
                <a:solidFill>
                  <a:schemeClr val="tx1"/>
                </a:solidFill>
                <a:latin typeface="Avenir Book" panose="02000503020000020003" pitchFamily="2" charset="0"/>
              </a:rPr>
              <a:t>Gwaith Pâr Ymarfer Trawsieithu </a:t>
            </a:r>
          </a:p>
        </p:txBody>
      </p:sp>
      <p:sp>
        <p:nvSpPr>
          <p:cNvPr id="9" name="Rectangle 8">
            <a:extLst>
              <a:ext uri="{FF2B5EF4-FFF2-40B4-BE49-F238E27FC236}">
                <a16:creationId xmlns:a16="http://schemas.microsoft.com/office/drawing/2014/main" id="{A5918CE2-3AD0-0144-9221-5A2CC3086B98}"/>
              </a:ext>
            </a:extLst>
          </p:cNvPr>
          <p:cNvSpPr/>
          <p:nvPr/>
        </p:nvSpPr>
        <p:spPr>
          <a:xfrm>
            <a:off x="5330092" y="1117234"/>
            <a:ext cx="3274645" cy="3229097"/>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a:solidFill>
                  <a:schemeClr val="tx1"/>
                </a:solidFill>
                <a:latin typeface="Avenir Book" panose="02000503020000020003" pitchFamily="2" charset="0"/>
              </a:rPr>
              <a:t>1. Partner A i ddarllen yr erthgyl yn Saesneg ac yna trosglwyddo’r prif bwyntiau yn y Gymraeg ar lafar i bartner B. </a:t>
            </a:r>
          </a:p>
          <a:p>
            <a:pPr algn="ctr"/>
            <a:r>
              <a:rPr lang="cy-GB" dirty="0">
                <a:solidFill>
                  <a:schemeClr val="tx1"/>
                </a:solidFill>
                <a:latin typeface="Avenir Book" panose="02000503020000020003" pitchFamily="2" charset="0"/>
              </a:rPr>
              <a:t>2. Ar ôl gorffen gwrando ar y prif bwyntiau bydd angen i bartner B eu hysgrifennu nhw ar ddarn o bapur (yn Gymraeg). </a:t>
            </a:r>
          </a:p>
          <a:p>
            <a:pPr algn="ctr"/>
            <a:endParaRPr lang="cy-GB" dirty="0">
              <a:solidFill>
                <a:schemeClr val="tx1"/>
              </a:solidFill>
              <a:latin typeface="Avenir Book" panose="02000503020000020003" pitchFamily="2" charset="0"/>
            </a:endParaRPr>
          </a:p>
          <a:p>
            <a:pPr algn="ctr"/>
            <a:r>
              <a:rPr lang="cy-GB" dirty="0">
                <a:solidFill>
                  <a:schemeClr val="tx1"/>
                </a:solidFill>
                <a:latin typeface="Avenir Book" panose="02000503020000020003" pitchFamily="2" charset="0"/>
              </a:rPr>
              <a:t>Yna ewch ati fel pâr i ail ddarllen yr erthygl Saesneg. </a:t>
            </a:r>
          </a:p>
          <a:p>
            <a:pPr algn="ctr"/>
            <a:endParaRPr lang="cy-GB" dirty="0">
              <a:solidFill>
                <a:schemeClr val="tx1"/>
              </a:solidFill>
              <a:latin typeface="Avenir Book" panose="02000503020000020003" pitchFamily="2" charset="0"/>
            </a:endParaRPr>
          </a:p>
          <a:p>
            <a:pPr algn="ctr"/>
            <a:r>
              <a:rPr lang="cy-GB" dirty="0">
                <a:solidFill>
                  <a:schemeClr val="tx1"/>
                </a:solidFill>
                <a:latin typeface="Avenir Book" panose="02000503020000020003" pitchFamily="2" charset="0"/>
              </a:rPr>
              <a:t>Oedd y prif bwyntiau wedi cael eu cofnodi neu a oedd rhywbeth pwysig ar goll? </a:t>
            </a:r>
          </a:p>
        </p:txBody>
      </p:sp>
    </p:spTree>
    <p:extLst>
      <p:ext uri="{BB962C8B-B14F-4D97-AF65-F5344CB8AC3E}">
        <p14:creationId xmlns:p14="http://schemas.microsoft.com/office/powerpoint/2010/main" val="33307117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978F22C-3EA0-1945-9EC8-1BD52DC3BE9E}"/>
              </a:ext>
            </a:extLst>
          </p:cNvPr>
          <p:cNvSpPr/>
          <p:nvPr/>
        </p:nvSpPr>
        <p:spPr>
          <a:xfrm>
            <a:off x="1924187" y="4549465"/>
            <a:ext cx="6711671" cy="539956"/>
          </a:xfrm>
          <a:prstGeom prst="rect">
            <a:avLst/>
          </a:prstGeom>
          <a:solidFill>
            <a:schemeClr val="accent3">
              <a:lumMod val="20000"/>
              <a:lumOff val="80000"/>
            </a:schemeClr>
          </a:solidFill>
        </p:spPr>
        <p:txBody>
          <a:bodyPr wrap="square">
            <a:spAutoFit/>
          </a:bodyPr>
          <a:lstStyle/>
          <a:p>
            <a:pPr algn="ctr"/>
            <a:r>
              <a:rPr lang="en-GB" sz="1636" b="1" dirty="0" err="1">
                <a:solidFill>
                  <a:schemeClr val="tx1"/>
                </a:solidFill>
                <a:latin typeface="Avenir Book" panose="02000503020000020003" pitchFamily="2" charset="0"/>
              </a:rPr>
              <a:t>Rhaid</a:t>
            </a:r>
            <a:r>
              <a:rPr lang="en-GB" sz="1636" b="1" dirty="0">
                <a:solidFill>
                  <a:schemeClr val="tx1"/>
                </a:solidFill>
                <a:latin typeface="Avenir Book" panose="02000503020000020003" pitchFamily="2" charset="0"/>
              </a:rPr>
              <a:t> </a:t>
            </a:r>
            <a:r>
              <a:rPr lang="en-GB" sz="1636" b="1" dirty="0" err="1">
                <a:solidFill>
                  <a:schemeClr val="tx1"/>
                </a:solidFill>
                <a:latin typeface="Avenir Book" panose="02000503020000020003" pitchFamily="2" charset="0"/>
              </a:rPr>
              <a:t>cofio</a:t>
            </a:r>
            <a:r>
              <a:rPr lang="en-GB" sz="1636" b="1" dirty="0">
                <a:solidFill>
                  <a:schemeClr val="tx1"/>
                </a:solidFill>
                <a:latin typeface="Avenir Book" panose="02000503020000020003" pitchFamily="2" charset="0"/>
              </a:rPr>
              <a:t> </a:t>
            </a:r>
            <a:r>
              <a:rPr lang="en-GB" sz="1636" b="1" dirty="0" err="1">
                <a:solidFill>
                  <a:schemeClr val="tx1"/>
                </a:solidFill>
                <a:latin typeface="Avenir Book" panose="02000503020000020003" pitchFamily="2" charset="0"/>
              </a:rPr>
              <a:t>ysgrifennu’n</a:t>
            </a:r>
            <a:r>
              <a:rPr lang="en-GB" sz="1636" b="1" dirty="0">
                <a:solidFill>
                  <a:schemeClr val="tx1"/>
                </a:solidFill>
                <a:latin typeface="Avenir Book" panose="02000503020000020003" pitchFamily="2" charset="0"/>
              </a:rPr>
              <a:t> </a:t>
            </a:r>
            <a:r>
              <a:rPr lang="en-GB" sz="1636" b="1" dirty="0" err="1">
                <a:solidFill>
                  <a:schemeClr val="tx1"/>
                </a:solidFill>
                <a:latin typeface="Avenir Book" panose="02000503020000020003" pitchFamily="2" charset="0"/>
              </a:rPr>
              <a:t>gryno</a:t>
            </a:r>
            <a:r>
              <a:rPr lang="en-GB" sz="1636" b="1" dirty="0">
                <a:solidFill>
                  <a:schemeClr val="tx1"/>
                </a:solidFill>
                <a:latin typeface="Avenir Book" panose="02000503020000020003" pitchFamily="2" charset="0"/>
              </a:rPr>
              <a:t> felly! </a:t>
            </a:r>
          </a:p>
          <a:p>
            <a:pPr algn="ctr"/>
            <a:endParaRPr lang="cy-GB" sz="1273" dirty="0"/>
          </a:p>
        </p:txBody>
      </p:sp>
      <p:sp>
        <p:nvSpPr>
          <p:cNvPr id="2" name="Rounded Rectangle 1">
            <a:extLst>
              <a:ext uri="{FF2B5EF4-FFF2-40B4-BE49-F238E27FC236}">
                <a16:creationId xmlns:a16="http://schemas.microsoft.com/office/drawing/2014/main" id="{BBEE3ED9-8EBA-7E4F-84CC-D25F5E616BF3}"/>
              </a:ext>
            </a:extLst>
          </p:cNvPr>
          <p:cNvSpPr/>
          <p:nvPr/>
        </p:nvSpPr>
        <p:spPr>
          <a:xfrm>
            <a:off x="1270000" y="177800"/>
            <a:ext cx="6108700" cy="850900"/>
          </a:xfrm>
          <a:prstGeom prst="round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000" b="1" u="sng" dirty="0">
                <a:solidFill>
                  <a:schemeClr val="tx1"/>
                </a:solidFill>
                <a:latin typeface="Avenir Book" panose="02000503020000020003" pitchFamily="2" charset="0"/>
              </a:rPr>
              <a:t>TRAWSIEITHU  - Tasg 2</a:t>
            </a:r>
            <a:r>
              <a:rPr lang="cy-GB" sz="2000" dirty="0">
                <a:solidFill>
                  <a:schemeClr val="tx1"/>
                </a:solidFill>
                <a:latin typeface="Avenir Book" panose="02000503020000020003" pitchFamily="2" charset="0"/>
              </a:rPr>
              <a:t> yr asesiad ysgrifenedig </a:t>
            </a:r>
          </a:p>
        </p:txBody>
      </p:sp>
      <p:sp>
        <p:nvSpPr>
          <p:cNvPr id="5" name="Rectangle 4">
            <a:extLst>
              <a:ext uri="{FF2B5EF4-FFF2-40B4-BE49-F238E27FC236}">
                <a16:creationId xmlns:a16="http://schemas.microsoft.com/office/drawing/2014/main" id="{037E7740-B596-244B-9C44-1E49FD1F62AF}"/>
              </a:ext>
            </a:extLst>
          </p:cNvPr>
          <p:cNvSpPr/>
          <p:nvPr/>
        </p:nvSpPr>
        <p:spPr>
          <a:xfrm>
            <a:off x="636884" y="1069317"/>
            <a:ext cx="8073432" cy="3439531"/>
          </a:xfrm>
          <a:prstGeom prst="rect">
            <a:avLst/>
          </a:prstGeom>
          <a:solidFill>
            <a:schemeClr val="accent4">
              <a:lumMod val="20000"/>
              <a:lumOff val="80000"/>
            </a:schemeClr>
          </a:solidFill>
        </p:spPr>
        <p:txBody>
          <a:bodyPr wrap="square">
            <a:spAutoFit/>
          </a:bodyPr>
          <a:lstStyle/>
          <a:p>
            <a:pPr>
              <a:lnSpc>
                <a:spcPct val="150000"/>
              </a:lnSpc>
            </a:pPr>
            <a:r>
              <a:rPr lang="cy-GB" sz="1800" dirty="0">
                <a:latin typeface="Avenir Book" panose="02000503020000020003" pitchFamily="2" charset="0"/>
              </a:rPr>
              <a:t> </a:t>
            </a:r>
            <a:r>
              <a:rPr lang="cy-GB" sz="2400" dirty="0">
                <a:solidFill>
                  <a:srgbClr val="CC3300"/>
                </a:solidFill>
                <a:latin typeface="Avenir Book" panose="02000503020000020003" pitchFamily="2" charset="0"/>
                <a:ea typeface="Calibri" panose="020F0502020204030204" pitchFamily="34" charset="0"/>
                <a:cs typeface="Times New Roman" panose="02020603050405020304" pitchFamily="18" charset="0"/>
              </a:rPr>
              <a:t>(Mae’r dasg hon yn werth 40% o’r marciau) </a:t>
            </a:r>
            <a:endParaRPr lang="en-GB" sz="1600" dirty="0">
              <a:latin typeface="Avenir Book" panose="02000503020000020003" pitchFamily="2" charset="0"/>
              <a:ea typeface="Calibri" panose="020F0502020204030204" pitchFamily="34" charset="0"/>
              <a:cs typeface="Times New Roman" panose="02020603050405020304" pitchFamily="18" charset="0"/>
            </a:endParaRPr>
          </a:p>
          <a:p>
            <a:pPr marL="342900" marR="222250">
              <a:lnSpc>
                <a:spcPct val="115000"/>
              </a:lnSpc>
              <a:spcAft>
                <a:spcPts val="1000"/>
              </a:spcAft>
              <a:tabLst>
                <a:tab pos="342900" algn="l"/>
              </a:tabLst>
            </a:pPr>
            <a:r>
              <a:rPr lang="en-GB" sz="1800" dirty="0" err="1">
                <a:latin typeface="Avenir Book" panose="02000503020000020003" pitchFamily="2" charset="0"/>
                <a:ea typeface="Calibri" panose="020F0502020204030204" pitchFamily="34" charset="0"/>
                <a:cs typeface="Times New Roman" panose="02020603050405020304" pitchFamily="18" charset="0"/>
              </a:rPr>
              <a:t>Mae’r</a:t>
            </a:r>
            <a:r>
              <a:rPr lang="en-GB" sz="1800" dirty="0">
                <a:latin typeface="Avenir Book" panose="02000503020000020003" pitchFamily="2" charset="0"/>
                <a:ea typeface="Calibri" panose="020F0502020204030204" pitchFamily="34" charset="0"/>
                <a:cs typeface="Times New Roman" panose="02020603050405020304" pitchFamily="18" charset="0"/>
              </a:rPr>
              <a:t> darn </a:t>
            </a:r>
            <a:r>
              <a:rPr lang="en-GB" sz="1800" dirty="0" err="1">
                <a:latin typeface="Avenir Book" panose="02000503020000020003" pitchFamily="2" charset="0"/>
                <a:ea typeface="Calibri" panose="020F0502020204030204" pitchFamily="34" charset="0"/>
                <a:cs typeface="Times New Roman" panose="02020603050405020304" pitchFamily="18" charset="0"/>
              </a:rPr>
              <a:t>isod</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yn</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drawsysgrifiad</a:t>
            </a:r>
            <a:r>
              <a:rPr lang="en-GB" sz="1800" dirty="0">
                <a:latin typeface="Avenir Book" panose="02000503020000020003" pitchFamily="2" charset="0"/>
                <a:ea typeface="Calibri" panose="020F0502020204030204" pitchFamily="34" charset="0"/>
                <a:cs typeface="Times New Roman" panose="02020603050405020304" pitchFamily="18" charset="0"/>
              </a:rPr>
              <a:t> o </a:t>
            </a:r>
            <a:r>
              <a:rPr lang="en-GB" sz="1800" dirty="0" err="1">
                <a:latin typeface="Avenir Book" panose="02000503020000020003" pitchFamily="2" charset="0"/>
                <a:ea typeface="Calibri" panose="020F0502020204030204" pitchFamily="34" charset="0"/>
                <a:cs typeface="Times New Roman" panose="02020603050405020304" pitchFamily="18" charset="0"/>
              </a:rPr>
              <a:t>araith</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gan</a:t>
            </a:r>
            <a:r>
              <a:rPr lang="en-GB" sz="1800" dirty="0">
                <a:latin typeface="Avenir Book" panose="02000503020000020003" pitchFamily="2" charset="0"/>
                <a:ea typeface="Calibri" panose="020F0502020204030204" pitchFamily="34" charset="0"/>
                <a:cs typeface="Times New Roman" panose="02020603050405020304" pitchFamily="18" charset="0"/>
              </a:rPr>
              <a:t> Is-</a:t>
            </a:r>
            <a:r>
              <a:rPr lang="en-GB" sz="1800" dirty="0" err="1">
                <a:latin typeface="Avenir Book" panose="02000503020000020003" pitchFamily="2" charset="0"/>
                <a:ea typeface="Calibri" panose="020F0502020204030204" pitchFamily="34" charset="0"/>
                <a:cs typeface="Times New Roman" panose="02020603050405020304" pitchFamily="18" charset="0"/>
              </a:rPr>
              <a:t>Ganghellor</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mewn</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Prifysgol</a:t>
            </a:r>
            <a:r>
              <a:rPr lang="en-GB" sz="1800" dirty="0">
                <a:latin typeface="Avenir Book" panose="02000503020000020003" pitchFamily="2" charset="0"/>
                <a:ea typeface="Calibri" panose="020F0502020204030204" pitchFamily="34" charset="0"/>
                <a:cs typeface="Times New Roman" panose="02020603050405020304" pitchFamily="18" charset="0"/>
              </a:rPr>
              <a:t> a </a:t>
            </a:r>
            <a:r>
              <a:rPr lang="en-GB" sz="1800" dirty="0" err="1">
                <a:latin typeface="Avenir Book" panose="02000503020000020003" pitchFamily="2" charset="0"/>
                <a:ea typeface="Calibri" panose="020F0502020204030204" pitchFamily="34" charset="0"/>
                <a:cs typeface="Times New Roman" panose="02020603050405020304" pitchFamily="18" charset="0"/>
              </a:rPr>
              <a:t>draddodwyd</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yn</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ystod</a:t>
            </a:r>
            <a:r>
              <a:rPr lang="en-GB" sz="1800" dirty="0">
                <a:latin typeface="Avenir Book" panose="02000503020000020003" pitchFamily="2" charset="0"/>
                <a:ea typeface="Calibri" panose="020F0502020204030204" pitchFamily="34" charset="0"/>
                <a:cs typeface="Times New Roman" panose="02020603050405020304" pitchFamily="18" charset="0"/>
              </a:rPr>
              <a:t> y </a:t>
            </a:r>
            <a:r>
              <a:rPr lang="en-GB" sz="1800" dirty="0" err="1">
                <a:latin typeface="Avenir Book" panose="02000503020000020003" pitchFamily="2" charset="0"/>
                <a:ea typeface="Calibri" panose="020F0502020204030204" pitchFamily="34" charset="0"/>
                <a:cs typeface="Times New Roman" panose="02020603050405020304" pitchFamily="18" charset="0"/>
              </a:rPr>
              <a:t>seremoni</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raddio</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i</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fyfyrwyr</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yn</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ddiweddar</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Ysgrifennwch</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adrodddiad</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byr</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yn</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Gymraeg</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ar</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gyfer</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cylchgrawn</a:t>
            </a:r>
            <a:r>
              <a:rPr lang="en-GB" sz="1800" dirty="0">
                <a:latin typeface="Avenir Book" panose="02000503020000020003" pitchFamily="2" charset="0"/>
                <a:ea typeface="Calibri" panose="020F0502020204030204" pitchFamily="34" charset="0"/>
                <a:cs typeface="Times New Roman" panose="02020603050405020304" pitchFamily="18" charset="0"/>
              </a:rPr>
              <a:t> y </a:t>
            </a:r>
            <a:r>
              <a:rPr lang="en-GB" sz="1800" dirty="0" err="1">
                <a:latin typeface="Avenir Book" panose="02000503020000020003" pitchFamily="2" charset="0"/>
                <a:ea typeface="Calibri" panose="020F0502020204030204" pitchFamily="34" charset="0"/>
                <a:cs typeface="Times New Roman" panose="02020603050405020304" pitchFamily="18" charset="0"/>
              </a:rPr>
              <a:t>coleg</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yn</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esbonio’r</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cyd-destun</a:t>
            </a:r>
            <a:r>
              <a:rPr lang="en-GB" sz="1800" dirty="0">
                <a:latin typeface="Avenir Book" panose="02000503020000020003" pitchFamily="2" charset="0"/>
                <a:ea typeface="Calibri" panose="020F0502020204030204" pitchFamily="34" charset="0"/>
                <a:cs typeface="Times New Roman" panose="02020603050405020304" pitchFamily="18" charset="0"/>
              </a:rPr>
              <a:t> ac </a:t>
            </a:r>
            <a:r>
              <a:rPr lang="en-GB" sz="1800" dirty="0" err="1">
                <a:latin typeface="Avenir Book" panose="02000503020000020003" pitchFamily="2" charset="0"/>
                <a:ea typeface="Calibri" panose="020F0502020204030204" pitchFamily="34" charset="0"/>
                <a:cs typeface="Times New Roman" panose="02020603050405020304" pitchFamily="18" charset="0"/>
              </a:rPr>
              <a:t>yn</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crynhoi’r</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hyn</a:t>
            </a:r>
            <a:r>
              <a:rPr lang="en-GB" sz="1800" dirty="0">
                <a:latin typeface="Avenir Book" panose="02000503020000020003" pitchFamily="2" charset="0"/>
                <a:ea typeface="Calibri" panose="020F0502020204030204" pitchFamily="34" charset="0"/>
                <a:cs typeface="Times New Roman" panose="02020603050405020304" pitchFamily="18" charset="0"/>
              </a:rPr>
              <a:t> a </a:t>
            </a:r>
            <a:r>
              <a:rPr lang="en-GB" sz="1800" dirty="0" err="1">
                <a:latin typeface="Avenir Book" panose="02000503020000020003" pitchFamily="2" charset="0"/>
                <a:ea typeface="Calibri" panose="020F0502020204030204" pitchFamily="34" charset="0"/>
                <a:cs typeface="Times New Roman" panose="02020603050405020304" pitchFamily="18" charset="0"/>
              </a:rPr>
              <a:t>ddywedwyd</a:t>
            </a:r>
            <a:r>
              <a:rPr lang="en-GB" sz="1800" dirty="0">
                <a:latin typeface="Avenir Book" panose="02000503020000020003" pitchFamily="2" charset="0"/>
                <a:ea typeface="Calibri" panose="020F0502020204030204" pitchFamily="34" charset="0"/>
                <a:cs typeface="Times New Roman" panose="02020603050405020304" pitchFamily="18" charset="0"/>
              </a:rPr>
              <a:t>.</a:t>
            </a:r>
            <a:endParaRPr lang="en-GB" sz="1600" dirty="0">
              <a:latin typeface="Avenir Book" panose="02000503020000020003" pitchFamily="2" charset="0"/>
              <a:ea typeface="Calibri" panose="020F0502020204030204" pitchFamily="34" charset="0"/>
              <a:cs typeface="Times New Roman" panose="02020603050405020304" pitchFamily="18" charset="0"/>
            </a:endParaRPr>
          </a:p>
          <a:p>
            <a:pPr marL="342900" marR="222250">
              <a:lnSpc>
                <a:spcPct val="115000"/>
              </a:lnSpc>
              <a:spcAft>
                <a:spcPts val="1000"/>
              </a:spcAft>
              <a:tabLst>
                <a:tab pos="342900" algn="l"/>
              </a:tabLst>
            </a:pPr>
            <a:r>
              <a:rPr lang="en-GB" sz="1800" dirty="0" err="1">
                <a:latin typeface="Avenir Book" panose="02000503020000020003" pitchFamily="2" charset="0"/>
                <a:ea typeface="Calibri" panose="020F0502020204030204" pitchFamily="34" charset="0"/>
                <a:cs typeface="Times New Roman" panose="02020603050405020304" pitchFamily="18" charset="0"/>
              </a:rPr>
              <a:t>Rhaid</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i</a:t>
            </a:r>
            <a:r>
              <a:rPr lang="en-GB" sz="1800" dirty="0">
                <a:latin typeface="Avenir Book" panose="02000503020000020003" pitchFamily="2" charset="0"/>
                <a:ea typeface="Calibri" panose="020F0502020204030204" pitchFamily="34" charset="0"/>
                <a:cs typeface="Times New Roman" panose="02020603050405020304" pitchFamily="18" charset="0"/>
              </a:rPr>
              <a:t> chi </a:t>
            </a:r>
            <a:r>
              <a:rPr lang="en-GB" sz="1800" dirty="0" err="1">
                <a:latin typeface="Avenir Book" panose="02000503020000020003" pitchFamily="2" charset="0"/>
                <a:ea typeface="Calibri" panose="020F0502020204030204" pitchFamily="34" charset="0"/>
                <a:cs typeface="Times New Roman" panose="02020603050405020304" pitchFamily="18" charset="0"/>
              </a:rPr>
              <a:t>gynnwys</a:t>
            </a:r>
            <a:r>
              <a:rPr lang="en-GB" sz="1800" dirty="0">
                <a:latin typeface="Avenir Book" panose="02000503020000020003" pitchFamily="2" charset="0"/>
                <a:ea typeface="Calibri" panose="020F0502020204030204" pitchFamily="34" charset="0"/>
                <a:cs typeface="Times New Roman" panose="02020603050405020304" pitchFamily="18" charset="0"/>
              </a:rPr>
              <a:t> y </a:t>
            </a:r>
            <a:r>
              <a:rPr lang="en-GB" sz="1800" dirty="0" err="1">
                <a:latin typeface="Avenir Book" panose="02000503020000020003" pitchFamily="2" charset="0"/>
                <a:ea typeface="Calibri" panose="020F0502020204030204" pitchFamily="34" charset="0"/>
                <a:cs typeface="Times New Roman" panose="02020603050405020304" pitchFamily="18" charset="0"/>
              </a:rPr>
              <a:t>pwyntiau</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allweddol</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i</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gyd</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yn</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eich</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adroddiad</a:t>
            </a:r>
            <a:r>
              <a:rPr lang="en-GB" sz="1800" dirty="0">
                <a:latin typeface="Avenir Book" panose="02000503020000020003" pitchFamily="2" charset="0"/>
                <a:ea typeface="Calibri" panose="020F0502020204030204" pitchFamily="34" charset="0"/>
                <a:cs typeface="Times New Roman" panose="02020603050405020304" pitchFamily="18" charset="0"/>
              </a:rPr>
              <a:t>.  </a:t>
            </a:r>
            <a:endParaRPr lang="en-GB" sz="1600" dirty="0">
              <a:latin typeface="Avenir Book" panose="02000503020000020003" pitchFamily="2" charset="0"/>
              <a:ea typeface="Calibri" panose="020F0502020204030204" pitchFamily="34" charset="0"/>
              <a:cs typeface="Times New Roman" panose="02020603050405020304" pitchFamily="18" charset="0"/>
            </a:endParaRPr>
          </a:p>
          <a:p>
            <a:pPr marL="342900" marR="222250">
              <a:lnSpc>
                <a:spcPct val="115000"/>
              </a:lnSpc>
              <a:spcAft>
                <a:spcPts val="1000"/>
              </a:spcAft>
              <a:tabLst>
                <a:tab pos="342900" algn="l"/>
              </a:tabLst>
            </a:pPr>
            <a:r>
              <a:rPr lang="en-GB" sz="1800" dirty="0" err="1">
                <a:latin typeface="Avenir Book" panose="02000503020000020003" pitchFamily="2" charset="0"/>
                <a:ea typeface="Calibri" panose="020F0502020204030204" pitchFamily="34" charset="0"/>
                <a:cs typeface="Times New Roman" panose="02020603050405020304" pitchFamily="18" charset="0"/>
              </a:rPr>
              <a:t>Ysgrifennwch</a:t>
            </a:r>
            <a:r>
              <a:rPr lang="en-GB" sz="1800" dirty="0">
                <a:latin typeface="Avenir Book" panose="02000503020000020003" pitchFamily="2" charset="0"/>
                <a:ea typeface="Calibri" panose="020F0502020204030204" pitchFamily="34" charset="0"/>
                <a:cs typeface="Times New Roman" panose="02020603050405020304" pitchFamily="18" charset="0"/>
              </a:rPr>
              <a:t> o </a:t>
            </a:r>
            <a:r>
              <a:rPr lang="en-GB" sz="1800" dirty="0" err="1">
                <a:latin typeface="Avenir Book" panose="02000503020000020003" pitchFamily="2" charset="0"/>
                <a:ea typeface="Calibri" panose="020F0502020204030204" pitchFamily="34" charset="0"/>
                <a:cs typeface="Times New Roman" panose="02020603050405020304" pitchFamily="18" charset="0"/>
              </a:rPr>
              <a:t>leiaf</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b="1" dirty="0">
                <a:latin typeface="Avenir Book" panose="02000503020000020003" pitchFamily="2" charset="0"/>
                <a:ea typeface="Calibri" panose="020F0502020204030204" pitchFamily="34" charset="0"/>
                <a:cs typeface="Times New Roman" panose="02020603050405020304" pitchFamily="18" charset="0"/>
              </a:rPr>
              <a:t>120</a:t>
            </a:r>
            <a:r>
              <a:rPr lang="en-GB" sz="1800" dirty="0">
                <a:latin typeface="Avenir Book" panose="02000503020000020003" pitchFamily="2" charset="0"/>
                <a:ea typeface="Calibri" panose="020F0502020204030204" pitchFamily="34" charset="0"/>
                <a:cs typeface="Times New Roman" panose="02020603050405020304" pitchFamily="18" charset="0"/>
              </a:rPr>
              <a:t> o </a:t>
            </a:r>
            <a:r>
              <a:rPr lang="en-GB" sz="1800" dirty="0" err="1">
                <a:latin typeface="Avenir Book" panose="02000503020000020003" pitchFamily="2" charset="0"/>
                <a:ea typeface="Calibri" panose="020F0502020204030204" pitchFamily="34" charset="0"/>
                <a:cs typeface="Times New Roman" panose="02020603050405020304" pitchFamily="18" charset="0"/>
              </a:rPr>
              <a:t>eiriau</a:t>
            </a:r>
            <a:r>
              <a:rPr lang="en-GB" sz="1800" dirty="0">
                <a:latin typeface="Avenir Book" panose="02000503020000020003" pitchFamily="2" charset="0"/>
                <a:ea typeface="Calibri" panose="020F0502020204030204" pitchFamily="34" charset="0"/>
                <a:cs typeface="Times New Roman" panose="02020603050405020304" pitchFamily="18" charset="0"/>
              </a:rPr>
              <a:t>, a </a:t>
            </a:r>
            <a:r>
              <a:rPr lang="en-GB" sz="1800" dirty="0" err="1">
                <a:latin typeface="Avenir Book" panose="02000503020000020003" pitchFamily="2" charset="0"/>
                <a:ea typeface="Calibri" panose="020F0502020204030204" pitchFamily="34" charset="0"/>
                <a:cs typeface="Times New Roman" panose="02020603050405020304" pitchFamily="18" charset="0"/>
              </a:rPr>
              <a:t>pheidiwch</a:t>
            </a:r>
            <a:r>
              <a:rPr lang="en-GB" sz="1800" dirty="0">
                <a:latin typeface="Avenir Book" panose="02000503020000020003" pitchFamily="2" charset="0"/>
                <a:ea typeface="Calibri" panose="020F0502020204030204" pitchFamily="34" charset="0"/>
                <a:cs typeface="Times New Roman" panose="02020603050405020304" pitchFamily="18" charset="0"/>
              </a:rPr>
              <a:t> ag </a:t>
            </a:r>
            <a:r>
              <a:rPr lang="en-GB" sz="1800" dirty="0" err="1">
                <a:latin typeface="Avenir Book" panose="02000503020000020003" pitchFamily="2" charset="0"/>
                <a:ea typeface="Calibri" panose="020F0502020204030204" pitchFamily="34" charset="0"/>
                <a:cs typeface="Times New Roman" panose="02020603050405020304" pitchFamily="18" charset="0"/>
              </a:rPr>
              <a:t>ysgrifennu</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mwy</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na</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b="1" dirty="0">
                <a:latin typeface="Avenir Book" panose="02000503020000020003" pitchFamily="2" charset="0"/>
                <a:ea typeface="Calibri" panose="020F0502020204030204" pitchFamily="34" charset="0"/>
                <a:cs typeface="Times New Roman" panose="02020603050405020304" pitchFamily="18" charset="0"/>
              </a:rPr>
              <a:t>140</a:t>
            </a:r>
            <a:r>
              <a:rPr lang="en-GB" sz="1800" dirty="0">
                <a:latin typeface="Avenir Book" panose="02000503020000020003" pitchFamily="2" charset="0"/>
                <a:ea typeface="Calibri" panose="020F0502020204030204" pitchFamily="34" charset="0"/>
                <a:cs typeface="Times New Roman" panose="02020603050405020304" pitchFamily="18" charset="0"/>
              </a:rPr>
              <a:t> o </a:t>
            </a:r>
            <a:r>
              <a:rPr lang="en-GB" sz="1800" dirty="0" err="1">
                <a:latin typeface="Avenir Book" panose="02000503020000020003" pitchFamily="2" charset="0"/>
                <a:ea typeface="Calibri" panose="020F0502020204030204" pitchFamily="34" charset="0"/>
                <a:cs typeface="Times New Roman" panose="02020603050405020304" pitchFamily="18" charset="0"/>
              </a:rPr>
              <a:t>eiriau</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b="1" dirty="0" err="1">
                <a:latin typeface="Avenir Book" panose="02000503020000020003" pitchFamily="2" charset="0"/>
                <a:ea typeface="Calibri" panose="020F0502020204030204" pitchFamily="34" charset="0"/>
                <a:cs typeface="Times New Roman" panose="02020603050405020304" pitchFamily="18" charset="0"/>
              </a:rPr>
              <a:t>Nodwch</a:t>
            </a:r>
            <a:r>
              <a:rPr lang="en-GB" sz="1800" b="1" dirty="0">
                <a:latin typeface="Avenir Book" panose="02000503020000020003" pitchFamily="2" charset="0"/>
                <a:ea typeface="Calibri" panose="020F0502020204030204" pitchFamily="34" charset="0"/>
                <a:cs typeface="Times New Roman" panose="02020603050405020304" pitchFamily="18" charset="0"/>
              </a:rPr>
              <a:t> </a:t>
            </a:r>
            <a:r>
              <a:rPr lang="en-GB" sz="1800" b="1" dirty="0" err="1">
                <a:latin typeface="Avenir Book" panose="02000503020000020003" pitchFamily="2" charset="0"/>
                <a:ea typeface="Calibri" panose="020F0502020204030204" pitchFamily="34" charset="0"/>
                <a:cs typeface="Times New Roman" panose="02020603050405020304" pitchFamily="18" charset="0"/>
              </a:rPr>
              <a:t>nifer</a:t>
            </a:r>
            <a:r>
              <a:rPr lang="en-GB" sz="1800" b="1" dirty="0">
                <a:latin typeface="Avenir Book" panose="02000503020000020003" pitchFamily="2" charset="0"/>
                <a:ea typeface="Calibri" panose="020F0502020204030204" pitchFamily="34" charset="0"/>
                <a:cs typeface="Times New Roman" panose="02020603050405020304" pitchFamily="18" charset="0"/>
              </a:rPr>
              <a:t> y </a:t>
            </a:r>
            <a:r>
              <a:rPr lang="en-GB" sz="1800" b="1" dirty="0" err="1">
                <a:latin typeface="Avenir Book" panose="02000503020000020003" pitchFamily="2" charset="0"/>
                <a:ea typeface="Calibri" panose="020F0502020204030204" pitchFamily="34" charset="0"/>
                <a:cs typeface="Times New Roman" panose="02020603050405020304" pitchFamily="18" charset="0"/>
              </a:rPr>
              <a:t>geiriau</a:t>
            </a:r>
            <a:r>
              <a:rPr lang="en-GB" sz="1800" b="1" dirty="0">
                <a:latin typeface="Avenir Book" panose="02000503020000020003" pitchFamily="2" charset="0"/>
                <a:ea typeface="Calibri" panose="020F0502020204030204" pitchFamily="34" charset="0"/>
                <a:cs typeface="Times New Roman" panose="02020603050405020304" pitchFamily="18" charset="0"/>
              </a:rPr>
              <a:t> </a:t>
            </a:r>
            <a:r>
              <a:rPr lang="en-GB" sz="1800" b="1" dirty="0" err="1">
                <a:latin typeface="Avenir Book" panose="02000503020000020003" pitchFamily="2" charset="0"/>
                <a:ea typeface="Calibri" panose="020F0502020204030204" pitchFamily="34" charset="0"/>
                <a:cs typeface="Times New Roman" panose="02020603050405020304" pitchFamily="18" charset="0"/>
              </a:rPr>
              <a:t>ar</a:t>
            </a:r>
            <a:r>
              <a:rPr lang="en-GB" sz="1800" b="1" dirty="0">
                <a:latin typeface="Avenir Book" panose="02000503020000020003" pitchFamily="2" charset="0"/>
                <a:ea typeface="Calibri" panose="020F0502020204030204" pitchFamily="34" charset="0"/>
                <a:cs typeface="Times New Roman" panose="02020603050405020304" pitchFamily="18" charset="0"/>
              </a:rPr>
              <a:t> </a:t>
            </a:r>
            <a:r>
              <a:rPr lang="en-GB" sz="1800" b="1" dirty="0" err="1">
                <a:latin typeface="Avenir Book" panose="02000503020000020003" pitchFamily="2" charset="0"/>
                <a:ea typeface="Calibri" panose="020F0502020204030204" pitchFamily="34" charset="0"/>
                <a:cs typeface="Times New Roman" panose="02020603050405020304" pitchFamily="18" charset="0"/>
              </a:rPr>
              <a:t>ddiwedd</a:t>
            </a:r>
            <a:r>
              <a:rPr lang="en-GB" sz="1800" b="1" dirty="0">
                <a:latin typeface="Avenir Book" panose="02000503020000020003" pitchFamily="2" charset="0"/>
                <a:ea typeface="Calibri" panose="020F0502020204030204" pitchFamily="34" charset="0"/>
                <a:cs typeface="Times New Roman" panose="02020603050405020304" pitchFamily="18" charset="0"/>
              </a:rPr>
              <a:t> </a:t>
            </a:r>
            <a:r>
              <a:rPr lang="en-GB" sz="1800" b="1" dirty="0" err="1">
                <a:latin typeface="Avenir Book" panose="02000503020000020003" pitchFamily="2" charset="0"/>
                <a:ea typeface="Calibri" panose="020F0502020204030204" pitchFamily="34" charset="0"/>
                <a:cs typeface="Times New Roman" panose="02020603050405020304" pitchFamily="18" charset="0"/>
              </a:rPr>
              <a:t>eich</a:t>
            </a:r>
            <a:r>
              <a:rPr lang="en-GB" sz="1800" b="1" dirty="0">
                <a:latin typeface="Avenir Book" panose="02000503020000020003" pitchFamily="2" charset="0"/>
                <a:ea typeface="Calibri" panose="020F0502020204030204" pitchFamily="34" charset="0"/>
                <a:cs typeface="Times New Roman" panose="02020603050405020304" pitchFamily="18" charset="0"/>
              </a:rPr>
              <a:t> </a:t>
            </a:r>
            <a:r>
              <a:rPr lang="en-GB" sz="1800" b="1" dirty="0" err="1">
                <a:latin typeface="Avenir Book" panose="02000503020000020003" pitchFamily="2" charset="0"/>
                <a:ea typeface="Calibri" panose="020F0502020204030204" pitchFamily="34" charset="0"/>
                <a:cs typeface="Times New Roman" panose="02020603050405020304" pitchFamily="18" charset="0"/>
              </a:rPr>
              <a:t>erthygl</a:t>
            </a:r>
            <a:r>
              <a:rPr lang="en-GB" sz="1800" b="1" dirty="0">
                <a:latin typeface="Avenir Book" panose="02000503020000020003" pitchFamily="2" charset="0"/>
                <a:ea typeface="Calibri" panose="020F0502020204030204" pitchFamily="34" charset="0"/>
                <a:cs typeface="Times New Roman" panose="02020603050405020304" pitchFamily="18" charset="0"/>
              </a:rPr>
              <a:t>.</a:t>
            </a:r>
            <a:endParaRPr lang="en-GB" sz="1600" dirty="0">
              <a:effectLst/>
              <a:latin typeface="Avenir Book" panose="02000503020000020003" pitchFamily="2" charset="0"/>
              <a:ea typeface="Calibri" panose="020F050202020403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0171D53E-193A-5A4D-B986-485082EA0164}"/>
              </a:ext>
            </a:extLst>
          </p:cNvPr>
          <p:cNvPicPr>
            <a:picLocks noChangeAspect="1"/>
          </p:cNvPicPr>
          <p:nvPr/>
        </p:nvPicPr>
        <p:blipFill>
          <a:blip r:embed="rId2"/>
          <a:stretch>
            <a:fillRect/>
          </a:stretch>
        </p:blipFill>
        <p:spPr>
          <a:xfrm>
            <a:off x="1309773" y="4508848"/>
            <a:ext cx="539956" cy="539956"/>
          </a:xfrm>
          <a:prstGeom prst="rect">
            <a:avLst/>
          </a:prstGeom>
        </p:spPr>
      </p:pic>
    </p:spTree>
    <p:extLst>
      <p:ext uri="{BB962C8B-B14F-4D97-AF65-F5344CB8AC3E}">
        <p14:creationId xmlns:p14="http://schemas.microsoft.com/office/powerpoint/2010/main" val="1044484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8923" y="660400"/>
            <a:ext cx="8206154" cy="3772764"/>
          </a:xfrm>
          <a:prstGeom prst="rect">
            <a:avLst/>
          </a:prstGeom>
          <a:solidFill>
            <a:schemeClr val="accent3">
              <a:lumMod val="20000"/>
              <a:lumOff val="80000"/>
            </a:schemeClr>
          </a:solidFill>
        </p:spPr>
        <p:style>
          <a:lnRef idx="1">
            <a:schemeClr val="accent5"/>
          </a:lnRef>
          <a:fillRef idx="2">
            <a:schemeClr val="accent5"/>
          </a:fillRef>
          <a:effectRef idx="1">
            <a:schemeClr val="accent5"/>
          </a:effectRef>
          <a:fontRef idx="minor">
            <a:schemeClr val="dk1"/>
          </a:fontRef>
        </p:style>
        <p:txBody>
          <a:bodyPr wrap="square">
            <a:spAutoFit/>
          </a:bodyPr>
          <a:lstStyle/>
          <a:p>
            <a:pPr>
              <a:lnSpc>
                <a:spcPct val="105000"/>
              </a:lnSpc>
              <a:buClr>
                <a:srgbClr val="D60F00"/>
              </a:buClr>
              <a:defRPr/>
            </a:pPr>
            <a:endParaRPr lang="cy-GB" sz="1000" dirty="0">
              <a:latin typeface="Avenir Book" panose="02000503020000020003" pitchFamily="2" charset="0"/>
            </a:endParaRPr>
          </a:p>
          <a:p>
            <a:pPr marL="214291" indent="-214291">
              <a:lnSpc>
                <a:spcPct val="105000"/>
              </a:lnSpc>
              <a:buClr>
                <a:srgbClr val="D60F00"/>
              </a:buClr>
              <a:buFont typeface="Arial" charset="0"/>
              <a:buChar char="•"/>
              <a:defRPr/>
            </a:pPr>
            <a:r>
              <a:rPr lang="cy-GB" sz="1600" b="1" dirty="0">
                <a:latin typeface="Avenir Book" panose="02000503020000020003" pitchFamily="2" charset="0"/>
              </a:rPr>
              <a:t>DARLLEN</a:t>
            </a:r>
            <a:r>
              <a:rPr lang="cy-GB" sz="1600" dirty="0">
                <a:latin typeface="Avenir Book" panose="02000503020000020003" pitchFamily="2" charset="0"/>
              </a:rPr>
              <a:t> darn yn sydyn ac yn arwynebol er mwyn cael syniad o’r cynnwys.</a:t>
            </a:r>
          </a:p>
          <a:p>
            <a:pPr marL="214291" indent="-214291">
              <a:lnSpc>
                <a:spcPct val="105000"/>
              </a:lnSpc>
              <a:buClr>
                <a:srgbClr val="D60F00"/>
              </a:buClr>
              <a:buFont typeface="Arial" charset="0"/>
              <a:buChar char="•"/>
              <a:defRPr/>
            </a:pPr>
            <a:endParaRPr lang="cy-GB" sz="1600" dirty="0">
              <a:latin typeface="Avenir Book" panose="02000503020000020003" pitchFamily="2" charset="0"/>
            </a:endParaRPr>
          </a:p>
          <a:p>
            <a:pPr marL="214291" indent="-214291">
              <a:lnSpc>
                <a:spcPct val="105000"/>
              </a:lnSpc>
              <a:buClr>
                <a:srgbClr val="D60F00"/>
              </a:buClr>
              <a:buFont typeface="Arial" charset="0"/>
              <a:buChar char="•"/>
              <a:defRPr/>
            </a:pPr>
            <a:r>
              <a:rPr lang="cy-GB" sz="1600" dirty="0">
                <a:latin typeface="Avenir Book" panose="02000503020000020003" pitchFamily="2" charset="0"/>
              </a:rPr>
              <a:t>Nodi’r pwyntiau yr ydych wedi sylwi arnynt</a:t>
            </a:r>
          </a:p>
          <a:p>
            <a:pPr marL="214291" indent="-214291">
              <a:lnSpc>
                <a:spcPct val="105000"/>
              </a:lnSpc>
              <a:buClr>
                <a:srgbClr val="D60F00"/>
              </a:buClr>
              <a:buFont typeface="Arial" charset="0"/>
              <a:buChar char="•"/>
              <a:defRPr/>
            </a:pPr>
            <a:endParaRPr lang="cy-GB" sz="1600" dirty="0">
              <a:latin typeface="Avenir Book" panose="02000503020000020003" pitchFamily="2" charset="0"/>
            </a:endParaRPr>
          </a:p>
          <a:p>
            <a:pPr marL="214291" indent="-214291">
              <a:lnSpc>
                <a:spcPct val="105000"/>
              </a:lnSpc>
              <a:buClr>
                <a:srgbClr val="D60F00"/>
              </a:buClr>
              <a:buFont typeface="Arial" charset="0"/>
              <a:buChar char="•"/>
              <a:defRPr/>
            </a:pPr>
            <a:r>
              <a:rPr lang="cy-GB" sz="1600" dirty="0">
                <a:latin typeface="Avenir Book" panose="02000503020000020003" pitchFamily="2" charset="0"/>
              </a:rPr>
              <a:t>Darllen y darn yn fanwl</a:t>
            </a:r>
          </a:p>
          <a:p>
            <a:pPr marL="214291" indent="-214291">
              <a:lnSpc>
                <a:spcPct val="105000"/>
              </a:lnSpc>
              <a:buClr>
                <a:srgbClr val="D60F00"/>
              </a:buClr>
              <a:buFont typeface="Arial" charset="0"/>
              <a:buChar char="•"/>
              <a:defRPr/>
            </a:pPr>
            <a:endParaRPr lang="cy-GB" sz="1600" dirty="0">
              <a:latin typeface="Avenir Book" panose="02000503020000020003" pitchFamily="2" charset="0"/>
            </a:endParaRPr>
          </a:p>
          <a:p>
            <a:pPr marL="214291" indent="-214291">
              <a:lnSpc>
                <a:spcPct val="105000"/>
              </a:lnSpc>
              <a:buClr>
                <a:srgbClr val="D60F00"/>
              </a:buClr>
              <a:buFont typeface="Arial" charset="0"/>
              <a:buChar char="•"/>
              <a:defRPr/>
            </a:pPr>
            <a:r>
              <a:rPr lang="cy-GB" sz="1600" dirty="0">
                <a:latin typeface="Avenir Book" panose="02000503020000020003" pitchFamily="2" charset="0"/>
              </a:rPr>
              <a:t>Beth yw prif bwynt y darn? </a:t>
            </a:r>
          </a:p>
          <a:p>
            <a:pPr marL="214291" indent="-214291">
              <a:lnSpc>
                <a:spcPct val="105000"/>
              </a:lnSpc>
              <a:buClr>
                <a:srgbClr val="D60F00"/>
              </a:buClr>
              <a:buFont typeface="Arial" charset="0"/>
              <a:buChar char="•"/>
              <a:defRPr/>
            </a:pPr>
            <a:endParaRPr lang="cy-GB" sz="1600" dirty="0">
              <a:latin typeface="Avenir Book" panose="02000503020000020003" pitchFamily="2" charset="0"/>
            </a:endParaRPr>
          </a:p>
          <a:p>
            <a:pPr marL="214291" indent="-214291">
              <a:lnSpc>
                <a:spcPct val="105000"/>
              </a:lnSpc>
              <a:buClr>
                <a:srgbClr val="D60F00"/>
              </a:buClr>
              <a:buFont typeface="Arial" charset="0"/>
              <a:buChar char="•"/>
              <a:defRPr/>
            </a:pPr>
            <a:r>
              <a:rPr lang="cy-GB" sz="1600" dirty="0">
                <a:latin typeface="Avenir Book" panose="02000503020000020003" pitchFamily="2" charset="0"/>
              </a:rPr>
              <a:t>Beth yw’r is-bwyntiau?</a:t>
            </a:r>
          </a:p>
          <a:p>
            <a:pPr marL="214291" indent="-214291">
              <a:lnSpc>
                <a:spcPct val="105000"/>
              </a:lnSpc>
              <a:buClr>
                <a:srgbClr val="D60F00"/>
              </a:buClr>
              <a:buFont typeface="Arial" charset="0"/>
              <a:buChar char="•"/>
              <a:defRPr/>
            </a:pPr>
            <a:endParaRPr lang="cy-GB" sz="1600" dirty="0">
              <a:latin typeface="Avenir Book" panose="02000503020000020003" pitchFamily="2" charset="0"/>
            </a:endParaRPr>
          </a:p>
          <a:p>
            <a:pPr marL="214291" indent="-214291">
              <a:lnSpc>
                <a:spcPct val="105000"/>
              </a:lnSpc>
              <a:buClr>
                <a:srgbClr val="D60F00"/>
              </a:buClr>
              <a:buFont typeface="Arial" charset="0"/>
              <a:buChar char="•"/>
              <a:defRPr/>
            </a:pPr>
            <a:r>
              <a:rPr lang="cy-GB" sz="1600" dirty="0">
                <a:latin typeface="Avenir Book" panose="02000503020000020003" pitchFamily="2" charset="0"/>
              </a:rPr>
              <a:t>Gwnewch bwyntiau bwled neu fap meddwl</a:t>
            </a:r>
          </a:p>
          <a:p>
            <a:pPr marL="214291" indent="-214291">
              <a:lnSpc>
                <a:spcPct val="105000"/>
              </a:lnSpc>
              <a:buClr>
                <a:srgbClr val="D60F00"/>
              </a:buClr>
              <a:buFont typeface="Arial" charset="0"/>
              <a:buChar char="•"/>
              <a:defRPr/>
            </a:pPr>
            <a:endParaRPr lang="cy-GB" sz="1600" dirty="0">
              <a:latin typeface="Avenir Book" panose="02000503020000020003" pitchFamily="2" charset="0"/>
            </a:endParaRPr>
          </a:p>
          <a:p>
            <a:pPr marL="214291" indent="-214291">
              <a:lnSpc>
                <a:spcPct val="105000"/>
              </a:lnSpc>
              <a:buClr>
                <a:srgbClr val="D60F00"/>
              </a:buClr>
              <a:buFont typeface="Arial" charset="0"/>
              <a:buChar char="•"/>
              <a:defRPr/>
            </a:pPr>
            <a:r>
              <a:rPr lang="cy-GB" sz="1600" dirty="0">
                <a:latin typeface="Avenir Book" panose="02000503020000020003" pitchFamily="2" charset="0"/>
              </a:rPr>
              <a:t>Ceisiwch wneud nodiadau yn Gymraeg heb ddibynnu ar y darn.</a:t>
            </a:r>
            <a:endParaRPr lang="cy-GB" sz="1636" dirty="0"/>
          </a:p>
          <a:p>
            <a:pPr>
              <a:lnSpc>
                <a:spcPct val="105000"/>
              </a:lnSpc>
              <a:buClr>
                <a:srgbClr val="D60F00"/>
              </a:buClr>
              <a:defRPr/>
            </a:pPr>
            <a:endParaRPr lang="cy-GB" sz="1050" dirty="0"/>
          </a:p>
        </p:txBody>
      </p:sp>
      <p:sp>
        <p:nvSpPr>
          <p:cNvPr id="3" name="Rounded Rectangle 2">
            <a:extLst>
              <a:ext uri="{FF2B5EF4-FFF2-40B4-BE49-F238E27FC236}">
                <a16:creationId xmlns:a16="http://schemas.microsoft.com/office/drawing/2014/main" id="{90A4297C-803E-8941-A6C9-2BE436D1BF23}"/>
              </a:ext>
            </a:extLst>
          </p:cNvPr>
          <p:cNvSpPr/>
          <p:nvPr/>
        </p:nvSpPr>
        <p:spPr>
          <a:xfrm>
            <a:off x="468923" y="101600"/>
            <a:ext cx="8078177" cy="4699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000" dirty="0">
                <a:solidFill>
                  <a:schemeClr val="tx1"/>
                </a:solidFill>
                <a:latin typeface="Avenir Book" panose="02000503020000020003" pitchFamily="2" charset="0"/>
              </a:rPr>
              <a:t>Cyngor ar gyfer yr asesiad ysgrifenedig TSI  </a:t>
            </a:r>
          </a:p>
        </p:txBody>
      </p:sp>
      <p:pic>
        <p:nvPicPr>
          <p:cNvPr id="4" name="Picture 3">
            <a:extLst>
              <a:ext uri="{FF2B5EF4-FFF2-40B4-BE49-F238E27FC236}">
                <a16:creationId xmlns:a16="http://schemas.microsoft.com/office/drawing/2014/main" id="{92C60F4C-050A-BF46-81EC-CC0A05DE85F7}"/>
              </a:ext>
            </a:extLst>
          </p:cNvPr>
          <p:cNvPicPr>
            <a:picLocks noChangeAspect="1"/>
          </p:cNvPicPr>
          <p:nvPr/>
        </p:nvPicPr>
        <p:blipFill>
          <a:blip r:embed="rId2"/>
          <a:stretch>
            <a:fillRect/>
          </a:stretch>
        </p:blipFill>
        <p:spPr>
          <a:xfrm>
            <a:off x="6394450" y="2742762"/>
            <a:ext cx="2051050" cy="1060888"/>
          </a:xfrm>
          <a:prstGeom prst="rect">
            <a:avLst/>
          </a:prstGeom>
        </p:spPr>
      </p:pic>
    </p:spTree>
    <p:extLst>
      <p:ext uri="{BB962C8B-B14F-4D97-AF65-F5344CB8AC3E}">
        <p14:creationId xmlns:p14="http://schemas.microsoft.com/office/powerpoint/2010/main" val="12652392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1171" y="647940"/>
            <a:ext cx="8221658" cy="3727944"/>
          </a:xfrm>
          <a:prstGeom prst="rect">
            <a:avLst/>
          </a:prstGeom>
          <a:solidFill>
            <a:schemeClr val="accent3">
              <a:lumMod val="20000"/>
              <a:lumOff val="80000"/>
            </a:schemeClr>
          </a:solidFill>
        </p:spPr>
        <p:txBody>
          <a:bodyPr wrap="square">
            <a:spAutoFit/>
          </a:bodyPr>
          <a:lstStyle/>
          <a:p>
            <a:pPr>
              <a:lnSpc>
                <a:spcPct val="90000"/>
              </a:lnSpc>
              <a:buClr>
                <a:srgbClr val="D60F00"/>
              </a:buClr>
              <a:defRPr/>
            </a:pPr>
            <a:r>
              <a:rPr lang="cy-GB" sz="2800" dirty="0">
                <a:latin typeface="Avenir Book" panose="02000503020000020003" pitchFamily="2" charset="0"/>
              </a:rPr>
              <a:t>Crynhowch gynnwys y darn i </a:t>
            </a:r>
            <a:r>
              <a:rPr lang="cy-GB" sz="2800" u="sng" dirty="0">
                <a:latin typeface="Avenir Book" panose="02000503020000020003" pitchFamily="2" charset="0"/>
              </a:rPr>
              <a:t>draean</a:t>
            </a:r>
            <a:r>
              <a:rPr lang="cy-GB" sz="2800" dirty="0">
                <a:latin typeface="Avenir Book" panose="02000503020000020003" pitchFamily="2" charset="0"/>
              </a:rPr>
              <a:t> y gwreiddiol gan gofio</a:t>
            </a:r>
          </a:p>
          <a:p>
            <a:pPr marL="342900" indent="-342900">
              <a:lnSpc>
                <a:spcPct val="90000"/>
              </a:lnSpc>
              <a:buClr>
                <a:srgbClr val="D60F00"/>
              </a:buClr>
              <a:buFont typeface="Arial" panose="020B0604020202020204" pitchFamily="34" charset="0"/>
              <a:buChar char="•"/>
              <a:defRPr/>
            </a:pPr>
            <a:r>
              <a:rPr lang="cy-GB" sz="2000" dirty="0">
                <a:latin typeface="Avenir Book" panose="02000503020000020003" pitchFamily="2" charset="0"/>
              </a:rPr>
              <a:t>Pediwch </a:t>
            </a:r>
            <a:r>
              <a:rPr lang="en-GB" sz="2000" dirty="0" err="1">
                <a:latin typeface="Avenir Book" panose="02000503020000020003" pitchFamily="2" charset="0"/>
              </a:rPr>
              <a:t>â</a:t>
            </a:r>
            <a:r>
              <a:rPr lang="en-GB" sz="2000" dirty="0">
                <a:latin typeface="Avenir Book" panose="02000503020000020003" pitchFamily="2" charset="0"/>
              </a:rPr>
              <a:t> </a:t>
            </a:r>
            <a:r>
              <a:rPr lang="en-GB" sz="2000" dirty="0" err="1">
                <a:latin typeface="Avenir Book" panose="02000503020000020003" pitchFamily="2" charset="0"/>
              </a:rPr>
              <a:t>chyfieithu</a:t>
            </a:r>
            <a:r>
              <a:rPr lang="en-GB" sz="2000" dirty="0">
                <a:latin typeface="Avenir Book" panose="02000503020000020003" pitchFamily="2" charset="0"/>
              </a:rPr>
              <a:t> air am air. </a:t>
            </a:r>
            <a:r>
              <a:rPr lang="en-GB" sz="2000" dirty="0" err="1">
                <a:latin typeface="Avenir Book" panose="02000503020000020003" pitchFamily="2" charset="0"/>
              </a:rPr>
              <a:t>Defnyddiwch</a:t>
            </a:r>
            <a:r>
              <a:rPr lang="en-GB" sz="2000" dirty="0">
                <a:latin typeface="Avenir Book" panose="02000503020000020003" pitchFamily="2" charset="0"/>
              </a:rPr>
              <a:t> </a:t>
            </a:r>
            <a:r>
              <a:rPr lang="en-GB" sz="2000" dirty="0" err="1">
                <a:latin typeface="Avenir Book" panose="02000503020000020003" pitchFamily="2" charset="0"/>
              </a:rPr>
              <a:t>eich</a:t>
            </a:r>
            <a:r>
              <a:rPr lang="en-GB" sz="2000" dirty="0">
                <a:latin typeface="Avenir Book" panose="02000503020000020003" pitchFamily="2" charset="0"/>
              </a:rPr>
              <a:t> </a:t>
            </a:r>
            <a:r>
              <a:rPr lang="en-GB" sz="2000" dirty="0" err="1">
                <a:latin typeface="Avenir Book" panose="02000503020000020003" pitchFamily="2" charset="0"/>
              </a:rPr>
              <a:t>geiriau</a:t>
            </a:r>
            <a:r>
              <a:rPr lang="en-GB" sz="2000" dirty="0">
                <a:latin typeface="Avenir Book" panose="02000503020000020003" pitchFamily="2" charset="0"/>
              </a:rPr>
              <a:t> </a:t>
            </a:r>
            <a:r>
              <a:rPr lang="en-GB" sz="2000" dirty="0" err="1">
                <a:latin typeface="Avenir Book" panose="02000503020000020003" pitchFamily="2" charset="0"/>
              </a:rPr>
              <a:t>eich</a:t>
            </a:r>
            <a:r>
              <a:rPr lang="en-GB" sz="2000" dirty="0">
                <a:latin typeface="Avenir Book" panose="02000503020000020003" pitchFamily="2" charset="0"/>
              </a:rPr>
              <a:t> </a:t>
            </a:r>
            <a:r>
              <a:rPr lang="en-GB" sz="2000" dirty="0" err="1">
                <a:latin typeface="Avenir Book" panose="02000503020000020003" pitchFamily="2" charset="0"/>
              </a:rPr>
              <a:t>hun</a:t>
            </a:r>
            <a:r>
              <a:rPr lang="cy-GB" sz="3600" dirty="0">
                <a:latin typeface="Avenir Book" panose="02000503020000020003" pitchFamily="2" charset="0"/>
              </a:rPr>
              <a:t> </a:t>
            </a:r>
          </a:p>
          <a:p>
            <a:pPr marL="342900" indent="-342900">
              <a:lnSpc>
                <a:spcPct val="90000"/>
              </a:lnSpc>
              <a:buClr>
                <a:srgbClr val="D60F00"/>
              </a:buClr>
              <a:buFont typeface="Arial" panose="020B0604020202020204" pitchFamily="34" charset="0"/>
              <a:buChar char="•"/>
              <a:defRPr/>
            </a:pPr>
            <a:r>
              <a:rPr lang="cy-GB" sz="2000" dirty="0">
                <a:latin typeface="Avenir Book" panose="02000503020000020003" pitchFamily="2" charset="0"/>
              </a:rPr>
              <a:t>Peidio ychwanegu eich barn / eich syniadau eich hun</a:t>
            </a:r>
          </a:p>
          <a:p>
            <a:pPr marL="342900" indent="-342900">
              <a:lnSpc>
                <a:spcPct val="90000"/>
              </a:lnSpc>
              <a:buClr>
                <a:srgbClr val="D60F00"/>
              </a:buClr>
              <a:buFont typeface="Arial" panose="020B0604020202020204" pitchFamily="34" charset="0"/>
              <a:buChar char="•"/>
              <a:defRPr/>
            </a:pPr>
            <a:r>
              <a:rPr lang="cy-GB" sz="2000" dirty="0">
                <a:latin typeface="Avenir Book" panose="02000503020000020003" pitchFamily="2" charset="0"/>
              </a:rPr>
              <a:t>Dim enghreifftiau, oni bai eu bod yn hanfodol </a:t>
            </a:r>
          </a:p>
          <a:p>
            <a:pPr marL="342900" indent="-342900">
              <a:lnSpc>
                <a:spcPct val="90000"/>
              </a:lnSpc>
              <a:buClr>
                <a:srgbClr val="D60F00"/>
              </a:buClr>
              <a:buFont typeface="Arial" panose="020B0604020202020204" pitchFamily="34" charset="0"/>
              <a:buChar char="•"/>
              <a:defRPr/>
            </a:pPr>
            <a:r>
              <a:rPr lang="cy-GB" sz="2000" dirty="0">
                <a:latin typeface="Avenir Book" panose="02000503020000020003" pitchFamily="2" charset="0"/>
              </a:rPr>
              <a:t>Osgoi ailadrodd</a:t>
            </a:r>
          </a:p>
          <a:p>
            <a:pPr marL="342900" indent="-342900">
              <a:lnSpc>
                <a:spcPct val="90000"/>
              </a:lnSpc>
              <a:buClr>
                <a:srgbClr val="D60F00"/>
              </a:buClr>
              <a:buFont typeface="Arial" panose="020B0604020202020204" pitchFamily="34" charset="0"/>
              <a:buChar char="•"/>
              <a:defRPr/>
            </a:pPr>
            <a:r>
              <a:rPr lang="cy-GB" sz="2000" dirty="0">
                <a:latin typeface="Avenir Book" panose="02000503020000020003" pitchFamily="2" charset="0"/>
              </a:rPr>
              <a:t>Defnyddio eich geiriau eich hun</a:t>
            </a:r>
          </a:p>
          <a:p>
            <a:pPr marL="342900" indent="-342900">
              <a:lnSpc>
                <a:spcPct val="90000"/>
              </a:lnSpc>
              <a:buClr>
                <a:srgbClr val="D60F00"/>
              </a:buClr>
              <a:buFont typeface="Arial" panose="020B0604020202020204" pitchFamily="34" charset="0"/>
              <a:buChar char="•"/>
              <a:defRPr/>
            </a:pPr>
            <a:r>
              <a:rPr lang="cy-GB" sz="2000" dirty="0">
                <a:latin typeface="Avenir Book" panose="02000503020000020003" pitchFamily="2" charset="0"/>
              </a:rPr>
              <a:t>Cadw’r brawddegau yn fyr ac yn gryno. </a:t>
            </a:r>
          </a:p>
          <a:p>
            <a:pPr>
              <a:lnSpc>
                <a:spcPct val="90000"/>
              </a:lnSpc>
              <a:buClr>
                <a:srgbClr val="D60F00"/>
              </a:buClr>
              <a:defRPr/>
            </a:pPr>
            <a:r>
              <a:rPr lang="cy-GB" sz="2000" dirty="0">
                <a:latin typeface="Avenir Book" panose="02000503020000020003" pitchFamily="2" charset="0"/>
              </a:rPr>
              <a:t>Ar ôl i chi orffen...</a:t>
            </a:r>
          </a:p>
          <a:p>
            <a:pPr>
              <a:lnSpc>
                <a:spcPct val="90000"/>
              </a:lnSpc>
              <a:buClr>
                <a:srgbClr val="D60F00"/>
              </a:buClr>
              <a:defRPr/>
            </a:pPr>
            <a:r>
              <a:rPr lang="cy-GB" sz="2000" dirty="0">
                <a:latin typeface="Avenir Book" panose="02000503020000020003" pitchFamily="2" charset="0"/>
              </a:rPr>
              <a:t>Cofiwch wirio eich gwaith (e.e. Sillafu, cenedl enwau, treigladau ayyb)</a:t>
            </a:r>
          </a:p>
          <a:p>
            <a:pPr>
              <a:lnSpc>
                <a:spcPct val="90000"/>
              </a:lnSpc>
              <a:buClr>
                <a:srgbClr val="D60F00"/>
              </a:buClr>
              <a:defRPr/>
            </a:pPr>
            <a:r>
              <a:rPr lang="cy-GB" sz="2000" dirty="0">
                <a:latin typeface="Avenir Book" panose="02000503020000020003" pitchFamily="2" charset="0"/>
              </a:rPr>
              <a:t>Defnyddiwch Cysill i’ch helpu i wirio.    </a:t>
            </a:r>
          </a:p>
          <a:p>
            <a:pPr lvl="1">
              <a:lnSpc>
                <a:spcPct val="90000"/>
              </a:lnSpc>
              <a:buClr>
                <a:srgbClr val="D60F00"/>
              </a:buClr>
              <a:defRPr/>
            </a:pPr>
            <a:endParaRPr lang="cy-GB" sz="1050" dirty="0"/>
          </a:p>
        </p:txBody>
      </p:sp>
      <p:pic>
        <p:nvPicPr>
          <p:cNvPr id="3" name="Picture 2">
            <a:extLst>
              <a:ext uri="{FF2B5EF4-FFF2-40B4-BE49-F238E27FC236}">
                <a16:creationId xmlns:a16="http://schemas.microsoft.com/office/drawing/2014/main" id="{54C4C0F3-F82E-F54F-9ABC-B05B2D996F22}"/>
              </a:ext>
            </a:extLst>
          </p:cNvPr>
          <p:cNvPicPr>
            <a:picLocks noChangeAspect="1"/>
          </p:cNvPicPr>
          <p:nvPr/>
        </p:nvPicPr>
        <p:blipFill>
          <a:blip r:embed="rId2"/>
          <a:stretch>
            <a:fillRect/>
          </a:stretch>
        </p:blipFill>
        <p:spPr>
          <a:xfrm>
            <a:off x="6800850" y="3965116"/>
            <a:ext cx="2051050" cy="1060888"/>
          </a:xfrm>
          <a:prstGeom prst="rect">
            <a:avLst/>
          </a:prstGeom>
        </p:spPr>
      </p:pic>
    </p:spTree>
    <p:extLst>
      <p:ext uri="{BB962C8B-B14F-4D97-AF65-F5344CB8AC3E}">
        <p14:creationId xmlns:p14="http://schemas.microsoft.com/office/powerpoint/2010/main" val="40301328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FC8E97CE-3983-484B-9F35-BC18F3D2A0FC}"/>
              </a:ext>
            </a:extLst>
          </p:cNvPr>
          <p:cNvSpPr/>
          <p:nvPr/>
        </p:nvSpPr>
        <p:spPr>
          <a:xfrm>
            <a:off x="152089" y="127888"/>
            <a:ext cx="2206070" cy="26643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y-GB" sz="1454" dirty="0"/>
              <a:t>Enghraifft (Papur 1) </a:t>
            </a:r>
          </a:p>
        </p:txBody>
      </p:sp>
      <p:sp>
        <p:nvSpPr>
          <p:cNvPr id="3" name="Rectangle 2">
            <a:extLst>
              <a:ext uri="{FF2B5EF4-FFF2-40B4-BE49-F238E27FC236}">
                <a16:creationId xmlns:a16="http://schemas.microsoft.com/office/drawing/2014/main" id="{7E9F2958-FB66-304C-9C4A-1304261977C1}"/>
              </a:ext>
            </a:extLst>
          </p:cNvPr>
          <p:cNvSpPr/>
          <p:nvPr/>
        </p:nvSpPr>
        <p:spPr>
          <a:xfrm>
            <a:off x="322606" y="394322"/>
            <a:ext cx="7929063" cy="4456861"/>
          </a:xfrm>
          <a:prstGeom prst="rect">
            <a:avLst/>
          </a:prstGeom>
          <a:solidFill>
            <a:schemeClr val="accent5">
              <a:lumMod val="40000"/>
              <a:lumOff val="60000"/>
            </a:schemeClr>
          </a:solidFill>
        </p:spPr>
        <p:txBody>
          <a:bodyPr wrap="square">
            <a:spAutoFit/>
          </a:bodyPr>
          <a:lstStyle/>
          <a:p>
            <a:r>
              <a:rPr lang="en-GB" sz="1091" b="1" dirty="0">
                <a:latin typeface="Calibri" panose="020F0502020204030204" pitchFamily="34" charset="0"/>
                <a:ea typeface="Times New Roman" panose="02020603050405020304" pitchFamily="18" charset="0"/>
                <a:cs typeface="Calibri" panose="020F0502020204030204" pitchFamily="34" charset="0"/>
              </a:rPr>
              <a:t>Transcript of speech by Vice Chancellor Adrian Thomas at the Faculty of Arts Graduation Ceremony, 20 June, held in O’Reilly Hall, St John’s University.</a:t>
            </a:r>
            <a:endParaRPr lang="en-GB" sz="1091" dirty="0">
              <a:latin typeface="Calibri" panose="020F0502020204030204" pitchFamily="34" charset="0"/>
              <a:ea typeface="Times New Roman" panose="02020603050405020304" pitchFamily="18" charset="0"/>
              <a:cs typeface="Times New Roman" panose="02020603050405020304" pitchFamily="18" charset="0"/>
            </a:endParaRPr>
          </a:p>
          <a:p>
            <a:r>
              <a:rPr lang="en-GB" sz="1091" b="1" dirty="0">
                <a:latin typeface="Calibri" panose="020F0502020204030204" pitchFamily="34" charset="0"/>
                <a:ea typeface="Times New Roman" panose="02020603050405020304" pitchFamily="18" charset="0"/>
                <a:cs typeface="Calibri" panose="020F0502020204030204" pitchFamily="34" charset="0"/>
              </a:rPr>
              <a:t> </a:t>
            </a:r>
            <a:endParaRPr lang="en-GB" sz="1091" dirty="0">
              <a:latin typeface="Calibri" panose="020F0502020204030204" pitchFamily="34" charset="0"/>
              <a:ea typeface="Times New Roman" panose="02020603050405020304" pitchFamily="18" charset="0"/>
              <a:cs typeface="Times New Roman" panose="02020603050405020304" pitchFamily="18" charset="0"/>
            </a:endParaRPr>
          </a:p>
          <a:p>
            <a:r>
              <a:rPr lang="en-GB" sz="1091" b="1" dirty="0">
                <a:latin typeface="Calibri" panose="020F0502020204030204" pitchFamily="34" charset="0"/>
                <a:ea typeface="Times New Roman" panose="02020603050405020304" pitchFamily="18" charset="0"/>
                <a:cs typeface="Calibri" panose="020F0502020204030204" pitchFamily="34" charset="0"/>
              </a:rPr>
              <a:t>Dear colleagues, friends, parents and </a:t>
            </a:r>
            <a:r>
              <a:rPr lang="en-GB" sz="1091" b="1" dirty="0" err="1">
                <a:latin typeface="Calibri" panose="020F0502020204030204" pitchFamily="34" charset="0"/>
                <a:ea typeface="Times New Roman" panose="02020603050405020304" pitchFamily="18" charset="0"/>
                <a:cs typeface="Calibri" panose="020F0502020204030204" pitchFamily="34" charset="0"/>
              </a:rPr>
              <a:t>graduands</a:t>
            </a:r>
            <a:r>
              <a:rPr lang="en-GB" sz="1091" b="1" dirty="0">
                <a:latin typeface="Calibri" panose="020F0502020204030204" pitchFamily="34" charset="0"/>
                <a:ea typeface="Times New Roman" panose="02020603050405020304" pitchFamily="18" charset="0"/>
                <a:cs typeface="Calibri" panose="020F0502020204030204" pitchFamily="34" charset="0"/>
              </a:rPr>
              <a:t>.  </a:t>
            </a:r>
            <a:endParaRPr lang="en-GB" sz="1091" dirty="0">
              <a:latin typeface="Calibri" panose="020F0502020204030204" pitchFamily="34" charset="0"/>
              <a:ea typeface="Times New Roman" panose="02020603050405020304" pitchFamily="18" charset="0"/>
              <a:cs typeface="Times New Roman" panose="02020603050405020304" pitchFamily="18" charset="0"/>
            </a:endParaRPr>
          </a:p>
          <a:p>
            <a:r>
              <a:rPr lang="en-GB" sz="1091" b="1" dirty="0">
                <a:latin typeface="Calibri" panose="020F0502020204030204" pitchFamily="34" charset="0"/>
                <a:ea typeface="Times New Roman" panose="02020603050405020304" pitchFamily="18" charset="0"/>
                <a:cs typeface="Calibri" panose="020F0502020204030204" pitchFamily="34" charset="0"/>
              </a:rPr>
              <a:t>It’s my pleasure to welcome you to this wonderful hall to celebrate the achievement of our students, graduating after three years of hard work in the Arts Faculty of our university.  It’s a significant year for us at St John’s of course, celebrating our seventy fifth anniversary. There have been a number of events to mark the occasion, as many of you will know, and this graduation ceremony will be one of the most important, giving us an opportunity to reflect and look forward.  It would have been a very different ceremony seventy five years ago, when that first small cohort of students graduated.  </a:t>
            </a:r>
            <a:endParaRPr lang="en-GB" sz="1091" dirty="0">
              <a:latin typeface="Calibri" panose="020F0502020204030204" pitchFamily="34" charset="0"/>
              <a:ea typeface="Times New Roman" panose="02020603050405020304" pitchFamily="18" charset="0"/>
              <a:cs typeface="Times New Roman" panose="02020603050405020304" pitchFamily="18" charset="0"/>
            </a:endParaRPr>
          </a:p>
          <a:p>
            <a:r>
              <a:rPr lang="en-GB" sz="1091" b="1" dirty="0">
                <a:latin typeface="Calibri" panose="020F0502020204030204" pitchFamily="34" charset="0"/>
                <a:ea typeface="Times New Roman" panose="02020603050405020304" pitchFamily="18" charset="0"/>
                <a:cs typeface="Calibri" panose="020F0502020204030204" pitchFamily="34" charset="0"/>
              </a:rPr>
              <a:t> </a:t>
            </a:r>
            <a:endParaRPr lang="en-GB" sz="1091" dirty="0">
              <a:latin typeface="Calibri" panose="020F0502020204030204" pitchFamily="34" charset="0"/>
              <a:ea typeface="Times New Roman" panose="02020603050405020304" pitchFamily="18" charset="0"/>
              <a:cs typeface="Times New Roman" panose="02020603050405020304" pitchFamily="18" charset="0"/>
            </a:endParaRPr>
          </a:p>
          <a:p>
            <a:r>
              <a:rPr lang="en-GB" sz="1091" b="1" dirty="0">
                <a:latin typeface="Calibri" panose="020F0502020204030204" pitchFamily="34" charset="0"/>
                <a:ea typeface="Times New Roman" panose="02020603050405020304" pitchFamily="18" charset="0"/>
                <a:cs typeface="Calibri" panose="020F0502020204030204" pitchFamily="34" charset="0"/>
              </a:rPr>
              <a:t>We may be a small university but our achievements are many, and we have contributed to many different fields of study.  Very recently, our Faculty of Science featured on a BBC news item because of the pioneering work done in tracking the spread of the Zika virus in the developing world.  The virus has been identified as an international health emergency by the World Health Organisation, and the research completed here has contributed to our understanding of how this virus works.  Other disciplines are also well represented.  I’m proud to welcome one of our alumni, Mrs Erin Williams, to receive an honorary doctorate for her work in the field of child psychology.  She has published several articles on dyslexia, cognitive development and multilingualism and is in demand as a conference speaker around the world.  Being a smaller university is no hindrance to success in any field.  I would also argue that being a smaller university greatly enhances the undergraduate experience.  I was heartened that the National Student Survey ranked St John’s as the friendliest of all UK universities.  Excellence in academic research goes hand in hand with good teaching and an atmosphere where students are encouraged and supported.</a:t>
            </a:r>
            <a:endParaRPr lang="en-GB" sz="1091" dirty="0">
              <a:latin typeface="Calibri" panose="020F0502020204030204" pitchFamily="34" charset="0"/>
              <a:ea typeface="Times New Roman" panose="02020603050405020304" pitchFamily="18" charset="0"/>
              <a:cs typeface="Times New Roman" panose="02020603050405020304" pitchFamily="18" charset="0"/>
            </a:endParaRPr>
          </a:p>
          <a:p>
            <a:r>
              <a:rPr lang="en-GB" sz="1091" b="1" dirty="0">
                <a:latin typeface="Calibri" panose="020F0502020204030204" pitchFamily="34" charset="0"/>
                <a:ea typeface="Times New Roman" panose="02020603050405020304" pitchFamily="18" charset="0"/>
                <a:cs typeface="Calibri" panose="020F0502020204030204" pitchFamily="34" charset="0"/>
              </a:rPr>
              <a:t> </a:t>
            </a:r>
            <a:endParaRPr lang="en-GB" sz="1091" dirty="0">
              <a:latin typeface="Calibri" panose="020F0502020204030204" pitchFamily="34" charset="0"/>
              <a:ea typeface="Times New Roman" panose="02020603050405020304" pitchFamily="18" charset="0"/>
              <a:cs typeface="Times New Roman" panose="02020603050405020304" pitchFamily="18" charset="0"/>
            </a:endParaRPr>
          </a:p>
          <a:p>
            <a:r>
              <a:rPr lang="en-GB" sz="1091" b="1" dirty="0">
                <a:latin typeface="Calibri" panose="020F0502020204030204" pitchFamily="34" charset="0"/>
                <a:ea typeface="Times New Roman" panose="02020603050405020304" pitchFamily="18" charset="0"/>
                <a:cs typeface="Calibri" panose="020F0502020204030204" pitchFamily="34" charset="0"/>
              </a:rPr>
              <a:t>For some of you, this is the culmination and end of three years of study, but many of you will be embarking on post-graduate studies next September.  The proportion of graduates staying on to work towards MA, MSc or full doctorate studies at St John’s is one of the highest in the UK; at least 20% of graduates have expressed this as their intention this year.  This in itself is a reflection of the esteem in which the University is held by its students, and of the dedication of the lecturing staff.  I wish you well in your future studies, and for those leaving St John’s, I wish you well in your future careers.  Thank you, and congratulations once again.</a:t>
            </a:r>
            <a:endParaRPr lang="en-GB" sz="1091" dirty="0">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746521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2A95D0E-953B-984E-8702-29274137734C}"/>
              </a:ext>
            </a:extLst>
          </p:cNvPr>
          <p:cNvSpPr/>
          <p:nvPr/>
        </p:nvSpPr>
        <p:spPr>
          <a:xfrm>
            <a:off x="1930399" y="182783"/>
            <a:ext cx="6719799" cy="4960717"/>
          </a:xfrm>
          <a:prstGeom prst="rect">
            <a:avLst/>
          </a:prstGeom>
          <a:solidFill>
            <a:schemeClr val="accent4">
              <a:lumMod val="20000"/>
              <a:lumOff val="80000"/>
            </a:schemeClr>
          </a:solidFill>
        </p:spPr>
        <p:txBody>
          <a:bodyPr wrap="square">
            <a:spAutoFit/>
          </a:bodyPr>
          <a:lstStyle/>
          <a:p>
            <a:r>
              <a:rPr lang="en-GB" sz="2000" dirty="0" err="1">
                <a:solidFill>
                  <a:schemeClr val="tx1"/>
                </a:solidFill>
                <a:latin typeface="Avenir Book" panose="02000503020000020003" pitchFamily="2" charset="0"/>
              </a:rPr>
              <a:t>Addasu</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testun</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ysgrifenedig</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Saesneg</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i’r</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Gymraeg</a:t>
            </a:r>
            <a:r>
              <a:rPr lang="en-GB" sz="2000" dirty="0">
                <a:solidFill>
                  <a:schemeClr val="tx1"/>
                </a:solidFill>
                <a:latin typeface="Avenir Book" panose="02000503020000020003" pitchFamily="2" charset="0"/>
              </a:rPr>
              <a:t> at </a:t>
            </a:r>
            <a:r>
              <a:rPr lang="en-GB" sz="2000" dirty="0" err="1">
                <a:solidFill>
                  <a:schemeClr val="tx1"/>
                </a:solidFill>
                <a:latin typeface="Avenir Book" panose="02000503020000020003" pitchFamily="2" charset="0"/>
              </a:rPr>
              <a:t>ddiben</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penodol</a:t>
            </a:r>
            <a:r>
              <a:rPr lang="en-GB" sz="2000" dirty="0">
                <a:solidFill>
                  <a:schemeClr val="tx1"/>
                </a:solidFill>
                <a:latin typeface="Avenir Book" panose="02000503020000020003" pitchFamily="2" charset="0"/>
              </a:rPr>
              <a:t>. </a:t>
            </a:r>
          </a:p>
          <a:p>
            <a:endParaRPr lang="en-GB" sz="2000" dirty="0">
              <a:solidFill>
                <a:schemeClr val="tx1"/>
              </a:solidFill>
              <a:latin typeface="Avenir Book" panose="02000503020000020003" pitchFamily="2" charset="0"/>
            </a:endParaRPr>
          </a:p>
          <a:p>
            <a:r>
              <a:rPr lang="en-GB" sz="2000" dirty="0" err="1">
                <a:solidFill>
                  <a:schemeClr val="tx1"/>
                </a:solidFill>
                <a:latin typeface="Avenir Book" panose="02000503020000020003" pitchFamily="2" charset="0"/>
              </a:rPr>
              <a:t>Rhaid</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i’r</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ymgeisydd</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ddarllen</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testun</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ysgrifenedig</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Saesneg</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a’i</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addasu</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i’r</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Gymraeg</a:t>
            </a:r>
            <a:r>
              <a:rPr lang="en-GB" sz="2000" dirty="0">
                <a:solidFill>
                  <a:schemeClr val="tx1"/>
                </a:solidFill>
                <a:latin typeface="Avenir Book" panose="02000503020000020003" pitchFamily="2" charset="0"/>
              </a:rPr>
              <a:t> at </a:t>
            </a:r>
            <a:r>
              <a:rPr lang="en-GB" sz="2000" dirty="0" err="1">
                <a:solidFill>
                  <a:schemeClr val="tx1"/>
                </a:solidFill>
                <a:latin typeface="Avenir Book" panose="02000503020000020003" pitchFamily="2" charset="0"/>
              </a:rPr>
              <a:t>ddiben</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penodol</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e.e</a:t>
            </a:r>
            <a:r>
              <a:rPr lang="en-GB" sz="2000" dirty="0">
                <a:solidFill>
                  <a:schemeClr val="tx1"/>
                </a:solidFill>
                <a:latin typeface="Avenir Book" panose="02000503020000020003" pitchFamily="2" charset="0"/>
              </a:rPr>
              <a:t>. </a:t>
            </a:r>
            <a:r>
              <a:rPr lang="en-GB" sz="2000" b="1" dirty="0" err="1">
                <a:solidFill>
                  <a:schemeClr val="tx1"/>
                </a:solidFill>
                <a:latin typeface="Avenir Book" panose="02000503020000020003" pitchFamily="2" charset="0"/>
              </a:rPr>
              <a:t>ysgrifennu</a:t>
            </a:r>
            <a:r>
              <a:rPr lang="en-GB" sz="2000" b="1" dirty="0">
                <a:solidFill>
                  <a:schemeClr val="tx1"/>
                </a:solidFill>
                <a:latin typeface="Avenir Book" panose="02000503020000020003" pitchFamily="2" charset="0"/>
              </a:rPr>
              <a:t> </a:t>
            </a:r>
            <a:r>
              <a:rPr lang="en-GB" sz="2000" b="1" dirty="0" err="1">
                <a:solidFill>
                  <a:schemeClr val="tx1"/>
                </a:solidFill>
                <a:latin typeface="Avenir Book" panose="02000503020000020003" pitchFamily="2" charset="0"/>
              </a:rPr>
              <a:t>crynodeb</a:t>
            </a:r>
            <a:r>
              <a:rPr lang="en-GB" sz="2000" b="1" dirty="0">
                <a:solidFill>
                  <a:schemeClr val="tx1"/>
                </a:solidFill>
                <a:latin typeface="Avenir Book" panose="02000503020000020003" pitchFamily="2" charset="0"/>
              </a:rPr>
              <a:t> o </a:t>
            </a:r>
            <a:r>
              <a:rPr lang="en-GB" sz="2000" b="1" dirty="0" err="1">
                <a:solidFill>
                  <a:schemeClr val="tx1"/>
                </a:solidFill>
                <a:latin typeface="Avenir Book" panose="02000503020000020003" pitchFamily="2" charset="0"/>
              </a:rPr>
              <a:t>destun</a:t>
            </a:r>
            <a:r>
              <a:rPr lang="en-GB" sz="2000" b="1" dirty="0">
                <a:solidFill>
                  <a:schemeClr val="tx1"/>
                </a:solidFill>
                <a:latin typeface="Avenir Book" panose="02000503020000020003" pitchFamily="2" charset="0"/>
              </a:rPr>
              <a:t> </a:t>
            </a:r>
            <a:r>
              <a:rPr lang="en-GB" sz="2000" b="1" dirty="0" err="1">
                <a:solidFill>
                  <a:schemeClr val="tx1"/>
                </a:solidFill>
                <a:latin typeface="Avenir Book" panose="02000503020000020003" pitchFamily="2" charset="0"/>
              </a:rPr>
              <a:t>Saesneg</a:t>
            </a:r>
            <a:r>
              <a:rPr lang="en-GB" sz="2000" b="1" dirty="0">
                <a:solidFill>
                  <a:schemeClr val="tx1"/>
                </a:solidFill>
                <a:latin typeface="Avenir Book" panose="02000503020000020003" pitchFamily="2" charset="0"/>
              </a:rPr>
              <a:t> </a:t>
            </a:r>
            <a:r>
              <a:rPr lang="en-GB" sz="2000" b="1" dirty="0" err="1">
                <a:solidFill>
                  <a:schemeClr val="tx1"/>
                </a:solidFill>
                <a:latin typeface="Avenir Book" panose="02000503020000020003" pitchFamily="2" charset="0"/>
              </a:rPr>
              <a:t>ar</a:t>
            </a:r>
            <a:r>
              <a:rPr lang="en-GB" sz="2000" b="1" dirty="0">
                <a:solidFill>
                  <a:schemeClr val="tx1"/>
                </a:solidFill>
                <a:latin typeface="Avenir Book" panose="02000503020000020003" pitchFamily="2" charset="0"/>
              </a:rPr>
              <a:t> </a:t>
            </a:r>
            <a:r>
              <a:rPr lang="en-GB" sz="2000" b="1" dirty="0" err="1">
                <a:solidFill>
                  <a:schemeClr val="tx1"/>
                </a:solidFill>
                <a:latin typeface="Avenir Book" panose="02000503020000020003" pitchFamily="2" charset="0"/>
              </a:rPr>
              <a:t>gyfer</a:t>
            </a:r>
            <a:r>
              <a:rPr lang="en-GB" sz="2000" b="1" dirty="0">
                <a:solidFill>
                  <a:schemeClr val="tx1"/>
                </a:solidFill>
                <a:latin typeface="Avenir Book" panose="02000503020000020003" pitchFamily="2" charset="0"/>
              </a:rPr>
              <a:t> </a:t>
            </a:r>
            <a:r>
              <a:rPr lang="en-GB" sz="2000" b="1" dirty="0" err="1">
                <a:solidFill>
                  <a:schemeClr val="tx1"/>
                </a:solidFill>
                <a:latin typeface="Avenir Book" panose="02000503020000020003" pitchFamily="2" charset="0"/>
              </a:rPr>
              <a:t>cynulleidfa</a:t>
            </a:r>
            <a:r>
              <a:rPr lang="en-GB" sz="2000" b="1" dirty="0">
                <a:solidFill>
                  <a:schemeClr val="tx1"/>
                </a:solidFill>
                <a:latin typeface="Avenir Book" panose="02000503020000020003" pitchFamily="2" charset="0"/>
              </a:rPr>
              <a:t> </a:t>
            </a:r>
            <a:r>
              <a:rPr lang="en-GB" sz="2000" b="1" dirty="0" err="1">
                <a:solidFill>
                  <a:schemeClr val="tx1"/>
                </a:solidFill>
                <a:latin typeface="Avenir Book" panose="02000503020000020003" pitchFamily="2" charset="0"/>
              </a:rPr>
              <a:t>benodol</a:t>
            </a:r>
            <a:r>
              <a:rPr lang="en-GB" sz="2000" b="1" dirty="0">
                <a:solidFill>
                  <a:schemeClr val="tx1"/>
                </a:solidFill>
                <a:latin typeface="Avenir Book" panose="02000503020000020003" pitchFamily="2" charset="0"/>
              </a:rPr>
              <a:t>. </a:t>
            </a:r>
          </a:p>
          <a:p>
            <a:endParaRPr lang="en-GB" sz="2000" dirty="0">
              <a:solidFill>
                <a:schemeClr val="tx1"/>
              </a:solidFill>
              <a:latin typeface="Avenir Book" panose="02000503020000020003" pitchFamily="2" charset="0"/>
            </a:endParaRPr>
          </a:p>
          <a:p>
            <a:endParaRPr lang="en-GB" sz="2000" dirty="0">
              <a:solidFill>
                <a:schemeClr val="tx1"/>
              </a:solidFill>
              <a:latin typeface="Avenir Book" panose="02000503020000020003" pitchFamily="2" charset="0"/>
            </a:endParaRPr>
          </a:p>
          <a:p>
            <a:r>
              <a:rPr lang="en-GB" sz="2000" dirty="0" err="1">
                <a:solidFill>
                  <a:schemeClr val="tx1"/>
                </a:solidFill>
                <a:latin typeface="Avenir Book" panose="02000503020000020003" pitchFamily="2" charset="0"/>
              </a:rPr>
              <a:t>Asesir</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gallu’r</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ymgeisydd</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i</a:t>
            </a:r>
            <a:r>
              <a:rPr lang="en-GB" sz="2000" dirty="0">
                <a:solidFill>
                  <a:schemeClr val="tx1"/>
                </a:solidFill>
                <a:latin typeface="Avenir Book" panose="02000503020000020003" pitchFamily="2" charset="0"/>
              </a:rPr>
              <a:t> </a:t>
            </a:r>
            <a:r>
              <a:rPr lang="en-GB" sz="2000" b="1" dirty="0" err="1">
                <a:solidFill>
                  <a:schemeClr val="tx1"/>
                </a:solidFill>
                <a:latin typeface="Avenir Book" panose="02000503020000020003" pitchFamily="2" charset="0"/>
              </a:rPr>
              <a:t>ysgrifennu’n</a:t>
            </a:r>
            <a:r>
              <a:rPr lang="en-GB" sz="2000" b="1" dirty="0">
                <a:solidFill>
                  <a:schemeClr val="tx1"/>
                </a:solidFill>
                <a:latin typeface="Avenir Book" panose="02000503020000020003" pitchFamily="2" charset="0"/>
              </a:rPr>
              <a:t> </a:t>
            </a:r>
            <a:r>
              <a:rPr lang="en-GB" sz="2000" b="1" dirty="0" err="1">
                <a:solidFill>
                  <a:schemeClr val="tx1"/>
                </a:solidFill>
                <a:latin typeface="Avenir Book" panose="02000503020000020003" pitchFamily="2" charset="0"/>
              </a:rPr>
              <a:t>gywir</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gan</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ddefnyddio</a:t>
            </a:r>
            <a:r>
              <a:rPr lang="en-GB" sz="2000" dirty="0">
                <a:solidFill>
                  <a:schemeClr val="tx1"/>
                </a:solidFill>
                <a:latin typeface="Avenir Book" panose="02000503020000020003" pitchFamily="2" charset="0"/>
              </a:rPr>
              <a:t> </a:t>
            </a:r>
            <a:r>
              <a:rPr lang="en-GB" sz="2000" b="1" dirty="0" err="1">
                <a:solidFill>
                  <a:schemeClr val="tx1"/>
                </a:solidFill>
                <a:latin typeface="Avenir Book" panose="02000503020000020003" pitchFamily="2" charset="0"/>
              </a:rPr>
              <a:t>ystod</a:t>
            </a:r>
            <a:r>
              <a:rPr lang="en-GB" sz="2000" b="1" dirty="0">
                <a:solidFill>
                  <a:schemeClr val="tx1"/>
                </a:solidFill>
                <a:latin typeface="Avenir Book" panose="02000503020000020003" pitchFamily="2" charset="0"/>
              </a:rPr>
              <a:t> o </a:t>
            </a:r>
            <a:r>
              <a:rPr lang="en-GB" sz="2000" b="1" dirty="0" err="1">
                <a:solidFill>
                  <a:schemeClr val="tx1"/>
                </a:solidFill>
                <a:latin typeface="Avenir Book" panose="02000503020000020003" pitchFamily="2" charset="0"/>
              </a:rPr>
              <a:t>gystrawennau</a:t>
            </a:r>
            <a:r>
              <a:rPr lang="en-GB" sz="2000" b="1" dirty="0">
                <a:solidFill>
                  <a:schemeClr val="tx1"/>
                </a:solidFill>
                <a:latin typeface="Avenir Book" panose="02000503020000020003" pitchFamily="2" charset="0"/>
              </a:rPr>
              <a:t> </a:t>
            </a:r>
            <a:r>
              <a:rPr lang="en-GB" sz="2000" dirty="0">
                <a:solidFill>
                  <a:schemeClr val="tx1"/>
                </a:solidFill>
                <a:latin typeface="Avenir Book" panose="02000503020000020003" pitchFamily="2" charset="0"/>
              </a:rPr>
              <a:t>a </a:t>
            </a:r>
            <a:r>
              <a:rPr lang="en-GB" sz="2000" dirty="0" err="1">
                <a:solidFill>
                  <a:schemeClr val="tx1"/>
                </a:solidFill>
                <a:latin typeface="Avenir Book" panose="02000503020000020003" pitchFamily="2" charset="0"/>
              </a:rPr>
              <a:t>geirfa</a:t>
            </a:r>
            <a:r>
              <a:rPr lang="en-GB" sz="2000" dirty="0">
                <a:solidFill>
                  <a:schemeClr val="tx1"/>
                </a:solidFill>
                <a:latin typeface="Avenir Book" panose="02000503020000020003" pitchFamily="2" charset="0"/>
              </a:rPr>
              <a:t>, ac </a:t>
            </a:r>
            <a:r>
              <a:rPr lang="en-GB" sz="2000" dirty="0" err="1">
                <a:solidFill>
                  <a:schemeClr val="tx1"/>
                </a:solidFill>
                <a:latin typeface="Avenir Book" panose="02000503020000020003" pitchFamily="2" charset="0"/>
              </a:rPr>
              <a:t>i</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lunio</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testun</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terfynol</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sy’n</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briodol</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i’r</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diben</a:t>
            </a:r>
            <a:r>
              <a:rPr lang="en-GB" sz="2000" dirty="0">
                <a:solidFill>
                  <a:schemeClr val="tx1"/>
                </a:solidFill>
                <a:latin typeface="Avenir Book" panose="02000503020000020003" pitchFamily="2" charset="0"/>
              </a:rPr>
              <a:t> a </a:t>
            </a:r>
            <a:r>
              <a:rPr lang="en-GB" sz="2000" dirty="0" err="1">
                <a:solidFill>
                  <a:schemeClr val="tx1"/>
                </a:solidFill>
                <a:latin typeface="Avenir Book" panose="02000503020000020003" pitchFamily="2" charset="0"/>
              </a:rPr>
              <a:t>ddisgrifir</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yn</a:t>
            </a:r>
            <a:r>
              <a:rPr lang="en-GB" sz="2000" dirty="0">
                <a:solidFill>
                  <a:schemeClr val="tx1"/>
                </a:solidFill>
                <a:latin typeface="Avenir Book" panose="02000503020000020003" pitchFamily="2" charset="0"/>
              </a:rPr>
              <a:t> y </a:t>
            </a:r>
            <a:r>
              <a:rPr lang="en-GB" sz="2000" dirty="0" err="1">
                <a:solidFill>
                  <a:schemeClr val="tx1"/>
                </a:solidFill>
                <a:latin typeface="Avenir Book" panose="02000503020000020003" pitchFamily="2" charset="0"/>
              </a:rPr>
              <a:t>dasg</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Yn</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ogystal</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bydd</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nifer</a:t>
            </a:r>
            <a:r>
              <a:rPr lang="en-GB" sz="2000" dirty="0">
                <a:solidFill>
                  <a:schemeClr val="tx1"/>
                </a:solidFill>
                <a:latin typeface="Avenir Book" panose="02000503020000020003" pitchFamily="2" charset="0"/>
              </a:rPr>
              <a:t> o </a:t>
            </a:r>
            <a:r>
              <a:rPr lang="en-GB" sz="2000" dirty="0" err="1">
                <a:solidFill>
                  <a:schemeClr val="tx1"/>
                </a:solidFill>
                <a:latin typeface="Avenir Book" panose="02000503020000020003" pitchFamily="2" charset="0"/>
              </a:rPr>
              <a:t>bwyntiau</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allweddol</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yn</a:t>
            </a:r>
            <a:r>
              <a:rPr lang="en-GB" sz="2000" dirty="0">
                <a:solidFill>
                  <a:schemeClr val="tx1"/>
                </a:solidFill>
                <a:latin typeface="Avenir Book" panose="02000503020000020003" pitchFamily="2" charset="0"/>
              </a:rPr>
              <a:t> y </a:t>
            </a:r>
            <a:r>
              <a:rPr lang="en-GB" sz="2000" dirty="0" err="1">
                <a:solidFill>
                  <a:schemeClr val="tx1"/>
                </a:solidFill>
                <a:latin typeface="Avenir Book" panose="02000503020000020003" pitchFamily="2" charset="0"/>
              </a:rPr>
              <a:t>testun</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gwreiddiol</a:t>
            </a:r>
            <a:r>
              <a:rPr lang="en-GB" sz="2000" dirty="0">
                <a:solidFill>
                  <a:schemeClr val="tx1"/>
                </a:solidFill>
                <a:latin typeface="Avenir Book" panose="02000503020000020003" pitchFamily="2" charset="0"/>
              </a:rPr>
              <a:t>, ac </a:t>
            </a:r>
            <a:r>
              <a:rPr lang="en-GB" sz="2000" dirty="0" err="1">
                <a:solidFill>
                  <a:schemeClr val="tx1"/>
                </a:solidFill>
                <a:latin typeface="Avenir Book" panose="02000503020000020003" pitchFamily="2" charset="0"/>
              </a:rPr>
              <a:t>asesir</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gallu’r</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ymgeisydd</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i</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gynnwys</a:t>
            </a:r>
            <a:r>
              <a:rPr lang="en-GB" sz="2000" dirty="0">
                <a:solidFill>
                  <a:schemeClr val="tx1"/>
                </a:solidFill>
                <a:latin typeface="Avenir Book" panose="02000503020000020003" pitchFamily="2" charset="0"/>
              </a:rPr>
              <a:t> y </a:t>
            </a:r>
            <a:r>
              <a:rPr lang="en-GB" sz="2000" dirty="0" err="1">
                <a:solidFill>
                  <a:schemeClr val="tx1"/>
                </a:solidFill>
                <a:latin typeface="Avenir Book" panose="02000503020000020003" pitchFamily="2" charset="0"/>
              </a:rPr>
              <a:t>pwyntiau</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priodol</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yn</a:t>
            </a:r>
            <a:r>
              <a:rPr lang="en-GB" sz="2000" dirty="0">
                <a:solidFill>
                  <a:schemeClr val="tx1"/>
                </a:solidFill>
                <a:latin typeface="Avenir Book" panose="02000503020000020003" pitchFamily="2" charset="0"/>
              </a:rPr>
              <a:t> y </a:t>
            </a:r>
            <a:r>
              <a:rPr lang="en-GB" sz="2000" dirty="0" err="1">
                <a:solidFill>
                  <a:schemeClr val="tx1"/>
                </a:solidFill>
                <a:latin typeface="Avenir Book" panose="02000503020000020003" pitchFamily="2" charset="0"/>
              </a:rPr>
              <a:t>trawsieithiad</a:t>
            </a:r>
            <a:r>
              <a:rPr lang="en-GB" sz="2000" dirty="0">
                <a:solidFill>
                  <a:schemeClr val="tx1"/>
                </a:solidFill>
                <a:latin typeface="Avenir Book" panose="02000503020000020003" pitchFamily="2" charset="0"/>
              </a:rPr>
              <a:t>.</a:t>
            </a:r>
            <a:endParaRPr lang="en-GB" sz="1636" dirty="0">
              <a:solidFill>
                <a:schemeClr val="tx1"/>
              </a:solidFill>
            </a:endParaRPr>
          </a:p>
          <a:p>
            <a:endParaRPr lang="cy-GB" sz="1636" dirty="0"/>
          </a:p>
        </p:txBody>
      </p:sp>
      <p:sp>
        <p:nvSpPr>
          <p:cNvPr id="3" name="Rounded Rectangle 2">
            <a:extLst>
              <a:ext uri="{FF2B5EF4-FFF2-40B4-BE49-F238E27FC236}">
                <a16:creationId xmlns:a16="http://schemas.microsoft.com/office/drawing/2014/main" id="{FEC00FD1-7A7F-A44E-B0E9-FE223B12D20F}"/>
              </a:ext>
            </a:extLst>
          </p:cNvPr>
          <p:cNvSpPr/>
          <p:nvPr/>
        </p:nvSpPr>
        <p:spPr>
          <a:xfrm rot="5400000">
            <a:off x="719949" y="-441436"/>
            <a:ext cx="600852" cy="1566051"/>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cy-GB" sz="1818" b="1" dirty="0">
                <a:solidFill>
                  <a:schemeClr val="tx1"/>
                </a:solidFill>
              </a:rPr>
              <a:t>Meini Prawf </a:t>
            </a:r>
          </a:p>
        </p:txBody>
      </p:sp>
      <p:pic>
        <p:nvPicPr>
          <p:cNvPr id="6" name="Picture 5">
            <a:extLst>
              <a:ext uri="{FF2B5EF4-FFF2-40B4-BE49-F238E27FC236}">
                <a16:creationId xmlns:a16="http://schemas.microsoft.com/office/drawing/2014/main" id="{F382315A-8DFA-2E4D-B735-8B046A0B5663}"/>
              </a:ext>
            </a:extLst>
          </p:cNvPr>
          <p:cNvPicPr>
            <a:picLocks noChangeAspect="1"/>
          </p:cNvPicPr>
          <p:nvPr/>
        </p:nvPicPr>
        <p:blipFill>
          <a:blip r:embed="rId2"/>
          <a:stretch>
            <a:fillRect/>
          </a:stretch>
        </p:blipFill>
        <p:spPr>
          <a:xfrm>
            <a:off x="404902" y="877632"/>
            <a:ext cx="1004299" cy="900368"/>
          </a:xfrm>
          <a:prstGeom prst="rect">
            <a:avLst/>
          </a:prstGeom>
        </p:spPr>
      </p:pic>
    </p:spTree>
    <p:extLst>
      <p:ext uri="{BB962C8B-B14F-4D97-AF65-F5344CB8AC3E}">
        <p14:creationId xmlns:p14="http://schemas.microsoft.com/office/powerpoint/2010/main" val="32082460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5DB7781-BD27-5945-990C-D55F009819FD}"/>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15</a:t>
            </a:fld>
            <a:endParaRPr lang="en"/>
          </a:p>
        </p:txBody>
      </p:sp>
      <p:pic>
        <p:nvPicPr>
          <p:cNvPr id="8" name="Picture 7">
            <a:extLst>
              <a:ext uri="{FF2B5EF4-FFF2-40B4-BE49-F238E27FC236}">
                <a16:creationId xmlns:a16="http://schemas.microsoft.com/office/drawing/2014/main" id="{C0724979-3108-B540-8C42-FEBF1C9DDB75}"/>
              </a:ext>
            </a:extLst>
          </p:cNvPr>
          <p:cNvPicPr>
            <a:picLocks noChangeAspect="1"/>
          </p:cNvPicPr>
          <p:nvPr/>
        </p:nvPicPr>
        <p:blipFill>
          <a:blip r:embed="rId2"/>
          <a:stretch>
            <a:fillRect/>
          </a:stretch>
        </p:blipFill>
        <p:spPr>
          <a:xfrm>
            <a:off x="222250" y="1315886"/>
            <a:ext cx="8699500" cy="2908300"/>
          </a:xfrm>
          <a:prstGeom prst="rect">
            <a:avLst/>
          </a:prstGeom>
        </p:spPr>
      </p:pic>
      <p:sp>
        <p:nvSpPr>
          <p:cNvPr id="9" name="Rounded Rectangle 8">
            <a:extLst>
              <a:ext uri="{FF2B5EF4-FFF2-40B4-BE49-F238E27FC236}">
                <a16:creationId xmlns:a16="http://schemas.microsoft.com/office/drawing/2014/main" id="{AE426CA1-BF42-CD4B-AE0A-F283A880A0D1}"/>
              </a:ext>
            </a:extLst>
          </p:cNvPr>
          <p:cNvSpPr/>
          <p:nvPr/>
        </p:nvSpPr>
        <p:spPr>
          <a:xfrm>
            <a:off x="990600" y="330200"/>
            <a:ext cx="5765800" cy="8001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3200" dirty="0">
                <a:solidFill>
                  <a:schemeClr val="tx1"/>
                </a:solidFill>
              </a:rPr>
              <a:t>Cynllun marcio – Trawsieithu  </a:t>
            </a:r>
          </a:p>
        </p:txBody>
      </p:sp>
      <p:pic>
        <p:nvPicPr>
          <p:cNvPr id="10" name="Picture 9">
            <a:extLst>
              <a:ext uri="{FF2B5EF4-FFF2-40B4-BE49-F238E27FC236}">
                <a16:creationId xmlns:a16="http://schemas.microsoft.com/office/drawing/2014/main" id="{A6AE1878-62DF-5549-BE0B-35C09A87E899}"/>
              </a:ext>
            </a:extLst>
          </p:cNvPr>
          <p:cNvPicPr>
            <a:picLocks noChangeAspect="1"/>
          </p:cNvPicPr>
          <p:nvPr/>
        </p:nvPicPr>
        <p:blipFill>
          <a:blip r:embed="rId3"/>
          <a:stretch>
            <a:fillRect/>
          </a:stretch>
        </p:blipFill>
        <p:spPr>
          <a:xfrm>
            <a:off x="7835900" y="0"/>
            <a:ext cx="1308100" cy="1315886"/>
          </a:xfrm>
          <a:prstGeom prst="rect">
            <a:avLst/>
          </a:prstGeom>
        </p:spPr>
      </p:pic>
    </p:spTree>
    <p:extLst>
      <p:ext uri="{BB962C8B-B14F-4D97-AF65-F5344CB8AC3E}">
        <p14:creationId xmlns:p14="http://schemas.microsoft.com/office/powerpoint/2010/main" val="34213360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F444909-E9A7-B942-9241-63947DCE531D}"/>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16</a:t>
            </a:fld>
            <a:endParaRPr lang="en"/>
          </a:p>
        </p:txBody>
      </p:sp>
      <p:pic>
        <p:nvPicPr>
          <p:cNvPr id="4" name="Picture 3">
            <a:extLst>
              <a:ext uri="{FF2B5EF4-FFF2-40B4-BE49-F238E27FC236}">
                <a16:creationId xmlns:a16="http://schemas.microsoft.com/office/drawing/2014/main" id="{C822CD86-BF44-9946-8CAD-57072C5D5D5E}"/>
              </a:ext>
            </a:extLst>
          </p:cNvPr>
          <p:cNvPicPr>
            <a:picLocks noChangeAspect="1"/>
          </p:cNvPicPr>
          <p:nvPr/>
        </p:nvPicPr>
        <p:blipFill>
          <a:blip r:embed="rId2"/>
          <a:stretch>
            <a:fillRect/>
          </a:stretch>
        </p:blipFill>
        <p:spPr>
          <a:xfrm>
            <a:off x="146050" y="1073150"/>
            <a:ext cx="8851900" cy="2997200"/>
          </a:xfrm>
          <a:prstGeom prst="rect">
            <a:avLst/>
          </a:prstGeom>
        </p:spPr>
      </p:pic>
      <p:pic>
        <p:nvPicPr>
          <p:cNvPr id="5" name="Picture 4">
            <a:extLst>
              <a:ext uri="{FF2B5EF4-FFF2-40B4-BE49-F238E27FC236}">
                <a16:creationId xmlns:a16="http://schemas.microsoft.com/office/drawing/2014/main" id="{D88983A4-248D-AA47-B3C7-BC4FABB0B036}"/>
              </a:ext>
            </a:extLst>
          </p:cNvPr>
          <p:cNvPicPr>
            <a:picLocks noChangeAspect="1"/>
          </p:cNvPicPr>
          <p:nvPr/>
        </p:nvPicPr>
        <p:blipFill>
          <a:blip r:embed="rId3"/>
          <a:stretch>
            <a:fillRect/>
          </a:stretch>
        </p:blipFill>
        <p:spPr>
          <a:xfrm>
            <a:off x="7835900" y="0"/>
            <a:ext cx="1308100" cy="1315886"/>
          </a:xfrm>
          <a:prstGeom prst="rect">
            <a:avLst/>
          </a:prstGeom>
        </p:spPr>
      </p:pic>
    </p:spTree>
    <p:extLst>
      <p:ext uri="{BB962C8B-B14F-4D97-AF65-F5344CB8AC3E}">
        <p14:creationId xmlns:p14="http://schemas.microsoft.com/office/powerpoint/2010/main" val="28050921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C7B5C05-EBAD-AA49-8843-8E2FAB4A41C7}"/>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17</a:t>
            </a:fld>
            <a:endParaRPr lang="en"/>
          </a:p>
        </p:txBody>
      </p:sp>
      <p:pic>
        <p:nvPicPr>
          <p:cNvPr id="4" name="Picture 3">
            <a:extLst>
              <a:ext uri="{FF2B5EF4-FFF2-40B4-BE49-F238E27FC236}">
                <a16:creationId xmlns:a16="http://schemas.microsoft.com/office/drawing/2014/main" id="{4C256A49-E070-7241-BBD9-A3B71D76A342}"/>
              </a:ext>
            </a:extLst>
          </p:cNvPr>
          <p:cNvPicPr>
            <a:picLocks noChangeAspect="1"/>
          </p:cNvPicPr>
          <p:nvPr/>
        </p:nvPicPr>
        <p:blipFill>
          <a:blip r:embed="rId2"/>
          <a:stretch>
            <a:fillRect/>
          </a:stretch>
        </p:blipFill>
        <p:spPr>
          <a:xfrm>
            <a:off x="177800" y="1157525"/>
            <a:ext cx="8788400" cy="3517900"/>
          </a:xfrm>
          <a:prstGeom prst="rect">
            <a:avLst/>
          </a:prstGeom>
        </p:spPr>
      </p:pic>
      <p:pic>
        <p:nvPicPr>
          <p:cNvPr id="5" name="Picture 4">
            <a:extLst>
              <a:ext uri="{FF2B5EF4-FFF2-40B4-BE49-F238E27FC236}">
                <a16:creationId xmlns:a16="http://schemas.microsoft.com/office/drawing/2014/main" id="{2CE3D62B-1B56-1944-B7D2-B3002D3E3F35}"/>
              </a:ext>
            </a:extLst>
          </p:cNvPr>
          <p:cNvPicPr>
            <a:picLocks noChangeAspect="1"/>
          </p:cNvPicPr>
          <p:nvPr/>
        </p:nvPicPr>
        <p:blipFill>
          <a:blip r:embed="rId3"/>
          <a:stretch>
            <a:fillRect/>
          </a:stretch>
        </p:blipFill>
        <p:spPr>
          <a:xfrm>
            <a:off x="7835900" y="0"/>
            <a:ext cx="1308100" cy="1315886"/>
          </a:xfrm>
          <a:prstGeom prst="rect">
            <a:avLst/>
          </a:prstGeom>
        </p:spPr>
      </p:pic>
    </p:spTree>
    <p:extLst>
      <p:ext uri="{BB962C8B-B14F-4D97-AF65-F5344CB8AC3E}">
        <p14:creationId xmlns:p14="http://schemas.microsoft.com/office/powerpoint/2010/main" val="973732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83A6BE-B30C-2A4B-8D54-4D97CE3A39F1}"/>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18</a:t>
            </a:fld>
            <a:endParaRPr lang="en"/>
          </a:p>
        </p:txBody>
      </p:sp>
      <p:pic>
        <p:nvPicPr>
          <p:cNvPr id="4" name="Picture 3">
            <a:extLst>
              <a:ext uri="{FF2B5EF4-FFF2-40B4-BE49-F238E27FC236}">
                <a16:creationId xmlns:a16="http://schemas.microsoft.com/office/drawing/2014/main" id="{AAEA834E-1507-CE4C-BB29-BAD7170103EB}"/>
              </a:ext>
            </a:extLst>
          </p:cNvPr>
          <p:cNvPicPr>
            <a:picLocks noChangeAspect="1"/>
          </p:cNvPicPr>
          <p:nvPr/>
        </p:nvPicPr>
        <p:blipFill>
          <a:blip r:embed="rId2"/>
          <a:stretch>
            <a:fillRect/>
          </a:stretch>
        </p:blipFill>
        <p:spPr>
          <a:xfrm>
            <a:off x="184150" y="1454150"/>
            <a:ext cx="8775700" cy="2235200"/>
          </a:xfrm>
          <a:prstGeom prst="rect">
            <a:avLst/>
          </a:prstGeom>
        </p:spPr>
      </p:pic>
      <p:pic>
        <p:nvPicPr>
          <p:cNvPr id="7" name="Picture 6">
            <a:extLst>
              <a:ext uri="{FF2B5EF4-FFF2-40B4-BE49-F238E27FC236}">
                <a16:creationId xmlns:a16="http://schemas.microsoft.com/office/drawing/2014/main" id="{EE0C2B52-BC90-A849-AFBB-B1E01466E111}"/>
              </a:ext>
            </a:extLst>
          </p:cNvPr>
          <p:cNvPicPr>
            <a:picLocks noChangeAspect="1"/>
          </p:cNvPicPr>
          <p:nvPr/>
        </p:nvPicPr>
        <p:blipFill>
          <a:blip r:embed="rId3"/>
          <a:stretch>
            <a:fillRect/>
          </a:stretch>
        </p:blipFill>
        <p:spPr>
          <a:xfrm>
            <a:off x="7537450" y="0"/>
            <a:ext cx="1606550" cy="1616113"/>
          </a:xfrm>
          <a:prstGeom prst="rect">
            <a:avLst/>
          </a:prstGeom>
        </p:spPr>
      </p:pic>
    </p:spTree>
    <p:extLst>
      <p:ext uri="{BB962C8B-B14F-4D97-AF65-F5344CB8AC3E}">
        <p14:creationId xmlns:p14="http://schemas.microsoft.com/office/powerpoint/2010/main" val="31804666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0D0CF64-C067-C74D-B3E3-871A8595C617}"/>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19</a:t>
            </a:fld>
            <a:endParaRPr lang="en"/>
          </a:p>
        </p:txBody>
      </p:sp>
      <p:sp>
        <p:nvSpPr>
          <p:cNvPr id="3" name="Rectangle 2">
            <a:extLst>
              <a:ext uri="{FF2B5EF4-FFF2-40B4-BE49-F238E27FC236}">
                <a16:creationId xmlns:a16="http://schemas.microsoft.com/office/drawing/2014/main" id="{B81F5356-A956-804D-B689-3C9AE2D17DAF}"/>
              </a:ext>
            </a:extLst>
          </p:cNvPr>
          <p:cNvSpPr/>
          <p:nvPr/>
        </p:nvSpPr>
        <p:spPr>
          <a:xfrm>
            <a:off x="1155700" y="190500"/>
            <a:ext cx="5308600" cy="863600"/>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3600" dirty="0">
                <a:solidFill>
                  <a:schemeClr val="tx1"/>
                </a:solidFill>
                <a:latin typeface="Avenir Book" panose="02000503020000020003" pitchFamily="2" charset="0"/>
              </a:rPr>
              <a:t>Tasg </a:t>
            </a:r>
          </a:p>
        </p:txBody>
      </p:sp>
      <p:pic>
        <p:nvPicPr>
          <p:cNvPr id="4" name="Picture 3">
            <a:extLst>
              <a:ext uri="{FF2B5EF4-FFF2-40B4-BE49-F238E27FC236}">
                <a16:creationId xmlns:a16="http://schemas.microsoft.com/office/drawing/2014/main" id="{AE64F45E-156F-3D4C-8E98-229FC2F99D39}"/>
              </a:ext>
            </a:extLst>
          </p:cNvPr>
          <p:cNvPicPr>
            <a:picLocks noChangeAspect="1"/>
          </p:cNvPicPr>
          <p:nvPr/>
        </p:nvPicPr>
        <p:blipFill>
          <a:blip r:embed="rId2"/>
          <a:stretch>
            <a:fillRect/>
          </a:stretch>
        </p:blipFill>
        <p:spPr>
          <a:xfrm>
            <a:off x="6889750" y="260350"/>
            <a:ext cx="1587500" cy="1587500"/>
          </a:xfrm>
          <a:prstGeom prst="rect">
            <a:avLst/>
          </a:prstGeom>
        </p:spPr>
      </p:pic>
      <p:sp>
        <p:nvSpPr>
          <p:cNvPr id="5" name="Rectangle 4">
            <a:extLst>
              <a:ext uri="{FF2B5EF4-FFF2-40B4-BE49-F238E27FC236}">
                <a16:creationId xmlns:a16="http://schemas.microsoft.com/office/drawing/2014/main" id="{ED0C2050-84D9-384D-8767-038734A7FB77}"/>
              </a:ext>
            </a:extLst>
          </p:cNvPr>
          <p:cNvSpPr/>
          <p:nvPr/>
        </p:nvSpPr>
        <p:spPr>
          <a:xfrm>
            <a:off x="1206500" y="1505862"/>
            <a:ext cx="5207000" cy="2794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3600" dirty="0">
                <a:solidFill>
                  <a:schemeClr val="tx1"/>
                </a:solidFill>
                <a:latin typeface="Avenir Book" panose="02000503020000020003" pitchFamily="2" charset="0"/>
              </a:rPr>
              <a:t>Darllenwch yr araith. Dewiswch 5 pwynt allweddol.  </a:t>
            </a:r>
          </a:p>
        </p:txBody>
      </p:sp>
      <p:pic>
        <p:nvPicPr>
          <p:cNvPr id="8" name="Picture 7">
            <a:extLst>
              <a:ext uri="{FF2B5EF4-FFF2-40B4-BE49-F238E27FC236}">
                <a16:creationId xmlns:a16="http://schemas.microsoft.com/office/drawing/2014/main" id="{1ABE8AC4-1BA9-BF40-82CC-2E27E5AA7640}"/>
              </a:ext>
            </a:extLst>
          </p:cNvPr>
          <p:cNvPicPr>
            <a:picLocks noChangeAspect="1"/>
          </p:cNvPicPr>
          <p:nvPr/>
        </p:nvPicPr>
        <p:blipFill>
          <a:blip r:embed="rId3"/>
          <a:stretch>
            <a:fillRect/>
          </a:stretch>
        </p:blipFill>
        <p:spPr>
          <a:xfrm>
            <a:off x="6632479" y="2571750"/>
            <a:ext cx="1577879" cy="1587500"/>
          </a:xfrm>
          <a:prstGeom prst="rect">
            <a:avLst/>
          </a:prstGeom>
        </p:spPr>
      </p:pic>
    </p:spTree>
    <p:extLst>
      <p:ext uri="{BB962C8B-B14F-4D97-AF65-F5344CB8AC3E}">
        <p14:creationId xmlns:p14="http://schemas.microsoft.com/office/powerpoint/2010/main" val="14410364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0C89165-DDF5-494E-BEDC-05E44B923741}"/>
              </a:ext>
            </a:extLst>
          </p:cNvPr>
          <p:cNvSpPr/>
          <p:nvPr/>
        </p:nvSpPr>
        <p:spPr>
          <a:xfrm>
            <a:off x="333264" y="245119"/>
            <a:ext cx="8472587" cy="4371838"/>
          </a:xfrm>
          <a:prstGeom prst="rect">
            <a:avLst/>
          </a:prstGeom>
          <a:solidFill>
            <a:schemeClr val="accent4">
              <a:lumMod val="20000"/>
              <a:lumOff val="80000"/>
            </a:schemeClr>
          </a:solidFill>
        </p:spPr>
        <p:txBody>
          <a:bodyPr wrap="square">
            <a:spAutoFit/>
          </a:bodyPr>
          <a:lstStyle/>
          <a:p>
            <a:r>
              <a:rPr lang="cy-GB" sz="1636" b="1" dirty="0">
                <a:latin typeface="Calibri" panose="020F0502020204030204" pitchFamily="34" charset="0"/>
                <a:ea typeface="Times New Roman" panose="02020603050405020304" pitchFamily="18" charset="0"/>
                <a:cs typeface="Calibri" panose="020F0502020204030204" pitchFamily="34" charset="0"/>
              </a:rPr>
              <a:t>Ateb enghreifftiol:</a:t>
            </a:r>
            <a:endParaRPr lang="en-GB" sz="1454" dirty="0">
              <a:latin typeface="Calibri" panose="020F0502020204030204" pitchFamily="34" charset="0"/>
              <a:ea typeface="Times New Roman" panose="02020603050405020304" pitchFamily="18" charset="0"/>
              <a:cs typeface="Times New Roman" panose="02020603050405020304" pitchFamily="18" charset="0"/>
            </a:endParaRPr>
          </a:p>
          <a:p>
            <a:r>
              <a:rPr lang="cy-GB" sz="1636" b="1" dirty="0">
                <a:latin typeface="Calibri" panose="020F0502020204030204" pitchFamily="34" charset="0"/>
                <a:ea typeface="Times New Roman" panose="02020603050405020304" pitchFamily="18" charset="0"/>
                <a:cs typeface="Calibri" panose="020F0502020204030204" pitchFamily="34" charset="0"/>
              </a:rPr>
              <a:t> </a:t>
            </a:r>
            <a:endParaRPr lang="en-GB" sz="1454" dirty="0">
              <a:latin typeface="Calibri" panose="020F0502020204030204" pitchFamily="34" charset="0"/>
              <a:ea typeface="Times New Roman" panose="02020603050405020304" pitchFamily="18" charset="0"/>
              <a:cs typeface="Times New Roman" panose="02020603050405020304" pitchFamily="18" charset="0"/>
            </a:endParaRPr>
          </a:p>
          <a:p>
            <a:r>
              <a:rPr lang="cy-GB" sz="1636" b="1" dirty="0">
                <a:latin typeface="Calibri" panose="020F0502020204030204" pitchFamily="34" charset="0"/>
                <a:ea typeface="Times New Roman" panose="02020603050405020304" pitchFamily="18" charset="0"/>
                <a:cs typeface="Calibri" panose="020F0502020204030204" pitchFamily="34" charset="0"/>
              </a:rPr>
              <a:t>Pen-blwydd Arbennig a Llwyddiant Mawr</a:t>
            </a:r>
            <a:endParaRPr lang="en-GB" sz="1454" dirty="0">
              <a:latin typeface="Calibri" panose="020F0502020204030204" pitchFamily="34" charset="0"/>
              <a:ea typeface="Times New Roman" panose="02020603050405020304" pitchFamily="18" charset="0"/>
              <a:cs typeface="Times New Roman" panose="02020603050405020304" pitchFamily="18" charset="0"/>
            </a:endParaRPr>
          </a:p>
          <a:p>
            <a:r>
              <a:rPr lang="cy-GB" sz="1636" b="1" dirty="0">
                <a:latin typeface="Calibri" panose="020F0502020204030204" pitchFamily="34" charset="0"/>
                <a:ea typeface="Times New Roman" panose="02020603050405020304" pitchFamily="18" charset="0"/>
                <a:cs typeface="Calibri" panose="020F0502020204030204" pitchFamily="34" charset="0"/>
              </a:rPr>
              <a:t> </a:t>
            </a:r>
            <a:endParaRPr lang="en-GB" sz="1454" dirty="0">
              <a:latin typeface="Calibri" panose="020F0502020204030204" pitchFamily="34" charset="0"/>
              <a:ea typeface="Times New Roman" panose="02020603050405020304" pitchFamily="18" charset="0"/>
              <a:cs typeface="Times New Roman" panose="02020603050405020304" pitchFamily="18" charset="0"/>
            </a:endParaRPr>
          </a:p>
          <a:p>
            <a:r>
              <a:rPr lang="cy-GB" sz="1636" dirty="0">
                <a:latin typeface="Calibri" panose="020F0502020204030204" pitchFamily="34" charset="0"/>
                <a:ea typeface="Times New Roman" panose="02020603050405020304" pitchFamily="18" charset="0"/>
                <a:cs typeface="Calibri" panose="020F0502020204030204" pitchFamily="34" charset="0"/>
              </a:rPr>
              <a:t>Dathlwyd pen-blwydd y Brifysgol yn 75 oed mewn araith gan yr Is-Ganghellor Adrian Thomas yn Seremoni Raddio Cyfadran y Celfyddydau yn Neuadd O’Reilly ym mis Mehefin.</a:t>
            </a:r>
            <a:endParaRPr lang="en-GB" sz="1454" dirty="0">
              <a:latin typeface="Calibri" panose="020F0502020204030204" pitchFamily="34" charset="0"/>
              <a:ea typeface="Times New Roman" panose="02020603050405020304" pitchFamily="18" charset="0"/>
              <a:cs typeface="Times New Roman" panose="02020603050405020304" pitchFamily="18" charset="0"/>
            </a:endParaRPr>
          </a:p>
          <a:p>
            <a:r>
              <a:rPr lang="cy-GB" sz="1636" dirty="0">
                <a:latin typeface="Calibri" panose="020F0502020204030204" pitchFamily="34" charset="0"/>
                <a:ea typeface="Times New Roman" panose="02020603050405020304" pitchFamily="18" charset="0"/>
                <a:cs typeface="Calibri" panose="020F0502020204030204" pitchFamily="34" charset="0"/>
              </a:rPr>
              <a:t>Soniodd hefyd am ymchwil nodedig a wnaed gan y brifysgol ar ledaeniad y firws Zika. Roedd y gwaith hwn gan Gyfadran y Gwyddorau yn un o uchafbwyntiau’r flwyddyn. Soniodd hefyd am waith y gyn-fyfyrwraig, Erin Williams ym maes seicoleg plant a datgelodd fod y brifysgol yn dyfarnu gradd er anrhydedd iddi am y gwaith hwn.</a:t>
            </a:r>
            <a:endParaRPr lang="en-GB" sz="1454" dirty="0">
              <a:latin typeface="Calibri" panose="020F0502020204030204" pitchFamily="34" charset="0"/>
              <a:ea typeface="Times New Roman" panose="02020603050405020304" pitchFamily="18" charset="0"/>
              <a:cs typeface="Times New Roman" panose="02020603050405020304" pitchFamily="18" charset="0"/>
            </a:endParaRPr>
          </a:p>
          <a:p>
            <a:r>
              <a:rPr lang="cy-GB" sz="1636" dirty="0">
                <a:latin typeface="Calibri" panose="020F0502020204030204" pitchFamily="34" charset="0"/>
                <a:ea typeface="Times New Roman" panose="02020603050405020304" pitchFamily="18" charset="0"/>
                <a:cs typeface="Calibri" panose="020F0502020204030204" pitchFamily="34" charset="0"/>
              </a:rPr>
              <a:t> </a:t>
            </a:r>
            <a:endParaRPr lang="en-GB" sz="1454" dirty="0">
              <a:latin typeface="Calibri" panose="020F0502020204030204" pitchFamily="34" charset="0"/>
              <a:ea typeface="Times New Roman" panose="02020603050405020304" pitchFamily="18" charset="0"/>
              <a:cs typeface="Times New Roman" panose="02020603050405020304" pitchFamily="18" charset="0"/>
            </a:endParaRPr>
          </a:p>
          <a:p>
            <a:r>
              <a:rPr lang="cy-GB" sz="1636" dirty="0">
                <a:latin typeface="Calibri" panose="020F0502020204030204" pitchFamily="34" charset="0"/>
                <a:ea typeface="Times New Roman" panose="02020603050405020304" pitchFamily="18" charset="0"/>
                <a:cs typeface="Calibri" panose="020F0502020204030204" pitchFamily="34" charset="0"/>
              </a:rPr>
              <a:t>Roedd yr Is-ganghellor yn hynod falch bod y brifysgol wedi cyrraedd y brig yng nghategori Prifysgol Mwyaf Cyfeillgar y Flwyddyn mewn arolwg cenedlaethol ar farn myfyrwyr.</a:t>
            </a:r>
            <a:endParaRPr lang="en-GB" sz="1454" dirty="0">
              <a:latin typeface="Calibri" panose="020F0502020204030204" pitchFamily="34" charset="0"/>
              <a:ea typeface="Times New Roman" panose="02020603050405020304" pitchFamily="18" charset="0"/>
              <a:cs typeface="Times New Roman" panose="02020603050405020304" pitchFamily="18" charset="0"/>
            </a:endParaRPr>
          </a:p>
          <a:p>
            <a:r>
              <a:rPr lang="cy-GB" sz="1636" dirty="0">
                <a:latin typeface="Calibri" panose="020F0502020204030204" pitchFamily="34" charset="0"/>
                <a:ea typeface="Times New Roman" panose="02020603050405020304" pitchFamily="18" charset="0"/>
                <a:cs typeface="Calibri" panose="020F0502020204030204" pitchFamily="34" charset="0"/>
              </a:rPr>
              <a:t>I gloi, mynegodd falchder yn y ffaith bod canran uchel o’r myfyrwyr yn bwriadu mynd yn eu blaen i ddilyn cyrsiau ôl-radd y flwyddyn nesaf. </a:t>
            </a:r>
            <a:endParaRPr lang="en-GB" sz="1454" dirty="0">
              <a:latin typeface="Calibri" panose="020F0502020204030204" pitchFamily="34" charset="0"/>
              <a:ea typeface="Times New Roman" panose="02020603050405020304" pitchFamily="18" charset="0"/>
              <a:cs typeface="Times New Roman" panose="02020603050405020304" pitchFamily="18" charset="0"/>
            </a:endParaRPr>
          </a:p>
          <a:p>
            <a:r>
              <a:rPr lang="cy-GB" sz="1636" dirty="0">
                <a:latin typeface="Calibri" panose="020F0502020204030204" pitchFamily="34" charset="0"/>
                <a:ea typeface="Times New Roman" panose="02020603050405020304" pitchFamily="18" charset="0"/>
                <a:cs typeface="Calibri" panose="020F0502020204030204" pitchFamily="34" charset="0"/>
              </a:rPr>
              <a:t>(136 o eiriau)</a:t>
            </a:r>
            <a:endParaRPr lang="en-GB" sz="1454" dirty="0">
              <a:latin typeface="Calibri" panose="020F0502020204030204" pitchFamily="34" charset="0"/>
              <a:ea typeface="Times New Roman" panose="02020603050405020304" pitchFamily="18" charset="0"/>
              <a:cs typeface="Times New Roman" panose="02020603050405020304" pitchFamily="18" charset="0"/>
            </a:endParaRPr>
          </a:p>
          <a:p>
            <a:r>
              <a:rPr lang="cy-GB" sz="1636" dirty="0">
                <a:latin typeface="Calibri" panose="020F0502020204030204" pitchFamily="34" charset="0"/>
                <a:ea typeface="Times New Roman" panose="02020603050405020304" pitchFamily="18" charset="0"/>
                <a:cs typeface="Calibri" panose="020F0502020204030204" pitchFamily="34" charset="0"/>
              </a:rPr>
              <a:t> </a:t>
            </a:r>
            <a:endParaRPr lang="en-GB" sz="636" dirty="0">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611437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1DB5E1C-02E1-0D40-9949-5648FD6CFB7E}"/>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21</a:t>
            </a:fld>
            <a:endParaRPr lang="en"/>
          </a:p>
        </p:txBody>
      </p:sp>
      <p:sp>
        <p:nvSpPr>
          <p:cNvPr id="3" name="Rounded Rectangle 2">
            <a:extLst>
              <a:ext uri="{FF2B5EF4-FFF2-40B4-BE49-F238E27FC236}">
                <a16:creationId xmlns:a16="http://schemas.microsoft.com/office/drawing/2014/main" id="{2A0E3789-77E5-1B44-961A-33F8BF620E51}"/>
              </a:ext>
            </a:extLst>
          </p:cNvPr>
          <p:cNvSpPr/>
          <p:nvPr/>
        </p:nvSpPr>
        <p:spPr>
          <a:xfrm>
            <a:off x="1210358" y="673100"/>
            <a:ext cx="6498542" cy="1530350"/>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4000" dirty="0">
                <a:solidFill>
                  <a:schemeClr val="tx1"/>
                </a:solidFill>
                <a:latin typeface="Avenir Book" panose="02000503020000020003" pitchFamily="2" charset="0"/>
              </a:rPr>
              <a:t>Trawsieithu yn y dosbarth</a:t>
            </a:r>
          </a:p>
        </p:txBody>
      </p:sp>
      <p:pic>
        <p:nvPicPr>
          <p:cNvPr id="4" name="Picture 3">
            <a:extLst>
              <a:ext uri="{FF2B5EF4-FFF2-40B4-BE49-F238E27FC236}">
                <a16:creationId xmlns:a16="http://schemas.microsoft.com/office/drawing/2014/main" id="{3CBA19C2-CE18-464D-9E72-FA8BCF1F703D}"/>
              </a:ext>
            </a:extLst>
          </p:cNvPr>
          <p:cNvPicPr>
            <a:picLocks noChangeAspect="1"/>
          </p:cNvPicPr>
          <p:nvPr/>
        </p:nvPicPr>
        <p:blipFill>
          <a:blip r:embed="rId2"/>
          <a:stretch>
            <a:fillRect/>
          </a:stretch>
        </p:blipFill>
        <p:spPr>
          <a:xfrm>
            <a:off x="3034358" y="2381251"/>
            <a:ext cx="2605484" cy="1924050"/>
          </a:xfrm>
          <a:prstGeom prst="rect">
            <a:avLst/>
          </a:prstGeom>
        </p:spPr>
      </p:pic>
      <p:pic>
        <p:nvPicPr>
          <p:cNvPr id="5" name="Picture 4">
            <a:extLst>
              <a:ext uri="{FF2B5EF4-FFF2-40B4-BE49-F238E27FC236}">
                <a16:creationId xmlns:a16="http://schemas.microsoft.com/office/drawing/2014/main" id="{5B863A2A-C77B-6143-93AB-4D35200394D1}"/>
              </a:ext>
            </a:extLst>
          </p:cNvPr>
          <p:cNvPicPr>
            <a:picLocks noChangeAspect="1"/>
          </p:cNvPicPr>
          <p:nvPr/>
        </p:nvPicPr>
        <p:blipFill>
          <a:blip r:embed="rId3"/>
          <a:stretch>
            <a:fillRect/>
          </a:stretch>
        </p:blipFill>
        <p:spPr>
          <a:xfrm>
            <a:off x="5564554" y="4614488"/>
            <a:ext cx="2310422" cy="418856"/>
          </a:xfrm>
          <a:prstGeom prst="rect">
            <a:avLst/>
          </a:prstGeom>
        </p:spPr>
      </p:pic>
    </p:spTree>
    <p:extLst>
      <p:ext uri="{BB962C8B-B14F-4D97-AF65-F5344CB8AC3E}">
        <p14:creationId xmlns:p14="http://schemas.microsoft.com/office/powerpoint/2010/main" val="37684810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8CFBD88-7FF2-C949-B7CF-E3F0F99DA5B3}"/>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22</a:t>
            </a:fld>
            <a:endParaRPr lang="en"/>
          </a:p>
        </p:txBody>
      </p:sp>
      <p:sp>
        <p:nvSpPr>
          <p:cNvPr id="3" name="Rounded Rectangle 2">
            <a:extLst>
              <a:ext uri="{FF2B5EF4-FFF2-40B4-BE49-F238E27FC236}">
                <a16:creationId xmlns:a16="http://schemas.microsoft.com/office/drawing/2014/main" id="{6A61DB8E-2B40-F545-94E5-FE7FF7805B98}"/>
              </a:ext>
            </a:extLst>
          </p:cNvPr>
          <p:cNvSpPr/>
          <p:nvPr/>
        </p:nvSpPr>
        <p:spPr>
          <a:xfrm>
            <a:off x="1168400" y="241300"/>
            <a:ext cx="4140200" cy="698500"/>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4000" dirty="0">
                <a:solidFill>
                  <a:schemeClr val="tx1"/>
                </a:solidFill>
                <a:latin typeface="Avenir Book" panose="02000503020000020003" pitchFamily="2" charset="0"/>
              </a:rPr>
              <a:t>Y Cwricwlwm </a:t>
            </a:r>
          </a:p>
        </p:txBody>
      </p:sp>
      <p:pic>
        <p:nvPicPr>
          <p:cNvPr id="6" name="Picture 5">
            <a:extLst>
              <a:ext uri="{FF2B5EF4-FFF2-40B4-BE49-F238E27FC236}">
                <a16:creationId xmlns:a16="http://schemas.microsoft.com/office/drawing/2014/main" id="{66507A0E-08A1-324A-B679-A3E65557818E}"/>
              </a:ext>
            </a:extLst>
          </p:cNvPr>
          <p:cNvPicPr>
            <a:picLocks noChangeAspect="1"/>
          </p:cNvPicPr>
          <p:nvPr/>
        </p:nvPicPr>
        <p:blipFill>
          <a:blip r:embed="rId2"/>
          <a:stretch>
            <a:fillRect/>
          </a:stretch>
        </p:blipFill>
        <p:spPr>
          <a:xfrm>
            <a:off x="984739" y="1675436"/>
            <a:ext cx="7432419" cy="1792627"/>
          </a:xfrm>
          <a:prstGeom prst="rect">
            <a:avLst/>
          </a:prstGeom>
        </p:spPr>
      </p:pic>
      <p:pic>
        <p:nvPicPr>
          <p:cNvPr id="11" name="Picture 10">
            <a:extLst>
              <a:ext uri="{FF2B5EF4-FFF2-40B4-BE49-F238E27FC236}">
                <a16:creationId xmlns:a16="http://schemas.microsoft.com/office/drawing/2014/main" id="{349E65CE-18FD-6449-A971-C2DD2977C2B3}"/>
              </a:ext>
            </a:extLst>
          </p:cNvPr>
          <p:cNvPicPr>
            <a:picLocks noChangeAspect="1"/>
          </p:cNvPicPr>
          <p:nvPr/>
        </p:nvPicPr>
        <p:blipFill>
          <a:blip r:embed="rId3"/>
          <a:stretch>
            <a:fillRect/>
          </a:stretch>
        </p:blipFill>
        <p:spPr>
          <a:xfrm>
            <a:off x="1672492" y="4542197"/>
            <a:ext cx="2310422" cy="418856"/>
          </a:xfrm>
          <a:prstGeom prst="rect">
            <a:avLst/>
          </a:prstGeom>
        </p:spPr>
      </p:pic>
    </p:spTree>
    <p:extLst>
      <p:ext uri="{BB962C8B-B14F-4D97-AF65-F5344CB8AC3E}">
        <p14:creationId xmlns:p14="http://schemas.microsoft.com/office/powerpoint/2010/main" val="10648966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3248D92-9B7A-5B4D-96DF-9E9BC4227949}"/>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23</a:t>
            </a:fld>
            <a:endParaRPr lang="en"/>
          </a:p>
        </p:txBody>
      </p:sp>
      <p:sp>
        <p:nvSpPr>
          <p:cNvPr id="3" name="Rounded Rectangle 2">
            <a:extLst>
              <a:ext uri="{FF2B5EF4-FFF2-40B4-BE49-F238E27FC236}">
                <a16:creationId xmlns:a16="http://schemas.microsoft.com/office/drawing/2014/main" id="{F2DF24CA-4412-CA4B-8F35-14C60B965E8C}"/>
              </a:ext>
            </a:extLst>
          </p:cNvPr>
          <p:cNvSpPr/>
          <p:nvPr/>
        </p:nvSpPr>
        <p:spPr>
          <a:xfrm>
            <a:off x="1130300" y="279400"/>
            <a:ext cx="3676600" cy="59690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y-GB" sz="2000" b="1" dirty="0">
                <a:latin typeface="Avenir Book" panose="02000503020000020003" pitchFamily="2" charset="0"/>
              </a:rPr>
              <a:t>Cam cynnydd 2 </a:t>
            </a:r>
          </a:p>
        </p:txBody>
      </p:sp>
      <p:sp>
        <p:nvSpPr>
          <p:cNvPr id="4" name="Rounded Rectangle 3">
            <a:extLst>
              <a:ext uri="{FF2B5EF4-FFF2-40B4-BE49-F238E27FC236}">
                <a16:creationId xmlns:a16="http://schemas.microsoft.com/office/drawing/2014/main" id="{62F9FC67-F14D-454B-859D-910BAF25E420}"/>
              </a:ext>
            </a:extLst>
          </p:cNvPr>
          <p:cNvSpPr/>
          <p:nvPr/>
        </p:nvSpPr>
        <p:spPr>
          <a:xfrm>
            <a:off x="806400" y="2330450"/>
            <a:ext cx="7112000" cy="1778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u="sng" dirty="0">
              <a:latin typeface="Avenir Book" panose="02000503020000020003" pitchFamily="2" charset="0"/>
            </a:endParaRPr>
          </a:p>
          <a:p>
            <a:pPr algn="ctr"/>
            <a:r>
              <a:rPr lang="en-GB" sz="2400" b="1" u="sng" dirty="0" err="1">
                <a:solidFill>
                  <a:schemeClr val="tx1"/>
                </a:solidFill>
                <a:latin typeface="Avenir Book" panose="02000503020000020003" pitchFamily="2" charset="0"/>
              </a:rPr>
              <a:t>Canllawiau</a:t>
            </a:r>
            <a:r>
              <a:rPr lang="en-GB" sz="2400" b="1" u="sng" dirty="0">
                <a:solidFill>
                  <a:schemeClr val="tx1"/>
                </a:solidFill>
                <a:latin typeface="Avenir Book" panose="02000503020000020003" pitchFamily="2" charset="0"/>
              </a:rPr>
              <a:t> </a:t>
            </a:r>
            <a:r>
              <a:rPr lang="en-GB" sz="2400" b="1" u="sng" dirty="0" err="1">
                <a:solidFill>
                  <a:schemeClr val="tx1"/>
                </a:solidFill>
                <a:latin typeface="Avenir Book" panose="02000503020000020003" pitchFamily="2" charset="0"/>
              </a:rPr>
              <a:t>Cwricwlwm</a:t>
            </a:r>
            <a:r>
              <a:rPr lang="en-GB" sz="2400" b="1" u="sng" dirty="0">
                <a:solidFill>
                  <a:schemeClr val="tx1"/>
                </a:solidFill>
                <a:latin typeface="Avenir Book" panose="02000503020000020003" pitchFamily="2" charset="0"/>
              </a:rPr>
              <a:t> </a:t>
            </a:r>
            <a:r>
              <a:rPr lang="en-GB" sz="2400" b="1" u="sng" dirty="0" err="1">
                <a:solidFill>
                  <a:schemeClr val="tx1"/>
                </a:solidFill>
                <a:latin typeface="Avenir Book" panose="02000503020000020003" pitchFamily="2" charset="0"/>
              </a:rPr>
              <a:t>i</a:t>
            </a:r>
            <a:r>
              <a:rPr lang="en-GB" sz="2400" b="1" u="sng" dirty="0">
                <a:solidFill>
                  <a:schemeClr val="tx1"/>
                </a:solidFill>
                <a:latin typeface="Avenir Book" panose="02000503020000020003" pitchFamily="2" charset="0"/>
              </a:rPr>
              <a:t> </a:t>
            </a:r>
            <a:r>
              <a:rPr lang="en-GB" sz="2400" b="1" u="sng" dirty="0" err="1">
                <a:solidFill>
                  <a:schemeClr val="tx1"/>
                </a:solidFill>
                <a:latin typeface="Avenir Book" panose="02000503020000020003" pitchFamily="2" charset="0"/>
              </a:rPr>
              <a:t>Gymru</a:t>
            </a:r>
            <a:r>
              <a:rPr lang="en-GB" sz="2400" b="1" u="sng" dirty="0">
                <a:solidFill>
                  <a:schemeClr val="tx1"/>
                </a:solidFill>
                <a:latin typeface="Avenir Book" panose="02000503020000020003" pitchFamily="2" charset="0"/>
              </a:rPr>
              <a:t> </a:t>
            </a:r>
          </a:p>
          <a:p>
            <a:pPr algn="ctr"/>
            <a:endParaRPr lang="en-GB" sz="2000" u="sng" dirty="0">
              <a:latin typeface="Avenir Book" panose="02000503020000020003" pitchFamily="2" charset="0"/>
            </a:endParaRPr>
          </a:p>
          <a:p>
            <a:pPr algn="ctr"/>
            <a:r>
              <a:rPr lang="en-GB" sz="2000" dirty="0" err="1">
                <a:solidFill>
                  <a:schemeClr val="tx1"/>
                </a:solidFill>
                <a:latin typeface="Avenir Book" panose="02000503020000020003" pitchFamily="2" charset="0"/>
              </a:rPr>
              <a:t>Rwy’n</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dechrau</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defnyddio</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gwybodaeth</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sydd</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wedi’i</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chyflwyno</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mewn</a:t>
            </a:r>
            <a:r>
              <a:rPr lang="en-GB" sz="2000" dirty="0">
                <a:solidFill>
                  <a:schemeClr val="tx1"/>
                </a:solidFill>
                <a:latin typeface="Avenir Book" panose="02000503020000020003" pitchFamily="2" charset="0"/>
              </a:rPr>
              <a:t> un </a:t>
            </a:r>
            <a:r>
              <a:rPr lang="en-GB" sz="2000" dirty="0" err="1">
                <a:solidFill>
                  <a:schemeClr val="tx1"/>
                </a:solidFill>
                <a:latin typeface="Avenir Book" panose="02000503020000020003" pitchFamily="2" charset="0"/>
              </a:rPr>
              <a:t>iaith</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a’i</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mynegi</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yn</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fy</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ngeiriau</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fy</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hun</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mewn</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iaith</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arall</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tud</a:t>
            </a:r>
            <a:r>
              <a:rPr lang="en-GB" sz="2000" dirty="0">
                <a:solidFill>
                  <a:schemeClr val="tx1"/>
                </a:solidFill>
                <a:latin typeface="Avenir Book" panose="02000503020000020003" pitchFamily="2" charset="0"/>
              </a:rPr>
              <a:t>. 138)</a:t>
            </a:r>
          </a:p>
          <a:p>
            <a:pPr algn="ctr"/>
            <a:endParaRPr lang="cy-GB" dirty="0"/>
          </a:p>
        </p:txBody>
      </p:sp>
      <p:pic>
        <p:nvPicPr>
          <p:cNvPr id="6" name="Picture 5">
            <a:extLst>
              <a:ext uri="{FF2B5EF4-FFF2-40B4-BE49-F238E27FC236}">
                <a16:creationId xmlns:a16="http://schemas.microsoft.com/office/drawing/2014/main" id="{B91925A2-7028-954A-A8CC-6790D4297BBC}"/>
              </a:ext>
            </a:extLst>
          </p:cNvPr>
          <p:cNvPicPr>
            <a:picLocks noChangeAspect="1"/>
          </p:cNvPicPr>
          <p:nvPr/>
        </p:nvPicPr>
        <p:blipFill>
          <a:blip r:embed="rId2"/>
          <a:stretch>
            <a:fillRect/>
          </a:stretch>
        </p:blipFill>
        <p:spPr>
          <a:xfrm>
            <a:off x="6504892" y="279400"/>
            <a:ext cx="1295400" cy="1295400"/>
          </a:xfrm>
          <a:prstGeom prst="rect">
            <a:avLst/>
          </a:prstGeom>
        </p:spPr>
      </p:pic>
      <p:pic>
        <p:nvPicPr>
          <p:cNvPr id="7" name="Picture 6">
            <a:extLst>
              <a:ext uri="{FF2B5EF4-FFF2-40B4-BE49-F238E27FC236}">
                <a16:creationId xmlns:a16="http://schemas.microsoft.com/office/drawing/2014/main" id="{19D4A18A-329B-A247-8488-4092CE8F28ED}"/>
              </a:ext>
            </a:extLst>
          </p:cNvPr>
          <p:cNvPicPr>
            <a:picLocks noChangeAspect="1"/>
          </p:cNvPicPr>
          <p:nvPr/>
        </p:nvPicPr>
        <p:blipFill>
          <a:blip r:embed="rId3"/>
          <a:stretch>
            <a:fillRect/>
          </a:stretch>
        </p:blipFill>
        <p:spPr>
          <a:xfrm>
            <a:off x="1879600" y="1035050"/>
            <a:ext cx="1473200" cy="1029222"/>
          </a:xfrm>
          <a:prstGeom prst="rect">
            <a:avLst/>
          </a:prstGeom>
        </p:spPr>
      </p:pic>
      <p:sp>
        <p:nvSpPr>
          <p:cNvPr id="8" name="TextBox 7">
            <a:extLst>
              <a:ext uri="{FF2B5EF4-FFF2-40B4-BE49-F238E27FC236}">
                <a16:creationId xmlns:a16="http://schemas.microsoft.com/office/drawing/2014/main" id="{4BF59CE2-3074-0D40-945C-9B53A0B72849}"/>
              </a:ext>
            </a:extLst>
          </p:cNvPr>
          <p:cNvSpPr txBox="1"/>
          <p:nvPr/>
        </p:nvSpPr>
        <p:spPr>
          <a:xfrm>
            <a:off x="1521608" y="4247662"/>
            <a:ext cx="5630984" cy="738664"/>
          </a:xfrm>
          <a:prstGeom prst="rect">
            <a:avLst/>
          </a:prstGeom>
          <a:noFill/>
        </p:spPr>
        <p:txBody>
          <a:bodyPr wrap="square">
            <a:spAutoFit/>
          </a:bodyPr>
          <a:lstStyle/>
          <a:p>
            <a:r>
              <a:rPr lang="cy-GB" dirty="0">
                <a:hlinkClick r:id="rId4"/>
              </a:rPr>
              <a:t>https://hwb.gov.wales/api/storage/b0e91f7c-0050-47b6-9b23-0273d39df9f3/canllawiau-cwricwlwm-i-gymru-070220.pdf</a:t>
            </a:r>
            <a:endParaRPr lang="cy-GB" dirty="0"/>
          </a:p>
          <a:p>
            <a:endParaRPr lang="cy-GB" dirty="0"/>
          </a:p>
        </p:txBody>
      </p:sp>
    </p:spTree>
    <p:extLst>
      <p:ext uri="{BB962C8B-B14F-4D97-AF65-F5344CB8AC3E}">
        <p14:creationId xmlns:p14="http://schemas.microsoft.com/office/powerpoint/2010/main" val="9722864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637CB67-7CDD-0F41-B835-CC767472B0F7}"/>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24</a:t>
            </a:fld>
            <a:endParaRPr lang="en"/>
          </a:p>
        </p:txBody>
      </p:sp>
      <p:sp>
        <p:nvSpPr>
          <p:cNvPr id="7" name="Rounded Rectangle 6">
            <a:extLst>
              <a:ext uri="{FF2B5EF4-FFF2-40B4-BE49-F238E27FC236}">
                <a16:creationId xmlns:a16="http://schemas.microsoft.com/office/drawing/2014/main" id="{E7B2DDFC-F34B-5B43-9DAC-C9EE23C41707}"/>
              </a:ext>
            </a:extLst>
          </p:cNvPr>
          <p:cNvSpPr/>
          <p:nvPr/>
        </p:nvSpPr>
        <p:spPr>
          <a:xfrm>
            <a:off x="1913116" y="772965"/>
            <a:ext cx="5901967" cy="1799210"/>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err="1">
                <a:solidFill>
                  <a:schemeClr val="tx1"/>
                </a:solidFill>
                <a:latin typeface="Avenir Book" panose="02000503020000020003" pitchFamily="2" charset="0"/>
              </a:rPr>
              <a:t>Sut</a:t>
            </a:r>
            <a:r>
              <a:rPr lang="en-GB" sz="3200" dirty="0">
                <a:solidFill>
                  <a:schemeClr val="tx1"/>
                </a:solidFill>
                <a:latin typeface="Avenir Book" panose="02000503020000020003" pitchFamily="2" charset="0"/>
              </a:rPr>
              <a:t> </a:t>
            </a:r>
            <a:r>
              <a:rPr lang="en-GB" sz="3200" dirty="0" err="1">
                <a:solidFill>
                  <a:schemeClr val="tx1"/>
                </a:solidFill>
                <a:latin typeface="Avenir Book" panose="02000503020000020003" pitchFamily="2" charset="0"/>
              </a:rPr>
              <a:t>gellir</a:t>
            </a:r>
            <a:r>
              <a:rPr lang="en-GB" sz="3200" dirty="0">
                <a:solidFill>
                  <a:schemeClr val="tx1"/>
                </a:solidFill>
                <a:latin typeface="Avenir Book" panose="02000503020000020003" pitchFamily="2" charset="0"/>
              </a:rPr>
              <a:t> </a:t>
            </a:r>
            <a:r>
              <a:rPr lang="en-GB" sz="3200" dirty="0" err="1">
                <a:solidFill>
                  <a:schemeClr val="tx1"/>
                </a:solidFill>
                <a:latin typeface="Avenir Book" panose="02000503020000020003" pitchFamily="2" charset="0"/>
              </a:rPr>
              <a:t>defnyddio’r</a:t>
            </a:r>
            <a:r>
              <a:rPr lang="en-GB" sz="3200" dirty="0">
                <a:solidFill>
                  <a:schemeClr val="tx1"/>
                </a:solidFill>
                <a:latin typeface="Avenir Book" panose="02000503020000020003" pitchFamily="2" charset="0"/>
              </a:rPr>
              <a:t> </a:t>
            </a:r>
            <a:r>
              <a:rPr lang="en-GB" sz="3200" dirty="0" err="1">
                <a:solidFill>
                  <a:schemeClr val="tx1"/>
                </a:solidFill>
                <a:latin typeface="Avenir Book" panose="02000503020000020003" pitchFamily="2" charset="0"/>
              </a:rPr>
              <a:t>sgil</a:t>
            </a:r>
            <a:r>
              <a:rPr lang="en-GB" sz="3200" dirty="0">
                <a:solidFill>
                  <a:schemeClr val="tx1"/>
                </a:solidFill>
                <a:latin typeface="Avenir Book" panose="02000503020000020003" pitchFamily="2" charset="0"/>
              </a:rPr>
              <a:t> o  </a:t>
            </a:r>
            <a:r>
              <a:rPr lang="en-GB" sz="3200" dirty="0" err="1">
                <a:solidFill>
                  <a:schemeClr val="tx1"/>
                </a:solidFill>
                <a:latin typeface="Avenir Book" panose="02000503020000020003" pitchFamily="2" charset="0"/>
              </a:rPr>
              <a:t>drawsieithu</a:t>
            </a:r>
            <a:r>
              <a:rPr lang="en-GB" sz="3200" dirty="0">
                <a:solidFill>
                  <a:schemeClr val="tx1"/>
                </a:solidFill>
                <a:latin typeface="Avenir Book" panose="02000503020000020003" pitchFamily="2" charset="0"/>
              </a:rPr>
              <a:t> </a:t>
            </a:r>
            <a:r>
              <a:rPr lang="en-GB" sz="3200" dirty="0" err="1">
                <a:solidFill>
                  <a:schemeClr val="tx1"/>
                </a:solidFill>
                <a:latin typeface="Avenir Book" panose="02000503020000020003" pitchFamily="2" charset="0"/>
              </a:rPr>
              <a:t>i</a:t>
            </a:r>
            <a:r>
              <a:rPr lang="en-GB" sz="3200" dirty="0">
                <a:solidFill>
                  <a:schemeClr val="tx1"/>
                </a:solidFill>
                <a:latin typeface="Avenir Book" panose="02000503020000020003" pitchFamily="2" charset="0"/>
              </a:rPr>
              <a:t> </a:t>
            </a:r>
            <a:r>
              <a:rPr lang="en-GB" sz="3200" dirty="0" err="1">
                <a:solidFill>
                  <a:schemeClr val="tx1"/>
                </a:solidFill>
                <a:latin typeface="Avenir Book" panose="02000503020000020003" pitchFamily="2" charset="0"/>
              </a:rPr>
              <a:t>hybu</a:t>
            </a:r>
            <a:r>
              <a:rPr lang="en-GB" sz="3200" dirty="0">
                <a:solidFill>
                  <a:schemeClr val="tx1"/>
                </a:solidFill>
                <a:latin typeface="Avenir Book" panose="02000503020000020003" pitchFamily="2" charset="0"/>
              </a:rPr>
              <a:t> </a:t>
            </a:r>
            <a:r>
              <a:rPr lang="en-GB" sz="3200" dirty="0" err="1">
                <a:solidFill>
                  <a:schemeClr val="tx1"/>
                </a:solidFill>
                <a:latin typeface="Avenir Book" panose="02000503020000020003" pitchFamily="2" charset="0"/>
              </a:rPr>
              <a:t>sgiliau</a:t>
            </a:r>
            <a:r>
              <a:rPr lang="en-GB" sz="3200" dirty="0">
                <a:solidFill>
                  <a:schemeClr val="tx1"/>
                </a:solidFill>
                <a:latin typeface="Avenir Book" panose="02000503020000020003" pitchFamily="2" charset="0"/>
              </a:rPr>
              <a:t> </a:t>
            </a:r>
            <a:r>
              <a:rPr lang="en-GB" sz="3200" dirty="0" err="1">
                <a:solidFill>
                  <a:schemeClr val="tx1"/>
                </a:solidFill>
                <a:latin typeface="Avenir Book" panose="02000503020000020003" pitchFamily="2" charset="0"/>
              </a:rPr>
              <a:t>ieithyddol</a:t>
            </a:r>
            <a:r>
              <a:rPr lang="en-GB" sz="3200" dirty="0">
                <a:solidFill>
                  <a:schemeClr val="tx1"/>
                </a:solidFill>
                <a:latin typeface="Avenir Book" panose="02000503020000020003" pitchFamily="2" charset="0"/>
              </a:rPr>
              <a:t> </a:t>
            </a:r>
            <a:r>
              <a:rPr lang="en-GB" sz="3200" dirty="0" err="1">
                <a:solidFill>
                  <a:schemeClr val="tx1"/>
                </a:solidFill>
                <a:latin typeface="Avenir Book" panose="02000503020000020003" pitchFamily="2" charset="0"/>
              </a:rPr>
              <a:t>yn</a:t>
            </a:r>
            <a:r>
              <a:rPr lang="en-GB" sz="3200" dirty="0">
                <a:solidFill>
                  <a:schemeClr val="tx1"/>
                </a:solidFill>
                <a:latin typeface="Avenir Book" panose="02000503020000020003" pitchFamily="2" charset="0"/>
              </a:rPr>
              <a:t> y </a:t>
            </a:r>
            <a:r>
              <a:rPr lang="en-GB" sz="3200" dirty="0" err="1">
                <a:solidFill>
                  <a:schemeClr val="tx1"/>
                </a:solidFill>
                <a:latin typeface="Avenir Book" panose="02000503020000020003" pitchFamily="2" charset="0"/>
              </a:rPr>
              <a:t>dosbarth</a:t>
            </a:r>
            <a:r>
              <a:rPr lang="en-GB" sz="3200" dirty="0">
                <a:solidFill>
                  <a:schemeClr val="tx1"/>
                </a:solidFill>
                <a:latin typeface="Avenir Book" panose="02000503020000020003" pitchFamily="2" charset="0"/>
              </a:rPr>
              <a:t>? </a:t>
            </a:r>
            <a:endParaRPr lang="cy-GB" sz="3200" dirty="0">
              <a:solidFill>
                <a:schemeClr val="tx1"/>
              </a:solidFill>
              <a:latin typeface="Avenir Book" panose="02000503020000020003" pitchFamily="2" charset="0"/>
            </a:endParaRPr>
          </a:p>
        </p:txBody>
      </p:sp>
      <p:pic>
        <p:nvPicPr>
          <p:cNvPr id="9" name="Picture 8">
            <a:extLst>
              <a:ext uri="{FF2B5EF4-FFF2-40B4-BE49-F238E27FC236}">
                <a16:creationId xmlns:a16="http://schemas.microsoft.com/office/drawing/2014/main" id="{B6280433-3F23-2B41-A015-D13DFC1D8ED1}"/>
              </a:ext>
            </a:extLst>
          </p:cNvPr>
          <p:cNvPicPr>
            <a:picLocks noChangeAspect="1"/>
          </p:cNvPicPr>
          <p:nvPr/>
        </p:nvPicPr>
        <p:blipFill>
          <a:blip r:embed="rId2"/>
          <a:stretch>
            <a:fillRect/>
          </a:stretch>
        </p:blipFill>
        <p:spPr>
          <a:xfrm>
            <a:off x="3289300" y="2884635"/>
            <a:ext cx="2286000" cy="1485900"/>
          </a:xfrm>
          <a:prstGeom prst="rect">
            <a:avLst/>
          </a:prstGeom>
        </p:spPr>
      </p:pic>
      <p:pic>
        <p:nvPicPr>
          <p:cNvPr id="6" name="Picture 5">
            <a:extLst>
              <a:ext uri="{FF2B5EF4-FFF2-40B4-BE49-F238E27FC236}">
                <a16:creationId xmlns:a16="http://schemas.microsoft.com/office/drawing/2014/main" id="{3A9DE694-6212-D246-B96D-BD32C64A5A82}"/>
              </a:ext>
            </a:extLst>
          </p:cNvPr>
          <p:cNvPicPr>
            <a:picLocks noChangeAspect="1"/>
          </p:cNvPicPr>
          <p:nvPr/>
        </p:nvPicPr>
        <p:blipFill>
          <a:blip r:embed="rId3"/>
          <a:stretch>
            <a:fillRect/>
          </a:stretch>
        </p:blipFill>
        <p:spPr>
          <a:xfrm>
            <a:off x="5775569" y="4542197"/>
            <a:ext cx="2310422" cy="418856"/>
          </a:xfrm>
          <a:prstGeom prst="rect">
            <a:avLst/>
          </a:prstGeom>
        </p:spPr>
      </p:pic>
    </p:spTree>
    <p:extLst>
      <p:ext uri="{BB962C8B-B14F-4D97-AF65-F5344CB8AC3E}">
        <p14:creationId xmlns:p14="http://schemas.microsoft.com/office/powerpoint/2010/main" val="2602960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7117A43-BCD7-F148-804C-4E4201C7560A}"/>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25</a:t>
            </a:fld>
            <a:endParaRPr lang="en"/>
          </a:p>
        </p:txBody>
      </p:sp>
      <p:sp>
        <p:nvSpPr>
          <p:cNvPr id="3" name="Rectangle 2">
            <a:extLst>
              <a:ext uri="{FF2B5EF4-FFF2-40B4-BE49-F238E27FC236}">
                <a16:creationId xmlns:a16="http://schemas.microsoft.com/office/drawing/2014/main" id="{E38509BF-6502-E348-92C1-07DC2D82B409}"/>
              </a:ext>
            </a:extLst>
          </p:cNvPr>
          <p:cNvSpPr/>
          <p:nvPr/>
        </p:nvSpPr>
        <p:spPr>
          <a:xfrm>
            <a:off x="1282700" y="771268"/>
            <a:ext cx="6756400" cy="954107"/>
          </a:xfrm>
          <a:prstGeom prst="rect">
            <a:avLst/>
          </a:prstGeom>
          <a:solidFill>
            <a:schemeClr val="accent4">
              <a:lumMod val="20000"/>
              <a:lumOff val="80000"/>
            </a:schemeClr>
          </a:solidFill>
        </p:spPr>
        <p:txBody>
          <a:bodyPr wrap="square">
            <a:spAutoFit/>
          </a:bodyPr>
          <a:lstStyle/>
          <a:p>
            <a:pPr algn="ctr"/>
            <a:r>
              <a:rPr lang="cy-GB" sz="2800" dirty="0">
                <a:solidFill>
                  <a:schemeClr val="tx1"/>
                </a:solidFill>
                <a:latin typeface="Avenir" panose="02000503020000020003" pitchFamily="2" charset="0"/>
              </a:rPr>
              <a:t>Sut mae cyfoethogi sgiliau ysgrifennu yn y Gymraeg? </a:t>
            </a:r>
          </a:p>
        </p:txBody>
      </p:sp>
      <p:pic>
        <p:nvPicPr>
          <p:cNvPr id="7" name="Picture 6">
            <a:extLst>
              <a:ext uri="{FF2B5EF4-FFF2-40B4-BE49-F238E27FC236}">
                <a16:creationId xmlns:a16="http://schemas.microsoft.com/office/drawing/2014/main" id="{D6D903D2-3721-2A42-A1E4-4BE70F54B6AF}"/>
              </a:ext>
            </a:extLst>
          </p:cNvPr>
          <p:cNvPicPr>
            <a:picLocks noChangeAspect="1"/>
          </p:cNvPicPr>
          <p:nvPr/>
        </p:nvPicPr>
        <p:blipFill>
          <a:blip r:embed="rId2"/>
          <a:stretch>
            <a:fillRect/>
          </a:stretch>
        </p:blipFill>
        <p:spPr>
          <a:xfrm>
            <a:off x="2800350" y="2139950"/>
            <a:ext cx="3543300" cy="1968500"/>
          </a:xfrm>
          <a:prstGeom prst="rect">
            <a:avLst/>
          </a:prstGeom>
        </p:spPr>
      </p:pic>
      <p:pic>
        <p:nvPicPr>
          <p:cNvPr id="5" name="Picture 4">
            <a:extLst>
              <a:ext uri="{FF2B5EF4-FFF2-40B4-BE49-F238E27FC236}">
                <a16:creationId xmlns:a16="http://schemas.microsoft.com/office/drawing/2014/main" id="{5E52C2EF-9EB5-6249-BB2F-27D5D130558E}"/>
              </a:ext>
            </a:extLst>
          </p:cNvPr>
          <p:cNvPicPr>
            <a:picLocks noChangeAspect="1"/>
          </p:cNvPicPr>
          <p:nvPr/>
        </p:nvPicPr>
        <p:blipFill>
          <a:blip r:embed="rId3"/>
          <a:stretch>
            <a:fillRect/>
          </a:stretch>
        </p:blipFill>
        <p:spPr>
          <a:xfrm>
            <a:off x="1645139" y="4523025"/>
            <a:ext cx="2310422" cy="418856"/>
          </a:xfrm>
          <a:prstGeom prst="rect">
            <a:avLst/>
          </a:prstGeom>
        </p:spPr>
      </p:pic>
    </p:spTree>
    <p:extLst>
      <p:ext uri="{BB962C8B-B14F-4D97-AF65-F5344CB8AC3E}">
        <p14:creationId xmlns:p14="http://schemas.microsoft.com/office/powerpoint/2010/main" val="30817744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3756500-7C58-5E4B-A40E-AF130C27785D}"/>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26</a:t>
            </a:fld>
            <a:endParaRPr lang="en"/>
          </a:p>
        </p:txBody>
      </p:sp>
      <p:sp>
        <p:nvSpPr>
          <p:cNvPr id="3" name="Rectangle 2">
            <a:extLst>
              <a:ext uri="{FF2B5EF4-FFF2-40B4-BE49-F238E27FC236}">
                <a16:creationId xmlns:a16="http://schemas.microsoft.com/office/drawing/2014/main" id="{CCA2715A-28CC-B947-A00C-EED7C1B4EBD7}"/>
              </a:ext>
            </a:extLst>
          </p:cNvPr>
          <p:cNvSpPr/>
          <p:nvPr/>
        </p:nvSpPr>
        <p:spPr>
          <a:xfrm>
            <a:off x="644501" y="547774"/>
            <a:ext cx="7855000" cy="830997"/>
          </a:xfrm>
          <a:prstGeom prst="rect">
            <a:avLst/>
          </a:prstGeom>
          <a:solidFill>
            <a:schemeClr val="accent4">
              <a:lumMod val="20000"/>
              <a:lumOff val="80000"/>
            </a:schemeClr>
          </a:solidFill>
        </p:spPr>
        <p:txBody>
          <a:bodyPr wrap="square">
            <a:spAutoFit/>
          </a:bodyPr>
          <a:lstStyle/>
          <a:p>
            <a:r>
              <a:rPr lang="en-GB" sz="2400" dirty="0" err="1">
                <a:latin typeface="Avenir Book" panose="02000503020000020003" pitchFamily="2" charset="0"/>
              </a:rPr>
              <a:t>Rhaid</a:t>
            </a:r>
            <a:r>
              <a:rPr lang="en-GB" sz="2400" dirty="0">
                <a:latin typeface="Avenir Book" panose="02000503020000020003" pitchFamily="2" charset="0"/>
              </a:rPr>
              <a:t> </a:t>
            </a:r>
            <a:r>
              <a:rPr lang="en-GB" sz="2400" dirty="0" err="1">
                <a:latin typeface="Avenir Book" panose="02000503020000020003" pitchFamily="2" charset="0"/>
              </a:rPr>
              <a:t>peidio</a:t>
            </a:r>
            <a:r>
              <a:rPr lang="en-GB" sz="2400" dirty="0">
                <a:latin typeface="Avenir Book" panose="02000503020000020003" pitchFamily="2" charset="0"/>
              </a:rPr>
              <a:t> </a:t>
            </a:r>
            <a:r>
              <a:rPr lang="en-GB" sz="2400" dirty="0" err="1">
                <a:latin typeface="Avenir Book" panose="02000503020000020003" pitchFamily="2" charset="0"/>
              </a:rPr>
              <a:t>â</a:t>
            </a:r>
            <a:r>
              <a:rPr lang="en-GB" sz="2400" dirty="0">
                <a:latin typeface="Avenir Book" panose="02000503020000020003" pitchFamily="2" charset="0"/>
              </a:rPr>
              <a:t> </a:t>
            </a:r>
            <a:r>
              <a:rPr lang="en-GB" sz="2400" dirty="0" err="1">
                <a:latin typeface="Avenir Book" panose="02000503020000020003" pitchFamily="2" charset="0"/>
              </a:rPr>
              <a:t>chyfieithu</a:t>
            </a:r>
            <a:r>
              <a:rPr lang="en-GB" sz="2400" dirty="0">
                <a:latin typeface="Avenir Book" panose="02000503020000020003" pitchFamily="2" charset="0"/>
              </a:rPr>
              <a:t> </a:t>
            </a:r>
            <a:r>
              <a:rPr lang="en-GB" sz="2400" dirty="0" err="1">
                <a:latin typeface="Avenir Book" panose="02000503020000020003" pitchFamily="2" charset="0"/>
              </a:rPr>
              <a:t>idiomau</a:t>
            </a:r>
            <a:r>
              <a:rPr lang="en-GB" sz="2400" dirty="0">
                <a:latin typeface="Avenir Book" panose="02000503020000020003" pitchFamily="2" charset="0"/>
              </a:rPr>
              <a:t> </a:t>
            </a:r>
            <a:r>
              <a:rPr lang="en-GB" sz="2400" dirty="0" err="1">
                <a:latin typeface="Avenir Book" panose="02000503020000020003" pitchFamily="2" charset="0"/>
              </a:rPr>
              <a:t>Saesneg</a:t>
            </a:r>
            <a:r>
              <a:rPr lang="en-GB" sz="2400" dirty="0">
                <a:latin typeface="Avenir Book" panose="02000503020000020003" pitchFamily="2" charset="0"/>
              </a:rPr>
              <a:t>! Mae </a:t>
            </a:r>
            <a:r>
              <a:rPr lang="en-GB" sz="2400" dirty="0" err="1">
                <a:latin typeface="Avenir Book" panose="02000503020000020003" pitchFamily="2" charset="0"/>
              </a:rPr>
              <a:t>idiomau</a:t>
            </a:r>
            <a:r>
              <a:rPr lang="en-GB" sz="2400" dirty="0">
                <a:latin typeface="Avenir Book" panose="02000503020000020003" pitchFamily="2" charset="0"/>
              </a:rPr>
              <a:t> </a:t>
            </a:r>
            <a:r>
              <a:rPr lang="en-GB" sz="2400" dirty="0" err="1">
                <a:latin typeface="Avenir Book" panose="02000503020000020003" pitchFamily="2" charset="0"/>
              </a:rPr>
              <a:t>unigryw</a:t>
            </a:r>
            <a:r>
              <a:rPr lang="en-GB" sz="2400" dirty="0">
                <a:latin typeface="Avenir Book" panose="02000503020000020003" pitchFamily="2" charset="0"/>
              </a:rPr>
              <a:t> </a:t>
            </a:r>
            <a:r>
              <a:rPr lang="en-GB" sz="2400" dirty="0" err="1">
                <a:latin typeface="Avenir Book" panose="02000503020000020003" pitchFamily="2" charset="0"/>
              </a:rPr>
              <a:t>gyda</a:t>
            </a:r>
            <a:r>
              <a:rPr lang="en-GB" sz="2400" dirty="0">
                <a:latin typeface="Avenir Book" panose="02000503020000020003" pitchFamily="2" charset="0"/>
              </a:rPr>
              <a:t> </a:t>
            </a:r>
            <a:r>
              <a:rPr lang="en-GB" sz="2400" dirty="0" err="1">
                <a:latin typeface="Avenir Book" panose="02000503020000020003" pitchFamily="2" charset="0"/>
              </a:rPr>
              <a:t>ni</a:t>
            </a:r>
            <a:r>
              <a:rPr lang="en-GB" sz="2400" dirty="0">
                <a:latin typeface="Avenir Book" panose="02000503020000020003" pitchFamily="2" charset="0"/>
              </a:rPr>
              <a:t> </a:t>
            </a:r>
            <a:r>
              <a:rPr lang="en-GB" sz="2400" dirty="0" err="1">
                <a:latin typeface="Avenir Book" panose="02000503020000020003" pitchFamily="2" charset="0"/>
              </a:rPr>
              <a:t>yn</a:t>
            </a:r>
            <a:r>
              <a:rPr lang="en-GB" sz="2400" dirty="0">
                <a:latin typeface="Avenir Book" panose="02000503020000020003" pitchFamily="2" charset="0"/>
              </a:rPr>
              <a:t> </a:t>
            </a:r>
            <a:r>
              <a:rPr lang="en-GB" sz="2400" dirty="0" err="1">
                <a:latin typeface="Avenir Book" panose="02000503020000020003" pitchFamily="2" charset="0"/>
              </a:rPr>
              <a:t>yr</a:t>
            </a:r>
            <a:r>
              <a:rPr lang="en-GB" sz="2400" dirty="0">
                <a:latin typeface="Avenir Book" panose="02000503020000020003" pitchFamily="2" charset="0"/>
              </a:rPr>
              <a:t> </a:t>
            </a:r>
            <a:r>
              <a:rPr lang="en-GB" sz="2400" dirty="0" err="1">
                <a:latin typeface="Avenir Book" panose="02000503020000020003" pitchFamily="2" charset="0"/>
              </a:rPr>
              <a:t>iaith</a:t>
            </a:r>
            <a:r>
              <a:rPr lang="en-GB" sz="2400" dirty="0">
                <a:latin typeface="Avenir Book" panose="02000503020000020003" pitchFamily="2" charset="0"/>
              </a:rPr>
              <a:t> </a:t>
            </a:r>
            <a:r>
              <a:rPr lang="en-GB" sz="2400" dirty="0" err="1">
                <a:latin typeface="Avenir Book" panose="02000503020000020003" pitchFamily="2" charset="0"/>
              </a:rPr>
              <a:t>Gymraeg</a:t>
            </a:r>
            <a:r>
              <a:rPr lang="en-GB" sz="2400" dirty="0">
                <a:latin typeface="Avenir Book" panose="02000503020000020003" pitchFamily="2" charset="0"/>
              </a:rPr>
              <a:t>.  </a:t>
            </a:r>
            <a:endParaRPr lang="cy-GB" sz="2400" dirty="0">
              <a:latin typeface="Avenir Book" panose="02000503020000020003" pitchFamily="2" charset="0"/>
            </a:endParaRPr>
          </a:p>
        </p:txBody>
      </p:sp>
      <p:pic>
        <p:nvPicPr>
          <p:cNvPr id="4" name="Picture 3">
            <a:extLst>
              <a:ext uri="{FF2B5EF4-FFF2-40B4-BE49-F238E27FC236}">
                <a16:creationId xmlns:a16="http://schemas.microsoft.com/office/drawing/2014/main" id="{1A95BAC0-A54A-F649-8BF5-446E9E1BDB15}"/>
              </a:ext>
            </a:extLst>
          </p:cNvPr>
          <p:cNvPicPr>
            <a:picLocks noChangeAspect="1"/>
          </p:cNvPicPr>
          <p:nvPr/>
        </p:nvPicPr>
        <p:blipFill>
          <a:blip r:embed="rId2"/>
          <a:stretch>
            <a:fillRect/>
          </a:stretch>
        </p:blipFill>
        <p:spPr>
          <a:xfrm>
            <a:off x="7797801" y="332318"/>
            <a:ext cx="1041400" cy="1041400"/>
          </a:xfrm>
          <a:prstGeom prst="rect">
            <a:avLst/>
          </a:prstGeom>
        </p:spPr>
      </p:pic>
      <p:sp>
        <p:nvSpPr>
          <p:cNvPr id="8" name="Rectangle 7">
            <a:extLst>
              <a:ext uri="{FF2B5EF4-FFF2-40B4-BE49-F238E27FC236}">
                <a16:creationId xmlns:a16="http://schemas.microsoft.com/office/drawing/2014/main" id="{EC645303-AE7D-BE42-8A0D-7EF32D8B0615}"/>
              </a:ext>
            </a:extLst>
          </p:cNvPr>
          <p:cNvSpPr/>
          <p:nvPr/>
        </p:nvSpPr>
        <p:spPr>
          <a:xfrm>
            <a:off x="1147687" y="2963141"/>
            <a:ext cx="5697711" cy="523220"/>
          </a:xfrm>
          <a:prstGeom prst="rect">
            <a:avLst/>
          </a:prstGeom>
          <a:solidFill>
            <a:schemeClr val="accent3">
              <a:lumMod val="20000"/>
              <a:lumOff val="80000"/>
            </a:schemeClr>
          </a:solidFill>
        </p:spPr>
        <p:txBody>
          <a:bodyPr wrap="square">
            <a:spAutoFit/>
          </a:bodyPr>
          <a:lstStyle/>
          <a:p>
            <a:r>
              <a:rPr lang="cy-GB" dirty="0">
                <a:hlinkClick r:id="rId3"/>
              </a:rPr>
              <a:t>https://www.digitalpolyglot.com/idioms-important-achieve-fluency/</a:t>
            </a:r>
            <a:endParaRPr lang="cy-GB" dirty="0"/>
          </a:p>
          <a:p>
            <a:endParaRPr lang="cy-GB" dirty="0"/>
          </a:p>
        </p:txBody>
      </p:sp>
      <p:sp>
        <p:nvSpPr>
          <p:cNvPr id="9" name="Rectangle 8">
            <a:extLst>
              <a:ext uri="{FF2B5EF4-FFF2-40B4-BE49-F238E27FC236}">
                <a16:creationId xmlns:a16="http://schemas.microsoft.com/office/drawing/2014/main" id="{FBC18180-0087-B942-9C4E-2FC727573F53}"/>
              </a:ext>
            </a:extLst>
          </p:cNvPr>
          <p:cNvSpPr/>
          <p:nvPr/>
        </p:nvSpPr>
        <p:spPr>
          <a:xfrm>
            <a:off x="753888" y="2164193"/>
            <a:ext cx="6878811" cy="707886"/>
          </a:xfrm>
          <a:prstGeom prst="rect">
            <a:avLst/>
          </a:prstGeom>
        </p:spPr>
        <p:txBody>
          <a:bodyPr wrap="square">
            <a:spAutoFit/>
          </a:bodyPr>
          <a:lstStyle/>
          <a:p>
            <a:pPr algn="ctr"/>
            <a:r>
              <a:rPr lang="en-GB" sz="2000" b="1" dirty="0">
                <a:solidFill>
                  <a:srgbClr val="2299CC"/>
                </a:solidFill>
                <a:latin typeface="Roboto"/>
              </a:rPr>
              <a:t>What are idioms and why are they important to achieve fluency?</a:t>
            </a:r>
            <a:endParaRPr lang="cy-GB" sz="2000" dirty="0"/>
          </a:p>
        </p:txBody>
      </p:sp>
      <p:pic>
        <p:nvPicPr>
          <p:cNvPr id="7" name="Picture 6">
            <a:extLst>
              <a:ext uri="{FF2B5EF4-FFF2-40B4-BE49-F238E27FC236}">
                <a16:creationId xmlns:a16="http://schemas.microsoft.com/office/drawing/2014/main" id="{2C625DCB-A448-FD4A-A32D-0A0395EB76B0}"/>
              </a:ext>
            </a:extLst>
          </p:cNvPr>
          <p:cNvPicPr>
            <a:picLocks noChangeAspect="1"/>
          </p:cNvPicPr>
          <p:nvPr/>
        </p:nvPicPr>
        <p:blipFill>
          <a:blip r:embed="rId4"/>
          <a:stretch>
            <a:fillRect/>
          </a:stretch>
        </p:blipFill>
        <p:spPr>
          <a:xfrm>
            <a:off x="1539630" y="4595726"/>
            <a:ext cx="2310422" cy="418856"/>
          </a:xfrm>
          <a:prstGeom prst="rect">
            <a:avLst/>
          </a:prstGeom>
        </p:spPr>
      </p:pic>
    </p:spTree>
    <p:extLst>
      <p:ext uri="{BB962C8B-B14F-4D97-AF65-F5344CB8AC3E}">
        <p14:creationId xmlns:p14="http://schemas.microsoft.com/office/powerpoint/2010/main" val="14176899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537690D-4473-6849-B144-3138DE271CED}"/>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27</a:t>
            </a:fld>
            <a:endParaRPr lang="en"/>
          </a:p>
        </p:txBody>
      </p:sp>
      <p:sp>
        <p:nvSpPr>
          <p:cNvPr id="3" name="Rectangle 2">
            <a:extLst>
              <a:ext uri="{FF2B5EF4-FFF2-40B4-BE49-F238E27FC236}">
                <a16:creationId xmlns:a16="http://schemas.microsoft.com/office/drawing/2014/main" id="{63BCEB21-ED9E-724C-8C09-3DEBD737C844}"/>
              </a:ext>
            </a:extLst>
          </p:cNvPr>
          <p:cNvSpPr/>
          <p:nvPr/>
        </p:nvSpPr>
        <p:spPr>
          <a:xfrm>
            <a:off x="1214610" y="3387622"/>
            <a:ext cx="4144789" cy="1323439"/>
          </a:xfrm>
          <a:prstGeom prst="rect">
            <a:avLst/>
          </a:prstGeom>
        </p:spPr>
        <p:txBody>
          <a:bodyPr wrap="square">
            <a:spAutoFit/>
          </a:bodyPr>
          <a:lstStyle/>
          <a:p>
            <a:r>
              <a:rPr lang="en-GB" sz="1600" dirty="0" err="1">
                <a:solidFill>
                  <a:srgbClr val="1F2021"/>
                </a:solidFill>
                <a:latin typeface="Arapey"/>
              </a:rPr>
              <a:t>Awdur:Alun</a:t>
            </a:r>
            <a:r>
              <a:rPr lang="en-GB" sz="1600" dirty="0">
                <a:solidFill>
                  <a:srgbClr val="1F2021"/>
                </a:solidFill>
                <a:latin typeface="Arapey"/>
              </a:rPr>
              <a:t> Rhys </a:t>
            </a:r>
            <a:r>
              <a:rPr lang="en-GB" sz="1600" dirty="0" err="1">
                <a:solidFill>
                  <a:srgbClr val="1F2021"/>
                </a:solidFill>
                <a:latin typeface="Arapey"/>
              </a:rPr>
              <a:t>Cownie</a:t>
            </a:r>
            <a:endParaRPr lang="en-GB" sz="1600" dirty="0">
              <a:solidFill>
                <a:srgbClr val="1F2021"/>
              </a:solidFill>
              <a:latin typeface="Arapey"/>
            </a:endParaRPr>
          </a:p>
          <a:p>
            <a:r>
              <a:rPr lang="en-GB" sz="1600" dirty="0">
                <a:solidFill>
                  <a:srgbClr val="1F2021"/>
                </a:solidFill>
                <a:latin typeface="Arapey"/>
              </a:rPr>
              <a:t>ISBN: 9780708316566</a:t>
            </a:r>
            <a:br>
              <a:rPr lang="en-GB" sz="1600" dirty="0">
                <a:solidFill>
                  <a:srgbClr val="1F2021"/>
                </a:solidFill>
                <a:latin typeface="Arapey"/>
              </a:rPr>
            </a:br>
            <a:r>
              <a:rPr lang="en-GB" sz="1600" dirty="0" err="1">
                <a:solidFill>
                  <a:srgbClr val="1F2021"/>
                </a:solidFill>
                <a:latin typeface="Arapey"/>
              </a:rPr>
              <a:t>Dyddiad</a:t>
            </a:r>
            <a:r>
              <a:rPr lang="en-GB" sz="1600" dirty="0">
                <a:solidFill>
                  <a:srgbClr val="1F2021"/>
                </a:solidFill>
                <a:latin typeface="Arapey"/>
              </a:rPr>
              <a:t> </a:t>
            </a:r>
            <a:r>
              <a:rPr lang="en-GB" sz="1600" dirty="0" err="1">
                <a:solidFill>
                  <a:srgbClr val="1F2021"/>
                </a:solidFill>
                <a:latin typeface="Arapey"/>
              </a:rPr>
              <a:t>Cyhoeddi</a:t>
            </a:r>
            <a:r>
              <a:rPr lang="en-GB" sz="1600" dirty="0">
                <a:solidFill>
                  <a:srgbClr val="1F2021"/>
                </a:solidFill>
                <a:latin typeface="Arapey"/>
              </a:rPr>
              <a:t>: Medi 2012</a:t>
            </a:r>
          </a:p>
          <a:p>
            <a:r>
              <a:rPr lang="en-GB" sz="1600" dirty="0" err="1">
                <a:solidFill>
                  <a:srgbClr val="1F2021"/>
                </a:solidFill>
                <a:latin typeface="Arapey"/>
              </a:rPr>
              <a:t>Cyhoeddwr</a:t>
            </a:r>
            <a:r>
              <a:rPr lang="en-GB" sz="1600" dirty="0">
                <a:solidFill>
                  <a:srgbClr val="1F2021"/>
                </a:solidFill>
                <a:latin typeface="Arapey"/>
              </a:rPr>
              <a:t>: </a:t>
            </a:r>
            <a:r>
              <a:rPr lang="en-GB" sz="1600" dirty="0" err="1">
                <a:solidFill>
                  <a:srgbClr val="1F2021"/>
                </a:solidFill>
                <a:latin typeface="Arapey"/>
              </a:rPr>
              <a:t>Gwasg</a:t>
            </a:r>
            <a:r>
              <a:rPr lang="en-GB" sz="1600" dirty="0">
                <a:solidFill>
                  <a:srgbClr val="1F2021"/>
                </a:solidFill>
                <a:latin typeface="Arapey"/>
              </a:rPr>
              <a:t> </a:t>
            </a:r>
            <a:r>
              <a:rPr lang="en-GB" sz="1600" dirty="0" err="1">
                <a:solidFill>
                  <a:srgbClr val="1F2021"/>
                </a:solidFill>
                <a:latin typeface="Arapey"/>
              </a:rPr>
              <a:t>Prifysgol</a:t>
            </a:r>
            <a:r>
              <a:rPr lang="en-GB" sz="1600" dirty="0">
                <a:solidFill>
                  <a:srgbClr val="1F2021"/>
                </a:solidFill>
                <a:latin typeface="Arapey"/>
              </a:rPr>
              <a:t> Cymru</a:t>
            </a:r>
            <a:br>
              <a:rPr lang="en-GB" sz="1600" dirty="0">
                <a:solidFill>
                  <a:srgbClr val="1F2021"/>
                </a:solidFill>
                <a:latin typeface="Arapey"/>
              </a:rPr>
            </a:br>
            <a:r>
              <a:rPr lang="en-GB" sz="1600" dirty="0" err="1">
                <a:solidFill>
                  <a:srgbClr val="1F2021"/>
                </a:solidFill>
                <a:latin typeface="Arapey"/>
              </a:rPr>
              <a:t>Golygwyd</a:t>
            </a:r>
            <a:r>
              <a:rPr lang="en-GB" sz="1600" dirty="0">
                <a:solidFill>
                  <a:srgbClr val="1F2021"/>
                </a:solidFill>
                <a:latin typeface="Arapey"/>
              </a:rPr>
              <a:t> </a:t>
            </a:r>
            <a:r>
              <a:rPr lang="en-GB" sz="1600" dirty="0" err="1">
                <a:solidFill>
                  <a:srgbClr val="1F2021"/>
                </a:solidFill>
                <a:latin typeface="Arapey"/>
              </a:rPr>
              <a:t>gan</a:t>
            </a:r>
            <a:r>
              <a:rPr lang="en-GB" sz="1600" dirty="0">
                <a:solidFill>
                  <a:srgbClr val="1F2021"/>
                </a:solidFill>
                <a:latin typeface="Arapey"/>
              </a:rPr>
              <a:t> Wyn G. Roberts</a:t>
            </a:r>
          </a:p>
        </p:txBody>
      </p:sp>
      <p:pic>
        <p:nvPicPr>
          <p:cNvPr id="4" name="Picture 3">
            <a:extLst>
              <a:ext uri="{FF2B5EF4-FFF2-40B4-BE49-F238E27FC236}">
                <a16:creationId xmlns:a16="http://schemas.microsoft.com/office/drawing/2014/main" id="{9D77F36F-C587-294E-964F-5C4BD6695195}"/>
              </a:ext>
            </a:extLst>
          </p:cNvPr>
          <p:cNvPicPr>
            <a:picLocks noChangeAspect="1"/>
          </p:cNvPicPr>
          <p:nvPr/>
        </p:nvPicPr>
        <p:blipFill>
          <a:blip r:embed="rId2"/>
          <a:stretch>
            <a:fillRect/>
          </a:stretch>
        </p:blipFill>
        <p:spPr>
          <a:xfrm rot="1027362">
            <a:off x="5051947" y="804496"/>
            <a:ext cx="2578234" cy="3648445"/>
          </a:xfrm>
          <a:prstGeom prst="rect">
            <a:avLst/>
          </a:prstGeom>
        </p:spPr>
      </p:pic>
      <p:sp>
        <p:nvSpPr>
          <p:cNvPr id="5" name="Rounded Rectangle 4">
            <a:extLst>
              <a:ext uri="{FF2B5EF4-FFF2-40B4-BE49-F238E27FC236}">
                <a16:creationId xmlns:a16="http://schemas.microsoft.com/office/drawing/2014/main" id="{233FC42F-D17E-674D-AB7D-6BFA3CDD128B}"/>
              </a:ext>
            </a:extLst>
          </p:cNvPr>
          <p:cNvSpPr/>
          <p:nvPr/>
        </p:nvSpPr>
        <p:spPr>
          <a:xfrm>
            <a:off x="1036810" y="1396380"/>
            <a:ext cx="3103390" cy="762000"/>
          </a:xfrm>
          <a:prstGeom prst="roundRect">
            <a:avLst/>
          </a:prstGeom>
          <a:solidFill>
            <a:schemeClr val="accent3">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cy-GB" sz="2800" dirty="0">
                <a:latin typeface="Avenir Book" panose="02000503020000020003" pitchFamily="2" charset="0"/>
              </a:rPr>
              <a:t>Llyfr Defnyddiol </a:t>
            </a:r>
          </a:p>
        </p:txBody>
      </p:sp>
    </p:spTree>
    <p:extLst>
      <p:ext uri="{BB962C8B-B14F-4D97-AF65-F5344CB8AC3E}">
        <p14:creationId xmlns:p14="http://schemas.microsoft.com/office/powerpoint/2010/main" val="7156481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AC22165-0BB8-5542-B8D4-0D8F64167F52}"/>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28</a:t>
            </a:fld>
            <a:endParaRPr lang="en"/>
          </a:p>
        </p:txBody>
      </p:sp>
      <p:sp>
        <p:nvSpPr>
          <p:cNvPr id="3" name="Content Placeholder 2">
            <a:extLst>
              <a:ext uri="{FF2B5EF4-FFF2-40B4-BE49-F238E27FC236}">
                <a16:creationId xmlns:a16="http://schemas.microsoft.com/office/drawing/2014/main" id="{1E7DF60D-A50D-D247-A2D7-759BE343D2F7}"/>
              </a:ext>
            </a:extLst>
          </p:cNvPr>
          <p:cNvSpPr txBox="1">
            <a:spLocks/>
          </p:cNvSpPr>
          <p:nvPr/>
        </p:nvSpPr>
        <p:spPr>
          <a:xfrm>
            <a:off x="523631" y="927255"/>
            <a:ext cx="8128000" cy="4016619"/>
          </a:xfrm>
          <a:prstGeom prst="rect">
            <a:avLst/>
          </a:prstGeom>
          <a:solidFill>
            <a:schemeClr val="accent4">
              <a:lumMod val="20000"/>
              <a:lumOff val="80000"/>
            </a:schemeClr>
          </a:solidFill>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cy-GB" sz="1800" dirty="0">
                <a:latin typeface="Avenir" panose="02000503020000020003" pitchFamily="2" charset="0"/>
              </a:rPr>
              <a:t>Mae gan bob iaith ei hidiomau neu ei hymadroddion idiomatig. Dyna’r pethau sy’n cyfrannu at naturioldeb yr iaith a’n rhuglder.</a:t>
            </a:r>
          </a:p>
          <a:p>
            <a:endParaRPr lang="cy-GB" sz="1800" dirty="0">
              <a:latin typeface="Avenir" panose="02000503020000020003" pitchFamily="2" charset="0"/>
            </a:endParaRPr>
          </a:p>
          <a:p>
            <a:r>
              <a:rPr lang="cy-GB" sz="1800" dirty="0">
                <a:latin typeface="Avenir" panose="02000503020000020003" pitchFamily="2" charset="0"/>
              </a:rPr>
              <a:t>Yn eu hanfod, dydyn nhw ddim yn gallu cael eu cyfieithu’n llythrennol o un iaith i iaith arall.</a:t>
            </a:r>
          </a:p>
          <a:p>
            <a:endParaRPr lang="cy-GB" sz="1500" dirty="0">
              <a:latin typeface="Avenir" panose="02000503020000020003" pitchFamily="2" charset="0"/>
            </a:endParaRPr>
          </a:p>
          <a:p>
            <a:r>
              <a:rPr lang="cy-GB" sz="1800" dirty="0">
                <a:latin typeface="Avenir" panose="02000503020000020003" pitchFamily="2" charset="0"/>
              </a:rPr>
              <a:t>Enghreifftiau: </a:t>
            </a:r>
          </a:p>
          <a:p>
            <a:r>
              <a:rPr lang="cy-GB" sz="1800" dirty="0">
                <a:latin typeface="Avenir" panose="02000503020000020003" pitchFamily="2" charset="0"/>
              </a:rPr>
              <a:t>rhai amserau </a:t>
            </a:r>
            <a:r>
              <a:rPr lang="cy-GB" sz="1800" dirty="0">
                <a:latin typeface="Avenir" panose="02000503020000020003" pitchFamily="2" charset="0"/>
                <a:sym typeface="Wingdings" pitchFamily="2" charset="2"/>
              </a:rPr>
              <a:t>			</a:t>
            </a:r>
            <a:r>
              <a:rPr lang="cy-GB" sz="1800" dirty="0">
                <a:latin typeface="Avenir" panose="02000503020000020003" pitchFamily="2" charset="0"/>
              </a:rPr>
              <a:t>weithiau; ambell waith </a:t>
            </a:r>
            <a:r>
              <a:rPr lang="cy-GB" sz="1800" dirty="0">
                <a:latin typeface="Avenir" panose="02000503020000020003" pitchFamily="2" charset="0"/>
                <a:sym typeface="Wingdings" pitchFamily="2" charset="2"/>
              </a:rPr>
              <a:t></a:t>
            </a:r>
            <a:endParaRPr lang="cy-GB" sz="1800" dirty="0">
              <a:latin typeface="Avenir" panose="02000503020000020003" pitchFamily="2" charset="0"/>
            </a:endParaRPr>
          </a:p>
          <a:p>
            <a:r>
              <a:rPr lang="cy-GB" sz="1800" dirty="0">
                <a:latin typeface="Avenir" panose="02000503020000020003" pitchFamily="2" charset="0"/>
              </a:rPr>
              <a:t>yn cymryd drosodd </a:t>
            </a:r>
            <a:r>
              <a:rPr lang="cy-GB" sz="1800" dirty="0">
                <a:latin typeface="Avenir" panose="02000503020000020003" pitchFamily="2" charset="0"/>
                <a:sym typeface="Wingdings" pitchFamily="2" charset="2"/>
              </a:rPr>
              <a:t>		</a:t>
            </a:r>
            <a:r>
              <a:rPr lang="cy-GB" sz="1800" dirty="0">
                <a:latin typeface="Avenir" panose="02000503020000020003" pitchFamily="2" charset="0"/>
              </a:rPr>
              <a:t>yn fwy amlwg </a:t>
            </a:r>
            <a:r>
              <a:rPr lang="cy-GB" sz="1800" dirty="0">
                <a:latin typeface="Avenir" panose="02000503020000020003" pitchFamily="2" charset="0"/>
                <a:sym typeface="Wingdings" pitchFamily="2" charset="2"/>
              </a:rPr>
              <a:t></a:t>
            </a:r>
            <a:endParaRPr lang="cy-GB" sz="1800" dirty="0">
              <a:latin typeface="Avenir" panose="02000503020000020003" pitchFamily="2" charset="0"/>
            </a:endParaRPr>
          </a:p>
          <a:p>
            <a:r>
              <a:rPr lang="cy-GB" sz="1800" dirty="0">
                <a:latin typeface="Avenir" panose="02000503020000020003" pitchFamily="2" charset="0"/>
              </a:rPr>
              <a:t>cymryd rhan </a:t>
            </a:r>
            <a:r>
              <a:rPr lang="cy-GB" sz="1800" dirty="0">
                <a:latin typeface="Avenir" panose="02000503020000020003" pitchFamily="2" charset="0"/>
                <a:sym typeface="Wingdings" pitchFamily="2" charset="2"/>
              </a:rPr>
              <a:t>			</a:t>
            </a:r>
            <a:r>
              <a:rPr lang="cy-GB" sz="1800" dirty="0">
                <a:latin typeface="Avenir" panose="02000503020000020003" pitchFamily="2" charset="0"/>
              </a:rPr>
              <a:t>mynd ar / gwneud / mynychu </a:t>
            </a:r>
            <a:r>
              <a:rPr lang="cy-GB" sz="1800" dirty="0">
                <a:latin typeface="Avenir" panose="02000503020000020003" pitchFamily="2" charset="0"/>
                <a:sym typeface="Wingdings" pitchFamily="2" charset="2"/>
              </a:rPr>
              <a:t></a:t>
            </a:r>
            <a:endParaRPr lang="cy-GB" sz="1800" dirty="0">
              <a:latin typeface="Avenir" panose="02000503020000020003" pitchFamily="2" charset="0"/>
            </a:endParaRPr>
          </a:p>
          <a:p>
            <a:r>
              <a:rPr lang="cy-GB" sz="1800" dirty="0">
                <a:latin typeface="Avenir" panose="02000503020000020003" pitchFamily="2" charset="0"/>
              </a:rPr>
              <a:t>i gyd o’r gorau </a:t>
            </a:r>
            <a:r>
              <a:rPr lang="cy-GB" sz="1800" dirty="0">
                <a:latin typeface="Avenir" panose="02000503020000020003" pitchFamily="2" charset="0"/>
                <a:sym typeface="Wingdings" pitchFamily="2" charset="2"/>
              </a:rPr>
              <a:t>			</a:t>
            </a:r>
            <a:r>
              <a:rPr lang="cy-GB" sz="1800" dirty="0">
                <a:latin typeface="Avenir" panose="02000503020000020003" pitchFamily="2" charset="0"/>
              </a:rPr>
              <a:t>cofion gorau; yr eiddoch yn gywir; yn 				gywir </a:t>
            </a:r>
            <a:r>
              <a:rPr lang="cy-GB" sz="1800" dirty="0">
                <a:latin typeface="Avenir" panose="02000503020000020003" pitchFamily="2" charset="0"/>
                <a:sym typeface="Wingdings" pitchFamily="2" charset="2"/>
              </a:rPr>
              <a:t></a:t>
            </a:r>
            <a:endParaRPr lang="cy-GB" sz="1800" dirty="0">
              <a:latin typeface="Avenir" panose="02000503020000020003" pitchFamily="2" charset="0"/>
            </a:endParaRPr>
          </a:p>
          <a:p>
            <a:r>
              <a:rPr lang="cy-GB" sz="1800" dirty="0">
                <a:latin typeface="Avenir" panose="02000503020000020003" pitchFamily="2" charset="0"/>
              </a:rPr>
              <a:t>fel canlyniad </a:t>
            </a:r>
            <a:r>
              <a:rPr lang="cy-GB" sz="1800" dirty="0">
                <a:latin typeface="Avenir" panose="02000503020000020003" pitchFamily="2" charset="0"/>
                <a:sym typeface="Wingdings" pitchFamily="2" charset="2"/>
              </a:rPr>
              <a:t>			</a:t>
            </a:r>
            <a:r>
              <a:rPr lang="cy-GB" sz="1800" dirty="0">
                <a:latin typeface="Avenir" panose="02000503020000020003" pitchFamily="2" charset="0"/>
              </a:rPr>
              <a:t>o ganlyniad </a:t>
            </a:r>
            <a:r>
              <a:rPr lang="cy-GB" sz="1800" dirty="0">
                <a:latin typeface="Avenir" panose="02000503020000020003" pitchFamily="2" charset="0"/>
                <a:sym typeface="Wingdings" pitchFamily="2" charset="2"/>
              </a:rPr>
              <a:t></a:t>
            </a:r>
            <a:endParaRPr lang="cy-GB" sz="1800" dirty="0">
              <a:latin typeface="Avenir" panose="02000503020000020003" pitchFamily="2" charset="0"/>
            </a:endParaRPr>
          </a:p>
          <a:p>
            <a:endParaRPr lang="en-US" dirty="0"/>
          </a:p>
        </p:txBody>
      </p:sp>
      <p:sp>
        <p:nvSpPr>
          <p:cNvPr id="4" name="Rectangle 3">
            <a:extLst>
              <a:ext uri="{FF2B5EF4-FFF2-40B4-BE49-F238E27FC236}">
                <a16:creationId xmlns:a16="http://schemas.microsoft.com/office/drawing/2014/main" id="{F9C41CCF-81BA-9C41-8750-8082AAF07B72}"/>
              </a:ext>
            </a:extLst>
          </p:cNvPr>
          <p:cNvSpPr/>
          <p:nvPr/>
        </p:nvSpPr>
        <p:spPr>
          <a:xfrm>
            <a:off x="1438275" y="324179"/>
            <a:ext cx="5623655" cy="523220"/>
          </a:xfrm>
          <a:prstGeom prst="rect">
            <a:avLst/>
          </a:prstGeom>
          <a:solidFill>
            <a:schemeClr val="accent2">
              <a:lumMod val="20000"/>
              <a:lumOff val="80000"/>
            </a:schemeClr>
          </a:solidFill>
        </p:spPr>
        <p:txBody>
          <a:bodyPr wrap="none">
            <a:spAutoFit/>
          </a:bodyPr>
          <a:lstStyle/>
          <a:p>
            <a:r>
              <a:rPr lang="cy-GB" sz="2800" dirty="0">
                <a:latin typeface="Avenir Book" panose="02000503020000020003" pitchFamily="2" charset="0"/>
              </a:rPr>
              <a:t>Cyfieithu idiomau yn llythrennol…</a:t>
            </a:r>
          </a:p>
        </p:txBody>
      </p:sp>
    </p:spTree>
    <p:extLst>
      <p:ext uri="{BB962C8B-B14F-4D97-AF65-F5344CB8AC3E}">
        <p14:creationId xmlns:p14="http://schemas.microsoft.com/office/powerpoint/2010/main" val="1064453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3">
                                            <p:txEl>
                                              <p:pRg st="0" end="0"/>
                                            </p:txEl>
                                          </p:spTgt>
                                        </p:tgtEl>
                                      </p:cBhvr>
                                    </p:animEffect>
                                  </p:childTnLst>
                                </p:cTn>
                              </p:par>
                              <p:par>
                                <p:cTn id="10" presetID="55"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 calcmode="lin" valueType="num">
                                      <p:cBhvr>
                                        <p:cTn id="12" dur="1000" fill="hold"/>
                                        <p:tgtEl>
                                          <p:spTgt spid="3">
                                            <p:txEl>
                                              <p:pRg st="2" end="2"/>
                                            </p:txEl>
                                          </p:spTgt>
                                        </p:tgtEl>
                                        <p:attrNameLst>
                                          <p:attrName>ppt_w</p:attrName>
                                        </p:attrNameLst>
                                      </p:cBhvr>
                                      <p:tavLst>
                                        <p:tav tm="0">
                                          <p:val>
                                            <p:strVal val="#ppt_w*0.70"/>
                                          </p:val>
                                        </p:tav>
                                        <p:tav tm="100000">
                                          <p:val>
                                            <p:strVal val="#ppt_w"/>
                                          </p:val>
                                        </p:tav>
                                      </p:tavLst>
                                    </p:anim>
                                    <p:anim calcmode="lin" valueType="num">
                                      <p:cBhvr>
                                        <p:cTn id="13" dur="1000" fill="hold"/>
                                        <p:tgtEl>
                                          <p:spTgt spid="3">
                                            <p:txEl>
                                              <p:pRg st="2" end="2"/>
                                            </p:txEl>
                                          </p:spTgt>
                                        </p:tgtEl>
                                        <p:attrNameLst>
                                          <p:attrName>ppt_h</p:attrName>
                                        </p:attrNameLst>
                                      </p:cBhvr>
                                      <p:tavLst>
                                        <p:tav tm="0">
                                          <p:val>
                                            <p:strVal val="#ppt_h"/>
                                          </p:val>
                                        </p:tav>
                                        <p:tav tm="100000">
                                          <p:val>
                                            <p:strVal val="#ppt_h"/>
                                          </p:val>
                                        </p:tav>
                                      </p:tavLst>
                                    </p:anim>
                                    <p:animEffect transition="in" filter="fade">
                                      <p:cBhvr>
                                        <p:cTn id="14" dur="1000"/>
                                        <p:tgtEl>
                                          <p:spTgt spid="3">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wheel(1)">
                                      <p:cBhvr>
                                        <p:cTn id="19" dur="2000"/>
                                        <p:tgtEl>
                                          <p:spTgt spid="3">
                                            <p:txEl>
                                              <p:pRg st="4" end="4"/>
                                            </p:txEl>
                                          </p:spTgt>
                                        </p:tgtEl>
                                      </p:cBhvr>
                                    </p:animEffect>
                                  </p:childTnLst>
                                </p:cTn>
                              </p:par>
                              <p:par>
                                <p:cTn id="20" presetID="21" presetClass="entr" presetSubtype="1"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wheel(1)">
                                      <p:cBhvr>
                                        <p:cTn id="22" dur="2000"/>
                                        <p:tgtEl>
                                          <p:spTgt spid="3">
                                            <p:txEl>
                                              <p:pRg st="5" end="5"/>
                                            </p:txEl>
                                          </p:spTgt>
                                        </p:tgtEl>
                                      </p:cBhvr>
                                    </p:animEffect>
                                  </p:childTnLst>
                                </p:cTn>
                              </p:par>
                              <p:par>
                                <p:cTn id="23" presetID="21" presetClass="entr" presetSubtype="1"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wheel(1)">
                                      <p:cBhvr>
                                        <p:cTn id="25" dur="2000"/>
                                        <p:tgtEl>
                                          <p:spTgt spid="3">
                                            <p:txEl>
                                              <p:pRg st="6" end="6"/>
                                            </p:txEl>
                                          </p:spTgt>
                                        </p:tgtEl>
                                      </p:cBhvr>
                                    </p:animEffect>
                                  </p:childTnLst>
                                </p:cTn>
                              </p:par>
                              <p:par>
                                <p:cTn id="26" presetID="21" presetClass="entr" presetSubtype="1" fill="hold"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wheel(1)">
                                      <p:cBhvr>
                                        <p:cTn id="28" dur="2000"/>
                                        <p:tgtEl>
                                          <p:spTgt spid="3">
                                            <p:txEl>
                                              <p:pRg st="7" end="7"/>
                                            </p:txEl>
                                          </p:spTgt>
                                        </p:tgtEl>
                                      </p:cBhvr>
                                    </p:animEffect>
                                  </p:childTnLst>
                                </p:cTn>
                              </p:par>
                              <p:par>
                                <p:cTn id="29" presetID="21" presetClass="entr" presetSubtype="1" fill="hold"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wheel(1)">
                                      <p:cBhvr>
                                        <p:cTn id="31" dur="2000"/>
                                        <p:tgtEl>
                                          <p:spTgt spid="3">
                                            <p:txEl>
                                              <p:pRg st="8" end="8"/>
                                            </p:txEl>
                                          </p:spTgt>
                                        </p:tgtEl>
                                      </p:cBhvr>
                                    </p:animEffect>
                                  </p:childTnLst>
                                </p:cTn>
                              </p:par>
                              <p:par>
                                <p:cTn id="32" presetID="21" presetClass="entr" presetSubtype="1" fill="hold" nodeType="withEffect">
                                  <p:stCondLst>
                                    <p:cond delay="0"/>
                                  </p:stCondLst>
                                  <p:childTnLst>
                                    <p:set>
                                      <p:cBhvr>
                                        <p:cTn id="33" dur="1" fill="hold">
                                          <p:stCondLst>
                                            <p:cond delay="0"/>
                                          </p:stCondLst>
                                        </p:cTn>
                                        <p:tgtEl>
                                          <p:spTgt spid="3">
                                            <p:txEl>
                                              <p:pRg st="9" end="9"/>
                                            </p:txEl>
                                          </p:spTgt>
                                        </p:tgtEl>
                                        <p:attrNameLst>
                                          <p:attrName>style.visibility</p:attrName>
                                        </p:attrNameLst>
                                      </p:cBhvr>
                                      <p:to>
                                        <p:strVal val="visible"/>
                                      </p:to>
                                    </p:set>
                                    <p:animEffect transition="in" filter="wheel(1)">
                                      <p:cBhvr>
                                        <p:cTn id="34" dur="2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13D68E7-2F19-1C4C-9549-1D087CF77769}"/>
              </a:ext>
            </a:extLst>
          </p:cNvPr>
          <p:cNvPicPr>
            <a:picLocks noChangeAspect="1"/>
          </p:cNvPicPr>
          <p:nvPr/>
        </p:nvPicPr>
        <p:blipFill>
          <a:blip r:embed="rId2"/>
          <a:stretch>
            <a:fillRect/>
          </a:stretch>
        </p:blipFill>
        <p:spPr>
          <a:xfrm>
            <a:off x="1780742" y="924791"/>
            <a:ext cx="5091468" cy="4047476"/>
          </a:xfrm>
          <a:prstGeom prst="rect">
            <a:avLst/>
          </a:prstGeom>
        </p:spPr>
      </p:pic>
      <p:pic>
        <p:nvPicPr>
          <p:cNvPr id="5" name="Picture 4">
            <a:extLst>
              <a:ext uri="{FF2B5EF4-FFF2-40B4-BE49-F238E27FC236}">
                <a16:creationId xmlns:a16="http://schemas.microsoft.com/office/drawing/2014/main" id="{75FA2190-096F-B04D-999A-1C98E8F304EE}"/>
              </a:ext>
            </a:extLst>
          </p:cNvPr>
          <p:cNvPicPr>
            <a:picLocks noChangeAspect="1"/>
          </p:cNvPicPr>
          <p:nvPr/>
        </p:nvPicPr>
        <p:blipFill>
          <a:blip r:embed="rId3"/>
          <a:stretch>
            <a:fillRect/>
          </a:stretch>
        </p:blipFill>
        <p:spPr>
          <a:xfrm>
            <a:off x="5708649" y="171233"/>
            <a:ext cx="3018543" cy="692150"/>
          </a:xfrm>
          <a:prstGeom prst="rect">
            <a:avLst/>
          </a:prstGeom>
        </p:spPr>
      </p:pic>
      <p:sp>
        <p:nvSpPr>
          <p:cNvPr id="3" name="Rectangle 2">
            <a:extLst>
              <a:ext uri="{FF2B5EF4-FFF2-40B4-BE49-F238E27FC236}">
                <a16:creationId xmlns:a16="http://schemas.microsoft.com/office/drawing/2014/main" id="{1C4F4E0B-D394-7C4F-8946-7821077D45A7}"/>
              </a:ext>
            </a:extLst>
          </p:cNvPr>
          <p:cNvSpPr/>
          <p:nvPr/>
        </p:nvSpPr>
        <p:spPr>
          <a:xfrm>
            <a:off x="1364071" y="363419"/>
            <a:ext cx="3207929" cy="523220"/>
          </a:xfrm>
          <a:prstGeom prst="rect">
            <a:avLst/>
          </a:prstGeom>
        </p:spPr>
        <p:txBody>
          <a:bodyPr wrap="none">
            <a:spAutoFit/>
          </a:bodyPr>
          <a:lstStyle/>
          <a:p>
            <a:r>
              <a:rPr lang="cy-GB" dirty="0">
                <a:hlinkClick r:id="rId4"/>
              </a:rPr>
              <a:t>https://wordwall.net/resource/3199612</a:t>
            </a:r>
            <a:endParaRPr lang="cy-GB" dirty="0"/>
          </a:p>
          <a:p>
            <a:endParaRPr lang="cy-GB" dirty="0"/>
          </a:p>
        </p:txBody>
      </p:sp>
      <p:pic>
        <p:nvPicPr>
          <p:cNvPr id="7" name="Picture 6">
            <a:extLst>
              <a:ext uri="{FF2B5EF4-FFF2-40B4-BE49-F238E27FC236}">
                <a16:creationId xmlns:a16="http://schemas.microsoft.com/office/drawing/2014/main" id="{FE3CD754-3B85-0140-8D97-261D273FFE58}"/>
              </a:ext>
            </a:extLst>
          </p:cNvPr>
          <p:cNvPicPr>
            <a:picLocks noChangeAspect="1"/>
          </p:cNvPicPr>
          <p:nvPr/>
        </p:nvPicPr>
        <p:blipFill>
          <a:blip r:embed="rId5"/>
          <a:stretch>
            <a:fillRect/>
          </a:stretch>
        </p:blipFill>
        <p:spPr>
          <a:xfrm>
            <a:off x="0" y="4724644"/>
            <a:ext cx="2310422" cy="418856"/>
          </a:xfrm>
          <a:prstGeom prst="rect">
            <a:avLst/>
          </a:prstGeom>
        </p:spPr>
      </p:pic>
    </p:spTree>
    <p:extLst>
      <p:ext uri="{BB962C8B-B14F-4D97-AF65-F5344CB8AC3E}">
        <p14:creationId xmlns:p14="http://schemas.microsoft.com/office/powerpoint/2010/main" val="1508578801"/>
      </p:ext>
    </p:extLst>
  </p:cSld>
  <p:clrMapOvr>
    <a:masterClrMapping/>
  </p:clrMapOvr>
  <p:transition>
    <p:fade thruBlk="1"/>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89000" y="1167595"/>
            <a:ext cx="7848600" cy="2954655"/>
          </a:xfrm>
          <a:prstGeom prst="rect">
            <a:avLst/>
          </a:prstGeom>
          <a:solidFill>
            <a:schemeClr val="accent4">
              <a:lumMod val="20000"/>
              <a:lumOff val="80000"/>
            </a:schemeClr>
          </a:solidFill>
        </p:spPr>
        <p:txBody>
          <a:bodyPr wrap="square" rtlCol="0">
            <a:spAutoFit/>
          </a:bodyPr>
          <a:lstStyle/>
          <a:p>
            <a:pPr marL="257175" indent="-257175">
              <a:buAutoNum type="arabicPeriod"/>
            </a:pPr>
            <a:r>
              <a:rPr lang="en-GB" sz="1500" dirty="0" err="1">
                <a:latin typeface="Avenir Book" panose="02000503020000020003" pitchFamily="2" charset="0"/>
              </a:rPr>
              <a:t>Roedd</a:t>
            </a:r>
            <a:r>
              <a:rPr lang="en-GB" sz="1500" dirty="0">
                <a:latin typeface="Avenir Book" panose="02000503020000020003" pitchFamily="2" charset="0"/>
              </a:rPr>
              <a:t> </a:t>
            </a:r>
            <a:r>
              <a:rPr lang="en-GB" sz="1500" dirty="0" err="1">
                <a:latin typeface="Avenir Book" panose="02000503020000020003" pitchFamily="2" charset="0"/>
              </a:rPr>
              <a:t>llawysgrifen</a:t>
            </a:r>
            <a:r>
              <a:rPr lang="en-GB" sz="1500" dirty="0">
                <a:latin typeface="Avenir Book" panose="02000503020000020003" pitchFamily="2" charset="0"/>
              </a:rPr>
              <a:t> yr </a:t>
            </a:r>
            <a:r>
              <a:rPr lang="en-GB" sz="1500" dirty="0" err="1">
                <a:latin typeface="Avenir Book" panose="02000503020000020003" pitchFamily="2" charset="0"/>
              </a:rPr>
              <a:t>awdur</a:t>
            </a:r>
            <a:r>
              <a:rPr lang="en-GB" sz="1500" dirty="0">
                <a:latin typeface="Avenir Book" panose="02000503020000020003" pitchFamily="2" charset="0"/>
              </a:rPr>
              <a:t> </a:t>
            </a:r>
            <a:r>
              <a:rPr lang="en-GB" sz="1500" u="sng" dirty="0">
                <a:latin typeface="Avenir Book" panose="02000503020000020003" pitchFamily="2" charset="0"/>
              </a:rPr>
              <a:t>		 </a:t>
            </a:r>
            <a:r>
              <a:rPr lang="en-GB" sz="1500" dirty="0">
                <a:latin typeface="Avenir Book" panose="02000503020000020003" pitchFamily="2" charset="0"/>
              </a:rPr>
              <a:t>a felly </a:t>
            </a:r>
            <a:r>
              <a:rPr lang="en-GB" sz="1500" dirty="0" err="1">
                <a:latin typeface="Avenir Book" panose="02000503020000020003" pitchFamily="2" charset="0"/>
              </a:rPr>
              <a:t>roedd</a:t>
            </a:r>
            <a:r>
              <a:rPr lang="en-GB" sz="1500" dirty="0">
                <a:latin typeface="Avenir Book" panose="02000503020000020003" pitchFamily="2" charset="0"/>
              </a:rPr>
              <a:t> </a:t>
            </a:r>
            <a:r>
              <a:rPr lang="en-GB" sz="1500" dirty="0" err="1">
                <a:latin typeface="Avenir Book" panose="02000503020000020003" pitchFamily="2" charset="0"/>
              </a:rPr>
              <a:t>yn</a:t>
            </a:r>
            <a:r>
              <a:rPr lang="en-GB" sz="1500" dirty="0">
                <a:latin typeface="Avenir Book" panose="02000503020000020003" pitchFamily="2" charset="0"/>
              </a:rPr>
              <a:t> </a:t>
            </a:r>
            <a:r>
              <a:rPr lang="en-GB" sz="1500" dirty="0" err="1">
                <a:latin typeface="Avenir Book" panose="02000503020000020003" pitchFamily="2" charset="0"/>
              </a:rPr>
              <a:t>anodd</a:t>
            </a:r>
            <a:r>
              <a:rPr lang="en-GB" sz="1500" dirty="0">
                <a:latin typeface="Avenir Book" panose="02000503020000020003" pitchFamily="2" charset="0"/>
              </a:rPr>
              <a:t> </a:t>
            </a:r>
            <a:r>
              <a:rPr lang="en-GB" sz="1500" dirty="0" err="1">
                <a:latin typeface="Avenir Book" panose="02000503020000020003" pitchFamily="2" charset="0"/>
              </a:rPr>
              <a:t>iawn</a:t>
            </a:r>
            <a:r>
              <a:rPr lang="en-GB" sz="1500" dirty="0">
                <a:latin typeface="Avenir Book" panose="02000503020000020003" pitchFamily="2" charset="0"/>
              </a:rPr>
              <a:t> </a:t>
            </a:r>
            <a:r>
              <a:rPr lang="en-GB" sz="1500" dirty="0" err="1">
                <a:latin typeface="Avenir Book" panose="02000503020000020003" pitchFamily="2" charset="0"/>
              </a:rPr>
              <a:t>i</a:t>
            </a:r>
            <a:r>
              <a:rPr lang="en-GB" sz="1500" dirty="0">
                <a:latin typeface="Avenir Book" panose="02000503020000020003" pitchFamily="2" charset="0"/>
              </a:rPr>
              <a:t> </a:t>
            </a:r>
            <a:r>
              <a:rPr lang="en-GB" sz="1500" dirty="0" err="1">
                <a:latin typeface="Avenir Book" panose="02000503020000020003" pitchFamily="2" charset="0"/>
              </a:rPr>
              <a:t>ddarllen</a:t>
            </a:r>
            <a:r>
              <a:rPr lang="en-GB" sz="1500" dirty="0">
                <a:latin typeface="Avenir Book" panose="02000503020000020003" pitchFamily="2" charset="0"/>
              </a:rPr>
              <a:t> y </a:t>
            </a:r>
            <a:r>
              <a:rPr lang="en-GB" sz="1500" dirty="0" err="1">
                <a:latin typeface="Avenir Book" panose="02000503020000020003" pitchFamily="2" charset="0"/>
              </a:rPr>
              <a:t>gerdd</a:t>
            </a:r>
            <a:r>
              <a:rPr lang="en-GB" sz="1500" dirty="0">
                <a:latin typeface="Avenir Book" panose="02000503020000020003" pitchFamily="2" charset="0"/>
              </a:rPr>
              <a:t>.</a:t>
            </a:r>
          </a:p>
          <a:p>
            <a:pPr marL="257175" indent="-257175"/>
            <a:endParaRPr lang="en-GB" sz="1500" dirty="0">
              <a:latin typeface="Avenir Book" panose="02000503020000020003" pitchFamily="2" charset="0"/>
            </a:endParaRPr>
          </a:p>
          <a:p>
            <a:pPr marL="257175" indent="-257175">
              <a:buAutoNum type="arabicPeriod"/>
            </a:pPr>
            <a:endParaRPr lang="en-GB" sz="1500" dirty="0">
              <a:latin typeface="Avenir Book" panose="02000503020000020003" pitchFamily="2" charset="0"/>
            </a:endParaRPr>
          </a:p>
          <a:p>
            <a:pPr marL="257175" indent="-257175"/>
            <a:r>
              <a:rPr lang="en-GB" sz="1500" dirty="0">
                <a:latin typeface="Avenir Book" panose="02000503020000020003" pitchFamily="2" charset="0"/>
              </a:rPr>
              <a:t>2. Bu </a:t>
            </a:r>
            <a:r>
              <a:rPr lang="en-GB" sz="1500" dirty="0" err="1">
                <a:latin typeface="Avenir Book" panose="02000503020000020003" pitchFamily="2" charset="0"/>
              </a:rPr>
              <a:t>Siwan</a:t>
            </a:r>
            <a:r>
              <a:rPr lang="en-GB" sz="1500" dirty="0">
                <a:latin typeface="Avenir Book" panose="02000503020000020003" pitchFamily="2" charset="0"/>
              </a:rPr>
              <a:t> </a:t>
            </a:r>
            <a:r>
              <a:rPr lang="en-GB" sz="1500" dirty="0" err="1">
                <a:latin typeface="Avenir Book" panose="02000503020000020003" pitchFamily="2" charset="0"/>
              </a:rPr>
              <a:t>wrthi</a:t>
            </a:r>
            <a:r>
              <a:rPr lang="en-GB" sz="1500" dirty="0">
                <a:latin typeface="Avenir Book" panose="02000503020000020003" pitchFamily="2" charset="0"/>
              </a:rPr>
              <a:t> </a:t>
            </a:r>
            <a:r>
              <a:rPr lang="en-GB" sz="1500" u="sng" dirty="0">
                <a:latin typeface="Avenir Book" panose="02000503020000020003" pitchFamily="2" charset="0"/>
              </a:rPr>
              <a:t>		 </a:t>
            </a:r>
            <a:r>
              <a:rPr lang="en-GB" sz="1500" dirty="0" err="1">
                <a:latin typeface="Avenir Book" panose="02000503020000020003" pitchFamily="2" charset="0"/>
              </a:rPr>
              <a:t>yn</a:t>
            </a:r>
            <a:r>
              <a:rPr lang="en-GB" sz="1500" dirty="0">
                <a:latin typeface="Avenir Book" panose="02000503020000020003" pitchFamily="2" charset="0"/>
              </a:rPr>
              <a:t> </a:t>
            </a:r>
            <a:r>
              <a:rPr lang="en-GB" sz="1500" dirty="0" err="1">
                <a:latin typeface="Avenir Book" panose="02000503020000020003" pitchFamily="2" charset="0"/>
              </a:rPr>
              <a:t>adolygu</a:t>
            </a:r>
            <a:r>
              <a:rPr lang="en-GB" sz="1500" dirty="0">
                <a:latin typeface="Avenir Book" panose="02000503020000020003" pitchFamily="2" charset="0"/>
              </a:rPr>
              <a:t> at yr </a:t>
            </a:r>
            <a:r>
              <a:rPr lang="en-GB" sz="1500" dirty="0" err="1">
                <a:latin typeface="Avenir Book" panose="02000503020000020003" pitchFamily="2" charset="0"/>
              </a:rPr>
              <a:t>arholiadau</a:t>
            </a:r>
            <a:r>
              <a:rPr lang="en-GB" sz="1500" dirty="0">
                <a:latin typeface="Avenir Book" panose="02000503020000020003" pitchFamily="2" charset="0"/>
              </a:rPr>
              <a:t>.</a:t>
            </a:r>
          </a:p>
          <a:p>
            <a:pPr marL="257175" indent="-257175"/>
            <a:endParaRPr lang="en-GB" sz="1500" dirty="0">
              <a:latin typeface="Avenir Book" panose="02000503020000020003" pitchFamily="2" charset="0"/>
            </a:endParaRPr>
          </a:p>
          <a:p>
            <a:pPr marL="257175" indent="-257175">
              <a:buAutoNum type="arabicPeriod"/>
            </a:pPr>
            <a:endParaRPr lang="en-GB" sz="1500" dirty="0">
              <a:latin typeface="Avenir Book" panose="02000503020000020003" pitchFamily="2" charset="0"/>
            </a:endParaRPr>
          </a:p>
          <a:p>
            <a:pPr marL="257175" indent="-257175"/>
            <a:r>
              <a:rPr lang="en-GB" sz="1500" dirty="0">
                <a:latin typeface="Avenir Book" panose="02000503020000020003" pitchFamily="2" charset="0"/>
              </a:rPr>
              <a:t>3. </a:t>
            </a:r>
            <a:r>
              <a:rPr lang="en-GB" sz="1500" dirty="0" err="1">
                <a:latin typeface="Avenir Book" panose="02000503020000020003" pitchFamily="2" charset="0"/>
              </a:rPr>
              <a:t>Gan</a:t>
            </a:r>
            <a:r>
              <a:rPr lang="en-GB" sz="1500" dirty="0">
                <a:latin typeface="Avenir Book" panose="02000503020000020003" pitchFamily="2" charset="0"/>
              </a:rPr>
              <a:t> </a:t>
            </a:r>
            <a:r>
              <a:rPr lang="en-GB" sz="1500" dirty="0" err="1">
                <a:latin typeface="Avenir Book" panose="02000503020000020003" pitchFamily="2" charset="0"/>
              </a:rPr>
              <a:t>ei</a:t>
            </a:r>
            <a:r>
              <a:rPr lang="en-GB" sz="1500" dirty="0">
                <a:latin typeface="Avenir Book" panose="02000503020000020003" pitchFamily="2" charset="0"/>
              </a:rPr>
              <a:t> </a:t>
            </a:r>
            <a:r>
              <a:rPr lang="en-GB" sz="1500" dirty="0" err="1">
                <a:latin typeface="Avenir Book" panose="02000503020000020003" pitchFamily="2" charset="0"/>
              </a:rPr>
              <a:t>fod</a:t>
            </a:r>
            <a:r>
              <a:rPr lang="en-GB" sz="1500" dirty="0">
                <a:latin typeface="Avenir Book" panose="02000503020000020003" pitchFamily="2" charset="0"/>
              </a:rPr>
              <a:t> </a:t>
            </a:r>
            <a:r>
              <a:rPr lang="en-GB" sz="1500" dirty="0" err="1">
                <a:latin typeface="Avenir Book" panose="02000503020000020003" pitchFamily="2" charset="0"/>
              </a:rPr>
              <a:t>yn</a:t>
            </a:r>
            <a:r>
              <a:rPr lang="en-GB" sz="1500" dirty="0">
                <a:latin typeface="Avenir Book" panose="02000503020000020003" pitchFamily="2" charset="0"/>
              </a:rPr>
              <a:t> </a:t>
            </a:r>
            <a:r>
              <a:rPr lang="en-GB" sz="1500" dirty="0" err="1">
                <a:latin typeface="Avenir Book" panose="02000503020000020003" pitchFamily="2" charset="0"/>
              </a:rPr>
              <a:t>hwyr</a:t>
            </a:r>
            <a:r>
              <a:rPr lang="en-GB" sz="1500" dirty="0">
                <a:latin typeface="Avenir Book" panose="02000503020000020003" pitchFamily="2" charset="0"/>
              </a:rPr>
              <a:t> </a:t>
            </a:r>
            <a:r>
              <a:rPr lang="en-GB" sz="1500" dirty="0" err="1">
                <a:latin typeface="Avenir Book" panose="02000503020000020003" pitchFamily="2" charset="0"/>
              </a:rPr>
              <a:t>i’r</a:t>
            </a:r>
            <a:r>
              <a:rPr lang="en-GB" sz="1500" dirty="0">
                <a:latin typeface="Avenir Book" panose="02000503020000020003" pitchFamily="2" charset="0"/>
              </a:rPr>
              <a:t> </a:t>
            </a:r>
            <a:r>
              <a:rPr lang="en-GB" sz="1500" dirty="0" err="1">
                <a:latin typeface="Avenir Book" panose="02000503020000020003" pitchFamily="2" charset="0"/>
              </a:rPr>
              <a:t>apwyntiad</a:t>
            </a:r>
            <a:r>
              <a:rPr lang="en-GB" sz="1500" dirty="0">
                <a:latin typeface="Avenir Book" panose="02000503020000020003" pitchFamily="2" charset="0"/>
              </a:rPr>
              <a:t>, </a:t>
            </a:r>
            <a:r>
              <a:rPr lang="en-GB" sz="1500" dirty="0" err="1">
                <a:latin typeface="Avenir Book" panose="02000503020000020003" pitchFamily="2" charset="0"/>
              </a:rPr>
              <a:t>gyrrodd</a:t>
            </a:r>
            <a:r>
              <a:rPr lang="en-GB" sz="1500" dirty="0">
                <a:latin typeface="Avenir Book" panose="02000503020000020003" pitchFamily="2" charset="0"/>
              </a:rPr>
              <a:t> </a:t>
            </a:r>
            <a:r>
              <a:rPr lang="en-GB" sz="1500" u="sng" dirty="0">
                <a:latin typeface="Avenir Book" panose="02000503020000020003" pitchFamily="2" charset="0"/>
              </a:rPr>
              <a:t>		 </a:t>
            </a:r>
            <a:r>
              <a:rPr lang="en-GB" sz="1500" dirty="0" err="1">
                <a:latin typeface="Avenir Book" panose="02000503020000020003" pitchFamily="2" charset="0"/>
              </a:rPr>
              <a:t>ar</a:t>
            </a:r>
            <a:r>
              <a:rPr lang="en-GB" sz="1500" dirty="0">
                <a:latin typeface="Avenir Book" panose="02000503020000020003" pitchFamily="2" charset="0"/>
              </a:rPr>
              <a:t> </a:t>
            </a:r>
            <a:r>
              <a:rPr lang="en-GB" sz="1500" dirty="0" err="1">
                <a:latin typeface="Avenir Book" panose="02000503020000020003" pitchFamily="2" charset="0"/>
              </a:rPr>
              <a:t>hyd</a:t>
            </a:r>
            <a:r>
              <a:rPr lang="en-GB" sz="1500" dirty="0">
                <a:latin typeface="Avenir Book" panose="02000503020000020003" pitchFamily="2" charset="0"/>
              </a:rPr>
              <a:t> y </a:t>
            </a:r>
            <a:r>
              <a:rPr lang="en-GB" sz="1500" dirty="0" err="1">
                <a:latin typeface="Avenir Book" panose="02000503020000020003" pitchFamily="2" charset="0"/>
              </a:rPr>
              <a:t>draffordd</a:t>
            </a:r>
            <a:r>
              <a:rPr lang="en-GB" sz="1500" dirty="0">
                <a:latin typeface="Avenir Book" panose="02000503020000020003" pitchFamily="2" charset="0"/>
              </a:rPr>
              <a:t>.</a:t>
            </a:r>
          </a:p>
          <a:p>
            <a:pPr marL="257175" indent="-257175"/>
            <a:endParaRPr lang="en-GB" sz="1500" dirty="0">
              <a:latin typeface="Avenir Book" panose="02000503020000020003" pitchFamily="2" charset="0"/>
            </a:endParaRPr>
          </a:p>
          <a:p>
            <a:pPr marL="257175" indent="-257175">
              <a:buAutoNum type="arabicPeriod"/>
            </a:pPr>
            <a:endParaRPr lang="en-GB" sz="1500" dirty="0">
              <a:latin typeface="Avenir Book" panose="02000503020000020003" pitchFamily="2" charset="0"/>
            </a:endParaRPr>
          </a:p>
          <a:p>
            <a:pPr marL="257175" indent="-257175"/>
            <a:r>
              <a:rPr lang="en-GB" sz="1500" dirty="0">
                <a:latin typeface="Avenir Book" panose="02000503020000020003" pitchFamily="2" charset="0"/>
              </a:rPr>
              <a:t>4. </a:t>
            </a:r>
            <a:r>
              <a:rPr lang="en-GB" sz="1500" dirty="0" err="1">
                <a:latin typeface="Avenir Book" panose="02000503020000020003" pitchFamily="2" charset="0"/>
              </a:rPr>
              <a:t>Mae’r</a:t>
            </a:r>
            <a:r>
              <a:rPr lang="en-GB" sz="1500" dirty="0">
                <a:latin typeface="Avenir Book" panose="02000503020000020003" pitchFamily="2" charset="0"/>
              </a:rPr>
              <a:t> </a:t>
            </a:r>
            <a:r>
              <a:rPr lang="en-GB" sz="1500" dirty="0" err="1">
                <a:latin typeface="Avenir Book" panose="02000503020000020003" pitchFamily="2" charset="0"/>
              </a:rPr>
              <a:t>rheolau</a:t>
            </a:r>
            <a:r>
              <a:rPr lang="en-GB" sz="1500" dirty="0">
                <a:latin typeface="Avenir Book" panose="02000503020000020003" pitchFamily="2" charset="0"/>
              </a:rPr>
              <a:t> </a:t>
            </a:r>
            <a:r>
              <a:rPr lang="en-GB" sz="1500" dirty="0" err="1">
                <a:latin typeface="Avenir Book" panose="02000503020000020003" pitchFamily="2" charset="0"/>
              </a:rPr>
              <a:t>gramadeg</a:t>
            </a:r>
            <a:r>
              <a:rPr lang="en-GB" sz="1500" dirty="0">
                <a:latin typeface="Avenir Book" panose="02000503020000020003" pitchFamily="2" charset="0"/>
              </a:rPr>
              <a:t> </a:t>
            </a:r>
            <a:r>
              <a:rPr lang="en-GB" sz="1500" u="sng" dirty="0">
                <a:latin typeface="Avenir Book" panose="02000503020000020003" pitchFamily="2" charset="0"/>
              </a:rPr>
              <a:t>		 </a:t>
            </a:r>
            <a:r>
              <a:rPr lang="en-GB" sz="1500" dirty="0" err="1">
                <a:latin typeface="Avenir Book" panose="02000503020000020003" pitchFamily="2" charset="0"/>
              </a:rPr>
              <a:t>ar</a:t>
            </a:r>
            <a:r>
              <a:rPr lang="en-GB" sz="1500" dirty="0">
                <a:latin typeface="Avenir Book" panose="02000503020000020003" pitchFamily="2" charset="0"/>
              </a:rPr>
              <a:t> </a:t>
            </a:r>
            <a:r>
              <a:rPr lang="en-GB" sz="1500" dirty="0" err="1">
                <a:latin typeface="Avenir Book" panose="02000503020000020003" pitchFamily="2" charset="0"/>
              </a:rPr>
              <a:t>ôl</a:t>
            </a:r>
            <a:r>
              <a:rPr lang="en-GB" sz="1500" dirty="0">
                <a:latin typeface="Avenir Book" panose="02000503020000020003" pitchFamily="2" charset="0"/>
              </a:rPr>
              <a:t> </a:t>
            </a:r>
            <a:r>
              <a:rPr lang="en-GB" sz="1500" dirty="0" err="1">
                <a:latin typeface="Avenir Book" panose="02000503020000020003" pitchFamily="2" charset="0"/>
              </a:rPr>
              <a:t>iddo</a:t>
            </a:r>
            <a:r>
              <a:rPr lang="en-GB" sz="1500" dirty="0">
                <a:latin typeface="Avenir Book" panose="02000503020000020003" pitchFamily="2" charset="0"/>
              </a:rPr>
              <a:t> </a:t>
            </a:r>
            <a:r>
              <a:rPr lang="en-GB" sz="1500" dirty="0" err="1">
                <a:latin typeface="Avenir Book" panose="02000503020000020003" pitchFamily="2" charset="0"/>
              </a:rPr>
              <a:t>adolygu</a:t>
            </a:r>
            <a:r>
              <a:rPr lang="en-GB" sz="1500" dirty="0">
                <a:latin typeface="Avenir Book" panose="02000503020000020003" pitchFamily="2" charset="0"/>
              </a:rPr>
              <a:t> </a:t>
            </a:r>
            <a:r>
              <a:rPr lang="en-GB" sz="1500" dirty="0" err="1">
                <a:latin typeface="Avenir Book" panose="02000503020000020003" pitchFamily="2" charset="0"/>
              </a:rPr>
              <a:t>cyn</a:t>
            </a:r>
            <a:r>
              <a:rPr lang="en-GB" sz="1500" dirty="0">
                <a:latin typeface="Avenir Book" panose="02000503020000020003" pitchFamily="2" charset="0"/>
              </a:rPr>
              <a:t> </a:t>
            </a:r>
            <a:r>
              <a:rPr lang="en-GB" sz="1500" dirty="0" err="1">
                <a:latin typeface="Avenir Book" panose="02000503020000020003" pitchFamily="2" charset="0"/>
              </a:rPr>
              <a:t>gymaint</a:t>
            </a:r>
            <a:r>
              <a:rPr lang="en-GB" sz="1500" dirty="0">
                <a:latin typeface="Avenir Book" panose="02000503020000020003" pitchFamily="2" charset="0"/>
              </a:rPr>
              <a:t>.</a:t>
            </a:r>
          </a:p>
          <a:p>
            <a:pPr marL="257175" indent="-257175">
              <a:buAutoNum type="arabicPeriod"/>
            </a:pPr>
            <a:endParaRPr lang="en-GB" sz="1050" dirty="0">
              <a:latin typeface="Avenir Book" panose="02000503020000020003" pitchFamily="2" charset="0"/>
            </a:endParaRPr>
          </a:p>
          <a:p>
            <a:pPr marL="257175" indent="-257175">
              <a:buAutoNum type="arabicPeriod"/>
            </a:pPr>
            <a:endParaRPr lang="en-GB" sz="1050" dirty="0"/>
          </a:p>
        </p:txBody>
      </p:sp>
      <p:sp>
        <p:nvSpPr>
          <p:cNvPr id="4" name="TextBox 3"/>
          <p:cNvSpPr txBox="1"/>
          <p:nvPr/>
        </p:nvSpPr>
        <p:spPr>
          <a:xfrm>
            <a:off x="889000" y="4299942"/>
            <a:ext cx="7848600" cy="577081"/>
          </a:xfrm>
          <a:prstGeom prst="rect">
            <a:avLst/>
          </a:prstGeom>
          <a:solidFill>
            <a:srgbClr val="00B78A"/>
          </a:solidFill>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GB" sz="1050" dirty="0" err="1">
                <a:solidFill>
                  <a:schemeClr val="bg1"/>
                </a:solidFill>
              </a:rPr>
              <a:t>fel</a:t>
            </a:r>
            <a:r>
              <a:rPr lang="en-GB" sz="1050" dirty="0">
                <a:solidFill>
                  <a:schemeClr val="bg1"/>
                </a:solidFill>
              </a:rPr>
              <a:t> </a:t>
            </a:r>
            <a:r>
              <a:rPr lang="en-GB" sz="1050" dirty="0" err="1">
                <a:solidFill>
                  <a:schemeClr val="bg1"/>
                </a:solidFill>
              </a:rPr>
              <a:t>traed</a:t>
            </a:r>
            <a:r>
              <a:rPr lang="en-GB" sz="1050" dirty="0">
                <a:solidFill>
                  <a:schemeClr val="bg1"/>
                </a:solidFill>
              </a:rPr>
              <a:t> brain	hen law </a:t>
            </a:r>
            <a:r>
              <a:rPr lang="en-GB" sz="1050" dirty="0" err="1">
                <a:solidFill>
                  <a:schemeClr val="bg1"/>
                </a:solidFill>
              </a:rPr>
              <a:t>ar</a:t>
            </a:r>
            <a:r>
              <a:rPr lang="en-GB" sz="1050" dirty="0">
                <a:solidFill>
                  <a:schemeClr val="bg1"/>
                </a:solidFill>
              </a:rPr>
              <a:t>		</a:t>
            </a:r>
            <a:r>
              <a:rPr lang="en-GB" sz="1050" dirty="0" err="1">
                <a:solidFill>
                  <a:schemeClr val="bg1"/>
                </a:solidFill>
              </a:rPr>
              <a:t>fel</a:t>
            </a:r>
            <a:r>
              <a:rPr lang="en-GB" sz="1050" dirty="0">
                <a:solidFill>
                  <a:schemeClr val="bg1"/>
                </a:solidFill>
              </a:rPr>
              <a:t> </a:t>
            </a:r>
            <a:r>
              <a:rPr lang="en-GB" sz="1050" dirty="0" err="1">
                <a:solidFill>
                  <a:schemeClr val="bg1"/>
                </a:solidFill>
              </a:rPr>
              <a:t>lladd</a:t>
            </a:r>
            <a:r>
              <a:rPr lang="en-GB" sz="1050" dirty="0">
                <a:solidFill>
                  <a:schemeClr val="bg1"/>
                </a:solidFill>
              </a:rPr>
              <a:t> </a:t>
            </a:r>
            <a:r>
              <a:rPr lang="en-GB" sz="1050" dirty="0" err="1">
                <a:solidFill>
                  <a:schemeClr val="bg1"/>
                </a:solidFill>
              </a:rPr>
              <a:t>nadroedd</a:t>
            </a:r>
            <a:r>
              <a:rPr lang="en-GB" sz="1050" dirty="0">
                <a:solidFill>
                  <a:schemeClr val="bg1"/>
                </a:solidFill>
              </a:rPr>
              <a:t>		</a:t>
            </a:r>
          </a:p>
          <a:p>
            <a:pPr algn="ctr">
              <a:buFontTx/>
              <a:buChar char="-"/>
            </a:pPr>
            <a:endParaRPr lang="en-GB" sz="1050" dirty="0">
              <a:solidFill>
                <a:schemeClr val="bg1"/>
              </a:solidFill>
            </a:endParaRPr>
          </a:p>
          <a:p>
            <a:pPr algn="ctr"/>
            <a:r>
              <a:rPr lang="en-GB" sz="1050" dirty="0" err="1">
                <a:solidFill>
                  <a:schemeClr val="bg1"/>
                </a:solidFill>
              </a:rPr>
              <a:t>fel</a:t>
            </a:r>
            <a:r>
              <a:rPr lang="en-GB" sz="1050" dirty="0">
                <a:solidFill>
                  <a:schemeClr val="bg1"/>
                </a:solidFill>
              </a:rPr>
              <a:t> </a:t>
            </a:r>
            <a:r>
              <a:rPr lang="en-GB" sz="1050" dirty="0" err="1">
                <a:solidFill>
                  <a:schemeClr val="bg1"/>
                </a:solidFill>
              </a:rPr>
              <a:t>cath</a:t>
            </a:r>
            <a:r>
              <a:rPr lang="en-GB" sz="1050" dirty="0">
                <a:solidFill>
                  <a:schemeClr val="bg1"/>
                </a:solidFill>
              </a:rPr>
              <a:t> </a:t>
            </a:r>
            <a:r>
              <a:rPr lang="en-GB" sz="1050" dirty="0" err="1">
                <a:solidFill>
                  <a:schemeClr val="bg1"/>
                </a:solidFill>
              </a:rPr>
              <a:t>i</a:t>
            </a:r>
            <a:r>
              <a:rPr lang="en-GB" sz="1050" dirty="0">
                <a:solidFill>
                  <a:schemeClr val="bg1"/>
                </a:solidFill>
              </a:rPr>
              <a:t> </a:t>
            </a:r>
            <a:r>
              <a:rPr lang="en-GB" sz="1050" dirty="0" err="1">
                <a:solidFill>
                  <a:schemeClr val="bg1"/>
                </a:solidFill>
              </a:rPr>
              <a:t>gythral</a:t>
            </a:r>
            <a:r>
              <a:rPr lang="en-GB" sz="1050" dirty="0">
                <a:solidFill>
                  <a:schemeClr val="bg1"/>
                </a:solidFill>
              </a:rPr>
              <a:t>	   </a:t>
            </a:r>
            <a:r>
              <a:rPr lang="en-GB" sz="1050" dirty="0" err="1">
                <a:solidFill>
                  <a:schemeClr val="bg1"/>
                </a:solidFill>
              </a:rPr>
              <a:t>ar</a:t>
            </a:r>
            <a:r>
              <a:rPr lang="en-GB" sz="1050" dirty="0">
                <a:solidFill>
                  <a:schemeClr val="bg1"/>
                </a:solidFill>
              </a:rPr>
              <a:t> </a:t>
            </a:r>
            <a:r>
              <a:rPr lang="en-GB" sz="1050" dirty="0" err="1">
                <a:solidFill>
                  <a:schemeClr val="bg1"/>
                </a:solidFill>
              </a:rPr>
              <a:t>flaenau’i</a:t>
            </a:r>
            <a:r>
              <a:rPr lang="en-GB" sz="1050" dirty="0">
                <a:solidFill>
                  <a:schemeClr val="bg1"/>
                </a:solidFill>
              </a:rPr>
              <a:t> </a:t>
            </a:r>
            <a:r>
              <a:rPr lang="en-GB" sz="1050" dirty="0" err="1">
                <a:solidFill>
                  <a:schemeClr val="bg1"/>
                </a:solidFill>
              </a:rPr>
              <a:t>fysedd</a:t>
            </a:r>
            <a:r>
              <a:rPr lang="en-GB" sz="1050" dirty="0">
                <a:solidFill>
                  <a:schemeClr val="bg1"/>
                </a:solidFill>
              </a:rPr>
              <a:t>	</a:t>
            </a:r>
            <a:r>
              <a:rPr lang="en-GB" sz="1050" dirty="0" err="1">
                <a:solidFill>
                  <a:schemeClr val="bg1"/>
                </a:solidFill>
              </a:rPr>
              <a:t>ar</a:t>
            </a:r>
            <a:r>
              <a:rPr lang="en-GB" sz="1050" dirty="0">
                <a:solidFill>
                  <a:schemeClr val="bg1"/>
                </a:solidFill>
              </a:rPr>
              <a:t> </a:t>
            </a:r>
            <a:r>
              <a:rPr lang="en-GB" sz="1050" dirty="0" err="1">
                <a:solidFill>
                  <a:schemeClr val="bg1"/>
                </a:solidFill>
              </a:rPr>
              <a:t>bigau’r</a:t>
            </a:r>
            <a:r>
              <a:rPr lang="en-GB" sz="1050" dirty="0">
                <a:solidFill>
                  <a:schemeClr val="bg1"/>
                </a:solidFill>
              </a:rPr>
              <a:t> drain</a:t>
            </a:r>
          </a:p>
        </p:txBody>
      </p:sp>
      <p:sp>
        <p:nvSpPr>
          <p:cNvPr id="5" name="Title 4"/>
          <p:cNvSpPr>
            <a:spLocks noGrp="1"/>
          </p:cNvSpPr>
          <p:nvPr>
            <p:ph type="title"/>
          </p:nvPr>
        </p:nvSpPr>
        <p:spPr>
          <a:xfrm>
            <a:off x="222250" y="614922"/>
            <a:ext cx="7042150" cy="628650"/>
          </a:xfrm>
        </p:spPr>
        <p:txBody>
          <a:bodyPr/>
          <a:lstStyle/>
          <a:p>
            <a:pPr algn="ctr"/>
            <a:r>
              <a:rPr lang="en-US" sz="2800" dirty="0" err="1">
                <a:latin typeface="Avenir Book" panose="02000503020000020003" pitchFamily="2" charset="0"/>
              </a:rPr>
              <a:t>Tasg</a:t>
            </a:r>
            <a:r>
              <a:rPr lang="en-US" sz="2400" dirty="0">
                <a:latin typeface="Avenir Book" panose="02000503020000020003" pitchFamily="2" charset="0"/>
              </a:rPr>
              <a:t>: </a:t>
            </a:r>
            <a:r>
              <a:rPr lang="en-GB" sz="2400" dirty="0" err="1">
                <a:solidFill>
                  <a:srgbClr val="7030A0"/>
                </a:solidFill>
                <a:latin typeface="Avenir Book" panose="02000503020000020003" pitchFamily="2" charset="0"/>
              </a:rPr>
              <a:t>Rhowch</a:t>
            </a:r>
            <a:r>
              <a:rPr lang="en-GB" sz="2400" dirty="0">
                <a:solidFill>
                  <a:srgbClr val="7030A0"/>
                </a:solidFill>
                <a:latin typeface="Avenir Book" panose="02000503020000020003" pitchFamily="2" charset="0"/>
              </a:rPr>
              <a:t> </a:t>
            </a:r>
            <a:r>
              <a:rPr lang="en-GB" sz="2400" dirty="0" err="1">
                <a:solidFill>
                  <a:srgbClr val="7030A0"/>
                </a:solidFill>
                <a:latin typeface="Avenir Book" panose="02000503020000020003" pitchFamily="2" charset="0"/>
              </a:rPr>
              <a:t>yr</a:t>
            </a:r>
            <a:r>
              <a:rPr lang="en-GB" sz="2400" dirty="0">
                <a:solidFill>
                  <a:srgbClr val="7030A0"/>
                </a:solidFill>
                <a:latin typeface="Avenir Book" panose="02000503020000020003" pitchFamily="2" charset="0"/>
              </a:rPr>
              <a:t> idiom </a:t>
            </a:r>
            <a:r>
              <a:rPr lang="en-GB" sz="2400" dirty="0" err="1">
                <a:solidFill>
                  <a:srgbClr val="7030A0"/>
                </a:solidFill>
                <a:latin typeface="Avenir Book" panose="02000503020000020003" pitchFamily="2" charset="0"/>
              </a:rPr>
              <a:t>cywir</a:t>
            </a:r>
            <a:r>
              <a:rPr lang="en-GB" sz="2400" dirty="0">
                <a:solidFill>
                  <a:srgbClr val="7030A0"/>
                </a:solidFill>
                <a:latin typeface="Avenir Book" panose="02000503020000020003" pitchFamily="2" charset="0"/>
              </a:rPr>
              <a:t> </a:t>
            </a:r>
            <a:r>
              <a:rPr lang="en-GB" sz="2400" dirty="0" err="1">
                <a:solidFill>
                  <a:srgbClr val="7030A0"/>
                </a:solidFill>
                <a:latin typeface="Avenir Book" panose="02000503020000020003" pitchFamily="2" charset="0"/>
              </a:rPr>
              <a:t>yn</a:t>
            </a:r>
            <a:r>
              <a:rPr lang="en-GB" sz="2400" dirty="0">
                <a:solidFill>
                  <a:srgbClr val="7030A0"/>
                </a:solidFill>
                <a:latin typeface="Avenir Book" panose="02000503020000020003" pitchFamily="2" charset="0"/>
              </a:rPr>
              <a:t> y </a:t>
            </a:r>
            <a:r>
              <a:rPr lang="en-GB" sz="2400" dirty="0" err="1">
                <a:solidFill>
                  <a:srgbClr val="7030A0"/>
                </a:solidFill>
                <a:latin typeface="Avenir Book" panose="02000503020000020003" pitchFamily="2" charset="0"/>
              </a:rPr>
              <a:t>bwlch</a:t>
            </a:r>
            <a:r>
              <a:rPr lang="en-GB" sz="2400" dirty="0">
                <a:solidFill>
                  <a:srgbClr val="7030A0"/>
                </a:solidFill>
                <a:latin typeface="Avenir Book" panose="02000503020000020003" pitchFamily="2" charset="0"/>
              </a:rPr>
              <a:t>.</a:t>
            </a:r>
            <a:br>
              <a:rPr lang="en-GB" sz="2400" dirty="0">
                <a:solidFill>
                  <a:srgbClr val="7030A0"/>
                </a:solidFill>
                <a:latin typeface="Avenir Book" panose="02000503020000020003" pitchFamily="2" charset="0"/>
              </a:rPr>
            </a:br>
            <a:endParaRPr lang="en-US" sz="2400" dirty="0">
              <a:latin typeface="Avenir Book" panose="02000503020000020003" pitchFamily="2" charset="0"/>
            </a:endParaRPr>
          </a:p>
        </p:txBody>
      </p:sp>
    </p:spTree>
    <p:extLst>
      <p:ext uri="{BB962C8B-B14F-4D97-AF65-F5344CB8AC3E}">
        <p14:creationId xmlns:p14="http://schemas.microsoft.com/office/powerpoint/2010/main" val="1486487910"/>
      </p:ext>
    </p:extLst>
  </p:cSld>
  <p:clrMapOvr>
    <a:masterClrMapping/>
  </p:clrMapOvr>
  <p:transition>
    <p:fade thruBlk="1"/>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14350" y="1094422"/>
            <a:ext cx="7861300" cy="2954655"/>
          </a:xfrm>
          <a:prstGeom prst="rect">
            <a:avLst/>
          </a:prstGeom>
          <a:solidFill>
            <a:schemeClr val="accent4">
              <a:lumMod val="20000"/>
              <a:lumOff val="80000"/>
            </a:schemeClr>
          </a:solidFill>
        </p:spPr>
        <p:txBody>
          <a:bodyPr wrap="square" rtlCol="0">
            <a:spAutoFit/>
          </a:bodyPr>
          <a:lstStyle/>
          <a:p>
            <a:pPr marL="257175" indent="-257175">
              <a:buAutoNum type="arabicPeriod"/>
            </a:pPr>
            <a:r>
              <a:rPr lang="en-GB" sz="1500" dirty="0" err="1">
                <a:latin typeface="Avenir Book" panose="02000503020000020003" pitchFamily="2" charset="0"/>
              </a:rPr>
              <a:t>Roedd</a:t>
            </a:r>
            <a:r>
              <a:rPr lang="en-GB" sz="1500" dirty="0">
                <a:latin typeface="Avenir Book" panose="02000503020000020003" pitchFamily="2" charset="0"/>
              </a:rPr>
              <a:t> </a:t>
            </a:r>
            <a:r>
              <a:rPr lang="en-GB" sz="1500" dirty="0" err="1">
                <a:latin typeface="Avenir Book" panose="02000503020000020003" pitchFamily="2" charset="0"/>
              </a:rPr>
              <a:t>llawysgrifen</a:t>
            </a:r>
            <a:r>
              <a:rPr lang="en-GB" sz="1500" dirty="0">
                <a:latin typeface="Avenir Book" panose="02000503020000020003" pitchFamily="2" charset="0"/>
              </a:rPr>
              <a:t> yr </a:t>
            </a:r>
            <a:r>
              <a:rPr lang="en-GB" sz="1500" dirty="0" err="1">
                <a:latin typeface="Avenir Book" panose="02000503020000020003" pitchFamily="2" charset="0"/>
              </a:rPr>
              <a:t>awdur</a:t>
            </a:r>
            <a:r>
              <a:rPr lang="en-GB" sz="1500" dirty="0">
                <a:latin typeface="Avenir Book" panose="02000503020000020003" pitchFamily="2" charset="0"/>
              </a:rPr>
              <a:t> </a:t>
            </a:r>
            <a:r>
              <a:rPr lang="en-GB" sz="1500" u="sng" dirty="0" err="1">
                <a:solidFill>
                  <a:srgbClr val="FF0000"/>
                </a:solidFill>
                <a:latin typeface="Avenir Book" panose="02000503020000020003" pitchFamily="2" charset="0"/>
              </a:rPr>
              <a:t>fel</a:t>
            </a:r>
            <a:r>
              <a:rPr lang="en-GB" sz="1500" u="sng" dirty="0">
                <a:solidFill>
                  <a:srgbClr val="FF0000"/>
                </a:solidFill>
                <a:latin typeface="Avenir Book" panose="02000503020000020003" pitchFamily="2" charset="0"/>
              </a:rPr>
              <a:t> </a:t>
            </a:r>
            <a:r>
              <a:rPr lang="en-GB" sz="1500" u="sng" dirty="0" err="1">
                <a:solidFill>
                  <a:srgbClr val="FF0000"/>
                </a:solidFill>
                <a:latin typeface="Avenir Book" panose="02000503020000020003" pitchFamily="2" charset="0"/>
              </a:rPr>
              <a:t>traed</a:t>
            </a:r>
            <a:r>
              <a:rPr lang="en-GB" sz="1500" u="sng" dirty="0">
                <a:solidFill>
                  <a:srgbClr val="FF0000"/>
                </a:solidFill>
                <a:latin typeface="Avenir Book" panose="02000503020000020003" pitchFamily="2" charset="0"/>
              </a:rPr>
              <a:t> brain</a:t>
            </a:r>
            <a:r>
              <a:rPr lang="en-GB" sz="1500" dirty="0">
                <a:solidFill>
                  <a:srgbClr val="FF0000"/>
                </a:solidFill>
                <a:latin typeface="Avenir Book" panose="02000503020000020003" pitchFamily="2" charset="0"/>
              </a:rPr>
              <a:t> </a:t>
            </a:r>
            <a:r>
              <a:rPr lang="en-GB" sz="1500" dirty="0">
                <a:latin typeface="Avenir Book" panose="02000503020000020003" pitchFamily="2" charset="0"/>
              </a:rPr>
              <a:t>a felly </a:t>
            </a:r>
            <a:r>
              <a:rPr lang="en-GB" sz="1500" dirty="0" err="1">
                <a:latin typeface="Avenir Book" panose="02000503020000020003" pitchFamily="2" charset="0"/>
              </a:rPr>
              <a:t>roedd</a:t>
            </a:r>
            <a:r>
              <a:rPr lang="en-GB" sz="1500" dirty="0">
                <a:latin typeface="Avenir Book" panose="02000503020000020003" pitchFamily="2" charset="0"/>
              </a:rPr>
              <a:t> </a:t>
            </a:r>
            <a:r>
              <a:rPr lang="en-GB" sz="1500" dirty="0" err="1">
                <a:latin typeface="Avenir Book" panose="02000503020000020003" pitchFamily="2" charset="0"/>
              </a:rPr>
              <a:t>yn</a:t>
            </a:r>
            <a:r>
              <a:rPr lang="en-GB" sz="1500" dirty="0">
                <a:latin typeface="Avenir Book" panose="02000503020000020003" pitchFamily="2" charset="0"/>
              </a:rPr>
              <a:t> </a:t>
            </a:r>
            <a:r>
              <a:rPr lang="en-GB" sz="1500" dirty="0" err="1">
                <a:latin typeface="Avenir Book" panose="02000503020000020003" pitchFamily="2" charset="0"/>
              </a:rPr>
              <a:t>anodd</a:t>
            </a:r>
            <a:r>
              <a:rPr lang="en-GB" sz="1500" dirty="0">
                <a:latin typeface="Avenir Book" panose="02000503020000020003" pitchFamily="2" charset="0"/>
              </a:rPr>
              <a:t> </a:t>
            </a:r>
            <a:r>
              <a:rPr lang="en-GB" sz="1500" dirty="0" err="1">
                <a:latin typeface="Avenir Book" panose="02000503020000020003" pitchFamily="2" charset="0"/>
              </a:rPr>
              <a:t>iawn</a:t>
            </a:r>
            <a:r>
              <a:rPr lang="en-GB" sz="1500" dirty="0">
                <a:latin typeface="Avenir Book" panose="02000503020000020003" pitchFamily="2" charset="0"/>
              </a:rPr>
              <a:t> </a:t>
            </a:r>
            <a:r>
              <a:rPr lang="en-GB" sz="1500" dirty="0" err="1">
                <a:latin typeface="Avenir Book" panose="02000503020000020003" pitchFamily="2" charset="0"/>
              </a:rPr>
              <a:t>i</a:t>
            </a:r>
            <a:r>
              <a:rPr lang="en-GB" sz="1500" dirty="0">
                <a:latin typeface="Avenir Book" panose="02000503020000020003" pitchFamily="2" charset="0"/>
              </a:rPr>
              <a:t> </a:t>
            </a:r>
            <a:r>
              <a:rPr lang="en-GB" sz="1500" dirty="0" err="1">
                <a:latin typeface="Avenir Book" panose="02000503020000020003" pitchFamily="2" charset="0"/>
              </a:rPr>
              <a:t>ddarllen</a:t>
            </a:r>
            <a:r>
              <a:rPr lang="en-GB" sz="1500" dirty="0">
                <a:latin typeface="Avenir Book" panose="02000503020000020003" pitchFamily="2" charset="0"/>
              </a:rPr>
              <a:t> y </a:t>
            </a:r>
            <a:r>
              <a:rPr lang="en-GB" sz="1500" dirty="0" err="1">
                <a:latin typeface="Avenir Book" panose="02000503020000020003" pitchFamily="2" charset="0"/>
              </a:rPr>
              <a:t>gerdd</a:t>
            </a:r>
            <a:r>
              <a:rPr lang="en-GB" sz="1500" dirty="0">
                <a:latin typeface="Avenir Book" panose="02000503020000020003" pitchFamily="2" charset="0"/>
              </a:rPr>
              <a:t>.</a:t>
            </a:r>
          </a:p>
          <a:p>
            <a:pPr marL="257175" indent="-257175"/>
            <a:endParaRPr lang="en-GB" sz="1500" dirty="0">
              <a:latin typeface="Avenir Book" panose="02000503020000020003" pitchFamily="2" charset="0"/>
            </a:endParaRPr>
          </a:p>
          <a:p>
            <a:pPr marL="257175" indent="-257175">
              <a:buAutoNum type="arabicPeriod"/>
            </a:pPr>
            <a:endParaRPr lang="en-GB" sz="1500" dirty="0">
              <a:latin typeface="Avenir Book" panose="02000503020000020003" pitchFamily="2" charset="0"/>
            </a:endParaRPr>
          </a:p>
          <a:p>
            <a:pPr marL="257175" indent="-257175"/>
            <a:r>
              <a:rPr lang="en-GB" sz="1500" dirty="0">
                <a:latin typeface="Avenir Book" panose="02000503020000020003" pitchFamily="2" charset="0"/>
              </a:rPr>
              <a:t>2. Bu </a:t>
            </a:r>
            <a:r>
              <a:rPr lang="en-GB" sz="1500" dirty="0" err="1">
                <a:latin typeface="Avenir Book" panose="02000503020000020003" pitchFamily="2" charset="0"/>
              </a:rPr>
              <a:t>Siwan</a:t>
            </a:r>
            <a:r>
              <a:rPr lang="en-GB" sz="1500" dirty="0">
                <a:latin typeface="Avenir Book" panose="02000503020000020003" pitchFamily="2" charset="0"/>
              </a:rPr>
              <a:t> </a:t>
            </a:r>
            <a:r>
              <a:rPr lang="en-GB" sz="1500" dirty="0" err="1">
                <a:latin typeface="Avenir Book" panose="02000503020000020003" pitchFamily="2" charset="0"/>
              </a:rPr>
              <a:t>wrthi</a:t>
            </a:r>
            <a:r>
              <a:rPr lang="en-GB" sz="1500" dirty="0">
                <a:latin typeface="Avenir Book" panose="02000503020000020003" pitchFamily="2" charset="0"/>
              </a:rPr>
              <a:t> </a:t>
            </a:r>
            <a:r>
              <a:rPr lang="en-GB" sz="1500" u="sng" dirty="0" err="1">
                <a:solidFill>
                  <a:srgbClr val="FF0000"/>
                </a:solidFill>
                <a:latin typeface="Avenir Book" panose="02000503020000020003" pitchFamily="2" charset="0"/>
              </a:rPr>
              <a:t>fel</a:t>
            </a:r>
            <a:r>
              <a:rPr lang="en-GB" sz="1500" u="sng" dirty="0">
                <a:solidFill>
                  <a:srgbClr val="FF0000"/>
                </a:solidFill>
                <a:latin typeface="Avenir Book" panose="02000503020000020003" pitchFamily="2" charset="0"/>
              </a:rPr>
              <a:t> </a:t>
            </a:r>
            <a:r>
              <a:rPr lang="en-GB" sz="1500" u="sng" dirty="0" err="1">
                <a:solidFill>
                  <a:srgbClr val="FF0000"/>
                </a:solidFill>
                <a:latin typeface="Avenir Book" panose="02000503020000020003" pitchFamily="2" charset="0"/>
              </a:rPr>
              <a:t>lladd</a:t>
            </a:r>
            <a:r>
              <a:rPr lang="en-GB" sz="1500" u="sng" dirty="0">
                <a:solidFill>
                  <a:srgbClr val="FF0000"/>
                </a:solidFill>
                <a:latin typeface="Avenir Book" panose="02000503020000020003" pitchFamily="2" charset="0"/>
              </a:rPr>
              <a:t> </a:t>
            </a:r>
            <a:r>
              <a:rPr lang="en-GB" sz="1500" u="sng" dirty="0" err="1">
                <a:solidFill>
                  <a:srgbClr val="FF0000"/>
                </a:solidFill>
                <a:latin typeface="Avenir Book" panose="02000503020000020003" pitchFamily="2" charset="0"/>
              </a:rPr>
              <a:t>nadroedd</a:t>
            </a:r>
            <a:r>
              <a:rPr lang="en-GB" sz="1500" u="sng" dirty="0">
                <a:solidFill>
                  <a:srgbClr val="FF0000"/>
                </a:solidFill>
                <a:latin typeface="Avenir Book" panose="02000503020000020003" pitchFamily="2" charset="0"/>
              </a:rPr>
              <a:t> </a:t>
            </a:r>
            <a:r>
              <a:rPr lang="en-GB" sz="1500" dirty="0" err="1">
                <a:latin typeface="Avenir Book" panose="02000503020000020003" pitchFamily="2" charset="0"/>
              </a:rPr>
              <a:t>yn</a:t>
            </a:r>
            <a:r>
              <a:rPr lang="en-GB" sz="1500" dirty="0">
                <a:latin typeface="Avenir Book" panose="02000503020000020003" pitchFamily="2" charset="0"/>
              </a:rPr>
              <a:t> </a:t>
            </a:r>
            <a:r>
              <a:rPr lang="en-GB" sz="1500" dirty="0" err="1">
                <a:latin typeface="Avenir Book" panose="02000503020000020003" pitchFamily="2" charset="0"/>
              </a:rPr>
              <a:t>adolygu</a:t>
            </a:r>
            <a:r>
              <a:rPr lang="en-GB" sz="1500" dirty="0">
                <a:latin typeface="Avenir Book" panose="02000503020000020003" pitchFamily="2" charset="0"/>
              </a:rPr>
              <a:t> at yr </a:t>
            </a:r>
            <a:r>
              <a:rPr lang="en-GB" sz="1500" dirty="0" err="1">
                <a:latin typeface="Avenir Book" panose="02000503020000020003" pitchFamily="2" charset="0"/>
              </a:rPr>
              <a:t>arholiadau</a:t>
            </a:r>
            <a:r>
              <a:rPr lang="en-GB" sz="1500" dirty="0">
                <a:latin typeface="Avenir Book" panose="02000503020000020003" pitchFamily="2" charset="0"/>
              </a:rPr>
              <a:t>.</a:t>
            </a:r>
          </a:p>
          <a:p>
            <a:pPr marL="257175" indent="-257175"/>
            <a:endParaRPr lang="en-GB" sz="1500" dirty="0">
              <a:latin typeface="Avenir Book" panose="02000503020000020003" pitchFamily="2" charset="0"/>
            </a:endParaRPr>
          </a:p>
          <a:p>
            <a:pPr marL="257175" indent="-257175">
              <a:buAutoNum type="arabicPeriod"/>
            </a:pPr>
            <a:endParaRPr lang="en-GB" sz="1500" dirty="0">
              <a:latin typeface="Avenir Book" panose="02000503020000020003" pitchFamily="2" charset="0"/>
            </a:endParaRPr>
          </a:p>
          <a:p>
            <a:pPr marL="257175" indent="-257175"/>
            <a:r>
              <a:rPr lang="en-GB" sz="1500" dirty="0">
                <a:latin typeface="Avenir Book" panose="02000503020000020003" pitchFamily="2" charset="0"/>
              </a:rPr>
              <a:t>3. </a:t>
            </a:r>
            <a:r>
              <a:rPr lang="en-GB" sz="1500" dirty="0" err="1">
                <a:latin typeface="Avenir Book" panose="02000503020000020003" pitchFamily="2" charset="0"/>
              </a:rPr>
              <a:t>Gan</a:t>
            </a:r>
            <a:r>
              <a:rPr lang="en-GB" sz="1500" dirty="0">
                <a:latin typeface="Avenir Book" panose="02000503020000020003" pitchFamily="2" charset="0"/>
              </a:rPr>
              <a:t> </a:t>
            </a:r>
            <a:r>
              <a:rPr lang="en-GB" sz="1500" dirty="0" err="1">
                <a:latin typeface="Avenir Book" panose="02000503020000020003" pitchFamily="2" charset="0"/>
              </a:rPr>
              <a:t>ei</a:t>
            </a:r>
            <a:r>
              <a:rPr lang="en-GB" sz="1500" dirty="0">
                <a:latin typeface="Avenir Book" panose="02000503020000020003" pitchFamily="2" charset="0"/>
              </a:rPr>
              <a:t> </a:t>
            </a:r>
            <a:r>
              <a:rPr lang="en-GB" sz="1500" dirty="0" err="1">
                <a:latin typeface="Avenir Book" panose="02000503020000020003" pitchFamily="2" charset="0"/>
              </a:rPr>
              <a:t>fod</a:t>
            </a:r>
            <a:r>
              <a:rPr lang="en-GB" sz="1500" dirty="0">
                <a:latin typeface="Avenir Book" panose="02000503020000020003" pitchFamily="2" charset="0"/>
              </a:rPr>
              <a:t> </a:t>
            </a:r>
            <a:r>
              <a:rPr lang="en-GB" sz="1500" dirty="0" err="1">
                <a:latin typeface="Avenir Book" panose="02000503020000020003" pitchFamily="2" charset="0"/>
              </a:rPr>
              <a:t>yn</a:t>
            </a:r>
            <a:r>
              <a:rPr lang="en-GB" sz="1500" dirty="0">
                <a:latin typeface="Avenir Book" panose="02000503020000020003" pitchFamily="2" charset="0"/>
              </a:rPr>
              <a:t> </a:t>
            </a:r>
            <a:r>
              <a:rPr lang="en-GB" sz="1500" dirty="0" err="1">
                <a:latin typeface="Avenir Book" panose="02000503020000020003" pitchFamily="2" charset="0"/>
              </a:rPr>
              <a:t>hwyr</a:t>
            </a:r>
            <a:r>
              <a:rPr lang="en-GB" sz="1500" dirty="0">
                <a:latin typeface="Avenir Book" panose="02000503020000020003" pitchFamily="2" charset="0"/>
              </a:rPr>
              <a:t> </a:t>
            </a:r>
            <a:r>
              <a:rPr lang="en-GB" sz="1500" dirty="0" err="1">
                <a:latin typeface="Avenir Book" panose="02000503020000020003" pitchFamily="2" charset="0"/>
              </a:rPr>
              <a:t>i’r</a:t>
            </a:r>
            <a:r>
              <a:rPr lang="en-GB" sz="1500" dirty="0">
                <a:latin typeface="Avenir Book" panose="02000503020000020003" pitchFamily="2" charset="0"/>
              </a:rPr>
              <a:t> </a:t>
            </a:r>
            <a:r>
              <a:rPr lang="en-GB" sz="1500" dirty="0" err="1">
                <a:latin typeface="Avenir Book" panose="02000503020000020003" pitchFamily="2" charset="0"/>
              </a:rPr>
              <a:t>apwyntiad</a:t>
            </a:r>
            <a:r>
              <a:rPr lang="en-GB" sz="1500" dirty="0">
                <a:latin typeface="Avenir Book" panose="02000503020000020003" pitchFamily="2" charset="0"/>
              </a:rPr>
              <a:t>, </a:t>
            </a:r>
            <a:r>
              <a:rPr lang="en-GB" sz="1500" dirty="0" err="1">
                <a:latin typeface="Avenir Book" panose="02000503020000020003" pitchFamily="2" charset="0"/>
              </a:rPr>
              <a:t>gyrrodd</a:t>
            </a:r>
            <a:r>
              <a:rPr lang="en-GB" sz="1500" dirty="0">
                <a:latin typeface="Avenir Book" panose="02000503020000020003" pitchFamily="2" charset="0"/>
              </a:rPr>
              <a:t> </a:t>
            </a:r>
            <a:r>
              <a:rPr lang="en-GB" sz="1500" u="sng" dirty="0" err="1">
                <a:solidFill>
                  <a:srgbClr val="FF0000"/>
                </a:solidFill>
                <a:latin typeface="Avenir Book" panose="02000503020000020003" pitchFamily="2" charset="0"/>
              </a:rPr>
              <a:t>fel</a:t>
            </a:r>
            <a:r>
              <a:rPr lang="en-GB" sz="1500" u="sng" dirty="0">
                <a:solidFill>
                  <a:srgbClr val="FF0000"/>
                </a:solidFill>
                <a:latin typeface="Avenir Book" panose="02000503020000020003" pitchFamily="2" charset="0"/>
              </a:rPr>
              <a:t> </a:t>
            </a:r>
            <a:r>
              <a:rPr lang="en-GB" sz="1500" u="sng" dirty="0" err="1">
                <a:solidFill>
                  <a:srgbClr val="FF0000"/>
                </a:solidFill>
                <a:latin typeface="Avenir Book" panose="02000503020000020003" pitchFamily="2" charset="0"/>
              </a:rPr>
              <a:t>cath</a:t>
            </a:r>
            <a:r>
              <a:rPr lang="en-GB" sz="1500" u="sng" dirty="0">
                <a:solidFill>
                  <a:srgbClr val="FF0000"/>
                </a:solidFill>
                <a:latin typeface="Avenir Book" panose="02000503020000020003" pitchFamily="2" charset="0"/>
              </a:rPr>
              <a:t> </a:t>
            </a:r>
            <a:r>
              <a:rPr lang="en-GB" sz="1500" u="sng" dirty="0" err="1">
                <a:solidFill>
                  <a:srgbClr val="FF0000"/>
                </a:solidFill>
                <a:latin typeface="Avenir Book" panose="02000503020000020003" pitchFamily="2" charset="0"/>
              </a:rPr>
              <a:t>i</a:t>
            </a:r>
            <a:r>
              <a:rPr lang="en-GB" sz="1500" u="sng" dirty="0">
                <a:solidFill>
                  <a:srgbClr val="FF0000"/>
                </a:solidFill>
                <a:latin typeface="Avenir Book" panose="02000503020000020003" pitchFamily="2" charset="0"/>
              </a:rPr>
              <a:t> </a:t>
            </a:r>
            <a:r>
              <a:rPr lang="en-GB" sz="1500" u="sng" dirty="0" err="1">
                <a:solidFill>
                  <a:srgbClr val="FF0000"/>
                </a:solidFill>
                <a:latin typeface="Avenir Book" panose="02000503020000020003" pitchFamily="2" charset="0"/>
              </a:rPr>
              <a:t>gythral</a:t>
            </a:r>
            <a:r>
              <a:rPr lang="en-GB" sz="1500" u="sng" dirty="0">
                <a:solidFill>
                  <a:srgbClr val="FF0000"/>
                </a:solidFill>
                <a:latin typeface="Avenir Book" panose="02000503020000020003" pitchFamily="2" charset="0"/>
              </a:rPr>
              <a:t> </a:t>
            </a:r>
            <a:r>
              <a:rPr lang="en-GB" sz="1500" dirty="0" err="1">
                <a:latin typeface="Avenir Book" panose="02000503020000020003" pitchFamily="2" charset="0"/>
              </a:rPr>
              <a:t>ar</a:t>
            </a:r>
            <a:r>
              <a:rPr lang="en-GB" sz="1500" dirty="0">
                <a:latin typeface="Avenir Book" panose="02000503020000020003" pitchFamily="2" charset="0"/>
              </a:rPr>
              <a:t> </a:t>
            </a:r>
            <a:r>
              <a:rPr lang="en-GB" sz="1500" dirty="0" err="1">
                <a:latin typeface="Avenir Book" panose="02000503020000020003" pitchFamily="2" charset="0"/>
              </a:rPr>
              <a:t>hyd</a:t>
            </a:r>
            <a:r>
              <a:rPr lang="en-GB" sz="1500" dirty="0">
                <a:latin typeface="Avenir Book" panose="02000503020000020003" pitchFamily="2" charset="0"/>
              </a:rPr>
              <a:t> y </a:t>
            </a:r>
            <a:r>
              <a:rPr lang="en-GB" sz="1500" dirty="0" err="1">
                <a:latin typeface="Avenir Book" panose="02000503020000020003" pitchFamily="2" charset="0"/>
              </a:rPr>
              <a:t>draffordd</a:t>
            </a:r>
            <a:r>
              <a:rPr lang="en-GB" sz="1500" dirty="0">
                <a:latin typeface="Avenir Book" panose="02000503020000020003" pitchFamily="2" charset="0"/>
              </a:rPr>
              <a:t>.</a:t>
            </a:r>
          </a:p>
          <a:p>
            <a:pPr marL="257175" indent="-257175"/>
            <a:endParaRPr lang="en-GB" sz="1500" dirty="0">
              <a:latin typeface="Avenir Book" panose="02000503020000020003" pitchFamily="2" charset="0"/>
            </a:endParaRPr>
          </a:p>
          <a:p>
            <a:pPr marL="257175" indent="-257175"/>
            <a:endParaRPr lang="en-GB" sz="1500" dirty="0">
              <a:latin typeface="Avenir Book" panose="02000503020000020003" pitchFamily="2" charset="0"/>
            </a:endParaRPr>
          </a:p>
          <a:p>
            <a:pPr marL="257175" indent="-257175"/>
            <a:r>
              <a:rPr lang="en-GB" sz="1500" dirty="0">
                <a:latin typeface="Avenir Book" panose="02000503020000020003" pitchFamily="2" charset="0"/>
              </a:rPr>
              <a:t>4. </a:t>
            </a:r>
            <a:r>
              <a:rPr lang="en-GB" sz="1500" dirty="0" err="1">
                <a:latin typeface="Avenir Book" panose="02000503020000020003" pitchFamily="2" charset="0"/>
              </a:rPr>
              <a:t>Mae’r</a:t>
            </a:r>
            <a:r>
              <a:rPr lang="en-GB" sz="1500" dirty="0">
                <a:latin typeface="Avenir Book" panose="02000503020000020003" pitchFamily="2" charset="0"/>
              </a:rPr>
              <a:t> </a:t>
            </a:r>
            <a:r>
              <a:rPr lang="en-GB" sz="1500" dirty="0" err="1">
                <a:latin typeface="Avenir Book" panose="02000503020000020003" pitchFamily="2" charset="0"/>
              </a:rPr>
              <a:t>rheolau</a:t>
            </a:r>
            <a:r>
              <a:rPr lang="en-GB" sz="1500" dirty="0">
                <a:latin typeface="Avenir Book" panose="02000503020000020003" pitchFamily="2" charset="0"/>
              </a:rPr>
              <a:t> </a:t>
            </a:r>
            <a:r>
              <a:rPr lang="en-GB" sz="1500" dirty="0" err="1">
                <a:latin typeface="Avenir Book" panose="02000503020000020003" pitchFamily="2" charset="0"/>
              </a:rPr>
              <a:t>gramadeg</a:t>
            </a:r>
            <a:r>
              <a:rPr lang="en-GB" sz="1500" dirty="0">
                <a:latin typeface="Avenir Book" panose="02000503020000020003" pitchFamily="2" charset="0"/>
              </a:rPr>
              <a:t> </a:t>
            </a:r>
            <a:r>
              <a:rPr lang="en-GB" sz="1500" u="sng" dirty="0" err="1">
                <a:solidFill>
                  <a:srgbClr val="FF0000"/>
                </a:solidFill>
                <a:latin typeface="Avenir Book" panose="02000503020000020003" pitchFamily="2" charset="0"/>
              </a:rPr>
              <a:t>ar</a:t>
            </a:r>
            <a:r>
              <a:rPr lang="en-GB" sz="1500" u="sng" dirty="0">
                <a:solidFill>
                  <a:srgbClr val="FF0000"/>
                </a:solidFill>
                <a:latin typeface="Avenir Book" panose="02000503020000020003" pitchFamily="2" charset="0"/>
              </a:rPr>
              <a:t> </a:t>
            </a:r>
            <a:r>
              <a:rPr lang="en-GB" sz="1500" u="sng" dirty="0" err="1">
                <a:solidFill>
                  <a:srgbClr val="FF0000"/>
                </a:solidFill>
                <a:latin typeface="Avenir Book" panose="02000503020000020003" pitchFamily="2" charset="0"/>
              </a:rPr>
              <a:t>flaenau’i</a:t>
            </a:r>
            <a:r>
              <a:rPr lang="en-GB" sz="1500" u="sng" dirty="0">
                <a:solidFill>
                  <a:srgbClr val="FF0000"/>
                </a:solidFill>
                <a:latin typeface="Avenir Book" panose="02000503020000020003" pitchFamily="2" charset="0"/>
              </a:rPr>
              <a:t> </a:t>
            </a:r>
            <a:r>
              <a:rPr lang="en-GB" sz="1500" u="sng" dirty="0" err="1">
                <a:solidFill>
                  <a:srgbClr val="FF0000"/>
                </a:solidFill>
                <a:latin typeface="Avenir Book" panose="02000503020000020003" pitchFamily="2" charset="0"/>
              </a:rPr>
              <a:t>fysedd</a:t>
            </a:r>
            <a:r>
              <a:rPr lang="en-GB" sz="1500" u="sng" dirty="0">
                <a:solidFill>
                  <a:srgbClr val="FF0000"/>
                </a:solidFill>
                <a:latin typeface="Avenir Book" panose="02000503020000020003" pitchFamily="2" charset="0"/>
              </a:rPr>
              <a:t> </a:t>
            </a:r>
            <a:r>
              <a:rPr lang="en-GB" sz="1500" dirty="0" err="1">
                <a:latin typeface="Avenir Book" panose="02000503020000020003" pitchFamily="2" charset="0"/>
              </a:rPr>
              <a:t>ar</a:t>
            </a:r>
            <a:r>
              <a:rPr lang="en-GB" sz="1500" dirty="0">
                <a:latin typeface="Avenir Book" panose="02000503020000020003" pitchFamily="2" charset="0"/>
              </a:rPr>
              <a:t> </a:t>
            </a:r>
            <a:r>
              <a:rPr lang="en-GB" sz="1500" dirty="0" err="1">
                <a:latin typeface="Avenir Book" panose="02000503020000020003" pitchFamily="2" charset="0"/>
              </a:rPr>
              <a:t>ôl</a:t>
            </a:r>
            <a:r>
              <a:rPr lang="en-GB" sz="1500" dirty="0">
                <a:latin typeface="Avenir Book" panose="02000503020000020003" pitchFamily="2" charset="0"/>
              </a:rPr>
              <a:t> </a:t>
            </a:r>
            <a:r>
              <a:rPr lang="en-GB" sz="1500" dirty="0" err="1">
                <a:latin typeface="Avenir Book" panose="02000503020000020003" pitchFamily="2" charset="0"/>
              </a:rPr>
              <a:t>iddo</a:t>
            </a:r>
            <a:r>
              <a:rPr lang="en-GB" sz="1500" dirty="0">
                <a:latin typeface="Avenir Book" panose="02000503020000020003" pitchFamily="2" charset="0"/>
              </a:rPr>
              <a:t> </a:t>
            </a:r>
            <a:r>
              <a:rPr lang="en-GB" sz="1500" dirty="0" err="1">
                <a:latin typeface="Avenir Book" panose="02000503020000020003" pitchFamily="2" charset="0"/>
              </a:rPr>
              <a:t>adolygu</a:t>
            </a:r>
            <a:r>
              <a:rPr lang="en-GB" sz="1500" dirty="0">
                <a:latin typeface="Avenir Book" panose="02000503020000020003" pitchFamily="2" charset="0"/>
              </a:rPr>
              <a:t> </a:t>
            </a:r>
            <a:r>
              <a:rPr lang="en-GB" sz="1500" dirty="0" err="1">
                <a:latin typeface="Avenir Book" panose="02000503020000020003" pitchFamily="2" charset="0"/>
              </a:rPr>
              <a:t>cyn</a:t>
            </a:r>
            <a:r>
              <a:rPr lang="en-GB" sz="1500" dirty="0">
                <a:latin typeface="Avenir Book" panose="02000503020000020003" pitchFamily="2" charset="0"/>
              </a:rPr>
              <a:t> </a:t>
            </a:r>
            <a:r>
              <a:rPr lang="en-GB" sz="1500" dirty="0" err="1">
                <a:latin typeface="Avenir Book" panose="02000503020000020003" pitchFamily="2" charset="0"/>
              </a:rPr>
              <a:t>gymaint</a:t>
            </a:r>
            <a:r>
              <a:rPr lang="en-GB" sz="1500" dirty="0">
                <a:latin typeface="Avenir Book" panose="02000503020000020003" pitchFamily="2" charset="0"/>
              </a:rPr>
              <a:t>.</a:t>
            </a:r>
          </a:p>
          <a:p>
            <a:pPr marL="257175" indent="-257175">
              <a:buAutoNum type="arabicPeriod"/>
            </a:pPr>
            <a:endParaRPr lang="en-GB" sz="1050" dirty="0">
              <a:latin typeface="Garamond"/>
            </a:endParaRPr>
          </a:p>
          <a:p>
            <a:pPr marL="257175" indent="-257175">
              <a:buAutoNum type="arabicPeriod"/>
            </a:pPr>
            <a:endParaRPr lang="en-GB" sz="1050" dirty="0"/>
          </a:p>
        </p:txBody>
      </p:sp>
      <p:sp>
        <p:nvSpPr>
          <p:cNvPr id="5" name="Title 4"/>
          <p:cNvSpPr>
            <a:spLocks noGrp="1"/>
          </p:cNvSpPr>
          <p:nvPr>
            <p:ph type="title"/>
          </p:nvPr>
        </p:nvSpPr>
        <p:spPr>
          <a:xfrm>
            <a:off x="514350" y="269429"/>
            <a:ext cx="1686925" cy="641100"/>
          </a:xfrm>
        </p:spPr>
        <p:txBody>
          <a:bodyPr/>
          <a:lstStyle/>
          <a:p>
            <a:r>
              <a:rPr lang="en-US" sz="2800" b="1" dirty="0" err="1">
                <a:latin typeface="Avenir Book" panose="02000503020000020003" pitchFamily="2" charset="0"/>
              </a:rPr>
              <a:t>Atebion</a:t>
            </a:r>
            <a:endParaRPr lang="en-US" sz="2800" b="1" dirty="0">
              <a:latin typeface="Avenir Book" panose="02000503020000020003" pitchFamily="2" charset="0"/>
            </a:endParaRPr>
          </a:p>
        </p:txBody>
      </p:sp>
      <p:pic>
        <p:nvPicPr>
          <p:cNvPr id="4" name="Picture 3">
            <a:extLst>
              <a:ext uri="{FF2B5EF4-FFF2-40B4-BE49-F238E27FC236}">
                <a16:creationId xmlns:a16="http://schemas.microsoft.com/office/drawing/2014/main" id="{BDE89B2E-EA68-C44A-A6D9-56CA2AF9A58B}"/>
              </a:ext>
            </a:extLst>
          </p:cNvPr>
          <p:cNvPicPr>
            <a:picLocks noChangeAspect="1"/>
          </p:cNvPicPr>
          <p:nvPr/>
        </p:nvPicPr>
        <p:blipFill>
          <a:blip r:embed="rId2"/>
          <a:stretch>
            <a:fillRect/>
          </a:stretch>
        </p:blipFill>
        <p:spPr>
          <a:xfrm>
            <a:off x="101600" y="4591783"/>
            <a:ext cx="2310422" cy="418856"/>
          </a:xfrm>
          <a:prstGeom prst="rect">
            <a:avLst/>
          </a:prstGeom>
        </p:spPr>
      </p:pic>
    </p:spTree>
    <p:extLst>
      <p:ext uri="{BB962C8B-B14F-4D97-AF65-F5344CB8AC3E}">
        <p14:creationId xmlns:p14="http://schemas.microsoft.com/office/powerpoint/2010/main" val="4239547900"/>
      </p:ext>
    </p:extLst>
  </p:cSld>
  <p:clrMapOvr>
    <a:masterClrMapping/>
  </p:clrMapOvr>
  <p:transition>
    <p:fade thruBlk="1"/>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33401" y="1167595"/>
            <a:ext cx="7467600" cy="3470181"/>
          </a:xfrm>
          <a:prstGeom prst="rect">
            <a:avLst/>
          </a:prstGeom>
          <a:solidFill>
            <a:schemeClr val="accent5">
              <a:lumMod val="20000"/>
              <a:lumOff val="80000"/>
            </a:schemeClr>
          </a:solidFill>
        </p:spPr>
        <p:txBody>
          <a:bodyPr wrap="square" rtlCol="0">
            <a:spAutoFit/>
          </a:bodyPr>
          <a:lstStyle/>
          <a:p>
            <a:pPr marL="257175" indent="-257175">
              <a:buAutoNum type="arabicPeriod"/>
            </a:pPr>
            <a:r>
              <a:rPr lang="en-GB" sz="1800" dirty="0" err="1">
                <a:latin typeface="Avenir Book" panose="02000503020000020003" pitchFamily="2" charset="0"/>
              </a:rPr>
              <a:t>Roedd</a:t>
            </a:r>
            <a:r>
              <a:rPr lang="en-GB" sz="1800" dirty="0">
                <a:latin typeface="Avenir Book" panose="02000503020000020003" pitchFamily="2" charset="0"/>
              </a:rPr>
              <a:t> </a:t>
            </a:r>
            <a:r>
              <a:rPr lang="en-GB" sz="1800" dirty="0" err="1">
                <a:latin typeface="Avenir Book" panose="02000503020000020003" pitchFamily="2" charset="0"/>
              </a:rPr>
              <a:t>Alaw</a:t>
            </a:r>
            <a:r>
              <a:rPr lang="en-GB" sz="1800" dirty="0">
                <a:latin typeface="Avenir Book" panose="02000503020000020003" pitchFamily="2" charset="0"/>
              </a:rPr>
              <a:t> </a:t>
            </a:r>
            <a:r>
              <a:rPr lang="en-GB" sz="1800" dirty="0" err="1">
                <a:latin typeface="Avenir Book" panose="02000503020000020003" pitchFamily="2" charset="0"/>
              </a:rPr>
              <a:t>yn</a:t>
            </a:r>
            <a:r>
              <a:rPr lang="en-GB" sz="1800" dirty="0">
                <a:latin typeface="Avenir Book" panose="02000503020000020003" pitchFamily="2" charset="0"/>
              </a:rPr>
              <a:t> </a:t>
            </a:r>
            <a:r>
              <a:rPr lang="en-GB" sz="1800" u="sng" dirty="0">
                <a:latin typeface="Avenir Book" panose="02000503020000020003" pitchFamily="2" charset="0"/>
              </a:rPr>
              <a:t>		 </a:t>
            </a:r>
            <a:r>
              <a:rPr lang="en-GB" sz="1800" dirty="0" err="1">
                <a:latin typeface="Avenir Book" panose="02000503020000020003" pitchFamily="2" charset="0"/>
              </a:rPr>
              <a:t>ddoe</a:t>
            </a:r>
            <a:r>
              <a:rPr lang="en-GB" sz="1800" dirty="0">
                <a:latin typeface="Avenir Book" panose="02000503020000020003" pitchFamily="2" charset="0"/>
              </a:rPr>
              <a:t> </a:t>
            </a:r>
            <a:r>
              <a:rPr lang="en-GB" sz="1800" dirty="0" err="1">
                <a:latin typeface="Avenir Book" panose="02000503020000020003" pitchFamily="2" charset="0"/>
              </a:rPr>
              <a:t>ar</a:t>
            </a:r>
            <a:r>
              <a:rPr lang="en-GB" sz="1800" dirty="0">
                <a:latin typeface="Avenir Book" panose="02000503020000020003" pitchFamily="2" charset="0"/>
              </a:rPr>
              <a:t> </a:t>
            </a:r>
            <a:r>
              <a:rPr lang="en-GB" sz="1800" dirty="0" err="1">
                <a:latin typeface="Avenir Book" panose="02000503020000020003" pitchFamily="2" charset="0"/>
              </a:rPr>
              <a:t>ôl</a:t>
            </a:r>
            <a:r>
              <a:rPr lang="en-GB" sz="1800" dirty="0">
                <a:latin typeface="Avenir Book" panose="02000503020000020003" pitchFamily="2" charset="0"/>
              </a:rPr>
              <a:t> </a:t>
            </a:r>
            <a:r>
              <a:rPr lang="en-GB" sz="1800" dirty="0" err="1">
                <a:latin typeface="Avenir Book" panose="02000503020000020003" pitchFamily="2" charset="0"/>
              </a:rPr>
              <a:t>i</a:t>
            </a:r>
            <a:r>
              <a:rPr lang="en-GB" sz="1800" dirty="0">
                <a:latin typeface="Avenir Book" panose="02000503020000020003" pitchFamily="2" charset="0"/>
              </a:rPr>
              <a:t> </a:t>
            </a:r>
            <a:r>
              <a:rPr lang="en-GB" sz="1800" dirty="0" err="1">
                <a:latin typeface="Avenir Book" panose="02000503020000020003" pitchFamily="2" charset="0"/>
              </a:rPr>
              <a:t>Wil</a:t>
            </a:r>
            <a:r>
              <a:rPr lang="en-GB" sz="1800" dirty="0">
                <a:latin typeface="Avenir Book" panose="02000503020000020003" pitchFamily="2" charset="0"/>
              </a:rPr>
              <a:t> </a:t>
            </a:r>
            <a:r>
              <a:rPr lang="en-GB" sz="1800" dirty="0" err="1">
                <a:latin typeface="Avenir Book" panose="02000503020000020003" pitchFamily="2" charset="0"/>
              </a:rPr>
              <a:t>fod</a:t>
            </a:r>
            <a:r>
              <a:rPr lang="en-GB" sz="1800" dirty="0">
                <a:latin typeface="Avenir Book" panose="02000503020000020003" pitchFamily="2" charset="0"/>
              </a:rPr>
              <a:t> </a:t>
            </a:r>
            <a:r>
              <a:rPr lang="en-GB" sz="1800" dirty="0" err="1">
                <a:latin typeface="Avenir Book" panose="02000503020000020003" pitchFamily="2" charset="0"/>
              </a:rPr>
              <a:t>yn</a:t>
            </a:r>
            <a:r>
              <a:rPr lang="en-GB" sz="1800" dirty="0">
                <a:latin typeface="Avenir Book" panose="02000503020000020003" pitchFamily="2" charset="0"/>
              </a:rPr>
              <a:t> </a:t>
            </a:r>
            <a:r>
              <a:rPr lang="en-GB" sz="1800" dirty="0" err="1">
                <a:latin typeface="Avenir Book" panose="02000503020000020003" pitchFamily="2" charset="0"/>
              </a:rPr>
              <a:t>galw</a:t>
            </a:r>
            <a:r>
              <a:rPr lang="en-GB" sz="1800" dirty="0">
                <a:latin typeface="Avenir Book" panose="02000503020000020003" pitchFamily="2" charset="0"/>
              </a:rPr>
              <a:t> </a:t>
            </a:r>
            <a:r>
              <a:rPr lang="en-GB" sz="1800" dirty="0" err="1">
                <a:latin typeface="Avenir Book" panose="02000503020000020003" pitchFamily="2" charset="0"/>
              </a:rPr>
              <a:t>enwau</a:t>
            </a:r>
            <a:r>
              <a:rPr lang="en-GB" sz="1800" dirty="0">
                <a:latin typeface="Avenir Book" panose="02000503020000020003" pitchFamily="2" charset="0"/>
              </a:rPr>
              <a:t> </a:t>
            </a:r>
            <a:r>
              <a:rPr lang="en-GB" sz="1800" dirty="0" err="1">
                <a:latin typeface="Avenir Book" panose="02000503020000020003" pitchFamily="2" charset="0"/>
              </a:rPr>
              <a:t>arni</a:t>
            </a:r>
            <a:r>
              <a:rPr lang="en-GB" sz="1800" dirty="0">
                <a:latin typeface="Avenir Book" panose="02000503020000020003" pitchFamily="2" charset="0"/>
              </a:rPr>
              <a:t>.</a:t>
            </a:r>
          </a:p>
          <a:p>
            <a:pPr marL="257175" indent="-257175"/>
            <a:endParaRPr lang="en-GB" sz="1800" dirty="0">
              <a:latin typeface="Avenir Book" panose="02000503020000020003" pitchFamily="2" charset="0"/>
            </a:endParaRPr>
          </a:p>
          <a:p>
            <a:pPr marL="257175" indent="-257175">
              <a:buAutoNum type="arabicPeriod"/>
            </a:pPr>
            <a:endParaRPr lang="en-GB" sz="1800" dirty="0">
              <a:latin typeface="Avenir Book" panose="02000503020000020003" pitchFamily="2" charset="0"/>
            </a:endParaRPr>
          </a:p>
          <a:p>
            <a:pPr marL="257175" indent="-257175"/>
            <a:r>
              <a:rPr lang="en-GB" sz="1800" dirty="0">
                <a:latin typeface="Avenir Book" panose="02000503020000020003" pitchFamily="2" charset="0"/>
              </a:rPr>
              <a:t>2. </a:t>
            </a:r>
            <a:r>
              <a:rPr lang="en-GB" sz="1800" dirty="0" err="1">
                <a:latin typeface="Avenir Book" panose="02000503020000020003" pitchFamily="2" charset="0"/>
              </a:rPr>
              <a:t>Roedd</a:t>
            </a:r>
            <a:r>
              <a:rPr lang="en-GB" sz="1800" dirty="0">
                <a:latin typeface="Avenir Book" panose="02000503020000020003" pitchFamily="2" charset="0"/>
              </a:rPr>
              <a:t> </a:t>
            </a:r>
            <a:r>
              <a:rPr lang="en-GB" sz="1800" dirty="0" err="1">
                <a:latin typeface="Avenir Book" panose="02000503020000020003" pitchFamily="2" charset="0"/>
              </a:rPr>
              <a:t>Elin</a:t>
            </a:r>
            <a:r>
              <a:rPr lang="en-GB" sz="1800" dirty="0">
                <a:latin typeface="Avenir Book" panose="02000503020000020003" pitchFamily="2" charset="0"/>
              </a:rPr>
              <a:t> </a:t>
            </a:r>
            <a:r>
              <a:rPr lang="en-GB" sz="1800" u="sng" dirty="0">
                <a:latin typeface="Avenir Book" panose="02000503020000020003" pitchFamily="2" charset="0"/>
              </a:rPr>
              <a:t>			 </a:t>
            </a:r>
            <a:r>
              <a:rPr lang="en-GB" sz="1800" dirty="0" err="1">
                <a:latin typeface="Avenir Book" panose="02000503020000020003" pitchFamily="2" charset="0"/>
              </a:rPr>
              <a:t>isio</a:t>
            </a:r>
            <a:r>
              <a:rPr lang="en-GB" sz="1800" dirty="0">
                <a:latin typeface="Avenir Book" panose="02000503020000020003" pitchFamily="2" charset="0"/>
              </a:rPr>
              <a:t> </a:t>
            </a:r>
            <a:r>
              <a:rPr lang="en-GB" sz="1800" dirty="0" err="1">
                <a:latin typeface="Avenir Book" panose="02000503020000020003" pitchFamily="2" charset="0"/>
              </a:rPr>
              <a:t>gwybod</a:t>
            </a:r>
            <a:r>
              <a:rPr lang="en-GB" sz="1800" dirty="0">
                <a:latin typeface="Avenir Book" panose="02000503020000020003" pitchFamily="2" charset="0"/>
              </a:rPr>
              <a:t> y </a:t>
            </a:r>
            <a:r>
              <a:rPr lang="en-GB" sz="1800" dirty="0" err="1">
                <a:latin typeface="Avenir Book" panose="02000503020000020003" pitchFamily="2" charset="0"/>
              </a:rPr>
              <a:t>gyfrinach</a:t>
            </a:r>
            <a:r>
              <a:rPr lang="en-GB" sz="1800" dirty="0">
                <a:latin typeface="Avenir Book" panose="02000503020000020003" pitchFamily="2" charset="0"/>
              </a:rPr>
              <a:t>.</a:t>
            </a:r>
          </a:p>
          <a:p>
            <a:pPr marL="257175" indent="-257175"/>
            <a:endParaRPr lang="en-GB" sz="1800" dirty="0">
              <a:latin typeface="Avenir Book" panose="02000503020000020003" pitchFamily="2" charset="0"/>
            </a:endParaRPr>
          </a:p>
          <a:p>
            <a:pPr marL="257175" indent="-257175">
              <a:buAutoNum type="arabicPeriod"/>
            </a:pPr>
            <a:endParaRPr lang="en-GB" sz="1800" dirty="0">
              <a:latin typeface="Avenir Book" panose="02000503020000020003" pitchFamily="2" charset="0"/>
            </a:endParaRPr>
          </a:p>
          <a:p>
            <a:pPr marL="257175" indent="-257175"/>
            <a:r>
              <a:rPr lang="en-GB" sz="1800" dirty="0">
                <a:latin typeface="Avenir Book" panose="02000503020000020003" pitchFamily="2" charset="0"/>
              </a:rPr>
              <a:t>3. </a:t>
            </a:r>
            <a:r>
              <a:rPr lang="en-GB" sz="1800" dirty="0" err="1">
                <a:latin typeface="Avenir Book" panose="02000503020000020003" pitchFamily="2" charset="0"/>
              </a:rPr>
              <a:t>Roedd</a:t>
            </a:r>
            <a:r>
              <a:rPr lang="en-GB" sz="1800" dirty="0">
                <a:latin typeface="Avenir Book" panose="02000503020000020003" pitchFamily="2" charset="0"/>
              </a:rPr>
              <a:t> </a:t>
            </a:r>
            <a:r>
              <a:rPr lang="en-GB" sz="1800" dirty="0" err="1">
                <a:latin typeface="Avenir Book" panose="02000503020000020003" pitchFamily="2" charset="0"/>
              </a:rPr>
              <a:t>Sion</a:t>
            </a:r>
            <a:r>
              <a:rPr lang="en-GB" sz="1800" dirty="0">
                <a:latin typeface="Avenir Book" panose="02000503020000020003" pitchFamily="2" charset="0"/>
              </a:rPr>
              <a:t> </a:t>
            </a:r>
            <a:r>
              <a:rPr lang="en-GB" sz="1800" dirty="0" err="1">
                <a:latin typeface="Avenir Book" panose="02000503020000020003" pitchFamily="2" charset="0"/>
              </a:rPr>
              <a:t>yn</a:t>
            </a:r>
            <a:r>
              <a:rPr lang="en-GB" sz="1800" dirty="0">
                <a:latin typeface="Avenir Book" panose="02000503020000020003" pitchFamily="2" charset="0"/>
              </a:rPr>
              <a:t> </a:t>
            </a:r>
            <a:r>
              <a:rPr lang="en-GB" sz="1800" u="sng" dirty="0">
                <a:latin typeface="Avenir Book" panose="02000503020000020003" pitchFamily="2" charset="0"/>
              </a:rPr>
              <a:t>		 </a:t>
            </a:r>
            <a:r>
              <a:rPr lang="en-GB" sz="1800" dirty="0" err="1">
                <a:latin typeface="Avenir Book" panose="02000503020000020003" pitchFamily="2" charset="0"/>
              </a:rPr>
              <a:t>i</a:t>
            </a:r>
            <a:r>
              <a:rPr lang="en-GB" sz="1800" dirty="0">
                <a:latin typeface="Avenir Book" panose="02000503020000020003" pitchFamily="2" charset="0"/>
              </a:rPr>
              <a:t> </a:t>
            </a:r>
            <a:r>
              <a:rPr lang="en-GB" sz="1800" dirty="0" err="1">
                <a:latin typeface="Avenir Book" panose="02000503020000020003" pitchFamily="2" charset="0"/>
              </a:rPr>
              <a:t>baratoi</a:t>
            </a:r>
            <a:r>
              <a:rPr lang="en-GB" sz="1800" dirty="0">
                <a:latin typeface="Avenir Book" panose="02000503020000020003" pitchFamily="2" charset="0"/>
              </a:rPr>
              <a:t> </a:t>
            </a:r>
            <a:r>
              <a:rPr lang="en-GB" sz="1800" dirty="0" err="1">
                <a:latin typeface="Avenir Book" panose="02000503020000020003" pitchFamily="2" charset="0"/>
              </a:rPr>
              <a:t>yn</a:t>
            </a:r>
            <a:r>
              <a:rPr lang="en-GB" sz="1800" dirty="0">
                <a:latin typeface="Avenir Book" panose="02000503020000020003" pitchFamily="2" charset="0"/>
              </a:rPr>
              <a:t> </a:t>
            </a:r>
            <a:r>
              <a:rPr lang="en-GB" sz="1800" dirty="0" err="1">
                <a:latin typeface="Avenir Book" panose="02000503020000020003" pitchFamily="2" charset="0"/>
              </a:rPr>
              <a:t>drylwyr</a:t>
            </a:r>
            <a:r>
              <a:rPr lang="en-GB" sz="1800" dirty="0">
                <a:latin typeface="Avenir Book" panose="02000503020000020003" pitchFamily="2" charset="0"/>
              </a:rPr>
              <a:t> at yr </a:t>
            </a:r>
            <a:r>
              <a:rPr lang="en-GB" sz="1800" dirty="0" err="1">
                <a:latin typeface="Avenir Book" panose="02000503020000020003" pitchFamily="2" charset="0"/>
              </a:rPr>
              <a:t>arholiad</a:t>
            </a:r>
            <a:r>
              <a:rPr lang="en-GB" sz="1800" dirty="0">
                <a:latin typeface="Avenir Book" panose="02000503020000020003" pitchFamily="2" charset="0"/>
              </a:rPr>
              <a:t>.</a:t>
            </a:r>
          </a:p>
          <a:p>
            <a:pPr marL="257175" indent="-257175"/>
            <a:endParaRPr lang="en-GB" sz="1800" dirty="0">
              <a:latin typeface="Avenir Book" panose="02000503020000020003" pitchFamily="2" charset="0"/>
            </a:endParaRPr>
          </a:p>
          <a:p>
            <a:pPr marL="257175" indent="-257175">
              <a:buAutoNum type="arabicPeriod"/>
            </a:pPr>
            <a:endParaRPr lang="en-GB" sz="1800" dirty="0">
              <a:latin typeface="Avenir Book" panose="02000503020000020003" pitchFamily="2" charset="0"/>
            </a:endParaRPr>
          </a:p>
          <a:p>
            <a:pPr marL="257175" indent="-257175"/>
            <a:r>
              <a:rPr lang="en-GB" sz="1800" dirty="0">
                <a:latin typeface="Avenir Book" panose="02000503020000020003" pitchFamily="2" charset="0"/>
              </a:rPr>
              <a:t>4. </a:t>
            </a:r>
            <a:r>
              <a:rPr lang="en-GB" sz="1800" dirty="0" err="1">
                <a:latin typeface="Avenir Book" panose="02000503020000020003" pitchFamily="2" charset="0"/>
              </a:rPr>
              <a:t>Ga</a:t>
            </a:r>
            <a:r>
              <a:rPr lang="en-GB" sz="1800" dirty="0">
                <a:latin typeface="Avenir Book" panose="02000503020000020003" pitchFamily="2" charset="0"/>
              </a:rPr>
              <a:t> </a:t>
            </a:r>
            <a:r>
              <a:rPr lang="en-GB" sz="1800" dirty="0" err="1">
                <a:latin typeface="Avenir Book" panose="02000503020000020003" pitchFamily="2" charset="0"/>
              </a:rPr>
              <a:t>i</a:t>
            </a:r>
            <a:r>
              <a:rPr lang="en-GB" sz="1800" dirty="0">
                <a:latin typeface="Avenir Book" panose="02000503020000020003" pitchFamily="2" charset="0"/>
              </a:rPr>
              <a:t> </a:t>
            </a:r>
            <a:r>
              <a:rPr lang="en-GB" sz="1800" u="sng" dirty="0">
                <a:latin typeface="Avenir Book" panose="02000503020000020003" pitchFamily="2" charset="0"/>
              </a:rPr>
              <a:t>			 </a:t>
            </a:r>
            <a:r>
              <a:rPr lang="en-GB" sz="1800" dirty="0" err="1">
                <a:latin typeface="Avenir Book" panose="02000503020000020003" pitchFamily="2" charset="0"/>
              </a:rPr>
              <a:t>i</a:t>
            </a:r>
            <a:r>
              <a:rPr lang="en-GB" sz="1800" dirty="0">
                <a:latin typeface="Avenir Book" panose="02000503020000020003" pitchFamily="2" charset="0"/>
              </a:rPr>
              <a:t> </a:t>
            </a:r>
            <a:r>
              <a:rPr lang="en-GB" sz="1800" dirty="0" err="1">
                <a:latin typeface="Avenir Book" panose="02000503020000020003" pitchFamily="2" charset="0"/>
              </a:rPr>
              <a:t>olchi’r</a:t>
            </a:r>
            <a:r>
              <a:rPr lang="en-GB" sz="1800" dirty="0">
                <a:latin typeface="Avenir Book" panose="02000503020000020003" pitchFamily="2" charset="0"/>
              </a:rPr>
              <a:t> </a:t>
            </a:r>
            <a:r>
              <a:rPr lang="en-GB" sz="1800" dirty="0" err="1">
                <a:latin typeface="Avenir Book" panose="02000503020000020003" pitchFamily="2" charset="0"/>
              </a:rPr>
              <a:t>llestri</a:t>
            </a:r>
            <a:r>
              <a:rPr lang="en-GB" sz="1800" dirty="0">
                <a:latin typeface="Avenir Book" panose="02000503020000020003" pitchFamily="2" charset="0"/>
              </a:rPr>
              <a:t> </a:t>
            </a:r>
            <a:r>
              <a:rPr lang="en-GB" sz="1800" dirty="0" err="1">
                <a:latin typeface="Avenir Book" panose="02000503020000020003" pitchFamily="2" charset="0"/>
              </a:rPr>
              <a:t>os</a:t>
            </a:r>
            <a:r>
              <a:rPr lang="en-GB" sz="1800" dirty="0">
                <a:latin typeface="Avenir Book" panose="02000503020000020003" pitchFamily="2" charset="0"/>
              </a:rPr>
              <a:t> </a:t>
            </a:r>
            <a:r>
              <a:rPr lang="en-GB" sz="1800" dirty="0" err="1">
                <a:latin typeface="Avenir Book" panose="02000503020000020003" pitchFamily="2" charset="0"/>
              </a:rPr>
              <a:t>gwelwch</a:t>
            </a:r>
            <a:r>
              <a:rPr lang="en-GB" sz="1800" dirty="0">
                <a:latin typeface="Avenir Book" panose="02000503020000020003" pitchFamily="2" charset="0"/>
              </a:rPr>
              <a:t> </a:t>
            </a:r>
            <a:r>
              <a:rPr lang="en-GB" sz="1800" dirty="0" err="1">
                <a:latin typeface="Avenir Book" panose="02000503020000020003" pitchFamily="2" charset="0"/>
              </a:rPr>
              <a:t>yn</a:t>
            </a:r>
            <a:r>
              <a:rPr lang="en-GB" sz="1800" dirty="0">
                <a:latin typeface="Avenir Book" panose="02000503020000020003" pitchFamily="2" charset="0"/>
              </a:rPr>
              <a:t> </a:t>
            </a:r>
            <a:r>
              <a:rPr lang="en-GB" sz="1800" dirty="0" err="1">
                <a:latin typeface="Avenir Book" panose="02000503020000020003" pitchFamily="2" charset="0"/>
              </a:rPr>
              <a:t>dda</a:t>
            </a:r>
            <a:r>
              <a:rPr lang="en-GB" sz="1800" dirty="0">
                <a:latin typeface="Avenir Book" panose="02000503020000020003" pitchFamily="2" charset="0"/>
              </a:rPr>
              <a:t>?</a:t>
            </a:r>
          </a:p>
          <a:p>
            <a:pPr marL="257175" indent="-257175">
              <a:buAutoNum type="arabicPeriod"/>
            </a:pPr>
            <a:endParaRPr lang="en-GB" sz="1200" dirty="0">
              <a:latin typeface="Avenir Book" panose="02000503020000020003" pitchFamily="2" charset="0"/>
            </a:endParaRPr>
          </a:p>
          <a:p>
            <a:pPr marL="257175" indent="-257175">
              <a:buAutoNum type="arabicPeriod"/>
            </a:pPr>
            <a:endParaRPr lang="en-GB" sz="1050" dirty="0"/>
          </a:p>
        </p:txBody>
      </p:sp>
      <p:sp>
        <p:nvSpPr>
          <p:cNvPr id="4" name="TextBox 3"/>
          <p:cNvSpPr txBox="1"/>
          <p:nvPr/>
        </p:nvSpPr>
        <p:spPr>
          <a:xfrm>
            <a:off x="1143001" y="4299942"/>
            <a:ext cx="6858000" cy="577081"/>
          </a:xfrm>
          <a:prstGeom prst="rect">
            <a:avLst/>
          </a:prstGeom>
          <a:solidFill>
            <a:srgbClr val="00B78A"/>
          </a:solidFill>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sz="1050" dirty="0">
                <a:solidFill>
                  <a:schemeClr val="bg1"/>
                </a:solidFill>
              </a:rPr>
              <a:t>help </a:t>
            </a:r>
            <a:r>
              <a:rPr lang="en-GB" sz="1050" dirty="0" err="1">
                <a:solidFill>
                  <a:schemeClr val="bg1"/>
                </a:solidFill>
              </a:rPr>
              <a:t>llaw</a:t>
            </a:r>
            <a:r>
              <a:rPr lang="en-GB" sz="1050" dirty="0">
                <a:solidFill>
                  <a:schemeClr val="bg1"/>
                </a:solidFill>
              </a:rPr>
              <a:t>		hen law </a:t>
            </a:r>
            <a:r>
              <a:rPr lang="en-GB" sz="1050" dirty="0" err="1">
                <a:solidFill>
                  <a:schemeClr val="bg1"/>
                </a:solidFill>
              </a:rPr>
              <a:t>ar</a:t>
            </a:r>
            <a:r>
              <a:rPr lang="en-GB" sz="1050" dirty="0">
                <a:solidFill>
                  <a:schemeClr val="bg1"/>
                </a:solidFill>
              </a:rPr>
              <a:t>		</a:t>
            </a:r>
            <a:r>
              <a:rPr lang="en-GB" sz="1050" dirty="0" err="1">
                <a:solidFill>
                  <a:schemeClr val="bg1"/>
                </a:solidFill>
              </a:rPr>
              <a:t>bron</a:t>
            </a:r>
            <a:r>
              <a:rPr lang="en-GB" sz="1050" dirty="0">
                <a:solidFill>
                  <a:schemeClr val="bg1"/>
                </a:solidFill>
              </a:rPr>
              <a:t> â </a:t>
            </a:r>
            <a:r>
              <a:rPr lang="en-GB" sz="1050" dirty="0" err="1">
                <a:solidFill>
                  <a:schemeClr val="bg1"/>
                </a:solidFill>
              </a:rPr>
              <a:t>thorri</a:t>
            </a:r>
            <a:r>
              <a:rPr lang="en-GB" sz="1050" dirty="0">
                <a:solidFill>
                  <a:schemeClr val="bg1"/>
                </a:solidFill>
              </a:rPr>
              <a:t> </a:t>
            </a:r>
            <a:r>
              <a:rPr lang="en-GB" sz="1050" dirty="0" err="1">
                <a:solidFill>
                  <a:schemeClr val="bg1"/>
                </a:solidFill>
              </a:rPr>
              <a:t>ei</a:t>
            </a:r>
            <a:r>
              <a:rPr lang="en-GB" sz="1050" dirty="0">
                <a:solidFill>
                  <a:schemeClr val="bg1"/>
                </a:solidFill>
              </a:rPr>
              <a:t> </a:t>
            </a:r>
            <a:r>
              <a:rPr lang="en-GB" sz="1050" dirty="0" err="1">
                <a:solidFill>
                  <a:schemeClr val="bg1"/>
                </a:solidFill>
              </a:rPr>
              <a:t>fol</a:t>
            </a:r>
            <a:r>
              <a:rPr lang="en-GB" sz="1050" dirty="0">
                <a:solidFill>
                  <a:schemeClr val="bg1"/>
                </a:solidFill>
              </a:rPr>
              <a:t>	</a:t>
            </a:r>
          </a:p>
          <a:p>
            <a:pPr algn="ctr">
              <a:buFontTx/>
              <a:buChar char="-"/>
            </a:pPr>
            <a:endParaRPr lang="en-GB" sz="1050" dirty="0">
              <a:solidFill>
                <a:schemeClr val="bg1"/>
              </a:solidFill>
            </a:endParaRPr>
          </a:p>
          <a:p>
            <a:pPr algn="ctr"/>
            <a:r>
              <a:rPr lang="en-GB" sz="1050" dirty="0" err="1">
                <a:solidFill>
                  <a:schemeClr val="bg1"/>
                </a:solidFill>
              </a:rPr>
              <a:t>teimlo</a:t>
            </a:r>
            <a:r>
              <a:rPr lang="en-GB" sz="1050" dirty="0">
                <a:solidFill>
                  <a:schemeClr val="bg1"/>
                </a:solidFill>
              </a:rPr>
              <a:t> </a:t>
            </a:r>
            <a:r>
              <a:rPr lang="en-GB" sz="1050" dirty="0" err="1">
                <a:solidFill>
                  <a:schemeClr val="bg1"/>
                </a:solidFill>
              </a:rPr>
              <a:t>i’r</a:t>
            </a:r>
            <a:r>
              <a:rPr lang="en-GB" sz="1050" dirty="0">
                <a:solidFill>
                  <a:schemeClr val="bg1"/>
                </a:solidFill>
              </a:rPr>
              <a:t> </a:t>
            </a:r>
            <a:r>
              <a:rPr lang="en-GB" sz="1050" dirty="0" err="1">
                <a:solidFill>
                  <a:schemeClr val="bg1"/>
                </a:solidFill>
              </a:rPr>
              <a:t>byw</a:t>
            </a:r>
            <a:r>
              <a:rPr lang="en-GB" sz="1050" dirty="0">
                <a:solidFill>
                  <a:schemeClr val="bg1"/>
                </a:solidFill>
              </a:rPr>
              <a:t>	</a:t>
            </a:r>
            <a:r>
              <a:rPr lang="en-GB" sz="1050" dirty="0" err="1">
                <a:solidFill>
                  <a:schemeClr val="bg1"/>
                </a:solidFill>
              </a:rPr>
              <a:t>gwneud</a:t>
            </a:r>
            <a:r>
              <a:rPr lang="en-GB" sz="1050" dirty="0">
                <a:solidFill>
                  <a:schemeClr val="bg1"/>
                </a:solidFill>
              </a:rPr>
              <a:t> </a:t>
            </a:r>
            <a:r>
              <a:rPr lang="en-GB" sz="1050" dirty="0" err="1">
                <a:solidFill>
                  <a:schemeClr val="bg1"/>
                </a:solidFill>
              </a:rPr>
              <a:t>ei</a:t>
            </a:r>
            <a:r>
              <a:rPr lang="en-GB" sz="1050" dirty="0">
                <a:solidFill>
                  <a:schemeClr val="bg1"/>
                </a:solidFill>
              </a:rPr>
              <a:t> </a:t>
            </a:r>
            <a:r>
              <a:rPr lang="en-GB" sz="1050" dirty="0" err="1">
                <a:solidFill>
                  <a:schemeClr val="bg1"/>
                </a:solidFill>
              </a:rPr>
              <a:t>orau</a:t>
            </a:r>
            <a:r>
              <a:rPr lang="en-GB" sz="1050" dirty="0">
                <a:solidFill>
                  <a:schemeClr val="bg1"/>
                </a:solidFill>
              </a:rPr>
              <a:t> </a:t>
            </a:r>
            <a:r>
              <a:rPr lang="en-GB" sz="1050" dirty="0" err="1">
                <a:solidFill>
                  <a:schemeClr val="bg1"/>
                </a:solidFill>
              </a:rPr>
              <a:t>glas</a:t>
            </a:r>
            <a:r>
              <a:rPr lang="en-GB" sz="1050" dirty="0">
                <a:solidFill>
                  <a:schemeClr val="bg1"/>
                </a:solidFill>
              </a:rPr>
              <a:t>	</a:t>
            </a:r>
            <a:r>
              <a:rPr lang="en-GB" sz="1050" dirty="0" err="1">
                <a:solidFill>
                  <a:schemeClr val="bg1"/>
                </a:solidFill>
              </a:rPr>
              <a:t>ar</a:t>
            </a:r>
            <a:r>
              <a:rPr lang="en-GB" sz="1050" dirty="0">
                <a:solidFill>
                  <a:schemeClr val="bg1"/>
                </a:solidFill>
              </a:rPr>
              <a:t> </a:t>
            </a:r>
            <a:r>
              <a:rPr lang="en-GB" sz="1050" dirty="0" err="1">
                <a:solidFill>
                  <a:schemeClr val="bg1"/>
                </a:solidFill>
              </a:rPr>
              <a:t>bigau’r</a:t>
            </a:r>
            <a:r>
              <a:rPr lang="en-GB" sz="1050" dirty="0">
                <a:solidFill>
                  <a:schemeClr val="bg1"/>
                </a:solidFill>
              </a:rPr>
              <a:t> drain</a:t>
            </a:r>
          </a:p>
        </p:txBody>
      </p:sp>
      <p:sp>
        <p:nvSpPr>
          <p:cNvPr id="7" name="Title 4">
            <a:extLst>
              <a:ext uri="{FF2B5EF4-FFF2-40B4-BE49-F238E27FC236}">
                <a16:creationId xmlns:a16="http://schemas.microsoft.com/office/drawing/2014/main" id="{EFA05BC6-82A3-5345-8D8C-66EEE13E1962}"/>
              </a:ext>
            </a:extLst>
          </p:cNvPr>
          <p:cNvSpPr txBox="1">
            <a:spLocks/>
          </p:cNvSpPr>
          <p:nvPr/>
        </p:nvSpPr>
        <p:spPr>
          <a:xfrm>
            <a:off x="222250" y="614922"/>
            <a:ext cx="7042150" cy="62865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617A86"/>
              </a:buClr>
              <a:buSzPts val="1800"/>
              <a:buFont typeface="Nixie One"/>
              <a:buNone/>
              <a:defRPr sz="1800" b="0" i="0" u="none" strike="noStrike" cap="none">
                <a:solidFill>
                  <a:srgbClr val="617A86"/>
                </a:solidFill>
                <a:latin typeface="Nixie One"/>
                <a:ea typeface="Nixie One"/>
                <a:cs typeface="Nixie One"/>
                <a:sym typeface="Nixie One"/>
              </a:defRPr>
            </a:lvl1pPr>
            <a:lvl2pPr marR="0" lvl="1" algn="l" rtl="0">
              <a:lnSpc>
                <a:spcPct val="100000"/>
              </a:lnSpc>
              <a:spcBef>
                <a:spcPts val="0"/>
              </a:spcBef>
              <a:spcAft>
                <a:spcPts val="0"/>
              </a:spcAft>
              <a:buClr>
                <a:srgbClr val="617A86"/>
              </a:buClr>
              <a:buSzPts val="1800"/>
              <a:buFont typeface="Nixie One"/>
              <a:buNone/>
              <a:defRPr sz="1800" b="0" i="0" u="none" strike="noStrike" cap="none">
                <a:solidFill>
                  <a:srgbClr val="617A86"/>
                </a:solidFill>
                <a:latin typeface="Nixie One"/>
                <a:ea typeface="Nixie One"/>
                <a:cs typeface="Nixie One"/>
                <a:sym typeface="Nixie One"/>
              </a:defRPr>
            </a:lvl2pPr>
            <a:lvl3pPr marR="0" lvl="2" algn="l" rtl="0">
              <a:lnSpc>
                <a:spcPct val="100000"/>
              </a:lnSpc>
              <a:spcBef>
                <a:spcPts val="0"/>
              </a:spcBef>
              <a:spcAft>
                <a:spcPts val="0"/>
              </a:spcAft>
              <a:buClr>
                <a:srgbClr val="617A86"/>
              </a:buClr>
              <a:buSzPts val="1800"/>
              <a:buFont typeface="Nixie One"/>
              <a:buNone/>
              <a:defRPr sz="1800" b="0" i="0" u="none" strike="noStrike" cap="none">
                <a:solidFill>
                  <a:srgbClr val="617A86"/>
                </a:solidFill>
                <a:latin typeface="Nixie One"/>
                <a:ea typeface="Nixie One"/>
                <a:cs typeface="Nixie One"/>
                <a:sym typeface="Nixie One"/>
              </a:defRPr>
            </a:lvl3pPr>
            <a:lvl4pPr marR="0" lvl="3" algn="l" rtl="0">
              <a:lnSpc>
                <a:spcPct val="100000"/>
              </a:lnSpc>
              <a:spcBef>
                <a:spcPts val="0"/>
              </a:spcBef>
              <a:spcAft>
                <a:spcPts val="0"/>
              </a:spcAft>
              <a:buClr>
                <a:srgbClr val="617A86"/>
              </a:buClr>
              <a:buSzPts val="1800"/>
              <a:buFont typeface="Nixie One"/>
              <a:buNone/>
              <a:defRPr sz="1800" b="0" i="0" u="none" strike="noStrike" cap="none">
                <a:solidFill>
                  <a:srgbClr val="617A86"/>
                </a:solidFill>
                <a:latin typeface="Nixie One"/>
                <a:ea typeface="Nixie One"/>
                <a:cs typeface="Nixie One"/>
                <a:sym typeface="Nixie One"/>
              </a:defRPr>
            </a:lvl4pPr>
            <a:lvl5pPr marR="0" lvl="4" algn="l" rtl="0">
              <a:lnSpc>
                <a:spcPct val="100000"/>
              </a:lnSpc>
              <a:spcBef>
                <a:spcPts val="0"/>
              </a:spcBef>
              <a:spcAft>
                <a:spcPts val="0"/>
              </a:spcAft>
              <a:buClr>
                <a:srgbClr val="617A86"/>
              </a:buClr>
              <a:buSzPts val="1800"/>
              <a:buFont typeface="Nixie One"/>
              <a:buNone/>
              <a:defRPr sz="1800" b="0" i="0" u="none" strike="noStrike" cap="none">
                <a:solidFill>
                  <a:srgbClr val="617A86"/>
                </a:solidFill>
                <a:latin typeface="Nixie One"/>
                <a:ea typeface="Nixie One"/>
                <a:cs typeface="Nixie One"/>
                <a:sym typeface="Nixie One"/>
              </a:defRPr>
            </a:lvl5pPr>
            <a:lvl6pPr marR="0" lvl="5" algn="l" rtl="0">
              <a:lnSpc>
                <a:spcPct val="100000"/>
              </a:lnSpc>
              <a:spcBef>
                <a:spcPts val="0"/>
              </a:spcBef>
              <a:spcAft>
                <a:spcPts val="0"/>
              </a:spcAft>
              <a:buClr>
                <a:srgbClr val="617A86"/>
              </a:buClr>
              <a:buSzPts val="1800"/>
              <a:buFont typeface="Nixie One"/>
              <a:buNone/>
              <a:defRPr sz="1800" b="0" i="0" u="none" strike="noStrike" cap="none">
                <a:solidFill>
                  <a:srgbClr val="617A86"/>
                </a:solidFill>
                <a:latin typeface="Nixie One"/>
                <a:ea typeface="Nixie One"/>
                <a:cs typeface="Nixie One"/>
                <a:sym typeface="Nixie One"/>
              </a:defRPr>
            </a:lvl6pPr>
            <a:lvl7pPr marR="0" lvl="6" algn="l" rtl="0">
              <a:lnSpc>
                <a:spcPct val="100000"/>
              </a:lnSpc>
              <a:spcBef>
                <a:spcPts val="0"/>
              </a:spcBef>
              <a:spcAft>
                <a:spcPts val="0"/>
              </a:spcAft>
              <a:buClr>
                <a:srgbClr val="617A86"/>
              </a:buClr>
              <a:buSzPts val="1800"/>
              <a:buFont typeface="Nixie One"/>
              <a:buNone/>
              <a:defRPr sz="1800" b="0" i="0" u="none" strike="noStrike" cap="none">
                <a:solidFill>
                  <a:srgbClr val="617A86"/>
                </a:solidFill>
                <a:latin typeface="Nixie One"/>
                <a:ea typeface="Nixie One"/>
                <a:cs typeface="Nixie One"/>
                <a:sym typeface="Nixie One"/>
              </a:defRPr>
            </a:lvl7pPr>
            <a:lvl8pPr marR="0" lvl="7" algn="l" rtl="0">
              <a:lnSpc>
                <a:spcPct val="100000"/>
              </a:lnSpc>
              <a:spcBef>
                <a:spcPts val="0"/>
              </a:spcBef>
              <a:spcAft>
                <a:spcPts val="0"/>
              </a:spcAft>
              <a:buClr>
                <a:srgbClr val="617A86"/>
              </a:buClr>
              <a:buSzPts val="1800"/>
              <a:buFont typeface="Nixie One"/>
              <a:buNone/>
              <a:defRPr sz="1800" b="0" i="0" u="none" strike="noStrike" cap="none">
                <a:solidFill>
                  <a:srgbClr val="617A86"/>
                </a:solidFill>
                <a:latin typeface="Nixie One"/>
                <a:ea typeface="Nixie One"/>
                <a:cs typeface="Nixie One"/>
                <a:sym typeface="Nixie One"/>
              </a:defRPr>
            </a:lvl8pPr>
            <a:lvl9pPr marR="0" lvl="8" algn="l" rtl="0">
              <a:lnSpc>
                <a:spcPct val="100000"/>
              </a:lnSpc>
              <a:spcBef>
                <a:spcPts val="0"/>
              </a:spcBef>
              <a:spcAft>
                <a:spcPts val="0"/>
              </a:spcAft>
              <a:buClr>
                <a:srgbClr val="617A86"/>
              </a:buClr>
              <a:buSzPts val="1800"/>
              <a:buFont typeface="Nixie One"/>
              <a:buNone/>
              <a:defRPr sz="1800" b="0" i="0" u="none" strike="noStrike" cap="none">
                <a:solidFill>
                  <a:srgbClr val="617A86"/>
                </a:solidFill>
                <a:latin typeface="Nixie One"/>
                <a:ea typeface="Nixie One"/>
                <a:cs typeface="Nixie One"/>
                <a:sym typeface="Nixie One"/>
              </a:defRPr>
            </a:lvl9pPr>
          </a:lstStyle>
          <a:p>
            <a:pPr algn="ctr"/>
            <a:r>
              <a:rPr lang="en-US" sz="2800">
                <a:latin typeface="Avenir Book" panose="02000503020000020003" pitchFamily="2" charset="0"/>
              </a:rPr>
              <a:t>Tasg</a:t>
            </a:r>
            <a:r>
              <a:rPr lang="en-US" sz="2400">
                <a:latin typeface="Avenir Book" panose="02000503020000020003" pitchFamily="2" charset="0"/>
              </a:rPr>
              <a:t>: </a:t>
            </a:r>
            <a:r>
              <a:rPr lang="en-GB" sz="2400">
                <a:solidFill>
                  <a:srgbClr val="7030A0"/>
                </a:solidFill>
                <a:latin typeface="Avenir Book" panose="02000503020000020003" pitchFamily="2" charset="0"/>
              </a:rPr>
              <a:t>Rhowch yr idiom cywir yn y bwlch.</a:t>
            </a:r>
            <a:br>
              <a:rPr lang="en-GB" sz="2400">
                <a:solidFill>
                  <a:srgbClr val="7030A0"/>
                </a:solidFill>
                <a:latin typeface="Avenir Book" panose="02000503020000020003" pitchFamily="2" charset="0"/>
              </a:rPr>
            </a:br>
            <a:endParaRPr lang="en-US" sz="2400" dirty="0">
              <a:latin typeface="Avenir Book" panose="02000503020000020003" pitchFamily="2" charset="0"/>
            </a:endParaRPr>
          </a:p>
        </p:txBody>
      </p:sp>
      <p:pic>
        <p:nvPicPr>
          <p:cNvPr id="5" name="Picture 4">
            <a:extLst>
              <a:ext uri="{FF2B5EF4-FFF2-40B4-BE49-F238E27FC236}">
                <a16:creationId xmlns:a16="http://schemas.microsoft.com/office/drawing/2014/main" id="{C7349823-BA45-D84B-A274-E2B7A4473784}"/>
              </a:ext>
            </a:extLst>
          </p:cNvPr>
          <p:cNvPicPr>
            <a:picLocks noChangeAspect="1"/>
          </p:cNvPicPr>
          <p:nvPr/>
        </p:nvPicPr>
        <p:blipFill>
          <a:blip r:embed="rId2"/>
          <a:stretch>
            <a:fillRect/>
          </a:stretch>
        </p:blipFill>
        <p:spPr>
          <a:xfrm>
            <a:off x="48845" y="4792653"/>
            <a:ext cx="1935284" cy="350847"/>
          </a:xfrm>
          <a:prstGeom prst="rect">
            <a:avLst/>
          </a:prstGeom>
        </p:spPr>
      </p:pic>
    </p:spTree>
    <p:extLst>
      <p:ext uri="{BB962C8B-B14F-4D97-AF65-F5344CB8AC3E}">
        <p14:creationId xmlns:p14="http://schemas.microsoft.com/office/powerpoint/2010/main" val="2463562864"/>
      </p:ext>
    </p:extLst>
  </p:cSld>
  <p:clrMapOvr>
    <a:masterClrMapping/>
  </p:clrMapOvr>
  <p:transition>
    <p:fade thruBlk="1"/>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25525" y="989795"/>
            <a:ext cx="7092950" cy="3739485"/>
          </a:xfrm>
          <a:prstGeom prst="rect">
            <a:avLst/>
          </a:prstGeom>
          <a:solidFill>
            <a:schemeClr val="accent5">
              <a:lumMod val="20000"/>
              <a:lumOff val="80000"/>
            </a:schemeClr>
          </a:solidFill>
        </p:spPr>
        <p:txBody>
          <a:bodyPr wrap="square" rtlCol="0">
            <a:spAutoFit/>
          </a:bodyPr>
          <a:lstStyle/>
          <a:p>
            <a:pPr marL="257175" indent="-257175">
              <a:buAutoNum type="arabicPeriod"/>
            </a:pPr>
            <a:r>
              <a:rPr lang="en-GB" sz="1800" dirty="0" err="1">
                <a:latin typeface="Avenir Book" panose="02000503020000020003" pitchFamily="2" charset="0"/>
                <a:ea typeface="Arial" charset="0"/>
                <a:cs typeface="Arial" charset="0"/>
              </a:rPr>
              <a:t>Roedd</a:t>
            </a:r>
            <a:r>
              <a:rPr lang="en-GB" sz="1800" dirty="0">
                <a:latin typeface="Avenir Book" panose="02000503020000020003" pitchFamily="2" charset="0"/>
                <a:ea typeface="Arial" charset="0"/>
                <a:cs typeface="Arial" charset="0"/>
              </a:rPr>
              <a:t> </a:t>
            </a:r>
            <a:r>
              <a:rPr lang="en-GB" sz="1800" dirty="0" err="1">
                <a:latin typeface="Avenir Book" panose="02000503020000020003" pitchFamily="2" charset="0"/>
                <a:ea typeface="Arial" charset="0"/>
                <a:cs typeface="Arial" charset="0"/>
              </a:rPr>
              <a:t>Alaw</a:t>
            </a:r>
            <a:r>
              <a:rPr lang="en-GB" sz="1800" dirty="0">
                <a:latin typeface="Avenir Book" panose="02000503020000020003" pitchFamily="2" charset="0"/>
                <a:ea typeface="Arial" charset="0"/>
                <a:cs typeface="Arial" charset="0"/>
              </a:rPr>
              <a:t> </a:t>
            </a:r>
            <a:r>
              <a:rPr lang="en-GB" sz="1800" dirty="0" err="1">
                <a:latin typeface="Avenir Book" panose="02000503020000020003" pitchFamily="2" charset="0"/>
                <a:ea typeface="Arial" charset="0"/>
                <a:cs typeface="Arial" charset="0"/>
              </a:rPr>
              <a:t>yn</a:t>
            </a:r>
            <a:r>
              <a:rPr lang="en-GB" sz="1800" dirty="0">
                <a:latin typeface="Avenir Book" panose="02000503020000020003" pitchFamily="2" charset="0"/>
                <a:ea typeface="Arial" charset="0"/>
                <a:cs typeface="Arial" charset="0"/>
              </a:rPr>
              <a:t> </a:t>
            </a:r>
            <a:r>
              <a:rPr lang="en-GB" sz="1800" u="sng" dirty="0" err="1">
                <a:solidFill>
                  <a:srgbClr val="FF0000"/>
                </a:solidFill>
                <a:latin typeface="Avenir Book" panose="02000503020000020003" pitchFamily="2" charset="0"/>
                <a:ea typeface="Arial" charset="0"/>
                <a:cs typeface="Arial" charset="0"/>
              </a:rPr>
              <a:t>teimlo</a:t>
            </a:r>
            <a:r>
              <a:rPr lang="en-GB" sz="1800" u="sng" dirty="0">
                <a:solidFill>
                  <a:srgbClr val="FF0000"/>
                </a:solidFill>
                <a:latin typeface="Avenir Book" panose="02000503020000020003" pitchFamily="2" charset="0"/>
                <a:ea typeface="Arial" charset="0"/>
                <a:cs typeface="Arial" charset="0"/>
              </a:rPr>
              <a:t> </a:t>
            </a:r>
            <a:r>
              <a:rPr lang="en-GB" sz="1800" u="sng" dirty="0" err="1">
                <a:solidFill>
                  <a:srgbClr val="FF0000"/>
                </a:solidFill>
                <a:latin typeface="Avenir Book" panose="02000503020000020003" pitchFamily="2" charset="0"/>
                <a:ea typeface="Arial" charset="0"/>
                <a:cs typeface="Arial" charset="0"/>
              </a:rPr>
              <a:t>i’r</a:t>
            </a:r>
            <a:r>
              <a:rPr lang="en-GB" sz="1800" u="sng" dirty="0">
                <a:solidFill>
                  <a:srgbClr val="FF0000"/>
                </a:solidFill>
                <a:latin typeface="Avenir Book" panose="02000503020000020003" pitchFamily="2" charset="0"/>
                <a:ea typeface="Arial" charset="0"/>
                <a:cs typeface="Arial" charset="0"/>
              </a:rPr>
              <a:t> </a:t>
            </a:r>
            <a:r>
              <a:rPr lang="en-GB" sz="1800" u="sng" dirty="0" err="1">
                <a:solidFill>
                  <a:srgbClr val="FF0000"/>
                </a:solidFill>
                <a:latin typeface="Avenir Book" panose="02000503020000020003" pitchFamily="2" charset="0"/>
                <a:ea typeface="Arial" charset="0"/>
                <a:cs typeface="Arial" charset="0"/>
              </a:rPr>
              <a:t>byw</a:t>
            </a:r>
            <a:r>
              <a:rPr lang="en-GB" sz="1800" u="sng" dirty="0">
                <a:solidFill>
                  <a:srgbClr val="FF0000"/>
                </a:solidFill>
                <a:latin typeface="Avenir Book" panose="02000503020000020003" pitchFamily="2" charset="0"/>
                <a:ea typeface="Arial" charset="0"/>
                <a:cs typeface="Arial" charset="0"/>
              </a:rPr>
              <a:t> </a:t>
            </a:r>
            <a:r>
              <a:rPr lang="en-GB" sz="1800" dirty="0" err="1">
                <a:latin typeface="Avenir Book" panose="02000503020000020003" pitchFamily="2" charset="0"/>
                <a:ea typeface="Arial" charset="0"/>
                <a:cs typeface="Arial" charset="0"/>
              </a:rPr>
              <a:t>ddoe</a:t>
            </a:r>
            <a:r>
              <a:rPr lang="en-GB" sz="1800" dirty="0">
                <a:latin typeface="Avenir Book" panose="02000503020000020003" pitchFamily="2" charset="0"/>
                <a:ea typeface="Arial" charset="0"/>
                <a:cs typeface="Arial" charset="0"/>
              </a:rPr>
              <a:t> </a:t>
            </a:r>
            <a:r>
              <a:rPr lang="en-GB" sz="1800" dirty="0" err="1">
                <a:latin typeface="Avenir Book" panose="02000503020000020003" pitchFamily="2" charset="0"/>
                <a:ea typeface="Arial" charset="0"/>
                <a:cs typeface="Arial" charset="0"/>
              </a:rPr>
              <a:t>ar</a:t>
            </a:r>
            <a:r>
              <a:rPr lang="en-GB" sz="1800" dirty="0">
                <a:latin typeface="Avenir Book" panose="02000503020000020003" pitchFamily="2" charset="0"/>
                <a:ea typeface="Arial" charset="0"/>
                <a:cs typeface="Arial" charset="0"/>
              </a:rPr>
              <a:t> </a:t>
            </a:r>
            <a:r>
              <a:rPr lang="en-GB" sz="1800" dirty="0" err="1">
                <a:latin typeface="Avenir Book" panose="02000503020000020003" pitchFamily="2" charset="0"/>
                <a:ea typeface="Arial" charset="0"/>
                <a:cs typeface="Arial" charset="0"/>
              </a:rPr>
              <a:t>ôl</a:t>
            </a:r>
            <a:r>
              <a:rPr lang="en-GB" sz="1800" dirty="0">
                <a:latin typeface="Avenir Book" panose="02000503020000020003" pitchFamily="2" charset="0"/>
                <a:ea typeface="Arial" charset="0"/>
                <a:cs typeface="Arial" charset="0"/>
              </a:rPr>
              <a:t> </a:t>
            </a:r>
            <a:r>
              <a:rPr lang="en-GB" sz="1800" dirty="0" err="1">
                <a:latin typeface="Avenir Book" panose="02000503020000020003" pitchFamily="2" charset="0"/>
                <a:ea typeface="Arial" charset="0"/>
                <a:cs typeface="Arial" charset="0"/>
              </a:rPr>
              <a:t>i</a:t>
            </a:r>
            <a:r>
              <a:rPr lang="en-GB" sz="1800" dirty="0">
                <a:latin typeface="Avenir Book" panose="02000503020000020003" pitchFamily="2" charset="0"/>
                <a:ea typeface="Arial" charset="0"/>
                <a:cs typeface="Arial" charset="0"/>
              </a:rPr>
              <a:t> </a:t>
            </a:r>
            <a:r>
              <a:rPr lang="en-GB" sz="1800" dirty="0" err="1">
                <a:latin typeface="Avenir Book" panose="02000503020000020003" pitchFamily="2" charset="0"/>
                <a:ea typeface="Arial" charset="0"/>
                <a:cs typeface="Arial" charset="0"/>
              </a:rPr>
              <a:t>Wil</a:t>
            </a:r>
            <a:r>
              <a:rPr lang="en-GB" sz="1800" dirty="0">
                <a:latin typeface="Avenir Book" panose="02000503020000020003" pitchFamily="2" charset="0"/>
                <a:ea typeface="Arial" charset="0"/>
                <a:cs typeface="Arial" charset="0"/>
              </a:rPr>
              <a:t> </a:t>
            </a:r>
            <a:r>
              <a:rPr lang="en-GB" sz="1800" dirty="0" err="1">
                <a:latin typeface="Avenir Book" panose="02000503020000020003" pitchFamily="2" charset="0"/>
                <a:ea typeface="Arial" charset="0"/>
                <a:cs typeface="Arial" charset="0"/>
              </a:rPr>
              <a:t>fod</a:t>
            </a:r>
            <a:r>
              <a:rPr lang="en-GB" sz="1800" dirty="0">
                <a:latin typeface="Avenir Book" panose="02000503020000020003" pitchFamily="2" charset="0"/>
                <a:ea typeface="Arial" charset="0"/>
                <a:cs typeface="Arial" charset="0"/>
              </a:rPr>
              <a:t> </a:t>
            </a:r>
            <a:r>
              <a:rPr lang="en-GB" sz="1800" dirty="0" err="1">
                <a:latin typeface="Avenir Book" panose="02000503020000020003" pitchFamily="2" charset="0"/>
                <a:ea typeface="Arial" charset="0"/>
                <a:cs typeface="Arial" charset="0"/>
              </a:rPr>
              <a:t>yn</a:t>
            </a:r>
            <a:r>
              <a:rPr lang="en-GB" sz="1800" dirty="0">
                <a:latin typeface="Avenir Book" panose="02000503020000020003" pitchFamily="2" charset="0"/>
                <a:ea typeface="Arial" charset="0"/>
                <a:cs typeface="Arial" charset="0"/>
              </a:rPr>
              <a:t> </a:t>
            </a:r>
            <a:r>
              <a:rPr lang="en-GB" sz="1800" dirty="0" err="1">
                <a:latin typeface="Avenir Book" panose="02000503020000020003" pitchFamily="2" charset="0"/>
                <a:ea typeface="Arial" charset="0"/>
                <a:cs typeface="Arial" charset="0"/>
              </a:rPr>
              <a:t>galw</a:t>
            </a:r>
            <a:r>
              <a:rPr lang="en-GB" sz="1800" dirty="0">
                <a:latin typeface="Avenir Book" panose="02000503020000020003" pitchFamily="2" charset="0"/>
                <a:ea typeface="Arial" charset="0"/>
                <a:cs typeface="Arial" charset="0"/>
              </a:rPr>
              <a:t> </a:t>
            </a:r>
            <a:r>
              <a:rPr lang="en-GB" sz="1800" dirty="0" err="1">
                <a:latin typeface="Avenir Book" panose="02000503020000020003" pitchFamily="2" charset="0"/>
                <a:ea typeface="Arial" charset="0"/>
                <a:cs typeface="Arial" charset="0"/>
              </a:rPr>
              <a:t>enwau</a:t>
            </a:r>
            <a:r>
              <a:rPr lang="en-GB" sz="1800" dirty="0">
                <a:latin typeface="Avenir Book" panose="02000503020000020003" pitchFamily="2" charset="0"/>
                <a:ea typeface="Arial" charset="0"/>
                <a:cs typeface="Arial" charset="0"/>
              </a:rPr>
              <a:t> </a:t>
            </a:r>
            <a:r>
              <a:rPr lang="en-GB" sz="1800" dirty="0" err="1">
                <a:latin typeface="Avenir Book" panose="02000503020000020003" pitchFamily="2" charset="0"/>
                <a:ea typeface="Arial" charset="0"/>
                <a:cs typeface="Arial" charset="0"/>
              </a:rPr>
              <a:t>arni</a:t>
            </a:r>
            <a:r>
              <a:rPr lang="en-GB" sz="1800" dirty="0">
                <a:latin typeface="Avenir Book" panose="02000503020000020003" pitchFamily="2" charset="0"/>
                <a:ea typeface="Arial" charset="0"/>
                <a:cs typeface="Arial" charset="0"/>
              </a:rPr>
              <a:t>.</a:t>
            </a:r>
          </a:p>
          <a:p>
            <a:pPr marL="257175" indent="-257175"/>
            <a:endParaRPr lang="en-GB" sz="1800" dirty="0">
              <a:latin typeface="Avenir Book" panose="02000503020000020003" pitchFamily="2" charset="0"/>
              <a:ea typeface="Arial" charset="0"/>
              <a:cs typeface="Arial" charset="0"/>
            </a:endParaRPr>
          </a:p>
          <a:p>
            <a:endParaRPr lang="en-GB" sz="1800" dirty="0">
              <a:latin typeface="Avenir Book" panose="02000503020000020003" pitchFamily="2" charset="0"/>
              <a:ea typeface="Arial" charset="0"/>
              <a:cs typeface="Arial" charset="0"/>
            </a:endParaRPr>
          </a:p>
          <a:p>
            <a:pPr marL="257175" indent="-257175"/>
            <a:r>
              <a:rPr lang="en-GB" sz="1800" dirty="0">
                <a:latin typeface="Avenir Book" panose="02000503020000020003" pitchFamily="2" charset="0"/>
                <a:ea typeface="Arial" charset="0"/>
                <a:cs typeface="Arial" charset="0"/>
              </a:rPr>
              <a:t>2. </a:t>
            </a:r>
            <a:r>
              <a:rPr lang="en-GB" sz="1800" dirty="0" err="1">
                <a:latin typeface="Avenir Book" panose="02000503020000020003" pitchFamily="2" charset="0"/>
                <a:ea typeface="Arial" charset="0"/>
                <a:cs typeface="Arial" charset="0"/>
              </a:rPr>
              <a:t>Roedd</a:t>
            </a:r>
            <a:r>
              <a:rPr lang="en-GB" sz="1800" dirty="0">
                <a:latin typeface="Avenir Book" panose="02000503020000020003" pitchFamily="2" charset="0"/>
                <a:ea typeface="Arial" charset="0"/>
                <a:cs typeface="Arial" charset="0"/>
              </a:rPr>
              <a:t> </a:t>
            </a:r>
            <a:r>
              <a:rPr lang="en-GB" sz="1800" dirty="0" err="1">
                <a:latin typeface="Avenir Book" panose="02000503020000020003" pitchFamily="2" charset="0"/>
                <a:ea typeface="Arial" charset="0"/>
                <a:cs typeface="Arial" charset="0"/>
              </a:rPr>
              <a:t>Elin</a:t>
            </a:r>
            <a:r>
              <a:rPr lang="en-GB" sz="1800" dirty="0">
                <a:latin typeface="Avenir Book" panose="02000503020000020003" pitchFamily="2" charset="0"/>
                <a:ea typeface="Arial" charset="0"/>
                <a:cs typeface="Arial" charset="0"/>
              </a:rPr>
              <a:t> </a:t>
            </a:r>
            <a:r>
              <a:rPr lang="en-GB" sz="1800" u="sng" dirty="0" err="1">
                <a:solidFill>
                  <a:srgbClr val="FF0000"/>
                </a:solidFill>
                <a:latin typeface="Avenir Book" panose="02000503020000020003" pitchFamily="2" charset="0"/>
                <a:ea typeface="Arial" charset="0"/>
                <a:cs typeface="Arial" charset="0"/>
              </a:rPr>
              <a:t>bron</a:t>
            </a:r>
            <a:r>
              <a:rPr lang="en-GB" sz="1800" u="sng" dirty="0">
                <a:solidFill>
                  <a:srgbClr val="FF0000"/>
                </a:solidFill>
                <a:latin typeface="Avenir Book" panose="02000503020000020003" pitchFamily="2" charset="0"/>
                <a:ea typeface="Arial" charset="0"/>
                <a:cs typeface="Arial" charset="0"/>
              </a:rPr>
              <a:t> â </a:t>
            </a:r>
            <a:r>
              <a:rPr lang="en-GB" sz="1800" u="sng" dirty="0" err="1">
                <a:solidFill>
                  <a:srgbClr val="FF0000"/>
                </a:solidFill>
                <a:latin typeface="Avenir Book" panose="02000503020000020003" pitchFamily="2" charset="0"/>
                <a:ea typeface="Arial" charset="0"/>
                <a:cs typeface="Arial" charset="0"/>
              </a:rPr>
              <a:t>thorri</a:t>
            </a:r>
            <a:r>
              <a:rPr lang="en-GB" sz="1800" u="sng" dirty="0">
                <a:solidFill>
                  <a:srgbClr val="FF0000"/>
                </a:solidFill>
                <a:latin typeface="Avenir Book" panose="02000503020000020003" pitchFamily="2" charset="0"/>
                <a:ea typeface="Arial" charset="0"/>
                <a:cs typeface="Arial" charset="0"/>
              </a:rPr>
              <a:t> </a:t>
            </a:r>
            <a:r>
              <a:rPr lang="en-GB" sz="1800" u="sng" dirty="0" err="1">
                <a:solidFill>
                  <a:srgbClr val="FF0000"/>
                </a:solidFill>
                <a:latin typeface="Avenir Book" panose="02000503020000020003" pitchFamily="2" charset="0"/>
                <a:ea typeface="Arial" charset="0"/>
                <a:cs typeface="Arial" charset="0"/>
              </a:rPr>
              <a:t>ei</a:t>
            </a:r>
            <a:r>
              <a:rPr lang="en-GB" sz="1800" u="sng" dirty="0">
                <a:solidFill>
                  <a:srgbClr val="FF0000"/>
                </a:solidFill>
                <a:latin typeface="Avenir Book" panose="02000503020000020003" pitchFamily="2" charset="0"/>
                <a:ea typeface="Arial" charset="0"/>
                <a:cs typeface="Arial" charset="0"/>
              </a:rPr>
              <a:t> </a:t>
            </a:r>
            <a:r>
              <a:rPr lang="en-GB" sz="1800" u="sng" dirty="0" err="1">
                <a:solidFill>
                  <a:srgbClr val="FF0000"/>
                </a:solidFill>
                <a:latin typeface="Avenir Book" panose="02000503020000020003" pitchFamily="2" charset="0"/>
                <a:ea typeface="Arial" charset="0"/>
                <a:cs typeface="Arial" charset="0"/>
              </a:rPr>
              <a:t>bol</a:t>
            </a:r>
            <a:r>
              <a:rPr lang="en-GB" sz="1800" u="sng" dirty="0">
                <a:solidFill>
                  <a:srgbClr val="FF0000"/>
                </a:solidFill>
                <a:latin typeface="Avenir Book" panose="02000503020000020003" pitchFamily="2" charset="0"/>
                <a:ea typeface="Arial" charset="0"/>
                <a:cs typeface="Arial" charset="0"/>
              </a:rPr>
              <a:t> </a:t>
            </a:r>
            <a:r>
              <a:rPr lang="en-GB" sz="1800" dirty="0" err="1">
                <a:latin typeface="Avenir Book" panose="02000503020000020003" pitchFamily="2" charset="0"/>
                <a:ea typeface="Arial" charset="0"/>
                <a:cs typeface="Arial" charset="0"/>
              </a:rPr>
              <a:t>isio</a:t>
            </a:r>
            <a:r>
              <a:rPr lang="en-GB" sz="1800" dirty="0">
                <a:latin typeface="Avenir Book" panose="02000503020000020003" pitchFamily="2" charset="0"/>
                <a:ea typeface="Arial" charset="0"/>
                <a:cs typeface="Arial" charset="0"/>
              </a:rPr>
              <a:t> </a:t>
            </a:r>
            <a:r>
              <a:rPr lang="en-GB" sz="1800" dirty="0" err="1">
                <a:latin typeface="Avenir Book" panose="02000503020000020003" pitchFamily="2" charset="0"/>
                <a:ea typeface="Arial" charset="0"/>
                <a:cs typeface="Arial" charset="0"/>
              </a:rPr>
              <a:t>gwybod</a:t>
            </a:r>
            <a:r>
              <a:rPr lang="en-GB" sz="1800" dirty="0">
                <a:latin typeface="Avenir Book" panose="02000503020000020003" pitchFamily="2" charset="0"/>
                <a:ea typeface="Arial" charset="0"/>
                <a:cs typeface="Arial" charset="0"/>
              </a:rPr>
              <a:t> y </a:t>
            </a:r>
            <a:r>
              <a:rPr lang="en-GB" sz="1800" dirty="0" err="1">
                <a:latin typeface="Avenir Book" panose="02000503020000020003" pitchFamily="2" charset="0"/>
                <a:ea typeface="Arial" charset="0"/>
                <a:cs typeface="Arial" charset="0"/>
              </a:rPr>
              <a:t>gyfrinach</a:t>
            </a:r>
            <a:r>
              <a:rPr lang="en-GB" sz="1800" dirty="0">
                <a:latin typeface="Avenir Book" panose="02000503020000020003" pitchFamily="2" charset="0"/>
                <a:ea typeface="Arial" charset="0"/>
                <a:cs typeface="Arial" charset="0"/>
              </a:rPr>
              <a:t>.</a:t>
            </a:r>
          </a:p>
          <a:p>
            <a:pPr marL="257175" indent="-257175"/>
            <a:endParaRPr lang="en-GB" sz="1800" dirty="0">
              <a:latin typeface="Avenir Book" panose="02000503020000020003" pitchFamily="2" charset="0"/>
              <a:ea typeface="Arial" charset="0"/>
              <a:cs typeface="Arial" charset="0"/>
            </a:endParaRPr>
          </a:p>
          <a:p>
            <a:pPr marL="257175" indent="-257175">
              <a:buAutoNum type="arabicPeriod"/>
            </a:pPr>
            <a:endParaRPr lang="en-GB" sz="1800" dirty="0">
              <a:latin typeface="Avenir Book" panose="02000503020000020003" pitchFamily="2" charset="0"/>
              <a:ea typeface="Arial" charset="0"/>
              <a:cs typeface="Arial" charset="0"/>
            </a:endParaRPr>
          </a:p>
          <a:p>
            <a:pPr marL="257175" indent="-257175"/>
            <a:r>
              <a:rPr lang="en-GB" sz="1800" dirty="0">
                <a:latin typeface="Avenir Book" panose="02000503020000020003" pitchFamily="2" charset="0"/>
                <a:ea typeface="Arial" charset="0"/>
                <a:cs typeface="Arial" charset="0"/>
              </a:rPr>
              <a:t>3. </a:t>
            </a:r>
            <a:r>
              <a:rPr lang="en-GB" sz="1800" dirty="0" err="1">
                <a:latin typeface="Avenir Book" panose="02000503020000020003" pitchFamily="2" charset="0"/>
                <a:ea typeface="Arial" charset="0"/>
                <a:cs typeface="Arial" charset="0"/>
              </a:rPr>
              <a:t>Roedd</a:t>
            </a:r>
            <a:r>
              <a:rPr lang="en-GB" sz="1800" dirty="0">
                <a:latin typeface="Avenir Book" panose="02000503020000020003" pitchFamily="2" charset="0"/>
                <a:ea typeface="Arial" charset="0"/>
                <a:cs typeface="Arial" charset="0"/>
              </a:rPr>
              <a:t> </a:t>
            </a:r>
            <a:r>
              <a:rPr lang="en-GB" sz="1800" dirty="0" err="1">
                <a:latin typeface="Avenir Book" panose="02000503020000020003" pitchFamily="2" charset="0"/>
                <a:ea typeface="Arial" charset="0"/>
                <a:cs typeface="Arial" charset="0"/>
              </a:rPr>
              <a:t>Sion</a:t>
            </a:r>
            <a:r>
              <a:rPr lang="en-GB" sz="1800" dirty="0">
                <a:latin typeface="Avenir Book" panose="02000503020000020003" pitchFamily="2" charset="0"/>
                <a:ea typeface="Arial" charset="0"/>
                <a:cs typeface="Arial" charset="0"/>
              </a:rPr>
              <a:t> </a:t>
            </a:r>
            <a:r>
              <a:rPr lang="en-GB" sz="1800" dirty="0" err="1">
                <a:latin typeface="Avenir Book" panose="02000503020000020003" pitchFamily="2" charset="0"/>
                <a:ea typeface="Arial" charset="0"/>
                <a:cs typeface="Arial" charset="0"/>
              </a:rPr>
              <a:t>yn</a:t>
            </a:r>
            <a:r>
              <a:rPr lang="en-GB" sz="1800" dirty="0">
                <a:latin typeface="Avenir Book" panose="02000503020000020003" pitchFamily="2" charset="0"/>
                <a:ea typeface="Arial" charset="0"/>
                <a:cs typeface="Arial" charset="0"/>
              </a:rPr>
              <a:t> </a:t>
            </a:r>
            <a:r>
              <a:rPr lang="en-GB" sz="1800" u="sng" dirty="0" err="1">
                <a:solidFill>
                  <a:srgbClr val="FF0000"/>
                </a:solidFill>
                <a:latin typeface="Avenir Book" panose="02000503020000020003" pitchFamily="2" charset="0"/>
                <a:ea typeface="Arial" charset="0"/>
                <a:cs typeface="Arial" charset="0"/>
              </a:rPr>
              <a:t>gwneud</a:t>
            </a:r>
            <a:r>
              <a:rPr lang="en-GB" sz="1800" u="sng" dirty="0">
                <a:solidFill>
                  <a:srgbClr val="FF0000"/>
                </a:solidFill>
                <a:latin typeface="Avenir Book" panose="02000503020000020003" pitchFamily="2" charset="0"/>
                <a:ea typeface="Arial" charset="0"/>
                <a:cs typeface="Arial" charset="0"/>
              </a:rPr>
              <a:t> </a:t>
            </a:r>
            <a:r>
              <a:rPr lang="en-GB" sz="1800" u="sng" dirty="0" err="1">
                <a:solidFill>
                  <a:srgbClr val="FF0000"/>
                </a:solidFill>
                <a:latin typeface="Avenir Book" panose="02000503020000020003" pitchFamily="2" charset="0"/>
                <a:ea typeface="Arial" charset="0"/>
                <a:cs typeface="Arial" charset="0"/>
              </a:rPr>
              <a:t>ei</a:t>
            </a:r>
            <a:r>
              <a:rPr lang="en-GB" sz="1800" u="sng" dirty="0">
                <a:solidFill>
                  <a:srgbClr val="FF0000"/>
                </a:solidFill>
                <a:latin typeface="Avenir Book" panose="02000503020000020003" pitchFamily="2" charset="0"/>
                <a:ea typeface="Arial" charset="0"/>
                <a:cs typeface="Arial" charset="0"/>
              </a:rPr>
              <a:t> </a:t>
            </a:r>
            <a:r>
              <a:rPr lang="en-GB" sz="1800" u="sng" dirty="0" err="1">
                <a:solidFill>
                  <a:srgbClr val="FF0000"/>
                </a:solidFill>
                <a:latin typeface="Avenir Book" panose="02000503020000020003" pitchFamily="2" charset="0"/>
                <a:ea typeface="Arial" charset="0"/>
                <a:cs typeface="Arial" charset="0"/>
              </a:rPr>
              <a:t>orau</a:t>
            </a:r>
            <a:r>
              <a:rPr lang="en-GB" sz="1800" u="sng" dirty="0">
                <a:solidFill>
                  <a:srgbClr val="FF0000"/>
                </a:solidFill>
                <a:latin typeface="Avenir Book" panose="02000503020000020003" pitchFamily="2" charset="0"/>
                <a:ea typeface="Arial" charset="0"/>
                <a:cs typeface="Arial" charset="0"/>
              </a:rPr>
              <a:t> </a:t>
            </a:r>
            <a:r>
              <a:rPr lang="en-GB" sz="1800" u="sng" dirty="0" err="1">
                <a:solidFill>
                  <a:srgbClr val="FF0000"/>
                </a:solidFill>
                <a:latin typeface="Avenir Book" panose="02000503020000020003" pitchFamily="2" charset="0"/>
                <a:ea typeface="Arial" charset="0"/>
                <a:cs typeface="Arial" charset="0"/>
              </a:rPr>
              <a:t>glas</a:t>
            </a:r>
            <a:r>
              <a:rPr lang="en-GB" sz="1800" u="sng" dirty="0">
                <a:solidFill>
                  <a:srgbClr val="FF0000"/>
                </a:solidFill>
                <a:latin typeface="Avenir Book" panose="02000503020000020003" pitchFamily="2" charset="0"/>
                <a:ea typeface="Arial" charset="0"/>
                <a:cs typeface="Arial" charset="0"/>
              </a:rPr>
              <a:t> </a:t>
            </a:r>
            <a:r>
              <a:rPr lang="en-GB" sz="1800" dirty="0" err="1">
                <a:latin typeface="Avenir Book" panose="02000503020000020003" pitchFamily="2" charset="0"/>
                <a:ea typeface="Arial" charset="0"/>
                <a:cs typeface="Arial" charset="0"/>
              </a:rPr>
              <a:t>i</a:t>
            </a:r>
            <a:r>
              <a:rPr lang="en-GB" sz="1800" dirty="0">
                <a:latin typeface="Avenir Book" panose="02000503020000020003" pitchFamily="2" charset="0"/>
                <a:ea typeface="Arial" charset="0"/>
                <a:cs typeface="Arial" charset="0"/>
              </a:rPr>
              <a:t> </a:t>
            </a:r>
            <a:r>
              <a:rPr lang="en-GB" sz="1800" dirty="0" err="1">
                <a:latin typeface="Avenir Book" panose="02000503020000020003" pitchFamily="2" charset="0"/>
                <a:ea typeface="Arial" charset="0"/>
                <a:cs typeface="Arial" charset="0"/>
              </a:rPr>
              <a:t>baratoi</a:t>
            </a:r>
            <a:r>
              <a:rPr lang="en-GB" sz="1800" dirty="0">
                <a:latin typeface="Avenir Book" panose="02000503020000020003" pitchFamily="2" charset="0"/>
                <a:ea typeface="Arial" charset="0"/>
                <a:cs typeface="Arial" charset="0"/>
              </a:rPr>
              <a:t> </a:t>
            </a:r>
            <a:r>
              <a:rPr lang="en-GB" sz="1800" dirty="0" err="1">
                <a:latin typeface="Avenir Book" panose="02000503020000020003" pitchFamily="2" charset="0"/>
                <a:ea typeface="Arial" charset="0"/>
                <a:cs typeface="Arial" charset="0"/>
              </a:rPr>
              <a:t>yn</a:t>
            </a:r>
            <a:r>
              <a:rPr lang="en-GB" sz="1800" dirty="0">
                <a:latin typeface="Avenir Book" panose="02000503020000020003" pitchFamily="2" charset="0"/>
                <a:ea typeface="Arial" charset="0"/>
                <a:cs typeface="Arial" charset="0"/>
              </a:rPr>
              <a:t> </a:t>
            </a:r>
            <a:r>
              <a:rPr lang="en-GB" sz="1800" dirty="0" err="1">
                <a:latin typeface="Avenir Book" panose="02000503020000020003" pitchFamily="2" charset="0"/>
                <a:ea typeface="Arial" charset="0"/>
                <a:cs typeface="Arial" charset="0"/>
              </a:rPr>
              <a:t>drylwyr</a:t>
            </a:r>
            <a:r>
              <a:rPr lang="en-GB" sz="1800" dirty="0">
                <a:latin typeface="Avenir Book" panose="02000503020000020003" pitchFamily="2" charset="0"/>
                <a:ea typeface="Arial" charset="0"/>
                <a:cs typeface="Arial" charset="0"/>
              </a:rPr>
              <a:t> at yr </a:t>
            </a:r>
            <a:r>
              <a:rPr lang="en-GB" sz="1800" dirty="0" err="1">
                <a:latin typeface="Avenir Book" panose="02000503020000020003" pitchFamily="2" charset="0"/>
                <a:ea typeface="Arial" charset="0"/>
                <a:cs typeface="Arial" charset="0"/>
              </a:rPr>
              <a:t>arholiad</a:t>
            </a:r>
            <a:r>
              <a:rPr lang="en-GB" sz="1800" dirty="0">
                <a:latin typeface="Avenir Book" panose="02000503020000020003" pitchFamily="2" charset="0"/>
                <a:ea typeface="Arial" charset="0"/>
                <a:cs typeface="Arial" charset="0"/>
              </a:rPr>
              <a:t>.</a:t>
            </a:r>
          </a:p>
          <a:p>
            <a:pPr marL="257175" indent="-257175"/>
            <a:endParaRPr lang="en-GB" sz="1800" dirty="0">
              <a:latin typeface="Avenir Book" panose="02000503020000020003" pitchFamily="2" charset="0"/>
              <a:ea typeface="Arial" charset="0"/>
              <a:cs typeface="Arial" charset="0"/>
            </a:endParaRPr>
          </a:p>
          <a:p>
            <a:pPr marL="257175" indent="-257175">
              <a:buAutoNum type="arabicPeriod"/>
            </a:pPr>
            <a:endParaRPr lang="en-GB" sz="1800" dirty="0">
              <a:latin typeface="Avenir Book" panose="02000503020000020003" pitchFamily="2" charset="0"/>
              <a:ea typeface="Arial" charset="0"/>
              <a:cs typeface="Arial" charset="0"/>
            </a:endParaRPr>
          </a:p>
          <a:p>
            <a:pPr marL="257175" indent="-257175"/>
            <a:r>
              <a:rPr lang="en-GB" sz="1800" dirty="0">
                <a:latin typeface="Avenir Book" panose="02000503020000020003" pitchFamily="2" charset="0"/>
                <a:ea typeface="Arial" charset="0"/>
                <a:cs typeface="Arial" charset="0"/>
              </a:rPr>
              <a:t>4. </a:t>
            </a:r>
            <a:r>
              <a:rPr lang="en-GB" sz="1800" dirty="0" err="1">
                <a:latin typeface="Avenir Book" panose="02000503020000020003" pitchFamily="2" charset="0"/>
                <a:ea typeface="Arial" charset="0"/>
                <a:cs typeface="Arial" charset="0"/>
              </a:rPr>
              <a:t>Ga</a:t>
            </a:r>
            <a:r>
              <a:rPr lang="en-GB" sz="1800" dirty="0">
                <a:latin typeface="Avenir Book" panose="02000503020000020003" pitchFamily="2" charset="0"/>
                <a:ea typeface="Arial" charset="0"/>
                <a:cs typeface="Arial" charset="0"/>
              </a:rPr>
              <a:t> </a:t>
            </a:r>
            <a:r>
              <a:rPr lang="en-GB" sz="1800" dirty="0" err="1">
                <a:latin typeface="Avenir Book" panose="02000503020000020003" pitchFamily="2" charset="0"/>
                <a:ea typeface="Arial" charset="0"/>
                <a:cs typeface="Arial" charset="0"/>
              </a:rPr>
              <a:t>i</a:t>
            </a:r>
            <a:r>
              <a:rPr lang="en-GB" sz="1800" dirty="0">
                <a:latin typeface="Avenir Book" panose="02000503020000020003" pitchFamily="2" charset="0"/>
                <a:ea typeface="Arial" charset="0"/>
                <a:cs typeface="Arial" charset="0"/>
              </a:rPr>
              <a:t> </a:t>
            </a:r>
            <a:r>
              <a:rPr lang="en-GB" sz="1800" u="sng" dirty="0">
                <a:solidFill>
                  <a:srgbClr val="FF0000"/>
                </a:solidFill>
                <a:latin typeface="Avenir Book" panose="02000503020000020003" pitchFamily="2" charset="0"/>
                <a:ea typeface="Arial" charset="0"/>
                <a:cs typeface="Arial" charset="0"/>
              </a:rPr>
              <a:t>help </a:t>
            </a:r>
            <a:r>
              <a:rPr lang="en-GB" sz="1800" u="sng" dirty="0" err="1">
                <a:solidFill>
                  <a:srgbClr val="FF0000"/>
                </a:solidFill>
                <a:latin typeface="Avenir Book" panose="02000503020000020003" pitchFamily="2" charset="0"/>
                <a:ea typeface="Arial" charset="0"/>
                <a:cs typeface="Arial" charset="0"/>
              </a:rPr>
              <a:t>llaw</a:t>
            </a:r>
            <a:r>
              <a:rPr lang="en-GB" sz="1800" u="sng" dirty="0">
                <a:solidFill>
                  <a:srgbClr val="FF0000"/>
                </a:solidFill>
                <a:latin typeface="Avenir Book" panose="02000503020000020003" pitchFamily="2" charset="0"/>
                <a:ea typeface="Arial" charset="0"/>
                <a:cs typeface="Arial" charset="0"/>
              </a:rPr>
              <a:t> </a:t>
            </a:r>
            <a:r>
              <a:rPr lang="en-GB" sz="1800" dirty="0" err="1">
                <a:latin typeface="Avenir Book" panose="02000503020000020003" pitchFamily="2" charset="0"/>
                <a:ea typeface="Arial" charset="0"/>
                <a:cs typeface="Arial" charset="0"/>
              </a:rPr>
              <a:t>i</a:t>
            </a:r>
            <a:r>
              <a:rPr lang="en-GB" sz="1800" dirty="0">
                <a:latin typeface="Avenir Book" panose="02000503020000020003" pitchFamily="2" charset="0"/>
                <a:ea typeface="Arial" charset="0"/>
                <a:cs typeface="Arial" charset="0"/>
              </a:rPr>
              <a:t> </a:t>
            </a:r>
            <a:r>
              <a:rPr lang="en-GB" sz="1800" dirty="0" err="1">
                <a:latin typeface="Avenir Book" panose="02000503020000020003" pitchFamily="2" charset="0"/>
                <a:ea typeface="Arial" charset="0"/>
                <a:cs typeface="Arial" charset="0"/>
              </a:rPr>
              <a:t>olchi’r</a:t>
            </a:r>
            <a:r>
              <a:rPr lang="en-GB" sz="1800" dirty="0">
                <a:latin typeface="Avenir Book" panose="02000503020000020003" pitchFamily="2" charset="0"/>
                <a:ea typeface="Arial" charset="0"/>
                <a:cs typeface="Arial" charset="0"/>
              </a:rPr>
              <a:t> </a:t>
            </a:r>
            <a:r>
              <a:rPr lang="en-GB" sz="1800" dirty="0" err="1">
                <a:latin typeface="Avenir Book" panose="02000503020000020003" pitchFamily="2" charset="0"/>
                <a:ea typeface="Arial" charset="0"/>
                <a:cs typeface="Arial" charset="0"/>
              </a:rPr>
              <a:t>llestri</a:t>
            </a:r>
            <a:r>
              <a:rPr lang="en-GB" sz="1800" dirty="0">
                <a:latin typeface="Avenir Book" panose="02000503020000020003" pitchFamily="2" charset="0"/>
                <a:ea typeface="Arial" charset="0"/>
                <a:cs typeface="Arial" charset="0"/>
              </a:rPr>
              <a:t> </a:t>
            </a:r>
            <a:r>
              <a:rPr lang="en-GB" sz="1800" dirty="0" err="1">
                <a:latin typeface="Avenir Book" panose="02000503020000020003" pitchFamily="2" charset="0"/>
                <a:ea typeface="Arial" charset="0"/>
                <a:cs typeface="Arial" charset="0"/>
              </a:rPr>
              <a:t>os</a:t>
            </a:r>
            <a:r>
              <a:rPr lang="en-GB" sz="1800" dirty="0">
                <a:latin typeface="Avenir Book" panose="02000503020000020003" pitchFamily="2" charset="0"/>
                <a:ea typeface="Arial" charset="0"/>
                <a:cs typeface="Arial" charset="0"/>
              </a:rPr>
              <a:t> </a:t>
            </a:r>
            <a:r>
              <a:rPr lang="en-GB" sz="1800" dirty="0" err="1">
                <a:latin typeface="Avenir Book" panose="02000503020000020003" pitchFamily="2" charset="0"/>
                <a:ea typeface="Arial" charset="0"/>
                <a:cs typeface="Arial" charset="0"/>
              </a:rPr>
              <a:t>gwelwch</a:t>
            </a:r>
            <a:r>
              <a:rPr lang="en-GB" sz="1800" dirty="0">
                <a:latin typeface="Avenir Book" panose="02000503020000020003" pitchFamily="2" charset="0"/>
                <a:ea typeface="Arial" charset="0"/>
                <a:cs typeface="Arial" charset="0"/>
              </a:rPr>
              <a:t> </a:t>
            </a:r>
            <a:r>
              <a:rPr lang="en-GB" sz="1800" dirty="0" err="1">
                <a:latin typeface="Avenir Book" panose="02000503020000020003" pitchFamily="2" charset="0"/>
                <a:ea typeface="Arial" charset="0"/>
                <a:cs typeface="Arial" charset="0"/>
              </a:rPr>
              <a:t>yn</a:t>
            </a:r>
            <a:r>
              <a:rPr lang="en-GB" sz="1800" dirty="0">
                <a:latin typeface="Avenir Book" panose="02000503020000020003" pitchFamily="2" charset="0"/>
                <a:ea typeface="Arial" charset="0"/>
                <a:cs typeface="Arial" charset="0"/>
              </a:rPr>
              <a:t> </a:t>
            </a:r>
            <a:r>
              <a:rPr lang="en-GB" sz="1800" dirty="0" err="1">
                <a:latin typeface="Avenir Book" panose="02000503020000020003" pitchFamily="2" charset="0"/>
                <a:ea typeface="Arial" charset="0"/>
                <a:cs typeface="Arial" charset="0"/>
              </a:rPr>
              <a:t>dda</a:t>
            </a:r>
            <a:r>
              <a:rPr lang="en-GB" sz="1800" dirty="0">
                <a:latin typeface="Avenir Book" panose="02000503020000020003" pitchFamily="2" charset="0"/>
                <a:ea typeface="Arial" charset="0"/>
                <a:cs typeface="Arial" charset="0"/>
              </a:rPr>
              <a:t>?</a:t>
            </a:r>
          </a:p>
          <a:p>
            <a:pPr marL="257175" indent="-257175">
              <a:buAutoNum type="arabicPeriod"/>
            </a:pPr>
            <a:endParaRPr lang="en-GB" sz="1050" dirty="0">
              <a:latin typeface="Avenir Book" panose="02000503020000020003" pitchFamily="2" charset="0"/>
              <a:ea typeface="Arial" charset="0"/>
              <a:cs typeface="Arial" charset="0"/>
            </a:endParaRPr>
          </a:p>
          <a:p>
            <a:pPr marL="257175" indent="-257175">
              <a:buAutoNum type="arabicPeriod"/>
            </a:pPr>
            <a:endParaRPr lang="en-GB" sz="1050" dirty="0">
              <a:ea typeface="Arial" charset="0"/>
              <a:cs typeface="Arial" charset="0"/>
            </a:endParaRPr>
          </a:p>
        </p:txBody>
      </p:sp>
      <p:sp>
        <p:nvSpPr>
          <p:cNvPr id="5" name="Title 4"/>
          <p:cNvSpPr>
            <a:spLocks noGrp="1"/>
          </p:cNvSpPr>
          <p:nvPr>
            <p:ph type="title"/>
          </p:nvPr>
        </p:nvSpPr>
        <p:spPr>
          <a:xfrm>
            <a:off x="357775" y="193518"/>
            <a:ext cx="5275500" cy="641100"/>
          </a:xfrm>
        </p:spPr>
        <p:txBody>
          <a:bodyPr/>
          <a:lstStyle/>
          <a:p>
            <a:r>
              <a:rPr lang="en-US" sz="3200" b="1" dirty="0" err="1">
                <a:latin typeface="Avenir Book" panose="02000503020000020003" pitchFamily="2" charset="0"/>
              </a:rPr>
              <a:t>Atebion</a:t>
            </a:r>
            <a:endParaRPr lang="en-US" sz="3200" b="1" dirty="0">
              <a:latin typeface="Avenir Book" panose="02000503020000020003" pitchFamily="2" charset="0"/>
            </a:endParaRPr>
          </a:p>
        </p:txBody>
      </p:sp>
      <p:pic>
        <p:nvPicPr>
          <p:cNvPr id="4" name="Picture 3">
            <a:extLst>
              <a:ext uri="{FF2B5EF4-FFF2-40B4-BE49-F238E27FC236}">
                <a16:creationId xmlns:a16="http://schemas.microsoft.com/office/drawing/2014/main" id="{2695EED1-28ED-6945-B632-4130A1B82AEF}"/>
              </a:ext>
            </a:extLst>
          </p:cNvPr>
          <p:cNvPicPr>
            <a:picLocks noChangeAspect="1"/>
          </p:cNvPicPr>
          <p:nvPr/>
        </p:nvPicPr>
        <p:blipFill>
          <a:blip r:embed="rId2"/>
          <a:stretch>
            <a:fillRect/>
          </a:stretch>
        </p:blipFill>
        <p:spPr>
          <a:xfrm>
            <a:off x="0" y="4724644"/>
            <a:ext cx="2310422" cy="418856"/>
          </a:xfrm>
          <a:prstGeom prst="rect">
            <a:avLst/>
          </a:prstGeom>
        </p:spPr>
      </p:pic>
    </p:spTree>
    <p:extLst>
      <p:ext uri="{BB962C8B-B14F-4D97-AF65-F5344CB8AC3E}">
        <p14:creationId xmlns:p14="http://schemas.microsoft.com/office/powerpoint/2010/main" val="2975927929"/>
      </p:ext>
    </p:extLst>
  </p:cSld>
  <p:clrMapOvr>
    <a:masterClrMapping/>
  </p:clrMapOvr>
  <p:transition>
    <p:fade thruBlk="1"/>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D816474-3FA4-7442-A1A4-F8F03DD848C6}"/>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34</a:t>
            </a:fld>
            <a:endParaRPr lang="en"/>
          </a:p>
        </p:txBody>
      </p:sp>
      <p:sp>
        <p:nvSpPr>
          <p:cNvPr id="6" name="Rectangle 5">
            <a:extLst>
              <a:ext uri="{FF2B5EF4-FFF2-40B4-BE49-F238E27FC236}">
                <a16:creationId xmlns:a16="http://schemas.microsoft.com/office/drawing/2014/main" id="{5164B1F4-18E7-1442-B744-E74344BAE737}"/>
              </a:ext>
            </a:extLst>
          </p:cNvPr>
          <p:cNvSpPr/>
          <p:nvPr/>
        </p:nvSpPr>
        <p:spPr>
          <a:xfrm>
            <a:off x="1511301" y="2755901"/>
            <a:ext cx="6985000" cy="954107"/>
          </a:xfrm>
          <a:prstGeom prst="rect">
            <a:avLst/>
          </a:prstGeom>
        </p:spPr>
        <p:txBody>
          <a:bodyPr wrap="square">
            <a:spAutoFit/>
          </a:bodyPr>
          <a:lstStyle/>
          <a:p>
            <a:r>
              <a:rPr lang="cy-GB" sz="2800" dirty="0">
                <a:hlinkClick r:id="rId2"/>
              </a:rPr>
              <a:t>https://wordwall.net/resource/7569547</a:t>
            </a:r>
            <a:endParaRPr lang="cy-GB" sz="2800" dirty="0"/>
          </a:p>
          <a:p>
            <a:endParaRPr lang="cy-GB" sz="2800" dirty="0"/>
          </a:p>
        </p:txBody>
      </p:sp>
      <p:pic>
        <p:nvPicPr>
          <p:cNvPr id="8" name="Picture 7">
            <a:extLst>
              <a:ext uri="{FF2B5EF4-FFF2-40B4-BE49-F238E27FC236}">
                <a16:creationId xmlns:a16="http://schemas.microsoft.com/office/drawing/2014/main" id="{4C68576E-2E83-3941-985D-2A2109D4C23F}"/>
              </a:ext>
            </a:extLst>
          </p:cNvPr>
          <p:cNvPicPr>
            <a:picLocks noChangeAspect="1"/>
          </p:cNvPicPr>
          <p:nvPr/>
        </p:nvPicPr>
        <p:blipFill>
          <a:blip r:embed="rId3"/>
          <a:stretch>
            <a:fillRect/>
          </a:stretch>
        </p:blipFill>
        <p:spPr>
          <a:xfrm>
            <a:off x="2660649" y="1327499"/>
            <a:ext cx="3018543" cy="692150"/>
          </a:xfrm>
          <a:prstGeom prst="rect">
            <a:avLst/>
          </a:prstGeom>
        </p:spPr>
      </p:pic>
      <p:sp>
        <p:nvSpPr>
          <p:cNvPr id="9" name="Rounded Rectangle 8">
            <a:extLst>
              <a:ext uri="{FF2B5EF4-FFF2-40B4-BE49-F238E27FC236}">
                <a16:creationId xmlns:a16="http://schemas.microsoft.com/office/drawing/2014/main" id="{C7A34DB5-DF04-B545-9BF2-5F0EF9A75D89}"/>
              </a:ext>
            </a:extLst>
          </p:cNvPr>
          <p:cNvSpPr/>
          <p:nvPr/>
        </p:nvSpPr>
        <p:spPr>
          <a:xfrm>
            <a:off x="1805692" y="318197"/>
            <a:ext cx="4521200" cy="6731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800" dirty="0">
                <a:solidFill>
                  <a:schemeClr val="tx1"/>
                </a:solidFill>
                <a:latin typeface="Avenir Book" panose="02000503020000020003" pitchFamily="2" charset="0"/>
              </a:rPr>
              <a:t>Rhai Idiomau Defnyddiol </a:t>
            </a:r>
          </a:p>
        </p:txBody>
      </p:sp>
      <p:pic>
        <p:nvPicPr>
          <p:cNvPr id="7" name="Picture 6">
            <a:extLst>
              <a:ext uri="{FF2B5EF4-FFF2-40B4-BE49-F238E27FC236}">
                <a16:creationId xmlns:a16="http://schemas.microsoft.com/office/drawing/2014/main" id="{40E07E3E-0F78-F442-A5B6-353D5AB9E173}"/>
              </a:ext>
            </a:extLst>
          </p:cNvPr>
          <p:cNvPicPr>
            <a:picLocks noChangeAspect="1"/>
          </p:cNvPicPr>
          <p:nvPr/>
        </p:nvPicPr>
        <p:blipFill>
          <a:blip r:embed="rId4"/>
          <a:stretch>
            <a:fillRect/>
          </a:stretch>
        </p:blipFill>
        <p:spPr>
          <a:xfrm>
            <a:off x="1511301" y="4487945"/>
            <a:ext cx="3131037" cy="527359"/>
          </a:xfrm>
          <a:prstGeom prst="rect">
            <a:avLst/>
          </a:prstGeom>
        </p:spPr>
      </p:pic>
    </p:spTree>
    <p:extLst>
      <p:ext uri="{BB962C8B-B14F-4D97-AF65-F5344CB8AC3E}">
        <p14:creationId xmlns:p14="http://schemas.microsoft.com/office/powerpoint/2010/main" val="508447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2BF36EA-2C32-E14F-B392-34D402081DE1}"/>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35</a:t>
            </a:fld>
            <a:endParaRPr lang="en"/>
          </a:p>
        </p:txBody>
      </p:sp>
      <p:sp>
        <p:nvSpPr>
          <p:cNvPr id="4" name="Rectangle 3">
            <a:extLst>
              <a:ext uri="{FF2B5EF4-FFF2-40B4-BE49-F238E27FC236}">
                <a16:creationId xmlns:a16="http://schemas.microsoft.com/office/drawing/2014/main" id="{1B017E56-EA3D-4F49-8DE6-4173C150857A}"/>
              </a:ext>
            </a:extLst>
          </p:cNvPr>
          <p:cNvSpPr/>
          <p:nvPr/>
        </p:nvSpPr>
        <p:spPr>
          <a:xfrm>
            <a:off x="1155699" y="355600"/>
            <a:ext cx="5041901" cy="596900"/>
          </a:xfrm>
          <a:prstGeom prst="rect">
            <a:avLst/>
          </a:prstGeom>
          <a:solidFill>
            <a:schemeClr val="accent4">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cy-GB" sz="2800" dirty="0">
                <a:latin typeface="Avenir Book" panose="02000503020000020003" pitchFamily="2" charset="0"/>
              </a:rPr>
              <a:t>Idiomau mewn ‘emojis’ </a:t>
            </a:r>
            <a:r>
              <a:rPr lang="en-GB" sz="2400" dirty="0"/>
              <a:t>🙂</a:t>
            </a:r>
            <a:r>
              <a:rPr lang="cy-GB" sz="4400" dirty="0">
                <a:latin typeface="Avenir Book" panose="02000503020000020003" pitchFamily="2" charset="0"/>
              </a:rPr>
              <a:t> </a:t>
            </a:r>
            <a:endParaRPr lang="cy-GB" sz="2800" dirty="0">
              <a:latin typeface="Avenir Book" panose="02000503020000020003" pitchFamily="2" charset="0"/>
            </a:endParaRPr>
          </a:p>
        </p:txBody>
      </p:sp>
      <p:sp>
        <p:nvSpPr>
          <p:cNvPr id="5" name="Rectangle 4">
            <a:extLst>
              <a:ext uri="{FF2B5EF4-FFF2-40B4-BE49-F238E27FC236}">
                <a16:creationId xmlns:a16="http://schemas.microsoft.com/office/drawing/2014/main" id="{3AB2ABF5-C4A0-804D-B94B-4A261F52117B}"/>
              </a:ext>
            </a:extLst>
          </p:cNvPr>
          <p:cNvSpPr/>
          <p:nvPr/>
        </p:nvSpPr>
        <p:spPr>
          <a:xfrm>
            <a:off x="5537200" y="4575650"/>
            <a:ext cx="3073400" cy="3915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a:t>Cwis Mentrau Iaith Cymru </a:t>
            </a:r>
          </a:p>
        </p:txBody>
      </p:sp>
      <p:pic>
        <p:nvPicPr>
          <p:cNvPr id="8" name="Picture 7">
            <a:extLst>
              <a:ext uri="{FF2B5EF4-FFF2-40B4-BE49-F238E27FC236}">
                <a16:creationId xmlns:a16="http://schemas.microsoft.com/office/drawing/2014/main" id="{98C83E81-E3F7-3149-BAF5-C63288C977F6}"/>
              </a:ext>
            </a:extLst>
          </p:cNvPr>
          <p:cNvPicPr>
            <a:picLocks noChangeAspect="1"/>
          </p:cNvPicPr>
          <p:nvPr/>
        </p:nvPicPr>
        <p:blipFill>
          <a:blip r:embed="rId2"/>
          <a:stretch>
            <a:fillRect/>
          </a:stretch>
        </p:blipFill>
        <p:spPr>
          <a:xfrm>
            <a:off x="1739900" y="1106173"/>
            <a:ext cx="1816100" cy="469900"/>
          </a:xfrm>
          <a:prstGeom prst="rect">
            <a:avLst/>
          </a:prstGeom>
        </p:spPr>
      </p:pic>
      <p:pic>
        <p:nvPicPr>
          <p:cNvPr id="12" name="Picture 11">
            <a:extLst>
              <a:ext uri="{FF2B5EF4-FFF2-40B4-BE49-F238E27FC236}">
                <a16:creationId xmlns:a16="http://schemas.microsoft.com/office/drawing/2014/main" id="{2739165E-FA10-0E4F-B78B-A715CC34A67C}"/>
              </a:ext>
            </a:extLst>
          </p:cNvPr>
          <p:cNvPicPr>
            <a:picLocks noChangeAspect="1"/>
          </p:cNvPicPr>
          <p:nvPr/>
        </p:nvPicPr>
        <p:blipFill>
          <a:blip r:embed="rId3"/>
          <a:stretch>
            <a:fillRect/>
          </a:stretch>
        </p:blipFill>
        <p:spPr>
          <a:xfrm>
            <a:off x="1714500" y="2289027"/>
            <a:ext cx="1765300" cy="381000"/>
          </a:xfrm>
          <a:prstGeom prst="rect">
            <a:avLst/>
          </a:prstGeom>
        </p:spPr>
      </p:pic>
      <p:pic>
        <p:nvPicPr>
          <p:cNvPr id="14" name="Picture 13">
            <a:extLst>
              <a:ext uri="{FF2B5EF4-FFF2-40B4-BE49-F238E27FC236}">
                <a16:creationId xmlns:a16="http://schemas.microsoft.com/office/drawing/2014/main" id="{8546F025-5300-3946-82BF-005A1551382F}"/>
              </a:ext>
            </a:extLst>
          </p:cNvPr>
          <p:cNvPicPr>
            <a:picLocks noChangeAspect="1"/>
          </p:cNvPicPr>
          <p:nvPr/>
        </p:nvPicPr>
        <p:blipFill>
          <a:blip r:embed="rId4"/>
          <a:stretch>
            <a:fillRect/>
          </a:stretch>
        </p:blipFill>
        <p:spPr>
          <a:xfrm>
            <a:off x="1714500" y="1716224"/>
            <a:ext cx="1765300" cy="469900"/>
          </a:xfrm>
          <a:prstGeom prst="rect">
            <a:avLst/>
          </a:prstGeom>
        </p:spPr>
      </p:pic>
      <p:pic>
        <p:nvPicPr>
          <p:cNvPr id="16" name="Picture 15">
            <a:extLst>
              <a:ext uri="{FF2B5EF4-FFF2-40B4-BE49-F238E27FC236}">
                <a16:creationId xmlns:a16="http://schemas.microsoft.com/office/drawing/2014/main" id="{04744789-D107-D84D-B7EE-D7196FB5790B}"/>
              </a:ext>
            </a:extLst>
          </p:cNvPr>
          <p:cNvPicPr>
            <a:picLocks noChangeAspect="1"/>
          </p:cNvPicPr>
          <p:nvPr/>
        </p:nvPicPr>
        <p:blipFill>
          <a:blip r:embed="rId5"/>
          <a:stretch>
            <a:fillRect/>
          </a:stretch>
        </p:blipFill>
        <p:spPr>
          <a:xfrm>
            <a:off x="1714500" y="2789900"/>
            <a:ext cx="1765300" cy="342900"/>
          </a:xfrm>
          <a:prstGeom prst="rect">
            <a:avLst/>
          </a:prstGeom>
        </p:spPr>
      </p:pic>
      <p:pic>
        <p:nvPicPr>
          <p:cNvPr id="18" name="Picture 17">
            <a:extLst>
              <a:ext uri="{FF2B5EF4-FFF2-40B4-BE49-F238E27FC236}">
                <a16:creationId xmlns:a16="http://schemas.microsoft.com/office/drawing/2014/main" id="{582A043F-F4BE-C74A-9F5E-7081C2C6760D}"/>
              </a:ext>
            </a:extLst>
          </p:cNvPr>
          <p:cNvPicPr>
            <a:picLocks noChangeAspect="1"/>
          </p:cNvPicPr>
          <p:nvPr/>
        </p:nvPicPr>
        <p:blipFill>
          <a:blip r:embed="rId6"/>
          <a:stretch>
            <a:fillRect/>
          </a:stretch>
        </p:blipFill>
        <p:spPr>
          <a:xfrm>
            <a:off x="1670050" y="3275376"/>
            <a:ext cx="1765300" cy="368300"/>
          </a:xfrm>
          <a:prstGeom prst="rect">
            <a:avLst/>
          </a:prstGeom>
        </p:spPr>
      </p:pic>
      <p:pic>
        <p:nvPicPr>
          <p:cNvPr id="20" name="Picture 19">
            <a:extLst>
              <a:ext uri="{FF2B5EF4-FFF2-40B4-BE49-F238E27FC236}">
                <a16:creationId xmlns:a16="http://schemas.microsoft.com/office/drawing/2014/main" id="{ED996B0C-9A23-534B-AEC6-2A09B3A9C7A1}"/>
              </a:ext>
            </a:extLst>
          </p:cNvPr>
          <p:cNvPicPr>
            <a:picLocks noChangeAspect="1"/>
          </p:cNvPicPr>
          <p:nvPr/>
        </p:nvPicPr>
        <p:blipFill>
          <a:blip r:embed="rId7"/>
          <a:stretch>
            <a:fillRect/>
          </a:stretch>
        </p:blipFill>
        <p:spPr>
          <a:xfrm>
            <a:off x="1657350" y="3818396"/>
            <a:ext cx="1765300" cy="330200"/>
          </a:xfrm>
          <a:prstGeom prst="rect">
            <a:avLst/>
          </a:prstGeom>
        </p:spPr>
      </p:pic>
      <p:pic>
        <p:nvPicPr>
          <p:cNvPr id="22" name="Picture 21">
            <a:extLst>
              <a:ext uri="{FF2B5EF4-FFF2-40B4-BE49-F238E27FC236}">
                <a16:creationId xmlns:a16="http://schemas.microsoft.com/office/drawing/2014/main" id="{375CE889-0685-4E48-A896-B6750BF2B306}"/>
              </a:ext>
            </a:extLst>
          </p:cNvPr>
          <p:cNvPicPr>
            <a:picLocks noChangeAspect="1"/>
          </p:cNvPicPr>
          <p:nvPr/>
        </p:nvPicPr>
        <p:blipFill>
          <a:blip r:embed="rId8"/>
          <a:stretch>
            <a:fillRect/>
          </a:stretch>
        </p:blipFill>
        <p:spPr>
          <a:xfrm>
            <a:off x="4965650" y="1046643"/>
            <a:ext cx="1968500" cy="330200"/>
          </a:xfrm>
          <a:prstGeom prst="rect">
            <a:avLst/>
          </a:prstGeom>
        </p:spPr>
      </p:pic>
      <p:pic>
        <p:nvPicPr>
          <p:cNvPr id="24" name="Picture 23">
            <a:extLst>
              <a:ext uri="{FF2B5EF4-FFF2-40B4-BE49-F238E27FC236}">
                <a16:creationId xmlns:a16="http://schemas.microsoft.com/office/drawing/2014/main" id="{A9EA2059-DECE-EF47-A23F-67321BCB40DE}"/>
              </a:ext>
            </a:extLst>
          </p:cNvPr>
          <p:cNvPicPr>
            <a:picLocks noChangeAspect="1"/>
          </p:cNvPicPr>
          <p:nvPr/>
        </p:nvPicPr>
        <p:blipFill>
          <a:blip r:embed="rId9"/>
          <a:stretch>
            <a:fillRect/>
          </a:stretch>
        </p:blipFill>
        <p:spPr>
          <a:xfrm>
            <a:off x="4965650" y="1608274"/>
            <a:ext cx="1955799" cy="342900"/>
          </a:xfrm>
          <a:prstGeom prst="rect">
            <a:avLst/>
          </a:prstGeom>
        </p:spPr>
      </p:pic>
      <p:pic>
        <p:nvPicPr>
          <p:cNvPr id="26" name="Picture 25">
            <a:extLst>
              <a:ext uri="{FF2B5EF4-FFF2-40B4-BE49-F238E27FC236}">
                <a16:creationId xmlns:a16="http://schemas.microsoft.com/office/drawing/2014/main" id="{397B6EDE-A63E-CD4B-A3DB-0F00A7B94440}"/>
              </a:ext>
            </a:extLst>
          </p:cNvPr>
          <p:cNvPicPr>
            <a:picLocks noChangeAspect="1"/>
          </p:cNvPicPr>
          <p:nvPr/>
        </p:nvPicPr>
        <p:blipFill>
          <a:blip r:embed="rId10"/>
          <a:stretch>
            <a:fillRect/>
          </a:stretch>
        </p:blipFill>
        <p:spPr>
          <a:xfrm>
            <a:off x="4965649" y="2156093"/>
            <a:ext cx="1955799" cy="342900"/>
          </a:xfrm>
          <a:prstGeom prst="rect">
            <a:avLst/>
          </a:prstGeom>
        </p:spPr>
      </p:pic>
      <p:pic>
        <p:nvPicPr>
          <p:cNvPr id="28" name="Picture 27">
            <a:extLst>
              <a:ext uri="{FF2B5EF4-FFF2-40B4-BE49-F238E27FC236}">
                <a16:creationId xmlns:a16="http://schemas.microsoft.com/office/drawing/2014/main" id="{730A680C-B306-8748-9601-97DD171834FF}"/>
              </a:ext>
            </a:extLst>
          </p:cNvPr>
          <p:cNvPicPr>
            <a:picLocks noChangeAspect="1"/>
          </p:cNvPicPr>
          <p:nvPr/>
        </p:nvPicPr>
        <p:blipFill>
          <a:blip r:embed="rId11"/>
          <a:stretch>
            <a:fillRect/>
          </a:stretch>
        </p:blipFill>
        <p:spPr>
          <a:xfrm>
            <a:off x="4965648" y="2743688"/>
            <a:ext cx="1955799" cy="406400"/>
          </a:xfrm>
          <a:prstGeom prst="rect">
            <a:avLst/>
          </a:prstGeom>
        </p:spPr>
      </p:pic>
      <p:pic>
        <p:nvPicPr>
          <p:cNvPr id="30" name="Picture 29">
            <a:extLst>
              <a:ext uri="{FF2B5EF4-FFF2-40B4-BE49-F238E27FC236}">
                <a16:creationId xmlns:a16="http://schemas.microsoft.com/office/drawing/2014/main" id="{6109A673-D6C6-DF44-A36E-BF48AAA09C1D}"/>
              </a:ext>
            </a:extLst>
          </p:cNvPr>
          <p:cNvPicPr>
            <a:picLocks noChangeAspect="1"/>
          </p:cNvPicPr>
          <p:nvPr/>
        </p:nvPicPr>
        <p:blipFill>
          <a:blip r:embed="rId12"/>
          <a:stretch>
            <a:fillRect/>
          </a:stretch>
        </p:blipFill>
        <p:spPr>
          <a:xfrm>
            <a:off x="4965647" y="3401669"/>
            <a:ext cx="1955799" cy="317500"/>
          </a:xfrm>
          <a:prstGeom prst="rect">
            <a:avLst/>
          </a:prstGeom>
        </p:spPr>
      </p:pic>
      <p:pic>
        <p:nvPicPr>
          <p:cNvPr id="32" name="Picture 31">
            <a:extLst>
              <a:ext uri="{FF2B5EF4-FFF2-40B4-BE49-F238E27FC236}">
                <a16:creationId xmlns:a16="http://schemas.microsoft.com/office/drawing/2014/main" id="{11E1995F-A648-A346-A6E0-96BCA3859D76}"/>
              </a:ext>
            </a:extLst>
          </p:cNvPr>
          <p:cNvPicPr>
            <a:picLocks noChangeAspect="1"/>
          </p:cNvPicPr>
          <p:nvPr/>
        </p:nvPicPr>
        <p:blipFill>
          <a:blip r:embed="rId13"/>
          <a:stretch>
            <a:fillRect/>
          </a:stretch>
        </p:blipFill>
        <p:spPr>
          <a:xfrm>
            <a:off x="4965647" y="3865838"/>
            <a:ext cx="1905000" cy="381000"/>
          </a:xfrm>
          <a:prstGeom prst="rect">
            <a:avLst/>
          </a:prstGeom>
        </p:spPr>
      </p:pic>
    </p:spTree>
    <p:extLst>
      <p:ext uri="{BB962C8B-B14F-4D97-AF65-F5344CB8AC3E}">
        <p14:creationId xmlns:p14="http://schemas.microsoft.com/office/powerpoint/2010/main" val="29806265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68D9CC7-A111-764E-8273-39D672EFE3D4}"/>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36</a:t>
            </a:fld>
            <a:endParaRPr lang="en"/>
          </a:p>
        </p:txBody>
      </p:sp>
      <p:pic>
        <p:nvPicPr>
          <p:cNvPr id="3" name="Picture 2">
            <a:extLst>
              <a:ext uri="{FF2B5EF4-FFF2-40B4-BE49-F238E27FC236}">
                <a16:creationId xmlns:a16="http://schemas.microsoft.com/office/drawing/2014/main" id="{3456045F-4212-2B45-8DD4-0D0106E2B589}"/>
              </a:ext>
            </a:extLst>
          </p:cNvPr>
          <p:cNvPicPr>
            <a:picLocks noChangeAspect="1"/>
          </p:cNvPicPr>
          <p:nvPr/>
        </p:nvPicPr>
        <p:blipFill>
          <a:blip r:embed="rId2"/>
          <a:stretch>
            <a:fillRect/>
          </a:stretch>
        </p:blipFill>
        <p:spPr>
          <a:xfrm>
            <a:off x="1225600" y="108862"/>
            <a:ext cx="6441930" cy="4925775"/>
          </a:xfrm>
          <a:prstGeom prst="rect">
            <a:avLst/>
          </a:prstGeom>
        </p:spPr>
      </p:pic>
    </p:spTree>
    <p:extLst>
      <p:ext uri="{BB962C8B-B14F-4D97-AF65-F5344CB8AC3E}">
        <p14:creationId xmlns:p14="http://schemas.microsoft.com/office/powerpoint/2010/main" val="1154957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D816474-3FA4-7442-A1A4-F8F03DD848C6}"/>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37</a:t>
            </a:fld>
            <a:endParaRPr lang="en"/>
          </a:p>
        </p:txBody>
      </p:sp>
      <p:pic>
        <p:nvPicPr>
          <p:cNvPr id="4" name="Picture 3">
            <a:extLst>
              <a:ext uri="{FF2B5EF4-FFF2-40B4-BE49-F238E27FC236}">
                <a16:creationId xmlns:a16="http://schemas.microsoft.com/office/drawing/2014/main" id="{FFCE7691-190D-BF4B-B354-17C8967F802C}"/>
              </a:ext>
            </a:extLst>
          </p:cNvPr>
          <p:cNvPicPr>
            <a:picLocks noChangeAspect="1"/>
          </p:cNvPicPr>
          <p:nvPr/>
        </p:nvPicPr>
        <p:blipFill>
          <a:blip r:embed="rId2"/>
          <a:stretch>
            <a:fillRect/>
          </a:stretch>
        </p:blipFill>
        <p:spPr>
          <a:xfrm rot="21038163">
            <a:off x="1053651" y="316634"/>
            <a:ext cx="1872184" cy="1872184"/>
          </a:xfrm>
          <a:prstGeom prst="rect">
            <a:avLst/>
          </a:prstGeom>
        </p:spPr>
      </p:pic>
      <p:pic>
        <p:nvPicPr>
          <p:cNvPr id="5" name="Picture 4">
            <a:extLst>
              <a:ext uri="{FF2B5EF4-FFF2-40B4-BE49-F238E27FC236}">
                <a16:creationId xmlns:a16="http://schemas.microsoft.com/office/drawing/2014/main" id="{A86A924B-9C42-3945-BBE6-0AE1BE93FAB4}"/>
              </a:ext>
            </a:extLst>
          </p:cNvPr>
          <p:cNvPicPr>
            <a:picLocks noChangeAspect="1"/>
          </p:cNvPicPr>
          <p:nvPr/>
        </p:nvPicPr>
        <p:blipFill>
          <a:blip r:embed="rId3"/>
          <a:stretch>
            <a:fillRect/>
          </a:stretch>
        </p:blipFill>
        <p:spPr>
          <a:xfrm rot="488926">
            <a:off x="3662049" y="275486"/>
            <a:ext cx="1549213" cy="2200587"/>
          </a:xfrm>
          <a:prstGeom prst="rect">
            <a:avLst/>
          </a:prstGeom>
        </p:spPr>
      </p:pic>
      <p:pic>
        <p:nvPicPr>
          <p:cNvPr id="6" name="Picture 5">
            <a:extLst>
              <a:ext uri="{FF2B5EF4-FFF2-40B4-BE49-F238E27FC236}">
                <a16:creationId xmlns:a16="http://schemas.microsoft.com/office/drawing/2014/main" id="{72F7C50B-B102-B444-8F61-25578348BD3B}"/>
              </a:ext>
            </a:extLst>
          </p:cNvPr>
          <p:cNvPicPr>
            <a:picLocks noChangeAspect="1"/>
          </p:cNvPicPr>
          <p:nvPr/>
        </p:nvPicPr>
        <p:blipFill>
          <a:blip r:embed="rId4"/>
          <a:stretch>
            <a:fillRect/>
          </a:stretch>
        </p:blipFill>
        <p:spPr>
          <a:xfrm rot="503273">
            <a:off x="6351872" y="535864"/>
            <a:ext cx="2130378" cy="2130378"/>
          </a:xfrm>
          <a:prstGeom prst="rect">
            <a:avLst/>
          </a:prstGeom>
        </p:spPr>
      </p:pic>
      <p:pic>
        <p:nvPicPr>
          <p:cNvPr id="7" name="Picture 6">
            <a:extLst>
              <a:ext uri="{FF2B5EF4-FFF2-40B4-BE49-F238E27FC236}">
                <a16:creationId xmlns:a16="http://schemas.microsoft.com/office/drawing/2014/main" id="{8C38A2B2-0818-4F4C-940F-A2496D84E3DC}"/>
              </a:ext>
            </a:extLst>
          </p:cNvPr>
          <p:cNvPicPr>
            <a:picLocks noChangeAspect="1"/>
          </p:cNvPicPr>
          <p:nvPr/>
        </p:nvPicPr>
        <p:blipFill>
          <a:blip r:embed="rId5"/>
          <a:stretch>
            <a:fillRect/>
          </a:stretch>
        </p:blipFill>
        <p:spPr>
          <a:xfrm rot="21173280">
            <a:off x="975020" y="2868926"/>
            <a:ext cx="1681577" cy="1681577"/>
          </a:xfrm>
          <a:prstGeom prst="rect">
            <a:avLst/>
          </a:prstGeom>
        </p:spPr>
      </p:pic>
      <p:pic>
        <p:nvPicPr>
          <p:cNvPr id="11" name="Picture 10">
            <a:extLst>
              <a:ext uri="{FF2B5EF4-FFF2-40B4-BE49-F238E27FC236}">
                <a16:creationId xmlns:a16="http://schemas.microsoft.com/office/drawing/2014/main" id="{9A3EFDAE-D8E9-AF4A-8054-FA6F3698F135}"/>
              </a:ext>
            </a:extLst>
          </p:cNvPr>
          <p:cNvPicPr>
            <a:picLocks noChangeAspect="1"/>
          </p:cNvPicPr>
          <p:nvPr/>
        </p:nvPicPr>
        <p:blipFill>
          <a:blip r:embed="rId6"/>
          <a:stretch>
            <a:fillRect/>
          </a:stretch>
        </p:blipFill>
        <p:spPr>
          <a:xfrm>
            <a:off x="5808385" y="3088864"/>
            <a:ext cx="3048973" cy="1707425"/>
          </a:xfrm>
          <a:prstGeom prst="rect">
            <a:avLst/>
          </a:prstGeom>
        </p:spPr>
      </p:pic>
      <p:pic>
        <p:nvPicPr>
          <p:cNvPr id="15" name="Picture 14">
            <a:extLst>
              <a:ext uri="{FF2B5EF4-FFF2-40B4-BE49-F238E27FC236}">
                <a16:creationId xmlns:a16="http://schemas.microsoft.com/office/drawing/2014/main" id="{D03760A9-E49F-7445-A004-C7F19CB84C45}"/>
              </a:ext>
            </a:extLst>
          </p:cNvPr>
          <p:cNvPicPr>
            <a:picLocks noChangeAspect="1"/>
          </p:cNvPicPr>
          <p:nvPr/>
        </p:nvPicPr>
        <p:blipFill>
          <a:blip r:embed="rId7"/>
          <a:stretch>
            <a:fillRect/>
          </a:stretch>
        </p:blipFill>
        <p:spPr>
          <a:xfrm>
            <a:off x="3753807" y="2926438"/>
            <a:ext cx="2054578" cy="1155700"/>
          </a:xfrm>
          <a:prstGeom prst="rect">
            <a:avLst/>
          </a:prstGeom>
        </p:spPr>
      </p:pic>
      <p:sp>
        <p:nvSpPr>
          <p:cNvPr id="16" name="Rounded Rectangle 15">
            <a:extLst>
              <a:ext uri="{FF2B5EF4-FFF2-40B4-BE49-F238E27FC236}">
                <a16:creationId xmlns:a16="http://schemas.microsoft.com/office/drawing/2014/main" id="{000A8242-DA33-FF46-BC44-D2356D70410A}"/>
              </a:ext>
            </a:extLst>
          </p:cNvPr>
          <p:cNvSpPr/>
          <p:nvPr/>
        </p:nvSpPr>
        <p:spPr>
          <a:xfrm>
            <a:off x="3200400" y="4191000"/>
            <a:ext cx="2463800" cy="5606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a:solidFill>
                  <a:schemeClr val="tx1"/>
                </a:solidFill>
              </a:rPr>
              <a:t>Cân Idiomau </a:t>
            </a:r>
          </a:p>
          <a:p>
            <a:pPr algn="ctr"/>
            <a:r>
              <a:rPr lang="cy-GB" dirty="0"/>
              <a:t>(Lawrlwytho Am Ddim  ar hyn o bryd</a:t>
            </a:r>
          </a:p>
        </p:txBody>
      </p:sp>
    </p:spTree>
    <p:extLst>
      <p:ext uri="{BB962C8B-B14F-4D97-AF65-F5344CB8AC3E}">
        <p14:creationId xmlns:p14="http://schemas.microsoft.com/office/powerpoint/2010/main" val="2654942933"/>
      </p:ext>
    </p:extLst>
  </p:cSld>
  <p:clrMapOvr>
    <a:masterClrMapping/>
  </p:clrMapOvr>
</p:sld>
</file>

<file path=ppt/theme/theme1.xml><?xml version="1.0" encoding="utf-8"?>
<a:theme xmlns:a="http://schemas.openxmlformats.org/drawingml/2006/main" name="Puck template">
  <a:themeElements>
    <a:clrScheme name="Custom 347">
      <a:dk1>
        <a:srgbClr val="212A2E"/>
      </a:dk1>
      <a:lt1>
        <a:srgbClr val="FFFFFF"/>
      </a:lt1>
      <a:dk2>
        <a:srgbClr val="617A86"/>
      </a:dk2>
      <a:lt2>
        <a:srgbClr val="A1BECC"/>
      </a:lt2>
      <a:accent1>
        <a:srgbClr val="00D1C6"/>
      </a:accent1>
      <a:accent2>
        <a:srgbClr val="00ACC3"/>
      </a:accent2>
      <a:accent3>
        <a:srgbClr val="BBCD00"/>
      </a:accent3>
      <a:accent4>
        <a:srgbClr val="65BB48"/>
      </a:accent4>
      <a:accent5>
        <a:srgbClr val="F8BB00"/>
      </a:accent5>
      <a:accent6>
        <a:srgbClr val="EF6222"/>
      </a:accent6>
      <a:hlink>
        <a:srgbClr val="617A86"/>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1821</TotalTime>
  <Words>2059</Words>
  <Application>Microsoft Macintosh PowerPoint</Application>
  <PresentationFormat>On-screen Show (16:9)</PresentationFormat>
  <Paragraphs>220</Paragraphs>
  <Slides>37</Slides>
  <Notes>3</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37</vt:i4>
      </vt:variant>
    </vt:vector>
  </HeadingPairs>
  <TitlesOfParts>
    <vt:vector size="49" baseType="lpstr">
      <vt:lpstr>Roboto</vt:lpstr>
      <vt:lpstr>Arapey</vt:lpstr>
      <vt:lpstr>Avenir Book</vt:lpstr>
      <vt:lpstr>Avenir</vt:lpstr>
      <vt:lpstr>Calibri</vt:lpstr>
      <vt:lpstr>Varela Round</vt:lpstr>
      <vt:lpstr>Arial</vt:lpstr>
      <vt:lpstr>Garamond</vt:lpstr>
      <vt:lpstr>Wingdings</vt:lpstr>
      <vt:lpstr>Avenir Black</vt:lpstr>
      <vt:lpstr>Nixie One</vt:lpstr>
      <vt:lpstr>Puck template</vt:lpstr>
      <vt:lpstr>PowerPoint Presentation</vt:lpstr>
      <vt:lpstr>Nod y sesiwn: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Tasg: Rhowch yr idiom cywir yn y bwlch. </vt:lpstr>
      <vt:lpstr>Atebion</vt:lpstr>
      <vt:lpstr>PowerPoint Presentation</vt:lpstr>
      <vt:lpstr>Atebion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This is your presentation title</dc:title>
  <cp:lastModifiedBy>Bethan Griffiths</cp:lastModifiedBy>
  <cp:revision>123</cp:revision>
  <dcterms:modified xsi:type="dcterms:W3CDTF">2021-11-24T23:55:16Z</dcterms:modified>
</cp:coreProperties>
</file>