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57" r:id="rId4"/>
    <p:sldId id="258" r:id="rId5"/>
    <p:sldId id="259" r:id="rId6"/>
    <p:sldId id="260" r:id="rId7"/>
    <p:sldId id="261" r:id="rId8"/>
    <p:sldId id="263" r:id="rId9"/>
    <p:sldId id="266" r:id="rId10"/>
    <p:sldId id="264" r:id="rId11"/>
    <p:sldId id="265"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B18295-092D-4F41-BECD-E8591DE91A2C}" v="24" dt="2024-01-21T12:35:52.0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09" autoAdjust="0"/>
    <p:restoredTop sz="94249" autoAdjust="0"/>
  </p:normalViewPr>
  <p:slideViewPr>
    <p:cSldViewPr snapToGrid="0">
      <p:cViewPr>
        <p:scale>
          <a:sx n="70" d="100"/>
          <a:sy n="70" d="100"/>
        </p:scale>
        <p:origin x="624"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e thomas" userId="b76429fd93c66632" providerId="LiveId" clId="{5CB18295-092D-4F41-BECD-E8591DE91A2C}"/>
    <pc:docChg chg="undo custSel addSld modSld">
      <pc:chgData name="claire thomas" userId="b76429fd93c66632" providerId="LiveId" clId="{5CB18295-092D-4F41-BECD-E8591DE91A2C}" dt="2024-01-21T12:39:53.136" v="1549" actId="20577"/>
      <pc:docMkLst>
        <pc:docMk/>
      </pc:docMkLst>
      <pc:sldChg chg="addSp modSp mod">
        <pc:chgData name="claire thomas" userId="b76429fd93c66632" providerId="LiveId" clId="{5CB18295-092D-4F41-BECD-E8591DE91A2C}" dt="2024-01-21T12:39:53.136" v="1549" actId="20577"/>
        <pc:sldMkLst>
          <pc:docMk/>
          <pc:sldMk cId="2563117179" sldId="256"/>
        </pc:sldMkLst>
        <pc:spChg chg="add mod">
          <ac:chgData name="claire thomas" userId="b76429fd93c66632" providerId="LiveId" clId="{5CB18295-092D-4F41-BECD-E8591DE91A2C}" dt="2024-01-21T12:39:53.136" v="1549" actId="20577"/>
          <ac:spMkLst>
            <pc:docMk/>
            <pc:sldMk cId="2563117179" sldId="256"/>
            <ac:spMk id="2" creationId="{FB5C84F9-5124-921A-7EC6-35537F22B2D6}"/>
          </ac:spMkLst>
        </pc:spChg>
      </pc:sldChg>
      <pc:sldChg chg="addSp delSp modSp mod">
        <pc:chgData name="claire thomas" userId="b76429fd93c66632" providerId="LiveId" clId="{5CB18295-092D-4F41-BECD-E8591DE91A2C}" dt="2024-01-20T21:33:58.141" v="632" actId="1076"/>
        <pc:sldMkLst>
          <pc:docMk/>
          <pc:sldMk cId="1040333170" sldId="259"/>
        </pc:sldMkLst>
        <pc:spChg chg="mod ord">
          <ac:chgData name="claire thomas" userId="b76429fd93c66632" providerId="LiveId" clId="{5CB18295-092D-4F41-BECD-E8591DE91A2C}" dt="2024-01-20T20:53:29.410" v="425" actId="14100"/>
          <ac:spMkLst>
            <pc:docMk/>
            <pc:sldMk cId="1040333170" sldId="259"/>
            <ac:spMk id="3" creationId="{5762C479-AA1D-CEEE-447D-42C3E403BE0D}"/>
          </ac:spMkLst>
        </pc:spChg>
        <pc:spChg chg="add mod">
          <ac:chgData name="claire thomas" userId="b76429fd93c66632" providerId="LiveId" clId="{5CB18295-092D-4F41-BECD-E8591DE91A2C}" dt="2024-01-20T21:33:58.141" v="632" actId="1076"/>
          <ac:spMkLst>
            <pc:docMk/>
            <pc:sldMk cId="1040333170" sldId="259"/>
            <ac:spMk id="6" creationId="{88FE7EB8-0F77-CC8D-FDD2-C2A1B3D062DC}"/>
          </ac:spMkLst>
        </pc:spChg>
        <pc:spChg chg="add del mod">
          <ac:chgData name="claire thomas" userId="b76429fd93c66632" providerId="LiveId" clId="{5CB18295-092D-4F41-BECD-E8591DE91A2C}" dt="2024-01-20T21:30:06.044" v="561"/>
          <ac:spMkLst>
            <pc:docMk/>
            <pc:sldMk cId="1040333170" sldId="259"/>
            <ac:spMk id="7" creationId="{643544C1-62C4-4F72-483A-B19566F87271}"/>
          </ac:spMkLst>
        </pc:spChg>
        <pc:spChg chg="add mod">
          <ac:chgData name="claire thomas" userId="b76429fd93c66632" providerId="LiveId" clId="{5CB18295-092D-4F41-BECD-E8591DE91A2C}" dt="2024-01-20T21:33:38.802" v="631" actId="1076"/>
          <ac:spMkLst>
            <pc:docMk/>
            <pc:sldMk cId="1040333170" sldId="259"/>
            <ac:spMk id="8" creationId="{04EF046C-79E1-0375-E030-CA1B3E3FDC4A}"/>
          </ac:spMkLst>
        </pc:spChg>
        <pc:spChg chg="add del">
          <ac:chgData name="claire thomas" userId="b76429fd93c66632" providerId="LiveId" clId="{5CB18295-092D-4F41-BECD-E8591DE91A2C}" dt="2024-01-20T20:51:58.631" v="409" actId="26606"/>
          <ac:spMkLst>
            <pc:docMk/>
            <pc:sldMk cId="1040333170" sldId="259"/>
            <ac:spMk id="11" creationId="{5A0118C5-4F8D-4CF4-BADD-53FEACC6C42A}"/>
          </ac:spMkLst>
        </pc:spChg>
        <pc:spChg chg="add del">
          <ac:chgData name="claire thomas" userId="b76429fd93c66632" providerId="LiveId" clId="{5CB18295-092D-4F41-BECD-E8591DE91A2C}" dt="2024-01-20T20:51:58.631" v="409" actId="26606"/>
          <ac:spMkLst>
            <pc:docMk/>
            <pc:sldMk cId="1040333170" sldId="259"/>
            <ac:spMk id="21" creationId="{EAED1919-54A1-41C9-B30B-A3FF3F58E38B}"/>
          </ac:spMkLst>
        </pc:spChg>
        <pc:spChg chg="add del">
          <ac:chgData name="claire thomas" userId="b76429fd93c66632" providerId="LiveId" clId="{5CB18295-092D-4F41-BECD-E8591DE91A2C}" dt="2024-01-20T20:51:58.631" v="409" actId="26606"/>
          <ac:spMkLst>
            <pc:docMk/>
            <pc:sldMk cId="1040333170" sldId="259"/>
            <ac:spMk id="27" creationId="{FFFEB18F-F81F-4CED-BE64-EB888A77C3B8}"/>
          </ac:spMkLst>
        </pc:spChg>
        <pc:grpChg chg="add del">
          <ac:chgData name="claire thomas" userId="b76429fd93c66632" providerId="LiveId" clId="{5CB18295-092D-4F41-BECD-E8591DE91A2C}" dt="2024-01-20T20:51:58.631" v="409" actId="26606"/>
          <ac:grpSpMkLst>
            <pc:docMk/>
            <pc:sldMk cId="1040333170" sldId="259"/>
            <ac:grpSpMk id="13" creationId="{00C7DD97-49DC-4BFD-951D-CFF51B976DE9}"/>
          </ac:grpSpMkLst>
        </pc:grpChg>
        <pc:grpChg chg="add del">
          <ac:chgData name="claire thomas" userId="b76429fd93c66632" providerId="LiveId" clId="{5CB18295-092D-4F41-BECD-E8591DE91A2C}" dt="2024-01-20T20:51:58.631" v="409" actId="26606"/>
          <ac:grpSpMkLst>
            <pc:docMk/>
            <pc:sldMk cId="1040333170" sldId="259"/>
            <ac:grpSpMk id="17" creationId="{176786CF-68E6-476D-909E-8522718B7BE0}"/>
          </ac:grpSpMkLst>
        </pc:grpChg>
        <pc:grpChg chg="add del">
          <ac:chgData name="claire thomas" userId="b76429fd93c66632" providerId="LiveId" clId="{5CB18295-092D-4F41-BECD-E8591DE91A2C}" dt="2024-01-20T20:51:58.631" v="409" actId="26606"/>
          <ac:grpSpMkLst>
            <pc:docMk/>
            <pc:sldMk cId="1040333170" sldId="259"/>
            <ac:grpSpMk id="23" creationId="{00E015F5-1A99-4E40-BC3D-7707802996B5}"/>
          </ac:grpSpMkLst>
        </pc:grpChg>
        <pc:grpChg chg="add del">
          <ac:chgData name="claire thomas" userId="b76429fd93c66632" providerId="LiveId" clId="{5CB18295-092D-4F41-BECD-E8591DE91A2C}" dt="2024-01-20T20:51:58.631" v="409" actId="26606"/>
          <ac:grpSpMkLst>
            <pc:docMk/>
            <pc:sldMk cId="1040333170" sldId="259"/>
            <ac:grpSpMk id="29" creationId="{A04977CB-3825-471A-A590-C57F8C350306}"/>
          </ac:grpSpMkLst>
        </pc:grpChg>
        <pc:picChg chg="mod">
          <ac:chgData name="claire thomas" userId="b76429fd93c66632" providerId="LiveId" clId="{5CB18295-092D-4F41-BECD-E8591DE91A2C}" dt="2024-01-20T20:53:04.967" v="421" actId="14100"/>
          <ac:picMkLst>
            <pc:docMk/>
            <pc:sldMk cId="1040333170" sldId="259"/>
            <ac:picMk id="4" creationId="{76EE2EBA-56D3-D4D3-D3F6-E79612FEB4A3}"/>
          </ac:picMkLst>
        </pc:picChg>
        <pc:picChg chg="add mod">
          <ac:chgData name="claire thomas" userId="b76429fd93c66632" providerId="LiveId" clId="{5CB18295-092D-4F41-BECD-E8591DE91A2C}" dt="2024-01-20T21:27:38.871" v="450" actId="1076"/>
          <ac:picMkLst>
            <pc:docMk/>
            <pc:sldMk cId="1040333170" sldId="259"/>
            <ac:picMk id="5" creationId="{6D8D5186-AB80-6439-FA8E-BC823202B713}"/>
          </ac:picMkLst>
        </pc:picChg>
      </pc:sldChg>
      <pc:sldChg chg="addSp delSp modSp mod">
        <pc:chgData name="claire thomas" userId="b76429fd93c66632" providerId="LiveId" clId="{5CB18295-092D-4F41-BECD-E8591DE91A2C}" dt="2024-01-21T12:35:39.558" v="1512" actId="20577"/>
        <pc:sldMkLst>
          <pc:docMk/>
          <pc:sldMk cId="952691687" sldId="265"/>
        </pc:sldMkLst>
        <pc:spChg chg="add mod">
          <ac:chgData name="claire thomas" userId="b76429fd93c66632" providerId="LiveId" clId="{5CB18295-092D-4F41-BECD-E8591DE91A2C}" dt="2024-01-20T21:59:01.207" v="767" actId="1076"/>
          <ac:spMkLst>
            <pc:docMk/>
            <pc:sldMk cId="952691687" sldId="265"/>
            <ac:spMk id="3" creationId="{FCC6DA3E-A657-96C3-BFCD-360D5A01C1C1}"/>
          </ac:spMkLst>
        </pc:spChg>
        <pc:spChg chg="add del mod">
          <ac:chgData name="claire thomas" userId="b76429fd93c66632" providerId="LiveId" clId="{5CB18295-092D-4F41-BECD-E8591DE91A2C}" dt="2024-01-20T21:57:15.158" v="749" actId="478"/>
          <ac:spMkLst>
            <pc:docMk/>
            <pc:sldMk cId="952691687" sldId="265"/>
            <ac:spMk id="6" creationId="{090B47AF-5F00-BF76-4EF3-1C90A5AE047F}"/>
          </ac:spMkLst>
        </pc:spChg>
        <pc:spChg chg="add mod">
          <ac:chgData name="claire thomas" userId="b76429fd93c66632" providerId="LiveId" clId="{5CB18295-092D-4F41-BECD-E8591DE91A2C}" dt="2024-01-21T12:35:39.558" v="1512" actId="20577"/>
          <ac:spMkLst>
            <pc:docMk/>
            <pc:sldMk cId="952691687" sldId="265"/>
            <ac:spMk id="8" creationId="{A0072209-16A9-C47E-2C47-DD803312B0A1}"/>
          </ac:spMkLst>
        </pc:spChg>
        <pc:picChg chg="add del mod">
          <ac:chgData name="claire thomas" userId="b76429fd93c66632" providerId="LiveId" clId="{5CB18295-092D-4F41-BECD-E8591DE91A2C}" dt="2024-01-21T12:31:33.305" v="1457" actId="478"/>
          <ac:picMkLst>
            <pc:docMk/>
            <pc:sldMk cId="952691687" sldId="265"/>
            <ac:picMk id="4" creationId="{89AF373B-CFE8-C0C6-FE66-FE9A3F2CC171}"/>
          </ac:picMkLst>
        </pc:picChg>
        <pc:picChg chg="add mod">
          <ac:chgData name="claire thomas" userId="b76429fd93c66632" providerId="LiveId" clId="{5CB18295-092D-4F41-BECD-E8591DE91A2C}" dt="2024-01-21T12:31:37.332" v="1458" actId="1076"/>
          <ac:picMkLst>
            <pc:docMk/>
            <pc:sldMk cId="952691687" sldId="265"/>
            <ac:picMk id="5" creationId="{F96B80AD-A2AA-889A-87B1-F7342578226F}"/>
          </ac:picMkLst>
        </pc:picChg>
      </pc:sldChg>
      <pc:sldChg chg="addSp delSp modSp new mod">
        <pc:chgData name="claire thomas" userId="b76429fd93c66632" providerId="LiveId" clId="{5CB18295-092D-4F41-BECD-E8591DE91A2C}" dt="2024-01-21T11:35:06.974" v="1220" actId="20577"/>
        <pc:sldMkLst>
          <pc:docMk/>
          <pc:sldMk cId="2840574446" sldId="267"/>
        </pc:sldMkLst>
        <pc:spChg chg="mod">
          <ac:chgData name="claire thomas" userId="b76429fd93c66632" providerId="LiveId" clId="{5CB18295-092D-4F41-BECD-E8591DE91A2C}" dt="2024-01-20T22:21:52.937" v="879" actId="20577"/>
          <ac:spMkLst>
            <pc:docMk/>
            <pc:sldMk cId="2840574446" sldId="267"/>
            <ac:spMk id="2" creationId="{B188D83D-90C6-CCC4-B8A6-CEEC759622A6}"/>
          </ac:spMkLst>
        </pc:spChg>
        <pc:spChg chg="del">
          <ac:chgData name="claire thomas" userId="b76429fd93c66632" providerId="LiveId" clId="{5CB18295-092D-4F41-BECD-E8591DE91A2C}" dt="2024-01-20T21:59:55.301" v="781" actId="478"/>
          <ac:spMkLst>
            <pc:docMk/>
            <pc:sldMk cId="2840574446" sldId="267"/>
            <ac:spMk id="3" creationId="{E3FDA29A-61AA-82A4-6B6A-550F81321777}"/>
          </ac:spMkLst>
        </pc:spChg>
        <pc:spChg chg="add del mod">
          <ac:chgData name="claire thomas" userId="b76429fd93c66632" providerId="LiveId" clId="{5CB18295-092D-4F41-BECD-E8591DE91A2C}" dt="2024-01-20T22:14:32.077" v="808" actId="478"/>
          <ac:spMkLst>
            <pc:docMk/>
            <pc:sldMk cId="2840574446" sldId="267"/>
            <ac:spMk id="5" creationId="{DA2BFC2C-1639-ED35-4811-8BF6E57C2D41}"/>
          </ac:spMkLst>
        </pc:spChg>
        <pc:spChg chg="add mod">
          <ac:chgData name="claire thomas" userId="b76429fd93c66632" providerId="LiveId" clId="{5CB18295-092D-4F41-BECD-E8591DE91A2C}" dt="2024-01-21T11:35:06.974" v="1220" actId="20577"/>
          <ac:spMkLst>
            <pc:docMk/>
            <pc:sldMk cId="2840574446" sldId="267"/>
            <ac:spMk id="7" creationId="{6DA0C4EE-0FAF-9B5F-0B9B-2367BB1D93DA}"/>
          </ac:spMkLst>
        </pc:spChg>
      </pc:sldChg>
      <pc:sldChg chg="addSp delSp modSp new mod">
        <pc:chgData name="claire thomas" userId="b76429fd93c66632" providerId="LiveId" clId="{5CB18295-092D-4F41-BECD-E8591DE91A2C}" dt="2024-01-21T11:59:10.437" v="1454" actId="20577"/>
        <pc:sldMkLst>
          <pc:docMk/>
          <pc:sldMk cId="499713749" sldId="268"/>
        </pc:sldMkLst>
        <pc:spChg chg="del">
          <ac:chgData name="claire thomas" userId="b76429fd93c66632" providerId="LiveId" clId="{5CB18295-092D-4F41-BECD-E8591DE91A2C}" dt="2024-01-20T22:17:34.816" v="821" actId="478"/>
          <ac:spMkLst>
            <pc:docMk/>
            <pc:sldMk cId="499713749" sldId="268"/>
            <ac:spMk id="2" creationId="{FD3224B2-3379-ACC7-BB55-6F9F1CDDAF63}"/>
          </ac:spMkLst>
        </pc:spChg>
        <pc:spChg chg="del">
          <ac:chgData name="claire thomas" userId="b76429fd93c66632" providerId="LiveId" clId="{5CB18295-092D-4F41-BECD-E8591DE91A2C}" dt="2024-01-20T22:17:38.107" v="822" actId="478"/>
          <ac:spMkLst>
            <pc:docMk/>
            <pc:sldMk cId="499713749" sldId="268"/>
            <ac:spMk id="3" creationId="{A0A08011-2CA2-A7B7-577B-010826FCFEE6}"/>
          </ac:spMkLst>
        </pc:spChg>
        <pc:spChg chg="add mod">
          <ac:chgData name="claire thomas" userId="b76429fd93c66632" providerId="LiveId" clId="{5CB18295-092D-4F41-BECD-E8591DE91A2C}" dt="2024-01-21T11:59:10.437" v="1454" actId="20577"/>
          <ac:spMkLst>
            <pc:docMk/>
            <pc:sldMk cId="499713749" sldId="268"/>
            <ac:spMk id="5" creationId="{DDDB2331-9473-1A86-1AF7-FC1C00ADA31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32A6E-EA7A-A82D-D2B3-CD9FF94678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BA930B4-F253-BB1C-6B2F-DAB6F5F6AB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63B067-6CF9-5DD3-6975-A519B826F74B}"/>
              </a:ext>
            </a:extLst>
          </p:cNvPr>
          <p:cNvSpPr>
            <a:spLocks noGrp="1"/>
          </p:cNvSpPr>
          <p:nvPr>
            <p:ph type="dt" sz="half" idx="10"/>
          </p:nvPr>
        </p:nvSpPr>
        <p:spPr/>
        <p:txBody>
          <a:bodyPr/>
          <a:lstStyle/>
          <a:p>
            <a:fld id="{CAF999D3-77B9-4EFD-9026-726D02475C62}" type="datetimeFigureOut">
              <a:rPr lang="en-GB" smtClean="0"/>
              <a:t>21/01/2024</a:t>
            </a:fld>
            <a:endParaRPr lang="en-GB"/>
          </a:p>
        </p:txBody>
      </p:sp>
      <p:sp>
        <p:nvSpPr>
          <p:cNvPr id="5" name="Footer Placeholder 4">
            <a:extLst>
              <a:ext uri="{FF2B5EF4-FFF2-40B4-BE49-F238E27FC236}">
                <a16:creationId xmlns:a16="http://schemas.microsoft.com/office/drawing/2014/main" id="{3F584D9A-6BEB-9268-B883-11BEB4487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A9BFE2-87E1-E81F-4EE2-BF32B8D12946}"/>
              </a:ext>
            </a:extLst>
          </p:cNvPr>
          <p:cNvSpPr>
            <a:spLocks noGrp="1"/>
          </p:cNvSpPr>
          <p:nvPr>
            <p:ph type="sldNum" sz="quarter" idx="12"/>
          </p:nvPr>
        </p:nvSpPr>
        <p:spPr/>
        <p:txBody>
          <a:bodyPr/>
          <a:lstStyle/>
          <a:p>
            <a:fld id="{3C01229E-1198-423B-A8C0-2438D4629737}" type="slidenum">
              <a:rPr lang="en-GB" smtClean="0"/>
              <a:t>‹#›</a:t>
            </a:fld>
            <a:endParaRPr lang="en-GB"/>
          </a:p>
        </p:txBody>
      </p:sp>
    </p:spTree>
    <p:extLst>
      <p:ext uri="{BB962C8B-B14F-4D97-AF65-F5344CB8AC3E}">
        <p14:creationId xmlns:p14="http://schemas.microsoft.com/office/powerpoint/2010/main" val="2698186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44320-A59A-77EF-F215-170628FA8B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BFF587-0A01-F8F4-DC54-9B8C046B20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938683-40D3-29BD-8138-27859CC5688D}"/>
              </a:ext>
            </a:extLst>
          </p:cNvPr>
          <p:cNvSpPr>
            <a:spLocks noGrp="1"/>
          </p:cNvSpPr>
          <p:nvPr>
            <p:ph type="dt" sz="half" idx="10"/>
          </p:nvPr>
        </p:nvSpPr>
        <p:spPr/>
        <p:txBody>
          <a:bodyPr/>
          <a:lstStyle/>
          <a:p>
            <a:fld id="{CAF999D3-77B9-4EFD-9026-726D02475C62}" type="datetimeFigureOut">
              <a:rPr lang="en-GB" smtClean="0"/>
              <a:t>21/01/2024</a:t>
            </a:fld>
            <a:endParaRPr lang="en-GB"/>
          </a:p>
        </p:txBody>
      </p:sp>
      <p:sp>
        <p:nvSpPr>
          <p:cNvPr id="5" name="Footer Placeholder 4">
            <a:extLst>
              <a:ext uri="{FF2B5EF4-FFF2-40B4-BE49-F238E27FC236}">
                <a16:creationId xmlns:a16="http://schemas.microsoft.com/office/drawing/2014/main" id="{C7671C6E-2244-9692-CCEB-961BF69BC9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289D10-10B2-BA87-B822-EE9F751AAA20}"/>
              </a:ext>
            </a:extLst>
          </p:cNvPr>
          <p:cNvSpPr>
            <a:spLocks noGrp="1"/>
          </p:cNvSpPr>
          <p:nvPr>
            <p:ph type="sldNum" sz="quarter" idx="12"/>
          </p:nvPr>
        </p:nvSpPr>
        <p:spPr/>
        <p:txBody>
          <a:bodyPr/>
          <a:lstStyle/>
          <a:p>
            <a:fld id="{3C01229E-1198-423B-A8C0-2438D4629737}" type="slidenum">
              <a:rPr lang="en-GB" smtClean="0"/>
              <a:t>‹#›</a:t>
            </a:fld>
            <a:endParaRPr lang="en-GB"/>
          </a:p>
        </p:txBody>
      </p:sp>
    </p:spTree>
    <p:extLst>
      <p:ext uri="{BB962C8B-B14F-4D97-AF65-F5344CB8AC3E}">
        <p14:creationId xmlns:p14="http://schemas.microsoft.com/office/powerpoint/2010/main" val="4083711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D7A4E-A48D-2C3B-497B-DA770BC556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2E2D51-8D9A-99C9-1EE6-BD19C6F04A0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3E5F365-E66C-794F-8A5B-D391F3FECE6E}"/>
              </a:ext>
            </a:extLst>
          </p:cNvPr>
          <p:cNvSpPr>
            <a:spLocks noGrp="1"/>
          </p:cNvSpPr>
          <p:nvPr>
            <p:ph type="dt" sz="half" idx="10"/>
          </p:nvPr>
        </p:nvSpPr>
        <p:spPr/>
        <p:txBody>
          <a:bodyPr/>
          <a:lstStyle/>
          <a:p>
            <a:fld id="{CAF999D3-77B9-4EFD-9026-726D02475C62}" type="datetimeFigureOut">
              <a:rPr lang="en-GB" smtClean="0"/>
              <a:t>21/01/2024</a:t>
            </a:fld>
            <a:endParaRPr lang="en-GB"/>
          </a:p>
        </p:txBody>
      </p:sp>
      <p:sp>
        <p:nvSpPr>
          <p:cNvPr id="5" name="Footer Placeholder 4">
            <a:extLst>
              <a:ext uri="{FF2B5EF4-FFF2-40B4-BE49-F238E27FC236}">
                <a16:creationId xmlns:a16="http://schemas.microsoft.com/office/drawing/2014/main" id="{E3F7BF30-D664-26D8-8543-D416DCEB8C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7435CB-1658-090F-427E-0E45E1E01BD8}"/>
              </a:ext>
            </a:extLst>
          </p:cNvPr>
          <p:cNvSpPr>
            <a:spLocks noGrp="1"/>
          </p:cNvSpPr>
          <p:nvPr>
            <p:ph type="sldNum" sz="quarter" idx="12"/>
          </p:nvPr>
        </p:nvSpPr>
        <p:spPr/>
        <p:txBody>
          <a:bodyPr/>
          <a:lstStyle/>
          <a:p>
            <a:fld id="{3C01229E-1198-423B-A8C0-2438D4629737}" type="slidenum">
              <a:rPr lang="en-GB" smtClean="0"/>
              <a:t>‹#›</a:t>
            </a:fld>
            <a:endParaRPr lang="en-GB"/>
          </a:p>
        </p:txBody>
      </p:sp>
    </p:spTree>
    <p:extLst>
      <p:ext uri="{BB962C8B-B14F-4D97-AF65-F5344CB8AC3E}">
        <p14:creationId xmlns:p14="http://schemas.microsoft.com/office/powerpoint/2010/main" val="16012047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1D66A-A089-67D0-E8E6-B1C3CBCC30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9E5224-A28F-5672-2F54-3E9277462C2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120465A-C331-52D6-9C80-32618666B51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2C4392-823D-7485-3B77-5D554372D9BE}"/>
              </a:ext>
            </a:extLst>
          </p:cNvPr>
          <p:cNvSpPr>
            <a:spLocks noGrp="1"/>
          </p:cNvSpPr>
          <p:nvPr>
            <p:ph type="dt" sz="half" idx="10"/>
          </p:nvPr>
        </p:nvSpPr>
        <p:spPr/>
        <p:txBody>
          <a:bodyPr/>
          <a:lstStyle/>
          <a:p>
            <a:fld id="{CAF999D3-77B9-4EFD-9026-726D02475C62}" type="datetimeFigureOut">
              <a:rPr lang="en-GB" smtClean="0"/>
              <a:t>21/01/2024</a:t>
            </a:fld>
            <a:endParaRPr lang="en-GB"/>
          </a:p>
        </p:txBody>
      </p:sp>
      <p:sp>
        <p:nvSpPr>
          <p:cNvPr id="6" name="Footer Placeholder 5">
            <a:extLst>
              <a:ext uri="{FF2B5EF4-FFF2-40B4-BE49-F238E27FC236}">
                <a16:creationId xmlns:a16="http://schemas.microsoft.com/office/drawing/2014/main" id="{134D692C-ACCD-7C58-D060-CE80BDC40A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56D6A1-98BB-751D-749A-BE774A8398D2}"/>
              </a:ext>
            </a:extLst>
          </p:cNvPr>
          <p:cNvSpPr>
            <a:spLocks noGrp="1"/>
          </p:cNvSpPr>
          <p:nvPr>
            <p:ph type="sldNum" sz="quarter" idx="12"/>
          </p:nvPr>
        </p:nvSpPr>
        <p:spPr/>
        <p:txBody>
          <a:bodyPr/>
          <a:lstStyle/>
          <a:p>
            <a:fld id="{3C01229E-1198-423B-A8C0-2438D4629737}" type="slidenum">
              <a:rPr lang="en-GB" smtClean="0"/>
              <a:t>‹#›</a:t>
            </a:fld>
            <a:endParaRPr lang="en-GB"/>
          </a:p>
        </p:txBody>
      </p:sp>
    </p:spTree>
    <p:extLst>
      <p:ext uri="{BB962C8B-B14F-4D97-AF65-F5344CB8AC3E}">
        <p14:creationId xmlns:p14="http://schemas.microsoft.com/office/powerpoint/2010/main" val="3454817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31ACB-BBA7-0EBC-1775-40134C2BF46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09DAC7-518D-734D-5712-624BBE6B66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B36CF6-8671-884E-2F58-FD7F53733B0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3F524D-148D-D55E-3AC5-8B53212BB9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16E397-49BF-459A-ABC9-73DBD0EF8B3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71FE13-D04F-E704-A8CB-A85E8CAE77BE}"/>
              </a:ext>
            </a:extLst>
          </p:cNvPr>
          <p:cNvSpPr>
            <a:spLocks noGrp="1"/>
          </p:cNvSpPr>
          <p:nvPr>
            <p:ph type="dt" sz="half" idx="10"/>
          </p:nvPr>
        </p:nvSpPr>
        <p:spPr/>
        <p:txBody>
          <a:bodyPr/>
          <a:lstStyle/>
          <a:p>
            <a:fld id="{CAF999D3-77B9-4EFD-9026-726D02475C62}" type="datetimeFigureOut">
              <a:rPr lang="en-GB" smtClean="0"/>
              <a:t>21/01/2024</a:t>
            </a:fld>
            <a:endParaRPr lang="en-GB"/>
          </a:p>
        </p:txBody>
      </p:sp>
      <p:sp>
        <p:nvSpPr>
          <p:cNvPr id="8" name="Footer Placeholder 7">
            <a:extLst>
              <a:ext uri="{FF2B5EF4-FFF2-40B4-BE49-F238E27FC236}">
                <a16:creationId xmlns:a16="http://schemas.microsoft.com/office/drawing/2014/main" id="{2E78F0E1-99CC-77CA-781A-032239F2056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3874E1C-F956-D16E-2354-ECED431A2DFF}"/>
              </a:ext>
            </a:extLst>
          </p:cNvPr>
          <p:cNvSpPr>
            <a:spLocks noGrp="1"/>
          </p:cNvSpPr>
          <p:nvPr>
            <p:ph type="sldNum" sz="quarter" idx="12"/>
          </p:nvPr>
        </p:nvSpPr>
        <p:spPr/>
        <p:txBody>
          <a:bodyPr/>
          <a:lstStyle/>
          <a:p>
            <a:fld id="{3C01229E-1198-423B-A8C0-2438D4629737}" type="slidenum">
              <a:rPr lang="en-GB" smtClean="0"/>
              <a:t>‹#›</a:t>
            </a:fld>
            <a:endParaRPr lang="en-GB"/>
          </a:p>
        </p:txBody>
      </p:sp>
    </p:spTree>
    <p:extLst>
      <p:ext uri="{BB962C8B-B14F-4D97-AF65-F5344CB8AC3E}">
        <p14:creationId xmlns:p14="http://schemas.microsoft.com/office/powerpoint/2010/main" val="77192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DF27B-FE0F-1A82-60C1-34240C7D48E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2462AF5-1FE1-CFAD-88E5-2874C1E4AB30}"/>
              </a:ext>
            </a:extLst>
          </p:cNvPr>
          <p:cNvSpPr>
            <a:spLocks noGrp="1"/>
          </p:cNvSpPr>
          <p:nvPr>
            <p:ph type="dt" sz="half" idx="10"/>
          </p:nvPr>
        </p:nvSpPr>
        <p:spPr/>
        <p:txBody>
          <a:bodyPr/>
          <a:lstStyle/>
          <a:p>
            <a:fld id="{CAF999D3-77B9-4EFD-9026-726D02475C62}" type="datetimeFigureOut">
              <a:rPr lang="en-GB" smtClean="0"/>
              <a:t>21/01/2024</a:t>
            </a:fld>
            <a:endParaRPr lang="en-GB"/>
          </a:p>
        </p:txBody>
      </p:sp>
      <p:sp>
        <p:nvSpPr>
          <p:cNvPr id="4" name="Footer Placeholder 3">
            <a:extLst>
              <a:ext uri="{FF2B5EF4-FFF2-40B4-BE49-F238E27FC236}">
                <a16:creationId xmlns:a16="http://schemas.microsoft.com/office/drawing/2014/main" id="{10F3C8B9-1B40-39CE-1F02-37DD3B247E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0D4F470-2C99-40E8-DBF8-C9FB63084E1C}"/>
              </a:ext>
            </a:extLst>
          </p:cNvPr>
          <p:cNvSpPr>
            <a:spLocks noGrp="1"/>
          </p:cNvSpPr>
          <p:nvPr>
            <p:ph type="sldNum" sz="quarter" idx="12"/>
          </p:nvPr>
        </p:nvSpPr>
        <p:spPr/>
        <p:txBody>
          <a:bodyPr/>
          <a:lstStyle/>
          <a:p>
            <a:fld id="{3C01229E-1198-423B-A8C0-2438D4629737}" type="slidenum">
              <a:rPr lang="en-GB" smtClean="0"/>
              <a:t>‹#›</a:t>
            </a:fld>
            <a:endParaRPr lang="en-GB"/>
          </a:p>
        </p:txBody>
      </p:sp>
    </p:spTree>
    <p:extLst>
      <p:ext uri="{BB962C8B-B14F-4D97-AF65-F5344CB8AC3E}">
        <p14:creationId xmlns:p14="http://schemas.microsoft.com/office/powerpoint/2010/main" val="30271994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2BC539-FDBD-76A3-64AA-C39E9F1F0313}"/>
              </a:ext>
            </a:extLst>
          </p:cNvPr>
          <p:cNvSpPr>
            <a:spLocks noGrp="1"/>
          </p:cNvSpPr>
          <p:nvPr>
            <p:ph type="dt" sz="half" idx="10"/>
          </p:nvPr>
        </p:nvSpPr>
        <p:spPr/>
        <p:txBody>
          <a:bodyPr/>
          <a:lstStyle/>
          <a:p>
            <a:fld id="{CAF999D3-77B9-4EFD-9026-726D02475C62}" type="datetimeFigureOut">
              <a:rPr lang="en-GB" smtClean="0"/>
              <a:t>21/01/2024</a:t>
            </a:fld>
            <a:endParaRPr lang="en-GB"/>
          </a:p>
        </p:txBody>
      </p:sp>
      <p:sp>
        <p:nvSpPr>
          <p:cNvPr id="3" name="Footer Placeholder 2">
            <a:extLst>
              <a:ext uri="{FF2B5EF4-FFF2-40B4-BE49-F238E27FC236}">
                <a16:creationId xmlns:a16="http://schemas.microsoft.com/office/drawing/2014/main" id="{401E73EA-A21E-BA14-42CA-62A02D5B326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57C9A7-3E93-A59B-AF54-6C28EC53C260}"/>
              </a:ext>
            </a:extLst>
          </p:cNvPr>
          <p:cNvSpPr>
            <a:spLocks noGrp="1"/>
          </p:cNvSpPr>
          <p:nvPr>
            <p:ph type="sldNum" sz="quarter" idx="12"/>
          </p:nvPr>
        </p:nvSpPr>
        <p:spPr/>
        <p:txBody>
          <a:bodyPr/>
          <a:lstStyle/>
          <a:p>
            <a:fld id="{3C01229E-1198-423B-A8C0-2438D4629737}" type="slidenum">
              <a:rPr lang="en-GB" smtClean="0"/>
              <a:t>‹#›</a:t>
            </a:fld>
            <a:endParaRPr lang="en-GB"/>
          </a:p>
        </p:txBody>
      </p:sp>
    </p:spTree>
    <p:extLst>
      <p:ext uri="{BB962C8B-B14F-4D97-AF65-F5344CB8AC3E}">
        <p14:creationId xmlns:p14="http://schemas.microsoft.com/office/powerpoint/2010/main" val="4027882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3E320-6C7A-DA80-3C40-8DE5364940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2983428-C016-BC8C-EDC2-5A14A46AD6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7AB0B4-69BE-E3A7-8243-C7FC044FC7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D382FD-5B11-AF90-181B-CE605B77486B}"/>
              </a:ext>
            </a:extLst>
          </p:cNvPr>
          <p:cNvSpPr>
            <a:spLocks noGrp="1"/>
          </p:cNvSpPr>
          <p:nvPr>
            <p:ph type="dt" sz="half" idx="10"/>
          </p:nvPr>
        </p:nvSpPr>
        <p:spPr/>
        <p:txBody>
          <a:bodyPr/>
          <a:lstStyle/>
          <a:p>
            <a:fld id="{CAF999D3-77B9-4EFD-9026-726D02475C62}" type="datetimeFigureOut">
              <a:rPr lang="en-GB" smtClean="0"/>
              <a:t>21/01/2024</a:t>
            </a:fld>
            <a:endParaRPr lang="en-GB"/>
          </a:p>
        </p:txBody>
      </p:sp>
      <p:sp>
        <p:nvSpPr>
          <p:cNvPr id="6" name="Footer Placeholder 5">
            <a:extLst>
              <a:ext uri="{FF2B5EF4-FFF2-40B4-BE49-F238E27FC236}">
                <a16:creationId xmlns:a16="http://schemas.microsoft.com/office/drawing/2014/main" id="{0371DE8E-7133-ADF5-BB40-B27D89DC67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99CC33-5D02-6620-F407-40D7C78F30CE}"/>
              </a:ext>
            </a:extLst>
          </p:cNvPr>
          <p:cNvSpPr>
            <a:spLocks noGrp="1"/>
          </p:cNvSpPr>
          <p:nvPr>
            <p:ph type="sldNum" sz="quarter" idx="12"/>
          </p:nvPr>
        </p:nvSpPr>
        <p:spPr/>
        <p:txBody>
          <a:bodyPr/>
          <a:lstStyle/>
          <a:p>
            <a:fld id="{3C01229E-1198-423B-A8C0-2438D4629737}" type="slidenum">
              <a:rPr lang="en-GB" smtClean="0"/>
              <a:t>‹#›</a:t>
            </a:fld>
            <a:endParaRPr lang="en-GB"/>
          </a:p>
        </p:txBody>
      </p:sp>
    </p:spTree>
    <p:extLst>
      <p:ext uri="{BB962C8B-B14F-4D97-AF65-F5344CB8AC3E}">
        <p14:creationId xmlns:p14="http://schemas.microsoft.com/office/powerpoint/2010/main" val="117286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AD266-A4BD-EC52-F736-88985984C4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F767DD-8537-A491-1DD2-CAE562B902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5F3648-AC9C-98A1-58D6-20A9B9CDF5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C64CF6-3781-B8BD-4803-3043762E1B2B}"/>
              </a:ext>
            </a:extLst>
          </p:cNvPr>
          <p:cNvSpPr>
            <a:spLocks noGrp="1"/>
          </p:cNvSpPr>
          <p:nvPr>
            <p:ph type="dt" sz="half" idx="10"/>
          </p:nvPr>
        </p:nvSpPr>
        <p:spPr/>
        <p:txBody>
          <a:bodyPr/>
          <a:lstStyle/>
          <a:p>
            <a:fld id="{CAF999D3-77B9-4EFD-9026-726D02475C62}" type="datetimeFigureOut">
              <a:rPr lang="en-GB" smtClean="0"/>
              <a:t>21/01/2024</a:t>
            </a:fld>
            <a:endParaRPr lang="en-GB"/>
          </a:p>
        </p:txBody>
      </p:sp>
      <p:sp>
        <p:nvSpPr>
          <p:cNvPr id="6" name="Footer Placeholder 5">
            <a:extLst>
              <a:ext uri="{FF2B5EF4-FFF2-40B4-BE49-F238E27FC236}">
                <a16:creationId xmlns:a16="http://schemas.microsoft.com/office/drawing/2014/main" id="{AD3A1D6E-07AB-CB33-23C5-A6ECD625A8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FCAE00-7E58-C959-76FA-DB991B5E505B}"/>
              </a:ext>
            </a:extLst>
          </p:cNvPr>
          <p:cNvSpPr>
            <a:spLocks noGrp="1"/>
          </p:cNvSpPr>
          <p:nvPr>
            <p:ph type="sldNum" sz="quarter" idx="12"/>
          </p:nvPr>
        </p:nvSpPr>
        <p:spPr/>
        <p:txBody>
          <a:bodyPr/>
          <a:lstStyle/>
          <a:p>
            <a:fld id="{3C01229E-1198-423B-A8C0-2438D4629737}" type="slidenum">
              <a:rPr lang="en-GB" smtClean="0"/>
              <a:t>‹#›</a:t>
            </a:fld>
            <a:endParaRPr lang="en-GB"/>
          </a:p>
        </p:txBody>
      </p:sp>
    </p:spTree>
    <p:extLst>
      <p:ext uri="{BB962C8B-B14F-4D97-AF65-F5344CB8AC3E}">
        <p14:creationId xmlns:p14="http://schemas.microsoft.com/office/powerpoint/2010/main" val="3908977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D3302-E7E7-95B2-9805-306E037DFE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A99F04-5C9E-AD78-D35B-96AF313B1EA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C379F2-088E-596E-E48E-624C6B146F0E}"/>
              </a:ext>
            </a:extLst>
          </p:cNvPr>
          <p:cNvSpPr>
            <a:spLocks noGrp="1"/>
          </p:cNvSpPr>
          <p:nvPr>
            <p:ph type="dt" sz="half" idx="10"/>
          </p:nvPr>
        </p:nvSpPr>
        <p:spPr/>
        <p:txBody>
          <a:bodyPr/>
          <a:lstStyle/>
          <a:p>
            <a:fld id="{CAF999D3-77B9-4EFD-9026-726D02475C62}" type="datetimeFigureOut">
              <a:rPr lang="en-GB" smtClean="0"/>
              <a:t>21/01/2024</a:t>
            </a:fld>
            <a:endParaRPr lang="en-GB"/>
          </a:p>
        </p:txBody>
      </p:sp>
      <p:sp>
        <p:nvSpPr>
          <p:cNvPr id="5" name="Footer Placeholder 4">
            <a:extLst>
              <a:ext uri="{FF2B5EF4-FFF2-40B4-BE49-F238E27FC236}">
                <a16:creationId xmlns:a16="http://schemas.microsoft.com/office/drawing/2014/main" id="{1E1B4FE2-E87F-BF16-5FCC-AE59566344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F947EB-BC4E-570B-B0FE-9D66D1C8C523}"/>
              </a:ext>
            </a:extLst>
          </p:cNvPr>
          <p:cNvSpPr>
            <a:spLocks noGrp="1"/>
          </p:cNvSpPr>
          <p:nvPr>
            <p:ph type="sldNum" sz="quarter" idx="12"/>
          </p:nvPr>
        </p:nvSpPr>
        <p:spPr/>
        <p:txBody>
          <a:bodyPr/>
          <a:lstStyle/>
          <a:p>
            <a:fld id="{3C01229E-1198-423B-A8C0-2438D4629737}" type="slidenum">
              <a:rPr lang="en-GB" smtClean="0"/>
              <a:t>‹#›</a:t>
            </a:fld>
            <a:endParaRPr lang="en-GB"/>
          </a:p>
        </p:txBody>
      </p:sp>
    </p:spTree>
    <p:extLst>
      <p:ext uri="{BB962C8B-B14F-4D97-AF65-F5344CB8AC3E}">
        <p14:creationId xmlns:p14="http://schemas.microsoft.com/office/powerpoint/2010/main" val="19431632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F556DF-22E6-9240-F912-2F6AD50C2D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FCEC33-1E52-1194-4A1C-02A18C5C21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29DB74-9B0A-51AD-CDDF-7222A227A620}"/>
              </a:ext>
            </a:extLst>
          </p:cNvPr>
          <p:cNvSpPr>
            <a:spLocks noGrp="1"/>
          </p:cNvSpPr>
          <p:nvPr>
            <p:ph type="dt" sz="half" idx="10"/>
          </p:nvPr>
        </p:nvSpPr>
        <p:spPr/>
        <p:txBody>
          <a:bodyPr/>
          <a:lstStyle/>
          <a:p>
            <a:fld id="{CAF999D3-77B9-4EFD-9026-726D02475C62}" type="datetimeFigureOut">
              <a:rPr lang="en-GB" smtClean="0"/>
              <a:t>21/01/2024</a:t>
            </a:fld>
            <a:endParaRPr lang="en-GB"/>
          </a:p>
        </p:txBody>
      </p:sp>
      <p:sp>
        <p:nvSpPr>
          <p:cNvPr id="5" name="Footer Placeholder 4">
            <a:extLst>
              <a:ext uri="{FF2B5EF4-FFF2-40B4-BE49-F238E27FC236}">
                <a16:creationId xmlns:a16="http://schemas.microsoft.com/office/drawing/2014/main" id="{B9C890F2-36FA-76F4-AA05-3BA3828CB4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E92070-16A0-7DDC-51A1-A8741434BC82}"/>
              </a:ext>
            </a:extLst>
          </p:cNvPr>
          <p:cNvSpPr>
            <a:spLocks noGrp="1"/>
          </p:cNvSpPr>
          <p:nvPr>
            <p:ph type="sldNum" sz="quarter" idx="12"/>
          </p:nvPr>
        </p:nvSpPr>
        <p:spPr/>
        <p:txBody>
          <a:bodyPr/>
          <a:lstStyle/>
          <a:p>
            <a:fld id="{3C01229E-1198-423B-A8C0-2438D4629737}" type="slidenum">
              <a:rPr lang="en-GB" smtClean="0"/>
              <a:t>‹#›</a:t>
            </a:fld>
            <a:endParaRPr lang="en-GB"/>
          </a:p>
        </p:txBody>
      </p:sp>
    </p:spTree>
    <p:extLst>
      <p:ext uri="{BB962C8B-B14F-4D97-AF65-F5344CB8AC3E}">
        <p14:creationId xmlns:p14="http://schemas.microsoft.com/office/powerpoint/2010/main" val="3165346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6A65FE-D83D-1574-B7A7-2FC5C3B202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D236BD5-6167-34D7-BF95-808555F524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C08C45-6B3C-C9A4-8530-3862B8A059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AF999D3-77B9-4EFD-9026-726D02475C62}" type="datetimeFigureOut">
              <a:rPr lang="en-GB" smtClean="0"/>
              <a:t>21/01/2024</a:t>
            </a:fld>
            <a:endParaRPr lang="en-GB"/>
          </a:p>
        </p:txBody>
      </p:sp>
      <p:sp>
        <p:nvSpPr>
          <p:cNvPr id="5" name="Footer Placeholder 4">
            <a:extLst>
              <a:ext uri="{FF2B5EF4-FFF2-40B4-BE49-F238E27FC236}">
                <a16:creationId xmlns:a16="http://schemas.microsoft.com/office/drawing/2014/main" id="{3ECA01A5-E106-0903-9ED7-B17CB30AD8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7A8598E-383B-A30D-9F67-B10604048D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C01229E-1198-423B-A8C0-2438D4629737}" type="slidenum">
              <a:rPr lang="en-GB" smtClean="0"/>
              <a:t>‹#›</a:t>
            </a:fld>
            <a:endParaRPr lang="en-GB"/>
          </a:p>
        </p:txBody>
      </p:sp>
    </p:spTree>
    <p:extLst>
      <p:ext uri="{BB962C8B-B14F-4D97-AF65-F5344CB8AC3E}">
        <p14:creationId xmlns:p14="http://schemas.microsoft.com/office/powerpoint/2010/main" val="28071756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eighinginblog.org/blog/the-first-1000-days-of-life-a-window-of-opportunity-for-novel-interventions-of-childhood-obesity"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youtu.be/gqPMXKCxU5o?si=drdCeNOVxLeJYs3J"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ell.stackexchange.com/questions/75298/the-way-to-call-the-position-of-babies"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Maslow%27s_hierarchy_of_needs"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blog.insidegovernment.co.uk/central-and-local-government/multi-agency-working-children-in-care" TargetMode="External"/><Relationship Id="rId7" Type="http://schemas.openxmlformats.org/officeDocument/2006/relationships/hyperlink" Target="https://www.nurseryandschoolguide.co.uk/post/what-is-holistic-development-and-why-is-it-the-best-approach-for-educating-our-children#:~:text=By%20creating%20a%20safe%20environment,tasks%2C%20and%20resilience%20to%20setbacks" TargetMode="External"/><Relationship Id="rId2" Type="http://schemas.openxmlformats.org/officeDocument/2006/relationships/hyperlink" Target="https://www.bolton.ac.uk/blogs/what-is-an-early-years-practitioner#:~:text=Early%20years%20practitioners%20play%20a%20large%20role%20in%20laying%20the,an%20impact%20on%20their%20lives" TargetMode="External"/><Relationship Id="rId1" Type="http://schemas.openxmlformats.org/officeDocument/2006/relationships/slideLayout" Target="../slideLayouts/slideLayout2.xml"/><Relationship Id="rId6" Type="http://schemas.openxmlformats.org/officeDocument/2006/relationships/hyperlink" Target="https://montessori-nw.org/about-montessori-education#:~:text=Montessori%20is%20a%20method%20of,activities%20to%20guide%20the%20process" TargetMode="External"/><Relationship Id="rId5" Type="http://schemas.openxmlformats.org/officeDocument/2006/relationships/hyperlink" Target="https://publications.parliament.uk/pa/cm201719/cmselect/cmhealth/1496/1496.pdf" TargetMode="External"/><Relationship Id="rId4" Type="http://schemas.openxmlformats.org/officeDocument/2006/relationships/hyperlink" Target="https://www.linkedin.com/pulse/exceptional-care-kids-why-do-we-need-special-needs-daycare-era?fbclid=IwAR2-DAY9_bUTzOWnOE4FPLWhC5mL_wcmwMomUcFEGe7M6EOxYAsHBZ2bRG0"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tactyc.org.uk/pdfs/Reflection-McDowall-Clark.pdf" TargetMode="External"/><Relationship Id="rId3" Type="http://schemas.openxmlformats.org/officeDocument/2006/relationships/hyperlink" Target="https://www.oac.edu.au/news-views/loose-parts-play/" TargetMode="External"/><Relationship Id="rId7" Type="http://schemas.openxmlformats.org/officeDocument/2006/relationships/hyperlink" Target="https://www.savethechildren.org.uk/content/dam/global/reports/education-and-child-protection/lighting-up-young-brains.pdf" TargetMode="External"/><Relationship Id="rId2" Type="http://schemas.openxmlformats.org/officeDocument/2006/relationships/hyperlink" Target="https://www.nurseryworld.co.uk/features/article/eyfs-best-practice-all-about-pikler" TargetMode="External"/><Relationship Id="rId1" Type="http://schemas.openxmlformats.org/officeDocument/2006/relationships/slideLayout" Target="../slideLayouts/slideLayout2.xml"/><Relationship Id="rId6" Type="http://schemas.openxmlformats.org/officeDocument/2006/relationships/hyperlink" Target="https://www.pregnancybirthbaby.org.au/the-first-1000-days#what-is" TargetMode="External"/><Relationship Id="rId11" Type="http://schemas.openxmlformats.org/officeDocument/2006/relationships/hyperlink" Target="https://www.unicef.org.uk/wp-content/uploads/2019/10/UNCRC_summary-1_1.pdf" TargetMode="External"/><Relationship Id="rId5" Type="http://schemas.openxmlformats.org/officeDocument/2006/relationships/hyperlink" Target="https://thepiklercollection.weebly.com/relationship.html" TargetMode="External"/><Relationship Id="rId10" Type="http://schemas.openxmlformats.org/officeDocument/2006/relationships/hyperlink" Target="https://www.unicef.org/serbia/en/early-moments-matter" TargetMode="External"/><Relationship Id="rId4" Type="http://schemas.openxmlformats.org/officeDocument/2006/relationships/hyperlink" Target="https://www.pacey.org.uk/working-in-childcare/" TargetMode="External"/><Relationship Id="rId9" Type="http://schemas.openxmlformats.org/officeDocument/2006/relationships/hyperlink" Target="https://www.teachearlyyears.com/under-2s/view/the-pikler-approach-part-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EC2D6DD8-FAD6-401D-9DE6-71DD04C980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7" name="Color">
              <a:extLst>
                <a:ext uri="{FF2B5EF4-FFF2-40B4-BE49-F238E27FC236}">
                  <a16:creationId xmlns:a16="http://schemas.microsoft.com/office/drawing/2014/main" id="{1BAD33E9-3181-4B0F-B82D-384777D81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a:extLst>
                <a:ext uri="{FF2B5EF4-FFF2-40B4-BE49-F238E27FC236}">
                  <a16:creationId xmlns:a16="http://schemas.microsoft.com/office/drawing/2014/main" id="{CF64871D-491F-4731-8BF2-391FF2F067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1" name="Freeform: Shape 30">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pic>
        <p:nvPicPr>
          <p:cNvPr id="5" name="Picture 4" descr="A baby sitting on a blanket eating&#10;&#10;Description automatically generated">
            <a:extLst>
              <a:ext uri="{FF2B5EF4-FFF2-40B4-BE49-F238E27FC236}">
                <a16:creationId xmlns:a16="http://schemas.microsoft.com/office/drawing/2014/main" id="{5E77A392-B949-8BDF-4258-1D9A2C10192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874" b="10875"/>
          <a:stretch/>
        </p:blipFill>
        <p:spPr>
          <a:xfrm>
            <a:off x="643130" y="598259"/>
            <a:ext cx="10889442" cy="5680742"/>
          </a:xfrm>
          <a:prstGeom prst="rect">
            <a:avLst/>
          </a:prstGeom>
        </p:spPr>
      </p:pic>
      <p:sp>
        <p:nvSpPr>
          <p:cNvPr id="6" name="TextBox 5">
            <a:extLst>
              <a:ext uri="{FF2B5EF4-FFF2-40B4-BE49-F238E27FC236}">
                <a16:creationId xmlns:a16="http://schemas.microsoft.com/office/drawing/2014/main" id="{7C3B1792-66C9-C9CF-7CDF-E9DF48EDCE33}"/>
              </a:ext>
            </a:extLst>
          </p:cNvPr>
          <p:cNvSpPr txBox="1"/>
          <p:nvPr/>
        </p:nvSpPr>
        <p:spPr>
          <a:xfrm>
            <a:off x="9235148" y="6078946"/>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eighinginblog.org/blog/the-first-1000-days-of-life-a-window-of-opportunity-for-novel-interventions-of-childhood-obesit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7" name="TextBox 6">
            <a:extLst>
              <a:ext uri="{FF2B5EF4-FFF2-40B4-BE49-F238E27FC236}">
                <a16:creationId xmlns:a16="http://schemas.microsoft.com/office/drawing/2014/main" id="{79F96CC8-730B-396D-501A-2800712A32F6}"/>
              </a:ext>
            </a:extLst>
          </p:cNvPr>
          <p:cNvSpPr txBox="1"/>
          <p:nvPr/>
        </p:nvSpPr>
        <p:spPr>
          <a:xfrm>
            <a:off x="1656343" y="4176508"/>
            <a:ext cx="8727517" cy="1323439"/>
          </a:xfrm>
          <a:prstGeom prst="rect">
            <a:avLst/>
          </a:prstGeom>
          <a:noFill/>
        </p:spPr>
        <p:txBody>
          <a:bodyPr wrap="none" rtlCol="0">
            <a:spAutoFit/>
          </a:bodyPr>
          <a:lstStyle/>
          <a:p>
            <a:r>
              <a:rPr lang="en-GB" sz="8000" dirty="0"/>
              <a:t>The First 1000 Days</a:t>
            </a:r>
          </a:p>
        </p:txBody>
      </p:sp>
      <p:sp>
        <p:nvSpPr>
          <p:cNvPr id="2" name="TextBox 1">
            <a:extLst>
              <a:ext uri="{FF2B5EF4-FFF2-40B4-BE49-F238E27FC236}">
                <a16:creationId xmlns:a16="http://schemas.microsoft.com/office/drawing/2014/main" id="{FB5C84F9-5124-921A-7EC6-35537F22B2D6}"/>
              </a:ext>
            </a:extLst>
          </p:cNvPr>
          <p:cNvSpPr txBox="1"/>
          <p:nvPr/>
        </p:nvSpPr>
        <p:spPr>
          <a:xfrm>
            <a:off x="1064525" y="980141"/>
            <a:ext cx="3207224" cy="646331"/>
          </a:xfrm>
          <a:prstGeom prst="rect">
            <a:avLst/>
          </a:prstGeom>
          <a:noFill/>
        </p:spPr>
        <p:txBody>
          <a:bodyPr wrap="square" rtlCol="0">
            <a:spAutoFit/>
          </a:bodyPr>
          <a:lstStyle/>
          <a:p>
            <a:r>
              <a:rPr lang="en-GB" dirty="0"/>
              <a:t>ECEY4005</a:t>
            </a:r>
          </a:p>
          <a:p>
            <a:r>
              <a:rPr lang="en-GB"/>
              <a:t>Student number:</a:t>
            </a:r>
            <a:r>
              <a:rPr lang="en-GB" dirty="0"/>
              <a:t> </a:t>
            </a:r>
            <a:r>
              <a:rPr lang="en-GB"/>
              <a:t>2210937</a:t>
            </a:r>
            <a:endParaRPr lang="en-GB" dirty="0"/>
          </a:p>
        </p:txBody>
      </p:sp>
    </p:spTree>
    <p:extLst>
      <p:ext uri="{BB962C8B-B14F-4D97-AF65-F5344CB8AC3E}">
        <p14:creationId xmlns:p14="http://schemas.microsoft.com/office/powerpoint/2010/main" val="2563117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uple of children playing with toys&#10;&#10;Description automatically generated">
            <a:extLst>
              <a:ext uri="{FF2B5EF4-FFF2-40B4-BE49-F238E27FC236}">
                <a16:creationId xmlns:a16="http://schemas.microsoft.com/office/drawing/2014/main" id="{ECF78844-03B4-3CDA-1A67-2ACC97C98DA4}"/>
              </a:ext>
            </a:extLst>
          </p:cNvPr>
          <p:cNvPicPr>
            <a:picLocks noChangeAspect="1"/>
          </p:cNvPicPr>
          <p:nvPr/>
        </p:nvPicPr>
        <p:blipFill rotWithShape="1">
          <a:blip r:embed="rId2"/>
          <a:srcRect t="15888" r="1" b="1"/>
          <a:stretch/>
        </p:blipFill>
        <p:spPr>
          <a:xfrm>
            <a:off x="2002826" y="1123527"/>
            <a:ext cx="8186342" cy="4604800"/>
          </a:xfrm>
          <a:prstGeom prst="rect">
            <a:avLst/>
          </a:prstGeom>
        </p:spPr>
      </p:pic>
      <p:sp>
        <p:nvSpPr>
          <p:cNvPr id="5" name="TextBox 4">
            <a:extLst>
              <a:ext uri="{FF2B5EF4-FFF2-40B4-BE49-F238E27FC236}">
                <a16:creationId xmlns:a16="http://schemas.microsoft.com/office/drawing/2014/main" id="{308BB9C0-EFD8-9FEC-D886-14EF2297F755}"/>
              </a:ext>
            </a:extLst>
          </p:cNvPr>
          <p:cNvSpPr txBox="1"/>
          <p:nvPr/>
        </p:nvSpPr>
        <p:spPr>
          <a:xfrm>
            <a:off x="1286933" y="4783739"/>
            <a:ext cx="11071521" cy="1107996"/>
          </a:xfrm>
          <a:prstGeom prst="rect">
            <a:avLst/>
          </a:prstGeom>
          <a:noFill/>
        </p:spPr>
        <p:txBody>
          <a:bodyPr wrap="square" rtlCol="0">
            <a:spAutoFit/>
          </a:bodyPr>
          <a:lstStyle/>
          <a:p>
            <a:r>
              <a:rPr lang="en-GB" sz="6600" dirty="0"/>
              <a:t>What is the First 1000 Days</a:t>
            </a:r>
          </a:p>
        </p:txBody>
      </p:sp>
    </p:spTree>
    <p:extLst>
      <p:ext uri="{BB962C8B-B14F-4D97-AF65-F5344CB8AC3E}">
        <p14:creationId xmlns:p14="http://schemas.microsoft.com/office/powerpoint/2010/main" val="1116438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6E856C0-B6AD-7A3D-38A4-72E921267D4E}"/>
              </a:ext>
            </a:extLst>
          </p:cNvPr>
          <p:cNvPicPr>
            <a:picLocks noChangeAspect="1"/>
          </p:cNvPicPr>
          <p:nvPr/>
        </p:nvPicPr>
        <p:blipFill rotWithShape="1">
          <a:blip r:embed="rId2"/>
          <a:srcRect l="19752" r="13071" b="-1"/>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7CF2398A-4F40-A3A0-155E-E10E7ABB46A0}"/>
              </a:ext>
            </a:extLst>
          </p:cNvPr>
          <p:cNvSpPr>
            <a:spLocks noGrp="1"/>
          </p:cNvSpPr>
          <p:nvPr>
            <p:ph idx="1"/>
          </p:nvPr>
        </p:nvSpPr>
        <p:spPr>
          <a:xfrm>
            <a:off x="6901731" y="350788"/>
            <a:ext cx="5290269" cy="6340298"/>
          </a:xfrm>
        </p:spPr>
        <p:txBody>
          <a:bodyPr>
            <a:normAutofit fontScale="92500"/>
          </a:bodyPr>
          <a:lstStyle/>
          <a:p>
            <a:pPr marL="0" indent="0">
              <a:buNone/>
            </a:pPr>
            <a:r>
              <a:rPr lang="en-GB" sz="1100" dirty="0"/>
              <a:t>Let us begin by considering what is the First 1000 days Pregnancy birth (2022) states that the first 1000 days covers the period from conception to two years old, including both the time in the womb and the following two years of life. Their brain, body, and immune system go through substantial growth and development during this phase.</a:t>
            </a:r>
          </a:p>
          <a:p>
            <a:pPr marL="0" indent="0">
              <a:buNone/>
            </a:pPr>
            <a:r>
              <a:rPr lang="en-GB" sz="1100" dirty="0"/>
              <a:t>Firstly, UNICEF (2017) reports that neurons in a baby's brain make new connections at an astonishing rate of 700-1,000 per second during the first 1,000 days of life. These connections are the foundation of the child's future. But if the blocks are not completely removed, the child's development is seriously and sometimes irreversibly damaged. Also, the initial stages of life present a unique and exceptional opportunity to facilitate the development of the cognitive faculties of young individuals, who will ultimately contribute to shaping the future.</a:t>
            </a:r>
          </a:p>
          <a:p>
            <a:pPr marL="0" indent="0">
              <a:buNone/>
            </a:pPr>
            <a:r>
              <a:rPr lang="en-GB" sz="1100" dirty="0"/>
              <a:t>According to Burton (2015, quoted in Brodie, 2018, p1) the early years of a child's life are crucial for establishing a strong foundation for their physical and mental well-being, and academic success.  In Brodie's (2018, p1) view, young children undergo rapid and varied growth in knowledge, physical development, and progress across all aspects of development from birth to three years old. This critical period signifies the importance of laying a strong foundation at the outset, as it greatly influences subsequent development.</a:t>
            </a:r>
          </a:p>
          <a:p>
            <a:pPr marL="0" indent="0">
              <a:buNone/>
            </a:pPr>
            <a:r>
              <a:rPr lang="en-GB" sz="1100" dirty="0"/>
              <a:t>Furthermore, the developmental period during early childhood is a crucial time for a child's growth and advancement, as it is when the brain exhibits its highest sensitivity to environmental stimuli. The early childhood stage is characterized by heightened susceptibility to adverse environmental influences </a:t>
            </a:r>
            <a:r>
              <a:rPr lang="en-GB" sz="1100" dirty="0" err="1"/>
              <a:t>e.g</a:t>
            </a:r>
            <a:r>
              <a:rPr lang="en-GB" sz="1100" dirty="0"/>
              <a:t>, social, emotional, economic, and physical environment. As well as an opportune period during which early interventions, e.g. such as parents and carers, exert the most significant influence on the early learning of their child. A nurturing and supportive bond with a parent or carer fosters a young child's confidence to engage with their surroundings. The role of childcare practitioner has become increasingly prominent in the developmental trajectories of children, as a growing number of young children now routinely spend a portion of their day in nursery facilities to yield amplified benefits and mitigate the detrimental outcomes of risk factors.  (Raghavan and Ruta 2022) </a:t>
            </a:r>
          </a:p>
          <a:p>
            <a:pPr marL="0" indent="0">
              <a:buNone/>
            </a:pPr>
            <a:r>
              <a:rPr lang="en-GB" sz="1100" dirty="0"/>
              <a:t>Following on Pregnancy birth and Baby (2023) mentions throughout the pregnancy, the mother's health, nutrition, and stress levels are identified as important factors that can affect the future health of the </a:t>
            </a:r>
            <a:r>
              <a:rPr lang="en-GB" sz="1100" dirty="0" err="1"/>
              <a:t>fetus</a:t>
            </a:r>
            <a:r>
              <a:rPr lang="en-GB" sz="1100" dirty="0"/>
              <a:t>. The overall well-being and long-term health of a child can be greatly impacted by the physical environment, nutrition, and social relationships they experience after birth. Also, it is crucial for babies to get nutritious food, form loving relationships, live in a safe environment, participate in play, and have a healthy prenatal environment.</a:t>
            </a:r>
          </a:p>
          <a:p>
            <a:pPr marL="0" indent="0">
              <a:buNone/>
            </a:pPr>
            <a:r>
              <a:rPr lang="en-GB" sz="1100" dirty="0"/>
              <a:t>Additionally, the below video talks on why the first 1000 days are important. </a:t>
            </a:r>
          </a:p>
          <a:p>
            <a:pPr marL="0" indent="0">
              <a:buNone/>
            </a:pPr>
            <a:r>
              <a:rPr lang="en-GB" sz="1100" dirty="0"/>
              <a:t>Early moments matter</a:t>
            </a:r>
          </a:p>
          <a:p>
            <a:pPr marL="0" indent="0">
              <a:buNone/>
            </a:pPr>
            <a:r>
              <a:rPr lang="en-GB" sz="1100" dirty="0">
                <a:hlinkClick r:id="rId3"/>
              </a:rPr>
              <a:t>https://youtu.be/gqPMXKCxU5o?si=drdCeNOVxLeJYs3J</a:t>
            </a:r>
            <a:endParaRPr lang="en-GB" sz="1100" dirty="0"/>
          </a:p>
          <a:p>
            <a:pPr marL="0" indent="0">
              <a:buNone/>
            </a:pPr>
            <a:endParaRPr lang="en-GB" sz="500" dirty="0"/>
          </a:p>
          <a:p>
            <a:endParaRPr lang="en-GB" sz="500" dirty="0"/>
          </a:p>
        </p:txBody>
      </p:sp>
    </p:spTree>
    <p:extLst>
      <p:ext uri="{BB962C8B-B14F-4D97-AF65-F5344CB8AC3E}">
        <p14:creationId xmlns:p14="http://schemas.microsoft.com/office/powerpoint/2010/main" val="3704905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kissing a baby&#10;&#10;Description automatically generated">
            <a:extLst>
              <a:ext uri="{FF2B5EF4-FFF2-40B4-BE49-F238E27FC236}">
                <a16:creationId xmlns:a16="http://schemas.microsoft.com/office/drawing/2014/main" id="{03522ED8-DBAE-EF1B-1B28-4BF9D7CF2ED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395" b="35235"/>
          <a:stretch/>
        </p:blipFill>
        <p:spPr>
          <a:xfrm>
            <a:off x="457200" y="457200"/>
            <a:ext cx="11277600" cy="5943600"/>
          </a:xfrm>
          <a:prstGeom prst="rect">
            <a:avLst/>
          </a:prstGeom>
        </p:spPr>
      </p:pic>
      <p:sp>
        <p:nvSpPr>
          <p:cNvPr id="6" name="TextBox 5">
            <a:extLst>
              <a:ext uri="{FF2B5EF4-FFF2-40B4-BE49-F238E27FC236}">
                <a16:creationId xmlns:a16="http://schemas.microsoft.com/office/drawing/2014/main" id="{138480A1-7958-A155-68A5-0DBB618F3FF6}"/>
              </a:ext>
            </a:extLst>
          </p:cNvPr>
          <p:cNvSpPr txBox="1"/>
          <p:nvPr/>
        </p:nvSpPr>
        <p:spPr>
          <a:xfrm>
            <a:off x="9302724" y="62007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ell.stackexchange.com/questions/75298/the-way-to-call-the-position-of-babi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7" name="TextBox 6">
            <a:extLst>
              <a:ext uri="{FF2B5EF4-FFF2-40B4-BE49-F238E27FC236}">
                <a16:creationId xmlns:a16="http://schemas.microsoft.com/office/drawing/2014/main" id="{34C1EA17-A156-4036-7B89-4566AFF65D5A}"/>
              </a:ext>
            </a:extLst>
          </p:cNvPr>
          <p:cNvSpPr txBox="1"/>
          <p:nvPr/>
        </p:nvSpPr>
        <p:spPr>
          <a:xfrm>
            <a:off x="1170933" y="5106572"/>
            <a:ext cx="5272069" cy="1107996"/>
          </a:xfrm>
          <a:prstGeom prst="rect">
            <a:avLst/>
          </a:prstGeom>
          <a:noFill/>
        </p:spPr>
        <p:txBody>
          <a:bodyPr wrap="square" rtlCol="0">
            <a:spAutoFit/>
          </a:bodyPr>
          <a:lstStyle/>
          <a:p>
            <a:r>
              <a:rPr lang="en-GB" sz="6600" dirty="0"/>
              <a:t>Caregiving</a:t>
            </a:r>
          </a:p>
        </p:txBody>
      </p:sp>
    </p:spTree>
    <p:extLst>
      <p:ext uri="{BB962C8B-B14F-4D97-AF65-F5344CB8AC3E}">
        <p14:creationId xmlns:p14="http://schemas.microsoft.com/office/powerpoint/2010/main" val="3403237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6EE2EBA-56D3-D4D3-D3F6-E79612FEB4A3}"/>
              </a:ext>
            </a:extLst>
          </p:cNvPr>
          <p:cNvPicPr>
            <a:picLocks noChangeAspect="1"/>
          </p:cNvPicPr>
          <p:nvPr/>
        </p:nvPicPr>
        <p:blipFill rotWithShape="1">
          <a:blip r:embed="rId2"/>
          <a:srcRect l="41025" r="3407" b="1"/>
          <a:stretch/>
        </p:blipFill>
        <p:spPr>
          <a:xfrm>
            <a:off x="2" y="1587"/>
            <a:ext cx="5450303" cy="4400001"/>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5762C479-AA1D-CEEE-447D-42C3E403BE0D}"/>
              </a:ext>
            </a:extLst>
          </p:cNvPr>
          <p:cNvSpPr>
            <a:spLocks noGrp="1"/>
          </p:cNvSpPr>
          <p:nvPr>
            <p:ph idx="1"/>
          </p:nvPr>
        </p:nvSpPr>
        <p:spPr>
          <a:xfrm>
            <a:off x="5581934" y="0"/>
            <a:ext cx="6369434" cy="6858000"/>
          </a:xfrm>
        </p:spPr>
        <p:txBody>
          <a:bodyPr>
            <a:normAutofit fontScale="92500" lnSpcReduction="10000"/>
          </a:bodyPr>
          <a:lstStyle/>
          <a:p>
            <a:pPr marL="0" indent="0">
              <a:buNone/>
            </a:pPr>
            <a:r>
              <a:rPr lang="en-GB" sz="1100" dirty="0"/>
              <a:t>It is generally considered today the Exceptional care entails providing a nurturing and secure environment for children, ensuring their emotional well-being and fostering their happiness. In a state of perceived safety, children are better able to engage in play and cognitive activities, thus facilitating enhanced learning outcomes. Caregivers are able to provide optimal assistance to children's individuals needs. The caregiver possess an understanding of children's preferences and factors that contribute to their sense of ease. When children receive exceptional care, they experience a positive impact on their self-esteem. Children also acquire the skills of playing and sharing with others through the process of learning. The provision of exceptional care facilitates the development of crucial social skills within children. Demonstrating acts of kindness and inclusion serves as an educational tool for instilling the values of benevolence and acceptance in all children. (Era, 2024)</a:t>
            </a:r>
          </a:p>
          <a:p>
            <a:pPr marL="0" indent="0">
              <a:buNone/>
            </a:pPr>
            <a:r>
              <a:rPr lang="en-GB" sz="1100" dirty="0" err="1"/>
              <a:t>Unicef</a:t>
            </a:r>
            <a:r>
              <a:rPr lang="en-GB" sz="1100" dirty="0"/>
              <a:t> (2019) mentions The United Nations Convention on the Rights of the Child (UNCRC) Governments are obligated to take all necessary measures to safeguard children from various manifestations of violence, abuse, neglect, and mistreatment perpetrated by their caregivers or any other individuals responsible for their well-being, in accordance with Article 19 of UNCRC. Article 24 of the UNCRC asserts that every child has the entitlement to optimal health and health services. It is incumbent upon governmental authorities to ensure the provision of high-quality healthcare, access to clean water, the availability of nutritious food, and a clean environment, as well as to promote education on health and well-being, in order to safeguard and maintain the health of children. </a:t>
            </a:r>
          </a:p>
          <a:p>
            <a:pPr marL="0" indent="0">
              <a:buNone/>
            </a:pPr>
            <a:r>
              <a:rPr lang="en-GB" sz="1100" dirty="0"/>
              <a:t>Marlen (2017) discusses the developmental legacy of </a:t>
            </a:r>
            <a:r>
              <a:rPr lang="en-GB" sz="1100" dirty="0" err="1"/>
              <a:t>Dr.</a:t>
            </a:r>
            <a:r>
              <a:rPr lang="en-GB" sz="1100" dirty="0"/>
              <a:t> Emmi Pikler (1902-1984), a renowned paediatrician and scientist, who formulated a pioneering framework for the care of children under the age of three. </a:t>
            </a:r>
            <a:r>
              <a:rPr lang="en-GB" sz="1100" dirty="0" err="1"/>
              <a:t>Pikler's</a:t>
            </a:r>
            <a:r>
              <a:rPr lang="en-GB" sz="1100" dirty="0"/>
              <a:t> approach to infant care incorporates two central components of early childhood development: nurturing, attentive, and secure attachment; and autonomous, organic advancement of motor skills without adult intervention. The Pikler approach and the Early Years Foundation Stage (EYFS) exhibit notable similarities. The aforementioned entities exhibit numerous shared principles and acknowledge the significance of attachment, the key person approach, and physical development.</a:t>
            </a:r>
          </a:p>
          <a:p>
            <a:pPr marL="0" indent="0">
              <a:buNone/>
            </a:pPr>
            <a:r>
              <a:rPr lang="en-GB" sz="1100" dirty="0"/>
              <a:t>Marlen (2017) mentions, within </a:t>
            </a:r>
            <a:r>
              <a:rPr lang="en-GB" sz="1100" dirty="0" err="1"/>
              <a:t>Pikler`approach</a:t>
            </a:r>
            <a:r>
              <a:rPr lang="en-GB" sz="1100" dirty="0"/>
              <a:t>, that one of the components is secure attachment relating to the care for children under the age of three. </a:t>
            </a:r>
            <a:r>
              <a:rPr lang="en-GB" sz="1100" dirty="0" err="1"/>
              <a:t>Neaum</a:t>
            </a:r>
            <a:r>
              <a:rPr lang="en-GB" sz="1100" dirty="0"/>
              <a:t> (2019, p) states the attachment theory, introduced by Bowlby (1953), proposes that early childhood experiences play a crucial role in shaping future development. According to attachment theory, caregivers who are consistently responsive and attentive to their infant's needs help develop a secure attachment. The child's understanding of the mother's trustworthiness creates a secure base for them to confidently engage in exploratory behaviours within their environment. It is believed that offering children warm and responsive care leads to the development of a secure and supportive internal cognitive framework. Children can use this structure to foster a constructive self perception and expect positive encounters with others.</a:t>
            </a:r>
          </a:p>
          <a:p>
            <a:pPr marL="0" indent="0">
              <a:buNone/>
            </a:pPr>
            <a:r>
              <a:rPr lang="en-GB" sz="1100" dirty="0"/>
              <a:t>Central and local government (2020) collaboration among different services is the key principle of multi-agency working, aiming to improve outcomes for children from an early age as well as their parent/caregiver. It is crucial for agencies to be able to come together and exchange knowledge to better understand the specific informational needs required to effectively assist the children and parent/carer. Cooperating from the start will help both organizations fully grasp their roles in supporting the child and parent/carer. Lack of these interpersonal relationships may result in breakdown of communication, thereby diminishing the level of assistance provided to the child and their parent/caregivers.</a:t>
            </a:r>
          </a:p>
          <a:p>
            <a:pPr marL="0" indent="0">
              <a:buNone/>
            </a:pPr>
            <a:r>
              <a:rPr lang="en-GB" sz="1100" dirty="0"/>
              <a:t>Miller (2023) mentions the holistic development approach focuses on nurturing and promoting all aspects of the child's growth.  The subject focuses on adopting a holistic strategy to support the all-round growth of a child, covering areas such as social growth, emotional health, and other elements that contribute to the full development of the child. With the establishment of a secure and nurturing learning space and the promotion of a thoughtful atmosphere with positive reinforcement, a caregiver can empower children to better understand their individualized learning needs and strengthen their self-esteem when facing new and unfamiliar challenges, as well as resilience when overcoming obstacles. </a:t>
            </a:r>
          </a:p>
          <a:p>
            <a:pPr marL="0" indent="0">
              <a:buNone/>
            </a:pPr>
            <a:endParaRPr lang="en-GB" sz="600" dirty="0"/>
          </a:p>
          <a:p>
            <a:pPr marL="0" indent="0">
              <a:buNone/>
            </a:pPr>
            <a:endParaRPr lang="en-GB" sz="600" dirty="0"/>
          </a:p>
        </p:txBody>
      </p:sp>
      <p:pic>
        <p:nvPicPr>
          <p:cNvPr id="5" name="Picture 4">
            <a:extLst>
              <a:ext uri="{FF2B5EF4-FFF2-40B4-BE49-F238E27FC236}">
                <a16:creationId xmlns:a16="http://schemas.microsoft.com/office/drawing/2014/main" id="{6D8D5186-AB80-6439-FA8E-BC823202B71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4401588"/>
            <a:ext cx="3056299" cy="2315146"/>
          </a:xfrm>
          <a:prstGeom prst="rect">
            <a:avLst/>
          </a:prstGeom>
        </p:spPr>
      </p:pic>
      <p:sp>
        <p:nvSpPr>
          <p:cNvPr id="6" name="TextBox 5">
            <a:extLst>
              <a:ext uri="{FF2B5EF4-FFF2-40B4-BE49-F238E27FC236}">
                <a16:creationId xmlns:a16="http://schemas.microsoft.com/office/drawing/2014/main" id="{88FE7EB8-0F77-CC8D-FDD2-C2A1B3D062DC}"/>
              </a:ext>
            </a:extLst>
          </p:cNvPr>
          <p:cNvSpPr txBox="1"/>
          <p:nvPr/>
        </p:nvSpPr>
        <p:spPr>
          <a:xfrm>
            <a:off x="2895956" y="6488668"/>
            <a:ext cx="2846322" cy="369332"/>
          </a:xfrm>
          <a:prstGeom prst="rect">
            <a:avLst/>
          </a:prstGeom>
          <a:noFill/>
        </p:spPr>
        <p:txBody>
          <a:bodyPr wrap="square" rtlCol="0">
            <a:spAutoFit/>
          </a:bodyPr>
          <a:lstStyle/>
          <a:p>
            <a:r>
              <a:rPr lang="en-GB" sz="900" dirty="0">
                <a:hlinkClick r:id="rId4" tooltip="https://en.wikipedia.org/wiki/Maslow%27s_hierarchy_of_needs"/>
              </a:rPr>
              <a:t>This Photo</a:t>
            </a:r>
            <a:r>
              <a:rPr lang="en-GB" sz="900" dirty="0"/>
              <a:t> by Unknown Author is licensed under </a:t>
            </a:r>
            <a:r>
              <a:rPr lang="en-GB" sz="900" dirty="0">
                <a:hlinkClick r:id="rId5" tooltip="https://creativecommons.org/licenses/by-sa/3.0/"/>
              </a:rPr>
              <a:t>CC BY-SA</a:t>
            </a:r>
            <a:endParaRPr lang="en-GB" sz="900" dirty="0"/>
          </a:p>
        </p:txBody>
      </p:sp>
      <p:sp>
        <p:nvSpPr>
          <p:cNvPr id="8" name="TextBox 7">
            <a:extLst>
              <a:ext uri="{FF2B5EF4-FFF2-40B4-BE49-F238E27FC236}">
                <a16:creationId xmlns:a16="http://schemas.microsoft.com/office/drawing/2014/main" id="{04EF046C-79E1-0375-E030-CA1B3E3FDC4A}"/>
              </a:ext>
            </a:extLst>
          </p:cNvPr>
          <p:cNvSpPr txBox="1"/>
          <p:nvPr/>
        </p:nvSpPr>
        <p:spPr>
          <a:xfrm>
            <a:off x="2558214" y="4546859"/>
            <a:ext cx="2723470" cy="861774"/>
          </a:xfrm>
          <a:prstGeom prst="rect">
            <a:avLst/>
          </a:prstGeom>
          <a:noFill/>
        </p:spPr>
        <p:txBody>
          <a:bodyPr wrap="square" rtlCol="0">
            <a:spAutoFit/>
          </a:bodyPr>
          <a:lstStyle/>
          <a:p>
            <a:r>
              <a:rPr lang="en-GB" sz="1000" b="0" i="0" dirty="0">
                <a:effectLst/>
                <a:latin typeface="Roboto" panose="02000000000000000000" pitchFamily="2" charset="0"/>
              </a:rPr>
              <a:t>According to Brown-Cornwall</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(2023, p. 110),</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Maslow's</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Needs</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proposes</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failure</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meet</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essential</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needs,</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such</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as</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access</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warmth,</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among</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children,</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may</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impede</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their</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potential</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attaining</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attitude</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towards</a:t>
            </a:r>
            <a:r>
              <a:rPr lang="en-GB" sz="1000" b="0" i="0" dirty="0">
                <a:solidFill>
                  <a:srgbClr val="FFFFFF"/>
                </a:solidFill>
                <a:effectLst/>
                <a:latin typeface="Roboto" panose="02000000000000000000" pitchFamily="2" charset="0"/>
              </a:rPr>
              <a:t> </a:t>
            </a:r>
            <a:r>
              <a:rPr lang="en-GB" sz="1000" b="0" i="0" dirty="0">
                <a:effectLst/>
                <a:latin typeface="Roboto" panose="02000000000000000000" pitchFamily="2" charset="0"/>
              </a:rPr>
              <a:t>learning</a:t>
            </a:r>
            <a:r>
              <a:rPr lang="en-GB" sz="1000" b="0" i="0" dirty="0">
                <a:solidFill>
                  <a:srgbClr val="FFFFFF"/>
                </a:solidFill>
                <a:effectLst/>
                <a:latin typeface="Roboto" panose="02000000000000000000" pitchFamily="2" charset="0"/>
              </a:rPr>
              <a:t>.</a:t>
            </a:r>
            <a:endParaRPr lang="en-GB" sz="1000" dirty="0"/>
          </a:p>
        </p:txBody>
      </p:sp>
    </p:spTree>
    <p:extLst>
      <p:ext uri="{BB962C8B-B14F-4D97-AF65-F5344CB8AC3E}">
        <p14:creationId xmlns:p14="http://schemas.microsoft.com/office/powerpoint/2010/main" val="1040333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78A0848-2E22-BA74-DCB8-8FDB8992998B}"/>
              </a:ext>
            </a:extLst>
          </p:cNvPr>
          <p:cNvPicPr>
            <a:picLocks noChangeAspect="1"/>
          </p:cNvPicPr>
          <p:nvPr/>
        </p:nvPicPr>
        <p:blipFill rotWithShape="1">
          <a:blip r:embed="rId2"/>
          <a:srcRect b="5040"/>
          <a:stretch/>
        </p:blipFill>
        <p:spPr>
          <a:xfrm>
            <a:off x="457200" y="457200"/>
            <a:ext cx="11277600" cy="5943600"/>
          </a:xfrm>
          <a:prstGeom prst="rect">
            <a:avLst/>
          </a:prstGeom>
        </p:spPr>
      </p:pic>
      <p:sp>
        <p:nvSpPr>
          <p:cNvPr id="5" name="TextBox 4">
            <a:extLst>
              <a:ext uri="{FF2B5EF4-FFF2-40B4-BE49-F238E27FC236}">
                <a16:creationId xmlns:a16="http://schemas.microsoft.com/office/drawing/2014/main" id="{10921D5A-979E-CCFD-A6E1-834D2C884F81}"/>
              </a:ext>
            </a:extLst>
          </p:cNvPr>
          <p:cNvSpPr txBox="1"/>
          <p:nvPr/>
        </p:nvSpPr>
        <p:spPr>
          <a:xfrm>
            <a:off x="2619829" y="4967191"/>
            <a:ext cx="9114971" cy="1107996"/>
          </a:xfrm>
          <a:prstGeom prst="rect">
            <a:avLst/>
          </a:prstGeom>
          <a:noFill/>
        </p:spPr>
        <p:txBody>
          <a:bodyPr wrap="square" rtlCol="0">
            <a:spAutoFit/>
          </a:bodyPr>
          <a:lstStyle/>
          <a:p>
            <a:r>
              <a:rPr lang="en-GB" sz="6600" dirty="0"/>
              <a:t>Professional Partnership</a:t>
            </a:r>
          </a:p>
        </p:txBody>
      </p:sp>
    </p:spTree>
    <p:extLst>
      <p:ext uri="{BB962C8B-B14F-4D97-AF65-F5344CB8AC3E}">
        <p14:creationId xmlns:p14="http://schemas.microsoft.com/office/powerpoint/2010/main" val="5395269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DB778CF-9B65-28CB-9FB1-E50BDAFC5C9A}"/>
              </a:ext>
            </a:extLst>
          </p:cNvPr>
          <p:cNvPicPr>
            <a:picLocks noChangeAspect="1"/>
          </p:cNvPicPr>
          <p:nvPr/>
        </p:nvPicPr>
        <p:blipFill rotWithShape="1">
          <a:blip r:embed="rId2"/>
          <a:srcRect l="15756" r="24896" b="-2"/>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95EEECA4-487C-80F1-ABAD-B2149D34FAE2}"/>
              </a:ext>
            </a:extLst>
          </p:cNvPr>
          <p:cNvSpPr>
            <a:spLocks noGrp="1"/>
          </p:cNvSpPr>
          <p:nvPr>
            <p:ph idx="1"/>
          </p:nvPr>
        </p:nvSpPr>
        <p:spPr>
          <a:xfrm>
            <a:off x="6035040" y="130629"/>
            <a:ext cx="6156959" cy="6604000"/>
          </a:xfrm>
        </p:spPr>
        <p:txBody>
          <a:bodyPr>
            <a:normAutofit fontScale="77500" lnSpcReduction="20000"/>
          </a:bodyPr>
          <a:lstStyle/>
          <a:p>
            <a:pPr marL="0" indent="0">
              <a:buNone/>
            </a:pPr>
            <a:r>
              <a:rPr lang="en-GB" sz="1100" dirty="0"/>
              <a:t>I</a:t>
            </a:r>
            <a:r>
              <a:rPr lang="en-GB" sz="1200" dirty="0"/>
              <a:t>t is generally considered today that the role of childcare professionals is essential in providing support, inspiration, and fostering holistic development in children during their formative years, ultimately preparing them for adulthood. The contributions of childcare professionals have a wide-ranging and significant effect. Childcare professionals acknowledge the significance of play in facilitating children's social and emotional development and fostering creativity. As such, they strive to cultivate resilience in children and equip them with the necessary skills to navigate a variety of life transitions. Their role is vital in offering comprehensive support to the entire family by distributing various information, advice, and guidance. (Pacey 2024)</a:t>
            </a:r>
          </a:p>
          <a:p>
            <a:pPr marL="0" indent="0">
              <a:buNone/>
            </a:pPr>
            <a:r>
              <a:rPr lang="en-GB" sz="1200" dirty="0"/>
              <a:t>According to Bolton University (2023) Early years practitioners play a vital role in shaping a child's future developmental path. By creating a supportive and engaging atmosphere, people have the ability to positively impact a child's emotional, social, and cognitive growth, shaping their lives in a meaningful way. Competent professionals play a significant role in influencing a child's early developmental experiences, which are essential for their subsequent learning and overall well-being.  The support offered helps children develop essential abilities such as communication, critical thinking, and emotional management, which are vital for their future achievements.</a:t>
            </a:r>
          </a:p>
          <a:p>
            <a:pPr marL="0" indent="0">
              <a:buNone/>
            </a:pPr>
            <a:r>
              <a:rPr lang="en-GB" sz="1200" dirty="0"/>
              <a:t>Brodie (2018, p 207-208) states that practitioners depend on parental input regarding various aspects of their infants' care, such as daily routines, dietary preferences, and methods for comforting the child. It is widely recognized that parents possess the most comprehensive understanding of their own children. As such, practitioners in the field of child care and education must possess a dual skill set that enables them to effectively and sensitively communicate with parents, while also being capable of meeting the unique care and educational requirements of the children under their supervision. Regardless of the duration of the practitioner's acquaintance with the parents, it is imperative for the practitioner and key worker to establish a productive, significant, and authentic rapport with parents and individuals holding parental authority as part of their role. It is imperative for the effective dissemination of information, including potential disclosure of personal details regarding the infant under your supervision, as well as any apprehensions you may have.</a:t>
            </a:r>
          </a:p>
          <a:p>
            <a:pPr marL="0" indent="0">
              <a:buNone/>
            </a:pPr>
            <a:r>
              <a:rPr lang="en-GB" sz="1200" dirty="0"/>
              <a:t>McDowell Clark (2024) says that the ecological model of development presented by Bronfenbrenner (1979) highlights the complex interaction between a child and their social surroundings. In the microsystem, the child is positioned in the central point, which might be composed of one unit such as the family. However, in the current societal context, where the majority of children engage in nursery, preschool, or kindergarten education, it is probable that they are exposed to multiple microsystems. According to Bronfenbrenner (2005), the essential processes play a vital role in human development. The importance of partnership is undeniable when considering the interaction between schools, daycares, and families in a child's move from one environment to another.</a:t>
            </a:r>
          </a:p>
          <a:p>
            <a:pPr marL="0" indent="0">
              <a:buNone/>
            </a:pPr>
            <a:r>
              <a:rPr lang="en-GB" sz="1200" dirty="0"/>
              <a:t>Brodie (2018, p. 27) talks about Bronfenbrenner's (1979) idea that children are influenced by different social environments, often shown as circles centred around the child. The degree of impact on the child's life and development increases as the circle gets closer to the centre.</a:t>
            </a:r>
          </a:p>
          <a:p>
            <a:pPr marL="0" indent="0">
              <a:buNone/>
            </a:pPr>
            <a:r>
              <a:rPr lang="en-GB" sz="1200" dirty="0"/>
              <a:t>    Children learn and develop well in enabling environments, in which their experiences respond to their individual needs  and there is a strong partnership between practitioners and parents and carers. (Early Education, 2012, p.2)                                                                                                                                            </a:t>
            </a:r>
          </a:p>
          <a:p>
            <a:pPr marL="0" indent="0">
              <a:buNone/>
            </a:pPr>
            <a:r>
              <a:rPr lang="en-GB" sz="1200" dirty="0"/>
              <a:t>Birth to 5 months (2024) states that effective partnerships with parents are essential in facilitating meaningful connections for children with their wider world and nurturing a passion for learning. This is achieved through the collaborative efforts of parents and practitioners working together. It is imperative that all parents and families are included in this process. It is imperative that parents experience inclusion, attentive consideration, and confidence in their capacity to support their child's overall well-being, development, and educational progress.</a:t>
            </a:r>
          </a:p>
          <a:p>
            <a:pPr marL="0" indent="0">
              <a:buNone/>
            </a:pPr>
            <a:r>
              <a:rPr lang="en-GB" sz="1200" dirty="0"/>
              <a:t>Page, Clare, and Nutbrown (2013, p. 88-89) much like Birth to 5 months (2024) mentions that collaborating with parents is a significant and indispensable component of professional practice. However, establishing a genuine partnership with parents can vary greatly depending on the specific dynamics of each family. Practitioners must show a deep and compassionate understanding of the needs of babies, young children, and their families.</a:t>
            </a:r>
          </a:p>
          <a:p>
            <a:pPr marL="0" indent="0">
              <a:buNone/>
              <a:tabLst>
                <a:tab pos="2247900" algn="l"/>
              </a:tabLst>
            </a:pPr>
            <a:r>
              <a:rPr lang="en-GB" sz="1200" dirty="0"/>
              <a:t>Page, Clare and Nutbrown (2013, p.50) mentions that Vygotsky proposed the notion of learning as a social process, positing that young children acquire knowledge through their interactions with both peers and adults. He held a strong belief in the significance of interaction and relationships in facilitating the learning of young children.</a:t>
            </a:r>
          </a:p>
          <a:p>
            <a:pPr marL="0" indent="0">
              <a:buNone/>
            </a:pPr>
            <a:endParaRPr lang="en-GB" sz="1200" dirty="0"/>
          </a:p>
          <a:p>
            <a:pPr marL="457200" lvl="1" indent="0">
              <a:buNone/>
            </a:pPr>
            <a:r>
              <a:rPr lang="en-GB" sz="1200" dirty="0"/>
              <a:t>Learning and development are interrelated from the child’s very first day of life … development is subject to the influence of    the same two main factors which take part in the organic development of the child, namely the biological and the social … human learning presupposes a specific social nature and a process by which children grow into the intellectual life of those around them. (Vygotsky, 1980: 88)</a:t>
            </a:r>
          </a:p>
        </p:txBody>
      </p:sp>
    </p:spTree>
    <p:extLst>
      <p:ext uri="{BB962C8B-B14F-4D97-AF65-F5344CB8AC3E}">
        <p14:creationId xmlns:p14="http://schemas.microsoft.com/office/powerpoint/2010/main" val="2135181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4FF764E-CC3F-EFCB-C608-13A4395DF5E9}"/>
              </a:ext>
            </a:extLst>
          </p:cNvPr>
          <p:cNvPicPr>
            <a:picLocks noChangeAspect="1"/>
          </p:cNvPicPr>
          <p:nvPr/>
        </p:nvPicPr>
        <p:blipFill rotWithShape="1">
          <a:blip r:embed="rId2"/>
          <a:srcRect b="21045"/>
          <a:stretch/>
        </p:blipFill>
        <p:spPr>
          <a:xfrm>
            <a:off x="232611" y="359973"/>
            <a:ext cx="11277600" cy="5943600"/>
          </a:xfrm>
          <a:prstGeom prst="rect">
            <a:avLst/>
          </a:prstGeom>
        </p:spPr>
      </p:pic>
      <p:sp>
        <p:nvSpPr>
          <p:cNvPr id="5" name="TextBox 4">
            <a:extLst>
              <a:ext uri="{FF2B5EF4-FFF2-40B4-BE49-F238E27FC236}">
                <a16:creationId xmlns:a16="http://schemas.microsoft.com/office/drawing/2014/main" id="{248D9B9C-3DF2-16D5-0E68-29E4F827F990}"/>
              </a:ext>
            </a:extLst>
          </p:cNvPr>
          <p:cNvSpPr txBox="1"/>
          <p:nvPr/>
        </p:nvSpPr>
        <p:spPr>
          <a:xfrm>
            <a:off x="5314887" y="545931"/>
            <a:ext cx="5979886" cy="1107996"/>
          </a:xfrm>
          <a:prstGeom prst="rect">
            <a:avLst/>
          </a:prstGeom>
          <a:noFill/>
        </p:spPr>
        <p:txBody>
          <a:bodyPr wrap="square" rtlCol="0">
            <a:spAutoFit/>
          </a:bodyPr>
          <a:lstStyle/>
          <a:p>
            <a:r>
              <a:rPr lang="en-GB" sz="6600" dirty="0"/>
              <a:t>Challenges</a:t>
            </a:r>
          </a:p>
        </p:txBody>
      </p:sp>
    </p:spTree>
    <p:extLst>
      <p:ext uri="{BB962C8B-B14F-4D97-AF65-F5344CB8AC3E}">
        <p14:creationId xmlns:p14="http://schemas.microsoft.com/office/powerpoint/2010/main" val="765868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32206A85-6FBE-E138-2902-80F33CAAC984}"/>
              </a:ext>
            </a:extLst>
          </p:cNvPr>
          <p:cNvPicPr>
            <a:picLocks noChangeAspect="1"/>
          </p:cNvPicPr>
          <p:nvPr/>
        </p:nvPicPr>
        <p:blipFill rotWithShape="1">
          <a:blip r:embed="rId2"/>
          <a:srcRect l="27787" r="12289"/>
          <a:stretch/>
        </p:blipFill>
        <p:spPr>
          <a:xfrm>
            <a:off x="0" y="0"/>
            <a:ext cx="7512476" cy="5600700"/>
          </a:xfrm>
          <a:prstGeom prst="rect">
            <a:avLst/>
          </a:prstGeom>
        </p:spPr>
      </p:pic>
      <p:sp>
        <p:nvSpPr>
          <p:cNvPr id="29" name="Rectangle 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79429C8E-7C74-8B3B-F0B4-54B554C4214A}"/>
              </a:ext>
            </a:extLst>
          </p:cNvPr>
          <p:cNvSpPr txBox="1"/>
          <p:nvPr/>
        </p:nvSpPr>
        <p:spPr>
          <a:xfrm>
            <a:off x="7633210" y="928969"/>
            <a:ext cx="4457190" cy="3742762"/>
          </a:xfrm>
          <a:prstGeom prst="rect">
            <a:avLst/>
          </a:prstGeom>
        </p:spPr>
        <p:txBody>
          <a:bodyPr vert="horz" lIns="91440" tIns="45720" rIns="91440" bIns="45720" rtlCol="0">
            <a:normAutofit/>
          </a:bodyPr>
          <a:lstStyle/>
          <a:p>
            <a:pPr>
              <a:lnSpc>
                <a:spcPct val="90000"/>
              </a:lnSpc>
              <a:spcAft>
                <a:spcPts val="600"/>
              </a:spcAft>
            </a:pPr>
            <a:r>
              <a:rPr lang="en-US" sz="1100" dirty="0"/>
              <a:t>The provision of high-quality care for infants presents challenges during the initial 1000 days of life. Poverty, lack of proper housing, and unstable, low-paying jobs create societal stress and hinder parents in their ability to provide a stable, nurturing environment for the developmental needs of young children. The effort to give a child the best start in life starts before they are even conceived and continues throughout their years as a child. According to the report by the House of Commons (2019), Nevertheless, a variety of obstacles can impede the holistic development of children, such as insufficient staffing, communication barriers between parents and practitioners, inappropriate environmental conditions, inadequate staff training caused by staffing shortages, and deficiencies in leadership and management. Additionally, instances of parental conflict, alcohol and substance misuse, mental health difficulties, and a parent's own history of childhood trauma are all factors that heighten the likelihood of negative childhood experiences. The behaviors and experiences may hinder a parent's capacity to engage in healthy interaction and establish a nurturing relationship with their infant, a critical factor in the development of secure attachment in infants. (House of Commons, 2019)</a:t>
            </a:r>
          </a:p>
        </p:txBody>
      </p:sp>
    </p:spTree>
    <p:extLst>
      <p:ext uri="{BB962C8B-B14F-4D97-AF65-F5344CB8AC3E}">
        <p14:creationId xmlns:p14="http://schemas.microsoft.com/office/powerpoint/2010/main" val="643637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E60E032-2188-C80A-85A8-D7802704C941}"/>
              </a:ext>
            </a:extLst>
          </p:cNvPr>
          <p:cNvPicPr>
            <a:picLocks noChangeAspect="1"/>
          </p:cNvPicPr>
          <p:nvPr/>
        </p:nvPicPr>
        <p:blipFill rotWithShape="1">
          <a:blip r:embed="rId2"/>
          <a:srcRect b="19844"/>
          <a:stretch/>
        </p:blipFill>
        <p:spPr>
          <a:xfrm>
            <a:off x="457200" y="457200"/>
            <a:ext cx="11277600" cy="5943600"/>
          </a:xfrm>
          <a:prstGeom prst="rect">
            <a:avLst/>
          </a:prstGeom>
        </p:spPr>
      </p:pic>
      <p:sp>
        <p:nvSpPr>
          <p:cNvPr id="5" name="TextBox 4">
            <a:extLst>
              <a:ext uri="{FF2B5EF4-FFF2-40B4-BE49-F238E27FC236}">
                <a16:creationId xmlns:a16="http://schemas.microsoft.com/office/drawing/2014/main" id="{5F475409-037D-EB48-352A-79A09EA0AEEF}"/>
              </a:ext>
            </a:extLst>
          </p:cNvPr>
          <p:cNvSpPr txBox="1"/>
          <p:nvPr/>
        </p:nvSpPr>
        <p:spPr>
          <a:xfrm>
            <a:off x="5670705" y="5195577"/>
            <a:ext cx="3522118" cy="1107996"/>
          </a:xfrm>
          <a:prstGeom prst="rect">
            <a:avLst/>
          </a:prstGeom>
          <a:noFill/>
        </p:spPr>
        <p:txBody>
          <a:bodyPr wrap="none" rtlCol="0">
            <a:spAutoFit/>
          </a:bodyPr>
          <a:lstStyle/>
          <a:p>
            <a:r>
              <a:rPr lang="en-GB" sz="6600" dirty="0"/>
              <a:t>Activities</a:t>
            </a:r>
          </a:p>
        </p:txBody>
      </p:sp>
    </p:spTree>
    <p:extLst>
      <p:ext uri="{BB962C8B-B14F-4D97-AF65-F5344CB8AC3E}">
        <p14:creationId xmlns:p14="http://schemas.microsoft.com/office/powerpoint/2010/main" val="32618316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CC6DA3E-A657-96C3-BFCD-360D5A01C1C1}"/>
              </a:ext>
            </a:extLst>
          </p:cNvPr>
          <p:cNvSpPr txBox="1"/>
          <p:nvPr/>
        </p:nvSpPr>
        <p:spPr>
          <a:xfrm>
            <a:off x="2915786" y="33977"/>
            <a:ext cx="9276214" cy="6355586"/>
          </a:xfrm>
          <a:prstGeom prst="rect">
            <a:avLst/>
          </a:prstGeom>
          <a:noFill/>
        </p:spPr>
        <p:txBody>
          <a:bodyPr wrap="square">
            <a:spAutoFit/>
          </a:bodyPr>
          <a:lstStyle/>
          <a:p>
            <a:r>
              <a:rPr lang="en-GB" sz="1100" dirty="0"/>
              <a:t>Only about children (2024) mentions that sensory play aids in learning by promoting exploration, curiosity, critical thinking, and innovation. The process aids in the establishment of neural pathways in the cerebral cortex and promotes the enhancement of linguistic and motor abilities. Numerous advantages may be overlooked, including the enhancement of one's capacity to concentrate and disregard disturbances. Sensory play holds significant value in the realm of childhood development and, to a reasonable extent, has virtually no boundaries with regard to the materials utilized in such activities. Whenever children engage in manipulation and exploration of objects with their hands, they are engaging in tactile play. Through tactile play, children are able to gain valuable insights into concepts such as pressure, temperature, vibrations, and other related phenomena. The engagement in activities such as rolling, hanging, swinging, and jumping can positively impact the development of a child's balance. This influence can be attributed to the role of the vestibular system, situated in the inner ear, in governing the sense of balance and movement. The activities of pushing, pulling, and jumping facilitate the development of spatial awareness in children. These activities contribute to the enhancement of proprioception, through which children ascertain their physical position in space and the relationship between their limbs and the rest of their body. Participation in visual play activities contributes to the development of a child's visual and ocular abilities. Piaget posited that the cognitive development of children is dependent on environmental stimuli and experiences to facilitate their progression. The scholar proposed that children acquire and retain new knowledge through sensory play, emphasizing its crucial role in their cognitive development. He contended that this form of play is essential for facilitating the storage of information for future reference in a child's brain. Loose parts play offers a setting conducive to exploration and creativity for children across various age groups and developmental stages, through the provision of a diverse array of stimulating objects that facilitate curiosity, imagination, and innovation. Engaging in play with loose parts can contribute to children's educational development by promoting physical activity, supporting cognitive skills, fostering increased focus and engagement, stimulating natural curiosity, encouraging conversation and collaboration, and cultivating advanced levels of critical thinking and problem-solving.</a:t>
            </a:r>
          </a:p>
          <a:p>
            <a:endParaRPr lang="en-GB" sz="1100" dirty="0"/>
          </a:p>
          <a:p>
            <a:r>
              <a:rPr lang="en-GB" sz="1100" dirty="0"/>
              <a:t>Montessori northwest (2024) says that the Montessori approach to education is founded on principles of self-directed activity, experiential learning, and collaborative play. The Montessori educational environment facilitates children's independent decision-making in their learning endeavours, supported by a classroom equipped with age-appropriate activities and a highly skilled teacher. Children collaboratively engage in group activities as well as individual exploration to acquire and investigate knowledge of the world, and to optimize their cognitive and developmental capabilities. Within the Montessori classroom, each material is carefully crafted to enhance a specific aspect of child development, in line with the child's natural interests and the various activities provided. </a:t>
            </a:r>
          </a:p>
          <a:p>
            <a:endParaRPr lang="en-GB" sz="1100" dirty="0"/>
          </a:p>
          <a:p>
            <a:r>
              <a:rPr lang="en-GB" sz="1100" dirty="0"/>
              <a:t>Macleod-Brudenell (2008, pp. 17-18) says that Friedrich Frobel (1782-1852) formulated the notion of structured early educational encounters rooted in the principle of 'natural development'. Frobel's "gifts" were an integral part of his teaching approach.  A assortment of gifts, including balls of different sizes and colours, as well as cubes, cylinders, and spheres, were given.  The Froebel method is an important educational framework for young children.</a:t>
            </a:r>
          </a:p>
          <a:p>
            <a:endParaRPr lang="en-GB" sz="1100" dirty="0"/>
          </a:p>
          <a:p>
            <a:r>
              <a:rPr lang="en-GB" sz="1100" dirty="0"/>
              <a:t>Holland (2010, p.200) mentions that the Forest School approach to outdoor provision, developed in Denmark in the 1950s, is gaining more and more attention in the United Kingdom. Numerous advantages have been evidenced by this method. - The focus of this study is to examine the common occurrence of "nature deficit" in many children in today's society. It encourages independent learning by involving children in various activities like building dens, following treasure trails, creating environmental art, and participating in adult-supervised activities like building fires and cooking. This approach has proven to be especially advantageous for children with speech and language difficulties, as it helps improve their communication skills and develop their emotional understanding.</a:t>
            </a:r>
          </a:p>
          <a:p>
            <a:endParaRPr lang="en-GB" sz="1100" dirty="0"/>
          </a:p>
        </p:txBody>
      </p:sp>
      <p:pic>
        <p:nvPicPr>
          <p:cNvPr id="5" name="Picture 4">
            <a:extLst>
              <a:ext uri="{FF2B5EF4-FFF2-40B4-BE49-F238E27FC236}">
                <a16:creationId xmlns:a16="http://schemas.microsoft.com/office/drawing/2014/main" id="{F96B80AD-A2AA-889A-87B1-F7342578226F}"/>
              </a:ext>
            </a:extLst>
          </p:cNvPr>
          <p:cNvPicPr>
            <a:picLocks noChangeAspect="1"/>
          </p:cNvPicPr>
          <p:nvPr/>
        </p:nvPicPr>
        <p:blipFill>
          <a:blip r:embed="rId2"/>
          <a:stretch>
            <a:fillRect/>
          </a:stretch>
        </p:blipFill>
        <p:spPr>
          <a:xfrm>
            <a:off x="90593" y="338342"/>
            <a:ext cx="2314849" cy="1772880"/>
          </a:xfrm>
          <a:prstGeom prst="rect">
            <a:avLst/>
          </a:prstGeom>
        </p:spPr>
      </p:pic>
      <p:sp>
        <p:nvSpPr>
          <p:cNvPr id="8" name="TextBox 7">
            <a:extLst>
              <a:ext uri="{FF2B5EF4-FFF2-40B4-BE49-F238E27FC236}">
                <a16:creationId xmlns:a16="http://schemas.microsoft.com/office/drawing/2014/main" id="{A0072209-16A9-C47E-2C47-DD803312B0A1}"/>
              </a:ext>
            </a:extLst>
          </p:cNvPr>
          <p:cNvSpPr txBox="1"/>
          <p:nvPr/>
        </p:nvSpPr>
        <p:spPr>
          <a:xfrm>
            <a:off x="0" y="2294102"/>
            <a:ext cx="2980153" cy="4662815"/>
          </a:xfrm>
          <a:prstGeom prst="rect">
            <a:avLst/>
          </a:prstGeom>
          <a:noFill/>
        </p:spPr>
        <p:txBody>
          <a:bodyPr wrap="square">
            <a:spAutoFit/>
          </a:bodyPr>
          <a:lstStyle/>
          <a:p>
            <a:r>
              <a:rPr lang="en-GB" sz="1100" dirty="0"/>
              <a:t>Pound (2016, pp. 78-79 says that The </a:t>
            </a:r>
            <a:r>
              <a:rPr lang="en-GB" sz="1100" dirty="0" err="1"/>
              <a:t>Te-Whariki</a:t>
            </a:r>
            <a:r>
              <a:rPr lang="en-GB" sz="1100" dirty="0"/>
              <a:t> early childhood curriculum framework was established in New Zealand in 1996, and has garnered international recognition and admiration. </a:t>
            </a:r>
            <a:r>
              <a:rPr lang="en-GB" sz="1100" dirty="0" err="1"/>
              <a:t>Te</a:t>
            </a:r>
            <a:r>
              <a:rPr lang="en-GB" sz="1100" dirty="0"/>
              <a:t> </a:t>
            </a:r>
            <a:r>
              <a:rPr lang="en-GB" sz="1100" dirty="0" err="1"/>
              <a:t>Whariki</a:t>
            </a:r>
            <a:r>
              <a:rPr lang="en-GB" sz="1100" dirty="0"/>
              <a:t> is often admired for its emphasis on biculturalism, which presents a valuable learning opportunity for UK practitioners. The emphasis of </a:t>
            </a:r>
            <a:r>
              <a:rPr lang="en-GB" sz="1100" dirty="0" err="1"/>
              <a:t>Te</a:t>
            </a:r>
            <a:r>
              <a:rPr lang="en-GB" sz="1100" dirty="0"/>
              <a:t> </a:t>
            </a:r>
            <a:r>
              <a:rPr lang="en-GB" sz="1100" dirty="0" err="1"/>
              <a:t>Whariki</a:t>
            </a:r>
            <a:r>
              <a:rPr lang="en-GB" sz="1100" dirty="0"/>
              <a:t> on the mechanisms of learning as opposed to the specific content of learning has had a discernible impact on primary school education in New Zealand, manifesting in the integration of a set of Key Competencies within the primary school curriculum. The curriculum implemented in Reggio Emilia is widely recognized and highly esteemed, yet it differs significantly from that of New Zealand. The development of </a:t>
            </a:r>
            <a:r>
              <a:rPr lang="en-GB" sz="1100" dirty="0" err="1"/>
              <a:t>Te</a:t>
            </a:r>
            <a:r>
              <a:rPr lang="en-GB" sz="1100" dirty="0"/>
              <a:t> </a:t>
            </a:r>
            <a:r>
              <a:rPr lang="en-GB" sz="1100" dirty="0" err="1"/>
              <a:t>Whariki</a:t>
            </a:r>
            <a:r>
              <a:rPr lang="en-GB" sz="1100" dirty="0"/>
              <a:t> was initiated as a comprehensive effort to consolidate various forms of early childhood education and care services. The educational approach in Reggio Emilia does not rely on a written curriculum, and its development was not driven by government intervention, as was the case in New Zealand. Rather, it was initiated by a group of parents, with a particular emphasis on mothers.</a:t>
            </a:r>
            <a:endParaRPr lang="en-GB" sz="1000" dirty="0"/>
          </a:p>
        </p:txBody>
      </p:sp>
    </p:spTree>
    <p:extLst>
      <p:ext uri="{BB962C8B-B14F-4D97-AF65-F5344CB8AC3E}">
        <p14:creationId xmlns:p14="http://schemas.microsoft.com/office/powerpoint/2010/main" val="9526916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8D83D-90C6-CCC4-B8A6-CEEC759622A6}"/>
              </a:ext>
            </a:extLst>
          </p:cNvPr>
          <p:cNvSpPr>
            <a:spLocks noGrp="1"/>
          </p:cNvSpPr>
          <p:nvPr>
            <p:ph type="title"/>
          </p:nvPr>
        </p:nvSpPr>
        <p:spPr>
          <a:xfrm>
            <a:off x="838200" y="0"/>
            <a:ext cx="10515600" cy="859809"/>
          </a:xfrm>
        </p:spPr>
        <p:txBody>
          <a:bodyPr>
            <a:normAutofit/>
          </a:bodyPr>
          <a:lstStyle/>
          <a:p>
            <a:pPr algn="ctr"/>
            <a:r>
              <a:rPr lang="en-GB" sz="2800" dirty="0"/>
              <a:t>References List </a:t>
            </a:r>
          </a:p>
        </p:txBody>
      </p:sp>
      <p:sp>
        <p:nvSpPr>
          <p:cNvPr id="7" name="TextBox 6">
            <a:extLst>
              <a:ext uri="{FF2B5EF4-FFF2-40B4-BE49-F238E27FC236}">
                <a16:creationId xmlns:a16="http://schemas.microsoft.com/office/drawing/2014/main" id="{6DA0C4EE-0FAF-9B5F-0B9B-2367BB1D93DA}"/>
              </a:ext>
            </a:extLst>
          </p:cNvPr>
          <p:cNvSpPr txBox="1"/>
          <p:nvPr/>
        </p:nvSpPr>
        <p:spPr>
          <a:xfrm>
            <a:off x="0" y="504705"/>
            <a:ext cx="12192000" cy="6412205"/>
          </a:xfrm>
          <a:prstGeom prst="rect">
            <a:avLst/>
          </a:prstGeom>
          <a:noFill/>
        </p:spPr>
        <p:txBody>
          <a:bodyPr wrap="square">
            <a:spAutoFit/>
          </a:bodyPr>
          <a:lstStyle/>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Birth to 5 matter (2024) Parents as Partners Available: https://birthto5matters.org.uk/parents-as-partners/ (Accessed: 12 January 2024)</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Bolton University (2023) What is an Early year Practitioner. Available: </a:t>
            </a:r>
            <a:r>
              <a:rPr lang="en-GB" sz="1400" kern="100" dirty="0">
                <a:effectLst/>
                <a:latin typeface="Aptos" panose="020B0004020202020204" pitchFamily="34" charset="0"/>
                <a:ea typeface="Aptos" panose="020B0004020202020204" pitchFamily="34" charset="0"/>
                <a:cs typeface="Times New Roman" panose="02020603050405020304" pitchFamily="18" charset="0"/>
                <a:hlinkClick r:id="rId2"/>
              </a:rPr>
              <a:t>https://www.bolton.ac.uk/blogs/what-is-an-early-years-practitioner#:~:text=Early%20years%20practitioners%20play%20a%20large%20role%20in%20laying%20the,an%20impact%20on%20their%20lives</a:t>
            </a:r>
            <a:r>
              <a:rPr lang="en-GB" sz="1400" kern="100" dirty="0">
                <a:latin typeface="Aptos" panose="020B0004020202020204" pitchFamily="34" charset="0"/>
                <a:ea typeface="Aptos" panose="020B0004020202020204" pitchFamily="34" charset="0"/>
                <a:cs typeface="Times New Roman" panose="02020603050405020304" pitchFamily="18" charset="0"/>
              </a:rPr>
              <a:t>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12 January 2024)</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Brodie, K. (2018) The Holistic Care and Development of children from Birth to three. Oxen: Routledge</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Central and local government (2020) Multi agency working children in care. Available at: </a:t>
            </a:r>
            <a:r>
              <a:rPr lang="en-GB" sz="1400" kern="100" dirty="0">
                <a:effectLst/>
                <a:latin typeface="Aptos" panose="020B0004020202020204" pitchFamily="34" charset="0"/>
                <a:ea typeface="Aptos" panose="020B0004020202020204" pitchFamily="34" charset="0"/>
                <a:cs typeface="Times New Roman" panose="02020603050405020304" pitchFamily="18" charset="0"/>
                <a:hlinkClick r:id="rId3"/>
              </a:rPr>
              <a:t>https://blog.insidegovernment.co.uk/central-and-local-government/multi-agency-working-children-in-care</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(Accessed: 7 January 2024)</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Era, A. (2023) Exceptional care kids why do we need special needs daycare. 17 August. Available at: </a:t>
            </a:r>
            <a:r>
              <a:rPr lang="en-GB" sz="1400" kern="100" dirty="0">
                <a:effectLst/>
                <a:latin typeface="Aptos" panose="020B0004020202020204" pitchFamily="34" charset="0"/>
                <a:ea typeface="Aptos" panose="020B0004020202020204" pitchFamily="34" charset="0"/>
                <a:cs typeface="Times New Roman" panose="02020603050405020304" pitchFamily="18" charset="0"/>
                <a:hlinkClick r:id="rId4"/>
              </a:rPr>
              <a:t>https://www.linkedin.com/pulse/exceptional-care-kids-why-do-we-need-special-needs-daycare-era?fbclid=IwAR2-DAY9_bUTzOWnOE4FPLWhC5mL_wcmwMomUcFEGe7M6EOxYAsHBZ2bRG0</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(Accessed: 4 January 2024)</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Holland, W (2010) Transforming the environment for play and learning in Jarvis, P, George, J and Holland,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The Early Years Professional’s Complete Companion.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England: Pearson Education Limited, p. 200</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House of Commons (2019) First 1000 days of life. Available at: </a:t>
            </a:r>
            <a:r>
              <a:rPr lang="en-GB" sz="1400" kern="100" dirty="0">
                <a:effectLst/>
                <a:latin typeface="Aptos" panose="020B0004020202020204" pitchFamily="34" charset="0"/>
                <a:ea typeface="Aptos" panose="020B0004020202020204" pitchFamily="34" charset="0"/>
                <a:cs typeface="Times New Roman" panose="02020603050405020304" pitchFamily="18" charset="0"/>
                <a:hlinkClick r:id="rId5"/>
              </a:rPr>
              <a:t>https://publications.parliament.uk/pa/cm201719/cmselect/cmhealth/1496/1496.pdf</a:t>
            </a:r>
            <a:r>
              <a:rPr lang="en-GB" sz="1400" kern="100" dirty="0">
                <a:latin typeface="Aptos" panose="020B0004020202020204" pitchFamily="34" charset="0"/>
                <a:ea typeface="Aptos" panose="020B0004020202020204" pitchFamily="34" charset="0"/>
                <a:cs typeface="Times New Roman" panose="02020603050405020304" pitchFamily="18" charset="0"/>
              </a:rPr>
              <a:t>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(Accessed: 19 January 2024)</a:t>
            </a:r>
          </a:p>
          <a:p>
            <a:pPr>
              <a:lnSpc>
                <a:spcPct val="107000"/>
              </a:lnSpc>
              <a:spcAft>
                <a:spcPts val="800"/>
              </a:spcAft>
            </a:pPr>
            <a:r>
              <a:rPr lang="en-GB" sz="1400" kern="100" dirty="0">
                <a:latin typeface="Aptos" panose="020B0004020202020204" pitchFamily="34" charset="0"/>
                <a:ea typeface="Aptos" panose="020B0004020202020204" pitchFamily="34" charset="0"/>
                <a:cs typeface="Times New Roman" panose="02020603050405020304" pitchFamily="18" charset="0"/>
              </a:rPr>
              <a:t>Brown-Cornwall, F (2023) Planning and organising and positive behaviour in Hays, C (eds) </a:t>
            </a:r>
            <a:r>
              <a:rPr lang="en-GB" sz="1400" i="1" kern="100" dirty="0">
                <a:latin typeface="Aptos" panose="020B0004020202020204" pitchFamily="34" charset="0"/>
                <a:ea typeface="Aptos" panose="020B0004020202020204" pitchFamily="34" charset="0"/>
                <a:cs typeface="Times New Roman" panose="02020603050405020304" pitchFamily="18" charset="0"/>
              </a:rPr>
              <a:t>The Early Years Handbook for Students and Practitioner, An Essential Guide for the Foundation Degree and Level 4 and 5. </a:t>
            </a:r>
            <a:r>
              <a:rPr lang="en-GB" sz="1400" kern="100" dirty="0">
                <a:latin typeface="Aptos" panose="020B0004020202020204" pitchFamily="34" charset="0"/>
                <a:ea typeface="Aptos" panose="020B0004020202020204" pitchFamily="34" charset="0"/>
                <a:cs typeface="Times New Roman" panose="02020603050405020304" pitchFamily="18" charset="0"/>
              </a:rPr>
              <a:t>Oxon: Routledge, p. 110</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Macleod-Brudenell, I (2008) Traditions and trends in Early Years Education and care in Macleod-Brudenell, I and Kay, J. (eds)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Advanced Early Years for foundations degrees and Level 4/5.</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Essex: Pearson Education Limited, pp. 17-18</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Montessori -northwest (2024)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About Montessori education.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https://montessori-nw.org/about-montessori-education#:~:text=Montessori%20is%20a%20method%20of,activities%20to%20guide%20the%20process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20 January 2024)</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Nursery and School Guide (2023) What is Holistic development and why is it the best practice for educating our Children. Available at: </a:t>
            </a:r>
            <a:r>
              <a:rPr lang="en-GB" sz="1400" kern="100" dirty="0">
                <a:effectLst/>
                <a:latin typeface="Aptos" panose="020B0004020202020204" pitchFamily="34" charset="0"/>
                <a:ea typeface="Aptos" panose="020B0004020202020204" pitchFamily="34" charset="0"/>
                <a:cs typeface="Times New Roman" panose="02020603050405020304" pitchFamily="18" charset="0"/>
                <a:hlinkClick r:id="rId7"/>
              </a:rPr>
              <a:t>https://www.nurseryandschoolguide.co.uk/post/what-is-holistic-development-and-why-is-it-the-best-approach-for-educating-our-children#:~:text=By%20creating%20a%20safe%20environment,tasks%2C%20and%20resilience%20to%20setbacks</a:t>
            </a:r>
            <a:r>
              <a:rPr lang="en-GB" sz="1400" kern="100" dirty="0">
                <a:latin typeface="Aptos" panose="020B0004020202020204" pitchFamily="34" charset="0"/>
                <a:ea typeface="Aptos" panose="020B0004020202020204" pitchFamily="34" charset="0"/>
                <a:cs typeface="Times New Roman" panose="02020603050405020304" pitchFamily="18" charset="0"/>
              </a:rPr>
              <a:t>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(Accessed:6 January 2024)</a:t>
            </a:r>
          </a:p>
        </p:txBody>
      </p:sp>
    </p:spTree>
    <p:extLst>
      <p:ext uri="{BB962C8B-B14F-4D97-AF65-F5344CB8AC3E}">
        <p14:creationId xmlns:p14="http://schemas.microsoft.com/office/powerpoint/2010/main" val="2840574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DDB2331-9473-1A86-1AF7-FC1C00ADA312}"/>
              </a:ext>
            </a:extLst>
          </p:cNvPr>
          <p:cNvSpPr txBox="1"/>
          <p:nvPr/>
        </p:nvSpPr>
        <p:spPr>
          <a:xfrm>
            <a:off x="286603" y="504660"/>
            <a:ext cx="11668835" cy="6386877"/>
          </a:xfrm>
          <a:prstGeom prst="rect">
            <a:avLst/>
          </a:prstGeom>
          <a:noFill/>
        </p:spPr>
        <p:txBody>
          <a:bodyPr wrap="square">
            <a:spAutoFit/>
          </a:bodyPr>
          <a:lstStyle/>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Nursery World (2017) EYFS Best Practice: All about Pikler. Available at: </a:t>
            </a:r>
            <a:r>
              <a:rPr lang="en-GB" sz="1400" kern="100" dirty="0">
                <a:effectLst/>
                <a:latin typeface="Aptos" panose="020B0004020202020204" pitchFamily="34" charset="0"/>
                <a:ea typeface="Aptos" panose="020B0004020202020204" pitchFamily="34" charset="0"/>
                <a:cs typeface="Times New Roman" panose="02020603050405020304" pitchFamily="18" charset="0"/>
                <a:hlinkClick r:id="rId2"/>
              </a:rPr>
              <a:t>https://www.nurseryworld.co.uk/features/article/eyfs-best-practice-all-about-pikler</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(Accessed: 6 January 2024)</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Only about children (2024).</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 Loose parts play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https://www.oac.edu.au/news-views/loose-parts-play/</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20 January 2024)</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Pacey (2024) Working in childcare. Available at: </a:t>
            </a:r>
            <a:r>
              <a:rPr lang="en-GB" sz="1400" kern="100" dirty="0">
                <a:effectLst/>
                <a:latin typeface="Aptos" panose="020B0004020202020204" pitchFamily="34" charset="0"/>
                <a:ea typeface="Aptos" panose="020B0004020202020204" pitchFamily="34" charset="0"/>
                <a:cs typeface="Times New Roman" panose="02020603050405020304" pitchFamily="18" charset="0"/>
                <a:hlinkClick r:id="rId4"/>
              </a:rPr>
              <a:t>https://www.pacey.org.uk/working-in-childcare/</a:t>
            </a:r>
            <a:r>
              <a:rPr lang="en-GB" sz="1400" kern="100" dirty="0">
                <a:latin typeface="Aptos" panose="020B0004020202020204" pitchFamily="34" charset="0"/>
                <a:ea typeface="Aptos" panose="020B0004020202020204" pitchFamily="34" charset="0"/>
                <a:cs typeface="Times New Roman" panose="02020603050405020304" pitchFamily="18" charset="0"/>
              </a:rPr>
              <a:t>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(Accessed: 12 January 2024) </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Pikler collection (2012) Relationships. Available at: </a:t>
            </a:r>
            <a:r>
              <a:rPr lang="en-GB" sz="1400" kern="100" dirty="0">
                <a:effectLst/>
                <a:latin typeface="Aptos" panose="020B0004020202020204" pitchFamily="34" charset="0"/>
                <a:ea typeface="Aptos" panose="020B0004020202020204" pitchFamily="34" charset="0"/>
                <a:cs typeface="Times New Roman" panose="02020603050405020304" pitchFamily="18" charset="0"/>
                <a:hlinkClick r:id="rId5"/>
              </a:rPr>
              <a:t>https://thepiklercollection.weebly.com/relationship.html</a:t>
            </a:r>
            <a:r>
              <a:rPr lang="en-GB" sz="1400" kern="100" dirty="0">
                <a:latin typeface="Aptos" panose="020B0004020202020204" pitchFamily="34" charset="0"/>
                <a:ea typeface="Aptos" panose="020B0004020202020204" pitchFamily="34" charset="0"/>
                <a:cs typeface="Times New Roman" panose="02020603050405020304" pitchFamily="18" charset="0"/>
              </a:rPr>
              <a:t>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(Accessed: 6 January 2024)</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Pregnancy birth baby (2023) The First 1000 days. Available at: </a:t>
            </a:r>
            <a:r>
              <a:rPr lang="en-GB" sz="1400" kern="100" dirty="0">
                <a:effectLst/>
                <a:latin typeface="Aptos" panose="020B0004020202020204" pitchFamily="34" charset="0"/>
                <a:ea typeface="Aptos" panose="020B0004020202020204" pitchFamily="34" charset="0"/>
                <a:cs typeface="Times New Roman" panose="02020603050405020304" pitchFamily="18" charset="0"/>
                <a:hlinkClick r:id="rId6"/>
              </a:rPr>
              <a:t>https://www.pregnancybirthbaby.org.au/the-first-1000-days#what-is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(Accessed: 29 December 2023)</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Raghavan, C and Ruta, V. (2022) Early Child Development: Silent Emergency or Unique opportunity. </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Save the Children (2016) Lighting up young brains: How parents, carers and nurseries support children’s brain development in the first five years. Available at:  </a:t>
            </a:r>
            <a:r>
              <a:rPr lang="en-GB" sz="1400" kern="100" dirty="0">
                <a:effectLst/>
                <a:latin typeface="Aptos" panose="020B0004020202020204" pitchFamily="34" charset="0"/>
                <a:ea typeface="Aptos" panose="020B0004020202020204" pitchFamily="34" charset="0"/>
                <a:cs typeface="Times New Roman" panose="02020603050405020304" pitchFamily="18" charset="0"/>
                <a:hlinkClick r:id="rId7"/>
              </a:rPr>
              <a:t>https://www.savethechildren.org.uk/content/dam/global/reports/education-and-child-protection/lighting-up-young-brains.pdf</a:t>
            </a:r>
            <a:r>
              <a:rPr lang="en-GB" sz="1400" kern="100" dirty="0">
                <a:latin typeface="Aptos" panose="020B0004020202020204" pitchFamily="34" charset="0"/>
                <a:ea typeface="Aptos" panose="020B0004020202020204" pitchFamily="34" charset="0"/>
                <a:cs typeface="Times New Roman" panose="02020603050405020304" pitchFamily="18" charset="0"/>
              </a:rPr>
              <a:t>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(Accessed: 20th December 2023)</a:t>
            </a:r>
          </a:p>
          <a:p>
            <a:pPr>
              <a:lnSpc>
                <a:spcPct val="107000"/>
              </a:lnSpc>
              <a:spcAft>
                <a:spcPts val="800"/>
              </a:spcAft>
            </a:pP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Tactyc</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(2024) Is there space for the child in partnership with families?. Available at: </a:t>
            </a:r>
            <a:r>
              <a:rPr lang="en-GB" sz="1400" kern="100" dirty="0">
                <a:effectLst/>
                <a:latin typeface="Aptos" panose="020B0004020202020204" pitchFamily="34" charset="0"/>
                <a:ea typeface="Aptos" panose="020B0004020202020204" pitchFamily="34" charset="0"/>
                <a:cs typeface="Times New Roman" panose="02020603050405020304" pitchFamily="18" charset="0"/>
                <a:hlinkClick r:id="rId8"/>
              </a:rPr>
              <a:t>https://tactyc.org.uk/pdfs/Reflection-McDowall-Clark.pdf</a:t>
            </a:r>
            <a:r>
              <a:rPr lang="en-GB" sz="1400" kern="100" dirty="0">
                <a:latin typeface="Aptos" panose="020B0004020202020204" pitchFamily="34" charset="0"/>
                <a:ea typeface="Aptos" panose="020B0004020202020204" pitchFamily="34" charset="0"/>
                <a:cs typeface="Times New Roman" panose="02020603050405020304" pitchFamily="18" charset="0"/>
              </a:rPr>
              <a:t>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(Accessed: 14 January 2024)</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Teach Early Years (2024) The Pikler approach: Available at: </a:t>
            </a:r>
            <a:r>
              <a:rPr lang="en-GB" sz="1400" kern="100" dirty="0">
                <a:effectLst/>
                <a:latin typeface="Aptos" panose="020B0004020202020204" pitchFamily="34" charset="0"/>
                <a:ea typeface="Aptos" panose="020B0004020202020204" pitchFamily="34" charset="0"/>
                <a:cs typeface="Times New Roman" panose="02020603050405020304" pitchFamily="18" charset="0"/>
                <a:hlinkClick r:id="rId9"/>
              </a:rPr>
              <a:t>https://www.teachearlyyears.com/under-2s/view/the-pikler-approach-part-1</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(Accessed: 6 January 2024)</a:t>
            </a:r>
          </a:p>
          <a:p>
            <a:pPr>
              <a:lnSpc>
                <a:spcPct val="107000"/>
              </a:lnSpc>
              <a:spcAft>
                <a:spcPts val="800"/>
              </a:spcAft>
            </a:pP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Unicef</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(2017) Early Moments Matters. Available at: </a:t>
            </a:r>
            <a:r>
              <a:rPr lang="en-GB" sz="1400" kern="100" dirty="0">
                <a:effectLst/>
                <a:latin typeface="Aptos" panose="020B0004020202020204" pitchFamily="34" charset="0"/>
                <a:ea typeface="Aptos" panose="020B0004020202020204" pitchFamily="34" charset="0"/>
                <a:cs typeface="Times New Roman" panose="02020603050405020304" pitchFamily="18" charset="0"/>
                <a:hlinkClick r:id="rId10"/>
              </a:rPr>
              <a:t>https://www.unicef.org/serbia/en/early-moments-matter</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(Accessed: 29 December 2023)</a:t>
            </a:r>
          </a:p>
          <a:p>
            <a:pPr>
              <a:lnSpc>
                <a:spcPct val="107000"/>
              </a:lnSpc>
              <a:spcAft>
                <a:spcPts val="800"/>
              </a:spcAft>
            </a:pP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Unicef</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(2019) UNCRC Summary Available at: </a:t>
            </a:r>
            <a:r>
              <a:rPr lang="en-GB" sz="1400" kern="100" dirty="0">
                <a:effectLst/>
                <a:latin typeface="Aptos" panose="020B0004020202020204" pitchFamily="34" charset="0"/>
                <a:ea typeface="Aptos" panose="020B0004020202020204" pitchFamily="34" charset="0"/>
                <a:cs typeface="Times New Roman" panose="02020603050405020304" pitchFamily="18" charset="0"/>
                <a:hlinkClick r:id="rId11"/>
              </a:rPr>
              <a:t>https://www.unicef.org.uk/wp-content/uploads/2019/10/UNCRC_summary-1_1.pdf</a:t>
            </a:r>
            <a:r>
              <a:rPr lang="en-GB" sz="1400" kern="100" dirty="0">
                <a:latin typeface="Aptos" panose="020B0004020202020204" pitchFamily="34" charset="0"/>
                <a:ea typeface="Aptos" panose="020B0004020202020204" pitchFamily="34" charset="0"/>
                <a:cs typeface="Times New Roman" panose="02020603050405020304" pitchFamily="18" charset="0"/>
              </a:rPr>
              <a:t>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(Accessed 12 January 2024)</a:t>
            </a:r>
          </a:p>
          <a:p>
            <a:pPr>
              <a:lnSpc>
                <a:spcPct val="107000"/>
              </a:lnSpc>
              <a:spcAft>
                <a:spcPts val="800"/>
              </a:spcAft>
            </a:pPr>
            <a:r>
              <a:rPr lang="en-GB" sz="1400" kern="100" dirty="0">
                <a:latin typeface="Aptos" panose="020B0004020202020204" pitchFamily="34" charset="0"/>
                <a:ea typeface="Aptos" panose="020B0004020202020204" pitchFamily="34" charset="0"/>
                <a:cs typeface="Times New Roman" panose="02020603050405020304" pitchFamily="18" charset="0"/>
              </a:rPr>
              <a:t>Pound, L (2016), Traditions, influences and trends in early years education and care in Veale, F (eds) Early Years for Level 4 &amp; 5 and the foundation Degree. London: Hodder &amp; Stoughton, pp, 78-79</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 Ward, U (2023) Working in partnership with parents and families in Hays, C.(eds) `The Early years Handbook for students and practitioners. An essential guide for the foundation degree and levels 4 and 5'. Oxon: Routledge, p. 380.</a:t>
            </a:r>
          </a:p>
        </p:txBody>
      </p:sp>
    </p:spTree>
    <p:extLst>
      <p:ext uri="{BB962C8B-B14F-4D97-AF65-F5344CB8AC3E}">
        <p14:creationId xmlns:p14="http://schemas.microsoft.com/office/powerpoint/2010/main" val="4997137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868</TotalTime>
  <Words>4481</Words>
  <Application>Microsoft Office PowerPoint</Application>
  <PresentationFormat>Widescreen</PresentationFormat>
  <Paragraphs>71</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Roboto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claire thomas</dc:creator>
  <cp:lastModifiedBy>claire thomas</cp:lastModifiedBy>
  <cp:revision>1</cp:revision>
  <dcterms:created xsi:type="dcterms:W3CDTF">2024-01-19T18:34:48Z</dcterms:created>
  <dcterms:modified xsi:type="dcterms:W3CDTF">2024-01-21T12:39:54Z</dcterms:modified>
</cp:coreProperties>
</file>