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9" r:id="rId3"/>
    <p:sldId id="261" r:id="rId4"/>
    <p:sldId id="263" r:id="rId5"/>
    <p:sldId id="265" r:id="rId6"/>
    <p:sldId id="277" r:id="rId7"/>
    <p:sldId id="288" r:id="rId8"/>
    <p:sldId id="287" r:id="rId9"/>
    <p:sldId id="289" r:id="rId10"/>
    <p:sldId id="291" r:id="rId11"/>
    <p:sldId id="269" r:id="rId12"/>
    <p:sldId id="273" r:id="rId13"/>
    <p:sldId id="272" r:id="rId14"/>
    <p:sldId id="292" r:id="rId15"/>
    <p:sldId id="28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737"/>
  </p:normalViewPr>
  <p:slideViewPr>
    <p:cSldViewPr snapToGrid="0" snapToObjects="1">
      <p:cViewPr>
        <p:scale>
          <a:sx n="99" d="100"/>
          <a:sy n="99" d="100"/>
        </p:scale>
        <p:origin x="144" y="1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D91DF-EEFB-9E4E-99AF-3A4F5C5B2D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D057F7-3F64-1442-96EC-F7C08ADDE4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6BE1-FB18-344F-B141-71A7112FB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06FDC-BA22-A644-90FB-39CC267C3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F59F6-08E3-1D4D-9DF8-AA3A2F11D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7296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DE4EC-975C-3F41-A876-33EC6A835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28AEB-C419-1B4D-8131-B373D21D40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E1BB2-DCA5-5749-A156-1F3F420EB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19596-E296-8146-B83C-B6AADD3F1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CC876-7CD6-B041-9553-D74823512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443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F0FA5-C66D-924E-826D-52FDC2ABA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577A40-A7E2-FB44-8D09-215673A58F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A465BA-7D48-6B41-9DE0-082BA06F9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1642B-08EA-8D40-8648-FE8B2C28B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E9030-119B-F547-816D-99B130FFA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994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165BD-AC41-0849-B0DC-BC8622F72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0B028-B128-F041-AEE6-17529A9E15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CA70EC-2225-C04B-96A4-A212907941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C76575-FEDE-114F-80F3-B490C779A1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41F7C7-FB66-614D-B5E6-C4D25898B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C21C98-0164-E24F-8199-7AE3918E9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173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0B96-C530-094B-BF48-10329B7C6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23EE0A-A12D-444C-B9CB-338A258E09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8D9704-1536-2441-9B91-B948F1DAE8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2C61AF-C8AF-B940-A96F-2A0EA82B13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9CFF20-5871-DE41-BFB2-8879DDDC19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A1F5E7-87DE-0B4E-9688-9D6B6FD5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2F9036-6376-2641-BAC2-FC25ECF5E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B50790-2081-1A4B-B15A-E3912BF4E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7649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498B5-5EDA-A144-86B4-6F5EE9784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606948-8A25-7F49-A4FB-B24543CB6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46DE24-E9FA-3C45-8317-0BCFF62B2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2F9066-D0AD-D74F-B667-30F41483F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961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E2BE512-5A11-D046-ACDE-3A44BB1A3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61B248-6178-5B45-B586-14768F955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7E606-9FFA-AD41-8179-D16886146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0677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4C15F-407E-C143-B504-6EE409518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2EA86-A6C8-F74A-ADA2-A95E819FE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0DC5A3-F38F-B347-984E-9CDED44E68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9ABB6E-E51B-5842-9A8A-FAB8848CE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87819-50F5-F84E-9F5A-6888838BA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59F655-5554-D54A-917E-780C0C0CE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065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BCBF1-60C0-464E-97C6-66F04FDD8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DE2E0B-4BBE-A746-A4A3-B514ABC6C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51DE67-F9F6-BD4B-AB50-8F45773342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018DB1-9E2F-7D4B-B270-07C8C5436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CE1892-E95C-614E-A673-B223A0CE5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E21BB4-1634-024F-B851-6D420A8F3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391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BA886-5712-BE46-8402-82FCAFB4D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96B58A-8C24-0F49-B074-A33D8B79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11565-3D4D-134A-8ED3-239386DB0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58F454-C74A-EE4F-B6B7-073A1C64E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336E93-834C-B147-A74F-091A1EFED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195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182C0-35C9-E24A-8C2C-F8CD9EFACD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B13131-6285-1041-A0F5-9257B748DE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373420-50A3-0143-8A74-302FB5955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2C7C8-131E-604C-B399-2A8796529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A550A2-AC59-624C-9CD0-AF74CCE58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3126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0A3BAC-B9C0-404F-92C4-032022654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DA8393-8206-DE44-9CA8-FCC30EF83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8AFFF-60F0-3648-B0CA-90F2B6F2B5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4653A-2FBB-1A49-9A63-FE6A22B4F677}" type="datetimeFigureOut">
              <a:rPr lang="en-US" smtClean="0"/>
              <a:t>9/24/18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798C8-32A7-574B-8CEC-7566CBF38C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B66F9-D5C0-2C40-B215-F0FF5AB32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9CB9E-C0E7-E241-9C6F-6547FBF3BF9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690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7UIh8kwadI?start=4&amp;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tif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iff"/><Relationship Id="rId5" Type="http://schemas.openxmlformats.org/officeDocument/2006/relationships/image" Target="../media/image18.tiff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g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DE8208E-F6C1-1F4A-A598-578CA7942E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076" b="28173"/>
          <a:stretch/>
        </p:blipFill>
        <p:spPr>
          <a:xfrm>
            <a:off x="491049" y="0"/>
            <a:ext cx="11700951" cy="658178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37A000-D963-EC41-9458-B01B9AE1D0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2">
                    <a:lumMod val="75000"/>
                  </a:schemeClr>
                </a:solidFill>
                <a:latin typeface="Bernard MT Condensed" panose="02050806060905020404" pitchFamily="18" charset="77"/>
                <a:cs typeface="Apple Chancery" panose="03020702040506060504" pitchFamily="66" charset="-79"/>
              </a:rPr>
              <a:t>An Introduction Into Fashion Illustration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D4CBA0-B0D1-4544-8CFF-714B4EC85B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Bernard MT Condensed" panose="02050806060905020404" pitchFamily="18" charset="77"/>
              </a:rPr>
              <a:t>Exploring the use of different medium’s</a:t>
            </a:r>
          </a:p>
        </p:txBody>
      </p:sp>
    </p:spTree>
    <p:extLst>
      <p:ext uri="{BB962C8B-B14F-4D97-AF65-F5344CB8AC3E}">
        <p14:creationId xmlns:p14="http://schemas.microsoft.com/office/powerpoint/2010/main" val="1762585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04E66-6FF8-AA49-BEA0-F19DF5A9D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accent1"/>
                </a:solidFill>
                <a:latin typeface="Bernard MT Condensed" panose="02050806060905020404" pitchFamily="18" charset="77"/>
              </a:rPr>
              <a:t>Learning</a:t>
            </a:r>
            <a:br>
              <a:rPr lang="en-US" dirty="0">
                <a:solidFill>
                  <a:schemeClr val="accent1"/>
                </a:solidFill>
                <a:latin typeface="Bernard MT Condensed" panose="02050806060905020404" pitchFamily="18" charset="77"/>
              </a:rPr>
            </a:br>
            <a:r>
              <a:rPr lang="en-US" dirty="0">
                <a:solidFill>
                  <a:schemeClr val="accent1"/>
                </a:solidFill>
                <a:latin typeface="Bernard MT Condensed" panose="02050806060905020404" pitchFamily="18" charset="77"/>
              </a:rPr>
              <a:t>Outcomes: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F58C3-7A8D-5948-AA5E-71FEAE3B3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lvl="1"/>
            <a:r>
              <a:rPr lang="en-US" dirty="0">
                <a:latin typeface="Bernard MT Condensed" panose="02050806060905020404" pitchFamily="18" charset="77"/>
              </a:rPr>
              <a:t>To identify the purpose of fashion illustration, and how it can be used.</a:t>
            </a:r>
          </a:p>
          <a:p>
            <a:pPr lvl="1"/>
            <a:endParaRPr lang="en-US" dirty="0">
              <a:latin typeface="Bernard MT Condensed" panose="02050806060905020404" pitchFamily="18" charset="77"/>
            </a:endParaRPr>
          </a:p>
          <a:p>
            <a:pPr lvl="1"/>
            <a:r>
              <a:rPr lang="en-US" dirty="0">
                <a:latin typeface="Bernard MT Condensed" panose="02050806060905020404" pitchFamily="18" charset="77"/>
              </a:rPr>
              <a:t>Recognise the creative mediums used in fashion illustration.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3751F5-2343-5A44-914B-1A3B7CCF6C63}"/>
              </a:ext>
            </a:extLst>
          </p:cNvPr>
          <p:cNvCxnSpPr/>
          <p:nvPr/>
        </p:nvCxnSpPr>
        <p:spPr>
          <a:xfrm>
            <a:off x="4622800" y="1540933"/>
            <a:ext cx="0" cy="3979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348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F58C3-7A8D-5948-AA5E-71FEAE3B3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2965" y="1269467"/>
            <a:ext cx="6377769" cy="4930246"/>
          </a:xfrm>
        </p:spPr>
        <p:txBody>
          <a:bodyPr anchor="ctr">
            <a:normAutofit/>
          </a:bodyPr>
          <a:lstStyle/>
          <a:p>
            <a:pPr marL="457200" lvl="1" indent="0" algn="ctr">
              <a:buNone/>
            </a:pPr>
            <a:r>
              <a:rPr lang="en-US" sz="7200" dirty="0">
                <a:latin typeface="Bernard MT Condensed" panose="02050806060905020404" pitchFamily="18" charset="77"/>
              </a:rPr>
              <a:t>“An Image Can Speak A Thousand Words”</a:t>
            </a:r>
          </a:p>
          <a:p>
            <a:pPr marL="457200" lvl="1" indent="0">
              <a:buNone/>
            </a:pPr>
            <a:endParaRPr lang="en-US" dirty="0">
              <a:latin typeface="Bernard MT Condensed" panose="020508060609050204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504395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F58C3-7A8D-5948-AA5E-71FEAE3B3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2965" y="1269467"/>
            <a:ext cx="6377769" cy="4930246"/>
          </a:xfrm>
        </p:spPr>
        <p:txBody>
          <a:bodyPr anchor="ctr">
            <a:normAutofit/>
          </a:bodyPr>
          <a:lstStyle/>
          <a:p>
            <a:pPr marL="457200" lvl="1" indent="0">
              <a:buNone/>
            </a:pPr>
            <a:r>
              <a:rPr lang="en-US" dirty="0">
                <a:latin typeface="Bernard MT Condensed" panose="02050806060905020404" pitchFamily="18" charset="77"/>
              </a:rPr>
              <a:t>Fashion illustration is the most commonly used form of art used to communicate design ideas in a visual format</a:t>
            </a:r>
          </a:p>
          <a:p>
            <a:pPr marL="457200" lvl="1" indent="0">
              <a:buNone/>
            </a:pPr>
            <a:endParaRPr lang="en-US" dirty="0">
              <a:latin typeface="Bernard MT Condensed" panose="02050806060905020404" pitchFamily="18" charset="77"/>
            </a:endParaRPr>
          </a:p>
          <a:p>
            <a:pPr marL="457200" lvl="1" indent="0">
              <a:buNone/>
            </a:pPr>
            <a:r>
              <a:rPr lang="en-US" dirty="0">
                <a:latin typeface="Bernard MT Condensed" panose="02050806060905020404" pitchFamily="18" charset="77"/>
              </a:rPr>
              <a:t>Used to translate ideas</a:t>
            </a:r>
          </a:p>
        </p:txBody>
      </p:sp>
    </p:spTree>
    <p:extLst>
      <p:ext uri="{BB962C8B-B14F-4D97-AF65-F5344CB8AC3E}">
        <p14:creationId xmlns:p14="http://schemas.microsoft.com/office/powerpoint/2010/main" val="16673954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288834" y="438816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539591-5157-F24F-AFC4-50DE71CD1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89" y="652774"/>
            <a:ext cx="4014121" cy="56724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6F7C1FE-43FA-3A48-9D11-395CD85DB5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0333" y="618906"/>
            <a:ext cx="4013199" cy="567243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235908-9C54-7D42-AF7C-6AAABCC57E20}"/>
              </a:ext>
            </a:extLst>
          </p:cNvPr>
          <p:cNvSpPr txBox="1"/>
          <p:nvPr/>
        </p:nvSpPr>
        <p:spPr>
          <a:xfrm>
            <a:off x="333100" y="2993459"/>
            <a:ext cx="23198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Bernard MT Condensed" panose="02050806060905020404" pitchFamily="18" charset="77"/>
              </a:rPr>
              <a:t>Some Examples</a:t>
            </a:r>
            <a:r>
              <a:rPr lang="en-US" sz="2000" dirty="0">
                <a:latin typeface="Bernard MT Condensed" panose="02050806060905020404" pitchFamily="18" charset="77"/>
              </a:rPr>
              <a:t>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8B4ECBE-6677-3E40-BBD4-AE4C544EAA9A}"/>
              </a:ext>
            </a:extLst>
          </p:cNvPr>
          <p:cNvCxnSpPr/>
          <p:nvPr/>
        </p:nvCxnSpPr>
        <p:spPr>
          <a:xfrm>
            <a:off x="2652967" y="1627230"/>
            <a:ext cx="0" cy="3979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9576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" name="The HTC One (M8) Fashion Illustration Project – Behind The Scenes">
            <a:hlinkClick r:id="" action="ppaction://media"/>
            <a:extLst>
              <a:ext uri="{FF2B5EF4-FFF2-40B4-BE49-F238E27FC236}">
                <a16:creationId xmlns:a16="http://schemas.microsoft.com/office/drawing/2014/main" id="{B3A79A21-36B1-1E4C-81BB-449B73333A1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81350" y="1816100"/>
            <a:ext cx="5829300" cy="436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61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7D78880-DE52-FE44-B068-F6459EC338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417" y="548802"/>
            <a:ext cx="2910732" cy="43660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3C7CC3B-2245-D747-B1CF-EEBB63D34D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2423" y="2731850"/>
            <a:ext cx="2601504" cy="35180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4C5ECE2-FCA6-A14A-978D-5D5E5CEAF8F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t="860" r="14293" b="-1"/>
          <a:stretch/>
        </p:blipFill>
        <p:spPr>
          <a:xfrm>
            <a:off x="9029202" y="640079"/>
            <a:ext cx="2604861" cy="451974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5637173-0018-2241-9AF3-6231C16BA7B2}"/>
              </a:ext>
            </a:extLst>
          </p:cNvPr>
          <p:cNvSpPr txBox="1"/>
          <p:nvPr/>
        </p:nvSpPr>
        <p:spPr>
          <a:xfrm>
            <a:off x="442210" y="2008576"/>
            <a:ext cx="33198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latin typeface="Bernard MT Condensed" panose="02050806060905020404" pitchFamily="18" charset="77"/>
              </a:rPr>
              <a:t>More recent example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CC42D5-8E4D-2148-8364-AF3266DC5B9E}"/>
              </a:ext>
            </a:extLst>
          </p:cNvPr>
          <p:cNvSpPr txBox="1"/>
          <p:nvPr/>
        </p:nvSpPr>
        <p:spPr>
          <a:xfrm>
            <a:off x="512942" y="3762103"/>
            <a:ext cx="24748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Bernard MT Condensed" panose="02050806060905020404" pitchFamily="18" charset="77"/>
              </a:rPr>
              <a:t>Michael Kors x David Downton Special Edition Capsule Collection</a:t>
            </a:r>
            <a:endParaRPr lang="en-US" sz="1600" dirty="0">
              <a:latin typeface="Bernard MT Condensed" panose="02050806060905020404" pitchFamily="18" charset="77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F11E7B7-3976-9149-8F21-479224170262}"/>
              </a:ext>
            </a:extLst>
          </p:cNvPr>
          <p:cNvCxnSpPr/>
          <p:nvPr/>
        </p:nvCxnSpPr>
        <p:spPr>
          <a:xfrm>
            <a:off x="2968242" y="1180492"/>
            <a:ext cx="0" cy="3979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0945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F6EE4DE-0FED-9B42-A530-E54E554C0A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48102" y="530145"/>
            <a:ext cx="3959499" cy="5849960"/>
          </a:xfr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CEAB462-C860-3F4D-8C46-4963C11A201D}"/>
              </a:ext>
            </a:extLst>
          </p:cNvPr>
          <p:cNvCxnSpPr/>
          <p:nvPr/>
        </p:nvCxnSpPr>
        <p:spPr>
          <a:xfrm>
            <a:off x="4905100" y="1465458"/>
            <a:ext cx="0" cy="3979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DF3BF575-5336-5147-AD89-D66955A1B490}"/>
              </a:ext>
            </a:extLst>
          </p:cNvPr>
          <p:cNvSpPr txBox="1"/>
          <p:nvPr/>
        </p:nvSpPr>
        <p:spPr>
          <a:xfrm>
            <a:off x="641167" y="2882851"/>
            <a:ext cx="3962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Bernard MT Condensed" panose="02050806060905020404" pitchFamily="18" charset="77"/>
              </a:rPr>
              <a:t>Exploring different mediums &amp; how these are used </a:t>
            </a:r>
          </a:p>
        </p:txBody>
      </p:sp>
    </p:spTree>
    <p:extLst>
      <p:ext uri="{BB962C8B-B14F-4D97-AF65-F5344CB8AC3E}">
        <p14:creationId xmlns:p14="http://schemas.microsoft.com/office/powerpoint/2010/main" val="1880305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AEB75D-A359-154D-825A-75DB5A447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4308" y="1563455"/>
            <a:ext cx="1704341" cy="40998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9B0151-12EA-7D44-A1D4-9E913CF33FDF}"/>
              </a:ext>
            </a:extLst>
          </p:cNvPr>
          <p:cNvSpPr txBox="1"/>
          <p:nvPr/>
        </p:nvSpPr>
        <p:spPr>
          <a:xfrm>
            <a:off x="8950715" y="5704646"/>
            <a:ext cx="256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ernard MT Condensed" panose="02050806060905020404" pitchFamily="18" charset="77"/>
              </a:rPr>
              <a:t>Graphite/Pencil’s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9FA5D99-F06F-6B48-A912-5CCEEC622B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262" y="1576983"/>
            <a:ext cx="4108691" cy="41086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B0B7236-CBB0-C94A-A2C1-2C13F08AD166}"/>
              </a:ext>
            </a:extLst>
          </p:cNvPr>
          <p:cNvSpPr txBox="1"/>
          <p:nvPr/>
        </p:nvSpPr>
        <p:spPr>
          <a:xfrm>
            <a:off x="961901" y="5685674"/>
            <a:ext cx="1729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ernard MT Condensed" panose="02050806060905020404" pitchFamily="18" charset="77"/>
              </a:rPr>
              <a:t>Marker Pen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28DF1C-BD40-CA44-8511-5A20F40ECB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5966" y="1563454"/>
            <a:ext cx="3367739" cy="409985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E20760F-BB9D-A74A-90CD-9EE8BA8CAF8E}"/>
              </a:ext>
            </a:extLst>
          </p:cNvPr>
          <p:cNvSpPr txBox="1"/>
          <p:nvPr/>
        </p:nvSpPr>
        <p:spPr>
          <a:xfrm>
            <a:off x="5098252" y="5711433"/>
            <a:ext cx="2381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ernard MT Condensed" panose="02050806060905020404" pitchFamily="18" charset="77"/>
              </a:rPr>
              <a:t>Coloured Pencil’s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ECB722-A28B-9D4A-8CBC-710B68B80F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717" y="682827"/>
            <a:ext cx="5193736" cy="1158744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Bernard MT Condensed" panose="02050806060905020404" pitchFamily="18" charset="77"/>
              </a:rPr>
              <a:t>Creating the basic toolkit..</a:t>
            </a:r>
          </a:p>
        </p:txBody>
      </p:sp>
    </p:spTree>
    <p:extLst>
      <p:ext uri="{BB962C8B-B14F-4D97-AF65-F5344CB8AC3E}">
        <p14:creationId xmlns:p14="http://schemas.microsoft.com/office/powerpoint/2010/main" val="2342645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861D314-2F16-A640-8B93-D1BD4DA3BE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2512" y="1260182"/>
            <a:ext cx="3853098" cy="44824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E19AC51-FEE0-8D41-9063-1EAC5C49F8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03" y="1260182"/>
            <a:ext cx="3899330" cy="44966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22DB527-0034-414B-B4FB-ED9FE82D6A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66901"/>
          <a:stretch/>
        </p:blipFill>
        <p:spPr>
          <a:xfrm>
            <a:off x="8656100" y="1274418"/>
            <a:ext cx="2821344" cy="44824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955E3DE-10C9-C64F-9FEE-EB3613D96889}"/>
              </a:ext>
            </a:extLst>
          </p:cNvPr>
          <p:cNvSpPr txBox="1"/>
          <p:nvPr/>
        </p:nvSpPr>
        <p:spPr>
          <a:xfrm>
            <a:off x="424737" y="5742620"/>
            <a:ext cx="3799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ernard MT Condensed" panose="02050806060905020404" pitchFamily="18" charset="77"/>
              </a:rPr>
              <a:t>Watercolour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E0C488B-ADBF-BC4C-B361-3B781495B3CB}"/>
              </a:ext>
            </a:extLst>
          </p:cNvPr>
          <p:cNvSpPr txBox="1"/>
          <p:nvPr/>
        </p:nvSpPr>
        <p:spPr>
          <a:xfrm>
            <a:off x="4620066" y="5781257"/>
            <a:ext cx="3567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ernard MT Condensed" panose="02050806060905020404" pitchFamily="18" charset="77"/>
              </a:rPr>
              <a:t>Mixed Media; Collage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85AB50-DC90-404B-BADC-092F3E7AFF9C}"/>
              </a:ext>
            </a:extLst>
          </p:cNvPr>
          <p:cNvSpPr txBox="1"/>
          <p:nvPr/>
        </p:nvSpPr>
        <p:spPr>
          <a:xfrm>
            <a:off x="8526021" y="5781257"/>
            <a:ext cx="3081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Bernard MT Condensed" panose="02050806060905020404" pitchFamily="18" charset="77"/>
              </a:rPr>
              <a:t>Mixed Media; Digital Art</a:t>
            </a:r>
          </a:p>
        </p:txBody>
      </p:sp>
    </p:spTree>
    <p:extLst>
      <p:ext uri="{BB962C8B-B14F-4D97-AF65-F5344CB8AC3E}">
        <p14:creationId xmlns:p14="http://schemas.microsoft.com/office/powerpoint/2010/main" val="3543271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04E66-6FF8-AA49-BEA0-F19DF5A9D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657" y="802160"/>
            <a:ext cx="3494362" cy="4930246"/>
          </a:xfrm>
        </p:spPr>
        <p:txBody>
          <a:bodyPr>
            <a:normAutofit/>
          </a:bodyPr>
          <a:lstStyle/>
          <a:p>
            <a:r>
              <a:rPr lang="en-US" dirty="0">
                <a:latin typeface="Bernard MT Condensed" panose="02050806060905020404" pitchFamily="18" charset="77"/>
              </a:rPr>
              <a:t>David </a:t>
            </a:r>
            <a:br>
              <a:rPr lang="en-US" dirty="0">
                <a:latin typeface="Bernard MT Condensed" panose="02050806060905020404" pitchFamily="18" charset="77"/>
              </a:rPr>
            </a:br>
            <a:r>
              <a:rPr lang="en-US" dirty="0">
                <a:latin typeface="Bernard MT Condensed" panose="02050806060905020404" pitchFamily="18" charset="77"/>
              </a:rPr>
              <a:t>Downton</a:t>
            </a:r>
            <a:br>
              <a:rPr lang="en-US" sz="3200" dirty="0">
                <a:latin typeface="Bernard MT Condensed" panose="02050806060905020404" pitchFamily="18" charset="77"/>
              </a:rPr>
            </a:br>
            <a:br>
              <a:rPr lang="en-GB" sz="3200" dirty="0">
                <a:latin typeface="Century Gothic" panose="020B0502020202020204" pitchFamily="34" charset="0"/>
              </a:rPr>
            </a:br>
            <a:endParaRPr lang="en-US" sz="3200" dirty="0">
              <a:latin typeface="Bernard MT Condensed" panose="02050806060905020404" pitchFamily="18" charset="77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64ECF31-7C88-284D-994C-69621BFA96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2107" y="549743"/>
            <a:ext cx="1961472" cy="27605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27D768A-CF0D-0B4D-B193-FEB24D72C0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15203" y="3455126"/>
            <a:ext cx="2004463" cy="285742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23CA76-2D88-AF47-9705-0CBA604E87F2}"/>
              </a:ext>
            </a:extLst>
          </p:cNvPr>
          <p:cNvSpPr txBox="1"/>
          <p:nvPr/>
        </p:nvSpPr>
        <p:spPr>
          <a:xfrm>
            <a:off x="686952" y="4145175"/>
            <a:ext cx="27093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ernard MT Condensed" panose="02050806060905020404" pitchFamily="18" charset="77"/>
              </a:rPr>
              <a:t>KEY MEDIA/ TECHNIQUES:</a:t>
            </a:r>
          </a:p>
          <a:p>
            <a:endParaRPr lang="en-GB" dirty="0">
              <a:latin typeface="Bernard MT Condensed" panose="02050806060905020404" pitchFamily="18" charset="77"/>
            </a:endParaRP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dirty="0">
                <a:latin typeface="Bernard MT Condensed" panose="02050806060905020404" pitchFamily="18" charset="77"/>
              </a:rPr>
              <a:t>WATERCOLOUR</a:t>
            </a:r>
          </a:p>
          <a:p>
            <a:pPr marL="300038" indent="-300038">
              <a:buFont typeface="Arial" panose="020B0604020202020204" pitchFamily="34" charset="0"/>
              <a:buChar char="•"/>
            </a:pPr>
            <a:r>
              <a:rPr lang="en-GB" dirty="0">
                <a:latin typeface="Bernard MT Condensed" panose="02050806060905020404" pitchFamily="18" charset="77"/>
              </a:rPr>
              <a:t>PROMARKER</a:t>
            </a:r>
          </a:p>
          <a:p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1844B2E-EFFF-324F-B1CF-15CA2B6136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20841" y="583785"/>
            <a:ext cx="3740080" cy="545309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65DAFBA-1E09-D049-962C-F52B16853A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0784" y="4067488"/>
            <a:ext cx="1655317" cy="225213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E88E20D1-9C5A-3243-9E55-5EFD85C6A2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1430" y="566852"/>
            <a:ext cx="2084944" cy="3127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639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04E66-6FF8-AA49-BEA0-F19DF5A9D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717" y="251305"/>
            <a:ext cx="3494362" cy="4930246"/>
          </a:xfrm>
        </p:spPr>
        <p:txBody>
          <a:bodyPr>
            <a:normAutofit/>
          </a:bodyPr>
          <a:lstStyle/>
          <a:p>
            <a:r>
              <a:rPr lang="en-GB" dirty="0">
                <a:latin typeface="Bernard MT Condensed" panose="02050806060905020404" pitchFamily="18" charset="77"/>
              </a:rPr>
              <a:t>GERARDO LARREA</a:t>
            </a:r>
            <a:endParaRPr lang="en-US" dirty="0">
              <a:latin typeface="Bernard MT Condensed" panose="02050806060905020404" pitchFamily="18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838926-CF4A-364F-B045-335D39F555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7056" y="4155895"/>
            <a:ext cx="2774055" cy="205131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2D27674-CE7A-B246-AB62-23BBCA43F2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238" y="572989"/>
            <a:ext cx="1305237" cy="341486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415DFF-334D-5F4D-9F15-D4937456664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5553" y="572989"/>
            <a:ext cx="1844354" cy="328481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56475BF-E4E4-9541-BC87-345A69EA4A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9907" y="3510707"/>
            <a:ext cx="2832624" cy="28326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8D74E5D-D2C3-914F-84E7-DB79C9B47BE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4055" y="522610"/>
            <a:ext cx="2932516" cy="293251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BE144DC-F441-1E48-A1F4-BFB30D982AC8}"/>
              </a:ext>
            </a:extLst>
          </p:cNvPr>
          <p:cNvSpPr txBox="1"/>
          <p:nvPr/>
        </p:nvSpPr>
        <p:spPr>
          <a:xfrm>
            <a:off x="870717" y="3962510"/>
            <a:ext cx="328506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ernard MT Condensed" panose="02050806060905020404" pitchFamily="18" charset="77"/>
              </a:rPr>
              <a:t>KEY MEDIA/ TECHNIQUES:</a:t>
            </a:r>
          </a:p>
          <a:p>
            <a:endParaRPr lang="en-GB" dirty="0">
              <a:latin typeface="Bernard MT Condensed" panose="02050806060905020404" pitchFamily="18" charset="77"/>
            </a:endParaRPr>
          </a:p>
          <a:p>
            <a:pPr marL="214317" indent="-214317">
              <a:buFont typeface="Arial" panose="020B0604020202020204" pitchFamily="34" charset="0"/>
              <a:buChar char="•"/>
            </a:pPr>
            <a:r>
              <a:rPr lang="en-GB" dirty="0">
                <a:latin typeface="Bernard MT Condensed" panose="02050806060905020404" pitchFamily="18" charset="77"/>
              </a:rPr>
              <a:t>PENCIL</a:t>
            </a:r>
          </a:p>
          <a:p>
            <a:pPr marL="214317" indent="-214317">
              <a:buFont typeface="Arial" panose="020B0604020202020204" pitchFamily="34" charset="0"/>
              <a:buChar char="•"/>
            </a:pPr>
            <a:r>
              <a:rPr lang="en-GB" dirty="0">
                <a:latin typeface="Bernard MT Condensed" panose="02050806060905020404" pitchFamily="18" charset="77"/>
              </a:rPr>
              <a:t>COLOURED PENCIL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001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EEDE09A-837F-C844-94E0-3ACF751D00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0900" y="1532037"/>
            <a:ext cx="2773754" cy="391943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94D44C-ED35-AB4C-A137-11D881AC58D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7027" y="1521082"/>
            <a:ext cx="2781509" cy="393039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1BD56B3-A7BF-D24A-A7F3-3BB8665161B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551" y="3581331"/>
            <a:ext cx="2002005" cy="282891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B1DAE8-7E26-964E-B94F-0217801D0FF8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9705" y="506141"/>
            <a:ext cx="2145698" cy="298013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6B6A3CA-F6C9-7949-B299-1AAA9441DDE2}"/>
              </a:ext>
            </a:extLst>
          </p:cNvPr>
          <p:cNvSpPr txBox="1"/>
          <p:nvPr/>
        </p:nvSpPr>
        <p:spPr>
          <a:xfrm>
            <a:off x="759703" y="2033388"/>
            <a:ext cx="34282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Bernard MT Condensed" panose="02050806060905020404" pitchFamily="18" charset="77"/>
              </a:rPr>
              <a:t>Kelly Smith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8AF717-144F-7D48-987B-FEF7297F22AA}"/>
              </a:ext>
            </a:extLst>
          </p:cNvPr>
          <p:cNvSpPr txBox="1"/>
          <p:nvPr/>
        </p:nvSpPr>
        <p:spPr>
          <a:xfrm>
            <a:off x="914400" y="3486278"/>
            <a:ext cx="2641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ernard MT Condensed" panose="02050806060905020404" pitchFamily="18" charset="77"/>
              </a:rPr>
              <a:t>KEY MEDIA/ TECHNIQUES:</a:t>
            </a:r>
          </a:p>
          <a:p>
            <a:endParaRPr lang="en-GB" dirty="0">
              <a:latin typeface="Bernard MT Condensed" panose="02050806060905020404" pitchFamily="18" charset="77"/>
            </a:endParaRPr>
          </a:p>
          <a:p>
            <a:pPr marL="244933" indent="-244933">
              <a:buFont typeface="Arial" panose="020B0604020202020204" pitchFamily="34" charset="0"/>
              <a:buChar char="•"/>
            </a:pPr>
            <a:r>
              <a:rPr lang="en-GB" dirty="0">
                <a:latin typeface="Bernard MT Condensed" panose="02050806060905020404" pitchFamily="18" charset="77"/>
              </a:rPr>
              <a:t>PENCIL</a:t>
            </a:r>
          </a:p>
          <a:p>
            <a:pPr marL="244933" indent="-244933">
              <a:buFont typeface="Arial" panose="020B0604020202020204" pitchFamily="34" charset="0"/>
              <a:buChar char="•"/>
            </a:pPr>
            <a:r>
              <a:rPr lang="en-GB" dirty="0">
                <a:latin typeface="Bernard MT Condensed" panose="02050806060905020404" pitchFamily="18" charset="77"/>
              </a:rPr>
              <a:t>WATERCOLOUR</a:t>
            </a:r>
          </a:p>
          <a:p>
            <a:pPr marL="244933" indent="-244933">
              <a:buFont typeface="Arial" panose="020B0604020202020204" pitchFamily="34" charset="0"/>
              <a:buChar char="•"/>
            </a:pPr>
            <a:r>
              <a:rPr lang="en-GB" dirty="0">
                <a:latin typeface="Bernard MT Condensed" panose="02050806060905020404" pitchFamily="18" charset="77"/>
              </a:rPr>
              <a:t>DIGITAL ART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4671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EEADFBC-D9F3-6D4D-ADC5-73496B6DBA12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0339E5-5292-6C49-8C32-B7F15F0512E2}"/>
              </a:ext>
            </a:extLst>
          </p:cNvPr>
          <p:cNvSpPr txBox="1"/>
          <p:nvPr/>
        </p:nvSpPr>
        <p:spPr>
          <a:xfrm>
            <a:off x="669701" y="2395470"/>
            <a:ext cx="386366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Bernard MT Condensed" panose="02050806060905020404" pitchFamily="18" charset="77"/>
              </a:rPr>
              <a:t>Task;</a:t>
            </a:r>
          </a:p>
          <a:p>
            <a:r>
              <a:rPr lang="en-US" sz="4400" dirty="0">
                <a:latin typeface="Bernard MT Condensed" panose="02050806060905020404" pitchFamily="18" charset="77"/>
              </a:rPr>
              <a:t>Group Work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0EB4DB4-6BC2-2C4D-969D-D8339D0415CC}"/>
              </a:ext>
            </a:extLst>
          </p:cNvPr>
          <p:cNvCxnSpPr/>
          <p:nvPr/>
        </p:nvCxnSpPr>
        <p:spPr>
          <a:xfrm>
            <a:off x="3747038" y="1270476"/>
            <a:ext cx="0" cy="3979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67C31BB-4EF2-CB43-8D1A-D2B05D1B751C}"/>
              </a:ext>
            </a:extLst>
          </p:cNvPr>
          <p:cNvSpPr txBox="1"/>
          <p:nvPr/>
        </p:nvSpPr>
        <p:spPr>
          <a:xfrm>
            <a:off x="4203675" y="1469967"/>
            <a:ext cx="709625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Bernard MT Condensed" panose="02050806060905020404" pitchFamily="18" charset="77"/>
              </a:rPr>
              <a:t>In group’s continue to explore the different mediums used within the fashion illustrations presented to you.</a:t>
            </a:r>
          </a:p>
          <a:p>
            <a:pPr marL="342900" indent="-342900">
              <a:buFont typeface="+mj-lt"/>
              <a:buAutoNum type="arabicPeriod"/>
            </a:pPr>
            <a:endParaRPr lang="en-US" dirty="0">
              <a:latin typeface="Bernard MT Condensed" panose="02050806060905020404" pitchFamily="18" charset="77"/>
            </a:endParaRPr>
          </a:p>
          <a:p>
            <a:pPr marL="342900" indent="-342900">
              <a:buFont typeface="+mj-lt"/>
              <a:buAutoNum type="arabicPeriod"/>
            </a:pPr>
            <a:endParaRPr lang="en-US" dirty="0">
              <a:latin typeface="Bernard MT Condensed" panose="02050806060905020404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Bernard MT Condensed" panose="02050806060905020404" pitchFamily="18" charset="77"/>
              </a:rPr>
              <a:t>You should identify at least two techniques per image using the vocabulary that we have already discussed. </a:t>
            </a:r>
          </a:p>
          <a:p>
            <a:pPr marL="342900" indent="-342900">
              <a:buFont typeface="+mj-lt"/>
              <a:buAutoNum type="arabicPeriod"/>
            </a:pPr>
            <a:endParaRPr lang="en-US" dirty="0">
              <a:latin typeface="Bernard MT Condensed" panose="02050806060905020404" pitchFamily="18" charset="77"/>
            </a:endParaRPr>
          </a:p>
          <a:p>
            <a:pPr marL="342900" indent="-342900">
              <a:buFont typeface="+mj-lt"/>
              <a:buAutoNum type="arabicPeriod"/>
            </a:pPr>
            <a:endParaRPr lang="en-US" dirty="0">
              <a:latin typeface="Bernard MT Condensed" panose="02050806060905020404" pitchFamily="18" charset="77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Bernard MT Condensed" panose="02050806060905020404" pitchFamily="18" charset="77"/>
              </a:rPr>
              <a:t>You will then get an opportunity to present your findings back to the class towards the end of lesson. </a:t>
            </a:r>
          </a:p>
          <a:p>
            <a:endParaRPr lang="en-US" dirty="0"/>
          </a:p>
          <a:p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9969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AA36A-89B7-744B-8906-5246310E6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8852D-535B-854C-A157-19535E52BC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296CD2-08B6-9141-8BA0-63D89260CB89}"/>
              </a:ext>
            </a:extLst>
          </p:cNvPr>
          <p:cNvSpPr/>
          <p:nvPr/>
        </p:nvSpPr>
        <p:spPr>
          <a:xfrm>
            <a:off x="3048000" y="296733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Now that we have explored the different mediums used to create fashion illustrations, and have familarised ourselves with how these have been put to use through artists work, </a:t>
            </a:r>
            <a:r>
              <a:rPr lang="en-US" dirty="0" err="1"/>
              <a:t>i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8BA3A3-E0F2-0C47-912C-3C4E33E14606}"/>
              </a:ext>
            </a:extLst>
          </p:cNvPr>
          <p:cNvSpPr/>
          <p:nvPr/>
        </p:nvSpPr>
        <p:spPr>
          <a:xfrm>
            <a:off x="339634" y="404949"/>
            <a:ext cx="11416937" cy="610035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2D9562-0674-7E4D-95D1-DEF29333645E}"/>
              </a:ext>
            </a:extLst>
          </p:cNvPr>
          <p:cNvSpPr txBox="1"/>
          <p:nvPr/>
        </p:nvSpPr>
        <p:spPr>
          <a:xfrm>
            <a:off x="838200" y="2598500"/>
            <a:ext cx="61303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latin typeface="Bernard MT Condensed" panose="02050806060905020404" pitchFamily="18" charset="77"/>
              </a:rPr>
              <a:t>Recap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1121FE6-00A0-2E49-A474-667F6C851B1D}"/>
              </a:ext>
            </a:extLst>
          </p:cNvPr>
          <p:cNvCxnSpPr/>
          <p:nvPr/>
        </p:nvCxnSpPr>
        <p:spPr>
          <a:xfrm>
            <a:off x="2575061" y="1218960"/>
            <a:ext cx="0" cy="39793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6A985E38-2222-9248-A58C-798E30E05C1D}"/>
              </a:ext>
            </a:extLst>
          </p:cNvPr>
          <p:cNvSpPr txBox="1"/>
          <p:nvPr/>
        </p:nvSpPr>
        <p:spPr>
          <a:xfrm>
            <a:off x="3193961" y="2523966"/>
            <a:ext cx="59500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Bernard MT Condensed" panose="02050806060905020404" pitchFamily="18" charset="77"/>
              </a:rPr>
              <a:t>Today we have introduced the basics of  what fashion illustration is, and how it can be used.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Bernard MT Condensed" panose="02050806060905020404" pitchFamily="18" charset="77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Bernard MT Condensed" panose="02050806060905020404" pitchFamily="18" charset="77"/>
              </a:rPr>
              <a:t>In group’s we have explored the different mediums used and identified this through analysing different artist's work.</a:t>
            </a:r>
          </a:p>
        </p:txBody>
      </p:sp>
    </p:spTree>
    <p:extLst>
      <p:ext uri="{BB962C8B-B14F-4D97-AF65-F5344CB8AC3E}">
        <p14:creationId xmlns:p14="http://schemas.microsoft.com/office/powerpoint/2010/main" val="2498467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577</TotalTime>
  <Words>265</Words>
  <Application>Microsoft Macintosh PowerPoint</Application>
  <PresentationFormat>Widescreen</PresentationFormat>
  <Paragraphs>54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Apple Chancery</vt:lpstr>
      <vt:lpstr>Arial</vt:lpstr>
      <vt:lpstr>Bernard MT Condensed</vt:lpstr>
      <vt:lpstr>Calibri</vt:lpstr>
      <vt:lpstr>Calibri Light</vt:lpstr>
      <vt:lpstr>Century Gothic</vt:lpstr>
      <vt:lpstr>Office Theme</vt:lpstr>
      <vt:lpstr>An Introduction Into Fashion Illustration</vt:lpstr>
      <vt:lpstr>Learning Outcomes: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David  Downton  </vt:lpstr>
      <vt:lpstr>GERARDO LARREA</vt:lpstr>
      <vt:lpstr>PowerPoint Presentation</vt:lpstr>
      <vt:lpstr>PowerPoint Presentation</vt:lpstr>
      <vt:lpstr>RECAP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Into Fashion Illustration</dc:title>
  <dc:creator>Danielle Baskerville</dc:creator>
  <cp:lastModifiedBy>Danielle Baskerville</cp:lastModifiedBy>
  <cp:revision>36</cp:revision>
  <dcterms:created xsi:type="dcterms:W3CDTF">2018-09-24T14:28:06Z</dcterms:created>
  <dcterms:modified xsi:type="dcterms:W3CDTF">2018-09-25T00:05:13Z</dcterms:modified>
</cp:coreProperties>
</file>