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9" r:id="rId2"/>
    <p:sldId id="260" r:id="rId3"/>
    <p:sldId id="261" r:id="rId4"/>
    <p:sldId id="262" r:id="rId5"/>
    <p:sldId id="263" r:id="rId6"/>
    <p:sldId id="264" r:id="rId7"/>
    <p:sldId id="265" r:id="rId8"/>
    <p:sldId id="266" r:id="rId9"/>
    <p:sldId id="267" r:id="rId10"/>
    <p:sldId id="268"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5" d="100"/>
          <a:sy n="115" d="100"/>
        </p:scale>
        <p:origin x="3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6661DDE3-BEDA-45B5-8AFC-E0D200DFBF10}" type="datetimeFigureOut">
              <a:rPr lang="en-GB" smtClean="0"/>
              <a:t>05/04/2026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7EFCDA-706F-4A22-9F6E-BC7343BB57B5}" type="slidenum">
              <a:rPr lang="en-GB" smtClean="0"/>
              <a:t>‹#›</a:t>
            </a:fld>
            <a:endParaRPr lang="en-GB"/>
          </a:p>
        </p:txBody>
      </p:sp>
    </p:spTree>
    <p:extLst>
      <p:ext uri="{BB962C8B-B14F-4D97-AF65-F5344CB8AC3E}">
        <p14:creationId xmlns:p14="http://schemas.microsoft.com/office/powerpoint/2010/main" val="11295781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661DDE3-BEDA-45B5-8AFC-E0D200DFBF10}" type="datetimeFigureOut">
              <a:rPr lang="en-GB" smtClean="0"/>
              <a:t>05/04/2026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7EFCDA-706F-4A22-9F6E-BC7343BB57B5}" type="slidenum">
              <a:rPr lang="en-GB" smtClean="0"/>
              <a:t>‹#›</a:t>
            </a:fld>
            <a:endParaRPr lang="en-GB"/>
          </a:p>
        </p:txBody>
      </p:sp>
    </p:spTree>
    <p:extLst>
      <p:ext uri="{BB962C8B-B14F-4D97-AF65-F5344CB8AC3E}">
        <p14:creationId xmlns:p14="http://schemas.microsoft.com/office/powerpoint/2010/main" val="38303508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661DDE3-BEDA-45B5-8AFC-E0D200DFBF10}" type="datetimeFigureOut">
              <a:rPr lang="en-GB" smtClean="0"/>
              <a:t>05/04/2026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7EFCDA-706F-4A22-9F6E-BC7343BB57B5}" type="slidenum">
              <a:rPr lang="en-GB" smtClean="0"/>
              <a:t>‹#›</a:t>
            </a:fld>
            <a:endParaRPr lang="en-GB"/>
          </a:p>
        </p:txBody>
      </p:sp>
    </p:spTree>
    <p:extLst>
      <p:ext uri="{BB962C8B-B14F-4D97-AF65-F5344CB8AC3E}">
        <p14:creationId xmlns:p14="http://schemas.microsoft.com/office/powerpoint/2010/main" val="8911582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661DDE3-BEDA-45B5-8AFC-E0D200DFBF10}" type="datetimeFigureOut">
              <a:rPr lang="en-GB" smtClean="0"/>
              <a:t>05/04/2026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7EFCDA-706F-4A22-9F6E-BC7343BB57B5}" type="slidenum">
              <a:rPr lang="en-GB" smtClean="0"/>
              <a:t>‹#›</a:t>
            </a:fld>
            <a:endParaRPr lang="en-GB"/>
          </a:p>
        </p:txBody>
      </p:sp>
    </p:spTree>
    <p:extLst>
      <p:ext uri="{BB962C8B-B14F-4D97-AF65-F5344CB8AC3E}">
        <p14:creationId xmlns:p14="http://schemas.microsoft.com/office/powerpoint/2010/main" val="23379010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661DDE3-BEDA-45B5-8AFC-E0D200DFBF10}" type="datetimeFigureOut">
              <a:rPr lang="en-GB" smtClean="0"/>
              <a:t>05/04/2026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67EFCDA-706F-4A22-9F6E-BC7343BB57B5}" type="slidenum">
              <a:rPr lang="en-GB" smtClean="0"/>
              <a:t>‹#›</a:t>
            </a:fld>
            <a:endParaRPr lang="en-GB"/>
          </a:p>
        </p:txBody>
      </p:sp>
    </p:spTree>
    <p:extLst>
      <p:ext uri="{BB962C8B-B14F-4D97-AF65-F5344CB8AC3E}">
        <p14:creationId xmlns:p14="http://schemas.microsoft.com/office/powerpoint/2010/main" val="3655094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661DDE3-BEDA-45B5-8AFC-E0D200DFBF10}" type="datetimeFigureOut">
              <a:rPr lang="en-GB" smtClean="0"/>
              <a:t>05/04/2026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67EFCDA-706F-4A22-9F6E-BC7343BB57B5}" type="slidenum">
              <a:rPr lang="en-GB" smtClean="0"/>
              <a:t>‹#›</a:t>
            </a:fld>
            <a:endParaRPr lang="en-GB"/>
          </a:p>
        </p:txBody>
      </p:sp>
    </p:spTree>
    <p:extLst>
      <p:ext uri="{BB962C8B-B14F-4D97-AF65-F5344CB8AC3E}">
        <p14:creationId xmlns:p14="http://schemas.microsoft.com/office/powerpoint/2010/main" val="10769121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661DDE3-BEDA-45B5-8AFC-E0D200DFBF10}" type="datetimeFigureOut">
              <a:rPr lang="en-GB" smtClean="0"/>
              <a:t>05/04/2026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67EFCDA-706F-4A22-9F6E-BC7343BB57B5}" type="slidenum">
              <a:rPr lang="en-GB" smtClean="0"/>
              <a:t>‹#›</a:t>
            </a:fld>
            <a:endParaRPr lang="en-GB"/>
          </a:p>
        </p:txBody>
      </p:sp>
    </p:spTree>
    <p:extLst>
      <p:ext uri="{BB962C8B-B14F-4D97-AF65-F5344CB8AC3E}">
        <p14:creationId xmlns:p14="http://schemas.microsoft.com/office/powerpoint/2010/main" val="38980458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661DDE3-BEDA-45B5-8AFC-E0D200DFBF10}" type="datetimeFigureOut">
              <a:rPr lang="en-GB" smtClean="0"/>
              <a:t>05/04/2026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7EFCDA-706F-4A22-9F6E-BC7343BB57B5}" type="slidenum">
              <a:rPr lang="en-GB" smtClean="0"/>
              <a:t>‹#›</a:t>
            </a:fld>
            <a:endParaRPr lang="en-GB"/>
          </a:p>
        </p:txBody>
      </p:sp>
    </p:spTree>
    <p:extLst>
      <p:ext uri="{BB962C8B-B14F-4D97-AF65-F5344CB8AC3E}">
        <p14:creationId xmlns:p14="http://schemas.microsoft.com/office/powerpoint/2010/main" val="19169629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7EFCDA-706F-4A22-9F6E-BC7343BB57B5}" type="slidenum">
              <a:rPr lang="en-GB" smtClean="0"/>
              <a:t>‹#›</a:t>
            </a:fld>
            <a:endParaRPr lang="en-GB"/>
          </a:p>
        </p:txBody>
      </p:sp>
      <p:sp>
        <p:nvSpPr>
          <p:cNvPr id="5" name="Date Placeholder 4"/>
          <p:cNvSpPr>
            <a:spLocks noGrp="1"/>
          </p:cNvSpPr>
          <p:nvPr>
            <p:ph type="dt" sz="half" idx="10"/>
          </p:nvPr>
        </p:nvSpPr>
        <p:spPr/>
        <p:txBody>
          <a:bodyPr/>
          <a:lstStyle/>
          <a:p>
            <a:fld id="{6661DDE3-BEDA-45B5-8AFC-E0D200DFBF10}" type="datetimeFigureOut">
              <a:rPr lang="en-GB" smtClean="0"/>
              <a:t>05/04/2026</a:t>
            </a:fld>
            <a:endParaRPr lang="en-GB"/>
          </a:p>
        </p:txBody>
      </p:sp>
    </p:spTree>
    <p:extLst>
      <p:ext uri="{BB962C8B-B14F-4D97-AF65-F5344CB8AC3E}">
        <p14:creationId xmlns:p14="http://schemas.microsoft.com/office/powerpoint/2010/main" val="31226587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661DDE3-BEDA-45B5-8AFC-E0D200DFBF10}" type="datetimeFigureOut">
              <a:rPr lang="en-GB" smtClean="0"/>
              <a:t>05/04/2026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7EFCDA-706F-4A22-9F6E-BC7343BB57B5}" type="slidenum">
              <a:rPr lang="en-GB" smtClean="0"/>
              <a:t>‹#›</a:t>
            </a:fld>
            <a:endParaRPr lang="en-GB"/>
          </a:p>
        </p:txBody>
      </p:sp>
    </p:spTree>
    <p:extLst>
      <p:ext uri="{BB962C8B-B14F-4D97-AF65-F5344CB8AC3E}">
        <p14:creationId xmlns:p14="http://schemas.microsoft.com/office/powerpoint/2010/main" val="12020818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661DDE3-BEDA-45B5-8AFC-E0D200DFBF10}" type="datetimeFigureOut">
              <a:rPr lang="en-GB" smtClean="0"/>
              <a:t>05/04/2026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7EFCDA-706F-4A22-9F6E-BC7343BB57B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226664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661DDE3-BEDA-45B5-8AFC-E0D200DFBF10}" type="datetimeFigureOut">
              <a:rPr lang="en-GB" smtClean="0"/>
              <a:t>05/04/2026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7EFCDA-706F-4A22-9F6E-BC7343BB57B5}" type="slidenum">
              <a:rPr lang="en-GB" smtClean="0"/>
              <a:t>‹#›</a:t>
            </a:fld>
            <a:endParaRPr lang="en-GB"/>
          </a:p>
        </p:txBody>
      </p:sp>
    </p:spTree>
    <p:extLst>
      <p:ext uri="{BB962C8B-B14F-4D97-AF65-F5344CB8AC3E}">
        <p14:creationId xmlns:p14="http://schemas.microsoft.com/office/powerpoint/2010/main" val="4959762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661DDE3-BEDA-45B5-8AFC-E0D200DFBF10}" type="datetimeFigureOut">
              <a:rPr lang="en-GB" smtClean="0"/>
              <a:t>05/04/2026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7EFCDA-706F-4A22-9F6E-BC7343BB57B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478951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661DDE3-BEDA-45B5-8AFC-E0D200DFBF10}" type="datetimeFigureOut">
              <a:rPr lang="en-GB" smtClean="0"/>
              <a:t>05/04/2026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7EFCDA-706F-4A22-9F6E-BC7343BB57B5}" type="slidenum">
              <a:rPr lang="en-GB" smtClean="0"/>
              <a:t>‹#›</a:t>
            </a:fld>
            <a:endParaRPr lang="en-GB"/>
          </a:p>
        </p:txBody>
      </p:sp>
    </p:spTree>
    <p:extLst>
      <p:ext uri="{BB962C8B-B14F-4D97-AF65-F5344CB8AC3E}">
        <p14:creationId xmlns:p14="http://schemas.microsoft.com/office/powerpoint/2010/main" val="24462414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661DDE3-BEDA-45B5-8AFC-E0D200DFBF10}" type="datetimeFigureOut">
              <a:rPr lang="en-GB" smtClean="0"/>
              <a:t>05/04/2026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7EFCDA-706F-4A22-9F6E-BC7343BB57B5}" type="slidenum">
              <a:rPr lang="en-GB" smtClean="0"/>
              <a:t>‹#›</a:t>
            </a:fld>
            <a:endParaRPr lang="en-GB"/>
          </a:p>
        </p:txBody>
      </p:sp>
    </p:spTree>
    <p:extLst>
      <p:ext uri="{BB962C8B-B14F-4D97-AF65-F5344CB8AC3E}">
        <p14:creationId xmlns:p14="http://schemas.microsoft.com/office/powerpoint/2010/main" val="21836326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661DDE3-BEDA-45B5-8AFC-E0D200DFBF10}" type="datetimeFigureOut">
              <a:rPr lang="en-GB" smtClean="0"/>
              <a:t>05/04/2026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7EFCDA-706F-4A22-9F6E-BC7343BB57B5}" type="slidenum">
              <a:rPr lang="en-GB" smtClean="0"/>
              <a:t>‹#›</a:t>
            </a:fld>
            <a:endParaRPr lang="en-GB"/>
          </a:p>
        </p:txBody>
      </p:sp>
    </p:spTree>
    <p:extLst>
      <p:ext uri="{BB962C8B-B14F-4D97-AF65-F5344CB8AC3E}">
        <p14:creationId xmlns:p14="http://schemas.microsoft.com/office/powerpoint/2010/main" val="8647287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661DDE3-BEDA-45B5-8AFC-E0D200DFBF10}" type="datetimeFigureOut">
              <a:rPr lang="en-GB" smtClean="0"/>
              <a:t>05/04/2026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67EFCDA-706F-4A22-9F6E-BC7343BB57B5}" type="slidenum">
              <a:rPr lang="en-GB" smtClean="0"/>
              <a:t>‹#›</a:t>
            </a:fld>
            <a:endParaRPr lang="en-GB"/>
          </a:p>
        </p:txBody>
      </p:sp>
    </p:spTree>
    <p:extLst>
      <p:ext uri="{BB962C8B-B14F-4D97-AF65-F5344CB8AC3E}">
        <p14:creationId xmlns:p14="http://schemas.microsoft.com/office/powerpoint/2010/main" val="2580423436"/>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hyperlink" Target="https://www.oxehealth.com/"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90502" y="99752"/>
            <a:ext cx="9144000" cy="1180408"/>
          </a:xfrm>
        </p:spPr>
        <p:txBody>
          <a:bodyPr>
            <a:normAutofit/>
          </a:bodyPr>
          <a:lstStyle/>
          <a:p>
            <a:pPr algn="l"/>
            <a:r>
              <a:rPr lang="en-GB" sz="1400" b="1" dirty="0" err="1" smtClean="0">
                <a:solidFill>
                  <a:schemeClr val="tx2"/>
                </a:solidFill>
              </a:rPr>
              <a:t>Oxevision</a:t>
            </a:r>
            <a:r>
              <a:rPr lang="en-GB" sz="1400" b="1" dirty="0" smtClean="0">
                <a:solidFill>
                  <a:schemeClr val="tx2"/>
                </a:solidFill>
              </a:rPr>
              <a:t> Monitoring System</a:t>
            </a:r>
            <a:br>
              <a:rPr lang="en-GB" sz="1400" b="1" dirty="0" smtClean="0">
                <a:solidFill>
                  <a:schemeClr val="tx2"/>
                </a:solidFill>
              </a:rPr>
            </a:br>
            <a:r>
              <a:rPr lang="en-GB" sz="1400" b="1" dirty="0" smtClean="0">
                <a:solidFill>
                  <a:schemeClr val="tx2"/>
                </a:solidFill>
              </a:rPr>
              <a:t>Digital Transformation in Mental Health Care</a:t>
            </a:r>
            <a:br>
              <a:rPr lang="en-GB" sz="1400" b="1" dirty="0" smtClean="0">
                <a:solidFill>
                  <a:schemeClr val="tx2"/>
                </a:solidFill>
              </a:rPr>
            </a:br>
            <a:r>
              <a:rPr lang="en-GB" sz="1400" b="1" dirty="0" smtClean="0">
                <a:solidFill>
                  <a:schemeClr val="tx2"/>
                </a:solidFill>
              </a:rPr>
              <a:t>Student Name: Princess </a:t>
            </a:r>
            <a:r>
              <a:rPr lang="en-GB" sz="1400" b="1" dirty="0" err="1" smtClean="0">
                <a:solidFill>
                  <a:schemeClr val="tx2"/>
                </a:solidFill>
              </a:rPr>
              <a:t>Njimogun</a:t>
            </a:r>
            <a:r>
              <a:rPr lang="en-GB" sz="1400" b="1" dirty="0" smtClean="0">
                <a:solidFill>
                  <a:schemeClr val="tx2"/>
                </a:solidFill>
              </a:rPr>
              <a:t/>
            </a:r>
            <a:br>
              <a:rPr lang="en-GB" sz="1400" b="1" dirty="0" smtClean="0">
                <a:solidFill>
                  <a:schemeClr val="tx2"/>
                </a:solidFill>
              </a:rPr>
            </a:br>
            <a:r>
              <a:rPr lang="en-GB" sz="1400" b="1" dirty="0" smtClean="0">
                <a:solidFill>
                  <a:schemeClr val="tx2"/>
                </a:solidFill>
              </a:rPr>
              <a:t>Student ID: 2235075</a:t>
            </a:r>
            <a:br>
              <a:rPr lang="en-GB" sz="1400" b="1" dirty="0" smtClean="0">
                <a:solidFill>
                  <a:schemeClr val="tx2"/>
                </a:solidFill>
              </a:rPr>
            </a:br>
            <a:r>
              <a:rPr lang="en-GB" sz="1400" b="1" dirty="0" smtClean="0">
                <a:solidFill>
                  <a:schemeClr val="tx2"/>
                </a:solidFill>
              </a:rPr>
              <a:t>Lecturer: Dr Laila </a:t>
            </a:r>
            <a:r>
              <a:rPr lang="en-GB" sz="1400" b="1" dirty="0" err="1" smtClean="0">
                <a:solidFill>
                  <a:schemeClr val="tx2"/>
                </a:solidFill>
              </a:rPr>
              <a:t>Surani</a:t>
            </a:r>
            <a:r>
              <a:rPr lang="en-GB" sz="1400" b="1" dirty="0" smtClean="0">
                <a:solidFill>
                  <a:schemeClr val="tx2"/>
                </a:solidFill>
              </a:rPr>
              <a:t>/Muhammed Khan </a:t>
            </a:r>
            <a:endParaRPr lang="en-GB" sz="1400" b="1" dirty="0">
              <a:solidFill>
                <a:schemeClr val="tx2"/>
              </a:solidFill>
            </a:endParaRPr>
          </a:p>
        </p:txBody>
      </p:sp>
      <p:sp>
        <p:nvSpPr>
          <p:cNvPr id="3" name="Subtitle 2"/>
          <p:cNvSpPr>
            <a:spLocks noGrp="1"/>
          </p:cNvSpPr>
          <p:nvPr>
            <p:ph type="subTitle" idx="1"/>
          </p:nvPr>
        </p:nvSpPr>
        <p:spPr>
          <a:xfrm>
            <a:off x="1590502" y="1645920"/>
            <a:ext cx="9144000" cy="4272742"/>
          </a:xfrm>
        </p:spPr>
        <p:txBody>
          <a:bodyPr>
            <a:normAutofit/>
          </a:bodyPr>
          <a:lstStyle/>
          <a:p>
            <a:pPr algn="l"/>
            <a:r>
              <a:rPr lang="en-GB" b="1" dirty="0" smtClean="0">
                <a:solidFill>
                  <a:schemeClr val="tx1"/>
                </a:solidFill>
              </a:rPr>
              <a:t>INTRODUCTION</a:t>
            </a:r>
            <a:r>
              <a:rPr lang="en-GB" dirty="0">
                <a:solidFill>
                  <a:schemeClr val="tx1"/>
                </a:solidFill>
              </a:rPr>
              <a:t/>
            </a:r>
            <a:br>
              <a:rPr lang="en-GB" dirty="0">
                <a:solidFill>
                  <a:schemeClr val="tx1"/>
                </a:solidFill>
              </a:rPr>
            </a:br>
            <a:r>
              <a:rPr lang="en-GB" dirty="0">
                <a:solidFill>
                  <a:schemeClr val="tx1"/>
                </a:solidFill>
              </a:rPr>
              <a:t/>
            </a:r>
            <a:br>
              <a:rPr lang="en-GB" dirty="0">
                <a:solidFill>
                  <a:schemeClr val="tx1"/>
                </a:solidFill>
              </a:rPr>
            </a:br>
            <a:r>
              <a:rPr lang="en-GB" dirty="0">
                <a:solidFill>
                  <a:schemeClr val="tx1"/>
                </a:solidFill>
              </a:rPr>
              <a:t>Today I will be discussing </a:t>
            </a:r>
            <a:r>
              <a:rPr lang="en-GB" dirty="0" err="1">
                <a:solidFill>
                  <a:schemeClr val="tx1"/>
                </a:solidFill>
              </a:rPr>
              <a:t>Oxevision</a:t>
            </a:r>
            <a:r>
              <a:rPr lang="en-GB" dirty="0">
                <a:solidFill>
                  <a:schemeClr val="tx1"/>
                </a:solidFill>
              </a:rPr>
              <a:t>, which is a relatively recent digital monitoring system used within mental health inpatient units in the UK.</a:t>
            </a:r>
            <a:br>
              <a:rPr lang="en-GB" dirty="0">
                <a:solidFill>
                  <a:schemeClr val="tx1"/>
                </a:solidFill>
              </a:rPr>
            </a:br>
            <a:r>
              <a:rPr lang="en-GB" dirty="0">
                <a:solidFill>
                  <a:schemeClr val="tx1"/>
                </a:solidFill>
              </a:rPr>
              <a:t/>
            </a:r>
            <a:br>
              <a:rPr lang="en-GB" dirty="0">
                <a:solidFill>
                  <a:schemeClr val="tx1"/>
                </a:solidFill>
              </a:rPr>
            </a:br>
            <a:r>
              <a:rPr lang="en-GB" dirty="0">
                <a:solidFill>
                  <a:schemeClr val="tx1"/>
                </a:solidFill>
              </a:rPr>
              <a:t>It appears to use infrared-sensitive cameras to monitor patients in their bedrooms, allowing healthcare staff to measure vital signs such as breathing rate and pulse without physically disturbing them.</a:t>
            </a:r>
            <a:br>
              <a:rPr lang="en-GB" dirty="0">
                <a:solidFill>
                  <a:schemeClr val="tx1"/>
                </a:solidFill>
              </a:rPr>
            </a:br>
            <a:r>
              <a:rPr lang="en-GB" dirty="0">
                <a:solidFill>
                  <a:schemeClr val="tx1"/>
                </a:solidFill>
              </a:rPr>
              <a:t/>
            </a:r>
            <a:br>
              <a:rPr lang="en-GB" dirty="0">
                <a:solidFill>
                  <a:schemeClr val="tx1"/>
                </a:solidFill>
              </a:rPr>
            </a:br>
            <a:r>
              <a:rPr lang="en-GB" dirty="0">
                <a:solidFill>
                  <a:schemeClr val="tx1"/>
                </a:solidFill>
              </a:rPr>
              <a:t>This technology has been increasingly introduced over the past few years, particularly in response to concerns around patient safety, observation practices, and staffing pressures within mental health services</a:t>
            </a:r>
            <a:r>
              <a:rPr lang="en-GB" dirty="0" smtClean="0">
                <a:solidFill>
                  <a:schemeClr val="tx1"/>
                </a:solidFill>
              </a:rPr>
              <a:t>.</a:t>
            </a:r>
            <a:endParaRPr lang="en-GB" dirty="0">
              <a:solidFill>
                <a:schemeClr val="tx1"/>
              </a:solidFill>
            </a:endParaRPr>
          </a:p>
        </p:txBody>
      </p:sp>
    </p:spTree>
    <p:extLst>
      <p:ext uri="{BB962C8B-B14F-4D97-AF65-F5344CB8AC3E}">
        <p14:creationId xmlns:p14="http://schemas.microsoft.com/office/powerpoint/2010/main" val="19568732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599"/>
            <a:ext cx="8596668" cy="4427914"/>
          </a:xfrm>
        </p:spPr>
        <p:txBody>
          <a:bodyPr>
            <a:noAutofit/>
          </a:bodyPr>
          <a:lstStyle/>
          <a:p>
            <a:pPr>
              <a:lnSpc>
                <a:spcPct val="150000"/>
              </a:lnSpc>
            </a:pPr>
            <a:r>
              <a:rPr lang="en-GB" sz="1800" b="1" dirty="0" smtClean="0">
                <a:solidFill>
                  <a:schemeClr val="tx1"/>
                </a:solidFill>
              </a:rPr>
              <a:t>WHAT IS OXEVISION?</a:t>
            </a:r>
            <a:r>
              <a:rPr lang="en-GB" sz="1800" b="1" dirty="0">
                <a:solidFill>
                  <a:schemeClr val="tx1"/>
                </a:solidFill>
              </a:rPr>
              <a:t/>
            </a:r>
            <a:br>
              <a:rPr lang="en-GB" sz="1800" b="1" dirty="0">
                <a:solidFill>
                  <a:schemeClr val="tx1"/>
                </a:solidFill>
              </a:rPr>
            </a:br>
            <a:r>
              <a:rPr lang="en-GB" sz="1800" dirty="0">
                <a:solidFill>
                  <a:schemeClr val="tx1"/>
                </a:solidFill>
              </a:rPr>
              <a:t/>
            </a:r>
            <a:br>
              <a:rPr lang="en-GB" sz="1800" dirty="0">
                <a:solidFill>
                  <a:schemeClr val="tx1"/>
                </a:solidFill>
              </a:rPr>
            </a:br>
            <a:r>
              <a:rPr lang="en-GB" sz="1800" dirty="0" err="1">
                <a:solidFill>
                  <a:schemeClr val="tx1"/>
                </a:solidFill>
              </a:rPr>
              <a:t>Oxevision</a:t>
            </a:r>
            <a:r>
              <a:rPr lang="en-GB" sz="1800" dirty="0">
                <a:solidFill>
                  <a:schemeClr val="tx1"/>
                </a:solidFill>
              </a:rPr>
              <a:t> seems to operate using contact-free optical sensors, which detect very small movements in the body that are linked to breathing and heart rate.</a:t>
            </a:r>
            <a:br>
              <a:rPr lang="en-GB" sz="1800" dirty="0">
                <a:solidFill>
                  <a:schemeClr val="tx1"/>
                </a:solidFill>
              </a:rPr>
            </a:br>
            <a:r>
              <a:rPr lang="en-GB" sz="1800" dirty="0">
                <a:solidFill>
                  <a:schemeClr val="tx1"/>
                </a:solidFill>
              </a:rPr>
              <a:t/>
            </a:r>
            <a:br>
              <a:rPr lang="en-GB" sz="1800" dirty="0">
                <a:solidFill>
                  <a:schemeClr val="tx1"/>
                </a:solidFill>
              </a:rPr>
            </a:br>
            <a:r>
              <a:rPr lang="en-GB" sz="1800" dirty="0">
                <a:solidFill>
                  <a:schemeClr val="tx1"/>
                </a:solidFill>
              </a:rPr>
              <a:t>One key advantage is that it can function in low light or complete darkness, meaning patients do not need to be woken up for routine observations.</a:t>
            </a:r>
            <a:br>
              <a:rPr lang="en-GB" sz="1800" dirty="0">
                <a:solidFill>
                  <a:schemeClr val="tx1"/>
                </a:solidFill>
              </a:rPr>
            </a:br>
            <a:r>
              <a:rPr lang="en-GB" sz="1800" dirty="0">
                <a:solidFill>
                  <a:schemeClr val="tx1"/>
                </a:solidFill>
              </a:rPr>
              <a:t/>
            </a:r>
            <a:br>
              <a:rPr lang="en-GB" sz="1800" dirty="0">
                <a:solidFill>
                  <a:schemeClr val="tx1"/>
                </a:solidFill>
              </a:rPr>
            </a:br>
            <a:r>
              <a:rPr lang="en-GB" sz="1800" dirty="0">
                <a:solidFill>
                  <a:schemeClr val="tx1"/>
                </a:solidFill>
              </a:rPr>
              <a:t>This could be particularly beneficial in high-risk environments, where continuous monitoring is necessary but can sometimes feel intrusive for patients.</a:t>
            </a:r>
            <a:endParaRPr lang="en-GB" sz="1800" dirty="0">
              <a:solidFill>
                <a:schemeClr val="tx1"/>
              </a:solidFill>
            </a:endParaRPr>
          </a:p>
        </p:txBody>
      </p:sp>
    </p:spTree>
    <p:extLst>
      <p:ext uri="{BB962C8B-B14F-4D97-AF65-F5344CB8AC3E}">
        <p14:creationId xmlns:p14="http://schemas.microsoft.com/office/powerpoint/2010/main" val="814092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5399" y="576348"/>
            <a:ext cx="8596668" cy="5417128"/>
          </a:xfrm>
        </p:spPr>
        <p:txBody>
          <a:bodyPr>
            <a:noAutofit/>
          </a:bodyPr>
          <a:lstStyle/>
          <a:p>
            <a:pPr>
              <a:lnSpc>
                <a:spcPct val="150000"/>
              </a:lnSpc>
            </a:pPr>
            <a:r>
              <a:rPr lang="en-GB" sz="1800" b="1" dirty="0" smtClean="0">
                <a:solidFill>
                  <a:schemeClr val="tx1"/>
                </a:solidFill>
              </a:rPr>
              <a:t>IMPACT ON WORKFORCE</a:t>
            </a:r>
            <a:r>
              <a:rPr lang="en-GB" sz="1800" b="1" dirty="0">
                <a:solidFill>
                  <a:schemeClr val="tx1"/>
                </a:solidFill>
              </a:rPr>
              <a:t/>
            </a:r>
            <a:br>
              <a:rPr lang="en-GB" sz="1800" b="1" dirty="0">
                <a:solidFill>
                  <a:schemeClr val="tx1"/>
                </a:solidFill>
              </a:rPr>
            </a:br>
            <a:r>
              <a:rPr lang="en-GB" sz="1800" dirty="0">
                <a:solidFill>
                  <a:schemeClr val="tx1"/>
                </a:solidFill>
              </a:rPr>
              <a:t/>
            </a:r>
            <a:br>
              <a:rPr lang="en-GB" sz="1800" dirty="0">
                <a:solidFill>
                  <a:schemeClr val="tx1"/>
                </a:solidFill>
              </a:rPr>
            </a:br>
            <a:r>
              <a:rPr lang="en-GB" sz="1800" dirty="0">
                <a:solidFill>
                  <a:schemeClr val="tx1"/>
                </a:solidFill>
              </a:rPr>
              <a:t>In terms of the workforce, </a:t>
            </a:r>
            <a:r>
              <a:rPr lang="en-GB" sz="1800" dirty="0" err="1">
                <a:solidFill>
                  <a:schemeClr val="tx1"/>
                </a:solidFill>
              </a:rPr>
              <a:t>Oxevision</a:t>
            </a:r>
            <a:r>
              <a:rPr lang="en-GB" sz="1800" dirty="0">
                <a:solidFill>
                  <a:schemeClr val="tx1"/>
                </a:solidFill>
              </a:rPr>
              <a:t> may reduce the need for frequent physical observations, which could potentially ease staff workload.</a:t>
            </a:r>
            <a:br>
              <a:rPr lang="en-GB" sz="1800" dirty="0">
                <a:solidFill>
                  <a:schemeClr val="tx1"/>
                </a:solidFill>
              </a:rPr>
            </a:br>
            <a:r>
              <a:rPr lang="en-GB" sz="1800" dirty="0">
                <a:solidFill>
                  <a:schemeClr val="tx1"/>
                </a:solidFill>
              </a:rPr>
              <a:t/>
            </a:r>
            <a:br>
              <a:rPr lang="en-GB" sz="1800" dirty="0">
                <a:solidFill>
                  <a:schemeClr val="tx1"/>
                </a:solidFill>
              </a:rPr>
            </a:br>
            <a:r>
              <a:rPr lang="en-GB" sz="1800" dirty="0">
                <a:solidFill>
                  <a:schemeClr val="tx1"/>
                </a:solidFill>
              </a:rPr>
              <a:t>It might also support clinical decision-making by providing continuous data rather than relying solely on periodic checks.</a:t>
            </a:r>
            <a:br>
              <a:rPr lang="en-GB" sz="1800" dirty="0">
                <a:solidFill>
                  <a:schemeClr val="tx1"/>
                </a:solidFill>
              </a:rPr>
            </a:br>
            <a:r>
              <a:rPr lang="en-GB" sz="1800" dirty="0">
                <a:solidFill>
                  <a:schemeClr val="tx1"/>
                </a:solidFill>
              </a:rPr>
              <a:t/>
            </a:r>
            <a:br>
              <a:rPr lang="en-GB" sz="1800" dirty="0">
                <a:solidFill>
                  <a:schemeClr val="tx1"/>
                </a:solidFill>
              </a:rPr>
            </a:br>
            <a:r>
              <a:rPr lang="en-GB" sz="1800" dirty="0">
                <a:solidFill>
                  <a:schemeClr val="tx1"/>
                </a:solidFill>
              </a:rPr>
              <a:t>However, it could be argued that there is a risk of over-reliance on technology, which may lead to reduced face-to-face interaction or even deskilling over time.</a:t>
            </a:r>
            <a:br>
              <a:rPr lang="en-GB" sz="1800" dirty="0">
                <a:solidFill>
                  <a:schemeClr val="tx1"/>
                </a:solidFill>
              </a:rPr>
            </a:br>
            <a:r>
              <a:rPr lang="en-GB" sz="1800" dirty="0">
                <a:solidFill>
                  <a:schemeClr val="tx1"/>
                </a:solidFill>
              </a:rPr>
              <a:t/>
            </a:r>
            <a:br>
              <a:rPr lang="en-GB" sz="1800" dirty="0">
                <a:solidFill>
                  <a:schemeClr val="tx1"/>
                </a:solidFill>
              </a:rPr>
            </a:br>
            <a:r>
              <a:rPr lang="en-GB" sz="1800" dirty="0">
                <a:solidFill>
                  <a:schemeClr val="tx1"/>
                </a:solidFill>
              </a:rPr>
              <a:t>So while efficiency may improve, the human element of care could possibly be affected</a:t>
            </a:r>
            <a:r>
              <a:rPr lang="en-GB" sz="1800" dirty="0" smtClean="0">
                <a:solidFill>
                  <a:schemeClr val="tx1"/>
                </a:solidFill>
              </a:rPr>
              <a:t>. </a:t>
            </a:r>
            <a:r>
              <a:rPr lang="en-GB" sz="1800" dirty="0">
                <a:solidFill>
                  <a:schemeClr val="tx1"/>
                </a:solidFill>
              </a:rPr>
              <a:t>(</a:t>
            </a:r>
            <a:r>
              <a:rPr lang="en-GB" sz="1800" dirty="0" err="1">
                <a:solidFill>
                  <a:schemeClr val="tx1"/>
                </a:solidFill>
              </a:rPr>
              <a:t>Topol</a:t>
            </a:r>
            <a:r>
              <a:rPr lang="en-GB" sz="1800" dirty="0">
                <a:solidFill>
                  <a:schemeClr val="tx1"/>
                </a:solidFill>
              </a:rPr>
              <a:t>, 2019</a:t>
            </a:r>
            <a:r>
              <a:rPr lang="en-GB" sz="1800" dirty="0" smtClean="0">
                <a:solidFill>
                  <a:schemeClr val="tx1"/>
                </a:solidFill>
              </a:rPr>
              <a:t>).</a:t>
            </a:r>
            <a:r>
              <a:rPr lang="en-GB" sz="1800" dirty="0">
                <a:solidFill>
                  <a:schemeClr val="tx1"/>
                </a:solidFill>
              </a:rPr>
              <a:t/>
            </a:r>
            <a:br>
              <a:rPr lang="en-GB" sz="1800" dirty="0">
                <a:solidFill>
                  <a:schemeClr val="tx1"/>
                </a:solidFill>
              </a:rPr>
            </a:br>
            <a:endParaRPr lang="en-GB" sz="1800" dirty="0">
              <a:solidFill>
                <a:schemeClr val="tx1"/>
              </a:solidFill>
            </a:endParaRPr>
          </a:p>
        </p:txBody>
      </p:sp>
    </p:spTree>
    <p:extLst>
      <p:ext uri="{BB962C8B-B14F-4D97-AF65-F5344CB8AC3E}">
        <p14:creationId xmlns:p14="http://schemas.microsoft.com/office/powerpoint/2010/main" val="4257748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5399" y="576348"/>
            <a:ext cx="8596668" cy="5417128"/>
          </a:xfrm>
        </p:spPr>
        <p:txBody>
          <a:bodyPr>
            <a:noAutofit/>
          </a:bodyPr>
          <a:lstStyle/>
          <a:p>
            <a:pPr>
              <a:lnSpc>
                <a:spcPct val="150000"/>
              </a:lnSpc>
            </a:pPr>
            <a:r>
              <a:rPr lang="en-GB" sz="1800" b="1" dirty="0" smtClean="0">
                <a:solidFill>
                  <a:schemeClr val="tx2"/>
                </a:solidFill>
              </a:rPr>
              <a:t>IMPACT ON SERVICE DELIVERY</a:t>
            </a:r>
            <a:r>
              <a:rPr lang="en-GB" sz="1800" dirty="0">
                <a:solidFill>
                  <a:schemeClr val="tx2"/>
                </a:solidFill>
              </a:rPr>
              <a:t/>
            </a:r>
            <a:br>
              <a:rPr lang="en-GB" sz="1800" dirty="0">
                <a:solidFill>
                  <a:schemeClr val="tx2"/>
                </a:solidFill>
              </a:rPr>
            </a:br>
            <a:r>
              <a:rPr lang="en-GB" sz="1800" dirty="0">
                <a:solidFill>
                  <a:schemeClr val="tx2"/>
                </a:solidFill>
              </a:rPr>
              <a:t/>
            </a:r>
            <a:br>
              <a:rPr lang="en-GB" sz="1800" dirty="0">
                <a:solidFill>
                  <a:schemeClr val="tx2"/>
                </a:solidFill>
              </a:rPr>
            </a:br>
            <a:r>
              <a:rPr lang="en-GB" sz="1800" dirty="0">
                <a:solidFill>
                  <a:schemeClr val="tx2"/>
                </a:solidFill>
              </a:rPr>
              <a:t>From a service delivery perspective, </a:t>
            </a:r>
            <a:r>
              <a:rPr lang="en-GB" sz="1800" dirty="0" err="1">
                <a:solidFill>
                  <a:schemeClr val="tx2"/>
                </a:solidFill>
              </a:rPr>
              <a:t>Oxevision</a:t>
            </a:r>
            <a:r>
              <a:rPr lang="en-GB" sz="1800" dirty="0">
                <a:solidFill>
                  <a:schemeClr val="tx2"/>
                </a:solidFill>
              </a:rPr>
              <a:t> appears to enable more consistent and continuous monitoring compared to traditional observation methods</a:t>
            </a:r>
            <a:r>
              <a:rPr lang="en-GB" sz="1800" dirty="0" smtClean="0">
                <a:solidFill>
                  <a:schemeClr val="tx2"/>
                </a:solidFill>
              </a:rPr>
              <a:t>.</a:t>
            </a:r>
            <a:r>
              <a:rPr lang="en-GB" sz="1800" dirty="0">
                <a:solidFill>
                  <a:schemeClr val="tx2"/>
                </a:solidFill>
              </a:rPr>
              <a:t/>
            </a:r>
            <a:br>
              <a:rPr lang="en-GB" sz="1800" dirty="0">
                <a:solidFill>
                  <a:schemeClr val="tx2"/>
                </a:solidFill>
              </a:rPr>
            </a:br>
            <a:r>
              <a:rPr lang="en-GB" sz="1800" dirty="0">
                <a:solidFill>
                  <a:schemeClr val="tx2"/>
                </a:solidFill>
              </a:rPr>
              <a:t>This may help identify deterioration earlier and allow for quicker intervention, which is particularly important in mental health settings</a:t>
            </a:r>
            <a:r>
              <a:rPr lang="en-GB" sz="1800" dirty="0" smtClean="0">
                <a:solidFill>
                  <a:schemeClr val="tx2"/>
                </a:solidFill>
              </a:rPr>
              <a:t>.</a:t>
            </a:r>
            <a:r>
              <a:rPr lang="en-GB" sz="1800" dirty="0">
                <a:solidFill>
                  <a:schemeClr val="tx2"/>
                </a:solidFill>
              </a:rPr>
              <a:t/>
            </a:r>
            <a:br>
              <a:rPr lang="en-GB" sz="1800" dirty="0">
                <a:solidFill>
                  <a:schemeClr val="tx2"/>
                </a:solidFill>
              </a:rPr>
            </a:br>
            <a:r>
              <a:rPr lang="en-GB" sz="1800" dirty="0">
                <a:solidFill>
                  <a:schemeClr val="tx2"/>
                </a:solidFill>
              </a:rPr>
              <a:t>This reliance on digital systems could be seen as both a strength and a limitation</a:t>
            </a:r>
            <a:r>
              <a:rPr lang="en-GB" sz="1800" dirty="0" smtClean="0">
                <a:solidFill>
                  <a:schemeClr val="tx2"/>
                </a:solidFill>
              </a:rPr>
              <a:t>.</a:t>
            </a:r>
            <a:r>
              <a:rPr lang="en-GB" sz="1800" dirty="0">
                <a:solidFill>
                  <a:schemeClr val="tx2"/>
                </a:solidFill>
              </a:rPr>
              <a:t/>
            </a:r>
            <a:br>
              <a:rPr lang="en-GB" sz="1800" dirty="0">
                <a:solidFill>
                  <a:schemeClr val="tx2"/>
                </a:solidFill>
              </a:rPr>
            </a:br>
            <a:r>
              <a:rPr lang="en-GB" sz="1800" dirty="0">
                <a:solidFill>
                  <a:schemeClr val="tx2"/>
                </a:solidFill>
              </a:rPr>
              <a:t>As highlighted by </a:t>
            </a:r>
            <a:r>
              <a:rPr lang="en-GB" sz="1800" dirty="0" err="1">
                <a:solidFill>
                  <a:schemeClr val="tx2"/>
                </a:solidFill>
              </a:rPr>
              <a:t>Wachter</a:t>
            </a:r>
            <a:r>
              <a:rPr lang="en-GB" sz="1800" dirty="0">
                <a:solidFill>
                  <a:schemeClr val="tx2"/>
                </a:solidFill>
              </a:rPr>
              <a:t> (2016), while digital technologies can improve efficiency, they can also introduce new risks, particularly if systems fail or are not implemented effectively</a:t>
            </a:r>
            <a:r>
              <a:rPr lang="en-GB" sz="1800" dirty="0" smtClean="0">
                <a:solidFill>
                  <a:schemeClr val="tx2"/>
                </a:solidFill>
              </a:rPr>
              <a:t>.</a:t>
            </a:r>
            <a:r>
              <a:rPr lang="en-GB" sz="1800" dirty="0">
                <a:solidFill>
                  <a:schemeClr val="tx2"/>
                </a:solidFill>
              </a:rPr>
              <a:t/>
            </a:r>
            <a:br>
              <a:rPr lang="en-GB" sz="1800" dirty="0">
                <a:solidFill>
                  <a:schemeClr val="tx2"/>
                </a:solidFill>
              </a:rPr>
            </a:br>
            <a:r>
              <a:rPr lang="en-GB" sz="1800" dirty="0">
                <a:solidFill>
                  <a:schemeClr val="tx2"/>
                </a:solidFill>
              </a:rPr>
              <a:t>However, its effectiveness is likely dependent on reliable digital infrastructure, and any technical failures could potentially disrupt care delivery</a:t>
            </a:r>
            <a:r>
              <a:rPr lang="en-GB" sz="1800" dirty="0" smtClean="0">
                <a:solidFill>
                  <a:schemeClr val="tx2"/>
                </a:solidFill>
              </a:rPr>
              <a:t>. (NHS England, 2022).</a:t>
            </a:r>
            <a:endParaRPr lang="en-GB" sz="1800" dirty="0">
              <a:solidFill>
                <a:schemeClr val="tx2"/>
              </a:solidFill>
            </a:endParaRPr>
          </a:p>
        </p:txBody>
      </p:sp>
    </p:spTree>
    <p:extLst>
      <p:ext uri="{BB962C8B-B14F-4D97-AF65-F5344CB8AC3E}">
        <p14:creationId xmlns:p14="http://schemas.microsoft.com/office/powerpoint/2010/main" val="10712754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5399" y="576348"/>
            <a:ext cx="8596668" cy="5417128"/>
          </a:xfrm>
        </p:spPr>
        <p:txBody>
          <a:bodyPr>
            <a:noAutofit/>
          </a:bodyPr>
          <a:lstStyle/>
          <a:p>
            <a:pPr>
              <a:lnSpc>
                <a:spcPct val="150000"/>
              </a:lnSpc>
            </a:pPr>
            <a:r>
              <a:rPr lang="en-GB" sz="1800" b="1" dirty="0" smtClean="0">
                <a:solidFill>
                  <a:schemeClr val="tx1"/>
                </a:solidFill>
              </a:rPr>
              <a:t>IMPACT ON PATIENTS</a:t>
            </a:r>
            <a:r>
              <a:rPr lang="en-GB" sz="1800" dirty="0">
                <a:solidFill>
                  <a:schemeClr val="tx1"/>
                </a:solidFill>
              </a:rPr>
              <a:t/>
            </a:r>
            <a:br>
              <a:rPr lang="en-GB" sz="1800" dirty="0">
                <a:solidFill>
                  <a:schemeClr val="tx1"/>
                </a:solidFill>
              </a:rPr>
            </a:br>
            <a:r>
              <a:rPr lang="en-GB" sz="1800" dirty="0">
                <a:solidFill>
                  <a:schemeClr val="tx1"/>
                </a:solidFill>
              </a:rPr>
              <a:t/>
            </a:r>
            <a:br>
              <a:rPr lang="en-GB" sz="1800" dirty="0">
                <a:solidFill>
                  <a:schemeClr val="tx1"/>
                </a:solidFill>
              </a:rPr>
            </a:br>
            <a:r>
              <a:rPr lang="en-GB" sz="1800" dirty="0">
                <a:solidFill>
                  <a:schemeClr val="tx1"/>
                </a:solidFill>
              </a:rPr>
              <a:t>For patients, one potential benefit is improved sleep, as they are less likely to be disturbed during the night.</a:t>
            </a:r>
            <a:br>
              <a:rPr lang="en-GB" sz="1800" dirty="0">
                <a:solidFill>
                  <a:schemeClr val="tx1"/>
                </a:solidFill>
              </a:rPr>
            </a:br>
            <a:r>
              <a:rPr lang="en-GB" sz="1800" dirty="0">
                <a:solidFill>
                  <a:schemeClr val="tx1"/>
                </a:solidFill>
              </a:rPr>
              <a:t/>
            </a:r>
            <a:br>
              <a:rPr lang="en-GB" sz="1800" dirty="0">
                <a:solidFill>
                  <a:schemeClr val="tx1"/>
                </a:solidFill>
              </a:rPr>
            </a:br>
            <a:r>
              <a:rPr lang="en-GB" sz="1800" dirty="0">
                <a:solidFill>
                  <a:schemeClr val="tx1"/>
                </a:solidFill>
              </a:rPr>
              <a:t>It may also feel less physically intrusive compared to in-person checks.</a:t>
            </a:r>
            <a:br>
              <a:rPr lang="en-GB" sz="1800" dirty="0">
                <a:solidFill>
                  <a:schemeClr val="tx1"/>
                </a:solidFill>
              </a:rPr>
            </a:br>
            <a:r>
              <a:rPr lang="en-GB" sz="1800" dirty="0">
                <a:solidFill>
                  <a:schemeClr val="tx1"/>
                </a:solidFill>
              </a:rPr>
              <a:t/>
            </a:r>
            <a:br>
              <a:rPr lang="en-GB" sz="1800" dirty="0">
                <a:solidFill>
                  <a:schemeClr val="tx1"/>
                </a:solidFill>
              </a:rPr>
            </a:br>
            <a:r>
              <a:rPr lang="en-GB" sz="1800" dirty="0">
                <a:solidFill>
                  <a:schemeClr val="tx1"/>
                </a:solidFill>
              </a:rPr>
              <a:t>However, some patients might feel uncomfortable or anxious about being monitored by cameras, even if the system is designed to protect privacy.</a:t>
            </a:r>
            <a:br>
              <a:rPr lang="en-GB" sz="1800" dirty="0">
                <a:solidFill>
                  <a:schemeClr val="tx1"/>
                </a:solidFill>
              </a:rPr>
            </a:br>
            <a:r>
              <a:rPr lang="en-GB" sz="1800" dirty="0">
                <a:solidFill>
                  <a:schemeClr val="tx1"/>
                </a:solidFill>
              </a:rPr>
              <a:t/>
            </a:r>
            <a:br>
              <a:rPr lang="en-GB" sz="1800" dirty="0">
                <a:solidFill>
                  <a:schemeClr val="tx1"/>
                </a:solidFill>
              </a:rPr>
            </a:br>
            <a:r>
              <a:rPr lang="en-GB" sz="1800" dirty="0">
                <a:solidFill>
                  <a:schemeClr val="tx1"/>
                </a:solidFill>
              </a:rPr>
              <a:t>This suggests that patient perception and individual preference play a significant role in how acceptable the technology is</a:t>
            </a:r>
            <a:r>
              <a:rPr lang="en-GB" sz="1800" dirty="0" smtClean="0">
                <a:solidFill>
                  <a:schemeClr val="tx1"/>
                </a:solidFill>
              </a:rPr>
              <a:t>. (Lupton, 2021).</a:t>
            </a:r>
            <a:endParaRPr lang="en-GB" sz="1800" dirty="0">
              <a:solidFill>
                <a:schemeClr val="tx1"/>
              </a:solidFill>
            </a:endParaRPr>
          </a:p>
        </p:txBody>
      </p:sp>
    </p:spTree>
    <p:extLst>
      <p:ext uri="{BB962C8B-B14F-4D97-AF65-F5344CB8AC3E}">
        <p14:creationId xmlns:p14="http://schemas.microsoft.com/office/powerpoint/2010/main" val="42838505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5399" y="576348"/>
            <a:ext cx="8596668" cy="5417128"/>
          </a:xfrm>
        </p:spPr>
        <p:txBody>
          <a:bodyPr>
            <a:noAutofit/>
          </a:bodyPr>
          <a:lstStyle/>
          <a:p>
            <a:pPr>
              <a:lnSpc>
                <a:spcPct val="150000"/>
              </a:lnSpc>
            </a:pPr>
            <a:r>
              <a:rPr lang="en-GB" sz="1800" b="1" dirty="0" smtClean="0">
                <a:solidFill>
                  <a:schemeClr val="tx1"/>
                </a:solidFill>
              </a:rPr>
              <a:t>IMPACT ON COMMUNITY</a:t>
            </a:r>
            <a:r>
              <a:rPr lang="en-GB" sz="1800" dirty="0">
                <a:solidFill>
                  <a:schemeClr val="tx1"/>
                </a:solidFill>
              </a:rPr>
              <a:t/>
            </a:r>
            <a:br>
              <a:rPr lang="en-GB" sz="1800" dirty="0">
                <a:solidFill>
                  <a:schemeClr val="tx1"/>
                </a:solidFill>
              </a:rPr>
            </a:br>
            <a:r>
              <a:rPr lang="en-GB" sz="1800" dirty="0">
                <a:solidFill>
                  <a:schemeClr val="tx1"/>
                </a:solidFill>
              </a:rPr>
              <a:t/>
            </a:r>
            <a:br>
              <a:rPr lang="en-GB" sz="1800" dirty="0">
                <a:solidFill>
                  <a:schemeClr val="tx1"/>
                </a:solidFill>
              </a:rPr>
            </a:br>
            <a:r>
              <a:rPr lang="en-GB" sz="1800" dirty="0">
                <a:solidFill>
                  <a:schemeClr val="tx1"/>
                </a:solidFill>
              </a:rPr>
              <a:t>At a wider community level, </a:t>
            </a:r>
            <a:r>
              <a:rPr lang="en-GB" sz="1800" dirty="0" err="1">
                <a:solidFill>
                  <a:schemeClr val="tx1"/>
                </a:solidFill>
              </a:rPr>
              <a:t>Oxevision</a:t>
            </a:r>
            <a:r>
              <a:rPr lang="en-GB" sz="1800" dirty="0">
                <a:solidFill>
                  <a:schemeClr val="tx1"/>
                </a:solidFill>
              </a:rPr>
              <a:t> may provide reassurance to families that patients are being closely monitored and kept safe.</a:t>
            </a:r>
            <a:br>
              <a:rPr lang="en-GB" sz="1800" dirty="0">
                <a:solidFill>
                  <a:schemeClr val="tx1"/>
                </a:solidFill>
              </a:rPr>
            </a:br>
            <a:r>
              <a:rPr lang="en-GB" sz="1800" dirty="0">
                <a:solidFill>
                  <a:schemeClr val="tx1"/>
                </a:solidFill>
              </a:rPr>
              <a:t/>
            </a:r>
            <a:br>
              <a:rPr lang="en-GB" sz="1800" dirty="0">
                <a:solidFill>
                  <a:schemeClr val="tx1"/>
                </a:solidFill>
              </a:rPr>
            </a:br>
            <a:r>
              <a:rPr lang="en-GB" sz="1800" dirty="0">
                <a:solidFill>
                  <a:schemeClr val="tx1"/>
                </a:solidFill>
              </a:rPr>
              <a:t>It could also contribute to reducing serious incidents, which may improve public confidence in mental health services.</a:t>
            </a:r>
            <a:br>
              <a:rPr lang="en-GB" sz="1800" dirty="0">
                <a:solidFill>
                  <a:schemeClr val="tx1"/>
                </a:solidFill>
              </a:rPr>
            </a:br>
            <a:r>
              <a:rPr lang="en-GB" sz="1800" dirty="0">
                <a:solidFill>
                  <a:schemeClr val="tx1"/>
                </a:solidFill>
              </a:rPr>
              <a:t/>
            </a:r>
            <a:br>
              <a:rPr lang="en-GB" sz="1800" dirty="0">
                <a:solidFill>
                  <a:schemeClr val="tx1"/>
                </a:solidFill>
              </a:rPr>
            </a:br>
            <a:r>
              <a:rPr lang="en-GB" sz="1800" dirty="0">
                <a:solidFill>
                  <a:schemeClr val="tx1"/>
                </a:solidFill>
              </a:rPr>
              <a:t>However, there are broader ethical concerns around surveillance in healthcare, and this could influence how such technologies are viewed by the public</a:t>
            </a:r>
            <a:r>
              <a:rPr lang="en-GB" sz="1800" dirty="0" smtClean="0">
                <a:solidFill>
                  <a:schemeClr val="tx1"/>
                </a:solidFill>
              </a:rPr>
              <a:t>. (Lupton, 2021).</a:t>
            </a:r>
            <a:endParaRPr lang="en-GB" sz="1800" dirty="0">
              <a:solidFill>
                <a:schemeClr val="tx1"/>
              </a:solidFill>
            </a:endParaRPr>
          </a:p>
        </p:txBody>
      </p:sp>
    </p:spTree>
    <p:extLst>
      <p:ext uri="{BB962C8B-B14F-4D97-AF65-F5344CB8AC3E}">
        <p14:creationId xmlns:p14="http://schemas.microsoft.com/office/powerpoint/2010/main" val="38729347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0461" y="277089"/>
            <a:ext cx="8596668" cy="6223463"/>
          </a:xfrm>
        </p:spPr>
        <p:txBody>
          <a:bodyPr>
            <a:noAutofit/>
          </a:bodyPr>
          <a:lstStyle/>
          <a:p>
            <a:pPr>
              <a:lnSpc>
                <a:spcPct val="150000"/>
              </a:lnSpc>
            </a:pPr>
            <a:r>
              <a:rPr lang="en-GB" sz="1800" b="1" dirty="0" smtClean="0">
                <a:solidFill>
                  <a:schemeClr val="tx1"/>
                </a:solidFill>
              </a:rPr>
              <a:t>CHALLENGES</a:t>
            </a:r>
            <a:r>
              <a:rPr lang="en-GB" sz="1800" dirty="0">
                <a:solidFill>
                  <a:schemeClr val="tx1"/>
                </a:solidFill>
              </a:rPr>
              <a:t/>
            </a:r>
            <a:br>
              <a:rPr lang="en-GB" sz="1800" dirty="0">
                <a:solidFill>
                  <a:schemeClr val="tx1"/>
                </a:solidFill>
              </a:rPr>
            </a:br>
            <a:r>
              <a:rPr lang="en-GB" sz="1800" dirty="0">
                <a:solidFill>
                  <a:schemeClr val="tx1"/>
                </a:solidFill>
              </a:rPr>
              <a:t/>
            </a:r>
            <a:br>
              <a:rPr lang="en-GB" sz="1800" dirty="0">
                <a:solidFill>
                  <a:schemeClr val="tx1"/>
                </a:solidFill>
              </a:rPr>
            </a:br>
            <a:r>
              <a:rPr lang="en-GB" sz="1800" dirty="0">
                <a:solidFill>
                  <a:schemeClr val="tx1"/>
                </a:solidFill>
              </a:rPr>
              <a:t>Despite its advantages, </a:t>
            </a:r>
            <a:r>
              <a:rPr lang="en-GB" sz="1800" dirty="0" err="1">
                <a:solidFill>
                  <a:schemeClr val="tx1"/>
                </a:solidFill>
              </a:rPr>
              <a:t>Oxevision</a:t>
            </a:r>
            <a:r>
              <a:rPr lang="en-GB" sz="1800" dirty="0">
                <a:solidFill>
                  <a:schemeClr val="tx1"/>
                </a:solidFill>
              </a:rPr>
              <a:t> presents several challenges.</a:t>
            </a:r>
            <a:br>
              <a:rPr lang="en-GB" sz="1800" dirty="0">
                <a:solidFill>
                  <a:schemeClr val="tx1"/>
                </a:solidFill>
              </a:rPr>
            </a:br>
            <a:r>
              <a:rPr lang="en-GB" sz="1800" dirty="0">
                <a:solidFill>
                  <a:schemeClr val="tx1"/>
                </a:solidFill>
              </a:rPr>
              <a:t/>
            </a:r>
            <a:br>
              <a:rPr lang="en-GB" sz="1800" dirty="0">
                <a:solidFill>
                  <a:schemeClr val="tx1"/>
                </a:solidFill>
              </a:rPr>
            </a:br>
            <a:r>
              <a:rPr lang="en-GB" sz="1800" dirty="0">
                <a:solidFill>
                  <a:schemeClr val="tx1"/>
                </a:solidFill>
              </a:rPr>
              <a:t>Privacy is a key concern, particularly within mental health settings where patients may already feel vulnerable.</a:t>
            </a:r>
            <a:br>
              <a:rPr lang="en-GB" sz="1800" dirty="0">
                <a:solidFill>
                  <a:schemeClr val="tx1"/>
                </a:solidFill>
              </a:rPr>
            </a:br>
            <a:r>
              <a:rPr lang="en-GB" sz="1800" dirty="0">
                <a:solidFill>
                  <a:schemeClr val="tx1"/>
                </a:solidFill>
              </a:rPr>
              <a:t/>
            </a:r>
            <a:br>
              <a:rPr lang="en-GB" sz="1800" dirty="0">
                <a:solidFill>
                  <a:schemeClr val="tx1"/>
                </a:solidFill>
              </a:rPr>
            </a:br>
            <a:r>
              <a:rPr lang="en-GB" sz="1800" dirty="0">
                <a:solidFill>
                  <a:schemeClr val="tx1"/>
                </a:solidFill>
              </a:rPr>
              <a:t>There are also potential issues around informed consent, especially if patients lack capacity.</a:t>
            </a:r>
            <a:br>
              <a:rPr lang="en-GB" sz="1800" dirty="0">
                <a:solidFill>
                  <a:schemeClr val="tx1"/>
                </a:solidFill>
              </a:rPr>
            </a:br>
            <a:r>
              <a:rPr lang="en-GB" sz="1800" dirty="0">
                <a:solidFill>
                  <a:schemeClr val="tx1"/>
                </a:solidFill>
              </a:rPr>
              <a:t/>
            </a:r>
            <a:br>
              <a:rPr lang="en-GB" sz="1800" dirty="0">
                <a:solidFill>
                  <a:schemeClr val="tx1"/>
                </a:solidFill>
              </a:rPr>
            </a:br>
            <a:r>
              <a:rPr lang="en-GB" sz="1800" dirty="0">
                <a:solidFill>
                  <a:schemeClr val="tx1"/>
                </a:solidFill>
              </a:rPr>
              <a:t>In addition, the system may be costly to implement and maintain, and there is a possibility of over-reliance on digital monitoring.</a:t>
            </a:r>
            <a:br>
              <a:rPr lang="en-GB" sz="1800" dirty="0">
                <a:solidFill>
                  <a:schemeClr val="tx1"/>
                </a:solidFill>
              </a:rPr>
            </a:br>
            <a:r>
              <a:rPr lang="en-GB" sz="1800" dirty="0">
                <a:solidFill>
                  <a:schemeClr val="tx1"/>
                </a:solidFill>
              </a:rPr>
              <a:t/>
            </a:r>
            <a:br>
              <a:rPr lang="en-GB" sz="1800" dirty="0">
                <a:solidFill>
                  <a:schemeClr val="tx1"/>
                </a:solidFill>
              </a:rPr>
            </a:br>
            <a:r>
              <a:rPr lang="en-GB" sz="1800" dirty="0">
                <a:solidFill>
                  <a:schemeClr val="tx1"/>
                </a:solidFill>
              </a:rPr>
              <a:t>These factors suggest that careful consideration is needed when implementing such technologies</a:t>
            </a:r>
            <a:r>
              <a:rPr lang="en-GB" sz="1800" dirty="0" smtClean="0">
                <a:solidFill>
                  <a:schemeClr val="tx1"/>
                </a:solidFill>
              </a:rPr>
              <a:t>. (NICE, 2022).</a:t>
            </a:r>
            <a:r>
              <a:rPr lang="en-GB" sz="1800" dirty="0">
                <a:solidFill>
                  <a:schemeClr val="tx1"/>
                </a:solidFill>
              </a:rPr>
              <a:t/>
            </a:r>
            <a:br>
              <a:rPr lang="en-GB" sz="1800" dirty="0">
                <a:solidFill>
                  <a:schemeClr val="tx1"/>
                </a:solidFill>
              </a:rPr>
            </a:br>
            <a:r>
              <a:rPr lang="en-GB" sz="1800" dirty="0">
                <a:solidFill>
                  <a:schemeClr val="tx1"/>
                </a:solidFill>
              </a:rPr>
              <a:t/>
            </a:r>
            <a:br>
              <a:rPr lang="en-GB" sz="1800" dirty="0">
                <a:solidFill>
                  <a:schemeClr val="tx1"/>
                </a:solidFill>
              </a:rPr>
            </a:br>
            <a:endParaRPr lang="en-GB" sz="1800" dirty="0">
              <a:solidFill>
                <a:schemeClr val="tx1"/>
              </a:solidFill>
            </a:endParaRPr>
          </a:p>
        </p:txBody>
      </p:sp>
    </p:spTree>
    <p:extLst>
      <p:ext uri="{BB962C8B-B14F-4D97-AF65-F5344CB8AC3E}">
        <p14:creationId xmlns:p14="http://schemas.microsoft.com/office/powerpoint/2010/main" val="37365172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0461" y="277089"/>
            <a:ext cx="8596668" cy="6223463"/>
          </a:xfrm>
        </p:spPr>
        <p:txBody>
          <a:bodyPr>
            <a:noAutofit/>
          </a:bodyPr>
          <a:lstStyle/>
          <a:p>
            <a:pPr>
              <a:lnSpc>
                <a:spcPct val="150000"/>
              </a:lnSpc>
            </a:pPr>
            <a:r>
              <a:rPr lang="en-GB" sz="1800" b="1" dirty="0" smtClean="0">
                <a:solidFill>
                  <a:schemeClr val="tx1"/>
                </a:solidFill>
              </a:rPr>
              <a:t>RECOMMENDATIONS</a:t>
            </a:r>
            <a:r>
              <a:rPr lang="en-GB" sz="1800" dirty="0">
                <a:solidFill>
                  <a:schemeClr val="tx1"/>
                </a:solidFill>
              </a:rPr>
              <a:t/>
            </a:r>
            <a:br>
              <a:rPr lang="en-GB" sz="1800" dirty="0">
                <a:solidFill>
                  <a:schemeClr val="tx1"/>
                </a:solidFill>
              </a:rPr>
            </a:br>
            <a:r>
              <a:rPr lang="en-GB" sz="1800" dirty="0">
                <a:solidFill>
                  <a:schemeClr val="tx1"/>
                </a:solidFill>
              </a:rPr>
              <a:t/>
            </a:r>
            <a:br>
              <a:rPr lang="en-GB" sz="1800" dirty="0">
                <a:solidFill>
                  <a:schemeClr val="tx1"/>
                </a:solidFill>
              </a:rPr>
            </a:br>
            <a:r>
              <a:rPr lang="en-GB" sz="1800" dirty="0">
                <a:solidFill>
                  <a:schemeClr val="tx1"/>
                </a:solidFill>
              </a:rPr>
              <a:t>It would seem important that </a:t>
            </a:r>
            <a:r>
              <a:rPr lang="en-GB" sz="1800" dirty="0" err="1">
                <a:solidFill>
                  <a:schemeClr val="tx1"/>
                </a:solidFill>
              </a:rPr>
              <a:t>Oxevision</a:t>
            </a:r>
            <a:r>
              <a:rPr lang="en-GB" sz="1800" dirty="0">
                <a:solidFill>
                  <a:schemeClr val="tx1"/>
                </a:solidFill>
              </a:rPr>
              <a:t> is implemented alongside clear ethical guidelines, particularly around consent and data protection.</a:t>
            </a:r>
            <a:br>
              <a:rPr lang="en-GB" sz="1800" dirty="0">
                <a:solidFill>
                  <a:schemeClr val="tx1"/>
                </a:solidFill>
              </a:rPr>
            </a:br>
            <a:r>
              <a:rPr lang="en-GB" sz="1800" dirty="0">
                <a:solidFill>
                  <a:schemeClr val="tx1"/>
                </a:solidFill>
              </a:rPr>
              <a:t/>
            </a:r>
            <a:br>
              <a:rPr lang="en-GB" sz="1800" dirty="0">
                <a:solidFill>
                  <a:schemeClr val="tx1"/>
                </a:solidFill>
              </a:rPr>
            </a:br>
            <a:r>
              <a:rPr lang="en-GB" sz="1800" dirty="0">
                <a:solidFill>
                  <a:schemeClr val="tx1"/>
                </a:solidFill>
              </a:rPr>
              <a:t>Staff training is also essential to ensure that the technology is used effectively and does not replace human interaction.</a:t>
            </a:r>
            <a:br>
              <a:rPr lang="en-GB" sz="1800" dirty="0">
                <a:solidFill>
                  <a:schemeClr val="tx1"/>
                </a:solidFill>
              </a:rPr>
            </a:br>
            <a:r>
              <a:rPr lang="en-GB" sz="1800" dirty="0">
                <a:solidFill>
                  <a:schemeClr val="tx1"/>
                </a:solidFill>
              </a:rPr>
              <a:t/>
            </a:r>
            <a:br>
              <a:rPr lang="en-GB" sz="1800" dirty="0">
                <a:solidFill>
                  <a:schemeClr val="tx1"/>
                </a:solidFill>
              </a:rPr>
            </a:br>
            <a:r>
              <a:rPr lang="en-GB" sz="1800" dirty="0">
                <a:solidFill>
                  <a:schemeClr val="tx1"/>
                </a:solidFill>
              </a:rPr>
              <a:t>A balanced approach, where technology supports rather than replaces care, may be the most appropriate way forward.</a:t>
            </a:r>
            <a:br>
              <a:rPr lang="en-GB" sz="1800" dirty="0">
                <a:solidFill>
                  <a:schemeClr val="tx1"/>
                </a:solidFill>
              </a:rPr>
            </a:br>
            <a:r>
              <a:rPr lang="en-GB" sz="1800" dirty="0">
                <a:solidFill>
                  <a:schemeClr val="tx1"/>
                </a:solidFill>
              </a:rPr>
              <a:t/>
            </a:r>
            <a:br>
              <a:rPr lang="en-GB" sz="1800" dirty="0">
                <a:solidFill>
                  <a:schemeClr val="tx1"/>
                </a:solidFill>
              </a:rPr>
            </a:br>
            <a:r>
              <a:rPr lang="en-GB" sz="1800" dirty="0">
                <a:solidFill>
                  <a:schemeClr val="tx1"/>
                </a:solidFill>
              </a:rPr>
              <a:t>Ongoing evaluation could also help ensure that the system continues to meet patient and service needs</a:t>
            </a:r>
            <a:r>
              <a:rPr lang="en-GB" sz="1800" dirty="0" smtClean="0">
                <a:solidFill>
                  <a:schemeClr val="tx1"/>
                </a:solidFill>
              </a:rPr>
              <a:t>. (</a:t>
            </a:r>
            <a:r>
              <a:rPr lang="en-GB" sz="1800" dirty="0" err="1" smtClean="0">
                <a:solidFill>
                  <a:schemeClr val="tx1"/>
                </a:solidFill>
              </a:rPr>
              <a:t>Topol</a:t>
            </a:r>
            <a:r>
              <a:rPr lang="en-GB" sz="1800" dirty="0" smtClean="0">
                <a:solidFill>
                  <a:schemeClr val="tx1"/>
                </a:solidFill>
              </a:rPr>
              <a:t>, 2019).</a:t>
            </a:r>
            <a:r>
              <a:rPr lang="en-GB" sz="1800" dirty="0">
                <a:solidFill>
                  <a:schemeClr val="tx1"/>
                </a:solidFill>
              </a:rPr>
              <a:t/>
            </a:r>
            <a:br>
              <a:rPr lang="en-GB" sz="1800" dirty="0">
                <a:solidFill>
                  <a:schemeClr val="tx1"/>
                </a:solidFill>
              </a:rPr>
            </a:br>
            <a:r>
              <a:rPr lang="en-GB" sz="1800" dirty="0">
                <a:solidFill>
                  <a:schemeClr val="tx1"/>
                </a:solidFill>
              </a:rPr>
              <a:t/>
            </a:r>
            <a:br>
              <a:rPr lang="en-GB" sz="1800" dirty="0">
                <a:solidFill>
                  <a:schemeClr val="tx1"/>
                </a:solidFill>
              </a:rPr>
            </a:br>
            <a:endParaRPr lang="en-GB" sz="1800" dirty="0">
              <a:solidFill>
                <a:schemeClr val="tx1"/>
              </a:solidFill>
            </a:endParaRPr>
          </a:p>
        </p:txBody>
      </p:sp>
    </p:spTree>
    <p:extLst>
      <p:ext uri="{BB962C8B-B14F-4D97-AF65-F5344CB8AC3E}">
        <p14:creationId xmlns:p14="http://schemas.microsoft.com/office/powerpoint/2010/main" val="15519268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774" y="584660"/>
            <a:ext cx="8596668" cy="5234249"/>
          </a:xfrm>
        </p:spPr>
        <p:txBody>
          <a:bodyPr>
            <a:noAutofit/>
          </a:bodyPr>
          <a:lstStyle/>
          <a:p>
            <a:pPr>
              <a:lnSpc>
                <a:spcPct val="150000"/>
              </a:lnSpc>
            </a:pPr>
            <a:r>
              <a:rPr lang="en-GB" sz="1800" b="1" dirty="0" smtClean="0">
                <a:solidFill>
                  <a:schemeClr val="tx1"/>
                </a:solidFill>
              </a:rPr>
              <a:t>CONCLUSION</a:t>
            </a:r>
            <a:r>
              <a:rPr lang="en-GB" sz="1800" dirty="0">
                <a:solidFill>
                  <a:schemeClr val="tx1"/>
                </a:solidFill>
              </a:rPr>
              <a:t/>
            </a:r>
            <a:br>
              <a:rPr lang="en-GB" sz="1800" dirty="0">
                <a:solidFill>
                  <a:schemeClr val="tx1"/>
                </a:solidFill>
              </a:rPr>
            </a:br>
            <a:r>
              <a:rPr lang="en-GB" sz="1800" dirty="0">
                <a:solidFill>
                  <a:schemeClr val="tx1"/>
                </a:solidFill>
              </a:rPr>
              <a:t/>
            </a:r>
            <a:br>
              <a:rPr lang="en-GB" sz="1800" dirty="0">
                <a:solidFill>
                  <a:schemeClr val="tx1"/>
                </a:solidFill>
              </a:rPr>
            </a:br>
            <a:r>
              <a:rPr lang="en-GB" sz="1800" dirty="0">
                <a:solidFill>
                  <a:schemeClr val="tx1"/>
                </a:solidFill>
              </a:rPr>
              <a:t>In conclusion, </a:t>
            </a:r>
            <a:r>
              <a:rPr lang="en-GB" sz="1800" dirty="0" err="1">
                <a:solidFill>
                  <a:schemeClr val="tx1"/>
                </a:solidFill>
              </a:rPr>
              <a:t>Oxevision</a:t>
            </a:r>
            <a:r>
              <a:rPr lang="en-GB" sz="1800" dirty="0">
                <a:solidFill>
                  <a:schemeClr val="tx1"/>
                </a:solidFill>
              </a:rPr>
              <a:t> appears to be an innovative digital tool that has the potential to improve safety and efficiency within mental health care.</a:t>
            </a:r>
            <a:br>
              <a:rPr lang="en-GB" sz="1800" dirty="0">
                <a:solidFill>
                  <a:schemeClr val="tx1"/>
                </a:solidFill>
              </a:rPr>
            </a:br>
            <a:r>
              <a:rPr lang="en-GB" sz="1800" dirty="0">
                <a:solidFill>
                  <a:schemeClr val="tx1"/>
                </a:solidFill>
              </a:rPr>
              <a:t/>
            </a:r>
            <a:br>
              <a:rPr lang="en-GB" sz="1800" dirty="0">
                <a:solidFill>
                  <a:schemeClr val="tx1"/>
                </a:solidFill>
              </a:rPr>
            </a:br>
            <a:r>
              <a:rPr lang="en-GB" sz="1800" dirty="0">
                <a:solidFill>
                  <a:schemeClr val="tx1"/>
                </a:solidFill>
              </a:rPr>
              <a:t>However, its success likely depends on how well it is implemented, particularly in balancing technological benefits with ethical considerations and patient experience.</a:t>
            </a:r>
            <a:br>
              <a:rPr lang="en-GB" sz="1800" dirty="0">
                <a:solidFill>
                  <a:schemeClr val="tx1"/>
                </a:solidFill>
              </a:rPr>
            </a:br>
            <a:r>
              <a:rPr lang="en-GB" sz="1800" dirty="0">
                <a:solidFill>
                  <a:schemeClr val="tx1"/>
                </a:solidFill>
              </a:rPr>
              <a:t/>
            </a:r>
            <a:br>
              <a:rPr lang="en-GB" sz="1800" dirty="0">
                <a:solidFill>
                  <a:schemeClr val="tx1"/>
                </a:solidFill>
              </a:rPr>
            </a:br>
            <a:r>
              <a:rPr lang="en-GB" sz="1800" dirty="0">
                <a:solidFill>
                  <a:schemeClr val="tx1"/>
                </a:solidFill>
              </a:rPr>
              <a:t>Overall, it could be argued that while </a:t>
            </a:r>
            <a:r>
              <a:rPr lang="en-GB" sz="1800" dirty="0" err="1">
                <a:solidFill>
                  <a:schemeClr val="tx1"/>
                </a:solidFill>
              </a:rPr>
              <a:t>Oxevision</a:t>
            </a:r>
            <a:r>
              <a:rPr lang="en-GB" sz="1800" dirty="0">
                <a:solidFill>
                  <a:schemeClr val="tx1"/>
                </a:solidFill>
              </a:rPr>
              <a:t> offers clear advantages, it should complement rather than replace traditional care practices.</a:t>
            </a:r>
            <a:br>
              <a:rPr lang="en-GB" sz="1800" dirty="0">
                <a:solidFill>
                  <a:schemeClr val="tx1"/>
                </a:solidFill>
              </a:rPr>
            </a:br>
            <a:endParaRPr lang="en-GB" sz="1800" dirty="0">
              <a:solidFill>
                <a:schemeClr val="tx1"/>
              </a:solidFill>
            </a:endParaRPr>
          </a:p>
        </p:txBody>
      </p:sp>
    </p:spTree>
    <p:extLst>
      <p:ext uri="{BB962C8B-B14F-4D97-AF65-F5344CB8AC3E}">
        <p14:creationId xmlns:p14="http://schemas.microsoft.com/office/powerpoint/2010/main" val="32067134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774" y="584660"/>
            <a:ext cx="7976215" cy="5234249"/>
          </a:xfrm>
        </p:spPr>
        <p:txBody>
          <a:bodyPr>
            <a:noAutofit/>
          </a:bodyPr>
          <a:lstStyle/>
          <a:p>
            <a:pPr>
              <a:lnSpc>
                <a:spcPct val="150000"/>
              </a:lnSpc>
            </a:pPr>
            <a:r>
              <a:rPr lang="en-GB" sz="1800" b="1" dirty="0" smtClean="0">
                <a:solidFill>
                  <a:schemeClr val="tx1"/>
                </a:solidFill>
              </a:rPr>
              <a:t>REFERENCES</a:t>
            </a:r>
            <a:r>
              <a:rPr lang="en-GB" sz="1800" dirty="0">
                <a:solidFill>
                  <a:schemeClr val="tx1"/>
                </a:solidFill>
              </a:rPr>
              <a:t/>
            </a:r>
            <a:br>
              <a:rPr lang="en-GB" sz="1800" dirty="0">
                <a:solidFill>
                  <a:schemeClr val="tx1"/>
                </a:solidFill>
              </a:rPr>
            </a:br>
            <a:r>
              <a:rPr lang="en-GB" sz="1800" dirty="0" err="1">
                <a:solidFill>
                  <a:schemeClr val="tx1"/>
                </a:solidFill>
              </a:rPr>
              <a:t>Oxehealth</a:t>
            </a:r>
            <a:r>
              <a:rPr lang="en-GB" sz="1800" dirty="0">
                <a:solidFill>
                  <a:schemeClr val="tx1"/>
                </a:solidFill>
              </a:rPr>
              <a:t> (2023) </a:t>
            </a:r>
            <a:r>
              <a:rPr lang="en-GB" sz="1800" i="1" dirty="0" err="1">
                <a:solidFill>
                  <a:schemeClr val="tx1"/>
                </a:solidFill>
              </a:rPr>
              <a:t>Oxevision</a:t>
            </a:r>
            <a:r>
              <a:rPr lang="en-GB" sz="1800" i="1" dirty="0">
                <a:solidFill>
                  <a:schemeClr val="tx1"/>
                </a:solidFill>
              </a:rPr>
              <a:t> Patient Monitoring System. </a:t>
            </a:r>
            <a:r>
              <a:rPr lang="en-GB" sz="1800" dirty="0">
                <a:solidFill>
                  <a:schemeClr val="tx1"/>
                </a:solidFill>
              </a:rPr>
              <a:t>Available </a:t>
            </a:r>
            <a:r>
              <a:rPr lang="en-GB" sz="1800" dirty="0" smtClean="0">
                <a:solidFill>
                  <a:schemeClr val="tx1"/>
                </a:solidFill>
              </a:rPr>
              <a:t>at: </a:t>
            </a:r>
            <a:r>
              <a:rPr lang="en-GB" sz="1800" dirty="0" smtClean="0">
                <a:solidFill>
                  <a:schemeClr val="tx2"/>
                </a:solidFill>
                <a:hlinkClick r:id="rId2"/>
              </a:rPr>
              <a:t>https</a:t>
            </a:r>
            <a:r>
              <a:rPr lang="en-GB" sz="1800" dirty="0">
                <a:solidFill>
                  <a:schemeClr val="tx2"/>
                </a:solidFill>
                <a:hlinkClick r:id="rId2"/>
              </a:rPr>
              <a:t>://</a:t>
            </a:r>
            <a:r>
              <a:rPr lang="en-GB" sz="1800" dirty="0" smtClean="0">
                <a:solidFill>
                  <a:schemeClr val="tx2"/>
                </a:solidFill>
                <a:hlinkClick r:id="rId2"/>
              </a:rPr>
              <a:t>www.oxehealth.com</a:t>
            </a:r>
            <a:r>
              <a:rPr lang="en-GB" sz="1800" dirty="0" smtClean="0">
                <a:solidFill>
                  <a:schemeClr val="tx2"/>
                </a:solidFill>
              </a:rPr>
              <a:t> </a:t>
            </a:r>
            <a:r>
              <a:rPr lang="en-GB" sz="1800" dirty="0">
                <a:solidFill>
                  <a:schemeClr val="tx1"/>
                </a:solidFill>
              </a:rPr>
              <a:t/>
            </a:r>
            <a:br>
              <a:rPr lang="en-GB" sz="1800" dirty="0">
                <a:solidFill>
                  <a:schemeClr val="tx1"/>
                </a:solidFill>
              </a:rPr>
            </a:br>
            <a:r>
              <a:rPr lang="en-GB" sz="1800" dirty="0">
                <a:solidFill>
                  <a:schemeClr val="tx1"/>
                </a:solidFill>
              </a:rPr>
              <a:t>NHS England (2022) </a:t>
            </a:r>
            <a:r>
              <a:rPr lang="en-GB" sz="1800" i="1" dirty="0">
                <a:solidFill>
                  <a:schemeClr val="tx1"/>
                </a:solidFill>
              </a:rPr>
              <a:t>Digital transformation in mental health services.</a:t>
            </a:r>
            <a:br>
              <a:rPr lang="en-GB" sz="1800" i="1" dirty="0">
                <a:solidFill>
                  <a:schemeClr val="tx1"/>
                </a:solidFill>
              </a:rPr>
            </a:br>
            <a:r>
              <a:rPr lang="en-GB" sz="1800" dirty="0">
                <a:solidFill>
                  <a:schemeClr val="tx1"/>
                </a:solidFill>
              </a:rPr>
              <a:t>NICE (2022) </a:t>
            </a:r>
            <a:r>
              <a:rPr lang="en-GB" sz="1800" i="1" dirty="0">
                <a:solidFill>
                  <a:schemeClr val="tx1"/>
                </a:solidFill>
              </a:rPr>
              <a:t>Surveillance and monitoring in healthcare settings.</a:t>
            </a:r>
            <a:r>
              <a:rPr lang="en-GB" sz="1800" dirty="0">
                <a:solidFill>
                  <a:schemeClr val="tx1"/>
                </a:solidFill>
              </a:rPr>
              <a:t/>
            </a:r>
            <a:br>
              <a:rPr lang="en-GB" sz="1800" dirty="0">
                <a:solidFill>
                  <a:schemeClr val="tx1"/>
                </a:solidFill>
              </a:rPr>
            </a:br>
            <a:r>
              <a:rPr lang="en-GB" sz="1800" dirty="0" err="1">
                <a:solidFill>
                  <a:schemeClr val="tx1"/>
                </a:solidFill>
              </a:rPr>
              <a:t>Topol</a:t>
            </a:r>
            <a:r>
              <a:rPr lang="en-GB" sz="1800" dirty="0">
                <a:solidFill>
                  <a:schemeClr val="tx1"/>
                </a:solidFill>
              </a:rPr>
              <a:t>, E. (2019) </a:t>
            </a:r>
            <a:r>
              <a:rPr lang="en-GB" sz="1800" i="1" dirty="0">
                <a:solidFill>
                  <a:schemeClr val="tx1"/>
                </a:solidFill>
              </a:rPr>
              <a:t>The </a:t>
            </a:r>
            <a:r>
              <a:rPr lang="en-GB" sz="1800" i="1" dirty="0" err="1">
                <a:solidFill>
                  <a:schemeClr val="tx1"/>
                </a:solidFill>
              </a:rPr>
              <a:t>Topol</a:t>
            </a:r>
            <a:r>
              <a:rPr lang="en-GB" sz="1800" i="1" dirty="0">
                <a:solidFill>
                  <a:schemeClr val="tx1"/>
                </a:solidFill>
              </a:rPr>
              <a:t> Review: Preparing the healthcare workforce. </a:t>
            </a:r>
            <a:r>
              <a:rPr lang="en-GB" sz="1800" dirty="0">
                <a:solidFill>
                  <a:schemeClr val="tx1"/>
                </a:solidFill>
              </a:rPr>
              <a:t>NHS</a:t>
            </a:r>
            <a:br>
              <a:rPr lang="en-GB" sz="1800" dirty="0">
                <a:solidFill>
                  <a:schemeClr val="tx1"/>
                </a:solidFill>
              </a:rPr>
            </a:br>
            <a:r>
              <a:rPr lang="en-GB" sz="1800" dirty="0" err="1">
                <a:solidFill>
                  <a:schemeClr val="tx1"/>
                </a:solidFill>
              </a:rPr>
              <a:t>Wachter</a:t>
            </a:r>
            <a:r>
              <a:rPr lang="en-GB" sz="1800" dirty="0">
                <a:solidFill>
                  <a:schemeClr val="tx1"/>
                </a:solidFill>
              </a:rPr>
              <a:t>, R. (2016) </a:t>
            </a:r>
            <a:r>
              <a:rPr lang="en-GB" sz="1800" i="1" dirty="0">
                <a:solidFill>
                  <a:schemeClr val="tx1"/>
                </a:solidFill>
              </a:rPr>
              <a:t>Making IT Work in Health Care</a:t>
            </a:r>
            <a:r>
              <a:rPr lang="en-GB" sz="1800" dirty="0">
                <a:solidFill>
                  <a:schemeClr val="tx1"/>
                </a:solidFill>
              </a:rPr>
              <a:t>.</a:t>
            </a:r>
            <a:br>
              <a:rPr lang="en-GB" sz="1800" dirty="0">
                <a:solidFill>
                  <a:schemeClr val="tx1"/>
                </a:solidFill>
              </a:rPr>
            </a:br>
            <a:r>
              <a:rPr lang="en-GB" sz="1800" dirty="0">
                <a:solidFill>
                  <a:schemeClr val="tx1"/>
                </a:solidFill>
              </a:rPr>
              <a:t>Royal College of Psychiatrists (2021) </a:t>
            </a:r>
            <a:r>
              <a:rPr lang="en-GB" sz="1800" i="1" dirty="0">
                <a:solidFill>
                  <a:schemeClr val="tx1"/>
                </a:solidFill>
              </a:rPr>
              <a:t>Technology in mental health care.</a:t>
            </a:r>
            <a:br>
              <a:rPr lang="en-GB" sz="1800" i="1" dirty="0">
                <a:solidFill>
                  <a:schemeClr val="tx1"/>
                </a:solidFill>
              </a:rPr>
            </a:br>
            <a:r>
              <a:rPr lang="en-GB" sz="1800" dirty="0">
                <a:solidFill>
                  <a:schemeClr val="tx1"/>
                </a:solidFill>
              </a:rPr>
              <a:t>Lupton, D. (2021) Digital Health and Society.</a:t>
            </a:r>
            <a:br>
              <a:rPr lang="en-GB" sz="1800" dirty="0">
                <a:solidFill>
                  <a:schemeClr val="tx1"/>
                </a:solidFill>
              </a:rPr>
            </a:br>
            <a:r>
              <a:rPr lang="en-GB" sz="1800" dirty="0">
                <a:solidFill>
                  <a:schemeClr val="tx1"/>
                </a:solidFill>
              </a:rPr>
              <a:t/>
            </a:r>
            <a:br>
              <a:rPr lang="en-GB" sz="1800" dirty="0">
                <a:solidFill>
                  <a:schemeClr val="tx1"/>
                </a:solidFill>
              </a:rPr>
            </a:br>
            <a:endParaRPr lang="en-GB" sz="1800" dirty="0">
              <a:solidFill>
                <a:schemeClr val="tx1"/>
              </a:solidFill>
            </a:endParaRPr>
          </a:p>
        </p:txBody>
      </p:sp>
    </p:spTree>
    <p:extLst>
      <p:ext uri="{BB962C8B-B14F-4D97-AF65-F5344CB8AC3E}">
        <p14:creationId xmlns:p14="http://schemas.microsoft.com/office/powerpoint/2010/main" val="298490497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58</TotalTime>
  <Words>988</Words>
  <Application>Microsoft Office PowerPoint</Application>
  <PresentationFormat>Widescreen</PresentationFormat>
  <Paragraphs>11</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Trebuchet MS</vt:lpstr>
      <vt:lpstr>Wingdings 3</vt:lpstr>
      <vt:lpstr>Facet</vt:lpstr>
      <vt:lpstr>Oxevision Monitoring System Digital Transformation in Mental Health Care Student Name: Princess Njimogun Student ID: 2235075 Lecturer: Dr Laila Surani/Muhammed Khan </vt:lpstr>
      <vt:lpstr>WHAT IS OXEVISION?  Oxevision seems to operate using contact-free optical sensors, which detect very small movements in the body that are linked to breathing and heart rate.  One key advantage is that it can function in low light or complete darkness, meaning patients do not need to be woken up for routine observations.  This could be particularly beneficial in high-risk environments, where continuous monitoring is necessary but can sometimes feel intrusive for patients.</vt:lpstr>
      <vt:lpstr>IMPACT ON WORKFORCE  In terms of the workforce, Oxevision may reduce the need for frequent physical observations, which could potentially ease staff workload.  It might also support clinical decision-making by providing continuous data rather than relying solely on periodic checks.  However, it could be argued that there is a risk of over-reliance on technology, which may lead to reduced face-to-face interaction or even deskilling over time.  So while efficiency may improve, the human element of care could possibly be affected. (Topol, 2019). </vt:lpstr>
      <vt:lpstr>IMPACT ON SERVICE DELIVERY  From a service delivery perspective, Oxevision appears to enable more consistent and continuous monitoring compared to traditional observation methods. This may help identify deterioration earlier and allow for quicker intervention, which is particularly important in mental health settings. This reliance on digital systems could be seen as both a strength and a limitation. As highlighted by Wachter (2016), while digital technologies can improve efficiency, they can also introduce new risks, particularly if systems fail or are not implemented effectively. However, its effectiveness is likely dependent on reliable digital infrastructure, and any technical failures could potentially disrupt care delivery. (NHS England, 2022).</vt:lpstr>
      <vt:lpstr>IMPACT ON PATIENTS  For patients, one potential benefit is improved sleep, as they are less likely to be disturbed during the night.  It may also feel less physically intrusive compared to in-person checks.  However, some patients might feel uncomfortable or anxious about being monitored by cameras, even if the system is designed to protect privacy.  This suggests that patient perception and individual preference play a significant role in how acceptable the technology is. (Lupton, 2021).</vt:lpstr>
      <vt:lpstr>IMPACT ON COMMUNITY  At a wider community level, Oxevision may provide reassurance to families that patients are being closely monitored and kept safe.  It could also contribute to reducing serious incidents, which may improve public confidence in mental health services.  However, there are broader ethical concerns around surveillance in healthcare, and this could influence how such technologies are viewed by the public. (Lupton, 2021).</vt:lpstr>
      <vt:lpstr>CHALLENGES  Despite its advantages, Oxevision presents several challenges.  Privacy is a key concern, particularly within mental health settings where patients may already feel vulnerable.  There are also potential issues around informed consent, especially if patients lack capacity.  In addition, the system may be costly to implement and maintain, and there is a possibility of over-reliance on digital monitoring.  These factors suggest that careful consideration is needed when implementing such technologies. (NICE, 2022).  </vt:lpstr>
      <vt:lpstr>RECOMMENDATIONS  It would seem important that Oxevision is implemented alongside clear ethical guidelines, particularly around consent and data protection.  Staff training is also essential to ensure that the technology is used effectively and does not replace human interaction.  A balanced approach, where technology supports rather than replaces care, may be the most appropriate way forward.  Ongoing evaluation could also help ensure that the system continues to meet patient and service needs. (Topol, 2019).  </vt:lpstr>
      <vt:lpstr>CONCLUSION  In conclusion, Oxevision appears to be an innovative digital tool that has the potential to improve safety and efficiency within mental health care.  However, its success likely depends on how well it is implemented, particularly in balancing technological benefits with ethical considerations and patient experience.  Overall, it could be argued that while Oxevision offers clear advantages, it should complement rather than replace traditional care practices. </vt:lpstr>
      <vt:lpstr>REFERENCES Oxehealth (2023) Oxevision Patient Monitoring System. Available at: https://www.oxehealth.com  NHS England (2022) Digital transformation in mental health services. NICE (2022) Surveillance and monitoring in healthcare settings. Topol, E. (2019) The Topol Review: Preparing the healthcare workforce. NHS Wachter, R. (2016) Making IT Work in Health Care. Royal College of Psychiatrists (2021) Technology in mental health care. Lupton, D. (2021) Digital Health and Society.  </vt:lpstr>
    </vt:vector>
  </TitlesOfParts>
  <Company>Cygnet Health Care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Kingsley Uzoh</dc:creator>
  <cp:lastModifiedBy>Kingsley Uzoh</cp:lastModifiedBy>
  <cp:revision>7</cp:revision>
  <dcterms:created xsi:type="dcterms:W3CDTF">2026-04-05T20:23:12Z</dcterms:created>
  <dcterms:modified xsi:type="dcterms:W3CDTF">2026-04-05T21:22:07Z</dcterms:modified>
</cp:coreProperties>
</file>