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</p:sldIdLst>
  <p:sldSz cx="106934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80" d="100"/>
          <a:sy n="80" d="100"/>
        </p:scale>
        <p:origin x="1133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94DDD0-037B-B979-03C6-60D6EB1E3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300" y="654050"/>
            <a:ext cx="5715000" cy="1895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181987-044B-0B54-F164-82C78F5DFB88}"/>
              </a:ext>
            </a:extLst>
          </p:cNvPr>
          <p:cNvSpPr txBox="1"/>
          <p:nvPr/>
        </p:nvSpPr>
        <p:spPr>
          <a:xfrm>
            <a:off x="2672862" y="3244850"/>
            <a:ext cx="4807438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Module: Developing Emotional Intelligence Skills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LCLM 5006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Assignment Title: C1- Poster Presentation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Title: Leading Group Projects with Emotional Intelligence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  Maria  Chelak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ID:     2414465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ctr">
              <a:lnSpc>
                <a:spcPct val="150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Lecturers name:   Taonga Kaonga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Sobere</a:t>
            </a:r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Snithers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5926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0900" y="2559050"/>
            <a:ext cx="1676400" cy="1066800"/>
          </a:xfrm>
          <a:custGeom>
            <a:avLst/>
            <a:gdLst/>
            <a:ahLst/>
            <a:cxnLst/>
            <a:rect l="l" t="t" r="r" b="b"/>
            <a:pathLst>
              <a:path w="2213543" h="1388999">
                <a:moveTo>
                  <a:pt x="0" y="0"/>
                </a:moveTo>
                <a:lnTo>
                  <a:pt x="2213544" y="0"/>
                </a:lnTo>
                <a:lnTo>
                  <a:pt x="2213544" y="1388998"/>
                </a:lnTo>
                <a:lnTo>
                  <a:pt x="0" y="138899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365500" y="5302250"/>
            <a:ext cx="2895600" cy="1524000"/>
          </a:xfrm>
          <a:custGeom>
            <a:avLst/>
            <a:gdLst/>
            <a:ahLst/>
            <a:cxnLst/>
            <a:rect l="l" t="t" r="r" b="b"/>
            <a:pathLst>
              <a:path w="3979878" h="1796726">
                <a:moveTo>
                  <a:pt x="0" y="0"/>
                </a:moveTo>
                <a:lnTo>
                  <a:pt x="3979878" y="0"/>
                </a:lnTo>
                <a:lnTo>
                  <a:pt x="3979878" y="1796726"/>
                </a:lnTo>
                <a:lnTo>
                  <a:pt x="0" y="17967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145" b="-8145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3441700" y="730250"/>
            <a:ext cx="2743200" cy="1569169"/>
          </a:xfrm>
          <a:custGeom>
            <a:avLst/>
            <a:gdLst/>
            <a:ahLst/>
            <a:cxnLst/>
            <a:rect l="l" t="t" r="r" b="b"/>
            <a:pathLst>
              <a:path w="2355226" h="1569169">
                <a:moveTo>
                  <a:pt x="0" y="0"/>
                </a:moveTo>
                <a:lnTo>
                  <a:pt x="2355226" y="0"/>
                </a:lnTo>
                <a:lnTo>
                  <a:pt x="2355226" y="1569169"/>
                </a:lnTo>
                <a:lnTo>
                  <a:pt x="0" y="15691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65100" y="5835650"/>
            <a:ext cx="2971800" cy="1344713"/>
          </a:xfrm>
          <a:custGeom>
            <a:avLst/>
            <a:gdLst/>
            <a:ahLst/>
            <a:cxnLst/>
            <a:rect l="l" t="t" r="r" b="b"/>
            <a:pathLst>
              <a:path w="2585338" h="1725713">
                <a:moveTo>
                  <a:pt x="0" y="0"/>
                </a:moveTo>
                <a:lnTo>
                  <a:pt x="2585338" y="0"/>
                </a:lnTo>
                <a:lnTo>
                  <a:pt x="2585338" y="1725713"/>
                </a:lnTo>
                <a:lnTo>
                  <a:pt x="0" y="172571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622300" y="0"/>
            <a:ext cx="9220200" cy="3642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Leading Group Projects with Emotional Intelligence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5098" y="746475"/>
            <a:ext cx="2941802" cy="1615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7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1. Introduction</a:t>
            </a:r>
          </a:p>
          <a:p>
            <a:pPr marL="108348" lvl="1" indent="-54174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EI is the ability to identify and manage your own emotions and the emotions of others in a collaborative framework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Pekaar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et al., 2020).</a:t>
            </a:r>
          </a:p>
          <a:p>
            <a:pPr marL="108348" lvl="1" indent="-54174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In group projects, the emotional intelligence needed to communicate effectively and build trust promotes accountability and creates lasting teamwork</a:t>
            </a:r>
          </a:p>
          <a:p>
            <a:pPr marL="108348" lvl="1" indent="-54174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While technical skills can help with performance, not being aware of emotions often leads to misunderstanding, less participation, and fragile groups.</a:t>
            </a:r>
          </a:p>
          <a:p>
            <a:pPr marL="108348" lvl="1" indent="-54174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students collaborate on academic work, they receive conflicting views, unequal amounts of help, and deadlines. These create intense emotional experiences.</a:t>
            </a:r>
          </a:p>
          <a:p>
            <a:pPr marL="108348" lvl="1" indent="-54174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Consequently, when people develop emotional intelligence, they are better able to respond thoughtfully to challenges, collaborate more effectively, and lessen interpersonal conflicts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Drigas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et al., 2023).</a:t>
            </a:r>
          </a:p>
          <a:p>
            <a:pPr algn="just">
              <a:spcBef>
                <a:spcPct val="0"/>
              </a:spcBef>
            </a:pPr>
            <a:endParaRPr sz="7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13500" y="577850"/>
            <a:ext cx="4114800" cy="20467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2.</a:t>
            </a:r>
            <a:r>
              <a:rPr lang="en-US" sz="7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 EI in Teamwork</a:t>
            </a:r>
          </a:p>
          <a:p>
            <a:pPr marL="107563" lvl="1" indent="-53782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This awareness helps students to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recognise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how their own attitudes, strengths and emotional triggers impact on group dynamics so as not to inadvertently escalate tensions.</a:t>
            </a:r>
          </a:p>
          <a:p>
            <a:pPr marL="107563" lvl="1" indent="-53782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Nonetheless, only being aware is not enough because coordination depends largely on the ability to control emotional reactions when a difference of opinion occurs during decision-making (Tiffin and Roberts, 2023).</a:t>
            </a:r>
          </a:p>
          <a:p>
            <a:pPr marL="107563" lvl="1" indent="-53782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Self-regulation enables students to respond thoughtfully rather than impulsively, preventing conflicts from becoming personal and ensuring a productive group climate.</a:t>
            </a:r>
          </a:p>
          <a:p>
            <a:pPr marL="107563" lvl="1" indent="-53782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Motivation can enhance the ongoing commitment of people to common goals, particularly at times when the enthusiasm of staff decreases (Ahmad, 2021). </a:t>
            </a:r>
          </a:p>
          <a:p>
            <a:pPr marL="107563" lvl="1" indent="-53782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Students must understand that there is no need for cut-throat competition, as everyone needs to succeed to achieve overall success.</a:t>
            </a:r>
          </a:p>
          <a:p>
            <a:pPr marL="107563" lvl="1" indent="-53782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students enhance their ability to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empathise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they are able to understand and interpret frustrations or concerns from a different perspective. This, in turn, enables them to be more responsive and sensitive to the situation.</a:t>
            </a:r>
          </a:p>
          <a:p>
            <a:pPr marL="107563" lvl="1" indent="-53782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The ability to communicate, negotiate, and build relationships with others is made possible through social skills, allowing groups to work through problems which include uneven participation and criticism.</a:t>
            </a:r>
          </a:p>
          <a:p>
            <a:pPr marL="107563" lvl="1" indent="-53782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The emotional intelligence competencies together transform teamwork from a mere task into a co-creation experience that builds trust, resilience, problem-solving, and academic performance (Deng, 2025).</a:t>
            </a:r>
          </a:p>
          <a:p>
            <a:pPr algn="just">
              <a:spcBef>
                <a:spcPct val="0"/>
              </a:spcBef>
            </a:pPr>
            <a:endParaRPr sz="7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213100" y="2787650"/>
            <a:ext cx="3200400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7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3. Managing Own Emotions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To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recognise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emotions, students have learned to notice patterns in their thoughts,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behaviours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and stress responses when faced with academic challenges and uncertainty.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Emotional awareness is beneficial as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labelling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frustration or anxiety prevents their unnoticed detrimental effects on concentration, decision-making, and overall contribution to group tasks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Krivoshchekov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et al., 2025).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Mindfulness helps students stay aware of what is happening in the present moment to better manage pressure instead of worrying about the future.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students reflect on their emotional triggers, it helps them evaluate their reactions critically and make better choices in difficult situations.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Application of stress management techniques like proper work planning and realistic goal setting can reduce emotional overload and improve the consistency of individuals’ performance.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Even so, controlling feelings does not mean keeping negative emotions in check, as avoidance only magnifies stress and limits chances to grow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Nesse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2023).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receiving criticism or disagreeing, pausing before reacting allows space that can create thoughtful responses and prevent defensive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behaviour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.</a:t>
            </a:r>
          </a:p>
          <a:p>
            <a:pPr marL="109011" lvl="1" indent="-54506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put together, all these strategies help students effectively regulate their emotions while building resilience to overcome obstacles during demanding group projects for a productive outcome with a positive relationship.</a:t>
            </a:r>
          </a:p>
          <a:p>
            <a:pPr algn="just">
              <a:spcBef>
                <a:spcPct val="0"/>
              </a:spcBef>
            </a:pPr>
            <a:endParaRPr sz="7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489700" y="2711450"/>
            <a:ext cx="4038600" cy="1938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7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4. Understanding Others' Emotions</a:t>
            </a:r>
          </a:p>
          <a:p>
            <a:pPr marL="108419" lvl="1" indent="-54209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pupils can put themselves in each other’s shoes, they are more mindful of one another’s feelings, concerns, and perspectives.</a:t>
            </a:r>
          </a:p>
          <a:p>
            <a:pPr marL="108419" lvl="1" indent="-54209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Communication involves more than simply stating a thought clearly. It is vital to understand how that thought will be perceived by other members of the team.</a:t>
            </a:r>
          </a:p>
          <a:p>
            <a:pPr marL="108419" lvl="1" indent="-54209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students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practise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active listening with teachers and fellow students, they understand and give respect to the views of others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Amerstorfer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and von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Münster-Kistner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2021).</a:t>
            </a:r>
          </a:p>
          <a:p>
            <a:pPr marL="108419" lvl="1" indent="-54209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Considering the motivation for someone’s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behaviour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rather than jumping to conclusions helps students understand what is causing that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behaviour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. In addition, they will respond in a more measured way.</a:t>
            </a:r>
          </a:p>
          <a:p>
            <a:pPr marL="108419" lvl="1" indent="-54209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Empathy is not agreement and is far removed from it. At times, it is useful and constructive for teams to challenge one another respectfully.</a:t>
            </a:r>
          </a:p>
          <a:p>
            <a:pPr marL="108419" lvl="1" indent="-54209" algn="just"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Constructive feedback positively enhances learning and performance when delivered considerately so that people are helped to improve and not discouraged or attacked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Akolgo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et al., 2025).</a:t>
            </a:r>
          </a:p>
          <a:p>
            <a:pPr marL="108419" lvl="1" indent="-54209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Teams that know about their emotional difference are likely to settle disputes, have faith in one another, and adapt to the unknowns during the project (Hansen et al., 2020).</a:t>
            </a:r>
          </a:p>
          <a:p>
            <a:pPr marL="108419" lvl="1" indent="-54209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Hence, understanding others' emotions improves communication and build relationships. It fosters a sense of belongingness and achievement in a team.</a:t>
            </a:r>
          </a:p>
          <a:p>
            <a:pPr algn="just">
              <a:spcBef>
                <a:spcPct val="0"/>
              </a:spcBef>
            </a:pPr>
            <a:endParaRPr sz="7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65100" y="4083050"/>
            <a:ext cx="2971800" cy="18312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7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5. Reflection on Methods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 combination of academic research and observing people in groups helped me collect information along with issues I deal with on a daily basis on campus while working with groups at university.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Theoretical evidence provided by scholars of emotional intelligence and observation of actions allowed for the application and understanding of learning teams and relations.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Drawing on experiences of meeting deadlines, receiving feedback, and sorting out disputes can provide a useful context for judging the relevance of emotional intelligence in academia.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 contrast between theory and observed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behaviours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helps to understand that emotional intelligence is not just an inborn ability but also a trainable skill through practice and reflection.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The knowledge of emotional awareness, emotional regulation and personal empathy helps contribute to teamwork, communication, and the execution of tasks more successfully, through research observation and experience.</a:t>
            </a:r>
          </a:p>
          <a:p>
            <a:pPr algn="just">
              <a:spcBef>
                <a:spcPct val="0"/>
              </a:spcBef>
            </a:pPr>
            <a:endParaRPr sz="7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489700" y="4616450"/>
            <a:ext cx="3949700" cy="15081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7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6. Conclusion and Recommendations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When students are working in group projects, emotional intelligence plays an important role in their communication and collaboration.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While task accomplishment relies on intellectual knowledge, emotional competence often influences teams’ capacities to remain engaged, trusting and cooperative.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Increased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judgement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enhanced communication, and constructive ways of conflict resolution are the results of self-awareness, emotional regulation, and empathy (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Antonopoulou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2024).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Emotional intelligence is not a stable characteristic as the development of emotional intelligence requires constant reflection, learning and change in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behaviour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The emotional competence of team members can be strengthened by </a:t>
            </a:r>
            <a:r>
              <a:rPr lang="en-US" sz="7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practising</a:t>
            </a: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mindfulness, active listening, inclusive language and constructive feedback (Goldman Schuyler et al., 2021).</a:t>
            </a:r>
          </a:p>
          <a:p>
            <a:pPr marL="107950" lvl="1" indent="-53975" algn="just">
              <a:spcBef>
                <a:spcPct val="0"/>
              </a:spcBef>
              <a:buFont typeface="Arial"/>
              <a:buChar char="•"/>
            </a:pPr>
            <a:r>
              <a:rPr lang="en-US" sz="7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Accordingly, spending on emotional intelligence not only elevates project outcomes but also polishes transferable skills that are important for the future.</a:t>
            </a:r>
          </a:p>
          <a:p>
            <a:pPr algn="just">
              <a:spcBef>
                <a:spcPct val="0"/>
              </a:spcBef>
            </a:pPr>
            <a:endParaRPr sz="7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413500" y="6145857"/>
            <a:ext cx="4149020" cy="14106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95"/>
              </a:lnSpc>
            </a:pPr>
            <a:r>
              <a:rPr lang="en-US" sz="3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References</a:t>
            </a:r>
          </a:p>
          <a:p>
            <a:pPr algn="just">
              <a:lnSpc>
                <a:spcPts val="495"/>
              </a:lnSpc>
            </a:pP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Ahmad, S. (2021). Motivation and Performance: A Psychological Process. International Journal of Business and Management Research, 9(2), pp.104–112.</a:t>
            </a:r>
          </a:p>
          <a:p>
            <a:pPr algn="just">
              <a:lnSpc>
                <a:spcPts val="495"/>
              </a:lnSpc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Akolgo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D.R.,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Robiullah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A. and Ramirez, G. (2025). The emotional and motivational costs of poorly delivered academic feedback. Frontiers in Psychology, 16.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/10.3389/fpsyg.2025.1585447.</a:t>
            </a:r>
          </a:p>
          <a:p>
            <a:pPr algn="just">
              <a:lnSpc>
                <a:spcPts val="495"/>
              </a:lnSpc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Amerstorfer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C.M. and von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Münster-Kistner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C.F. (2021). Student Perceptions of Academic Engagement and Student-Teacher Relationships in Problem-Based Learning. Frontiers in Psychology, [online] 12(12).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/10.3389/fpsyg.2021.713057.</a:t>
            </a:r>
          </a:p>
          <a:p>
            <a:pPr algn="just">
              <a:lnSpc>
                <a:spcPts val="495"/>
              </a:lnSpc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Antonopoulou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H. (2024). The Value of Emotional Intelligence: Self-Awareness, Self-Regulation, Motivation, and Empathy as Key Components.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Technium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Education and Humanities, [online] 8(1), pp.78–92. Available at: https://pdfs.semanticscholar.org/01fd/901d7b6a987dc06497bea64f3b506eb0d4ea.pdf.</a:t>
            </a:r>
          </a:p>
          <a:p>
            <a:pPr algn="just">
              <a:lnSpc>
                <a:spcPts val="495"/>
              </a:lnSpc>
            </a:pP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Deng, W. (2025). AI and knowledge sharing in team performance: emotional intelligence as the mediator between coordination and performance. Sustainable Futures, 10, pp.101434–101434.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/10.1016/j.sftr.2025.101434.</a:t>
            </a:r>
          </a:p>
          <a:p>
            <a:pPr algn="just">
              <a:lnSpc>
                <a:spcPts val="495"/>
              </a:lnSpc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Drigas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A.,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Papoutsi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C. and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Skianis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C. (2023). Being an Emotionally Intelligent Leader through the Nine-Layer Model of Emotional Intelligence—The Supporting Role of New Technologies. Sustainability, [online] 15(10), p.8103. Available at: https://www.mdpi.com/2071-1050/15/10/8103.</a:t>
            </a:r>
          </a:p>
          <a:p>
            <a:pPr algn="just">
              <a:lnSpc>
                <a:spcPts val="495"/>
              </a:lnSpc>
            </a:pP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Goldman Schuyler, K., Watson, L.W. and King, E. (2021). How Generative Mindfulness Can Contribute to Inclusive Workplaces. Humanistic Management Journal, 6(3), pp.451–478.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/10.1007/s41463-021-00120-2.</a:t>
            </a:r>
          </a:p>
          <a:p>
            <a:pPr algn="just">
              <a:lnSpc>
                <a:spcPts val="495"/>
              </a:lnSpc>
            </a:pP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Hansen, M.J.,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Vaagen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H. and van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Oorschot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K. (2020). Team Collective Intelligence in Dynamically Complex Projects—A Shipbuilding Case. Project Management Journal, 51(6), p.875697282092869.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/10.1177/8756972820928695.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Krivoshchekov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V.,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Kotluk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N., Favre, Y.,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Fiori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M.,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Werlen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E. and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Tormey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R. (2025). ‘I felt there was no team to be included in’: Navigating social emotions and masculinities in engineering team projects. Journal of Engineering Education, 114(4).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/10.1002/jee.70026.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Nesse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R.M. (2023). Evolutionary psychiatry: foundations, progress and challenges. World Psychiatry, 22(2), pp.177–202.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/10.1002/wps.21072.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Pekaar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K.A., van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der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Linden, D., Bakker, A.B. and Born,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M.Ph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. (2020). Dynamic Self- and Other-Focused Emotional Intelligence: a Theoretical Framework and Research Agenda. Journal of Research in Personality, 86, p.103958.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/10.1016/j.jrp.2020.103958.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Rethinkcare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(2026). 6 Ways Emotional Intelligence Improves Team Productivity. [online] https://www.rethinkcare.com/. Available at: https://www.rethinkcare.com/resources/6-ways-emotional-intelligence-improves-team-productivity/ [Accessed 2 Jun. 2026].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ScruffymonkeyDM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(2024). The Impact of Emotional Intelligence on Team Building - Ei4Change -. [online] Ei4Change - Emotional Intelligence. Available at: https://ei4change.com/the-impact-of-emotional-intelligence-on-team-building/ [Accessed 2 Jun. 2026].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Tiffin, P.A. and Roberts, R.D. (2023). The cross-cutting edge: Medical selection and education viewed through the lens of emotional intelligence. PubMed.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doi:https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://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doi.org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/10.1111/medu.15244.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Uluç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, Ö.S. (2023). A Milestone of Intelligent Development: Daniel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Goleman’s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 Emotional Intelligence Theory -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Experianta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. [online] </a:t>
            </a:r>
            <a:r>
              <a:rPr lang="en-US" sz="300" dirty="0" err="1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Experianta</a:t>
            </a:r>
            <a:r>
              <a:rPr lang="en-US" sz="300" dirty="0">
                <a:solidFill>
                  <a:srgbClr val="000000"/>
                </a:solidFill>
                <a:latin typeface="Times New Roman" pitchFamily="18" charset="0"/>
                <a:ea typeface="Canva Sans"/>
                <a:cs typeface="Times New Roman" pitchFamily="18" charset="0"/>
                <a:sym typeface="Canva Sans"/>
              </a:rPr>
              <a:t>. Available at: https://experianta.com/directory/concepts/a-milestone-of-intelligent-development-daniel-golemans-emotional-intelligence-theory/ [Accessed 2 Jun. 2026].</a:t>
            </a:r>
          </a:p>
          <a:p>
            <a:pPr algn="just">
              <a:lnSpc>
                <a:spcPts val="495"/>
              </a:lnSpc>
              <a:spcBef>
                <a:spcPct val="0"/>
              </a:spcBef>
            </a:pPr>
            <a:endParaRPr sz="3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279900" y="6978650"/>
            <a:ext cx="808419" cy="23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8"/>
              </a:lnSpc>
            </a:pPr>
            <a:r>
              <a:rPr lang="en-US" sz="5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Figure 1: </a:t>
            </a:r>
            <a:r>
              <a:rPr lang="en-US" sz="500" b="1" dirty="0" err="1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Goleman’s</a:t>
            </a:r>
            <a:r>
              <a:rPr lang="en-US" sz="500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 EI Model</a:t>
            </a:r>
          </a:p>
          <a:p>
            <a:pPr algn="ctr">
              <a:lnSpc>
                <a:spcPts val="638"/>
              </a:lnSpc>
              <a:spcBef>
                <a:spcPct val="0"/>
              </a:spcBef>
            </a:pPr>
            <a:r>
              <a:rPr lang="en-US" sz="500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(Source: </a:t>
            </a:r>
            <a:r>
              <a:rPr lang="en-US" sz="500" i="1" dirty="0" err="1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Uluç</a:t>
            </a:r>
            <a:r>
              <a:rPr lang="en-US" sz="500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, 2023)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03300" y="3854450"/>
            <a:ext cx="1496418" cy="221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8"/>
              </a:lnSpc>
            </a:pPr>
            <a:r>
              <a:rPr lang="en-US" sz="655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Figure 2: Emotions Outcome on Work</a:t>
            </a:r>
          </a:p>
          <a:p>
            <a:pPr algn="ctr">
              <a:lnSpc>
                <a:spcPts val="918"/>
              </a:lnSpc>
              <a:spcBef>
                <a:spcPct val="0"/>
              </a:spcBef>
            </a:pPr>
            <a:r>
              <a:rPr lang="en-US" sz="655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(Source: self-created)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203700" y="2406650"/>
            <a:ext cx="1222740" cy="254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6"/>
              </a:lnSpc>
            </a:pPr>
            <a:r>
              <a:rPr lang="en-US" sz="725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Figure 3: EI in Group</a:t>
            </a:r>
          </a:p>
          <a:p>
            <a:pPr algn="ctr">
              <a:lnSpc>
                <a:spcPts val="1016"/>
              </a:lnSpc>
              <a:spcBef>
                <a:spcPct val="0"/>
              </a:spcBef>
            </a:pPr>
            <a:r>
              <a:rPr lang="en-US" sz="725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(Source: </a:t>
            </a:r>
            <a:r>
              <a:rPr lang="en-US" sz="725" i="1" dirty="0" err="1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Rethinkcare</a:t>
            </a:r>
            <a:r>
              <a:rPr lang="en-US" sz="725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, 2026)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03300" y="7283450"/>
            <a:ext cx="951800" cy="14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8"/>
              </a:lnSpc>
            </a:pPr>
            <a:r>
              <a:rPr lang="en-US" sz="456" b="1" dirty="0">
                <a:solidFill>
                  <a:srgbClr val="000000"/>
                </a:solidFill>
                <a:latin typeface="Times New Roman" pitchFamily="18" charset="0"/>
                <a:ea typeface="Canva Sans Bold"/>
                <a:cs typeface="Times New Roman" pitchFamily="18" charset="0"/>
                <a:sym typeface="Canva Sans Bold"/>
              </a:rPr>
              <a:t>Figure 4: EI in Team Building</a:t>
            </a:r>
          </a:p>
          <a:p>
            <a:pPr algn="ctr">
              <a:lnSpc>
                <a:spcPts val="638"/>
              </a:lnSpc>
              <a:spcBef>
                <a:spcPct val="0"/>
              </a:spcBef>
            </a:pPr>
            <a:r>
              <a:rPr lang="en-US" sz="456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(Source: </a:t>
            </a:r>
            <a:r>
              <a:rPr lang="en-US" sz="456" i="1" dirty="0" err="1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ScruffymonkeyDM</a:t>
            </a:r>
            <a:r>
              <a:rPr lang="en-US" sz="456" i="1" dirty="0">
                <a:solidFill>
                  <a:srgbClr val="000000"/>
                </a:solidFill>
                <a:latin typeface="Times New Roman" pitchFamily="18" charset="0"/>
                <a:ea typeface="Canva Sans Italics"/>
                <a:cs typeface="Times New Roman" pitchFamily="18" charset="0"/>
                <a:sym typeface="Canva Sans Italics"/>
              </a:rPr>
              <a:t>, 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1992</Words>
  <Application>Microsoft Office PowerPoint</Application>
  <PresentationFormat>Custom</PresentationFormat>
  <Paragraphs>79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Times New Roman</vt:lpstr>
      <vt:lpstr>Calibri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Tatyana Popova</cp:lastModifiedBy>
  <cp:revision>2</cp:revision>
  <dcterms:created xsi:type="dcterms:W3CDTF">2006-08-16T00:00:00Z</dcterms:created>
  <dcterms:modified xsi:type="dcterms:W3CDTF">2026-06-08T16:19:45Z</dcterms:modified>
  <dc:identifier>DAHLZiNlEXs</dc:identifier>
</cp:coreProperties>
</file>