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3"/>
    <p:restoredTop sz="94637"/>
  </p:normalViewPr>
  <p:slideViewPr>
    <p:cSldViewPr snapToGrid="0">
      <p:cViewPr>
        <p:scale>
          <a:sx n="131" d="100"/>
          <a:sy n="131" d="100"/>
        </p:scale>
        <p:origin x="816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51ECF2-AE45-7B45-AF70-3C54A287D28C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E01D6CF-EADF-9A4A-8F77-9E03B3F0D509}">
      <dgm:prSet phldrT="[Text]"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1. Job analysis – Identify the need</a:t>
          </a:r>
        </a:p>
      </dgm:t>
    </dgm:pt>
    <dgm:pt modelId="{8B08A899-CB92-8047-929B-341D098C99F3}" type="parTrans" cxnId="{20D6E24E-B1E1-884F-8B05-32453440614A}">
      <dgm:prSet/>
      <dgm:spPr/>
      <dgm:t>
        <a:bodyPr/>
        <a:lstStyle/>
        <a:p>
          <a:endParaRPr lang="en-GB"/>
        </a:p>
      </dgm:t>
    </dgm:pt>
    <dgm:pt modelId="{32999FFA-4E68-5242-BFEB-F5394385AFF7}" type="sibTrans" cxnId="{20D6E24E-B1E1-884F-8B05-32453440614A}">
      <dgm:prSet/>
      <dgm:spPr/>
      <dgm:t>
        <a:bodyPr/>
        <a:lstStyle/>
        <a:p>
          <a:endParaRPr lang="en-GB"/>
        </a:p>
      </dgm:t>
    </dgm:pt>
    <dgm:pt modelId="{A5CBA1B3-F2E3-294C-AE5E-DD87CF2B97D4}">
      <dgm:prSet phldrT="[Text]"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2. Job Description &amp; Person Specification – Define the role</a:t>
          </a:r>
        </a:p>
      </dgm:t>
    </dgm:pt>
    <dgm:pt modelId="{1C63618D-A6EC-6144-8FB8-8D158A475D70}" type="parTrans" cxnId="{725A5F7A-BD3A-A846-A285-106504375985}">
      <dgm:prSet/>
      <dgm:spPr/>
      <dgm:t>
        <a:bodyPr/>
        <a:lstStyle/>
        <a:p>
          <a:endParaRPr lang="en-GB"/>
        </a:p>
      </dgm:t>
    </dgm:pt>
    <dgm:pt modelId="{7625A8E1-7CD9-C146-AA8E-0AD721FF054A}" type="sibTrans" cxnId="{725A5F7A-BD3A-A846-A285-106504375985}">
      <dgm:prSet/>
      <dgm:spPr/>
      <dgm:t>
        <a:bodyPr/>
        <a:lstStyle/>
        <a:p>
          <a:endParaRPr lang="en-GB"/>
        </a:p>
      </dgm:t>
    </dgm:pt>
    <dgm:pt modelId="{BFB4F077-124F-644B-8E4B-81E4F0CCDD28}">
      <dgm:prSet phldrT="[Text]"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7. Onboarding – Integrate the new hire</a:t>
          </a:r>
        </a:p>
      </dgm:t>
    </dgm:pt>
    <dgm:pt modelId="{33DC8A46-8B26-FB4C-A1DF-F0DCFE3FF752}" type="parTrans" cxnId="{2732CE77-6C2D-FA4B-BED8-AE4A2421604B}">
      <dgm:prSet/>
      <dgm:spPr/>
      <dgm:t>
        <a:bodyPr/>
        <a:lstStyle/>
        <a:p>
          <a:endParaRPr lang="en-GB"/>
        </a:p>
      </dgm:t>
    </dgm:pt>
    <dgm:pt modelId="{CE028695-DD8C-CA4F-B080-FD040D26C963}" type="sibTrans" cxnId="{2732CE77-6C2D-FA4B-BED8-AE4A2421604B}">
      <dgm:prSet/>
      <dgm:spPr/>
      <dgm:t>
        <a:bodyPr/>
        <a:lstStyle/>
        <a:p>
          <a:endParaRPr lang="en-GB"/>
        </a:p>
      </dgm:t>
    </dgm:pt>
    <dgm:pt modelId="{288AF2A8-F818-C143-8E48-BD72B743C7C4}">
      <dgm:prSet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3. Sourcing &amp; Advertising – Attract candidates</a:t>
          </a:r>
        </a:p>
      </dgm:t>
    </dgm:pt>
    <dgm:pt modelId="{3A73E84B-1600-F049-91C9-6DC63031F755}" type="parTrans" cxnId="{008B06C9-CB9C-DF43-A23F-2A965C8C91B5}">
      <dgm:prSet/>
      <dgm:spPr/>
      <dgm:t>
        <a:bodyPr/>
        <a:lstStyle/>
        <a:p>
          <a:endParaRPr lang="en-GB"/>
        </a:p>
      </dgm:t>
    </dgm:pt>
    <dgm:pt modelId="{23837098-DB65-F64B-8259-8F3051106BAE}" type="sibTrans" cxnId="{008B06C9-CB9C-DF43-A23F-2A965C8C91B5}">
      <dgm:prSet/>
      <dgm:spPr/>
      <dgm:t>
        <a:bodyPr/>
        <a:lstStyle/>
        <a:p>
          <a:endParaRPr lang="en-GB"/>
        </a:p>
      </dgm:t>
    </dgm:pt>
    <dgm:pt modelId="{33DBC1DF-ACC4-A04F-B308-2D7DCA1A33A7}">
      <dgm:prSet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4. Screening &amp; Shortlisting – Filter Applications</a:t>
          </a:r>
        </a:p>
      </dgm:t>
    </dgm:pt>
    <dgm:pt modelId="{2EC8A30A-E73E-A045-83DD-B443D0D4851E}" type="parTrans" cxnId="{11B43FCA-F7AB-5F46-A08D-FD7C7902AE0C}">
      <dgm:prSet/>
      <dgm:spPr/>
      <dgm:t>
        <a:bodyPr/>
        <a:lstStyle/>
        <a:p>
          <a:endParaRPr lang="en-GB"/>
        </a:p>
      </dgm:t>
    </dgm:pt>
    <dgm:pt modelId="{64DC7C5E-7A9F-B04E-8B00-B9B1DFA253AE}" type="sibTrans" cxnId="{11B43FCA-F7AB-5F46-A08D-FD7C7902AE0C}">
      <dgm:prSet/>
      <dgm:spPr/>
      <dgm:t>
        <a:bodyPr/>
        <a:lstStyle/>
        <a:p>
          <a:endParaRPr lang="en-GB"/>
        </a:p>
      </dgm:t>
    </dgm:pt>
    <dgm:pt modelId="{F0A00F25-7E0D-9040-89E8-6AAB1203A55E}">
      <dgm:prSet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6. Selection &amp; Offer – Make the choice</a:t>
          </a:r>
        </a:p>
      </dgm:t>
    </dgm:pt>
    <dgm:pt modelId="{C23D896E-BA31-5E46-BB97-B941CF0E5EA2}" type="parTrans" cxnId="{FE7E99F1-84A6-2D4A-86E5-2E1E26675BF8}">
      <dgm:prSet/>
      <dgm:spPr/>
      <dgm:t>
        <a:bodyPr/>
        <a:lstStyle/>
        <a:p>
          <a:endParaRPr lang="en-GB"/>
        </a:p>
      </dgm:t>
    </dgm:pt>
    <dgm:pt modelId="{AFDF8FF6-A067-F94E-8309-4DA949B8D6B6}" type="sibTrans" cxnId="{FE7E99F1-84A6-2D4A-86E5-2E1E26675BF8}">
      <dgm:prSet/>
      <dgm:spPr/>
      <dgm:t>
        <a:bodyPr/>
        <a:lstStyle/>
        <a:p>
          <a:endParaRPr lang="en-GB"/>
        </a:p>
      </dgm:t>
    </dgm:pt>
    <dgm:pt modelId="{CBDAE72C-F138-134A-A61E-44D1F24E0202}">
      <dgm:prSet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5. Interview &amp; Assessment – In depth evaluation</a:t>
          </a:r>
        </a:p>
      </dgm:t>
    </dgm:pt>
    <dgm:pt modelId="{37737675-ACA1-B64A-8EB1-B417C672B4D7}" type="parTrans" cxnId="{1ABD0337-513A-E446-B331-C5C09BEDA1A1}">
      <dgm:prSet/>
      <dgm:spPr/>
      <dgm:t>
        <a:bodyPr/>
        <a:lstStyle/>
        <a:p>
          <a:endParaRPr lang="en-GB"/>
        </a:p>
      </dgm:t>
    </dgm:pt>
    <dgm:pt modelId="{B1CC1DAA-101F-9543-8E56-FD4B666AC70E}" type="sibTrans" cxnId="{1ABD0337-513A-E446-B331-C5C09BEDA1A1}">
      <dgm:prSet/>
      <dgm:spPr/>
      <dgm:t>
        <a:bodyPr/>
        <a:lstStyle/>
        <a:p>
          <a:endParaRPr lang="en-GB"/>
        </a:p>
      </dgm:t>
    </dgm:pt>
    <dgm:pt modelId="{60D6E4E2-4227-1B45-9631-A6AABE8F17D1}" type="pres">
      <dgm:prSet presAssocID="{0B51ECF2-AE45-7B45-AF70-3C54A287D28C}" presName="diagram" presStyleCnt="0">
        <dgm:presLayoutVars>
          <dgm:dir/>
          <dgm:resizeHandles val="exact"/>
        </dgm:presLayoutVars>
      </dgm:prSet>
      <dgm:spPr/>
    </dgm:pt>
    <dgm:pt modelId="{169EBDEF-E0F9-1C42-9885-771E7201F647}" type="pres">
      <dgm:prSet presAssocID="{0E01D6CF-EADF-9A4A-8F77-9E03B3F0D509}" presName="node" presStyleLbl="node1" presStyleIdx="0" presStyleCnt="7">
        <dgm:presLayoutVars>
          <dgm:bulletEnabled val="1"/>
        </dgm:presLayoutVars>
      </dgm:prSet>
      <dgm:spPr/>
    </dgm:pt>
    <dgm:pt modelId="{90F37DC7-E747-4E4E-9287-939BEEB7956C}" type="pres">
      <dgm:prSet presAssocID="{32999FFA-4E68-5242-BFEB-F5394385AFF7}" presName="sibTrans" presStyleLbl="sibTrans2D1" presStyleIdx="0" presStyleCnt="6"/>
      <dgm:spPr/>
    </dgm:pt>
    <dgm:pt modelId="{50459C32-96E3-8E46-BFFB-67C9142C2AD2}" type="pres">
      <dgm:prSet presAssocID="{32999FFA-4E68-5242-BFEB-F5394385AFF7}" presName="connectorText" presStyleLbl="sibTrans2D1" presStyleIdx="0" presStyleCnt="6"/>
      <dgm:spPr/>
    </dgm:pt>
    <dgm:pt modelId="{8AC0BA37-5534-E141-9C90-6480B16D27A6}" type="pres">
      <dgm:prSet presAssocID="{A5CBA1B3-F2E3-294C-AE5E-DD87CF2B97D4}" presName="node" presStyleLbl="node1" presStyleIdx="1" presStyleCnt="7">
        <dgm:presLayoutVars>
          <dgm:bulletEnabled val="1"/>
        </dgm:presLayoutVars>
      </dgm:prSet>
      <dgm:spPr/>
    </dgm:pt>
    <dgm:pt modelId="{E532E655-D7C5-A649-9152-454CD11F3BA4}" type="pres">
      <dgm:prSet presAssocID="{7625A8E1-7CD9-C146-AA8E-0AD721FF054A}" presName="sibTrans" presStyleLbl="sibTrans2D1" presStyleIdx="1" presStyleCnt="6"/>
      <dgm:spPr/>
    </dgm:pt>
    <dgm:pt modelId="{69936BA8-DE59-B242-AA62-0233CF64E567}" type="pres">
      <dgm:prSet presAssocID="{7625A8E1-7CD9-C146-AA8E-0AD721FF054A}" presName="connectorText" presStyleLbl="sibTrans2D1" presStyleIdx="1" presStyleCnt="6"/>
      <dgm:spPr/>
    </dgm:pt>
    <dgm:pt modelId="{9B010F73-2710-3145-900E-350241D9CDF9}" type="pres">
      <dgm:prSet presAssocID="{288AF2A8-F818-C143-8E48-BD72B743C7C4}" presName="node" presStyleLbl="node1" presStyleIdx="2" presStyleCnt="7">
        <dgm:presLayoutVars>
          <dgm:bulletEnabled val="1"/>
        </dgm:presLayoutVars>
      </dgm:prSet>
      <dgm:spPr/>
    </dgm:pt>
    <dgm:pt modelId="{7E1FC2ED-958B-A94A-B6BF-9A4C2BE3A034}" type="pres">
      <dgm:prSet presAssocID="{23837098-DB65-F64B-8259-8F3051106BAE}" presName="sibTrans" presStyleLbl="sibTrans2D1" presStyleIdx="2" presStyleCnt="6"/>
      <dgm:spPr/>
    </dgm:pt>
    <dgm:pt modelId="{D8C6BE7B-9CDF-EC45-935B-4900862A5C45}" type="pres">
      <dgm:prSet presAssocID="{23837098-DB65-F64B-8259-8F3051106BAE}" presName="connectorText" presStyleLbl="sibTrans2D1" presStyleIdx="2" presStyleCnt="6"/>
      <dgm:spPr/>
    </dgm:pt>
    <dgm:pt modelId="{8B028A5D-627C-0848-AB57-AD52922322A3}" type="pres">
      <dgm:prSet presAssocID="{33DBC1DF-ACC4-A04F-B308-2D7DCA1A33A7}" presName="node" presStyleLbl="node1" presStyleIdx="3" presStyleCnt="7">
        <dgm:presLayoutVars>
          <dgm:bulletEnabled val="1"/>
        </dgm:presLayoutVars>
      </dgm:prSet>
      <dgm:spPr/>
    </dgm:pt>
    <dgm:pt modelId="{C8AC49AE-A5E3-954A-B3F5-DE58DB269D35}" type="pres">
      <dgm:prSet presAssocID="{64DC7C5E-7A9F-B04E-8B00-B9B1DFA253AE}" presName="sibTrans" presStyleLbl="sibTrans2D1" presStyleIdx="3" presStyleCnt="6"/>
      <dgm:spPr/>
    </dgm:pt>
    <dgm:pt modelId="{6D6F0A79-6F3F-C64F-8653-F7C5A7BEF42D}" type="pres">
      <dgm:prSet presAssocID="{64DC7C5E-7A9F-B04E-8B00-B9B1DFA253AE}" presName="connectorText" presStyleLbl="sibTrans2D1" presStyleIdx="3" presStyleCnt="6"/>
      <dgm:spPr/>
    </dgm:pt>
    <dgm:pt modelId="{9BD2C405-27D9-6045-AC12-F0209D95143E}" type="pres">
      <dgm:prSet presAssocID="{BFB4F077-124F-644B-8E4B-81E4F0CCDD28}" presName="node" presStyleLbl="node1" presStyleIdx="4" presStyleCnt="7">
        <dgm:presLayoutVars>
          <dgm:bulletEnabled val="1"/>
        </dgm:presLayoutVars>
      </dgm:prSet>
      <dgm:spPr/>
    </dgm:pt>
    <dgm:pt modelId="{CAA4BBBC-04DF-E245-B032-BCA1A1A2A28A}" type="pres">
      <dgm:prSet presAssocID="{CE028695-DD8C-CA4F-B080-FD040D26C963}" presName="sibTrans" presStyleLbl="sibTrans2D1" presStyleIdx="4" presStyleCnt="6"/>
      <dgm:spPr/>
    </dgm:pt>
    <dgm:pt modelId="{83B97083-83BE-2242-91FF-61668BD2FAF9}" type="pres">
      <dgm:prSet presAssocID="{CE028695-DD8C-CA4F-B080-FD040D26C963}" presName="connectorText" presStyleLbl="sibTrans2D1" presStyleIdx="4" presStyleCnt="6"/>
      <dgm:spPr/>
    </dgm:pt>
    <dgm:pt modelId="{29D357A8-73F2-7841-9B9C-7FF09E146CAB}" type="pres">
      <dgm:prSet presAssocID="{F0A00F25-7E0D-9040-89E8-6AAB1203A55E}" presName="node" presStyleLbl="node1" presStyleIdx="5" presStyleCnt="7">
        <dgm:presLayoutVars>
          <dgm:bulletEnabled val="1"/>
        </dgm:presLayoutVars>
      </dgm:prSet>
      <dgm:spPr/>
    </dgm:pt>
    <dgm:pt modelId="{D31B480B-CC81-A64F-83E1-D5584249EF23}" type="pres">
      <dgm:prSet presAssocID="{AFDF8FF6-A067-F94E-8309-4DA949B8D6B6}" presName="sibTrans" presStyleLbl="sibTrans2D1" presStyleIdx="5" presStyleCnt="6"/>
      <dgm:spPr/>
    </dgm:pt>
    <dgm:pt modelId="{3EB1EEC4-5B80-ED4F-AEF5-94991E48F0F6}" type="pres">
      <dgm:prSet presAssocID="{AFDF8FF6-A067-F94E-8309-4DA949B8D6B6}" presName="connectorText" presStyleLbl="sibTrans2D1" presStyleIdx="5" presStyleCnt="6"/>
      <dgm:spPr/>
    </dgm:pt>
    <dgm:pt modelId="{AF9D1ACA-402E-AC4A-9FBB-58C05C987ED0}" type="pres">
      <dgm:prSet presAssocID="{CBDAE72C-F138-134A-A61E-44D1F24E0202}" presName="node" presStyleLbl="node1" presStyleIdx="6" presStyleCnt="7">
        <dgm:presLayoutVars>
          <dgm:bulletEnabled val="1"/>
        </dgm:presLayoutVars>
      </dgm:prSet>
      <dgm:spPr/>
    </dgm:pt>
  </dgm:ptLst>
  <dgm:cxnLst>
    <dgm:cxn modelId="{8591C20F-A51B-C445-8F9E-4B3983AA4DC2}" type="presOf" srcId="{64DC7C5E-7A9F-B04E-8B00-B9B1DFA253AE}" destId="{6D6F0A79-6F3F-C64F-8653-F7C5A7BEF42D}" srcOrd="1" destOrd="0" presId="urn:microsoft.com/office/officeart/2005/8/layout/process5"/>
    <dgm:cxn modelId="{E8C10220-CD9F-8949-AC72-1BD281C723B0}" type="presOf" srcId="{32999FFA-4E68-5242-BFEB-F5394385AFF7}" destId="{90F37DC7-E747-4E4E-9287-939BEEB7956C}" srcOrd="0" destOrd="0" presId="urn:microsoft.com/office/officeart/2005/8/layout/process5"/>
    <dgm:cxn modelId="{1ABD0337-513A-E446-B331-C5C09BEDA1A1}" srcId="{0B51ECF2-AE45-7B45-AF70-3C54A287D28C}" destId="{CBDAE72C-F138-134A-A61E-44D1F24E0202}" srcOrd="6" destOrd="0" parTransId="{37737675-ACA1-B64A-8EB1-B417C672B4D7}" sibTransId="{B1CC1DAA-101F-9543-8E56-FD4B666AC70E}"/>
    <dgm:cxn modelId="{03D07640-6E99-2D4D-B312-24B2498B4CD1}" type="presOf" srcId="{CE028695-DD8C-CA4F-B080-FD040D26C963}" destId="{CAA4BBBC-04DF-E245-B032-BCA1A1A2A28A}" srcOrd="0" destOrd="0" presId="urn:microsoft.com/office/officeart/2005/8/layout/process5"/>
    <dgm:cxn modelId="{42ED824A-9D56-A243-A60C-89FD8AF80FC9}" type="presOf" srcId="{7625A8E1-7CD9-C146-AA8E-0AD721FF054A}" destId="{E532E655-D7C5-A649-9152-454CD11F3BA4}" srcOrd="0" destOrd="0" presId="urn:microsoft.com/office/officeart/2005/8/layout/process5"/>
    <dgm:cxn modelId="{20D6E24E-B1E1-884F-8B05-32453440614A}" srcId="{0B51ECF2-AE45-7B45-AF70-3C54A287D28C}" destId="{0E01D6CF-EADF-9A4A-8F77-9E03B3F0D509}" srcOrd="0" destOrd="0" parTransId="{8B08A899-CB92-8047-929B-341D098C99F3}" sibTransId="{32999FFA-4E68-5242-BFEB-F5394385AFF7}"/>
    <dgm:cxn modelId="{D7D34B50-45DE-A542-922B-70C85E09C57D}" type="presOf" srcId="{288AF2A8-F818-C143-8E48-BD72B743C7C4}" destId="{9B010F73-2710-3145-900E-350241D9CDF9}" srcOrd="0" destOrd="0" presId="urn:microsoft.com/office/officeart/2005/8/layout/process5"/>
    <dgm:cxn modelId="{2A818956-1420-C04F-A5F5-EFD5FC25505B}" type="presOf" srcId="{BFB4F077-124F-644B-8E4B-81E4F0CCDD28}" destId="{9BD2C405-27D9-6045-AC12-F0209D95143E}" srcOrd="0" destOrd="0" presId="urn:microsoft.com/office/officeart/2005/8/layout/process5"/>
    <dgm:cxn modelId="{8F158D62-47BC-3B45-ABBF-B79CD1801AC9}" type="presOf" srcId="{23837098-DB65-F64B-8259-8F3051106BAE}" destId="{7E1FC2ED-958B-A94A-B6BF-9A4C2BE3A034}" srcOrd="0" destOrd="0" presId="urn:microsoft.com/office/officeart/2005/8/layout/process5"/>
    <dgm:cxn modelId="{DBBE3463-30C0-5C46-A19C-4F84C2E4C7B1}" type="presOf" srcId="{AFDF8FF6-A067-F94E-8309-4DA949B8D6B6}" destId="{D31B480B-CC81-A64F-83E1-D5584249EF23}" srcOrd="0" destOrd="0" presId="urn:microsoft.com/office/officeart/2005/8/layout/process5"/>
    <dgm:cxn modelId="{2732CE77-6C2D-FA4B-BED8-AE4A2421604B}" srcId="{0B51ECF2-AE45-7B45-AF70-3C54A287D28C}" destId="{BFB4F077-124F-644B-8E4B-81E4F0CCDD28}" srcOrd="4" destOrd="0" parTransId="{33DC8A46-8B26-FB4C-A1DF-F0DCFE3FF752}" sibTransId="{CE028695-DD8C-CA4F-B080-FD040D26C963}"/>
    <dgm:cxn modelId="{725A5F7A-BD3A-A846-A285-106504375985}" srcId="{0B51ECF2-AE45-7B45-AF70-3C54A287D28C}" destId="{A5CBA1B3-F2E3-294C-AE5E-DD87CF2B97D4}" srcOrd="1" destOrd="0" parTransId="{1C63618D-A6EC-6144-8FB8-8D158A475D70}" sibTransId="{7625A8E1-7CD9-C146-AA8E-0AD721FF054A}"/>
    <dgm:cxn modelId="{226A1F9C-AC7D-F247-835E-D60DF38CD924}" type="presOf" srcId="{AFDF8FF6-A067-F94E-8309-4DA949B8D6B6}" destId="{3EB1EEC4-5B80-ED4F-AEF5-94991E48F0F6}" srcOrd="1" destOrd="0" presId="urn:microsoft.com/office/officeart/2005/8/layout/process5"/>
    <dgm:cxn modelId="{08B1059F-AFBC-6A4D-B86D-C2300B71DCD8}" type="presOf" srcId="{64DC7C5E-7A9F-B04E-8B00-B9B1DFA253AE}" destId="{C8AC49AE-A5E3-954A-B3F5-DE58DB269D35}" srcOrd="0" destOrd="0" presId="urn:microsoft.com/office/officeart/2005/8/layout/process5"/>
    <dgm:cxn modelId="{D7C687A6-B2AE-884E-859E-CC0F4FA5CCBD}" type="presOf" srcId="{F0A00F25-7E0D-9040-89E8-6AAB1203A55E}" destId="{29D357A8-73F2-7841-9B9C-7FF09E146CAB}" srcOrd="0" destOrd="0" presId="urn:microsoft.com/office/officeart/2005/8/layout/process5"/>
    <dgm:cxn modelId="{E57AB7B9-EA1E-664F-B5CF-9599F5060680}" type="presOf" srcId="{CBDAE72C-F138-134A-A61E-44D1F24E0202}" destId="{AF9D1ACA-402E-AC4A-9FBB-58C05C987ED0}" srcOrd="0" destOrd="0" presId="urn:microsoft.com/office/officeart/2005/8/layout/process5"/>
    <dgm:cxn modelId="{F2DC15BE-D9DF-984F-A68A-C34710EB212A}" type="presOf" srcId="{0B51ECF2-AE45-7B45-AF70-3C54A287D28C}" destId="{60D6E4E2-4227-1B45-9631-A6AABE8F17D1}" srcOrd="0" destOrd="0" presId="urn:microsoft.com/office/officeart/2005/8/layout/process5"/>
    <dgm:cxn modelId="{665DA4BE-5D39-F649-8592-5A9E430118B8}" type="presOf" srcId="{33DBC1DF-ACC4-A04F-B308-2D7DCA1A33A7}" destId="{8B028A5D-627C-0848-AB57-AD52922322A3}" srcOrd="0" destOrd="0" presId="urn:microsoft.com/office/officeart/2005/8/layout/process5"/>
    <dgm:cxn modelId="{F5AAF7BF-6FA0-5A4D-BCD0-7C8F4093640C}" type="presOf" srcId="{32999FFA-4E68-5242-BFEB-F5394385AFF7}" destId="{50459C32-96E3-8E46-BFFB-67C9142C2AD2}" srcOrd="1" destOrd="0" presId="urn:microsoft.com/office/officeart/2005/8/layout/process5"/>
    <dgm:cxn modelId="{008B06C9-CB9C-DF43-A23F-2A965C8C91B5}" srcId="{0B51ECF2-AE45-7B45-AF70-3C54A287D28C}" destId="{288AF2A8-F818-C143-8E48-BD72B743C7C4}" srcOrd="2" destOrd="0" parTransId="{3A73E84B-1600-F049-91C9-6DC63031F755}" sibTransId="{23837098-DB65-F64B-8259-8F3051106BAE}"/>
    <dgm:cxn modelId="{11B43FCA-F7AB-5F46-A08D-FD7C7902AE0C}" srcId="{0B51ECF2-AE45-7B45-AF70-3C54A287D28C}" destId="{33DBC1DF-ACC4-A04F-B308-2D7DCA1A33A7}" srcOrd="3" destOrd="0" parTransId="{2EC8A30A-E73E-A045-83DD-B443D0D4851E}" sibTransId="{64DC7C5E-7A9F-B04E-8B00-B9B1DFA253AE}"/>
    <dgm:cxn modelId="{59C4A8DA-BFE7-5A47-B208-084B89106C6C}" type="presOf" srcId="{7625A8E1-7CD9-C146-AA8E-0AD721FF054A}" destId="{69936BA8-DE59-B242-AA62-0233CF64E567}" srcOrd="1" destOrd="0" presId="urn:microsoft.com/office/officeart/2005/8/layout/process5"/>
    <dgm:cxn modelId="{9C79B3EE-5B06-F247-925B-44EDCC6A7150}" type="presOf" srcId="{0E01D6CF-EADF-9A4A-8F77-9E03B3F0D509}" destId="{169EBDEF-E0F9-1C42-9885-771E7201F647}" srcOrd="0" destOrd="0" presId="urn:microsoft.com/office/officeart/2005/8/layout/process5"/>
    <dgm:cxn modelId="{FE7E99F1-84A6-2D4A-86E5-2E1E26675BF8}" srcId="{0B51ECF2-AE45-7B45-AF70-3C54A287D28C}" destId="{F0A00F25-7E0D-9040-89E8-6AAB1203A55E}" srcOrd="5" destOrd="0" parTransId="{C23D896E-BA31-5E46-BB97-B941CF0E5EA2}" sibTransId="{AFDF8FF6-A067-F94E-8309-4DA949B8D6B6}"/>
    <dgm:cxn modelId="{0E535CF2-BC70-964C-9DC3-7F850E7E45C1}" type="presOf" srcId="{A5CBA1B3-F2E3-294C-AE5E-DD87CF2B97D4}" destId="{8AC0BA37-5534-E141-9C90-6480B16D27A6}" srcOrd="0" destOrd="0" presId="urn:microsoft.com/office/officeart/2005/8/layout/process5"/>
    <dgm:cxn modelId="{A95CAEF2-47A8-5942-942D-AB578A3F0176}" type="presOf" srcId="{CE028695-DD8C-CA4F-B080-FD040D26C963}" destId="{83B97083-83BE-2242-91FF-61668BD2FAF9}" srcOrd="1" destOrd="0" presId="urn:microsoft.com/office/officeart/2005/8/layout/process5"/>
    <dgm:cxn modelId="{216BB3F4-F11E-F84E-8DA7-CAE8A3C30470}" type="presOf" srcId="{23837098-DB65-F64B-8259-8F3051106BAE}" destId="{D8C6BE7B-9CDF-EC45-935B-4900862A5C45}" srcOrd="1" destOrd="0" presId="urn:microsoft.com/office/officeart/2005/8/layout/process5"/>
    <dgm:cxn modelId="{CF95B8BF-2E6D-A644-8030-F554FE97430C}" type="presParOf" srcId="{60D6E4E2-4227-1B45-9631-A6AABE8F17D1}" destId="{169EBDEF-E0F9-1C42-9885-771E7201F647}" srcOrd="0" destOrd="0" presId="urn:microsoft.com/office/officeart/2005/8/layout/process5"/>
    <dgm:cxn modelId="{3CA5EFC4-6376-4E48-A6D7-6F446FF5CCE9}" type="presParOf" srcId="{60D6E4E2-4227-1B45-9631-A6AABE8F17D1}" destId="{90F37DC7-E747-4E4E-9287-939BEEB7956C}" srcOrd="1" destOrd="0" presId="urn:microsoft.com/office/officeart/2005/8/layout/process5"/>
    <dgm:cxn modelId="{E4621E68-D962-5944-A29C-C60A1AB58ACF}" type="presParOf" srcId="{90F37DC7-E747-4E4E-9287-939BEEB7956C}" destId="{50459C32-96E3-8E46-BFFB-67C9142C2AD2}" srcOrd="0" destOrd="0" presId="urn:microsoft.com/office/officeart/2005/8/layout/process5"/>
    <dgm:cxn modelId="{15B00601-ADA0-8648-8E67-8C32D428452F}" type="presParOf" srcId="{60D6E4E2-4227-1B45-9631-A6AABE8F17D1}" destId="{8AC0BA37-5534-E141-9C90-6480B16D27A6}" srcOrd="2" destOrd="0" presId="urn:microsoft.com/office/officeart/2005/8/layout/process5"/>
    <dgm:cxn modelId="{DEB3DD5B-8783-C24D-A022-8CA0EB720DB0}" type="presParOf" srcId="{60D6E4E2-4227-1B45-9631-A6AABE8F17D1}" destId="{E532E655-D7C5-A649-9152-454CD11F3BA4}" srcOrd="3" destOrd="0" presId="urn:microsoft.com/office/officeart/2005/8/layout/process5"/>
    <dgm:cxn modelId="{9C6BD4E1-7365-CB42-84A0-4550C5984AEA}" type="presParOf" srcId="{E532E655-D7C5-A649-9152-454CD11F3BA4}" destId="{69936BA8-DE59-B242-AA62-0233CF64E567}" srcOrd="0" destOrd="0" presId="urn:microsoft.com/office/officeart/2005/8/layout/process5"/>
    <dgm:cxn modelId="{7F6C25E7-3E9A-4844-A1EC-12CDA6D1D798}" type="presParOf" srcId="{60D6E4E2-4227-1B45-9631-A6AABE8F17D1}" destId="{9B010F73-2710-3145-900E-350241D9CDF9}" srcOrd="4" destOrd="0" presId="urn:microsoft.com/office/officeart/2005/8/layout/process5"/>
    <dgm:cxn modelId="{D0B2DA9B-3D2D-274C-B8DB-FD3FB146F927}" type="presParOf" srcId="{60D6E4E2-4227-1B45-9631-A6AABE8F17D1}" destId="{7E1FC2ED-958B-A94A-B6BF-9A4C2BE3A034}" srcOrd="5" destOrd="0" presId="urn:microsoft.com/office/officeart/2005/8/layout/process5"/>
    <dgm:cxn modelId="{73604F07-3FB2-9741-BD81-1380F5DC43F6}" type="presParOf" srcId="{7E1FC2ED-958B-A94A-B6BF-9A4C2BE3A034}" destId="{D8C6BE7B-9CDF-EC45-935B-4900862A5C45}" srcOrd="0" destOrd="0" presId="urn:microsoft.com/office/officeart/2005/8/layout/process5"/>
    <dgm:cxn modelId="{7FC4861F-CE76-7044-AFDA-054ECF1703FF}" type="presParOf" srcId="{60D6E4E2-4227-1B45-9631-A6AABE8F17D1}" destId="{8B028A5D-627C-0848-AB57-AD52922322A3}" srcOrd="6" destOrd="0" presId="urn:microsoft.com/office/officeart/2005/8/layout/process5"/>
    <dgm:cxn modelId="{DEDC2894-AD34-5E42-9242-71A71F44D91E}" type="presParOf" srcId="{60D6E4E2-4227-1B45-9631-A6AABE8F17D1}" destId="{C8AC49AE-A5E3-954A-B3F5-DE58DB269D35}" srcOrd="7" destOrd="0" presId="urn:microsoft.com/office/officeart/2005/8/layout/process5"/>
    <dgm:cxn modelId="{8D911A75-74E0-9249-971B-FF955F8E0FC4}" type="presParOf" srcId="{C8AC49AE-A5E3-954A-B3F5-DE58DB269D35}" destId="{6D6F0A79-6F3F-C64F-8653-F7C5A7BEF42D}" srcOrd="0" destOrd="0" presId="urn:microsoft.com/office/officeart/2005/8/layout/process5"/>
    <dgm:cxn modelId="{FD8EA56F-42CB-C741-BDFF-A7CA627FFF70}" type="presParOf" srcId="{60D6E4E2-4227-1B45-9631-A6AABE8F17D1}" destId="{9BD2C405-27D9-6045-AC12-F0209D95143E}" srcOrd="8" destOrd="0" presId="urn:microsoft.com/office/officeart/2005/8/layout/process5"/>
    <dgm:cxn modelId="{BDCA2183-49C1-C04B-A336-54D8EBB42C13}" type="presParOf" srcId="{60D6E4E2-4227-1B45-9631-A6AABE8F17D1}" destId="{CAA4BBBC-04DF-E245-B032-BCA1A1A2A28A}" srcOrd="9" destOrd="0" presId="urn:microsoft.com/office/officeart/2005/8/layout/process5"/>
    <dgm:cxn modelId="{53F7174D-4250-FE41-8DF9-466F1491782F}" type="presParOf" srcId="{CAA4BBBC-04DF-E245-B032-BCA1A1A2A28A}" destId="{83B97083-83BE-2242-91FF-61668BD2FAF9}" srcOrd="0" destOrd="0" presId="urn:microsoft.com/office/officeart/2005/8/layout/process5"/>
    <dgm:cxn modelId="{9FC08F79-2445-DA46-8374-F2CCBCFAC24D}" type="presParOf" srcId="{60D6E4E2-4227-1B45-9631-A6AABE8F17D1}" destId="{29D357A8-73F2-7841-9B9C-7FF09E146CAB}" srcOrd="10" destOrd="0" presId="urn:microsoft.com/office/officeart/2005/8/layout/process5"/>
    <dgm:cxn modelId="{F616A2B6-2B06-D34E-96EE-B861CCA83318}" type="presParOf" srcId="{60D6E4E2-4227-1B45-9631-A6AABE8F17D1}" destId="{D31B480B-CC81-A64F-83E1-D5584249EF23}" srcOrd="11" destOrd="0" presId="urn:microsoft.com/office/officeart/2005/8/layout/process5"/>
    <dgm:cxn modelId="{9B5C5246-D71B-9B4D-AEF3-2433B7D3819B}" type="presParOf" srcId="{D31B480B-CC81-A64F-83E1-D5584249EF23}" destId="{3EB1EEC4-5B80-ED4F-AEF5-94991E48F0F6}" srcOrd="0" destOrd="0" presId="urn:microsoft.com/office/officeart/2005/8/layout/process5"/>
    <dgm:cxn modelId="{FEBD7A5E-8AC4-884E-BE59-FF1B55F167F3}" type="presParOf" srcId="{60D6E4E2-4227-1B45-9631-A6AABE8F17D1}" destId="{AF9D1ACA-402E-AC4A-9FBB-58C05C987ED0}" srcOrd="1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3BAD03-E451-6044-B78D-4278A6A6B5F2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83DB7F68-1676-3049-85F9-2FE7003A28F8}">
      <dgm:prSet phldrT="[Text]"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Stage 1: screening</a:t>
          </a:r>
        </a:p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Online structured interview</a:t>
          </a:r>
        </a:p>
        <a:p>
          <a:endParaRPr lang="en-GB" sz="11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Focus: Essential skills &amp; JD Fit</a:t>
          </a:r>
        </a:p>
      </dgm:t>
    </dgm:pt>
    <dgm:pt modelId="{F7922276-2493-D84D-BC92-F1945D50CEFA}" type="parTrans" cxnId="{E6E38089-A606-C347-9492-8182DB826772}">
      <dgm:prSet/>
      <dgm:spPr/>
      <dgm:t>
        <a:bodyPr/>
        <a:lstStyle/>
        <a:p>
          <a:endParaRPr lang="en-GB"/>
        </a:p>
      </dgm:t>
    </dgm:pt>
    <dgm:pt modelId="{AAB860F3-3EBA-8A46-971D-7FD81D35B928}" type="sibTrans" cxnId="{E6E38089-A606-C347-9492-8182DB826772}">
      <dgm:prSet/>
      <dgm:spPr/>
      <dgm:t>
        <a:bodyPr/>
        <a:lstStyle/>
        <a:p>
          <a:endParaRPr lang="en-GB"/>
        </a:p>
      </dgm:t>
    </dgm:pt>
    <dgm:pt modelId="{A493D252-0314-9546-AA17-15D2400366E9}">
      <dgm:prSet phldrT="[Text]"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Stage 2: assessment</a:t>
          </a:r>
        </a:p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Face to face panel interview</a:t>
          </a:r>
        </a:p>
        <a:p>
          <a:endParaRPr lang="en-GB" sz="11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Focus: CBI &amp; Values</a:t>
          </a:r>
        </a:p>
      </dgm:t>
    </dgm:pt>
    <dgm:pt modelId="{2CFD6018-0979-D94E-AA4D-F10C8B0C4A48}" type="parTrans" cxnId="{66E41CA8-F593-3D4E-A9FC-DAF22905D162}">
      <dgm:prSet/>
      <dgm:spPr/>
      <dgm:t>
        <a:bodyPr/>
        <a:lstStyle/>
        <a:p>
          <a:endParaRPr lang="en-GB"/>
        </a:p>
      </dgm:t>
    </dgm:pt>
    <dgm:pt modelId="{000325B9-D366-C04C-BEDF-5BA09634F9C2}" type="sibTrans" cxnId="{66E41CA8-F593-3D4E-A9FC-DAF22905D162}">
      <dgm:prSet/>
      <dgm:spPr/>
      <dgm:t>
        <a:bodyPr/>
        <a:lstStyle/>
        <a:p>
          <a:endParaRPr lang="en-GB"/>
        </a:p>
      </dgm:t>
    </dgm:pt>
    <dgm:pt modelId="{EFCC3CAF-F64A-014A-8E52-DFA26F5E2B4E}">
      <dgm:prSet phldrT="[Text]" custT="1"/>
      <dgm:spPr/>
      <dgm:t>
        <a:bodyPr/>
        <a:lstStyle/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Stage 3: selection</a:t>
          </a:r>
        </a:p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Offer &amp; onboarding</a:t>
          </a:r>
        </a:p>
        <a:p>
          <a:endParaRPr lang="en-GB" sz="11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Focus: Final “belief” alignment</a:t>
          </a:r>
        </a:p>
      </dgm:t>
    </dgm:pt>
    <dgm:pt modelId="{AB68E16E-64DE-6249-BA91-FEDEE5422F3C}" type="parTrans" cxnId="{064A25ED-9FC9-BD4D-8402-35E644E6617E}">
      <dgm:prSet/>
      <dgm:spPr/>
      <dgm:t>
        <a:bodyPr/>
        <a:lstStyle/>
        <a:p>
          <a:endParaRPr lang="en-GB"/>
        </a:p>
      </dgm:t>
    </dgm:pt>
    <dgm:pt modelId="{DA0ACD7F-90D5-9E4B-B531-F159C37E7A8A}" type="sibTrans" cxnId="{064A25ED-9FC9-BD4D-8402-35E644E6617E}">
      <dgm:prSet/>
      <dgm:spPr/>
      <dgm:t>
        <a:bodyPr/>
        <a:lstStyle/>
        <a:p>
          <a:endParaRPr lang="en-GB"/>
        </a:p>
      </dgm:t>
    </dgm:pt>
    <dgm:pt modelId="{2C117E8A-59F8-5748-A106-FC9C48BCC1ED}" type="pres">
      <dgm:prSet presAssocID="{6B3BAD03-E451-6044-B78D-4278A6A6B5F2}" presName="Name0" presStyleCnt="0">
        <dgm:presLayoutVars>
          <dgm:dir/>
          <dgm:resizeHandles val="exact"/>
        </dgm:presLayoutVars>
      </dgm:prSet>
      <dgm:spPr/>
    </dgm:pt>
    <dgm:pt modelId="{FA1B03E9-EC3E-0441-81A8-ABB599EB40A5}" type="pres">
      <dgm:prSet presAssocID="{83DB7F68-1676-3049-85F9-2FE7003A28F8}" presName="node" presStyleLbl="node1" presStyleIdx="0" presStyleCnt="3">
        <dgm:presLayoutVars>
          <dgm:bulletEnabled val="1"/>
        </dgm:presLayoutVars>
      </dgm:prSet>
      <dgm:spPr/>
    </dgm:pt>
    <dgm:pt modelId="{C9EB5269-0389-5E4C-A6F4-05702750E78A}" type="pres">
      <dgm:prSet presAssocID="{AAB860F3-3EBA-8A46-971D-7FD81D35B928}" presName="sibTrans" presStyleLbl="sibTrans2D1" presStyleIdx="0" presStyleCnt="2"/>
      <dgm:spPr/>
    </dgm:pt>
    <dgm:pt modelId="{96C4878E-6CDE-1F4C-AC8E-BD51CD32D363}" type="pres">
      <dgm:prSet presAssocID="{AAB860F3-3EBA-8A46-971D-7FD81D35B928}" presName="connectorText" presStyleLbl="sibTrans2D1" presStyleIdx="0" presStyleCnt="2"/>
      <dgm:spPr/>
    </dgm:pt>
    <dgm:pt modelId="{A953B121-46DB-4747-ACE4-162E3AB27773}" type="pres">
      <dgm:prSet presAssocID="{A493D252-0314-9546-AA17-15D2400366E9}" presName="node" presStyleLbl="node1" presStyleIdx="1" presStyleCnt="3">
        <dgm:presLayoutVars>
          <dgm:bulletEnabled val="1"/>
        </dgm:presLayoutVars>
      </dgm:prSet>
      <dgm:spPr/>
    </dgm:pt>
    <dgm:pt modelId="{3642CF85-1A8B-FE42-BF2C-0ECFFC41E08B}" type="pres">
      <dgm:prSet presAssocID="{000325B9-D366-C04C-BEDF-5BA09634F9C2}" presName="sibTrans" presStyleLbl="sibTrans2D1" presStyleIdx="1" presStyleCnt="2"/>
      <dgm:spPr/>
    </dgm:pt>
    <dgm:pt modelId="{8746935B-C860-0043-9FD6-B22F09A927D6}" type="pres">
      <dgm:prSet presAssocID="{000325B9-D366-C04C-BEDF-5BA09634F9C2}" presName="connectorText" presStyleLbl="sibTrans2D1" presStyleIdx="1" presStyleCnt="2"/>
      <dgm:spPr/>
    </dgm:pt>
    <dgm:pt modelId="{C4A7C667-9860-614F-B05A-CFD0E307858C}" type="pres">
      <dgm:prSet presAssocID="{EFCC3CAF-F64A-014A-8E52-DFA26F5E2B4E}" presName="node" presStyleLbl="node1" presStyleIdx="2" presStyleCnt="3">
        <dgm:presLayoutVars>
          <dgm:bulletEnabled val="1"/>
        </dgm:presLayoutVars>
      </dgm:prSet>
      <dgm:spPr/>
    </dgm:pt>
  </dgm:ptLst>
  <dgm:cxnLst>
    <dgm:cxn modelId="{8FED3709-2243-464F-9287-700841CF62FA}" type="presOf" srcId="{000325B9-D366-C04C-BEDF-5BA09634F9C2}" destId="{8746935B-C860-0043-9FD6-B22F09A927D6}" srcOrd="1" destOrd="0" presId="urn:microsoft.com/office/officeart/2005/8/layout/process1"/>
    <dgm:cxn modelId="{C5F63E68-6FF0-144B-8472-2D0AC07003C0}" type="presOf" srcId="{6B3BAD03-E451-6044-B78D-4278A6A6B5F2}" destId="{2C117E8A-59F8-5748-A106-FC9C48BCC1ED}" srcOrd="0" destOrd="0" presId="urn:microsoft.com/office/officeart/2005/8/layout/process1"/>
    <dgm:cxn modelId="{FC1ECD70-DB06-BA4E-8BB2-196E50CF0ED7}" type="presOf" srcId="{EFCC3CAF-F64A-014A-8E52-DFA26F5E2B4E}" destId="{C4A7C667-9860-614F-B05A-CFD0E307858C}" srcOrd="0" destOrd="0" presId="urn:microsoft.com/office/officeart/2005/8/layout/process1"/>
    <dgm:cxn modelId="{83B94977-DCC3-F14A-83CB-29E783432BE3}" type="presOf" srcId="{AAB860F3-3EBA-8A46-971D-7FD81D35B928}" destId="{C9EB5269-0389-5E4C-A6F4-05702750E78A}" srcOrd="0" destOrd="0" presId="urn:microsoft.com/office/officeart/2005/8/layout/process1"/>
    <dgm:cxn modelId="{66355982-6CC4-764C-B32C-A03AA75F616D}" type="presOf" srcId="{83DB7F68-1676-3049-85F9-2FE7003A28F8}" destId="{FA1B03E9-EC3E-0441-81A8-ABB599EB40A5}" srcOrd="0" destOrd="0" presId="urn:microsoft.com/office/officeart/2005/8/layout/process1"/>
    <dgm:cxn modelId="{E6E38089-A606-C347-9492-8182DB826772}" srcId="{6B3BAD03-E451-6044-B78D-4278A6A6B5F2}" destId="{83DB7F68-1676-3049-85F9-2FE7003A28F8}" srcOrd="0" destOrd="0" parTransId="{F7922276-2493-D84D-BC92-F1945D50CEFA}" sibTransId="{AAB860F3-3EBA-8A46-971D-7FD81D35B928}"/>
    <dgm:cxn modelId="{3C291298-E130-8E42-804C-71CF143598A9}" type="presOf" srcId="{AAB860F3-3EBA-8A46-971D-7FD81D35B928}" destId="{96C4878E-6CDE-1F4C-AC8E-BD51CD32D363}" srcOrd="1" destOrd="0" presId="urn:microsoft.com/office/officeart/2005/8/layout/process1"/>
    <dgm:cxn modelId="{66E41CA8-F593-3D4E-A9FC-DAF22905D162}" srcId="{6B3BAD03-E451-6044-B78D-4278A6A6B5F2}" destId="{A493D252-0314-9546-AA17-15D2400366E9}" srcOrd="1" destOrd="0" parTransId="{2CFD6018-0979-D94E-AA4D-F10C8B0C4A48}" sibTransId="{000325B9-D366-C04C-BEDF-5BA09634F9C2}"/>
    <dgm:cxn modelId="{6B622DDC-F391-5945-A5A2-4A00678648B1}" type="presOf" srcId="{000325B9-D366-C04C-BEDF-5BA09634F9C2}" destId="{3642CF85-1A8B-FE42-BF2C-0ECFFC41E08B}" srcOrd="0" destOrd="0" presId="urn:microsoft.com/office/officeart/2005/8/layout/process1"/>
    <dgm:cxn modelId="{064A25ED-9FC9-BD4D-8402-35E644E6617E}" srcId="{6B3BAD03-E451-6044-B78D-4278A6A6B5F2}" destId="{EFCC3CAF-F64A-014A-8E52-DFA26F5E2B4E}" srcOrd="2" destOrd="0" parTransId="{AB68E16E-64DE-6249-BA91-FEDEE5422F3C}" sibTransId="{DA0ACD7F-90D5-9E4B-B531-F159C37E7A8A}"/>
    <dgm:cxn modelId="{3BD894ED-E56B-D74C-822E-CDF9BCB7DD04}" type="presOf" srcId="{A493D252-0314-9546-AA17-15D2400366E9}" destId="{A953B121-46DB-4747-ACE4-162E3AB27773}" srcOrd="0" destOrd="0" presId="urn:microsoft.com/office/officeart/2005/8/layout/process1"/>
    <dgm:cxn modelId="{6A299EE1-8F18-D540-857E-EB6C97BE38B2}" type="presParOf" srcId="{2C117E8A-59F8-5748-A106-FC9C48BCC1ED}" destId="{FA1B03E9-EC3E-0441-81A8-ABB599EB40A5}" srcOrd="0" destOrd="0" presId="urn:microsoft.com/office/officeart/2005/8/layout/process1"/>
    <dgm:cxn modelId="{71DCF7BC-6F7F-5E43-88B1-1A0E6D46C21D}" type="presParOf" srcId="{2C117E8A-59F8-5748-A106-FC9C48BCC1ED}" destId="{C9EB5269-0389-5E4C-A6F4-05702750E78A}" srcOrd="1" destOrd="0" presId="urn:microsoft.com/office/officeart/2005/8/layout/process1"/>
    <dgm:cxn modelId="{8E0D0C50-5CFA-F14D-BCA2-7E7ED6147DE8}" type="presParOf" srcId="{C9EB5269-0389-5E4C-A6F4-05702750E78A}" destId="{96C4878E-6CDE-1F4C-AC8E-BD51CD32D363}" srcOrd="0" destOrd="0" presId="urn:microsoft.com/office/officeart/2005/8/layout/process1"/>
    <dgm:cxn modelId="{73AD61B0-DAE8-0B4C-A8B5-5D05DA211157}" type="presParOf" srcId="{2C117E8A-59F8-5748-A106-FC9C48BCC1ED}" destId="{A953B121-46DB-4747-ACE4-162E3AB27773}" srcOrd="2" destOrd="0" presId="urn:microsoft.com/office/officeart/2005/8/layout/process1"/>
    <dgm:cxn modelId="{3E04ED9E-8ED2-9944-9889-6EB5DBB7249F}" type="presParOf" srcId="{2C117E8A-59F8-5748-A106-FC9C48BCC1ED}" destId="{3642CF85-1A8B-FE42-BF2C-0ECFFC41E08B}" srcOrd="3" destOrd="0" presId="urn:microsoft.com/office/officeart/2005/8/layout/process1"/>
    <dgm:cxn modelId="{8282D1D1-40C2-DB46-A2C3-14E566CB3701}" type="presParOf" srcId="{3642CF85-1A8B-FE42-BF2C-0ECFFC41E08B}" destId="{8746935B-C860-0043-9FD6-B22F09A927D6}" srcOrd="0" destOrd="0" presId="urn:microsoft.com/office/officeart/2005/8/layout/process1"/>
    <dgm:cxn modelId="{5C459E1A-8C3F-F14E-A9F4-B3827FDD4B36}" type="presParOf" srcId="{2C117E8A-59F8-5748-A106-FC9C48BCC1ED}" destId="{C4A7C667-9860-614F-B05A-CFD0E307858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9EBDEF-E0F9-1C42-9885-771E7201F647}">
      <dsp:nvSpPr>
        <dsp:cNvPr id="0" name=""/>
        <dsp:cNvSpPr/>
      </dsp:nvSpPr>
      <dsp:spPr>
        <a:xfrm>
          <a:off x="5156" y="685984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1. Job analysis – Identify the need</a:t>
          </a:r>
        </a:p>
      </dsp:txBody>
      <dsp:txXfrm>
        <a:off x="44779" y="725607"/>
        <a:ext cx="2175462" cy="1273579"/>
      </dsp:txXfrm>
    </dsp:sp>
    <dsp:sp modelId="{90F37DC7-E747-4E4E-9287-939BEEB7956C}">
      <dsp:nvSpPr>
        <dsp:cNvPr id="0" name=""/>
        <dsp:cNvSpPr/>
      </dsp:nvSpPr>
      <dsp:spPr>
        <a:xfrm>
          <a:off x="2458280" y="1082813"/>
          <a:ext cx="477998" cy="559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kern="1200"/>
        </a:p>
      </dsp:txBody>
      <dsp:txXfrm>
        <a:off x="2458280" y="1194646"/>
        <a:ext cx="334599" cy="335501"/>
      </dsp:txXfrm>
    </dsp:sp>
    <dsp:sp modelId="{8AC0BA37-5534-E141-9C90-6480B16D27A6}">
      <dsp:nvSpPr>
        <dsp:cNvPr id="0" name=""/>
        <dsp:cNvSpPr/>
      </dsp:nvSpPr>
      <dsp:spPr>
        <a:xfrm>
          <a:off x="3161749" y="685984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2. Job Description &amp; Person Specification – Define the role</a:t>
          </a:r>
        </a:p>
      </dsp:txBody>
      <dsp:txXfrm>
        <a:off x="3201372" y="725607"/>
        <a:ext cx="2175462" cy="1273579"/>
      </dsp:txXfrm>
    </dsp:sp>
    <dsp:sp modelId="{E532E655-D7C5-A649-9152-454CD11F3BA4}">
      <dsp:nvSpPr>
        <dsp:cNvPr id="0" name=""/>
        <dsp:cNvSpPr/>
      </dsp:nvSpPr>
      <dsp:spPr>
        <a:xfrm>
          <a:off x="5614872" y="1082813"/>
          <a:ext cx="477998" cy="559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kern="1200"/>
        </a:p>
      </dsp:txBody>
      <dsp:txXfrm>
        <a:off x="5614872" y="1194646"/>
        <a:ext cx="334599" cy="335501"/>
      </dsp:txXfrm>
    </dsp:sp>
    <dsp:sp modelId="{9B010F73-2710-3145-900E-350241D9CDF9}">
      <dsp:nvSpPr>
        <dsp:cNvPr id="0" name=""/>
        <dsp:cNvSpPr/>
      </dsp:nvSpPr>
      <dsp:spPr>
        <a:xfrm>
          <a:off x="6318341" y="685984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3. Sourcing &amp; Advertising – Attract candidates</a:t>
          </a:r>
        </a:p>
      </dsp:txBody>
      <dsp:txXfrm>
        <a:off x="6357964" y="725607"/>
        <a:ext cx="2175462" cy="1273579"/>
      </dsp:txXfrm>
    </dsp:sp>
    <dsp:sp modelId="{7E1FC2ED-958B-A94A-B6BF-9A4C2BE3A034}">
      <dsp:nvSpPr>
        <dsp:cNvPr id="0" name=""/>
        <dsp:cNvSpPr/>
      </dsp:nvSpPr>
      <dsp:spPr>
        <a:xfrm>
          <a:off x="8771465" y="1082813"/>
          <a:ext cx="477998" cy="559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kern="1200"/>
        </a:p>
      </dsp:txBody>
      <dsp:txXfrm>
        <a:off x="8771465" y="1194646"/>
        <a:ext cx="334599" cy="335501"/>
      </dsp:txXfrm>
    </dsp:sp>
    <dsp:sp modelId="{8B028A5D-627C-0848-AB57-AD52922322A3}">
      <dsp:nvSpPr>
        <dsp:cNvPr id="0" name=""/>
        <dsp:cNvSpPr/>
      </dsp:nvSpPr>
      <dsp:spPr>
        <a:xfrm>
          <a:off x="9474934" y="685984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4. Screening &amp; Shortlisting – Filter Applications</a:t>
          </a:r>
        </a:p>
      </dsp:txBody>
      <dsp:txXfrm>
        <a:off x="9514557" y="725607"/>
        <a:ext cx="2175462" cy="1273579"/>
      </dsp:txXfrm>
    </dsp:sp>
    <dsp:sp modelId="{C8AC49AE-A5E3-954A-B3F5-DE58DB269D35}">
      <dsp:nvSpPr>
        <dsp:cNvPr id="0" name=""/>
        <dsp:cNvSpPr/>
      </dsp:nvSpPr>
      <dsp:spPr>
        <a:xfrm rot="5400000">
          <a:off x="10363289" y="2196639"/>
          <a:ext cx="477998" cy="559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kern="1200"/>
        </a:p>
      </dsp:txBody>
      <dsp:txXfrm rot="-5400000">
        <a:off x="10434538" y="2237224"/>
        <a:ext cx="335501" cy="334599"/>
      </dsp:txXfrm>
    </dsp:sp>
    <dsp:sp modelId="{9BD2C405-27D9-6045-AC12-F0209D95143E}">
      <dsp:nvSpPr>
        <dsp:cNvPr id="0" name=""/>
        <dsp:cNvSpPr/>
      </dsp:nvSpPr>
      <dsp:spPr>
        <a:xfrm>
          <a:off x="9474934" y="2940693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7. Onboarding – Integrate the new hire</a:t>
          </a:r>
        </a:p>
      </dsp:txBody>
      <dsp:txXfrm>
        <a:off x="9514557" y="2980316"/>
        <a:ext cx="2175462" cy="1273579"/>
      </dsp:txXfrm>
    </dsp:sp>
    <dsp:sp modelId="{CAA4BBBC-04DF-E245-B032-BCA1A1A2A28A}">
      <dsp:nvSpPr>
        <dsp:cNvPr id="0" name=""/>
        <dsp:cNvSpPr/>
      </dsp:nvSpPr>
      <dsp:spPr>
        <a:xfrm rot="10800000">
          <a:off x="8798521" y="3337522"/>
          <a:ext cx="477998" cy="559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kern="1200"/>
        </a:p>
      </dsp:txBody>
      <dsp:txXfrm rot="10800000">
        <a:off x="8941920" y="3449355"/>
        <a:ext cx="334599" cy="335501"/>
      </dsp:txXfrm>
    </dsp:sp>
    <dsp:sp modelId="{29D357A8-73F2-7841-9B9C-7FF09E146CAB}">
      <dsp:nvSpPr>
        <dsp:cNvPr id="0" name=""/>
        <dsp:cNvSpPr/>
      </dsp:nvSpPr>
      <dsp:spPr>
        <a:xfrm>
          <a:off x="6318341" y="2940693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6. Selection &amp; Offer – Make the choice</a:t>
          </a:r>
        </a:p>
      </dsp:txBody>
      <dsp:txXfrm>
        <a:off x="6357964" y="2980316"/>
        <a:ext cx="2175462" cy="1273579"/>
      </dsp:txXfrm>
    </dsp:sp>
    <dsp:sp modelId="{D31B480B-CC81-A64F-83E1-D5584249EF23}">
      <dsp:nvSpPr>
        <dsp:cNvPr id="0" name=""/>
        <dsp:cNvSpPr/>
      </dsp:nvSpPr>
      <dsp:spPr>
        <a:xfrm rot="10800000">
          <a:off x="5641929" y="3337522"/>
          <a:ext cx="477998" cy="559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kern="1200"/>
        </a:p>
      </dsp:txBody>
      <dsp:txXfrm rot="10800000">
        <a:off x="5785328" y="3449355"/>
        <a:ext cx="334599" cy="335501"/>
      </dsp:txXfrm>
    </dsp:sp>
    <dsp:sp modelId="{AF9D1ACA-402E-AC4A-9FBB-58C05C987ED0}">
      <dsp:nvSpPr>
        <dsp:cNvPr id="0" name=""/>
        <dsp:cNvSpPr/>
      </dsp:nvSpPr>
      <dsp:spPr>
        <a:xfrm>
          <a:off x="3161749" y="2940693"/>
          <a:ext cx="2254708" cy="1352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5. Interview &amp; Assessment – In depth evaluation</a:t>
          </a:r>
        </a:p>
      </dsp:txBody>
      <dsp:txXfrm>
        <a:off x="3201372" y="2980316"/>
        <a:ext cx="2175462" cy="12735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1B03E9-EC3E-0441-81A8-ABB599EB40A5}">
      <dsp:nvSpPr>
        <dsp:cNvPr id="0" name=""/>
        <dsp:cNvSpPr/>
      </dsp:nvSpPr>
      <dsp:spPr>
        <a:xfrm>
          <a:off x="9242" y="1080077"/>
          <a:ext cx="2762398" cy="1657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Stage 1: screening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Online structured interview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Focus: Essential skills &amp; JD Fit</a:t>
          </a:r>
        </a:p>
      </dsp:txBody>
      <dsp:txXfrm>
        <a:off x="57787" y="1128622"/>
        <a:ext cx="2665308" cy="1560349"/>
      </dsp:txXfrm>
    </dsp:sp>
    <dsp:sp modelId="{C9EB5269-0389-5E4C-A6F4-05702750E78A}">
      <dsp:nvSpPr>
        <dsp:cNvPr id="0" name=""/>
        <dsp:cNvSpPr/>
      </dsp:nvSpPr>
      <dsp:spPr>
        <a:xfrm>
          <a:off x="3047880" y="1566260"/>
          <a:ext cx="585628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900" kern="1200"/>
        </a:p>
      </dsp:txBody>
      <dsp:txXfrm>
        <a:off x="3047880" y="1703275"/>
        <a:ext cx="409940" cy="411044"/>
      </dsp:txXfrm>
    </dsp:sp>
    <dsp:sp modelId="{A953B121-46DB-4747-ACE4-162E3AB27773}">
      <dsp:nvSpPr>
        <dsp:cNvPr id="0" name=""/>
        <dsp:cNvSpPr/>
      </dsp:nvSpPr>
      <dsp:spPr>
        <a:xfrm>
          <a:off x="3876600" y="1080077"/>
          <a:ext cx="2762398" cy="1657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Stage 2: assessment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Face to face panel interview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Focus: CBI &amp; Values</a:t>
          </a:r>
        </a:p>
      </dsp:txBody>
      <dsp:txXfrm>
        <a:off x="3925145" y="1128622"/>
        <a:ext cx="2665308" cy="1560349"/>
      </dsp:txXfrm>
    </dsp:sp>
    <dsp:sp modelId="{3642CF85-1A8B-FE42-BF2C-0ECFFC41E08B}">
      <dsp:nvSpPr>
        <dsp:cNvPr id="0" name=""/>
        <dsp:cNvSpPr/>
      </dsp:nvSpPr>
      <dsp:spPr>
        <a:xfrm>
          <a:off x="6915239" y="1566260"/>
          <a:ext cx="585628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900" kern="1200"/>
        </a:p>
      </dsp:txBody>
      <dsp:txXfrm>
        <a:off x="6915239" y="1703275"/>
        <a:ext cx="409940" cy="411044"/>
      </dsp:txXfrm>
    </dsp:sp>
    <dsp:sp modelId="{C4A7C667-9860-614F-B05A-CFD0E307858C}">
      <dsp:nvSpPr>
        <dsp:cNvPr id="0" name=""/>
        <dsp:cNvSpPr/>
      </dsp:nvSpPr>
      <dsp:spPr>
        <a:xfrm>
          <a:off x="7743958" y="1080077"/>
          <a:ext cx="2762398" cy="1657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Stage 3: selection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Offer &amp; onboarding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Focus: Final “belief” alignment</a:t>
          </a:r>
        </a:p>
      </dsp:txBody>
      <dsp:txXfrm>
        <a:off x="7792503" y="1128622"/>
        <a:ext cx="2665308" cy="15603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A81E45-5CC0-8549-9D12-1794F7A9DC8D}" type="datetimeFigureOut">
              <a:rPr lang="en-US" smtClean="0"/>
              <a:t>4/25/26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24FD7-2BF1-894C-BC3D-9E54238B63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17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824FD7-2BF1-894C-BC3D-9E54238B639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0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552EB-ED8A-21FE-A2AA-F20C78C5C3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F367B1-CEF6-14FA-66DA-1F878B1D84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A31175-BFFA-BCD3-4269-9D700F5C4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5EF9B2-3F61-664C-9E8E-7E2693727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987D29-F603-C2F4-D5CE-3E729A312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419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79807-5C9A-4074-D0C7-F173B32B8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325323-A26C-4F5B-4388-DDE6F72A3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2B876-74A2-AB20-AB97-34A27B09E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91F42-0B81-CAB8-7D9E-EBE8F58D8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5DF8C0-C3D2-71A9-C6DB-625E815EE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621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ECF66-D08B-0006-2FAC-ADED81715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2A284-0615-6A22-CA22-4E3AE55AD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EBEEE2-1FE2-54A0-A102-ABF7CFC8E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F0667A-4C21-25CF-9B90-A83B1C784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AC423-6A1B-A4C1-39BA-13A27BC4B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772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B0E6-45CA-6091-4F5E-6D21CAA18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DD33D0-2ACD-0018-2295-4B24345322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63D199-DB32-165A-9DC2-8D7ACC363D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7199F-E29E-B5BB-96ED-BD7DDAC85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58CD2-4554-FF9C-3D71-D1F5F71A3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AEAE1A-22EC-A5E1-3674-54BFB56E8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62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B23AD-D655-EF6A-CABD-70441B299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BC1D9-64A4-BF77-C9A5-39C60D409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125111-FB3F-64E7-0B68-4BA92B1FFC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5D54BF-069B-A7AB-5CB4-F72A0AB267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B49660-1761-0BBC-A97D-0C9FD1B762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7F8C5A-A990-637F-3683-14EC7A893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B6A5E9-C5A4-2F3D-CB06-57222F6E2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CD86DC-DEA1-5296-41E0-3606ECF8F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196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AC13-C44B-5369-194D-89A54CC80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21D305-384A-080E-B7CD-7747B7E3A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3A22B6-59E3-3439-5DC9-AB6CBFA05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0214A7-1773-4C08-7F1B-ED6CEAC29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313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2FC48B-4293-25FF-F54D-134B7848E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E8C676-970A-CBBF-4212-90F858081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98E615-142E-8EBC-869E-24ABF9B6F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9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F2EED-06D6-92E0-077A-4D21FE54A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1D143E-C7DE-A7F2-6FE1-222120E54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9EBBC1-F935-C976-C6F8-5D2404652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92DEDA-55CD-A9C6-BF09-8E3BE6620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DC017-6E2B-1EA6-A8FF-AB6465B9C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F0C142-1963-0C44-A5EA-706C6EFA9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02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43E42-789C-DE3B-3F97-E06400100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71C181-1440-4349-5173-4A07D096CB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BF91C4-8AFF-B480-6E88-8F36BADC64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175978-1989-B614-061A-D6A262BAD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0DC57-2F99-5B93-F276-F2C7A14C5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9D440-12BD-2B1D-DF5D-970B90D54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6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A2A97-ACC0-2307-10DF-9F1A0088B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0DA7F9-7ADE-8B39-C117-E07638B46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7F802-3E78-EA62-4925-9D4C65D3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67D2B-B098-36FC-0BA4-2EB59FC40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6730A7-F0F2-EE2C-3EE6-A5565DC36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680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19BF56-88BE-2E9F-7CBC-B00B24373E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FCC229-3223-9DF8-93D6-3BF6394B8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FB09D8-39B9-6879-E4AF-C8C16B8CA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37DC9-149F-FC16-F702-5974A60C6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92D16-A00A-2E7F-35F8-F3696A472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019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C8FBD5-2EBC-A6A3-A8C6-84A92E95D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25FDBE-F5EF-E436-10EB-F6464EE77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031BBB-5C8B-E197-BF46-D299A338CE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ED8643-76D2-8D4F-99AB-2D58A260498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CA9C7E-3A12-861B-449F-A43020165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93AEE-4299-E349-D667-97D77B3B7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033FF3-2D91-C745-BEC2-D25A58AC6C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913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microsoft.com/office/2007/relationships/hdphoto" Target="../media/hdphoto8.wdp"/><Relationship Id="rId7" Type="http://schemas.openxmlformats.org/officeDocument/2006/relationships/diagramColors" Target="../diagrams/colors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1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he London skyline controversy | Bricsys Blog">
            <a:extLst>
              <a:ext uri="{FF2B5EF4-FFF2-40B4-BE49-F238E27FC236}">
                <a16:creationId xmlns:a16="http://schemas.microsoft.com/office/drawing/2014/main" id="{469FAB0E-B9DB-5ED0-0D54-3DD7D062C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556" y="-308113"/>
            <a:ext cx="13453240" cy="727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213A2D-0AE9-88BE-77E1-E53E6E54B2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9609"/>
            <a:ext cx="9144000" cy="894353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Recruiting for belief and skill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0D7E41-2DDC-6437-DBB3-61E4B75724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223962"/>
            <a:ext cx="9144000" cy="49149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Aligning talent with business transformation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44F207-DDF7-7135-4B57-03BC95B362B7}"/>
              </a:ext>
            </a:extLst>
          </p:cNvPr>
          <p:cNvSpPr txBox="1"/>
          <p:nvPr/>
        </p:nvSpPr>
        <p:spPr>
          <a:xfrm>
            <a:off x="1605516" y="2190307"/>
            <a:ext cx="869743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 : Kaden Silveira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 : 2416870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 : LCLM5002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 : Developing and Managing Individuals and Teams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Lecturer’s Name : Gregory Cowan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Submission date : 25/04/2026</a:t>
            </a:r>
          </a:p>
        </p:txBody>
      </p:sp>
    </p:spTree>
    <p:extLst>
      <p:ext uri="{BB962C8B-B14F-4D97-AF65-F5344CB8AC3E}">
        <p14:creationId xmlns:p14="http://schemas.microsoft.com/office/powerpoint/2010/main" val="1678192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D0BB73-A302-2DD9-978F-712504085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9AED6-60D1-9EDB-330A-F6DBCC5DA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Company Introduction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The recruitment process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Job Analysis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Job description and person specification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Interview Type 1 : Structured Interview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Interview Type 2 : Competency Based Interview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Interview Type 3 :Values Based Interview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Questioning Techniques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Face to Face vs. Online Interview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Conclusion</a:t>
            </a:r>
          </a:p>
          <a:p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 References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Office Worker">
            <a:extLst>
              <a:ext uri="{FF2B5EF4-FFF2-40B4-BE49-F238E27FC236}">
                <a16:creationId xmlns:a16="http://schemas.microsoft.com/office/drawing/2014/main" id="{5C132882-2FCC-2F58-1D35-DA46921946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688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Top 10 Refurbished Spaces Redefining London's Office Market | HqO">
            <a:extLst>
              <a:ext uri="{FF2B5EF4-FFF2-40B4-BE49-F238E27FC236}">
                <a16:creationId xmlns:a16="http://schemas.microsoft.com/office/drawing/2014/main" id="{2E0952F1-83C7-1678-81C5-28FA0D8A0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7"/>
          <a:stretch>
            <a:fillRect/>
          </a:stretch>
        </p:blipFill>
        <p:spPr bwMode="auto">
          <a:xfrm>
            <a:off x="20" y="-9107"/>
            <a:ext cx="121919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945FDD-155A-D5A0-D91D-1672119B8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 Introduction</a:t>
            </a:r>
          </a:p>
        </p:txBody>
      </p:sp>
      <p:sp>
        <p:nvSpPr>
          <p:cNvPr id="3081" name="Arc 308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8B03D-59DA-300F-6592-2611A6997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 : </a:t>
            </a:r>
            <a:r>
              <a:rPr lang="en-US" sz="11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InnovativeX</a:t>
            </a: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Digital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 : London , United Kingdom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Industry : Digital Business Transformation Consultancy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 : To partner with legacy businesses and guide them through digital evolution.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“Why” (Simon Sinek) : We believe technology should empower people, not replace them.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Project: ”Project Pheonix” a major transformation for retail a client. We need to build a dedicated core team.</a:t>
            </a:r>
          </a:p>
        </p:txBody>
      </p:sp>
    </p:spTree>
    <p:extLst>
      <p:ext uri="{BB962C8B-B14F-4D97-AF65-F5344CB8AC3E}">
        <p14:creationId xmlns:p14="http://schemas.microsoft.com/office/powerpoint/2010/main" val="3251754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6869A-619D-CA24-71FB-94E791EB4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8600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Recruitment Process Overview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8A9088D6-C3CC-42BE-43F0-F2E7FA8A21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5471268"/>
              </p:ext>
            </p:extLst>
          </p:nvPr>
        </p:nvGraphicFramePr>
        <p:xfrm>
          <a:off x="228600" y="1649896"/>
          <a:ext cx="11734800" cy="4979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5AE9CB2-F7B0-B4B4-81AF-FA7B948D81FF}"/>
              </a:ext>
            </a:extLst>
          </p:cNvPr>
          <p:cNvSpPr txBox="1"/>
          <p:nvPr/>
        </p:nvSpPr>
        <p:spPr>
          <a:xfrm>
            <a:off x="838200" y="1465230"/>
            <a:ext cx="40651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 7 step recruitment process</a:t>
            </a:r>
          </a:p>
        </p:txBody>
      </p:sp>
    </p:spTree>
    <p:extLst>
      <p:ext uri="{BB962C8B-B14F-4D97-AF65-F5344CB8AC3E}">
        <p14:creationId xmlns:p14="http://schemas.microsoft.com/office/powerpoint/2010/main" val="49411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Paper Magnifying Glass Icon Images – Browse 56,699 Stock Photos, Vectors,  and Video | Adobe Stock">
            <a:extLst>
              <a:ext uri="{FF2B5EF4-FFF2-40B4-BE49-F238E27FC236}">
                <a16:creationId xmlns:a16="http://schemas.microsoft.com/office/drawing/2014/main" id="{44FED862-0AB3-A450-19F6-14A2AA672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9" b="8351"/>
          <a:stretch>
            <a:fillRect/>
          </a:stretch>
        </p:blipFill>
        <p:spPr bwMode="auto">
          <a:xfrm>
            <a:off x="20" y="-9107"/>
            <a:ext cx="121919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46D1F8-84D5-D43A-69E5-00A9A9FC9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</p:txBody>
      </p:sp>
      <p:sp>
        <p:nvSpPr>
          <p:cNvPr id="1033" name="Arc 103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34B98-7489-8785-CF30-CE6BE05820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 Job analysis?</a:t>
            </a:r>
          </a:p>
          <a:p>
            <a:pPr marL="0" indent="0">
              <a:buNone/>
            </a:pPr>
            <a:endParaRPr lang="en-US" sz="11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process of gathering, </a:t>
            </a:r>
            <a:r>
              <a:rPr lang="en-US" sz="11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analysing</a:t>
            </a: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structuring information about a job’s :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 such as tasks and duties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Context such as working conditions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requirements such as skills and knowledge</a:t>
            </a:r>
          </a:p>
          <a:p>
            <a:pPr marL="0" indent="0">
              <a:buNone/>
            </a:pPr>
            <a:endParaRPr lang="en-US" sz="11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 For project phoenix: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understand the specific tasks and challenges a Change Manager will face in this high stake project.</a:t>
            </a:r>
          </a:p>
          <a:p>
            <a:pPr marL="0" indent="0">
              <a:buNone/>
            </a:pPr>
            <a:endParaRPr lang="en-US" sz="11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Used :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Reviewing similar project roles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Interviewing stakeholders</a:t>
            </a:r>
          </a:p>
          <a:p>
            <a:r>
              <a:rPr lang="en-US" sz="11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Analysing</a:t>
            </a: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project plan</a:t>
            </a:r>
          </a:p>
          <a:p>
            <a:endParaRPr lang="en-US" sz="11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(Bratton &amp; Gold, 2017)</a:t>
            </a:r>
          </a:p>
        </p:txBody>
      </p:sp>
    </p:spTree>
    <p:extLst>
      <p:ext uri="{BB962C8B-B14F-4D97-AF65-F5344CB8AC3E}">
        <p14:creationId xmlns:p14="http://schemas.microsoft.com/office/powerpoint/2010/main" val="3791264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lipboard Background&quot; Images – Browse 95 Stock Photos, Vectors, and Video |  Adobe Stock">
            <a:extLst>
              <a:ext uri="{FF2B5EF4-FFF2-40B4-BE49-F238E27FC236}">
                <a16:creationId xmlns:a16="http://schemas.microsoft.com/office/drawing/2014/main" id="{14E7BA1B-4DAC-A39D-D656-88FCC7291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62" y="-635000"/>
            <a:ext cx="12221862" cy="81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BD8F77-25B1-F8E8-D307-E29540743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Description and Person Specification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9B8C278-6F08-F88B-DC41-ACC0BF056F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1855727"/>
              </p:ext>
            </p:extLst>
          </p:nvPr>
        </p:nvGraphicFramePr>
        <p:xfrm>
          <a:off x="838200" y="1519881"/>
          <a:ext cx="10515600" cy="4972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2770043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73430601"/>
                    </a:ext>
                  </a:extLst>
                </a:gridCol>
              </a:tblGrid>
              <a:tr h="62162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Job 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Person Specification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61952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Job title: Change Manager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Essential Skills: 5+ years in change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641089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Department: Transformation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Qualifications: </a:t>
                      </a:r>
                      <a:r>
                        <a:rPr lang="en-US" sz="11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Prosci</a:t>
                      </a: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/ADKAR certification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0757206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 to: Project Director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Experience: IT transformation projects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841597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 Responsibilities: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Behaviors &amp; Beliefs: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159143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 Change Impact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Resilient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150923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 stakeholder workshops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Empathetic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808428"/>
                  </a:ext>
                </a:extLst>
              </a:tr>
              <a:tr h="62162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 Communication Plans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Aligns with people centric values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96942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0067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56688E73-49B9-4052-A836-D248C825D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29" name="Rectangle 5128">
            <a:extLst>
              <a:ext uri="{FF2B5EF4-FFF2-40B4-BE49-F238E27FC236}">
                <a16:creationId xmlns:a16="http://schemas.microsoft.com/office/drawing/2014/main" id="{5B6AEE0C-07FE-4154-BC7C-2F20530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 descr="Silhouettes of people with speech bubbles on white background vector  illustration | Premium Vector">
            <a:extLst>
              <a:ext uri="{FF2B5EF4-FFF2-40B4-BE49-F238E27FC236}">
                <a16:creationId xmlns:a16="http://schemas.microsoft.com/office/drawing/2014/main" id="{E6CB7768-6662-997D-6EB5-013BA4898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" r="9303"/>
          <a:stretch>
            <a:fillRect/>
          </a:stretch>
        </p:blipFill>
        <p:spPr bwMode="auto">
          <a:xfrm>
            <a:off x="-1" y="10"/>
            <a:ext cx="1219200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79177C-3C1F-FB70-1621-C385FEBD0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57189"/>
            <a:ext cx="5155263" cy="557189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Interview Type 1 – Structured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8B2F0-68A4-1C4D-9EB0-2FCADB5DD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75" y="557189"/>
            <a:ext cx="5158424" cy="55718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 structured interview?</a:t>
            </a: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candidates are asked the same predetermined questions in the same order</a:t>
            </a:r>
          </a:p>
          <a:p>
            <a:pPr marL="0" indent="0">
              <a:buNone/>
            </a:pPr>
            <a:endParaRPr lang="en-US" sz="11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 :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Bias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Increased fairness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Allows direct comparison between candidates</a:t>
            </a:r>
          </a:p>
          <a:p>
            <a:endParaRPr lang="en-US" sz="11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Cons: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rigid</a:t>
            </a:r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not explore unique experiences</a:t>
            </a:r>
          </a:p>
          <a:p>
            <a:pPr marL="0" indent="0">
              <a:buNone/>
            </a:pPr>
            <a:endParaRPr lang="en-US" sz="2000" dirty="0">
              <a:solidFill>
                <a:srgbClr val="FFFFFF"/>
              </a:solidFill>
            </a:endParaRPr>
          </a:p>
          <a:p>
            <a:endParaRPr lang="en-US" sz="2000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246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tars drawing background Images - Free Download on Freepik">
            <a:extLst>
              <a:ext uri="{FF2B5EF4-FFF2-40B4-BE49-F238E27FC236}">
                <a16:creationId xmlns:a16="http://schemas.microsoft.com/office/drawing/2014/main" id="{7C67DB48-EEAF-51BE-301B-E58FFCEC4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567" y="-746328"/>
            <a:ext cx="12487566" cy="831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AB2108-CB5C-E1F9-9A4E-A1BF30259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Interview Type 2 – Competency Based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F7700-539D-A374-928B-70C669221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983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competency based interview?</a:t>
            </a:r>
          </a:p>
          <a:p>
            <a:pPr marL="0" indent="0">
              <a:buNone/>
            </a:pP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focuses on past behavior as a predictor of future performance using the STAR method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800CF49-B902-B3F0-39AE-2B6998ABB3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059158"/>
              </p:ext>
            </p:extLst>
          </p:nvPr>
        </p:nvGraphicFramePr>
        <p:xfrm>
          <a:off x="677099" y="2808977"/>
          <a:ext cx="8128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704601897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7032156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- Situation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Describe the context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8384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-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needed to be done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246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- 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you did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1384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-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happened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1878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C1296A4-823F-430C-E952-927E7DA795EC}"/>
              </a:ext>
            </a:extLst>
          </p:cNvPr>
          <p:cNvSpPr txBox="1"/>
          <p:nvPr/>
        </p:nvSpPr>
        <p:spPr>
          <a:xfrm>
            <a:off x="677099" y="4532945"/>
            <a:ext cx="7727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question: ”Tell me about a time you managed a significant resistance to change. What did you do and what was the outcome?”</a:t>
            </a:r>
          </a:p>
        </p:txBody>
      </p:sp>
    </p:spTree>
    <p:extLst>
      <p:ext uri="{BB962C8B-B14F-4D97-AF65-F5344CB8AC3E}">
        <p14:creationId xmlns:p14="http://schemas.microsoft.com/office/powerpoint/2010/main" val="2308534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96DF2B-F470-BFD7-1387-2BDFF9779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E5415E-4291-4523-22B2-6E71ED896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Interview Type 3 – Values Based Interview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DBEF862-8741-DE43-A14D-80B2153B97EC}"/>
              </a:ext>
            </a:extLst>
          </p:cNvPr>
          <p:cNvSpPr txBox="1"/>
          <p:nvPr/>
        </p:nvSpPr>
        <p:spPr>
          <a:xfrm>
            <a:off x="761470" y="789725"/>
            <a:ext cx="10735733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 value based interview?</a:t>
            </a: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 that are designed to assess alignment between a candidate’s personal values and the company beliefs.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should it be used for project phoenix?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Directly address Simon Sinek’s quote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candidates who will work with “blood, sweat, and tears”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Crucial for long term project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Builds team cohesion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237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What Does a Question Mark Mean in a URL? - Altitude Marketing">
            <a:extLst>
              <a:ext uri="{FF2B5EF4-FFF2-40B4-BE49-F238E27FC236}">
                <a16:creationId xmlns:a16="http://schemas.microsoft.com/office/drawing/2014/main" id="{7ACB2227-2715-6268-DF36-601F4E193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145030-FCF4-6993-FF07-17B3524B5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Justifying questioning techniques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F8E799F-F43B-8EF9-724D-25ECC762E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1979963"/>
              </p:ext>
            </p:extLst>
          </p:nvPr>
        </p:nvGraphicFramePr>
        <p:xfrm>
          <a:off x="838200" y="1825624"/>
          <a:ext cx="10597443" cy="429295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32481">
                  <a:extLst>
                    <a:ext uri="{9D8B030D-6E8A-4147-A177-3AD203B41FA5}">
                      <a16:colId xmlns:a16="http://schemas.microsoft.com/office/drawing/2014/main" val="2310411823"/>
                    </a:ext>
                  </a:extLst>
                </a:gridCol>
                <a:gridCol w="3532481">
                  <a:extLst>
                    <a:ext uri="{9D8B030D-6E8A-4147-A177-3AD203B41FA5}">
                      <a16:colId xmlns:a16="http://schemas.microsoft.com/office/drawing/2014/main" val="1417592766"/>
                    </a:ext>
                  </a:extLst>
                </a:gridCol>
                <a:gridCol w="3532481">
                  <a:extLst>
                    <a:ext uri="{9D8B030D-6E8A-4147-A177-3AD203B41FA5}">
                      <a16:colId xmlns:a16="http://schemas.microsoft.com/office/drawing/2014/main" val="2439520174"/>
                    </a:ext>
                  </a:extLst>
                </a:gridCol>
              </a:tblGrid>
              <a:tr h="5606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Technique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Justification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215432"/>
                  </a:ext>
                </a:extLst>
              </a:tr>
              <a:tr h="967642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Asking follow up questions like “and then what happened”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Essential for CBIs to get complete STAR stories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9603572"/>
                  </a:ext>
                </a:extLst>
              </a:tr>
              <a:tr h="1797051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Socratic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Open ended questions that stimulate critical thinking like “why do you think that approach worked”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Tests strategic thinking and problem solving depth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840227"/>
                  </a:ext>
                </a:extLst>
              </a:tr>
              <a:tr h="967642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Situational </a:t>
                      </a:r>
                    </a:p>
                    <a:p>
                      <a:endParaRPr 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Presenting a hypothetical, job related scenario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Useful if candidate lacks direct experience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2323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4580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889CBC-8625-3228-03ED-0FC8EC1E7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7241D1-00F9-D873-8385-A1894F5D5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0"/>
            <a:ext cx="10515600" cy="78757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Face to Face vs. Online Interview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5DF0DAD-2F66-7F4E-8A4C-8CA9B8D8A8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259308"/>
              </p:ext>
            </p:extLst>
          </p:nvPr>
        </p:nvGraphicFramePr>
        <p:xfrm>
          <a:off x="838200" y="1092377"/>
          <a:ext cx="10515597" cy="466725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1224566875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561261715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46555382"/>
                    </a:ext>
                  </a:extLst>
                </a:gridCol>
              </a:tblGrid>
              <a:tr h="933450">
                <a:tc>
                  <a:txBody>
                    <a:bodyPr/>
                    <a:lstStyle/>
                    <a:p>
                      <a:r>
                        <a:rPr lang="en-US" dirty="0"/>
                        <a:t>Aspect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Face to face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295929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Non verbal cues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High – full body language, eye 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Limited - shoulder up only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361162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Logistics &amp;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High – Travel, room booking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Low – convenient, fast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9236940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Assessing “fit”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Stronger – easier to gauge chemistry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Weaker – harder to connect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6256263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Candidate comfort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Can be more stressful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>
                          <a:solidFill>
                            <a:schemeClr val="bg1"/>
                          </a:solidFill>
                        </a:rPr>
                        <a:t>More convenient but tech issues 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39912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FD5407B-D91C-828F-CEA5-BD4C3E7EC895}"/>
              </a:ext>
            </a:extLst>
          </p:cNvPr>
          <p:cNvSpPr txBox="1"/>
          <p:nvPr/>
        </p:nvSpPr>
        <p:spPr>
          <a:xfrm>
            <a:off x="838200" y="6177872"/>
            <a:ext cx="5494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(Chapman &amp; Webster, 2003)</a:t>
            </a:r>
          </a:p>
        </p:txBody>
      </p:sp>
    </p:spTree>
    <p:extLst>
      <p:ext uri="{BB962C8B-B14F-4D97-AF65-F5344CB8AC3E}">
        <p14:creationId xmlns:p14="http://schemas.microsoft.com/office/powerpoint/2010/main" val="213296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n fingers showing &quot;CONCLUSION&quot; text on white background Stock Photo |  Adobe Stock">
            <a:extLst>
              <a:ext uri="{FF2B5EF4-FFF2-40B4-BE49-F238E27FC236}">
                <a16:creationId xmlns:a16="http://schemas.microsoft.com/office/drawing/2014/main" id="{294A57EA-8586-754C-0A0D-9696C1647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004" y="0"/>
            <a:ext cx="124027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63D975-0B3C-C14C-912E-F6044C16F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6648"/>
            <a:ext cx="10515600" cy="1028777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&amp; Recommendation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4BF880A-6253-65BA-21C0-90A587AD3B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743497"/>
              </p:ext>
            </p:extLst>
          </p:nvPr>
        </p:nvGraphicFramePr>
        <p:xfrm>
          <a:off x="838200" y="485841"/>
          <a:ext cx="10515600" cy="38175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CDA3046-5D79-9FB7-E042-17AF4EB0F1D8}"/>
              </a:ext>
            </a:extLst>
          </p:cNvPr>
          <p:cNvSpPr txBox="1"/>
          <p:nvPr/>
        </p:nvSpPr>
        <p:spPr>
          <a:xfrm>
            <a:off x="1157591" y="3813243"/>
            <a:ext cx="101264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structured process ensures we recruit a change manager with both the SKILL to execute and the BELIEF to persevere thus answering Simon Sinek’s challenge.</a:t>
            </a:r>
          </a:p>
        </p:txBody>
      </p:sp>
    </p:spTree>
    <p:extLst>
      <p:ext uri="{BB962C8B-B14F-4D97-AF65-F5344CB8AC3E}">
        <p14:creationId xmlns:p14="http://schemas.microsoft.com/office/powerpoint/2010/main" val="2521233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31D6C-3D52-331F-858B-924705778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AA7B2-382F-5D70-90CB-6D96C870F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Bratton, J. &amp; Gold, J. (2017). Human Resource Management: Theory and Practice (5th ed.). Palgrave.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Chapman, D.S. &amp; Webster, J. (2003). The use of technologies in the recruiting, screening, and selection processes for job candidates. International Journal of Selection and Assessment, 11(2-3), pp.113-120.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Sinek, S. (2009). Start With Why: How Great Leaders Inspire Everyone to Take Action. Portfolio.</a:t>
            </a:r>
          </a:p>
        </p:txBody>
      </p:sp>
    </p:spTree>
    <p:extLst>
      <p:ext uri="{BB962C8B-B14F-4D97-AF65-F5344CB8AC3E}">
        <p14:creationId xmlns:p14="http://schemas.microsoft.com/office/powerpoint/2010/main" val="3956421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903</Words>
  <Application>Microsoft Macintosh PowerPoint</Application>
  <PresentationFormat>Widescreen</PresentationFormat>
  <Paragraphs>155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Office Theme</vt:lpstr>
      <vt:lpstr>Recruiting for belief and skill</vt:lpstr>
      <vt:lpstr>Table of Content</vt:lpstr>
      <vt:lpstr>Company Introduction</vt:lpstr>
      <vt:lpstr>The Recruitment Process Overview</vt:lpstr>
      <vt:lpstr>Job Analysis</vt:lpstr>
      <vt:lpstr>Job Description and Person Specification</vt:lpstr>
      <vt:lpstr>Interview Type 1 – Structured Interview</vt:lpstr>
      <vt:lpstr>Interview Type 2 – Competency Based Interview</vt:lpstr>
      <vt:lpstr>Interview Type 3 – Values Based Interview</vt:lpstr>
      <vt:lpstr>Justifying questioning techniques</vt:lpstr>
      <vt:lpstr>Face to Face vs. Online Interview</vt:lpstr>
      <vt:lpstr>Conclusion &amp; Recommendation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Kaden Silveira (2416870)</dc:creator>
  <cp:lastModifiedBy>Kaden Silveira (2416870)</cp:lastModifiedBy>
  <cp:revision>1</cp:revision>
  <dcterms:created xsi:type="dcterms:W3CDTF">2026-04-25T16:14:59Z</dcterms:created>
  <dcterms:modified xsi:type="dcterms:W3CDTF">2026-04-25T20:11:22Z</dcterms:modified>
</cp:coreProperties>
</file>