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58" r:id="rId3"/>
    <p:sldId id="259" r:id="rId4"/>
    <p:sldId id="278" r:id="rId5"/>
    <p:sldId id="260" r:id="rId6"/>
    <p:sldId id="280" r:id="rId7"/>
    <p:sldId id="279" r:id="rId8"/>
    <p:sldId id="276" r:id="rId9"/>
    <p:sldId id="277" r:id="rId10"/>
    <p:sldId id="261" r:id="rId11"/>
    <p:sldId id="282" r:id="rId12"/>
    <p:sldId id="281" r:id="rId13"/>
    <p:sldId id="284" r:id="rId14"/>
    <p:sldId id="286" r:id="rId15"/>
    <p:sldId id="262" r:id="rId16"/>
    <p:sldId id="283" r:id="rId17"/>
    <p:sldId id="275" r:id="rId18"/>
    <p:sldId id="263" r:id="rId19"/>
    <p:sldId id="264" r:id="rId20"/>
    <p:sldId id="265" r:id="rId21"/>
    <p:sldId id="266" r:id="rId22"/>
    <p:sldId id="267" r:id="rId23"/>
    <p:sldId id="288" r:id="rId24"/>
    <p:sldId id="268" r:id="rId25"/>
    <p:sldId id="269" r:id="rId26"/>
    <p:sldId id="270" r:id="rId27"/>
    <p:sldId id="271" r:id="rId28"/>
    <p:sldId id="272" r:id="rId29"/>
    <p:sldId id="273" r:id="rId30"/>
    <p:sldId id="274" r:id="rId31"/>
    <p:sldId id="28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05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F6EA6C-AD33-45D3-BDB8-BB89E71CD578}" type="datetimeFigureOut">
              <a:rPr lang="en-GB" smtClean="0"/>
              <a:t>31/01/2020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D41170-B5E3-498D-B847-96345FC91D55}" type="slidenum">
              <a:rPr lang="en-GB" smtClean="0"/>
              <a:t>‹#›</a:t>
            </a:fld>
            <a:endParaRPr lang="en-GB"/>
          </a:p>
        </p:txBody>
      </p:sp>
    </p:spTree>
    <p:extLst>
      <p:ext uri="{BB962C8B-B14F-4D97-AF65-F5344CB8AC3E}">
        <p14:creationId xmlns:p14="http://schemas.microsoft.com/office/powerpoint/2010/main" val="4198082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360054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938728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711793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359422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18829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90487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032546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427631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71340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9387598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7691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406780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393435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25351819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27230748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8952703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236727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1533755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4086183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20538307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6597317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14669743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2617854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3874593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25060784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25660422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6901491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41227268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341026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6067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9855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05157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8718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6296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6670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0829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68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7309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4802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31/01/2020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6471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31/01/2020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4383534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Theft Act Offences</a:t>
            </a:r>
            <a:br>
              <a:rPr lang="en-GB" dirty="0"/>
            </a:br>
            <a:r>
              <a:rPr lang="en-GB" dirty="0"/>
              <a:t>Definitions </a:t>
            </a:r>
          </a:p>
        </p:txBody>
      </p:sp>
      <p:sp>
        <p:nvSpPr>
          <p:cNvPr id="3" name="Subtitle 2"/>
          <p:cNvSpPr>
            <a:spLocks noGrp="1"/>
          </p:cNvSpPr>
          <p:nvPr>
            <p:ph type="subTitle" idx="1"/>
          </p:nvPr>
        </p:nvSpPr>
        <p:spPr/>
        <p:txBody>
          <a:bodyPr/>
          <a:lstStyle/>
          <a:p>
            <a:r>
              <a:rPr lang="en-GB" dirty="0"/>
              <a:t>Wynne Jones</a:t>
            </a:r>
          </a:p>
        </p:txBody>
      </p:sp>
    </p:spTree>
    <p:extLst>
      <p:ext uri="{BB962C8B-B14F-4D97-AF65-F5344CB8AC3E}">
        <p14:creationId xmlns:p14="http://schemas.microsoft.com/office/powerpoint/2010/main" val="117940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Theft</a:t>
            </a:r>
            <a:br>
              <a:rPr lang="en-GB" dirty="0"/>
            </a:br>
            <a:r>
              <a:rPr lang="en-GB" dirty="0"/>
              <a:t>Section 1 Theft Act 1968</a:t>
            </a:r>
          </a:p>
        </p:txBody>
      </p:sp>
      <p:sp>
        <p:nvSpPr>
          <p:cNvPr id="3" name="Content Placeholder 2"/>
          <p:cNvSpPr>
            <a:spLocks noGrp="1"/>
          </p:cNvSpPr>
          <p:nvPr>
            <p:ph idx="1"/>
          </p:nvPr>
        </p:nvSpPr>
        <p:spPr/>
        <p:txBody>
          <a:bodyPr/>
          <a:lstStyle/>
          <a:p>
            <a:endParaRPr lang="en-GB" dirty="0"/>
          </a:p>
          <a:p>
            <a:r>
              <a:rPr lang="en-GB" dirty="0"/>
              <a:t>A person is guilty of theft if he/she </a:t>
            </a:r>
            <a:r>
              <a:rPr lang="en-GB" b="1" u="sng" dirty="0"/>
              <a:t>dishonestly</a:t>
            </a:r>
            <a:r>
              <a:rPr lang="en-GB" dirty="0"/>
              <a:t> </a:t>
            </a:r>
            <a:r>
              <a:rPr lang="en-GB" b="1" u="sng" dirty="0"/>
              <a:t>appropriates</a:t>
            </a:r>
            <a:r>
              <a:rPr lang="en-GB" dirty="0"/>
              <a:t> </a:t>
            </a:r>
            <a:r>
              <a:rPr lang="en-GB" b="1" u="sng" dirty="0"/>
              <a:t>property</a:t>
            </a:r>
            <a:r>
              <a:rPr lang="en-GB" dirty="0"/>
              <a:t> </a:t>
            </a:r>
            <a:r>
              <a:rPr lang="en-GB" b="1" u="sng" dirty="0"/>
              <a:t>belonging to another</a:t>
            </a:r>
            <a:r>
              <a:rPr lang="en-GB" u="sng" dirty="0"/>
              <a:t> </a:t>
            </a:r>
            <a:r>
              <a:rPr lang="en-GB" dirty="0"/>
              <a:t>with the intention of </a:t>
            </a:r>
            <a:r>
              <a:rPr lang="en-GB" b="1" u="sng" dirty="0"/>
              <a:t>permanently depriving the other of it. </a:t>
            </a:r>
          </a:p>
        </p:txBody>
      </p:sp>
    </p:spTree>
    <p:extLst>
      <p:ext uri="{BB962C8B-B14F-4D97-AF65-F5344CB8AC3E}">
        <p14:creationId xmlns:p14="http://schemas.microsoft.com/office/powerpoint/2010/main" val="487725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Dishonesty</a:t>
            </a:r>
          </a:p>
        </p:txBody>
      </p:sp>
      <p:sp>
        <p:nvSpPr>
          <p:cNvPr id="3" name="Content Placeholder 2"/>
          <p:cNvSpPr>
            <a:spLocks noGrp="1"/>
          </p:cNvSpPr>
          <p:nvPr>
            <p:ph idx="1"/>
          </p:nvPr>
        </p:nvSpPr>
        <p:spPr/>
        <p:txBody>
          <a:bodyPr/>
          <a:lstStyle/>
          <a:p>
            <a:endParaRPr lang="en-GB" dirty="0"/>
          </a:p>
          <a:p>
            <a:r>
              <a:rPr lang="en-GB" dirty="0"/>
              <a:t>What a reasonable person would consider the actions dishonest and the defendant knew that his/her actions would be viewed as dishonest by those standards.</a:t>
            </a:r>
          </a:p>
          <a:p>
            <a:endParaRPr lang="en-GB" dirty="0"/>
          </a:p>
          <a:p>
            <a:pPr marL="0" indent="0">
              <a:buNone/>
            </a:pPr>
            <a:endParaRPr lang="en-GB" dirty="0"/>
          </a:p>
        </p:txBody>
      </p:sp>
    </p:spTree>
    <p:extLst>
      <p:ext uri="{BB962C8B-B14F-4D97-AF65-F5344CB8AC3E}">
        <p14:creationId xmlns:p14="http://schemas.microsoft.com/office/powerpoint/2010/main" val="66307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Dishonesty</a:t>
            </a:r>
          </a:p>
        </p:txBody>
      </p:sp>
      <p:sp>
        <p:nvSpPr>
          <p:cNvPr id="3" name="Content Placeholder 2"/>
          <p:cNvSpPr>
            <a:spLocks noGrp="1"/>
          </p:cNvSpPr>
          <p:nvPr>
            <p:ph idx="1"/>
          </p:nvPr>
        </p:nvSpPr>
        <p:spPr/>
        <p:txBody>
          <a:bodyPr/>
          <a:lstStyle/>
          <a:p>
            <a:endParaRPr lang="en-GB" dirty="0"/>
          </a:p>
          <a:p>
            <a:endParaRPr lang="en-GB" dirty="0"/>
          </a:p>
          <a:p>
            <a:r>
              <a:rPr lang="en-GB" dirty="0"/>
              <a:t>Willingness to pay is no defence!</a:t>
            </a:r>
          </a:p>
          <a:p>
            <a:endParaRPr lang="en-GB" dirty="0"/>
          </a:p>
        </p:txBody>
      </p:sp>
    </p:spTree>
    <p:extLst>
      <p:ext uri="{BB962C8B-B14F-4D97-AF65-F5344CB8AC3E}">
        <p14:creationId xmlns:p14="http://schemas.microsoft.com/office/powerpoint/2010/main" val="2906887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NOT dishonest? </a:t>
            </a:r>
            <a:br>
              <a:rPr lang="en-GB" dirty="0"/>
            </a:br>
            <a:r>
              <a:rPr lang="en-GB" dirty="0"/>
              <a:t>Defences</a:t>
            </a:r>
          </a:p>
        </p:txBody>
      </p:sp>
      <p:sp>
        <p:nvSpPr>
          <p:cNvPr id="3" name="Content Placeholder 2"/>
          <p:cNvSpPr>
            <a:spLocks noGrp="1"/>
          </p:cNvSpPr>
          <p:nvPr>
            <p:ph idx="1"/>
          </p:nvPr>
        </p:nvSpPr>
        <p:spPr/>
        <p:txBody>
          <a:bodyPr>
            <a:normAutofit/>
          </a:bodyPr>
          <a:lstStyle/>
          <a:p>
            <a:endParaRPr lang="en-GB" dirty="0"/>
          </a:p>
          <a:p>
            <a:endParaRPr lang="en-GB" dirty="0"/>
          </a:p>
          <a:p>
            <a:r>
              <a:rPr lang="en-GB" dirty="0"/>
              <a:t>Person had lawful right to take property (recovering own bag after it had been taken),</a:t>
            </a:r>
          </a:p>
        </p:txBody>
      </p:sp>
    </p:spTree>
    <p:extLst>
      <p:ext uri="{BB962C8B-B14F-4D97-AF65-F5344CB8AC3E}">
        <p14:creationId xmlns:p14="http://schemas.microsoft.com/office/powerpoint/2010/main" val="4122878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NOT dishonest? </a:t>
            </a:r>
            <a:br>
              <a:rPr lang="en-GB" dirty="0"/>
            </a:br>
            <a:r>
              <a:rPr lang="en-GB" dirty="0"/>
              <a:t>Defences</a:t>
            </a:r>
          </a:p>
        </p:txBody>
      </p:sp>
      <p:sp>
        <p:nvSpPr>
          <p:cNvPr id="3" name="Content Placeholder 2"/>
          <p:cNvSpPr>
            <a:spLocks noGrp="1"/>
          </p:cNvSpPr>
          <p:nvPr>
            <p:ph idx="1"/>
          </p:nvPr>
        </p:nvSpPr>
        <p:spPr/>
        <p:txBody>
          <a:bodyPr>
            <a:normAutofit/>
          </a:bodyPr>
          <a:lstStyle/>
          <a:p>
            <a:endParaRPr lang="en-GB" dirty="0"/>
          </a:p>
          <a:p>
            <a:endParaRPr lang="en-GB" dirty="0"/>
          </a:p>
          <a:p>
            <a:r>
              <a:rPr lang="en-GB" dirty="0"/>
              <a:t>Person would have had owner’s consent if the owner knew of the circumstances of the taking,</a:t>
            </a:r>
          </a:p>
        </p:txBody>
      </p:sp>
    </p:spTree>
    <p:extLst>
      <p:ext uri="{BB962C8B-B14F-4D97-AF65-F5344CB8AC3E}">
        <p14:creationId xmlns:p14="http://schemas.microsoft.com/office/powerpoint/2010/main" val="2767602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NOT dishonest? </a:t>
            </a:r>
            <a:br>
              <a:rPr lang="en-GB" dirty="0"/>
            </a:br>
            <a:r>
              <a:rPr lang="en-GB" dirty="0"/>
              <a:t>Defences</a:t>
            </a:r>
          </a:p>
        </p:txBody>
      </p:sp>
      <p:sp>
        <p:nvSpPr>
          <p:cNvPr id="3" name="Content Placeholder 2"/>
          <p:cNvSpPr>
            <a:spLocks noGrp="1"/>
          </p:cNvSpPr>
          <p:nvPr>
            <p:ph idx="1"/>
          </p:nvPr>
        </p:nvSpPr>
        <p:spPr/>
        <p:txBody>
          <a:bodyPr>
            <a:normAutofit/>
          </a:bodyPr>
          <a:lstStyle/>
          <a:p>
            <a:endParaRPr lang="en-GB" dirty="0"/>
          </a:p>
          <a:p>
            <a:endParaRPr lang="en-GB" dirty="0"/>
          </a:p>
          <a:p>
            <a:r>
              <a:rPr lang="en-GB" dirty="0"/>
              <a:t>Owner cannot be discovered by taking reasonable steps. </a:t>
            </a:r>
          </a:p>
        </p:txBody>
      </p:sp>
    </p:spTree>
    <p:extLst>
      <p:ext uri="{BB962C8B-B14F-4D97-AF65-F5344CB8AC3E}">
        <p14:creationId xmlns:p14="http://schemas.microsoft.com/office/powerpoint/2010/main" val="549969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NOT dishonest? </a:t>
            </a:r>
            <a:br>
              <a:rPr lang="en-GB" dirty="0"/>
            </a:br>
            <a:r>
              <a:rPr lang="en-GB" dirty="0"/>
              <a:t>Defences</a:t>
            </a:r>
          </a:p>
        </p:txBody>
      </p:sp>
      <p:sp>
        <p:nvSpPr>
          <p:cNvPr id="3" name="Content Placeholder 2"/>
          <p:cNvSpPr>
            <a:spLocks noGrp="1"/>
          </p:cNvSpPr>
          <p:nvPr>
            <p:ph idx="1"/>
          </p:nvPr>
        </p:nvSpPr>
        <p:spPr/>
        <p:txBody>
          <a:bodyPr>
            <a:normAutofit/>
          </a:bodyPr>
          <a:lstStyle/>
          <a:p>
            <a:endParaRPr lang="en-GB" dirty="0">
              <a:solidFill>
                <a:srgbClr val="3C4B5A"/>
              </a:solidFill>
              <a:latin typeface="Arial" panose="020B0604020202020204" pitchFamily="34" charset="0"/>
            </a:endParaRPr>
          </a:p>
          <a:p>
            <a:r>
              <a:rPr lang="en-GB" dirty="0">
                <a:solidFill>
                  <a:srgbClr val="3C4B5A"/>
                </a:solidFill>
                <a:latin typeface="Arial" panose="020B0604020202020204" pitchFamily="34" charset="0"/>
              </a:rPr>
              <a:t>Smith appropriates (takes) Green’s umbrella in the mistaken belief he owns the umbrella. This is not dishonest. </a:t>
            </a:r>
            <a:endParaRPr lang="en-GB" dirty="0">
              <a:solidFill>
                <a:srgbClr val="000000"/>
              </a:solidFill>
              <a:latin typeface="Arial" panose="020B0604020202020204" pitchFamily="34" charset="0"/>
            </a:endParaRPr>
          </a:p>
          <a:p>
            <a:pPr marL="0" indent="0">
              <a:buNone/>
            </a:pPr>
            <a:r>
              <a:rPr lang="en-GB" dirty="0">
                <a:solidFill>
                  <a:srgbClr val="000000"/>
                </a:solidFill>
                <a:latin typeface="Arial" panose="020B0604020202020204" pitchFamily="34" charset="0"/>
              </a:rPr>
              <a:t>	</a:t>
            </a:r>
          </a:p>
        </p:txBody>
      </p:sp>
    </p:spTree>
    <p:extLst>
      <p:ext uri="{BB962C8B-B14F-4D97-AF65-F5344CB8AC3E}">
        <p14:creationId xmlns:p14="http://schemas.microsoft.com/office/powerpoint/2010/main" val="36985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NOT dishonest? </a:t>
            </a:r>
            <a:br>
              <a:rPr lang="en-GB" dirty="0"/>
            </a:br>
            <a:r>
              <a:rPr lang="en-GB" dirty="0"/>
              <a:t>Defences</a:t>
            </a:r>
          </a:p>
        </p:txBody>
      </p:sp>
      <p:sp>
        <p:nvSpPr>
          <p:cNvPr id="3" name="Content Placeholder 2"/>
          <p:cNvSpPr>
            <a:spLocks noGrp="1"/>
          </p:cNvSpPr>
          <p:nvPr>
            <p:ph idx="1"/>
          </p:nvPr>
        </p:nvSpPr>
        <p:spPr/>
        <p:txBody>
          <a:bodyPr>
            <a:normAutofit/>
          </a:bodyPr>
          <a:lstStyle/>
          <a:p>
            <a:endParaRPr lang="en-GB" dirty="0">
              <a:solidFill>
                <a:srgbClr val="3C4B5A"/>
              </a:solidFill>
              <a:latin typeface="Arial" panose="020B0604020202020204" pitchFamily="34" charset="0"/>
            </a:endParaRPr>
          </a:p>
          <a:p>
            <a:r>
              <a:rPr lang="en-GB" dirty="0">
                <a:solidFill>
                  <a:srgbClr val="3C4B5A"/>
                </a:solidFill>
                <a:latin typeface="Arial" panose="020B0604020202020204" pitchFamily="34" charset="0"/>
              </a:rPr>
              <a:t>Smith, acting on behalf of Jones, appropriates Green’s umbrella, having been told wrongly by Jones the umbrella was his, even if Green disagrees. This is not dishonest on Smith’s part. </a:t>
            </a:r>
            <a:endParaRPr lang="en-GB" dirty="0">
              <a:solidFill>
                <a:srgbClr val="000000"/>
              </a:solidFill>
              <a:latin typeface="Arial" panose="020B0604020202020204" pitchFamily="34" charset="0"/>
            </a:endParaRPr>
          </a:p>
          <a:p>
            <a:pPr marL="0" indent="0">
              <a:buNone/>
            </a:pPr>
            <a:endParaRPr lang="en-GB" dirty="0">
              <a:solidFill>
                <a:srgbClr val="000000"/>
              </a:solidFill>
              <a:latin typeface="Arial" panose="020B0604020202020204" pitchFamily="34" charset="0"/>
            </a:endParaRPr>
          </a:p>
        </p:txBody>
      </p:sp>
    </p:spTree>
    <p:extLst>
      <p:ext uri="{BB962C8B-B14F-4D97-AF65-F5344CB8AC3E}">
        <p14:creationId xmlns:p14="http://schemas.microsoft.com/office/powerpoint/2010/main" val="644288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342900" lvl="0" indent="-342900" algn="l">
              <a:spcBef>
                <a:spcPct val="20000"/>
              </a:spcBef>
              <a:buFont typeface="Arial" pitchFamily="34" charset="0"/>
              <a:buChar char="•"/>
            </a:pPr>
            <a:br>
              <a:rPr lang="en-GB" dirty="0"/>
            </a:br>
            <a:r>
              <a:rPr lang="en-GB" dirty="0"/>
              <a:t>Appropriation</a:t>
            </a:r>
            <a:br>
              <a:rPr lang="en-GB" dirty="0"/>
            </a:br>
            <a:r>
              <a:rPr lang="en-GB" dirty="0">
                <a:solidFill>
                  <a:srgbClr val="3C4B5A"/>
                </a:solidFill>
                <a:latin typeface="Arial" panose="020B0604020202020204" pitchFamily="34" charset="0"/>
                <a:ea typeface="+mn-ea"/>
                <a:cs typeface="+mn-cs"/>
              </a:rPr>
              <a:t>(Section 3 of the Theft Act 1968) </a:t>
            </a:r>
            <a:br>
              <a:rPr lang="en-GB" sz="2500" dirty="0">
                <a:solidFill>
                  <a:srgbClr val="3C4B5A"/>
                </a:solidFill>
                <a:latin typeface="Arial" panose="020B0604020202020204" pitchFamily="34" charset="0"/>
                <a:ea typeface="+mn-ea"/>
                <a:cs typeface="+mn-cs"/>
              </a:rPr>
            </a:br>
            <a:endParaRPr lang="en-GB" dirty="0"/>
          </a:p>
        </p:txBody>
      </p:sp>
      <p:sp>
        <p:nvSpPr>
          <p:cNvPr id="3" name="Content Placeholder 2"/>
          <p:cNvSpPr>
            <a:spLocks noGrp="1"/>
          </p:cNvSpPr>
          <p:nvPr>
            <p:ph idx="1"/>
          </p:nvPr>
        </p:nvSpPr>
        <p:spPr/>
        <p:txBody>
          <a:bodyPr>
            <a:normAutofit fontScale="85000" lnSpcReduction="20000"/>
          </a:bodyPr>
          <a:lstStyle/>
          <a:p>
            <a:endParaRPr lang="en-GB" dirty="0"/>
          </a:p>
          <a:p>
            <a:r>
              <a:rPr lang="en-GB" dirty="0">
                <a:solidFill>
                  <a:srgbClr val="3C4B5A"/>
                </a:solidFill>
                <a:latin typeface="Arial" panose="020B0604020202020204" pitchFamily="34" charset="0"/>
              </a:rPr>
              <a:t>‘Any assumption by a person of the rights of an owner amounts to an appropriation, and this includes, where he has come by the property (innocently or not) without stealing it, any later assumption of a right to it by keeping or dealing with it as owner’. </a:t>
            </a:r>
          </a:p>
          <a:p>
            <a:r>
              <a:rPr lang="en-GB" dirty="0">
                <a:solidFill>
                  <a:srgbClr val="3C4B5A"/>
                </a:solidFill>
                <a:latin typeface="Arial" panose="020B0604020202020204" pitchFamily="34" charset="0"/>
              </a:rPr>
              <a:t>In simple terms appropriates means the person treats, uses or disposes of the property as if it were their own to do with as they like. </a:t>
            </a:r>
            <a:endParaRPr lang="en-GB" dirty="0"/>
          </a:p>
        </p:txBody>
      </p:sp>
    </p:spTree>
    <p:extLst>
      <p:ext uri="{BB962C8B-B14F-4D97-AF65-F5344CB8AC3E}">
        <p14:creationId xmlns:p14="http://schemas.microsoft.com/office/powerpoint/2010/main" val="3729358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p:txBody>
          <a:bodyPr/>
          <a:lstStyle/>
          <a:p>
            <a:endParaRPr lang="en-GB" dirty="0"/>
          </a:p>
          <a:p>
            <a:r>
              <a:rPr lang="en-GB" dirty="0"/>
              <a:t>Assuming the rights of the owner,</a:t>
            </a:r>
          </a:p>
          <a:p>
            <a:endParaRPr lang="en-GB" dirty="0"/>
          </a:p>
          <a:p>
            <a:r>
              <a:rPr lang="en-GB" dirty="0"/>
              <a:t>Obtaining property lawfully (e.g. tool hire) and keeping it,</a:t>
            </a:r>
          </a:p>
        </p:txBody>
      </p:sp>
    </p:spTree>
    <p:extLst>
      <p:ext uri="{BB962C8B-B14F-4D97-AF65-F5344CB8AC3E}">
        <p14:creationId xmlns:p14="http://schemas.microsoft.com/office/powerpoint/2010/main" val="32441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p:txBody>
          <a:bodyPr/>
          <a:lstStyle/>
          <a:p>
            <a:r>
              <a:rPr lang="en-GB" dirty="0"/>
              <a:t>Person who purchased property ‘in good faith’ and property later found to be stolen will NOT have committed theft.</a:t>
            </a:r>
          </a:p>
          <a:p>
            <a:endParaRPr lang="en-GB" dirty="0"/>
          </a:p>
          <a:p>
            <a:r>
              <a:rPr lang="en-GB" dirty="0"/>
              <a:t>Theft by Finding</a:t>
            </a:r>
          </a:p>
        </p:txBody>
      </p:sp>
    </p:spTree>
    <p:extLst>
      <p:ext uri="{BB962C8B-B14F-4D97-AF65-F5344CB8AC3E}">
        <p14:creationId xmlns:p14="http://schemas.microsoft.com/office/powerpoint/2010/main" val="1653381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p:txBody>
          <a:bodyPr>
            <a:normAutofit/>
          </a:bodyPr>
          <a:lstStyle/>
          <a:p>
            <a:r>
              <a:rPr lang="en-GB" dirty="0">
                <a:solidFill>
                  <a:srgbClr val="3C4B5A"/>
                </a:solidFill>
                <a:latin typeface="Arial" panose="020B0604020202020204" pitchFamily="34" charset="0"/>
              </a:rPr>
              <a:t>You lend your lawnmower to your neighbour before you go on holiday. </a:t>
            </a:r>
          </a:p>
          <a:p>
            <a:r>
              <a:rPr lang="en-GB" dirty="0">
                <a:solidFill>
                  <a:srgbClr val="3C4B5A"/>
                </a:solidFill>
                <a:latin typeface="Arial" panose="020B0604020202020204" pitchFamily="34" charset="0"/>
              </a:rPr>
              <a:t>On your return you find your neighbour has assumed your rights as the owner and sold it. </a:t>
            </a:r>
          </a:p>
          <a:p>
            <a:r>
              <a:rPr lang="en-GB" dirty="0">
                <a:solidFill>
                  <a:srgbClr val="3C4B5A"/>
                </a:solidFill>
                <a:latin typeface="Arial" panose="020B0604020202020204" pitchFamily="34" charset="0"/>
              </a:rPr>
              <a:t>Appropriation has taken place. </a:t>
            </a:r>
            <a:endParaRPr lang="en-GB" dirty="0">
              <a:solidFill>
                <a:srgbClr val="000000"/>
              </a:solidFill>
              <a:latin typeface="Arial" panose="020B0604020202020204" pitchFamily="34" charset="0"/>
            </a:endParaRPr>
          </a:p>
          <a:p>
            <a:endParaRPr lang="en-GB" dirty="0">
              <a:solidFill>
                <a:srgbClr val="3C4B5A"/>
              </a:solidFill>
              <a:latin typeface="Arial" panose="020B0604020202020204" pitchFamily="34" charset="0"/>
            </a:endParaRPr>
          </a:p>
        </p:txBody>
      </p:sp>
    </p:spTree>
    <p:extLst>
      <p:ext uri="{BB962C8B-B14F-4D97-AF65-F5344CB8AC3E}">
        <p14:creationId xmlns:p14="http://schemas.microsoft.com/office/powerpoint/2010/main" val="3186823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p:txBody>
          <a:bodyPr>
            <a:normAutofit/>
          </a:bodyPr>
          <a:lstStyle/>
          <a:p>
            <a:r>
              <a:rPr lang="en-GB" dirty="0">
                <a:solidFill>
                  <a:srgbClr val="3C4B5A"/>
                </a:solidFill>
                <a:latin typeface="Arial" panose="020B0604020202020204" pitchFamily="34" charset="0"/>
              </a:rPr>
              <a:t>A friend gives you a stolen book as a present. </a:t>
            </a:r>
          </a:p>
          <a:p>
            <a:r>
              <a:rPr lang="en-GB" dirty="0">
                <a:solidFill>
                  <a:srgbClr val="3C4B5A"/>
                </a:solidFill>
                <a:latin typeface="Arial" panose="020B0604020202020204" pitchFamily="34" charset="0"/>
              </a:rPr>
              <a:t>A week later you find out about the theft.</a:t>
            </a:r>
          </a:p>
          <a:p>
            <a:r>
              <a:rPr lang="en-GB" dirty="0">
                <a:solidFill>
                  <a:srgbClr val="3C4B5A"/>
                </a:solidFill>
                <a:latin typeface="Arial" panose="020B0604020202020204" pitchFamily="34" charset="0"/>
              </a:rPr>
              <a:t> You decide to keep it and say nothing.</a:t>
            </a:r>
          </a:p>
          <a:p>
            <a:r>
              <a:rPr lang="en-GB" dirty="0">
                <a:solidFill>
                  <a:srgbClr val="3C4B5A"/>
                </a:solidFill>
                <a:latin typeface="Arial" panose="020B0604020202020204" pitchFamily="34" charset="0"/>
              </a:rPr>
              <a:t> You came by the book innocently and without stealing it, but you appropriate it when you decide to keep it and treat </a:t>
            </a:r>
          </a:p>
          <a:p>
            <a:endParaRPr lang="en-GB" dirty="0">
              <a:solidFill>
                <a:srgbClr val="3C4B5A"/>
              </a:solidFill>
              <a:latin typeface="Arial" panose="020B0604020202020204" pitchFamily="34" charset="0"/>
            </a:endParaRPr>
          </a:p>
        </p:txBody>
      </p:sp>
    </p:spTree>
    <p:extLst>
      <p:ext uri="{BB962C8B-B14F-4D97-AF65-F5344CB8AC3E}">
        <p14:creationId xmlns:p14="http://schemas.microsoft.com/office/powerpoint/2010/main" val="1319320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Property</a:t>
            </a:r>
            <a:r>
              <a:rPr lang="en-GB" sz="3600" dirty="0">
                <a:solidFill>
                  <a:srgbClr val="3C4B5A"/>
                </a:solidFill>
                <a:latin typeface="Arial" panose="020B0604020202020204" pitchFamily="34" charset="0"/>
                <a:ea typeface="+mn-ea"/>
                <a:cs typeface="+mn-cs"/>
              </a:rPr>
              <a:t> </a:t>
            </a:r>
            <a:br>
              <a:rPr lang="en-GB" sz="3600" dirty="0">
                <a:solidFill>
                  <a:srgbClr val="3C4B5A"/>
                </a:solidFill>
                <a:latin typeface="Arial" panose="020B0604020202020204" pitchFamily="34" charset="0"/>
                <a:ea typeface="+mn-ea"/>
                <a:cs typeface="+mn-cs"/>
              </a:rPr>
            </a:br>
            <a:r>
              <a:rPr lang="en-GB" sz="3600" dirty="0">
                <a:solidFill>
                  <a:srgbClr val="3C4B5A"/>
                </a:solidFill>
                <a:latin typeface="Arial" panose="020B0604020202020204" pitchFamily="34" charset="0"/>
                <a:ea typeface="+mn-ea"/>
                <a:cs typeface="+mn-cs"/>
              </a:rPr>
              <a:t>(Section 4 of the Theft Act 1968) </a:t>
            </a:r>
            <a:endParaRPr lang="en-GB" sz="3600" dirty="0"/>
          </a:p>
        </p:txBody>
      </p:sp>
      <p:sp>
        <p:nvSpPr>
          <p:cNvPr id="3" name="Content Placeholder 2"/>
          <p:cNvSpPr>
            <a:spLocks noGrp="1"/>
          </p:cNvSpPr>
          <p:nvPr>
            <p:ph idx="1"/>
          </p:nvPr>
        </p:nvSpPr>
        <p:spPr/>
        <p:txBody>
          <a:bodyPr>
            <a:normAutofit fontScale="85000" lnSpcReduction="20000"/>
          </a:bodyPr>
          <a:lstStyle/>
          <a:p>
            <a:r>
              <a:rPr lang="en-GB" dirty="0">
                <a:solidFill>
                  <a:srgbClr val="3C4B5A"/>
                </a:solidFill>
                <a:latin typeface="Arial" panose="020B0604020202020204" pitchFamily="34" charset="0"/>
              </a:rPr>
              <a:t>Property includes money and all other property, real or personal, including things in action and other intangible property, wild creatures tamed or untamed that are normally kept in captivity, but does not include: </a:t>
            </a:r>
          </a:p>
          <a:p>
            <a:r>
              <a:rPr lang="en-GB" dirty="0">
                <a:solidFill>
                  <a:srgbClr val="3C4B5A"/>
                </a:solidFill>
                <a:latin typeface="Arial" panose="020B0604020202020204" pitchFamily="34" charset="0"/>
              </a:rPr>
              <a:t>Wild creatures (other than those kept in captivity) </a:t>
            </a:r>
          </a:p>
          <a:p>
            <a:r>
              <a:rPr lang="en-GB" dirty="0">
                <a:solidFill>
                  <a:srgbClr val="3C4B5A"/>
                </a:solidFill>
                <a:latin typeface="Arial" panose="020B0604020202020204" pitchFamily="34" charset="0"/>
              </a:rPr>
              <a:t>Mushrooms growing wild on any land </a:t>
            </a:r>
          </a:p>
          <a:p>
            <a:r>
              <a:rPr lang="en-GB" b="1" dirty="0">
                <a:solidFill>
                  <a:srgbClr val="3C4B5A"/>
                </a:solidFill>
                <a:latin typeface="Arial" panose="020B0604020202020204" pitchFamily="34" charset="0"/>
              </a:rPr>
              <a:t>F</a:t>
            </a:r>
            <a:r>
              <a:rPr lang="en-GB" dirty="0">
                <a:solidFill>
                  <a:srgbClr val="3C4B5A"/>
                </a:solidFill>
                <a:latin typeface="Arial" panose="020B0604020202020204" pitchFamily="34" charset="0"/>
              </a:rPr>
              <a:t>lowers, </a:t>
            </a:r>
            <a:r>
              <a:rPr lang="en-GB" b="1" dirty="0">
                <a:solidFill>
                  <a:srgbClr val="3C4B5A"/>
                </a:solidFill>
                <a:latin typeface="Arial" panose="020B0604020202020204" pitchFamily="34" charset="0"/>
              </a:rPr>
              <a:t>F</a:t>
            </a:r>
            <a:r>
              <a:rPr lang="en-GB" dirty="0">
                <a:solidFill>
                  <a:srgbClr val="3C4B5A"/>
                </a:solidFill>
                <a:latin typeface="Arial" panose="020B0604020202020204" pitchFamily="34" charset="0"/>
              </a:rPr>
              <a:t>ruit, or </a:t>
            </a:r>
            <a:r>
              <a:rPr lang="en-GB" b="1" dirty="0">
                <a:solidFill>
                  <a:srgbClr val="3C4B5A"/>
                </a:solidFill>
                <a:latin typeface="Arial" panose="020B0604020202020204" pitchFamily="34" charset="0"/>
              </a:rPr>
              <a:t>F</a:t>
            </a:r>
            <a:r>
              <a:rPr lang="en-GB" dirty="0">
                <a:solidFill>
                  <a:srgbClr val="3C4B5A"/>
                </a:solidFill>
                <a:latin typeface="Arial" panose="020B0604020202020204" pitchFamily="34" charset="0"/>
              </a:rPr>
              <a:t>oliage of a plant growing wild on any land unless picked for reward, sale or other commercial purpose </a:t>
            </a:r>
          </a:p>
          <a:p>
            <a:endParaRPr lang="en-GB" dirty="0"/>
          </a:p>
        </p:txBody>
      </p:sp>
    </p:spTree>
    <p:extLst>
      <p:ext uri="{BB962C8B-B14F-4D97-AF65-F5344CB8AC3E}">
        <p14:creationId xmlns:p14="http://schemas.microsoft.com/office/powerpoint/2010/main" val="104308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p:txBody>
          <a:bodyPr/>
          <a:lstStyle/>
          <a:p>
            <a:r>
              <a:rPr lang="en-GB" dirty="0"/>
              <a:t>Money and personal property (mobile),</a:t>
            </a:r>
          </a:p>
          <a:p>
            <a:r>
              <a:rPr lang="en-GB" dirty="0"/>
              <a:t>Wild Creatures (if tamed),</a:t>
            </a:r>
          </a:p>
          <a:p>
            <a:r>
              <a:rPr lang="en-GB" dirty="0"/>
              <a:t>Things ‘in action’ copyrights, patents, trade marks,</a:t>
            </a:r>
          </a:p>
          <a:p>
            <a:r>
              <a:rPr lang="en-GB" dirty="0"/>
              <a:t>Tangible property (Gas)</a:t>
            </a:r>
          </a:p>
          <a:p>
            <a:r>
              <a:rPr lang="en-GB" dirty="0"/>
              <a:t>BUT NOT ELECTRICITY!!!</a:t>
            </a:r>
          </a:p>
        </p:txBody>
      </p:sp>
    </p:spTree>
    <p:extLst>
      <p:ext uri="{BB962C8B-B14F-4D97-AF65-F5344CB8AC3E}">
        <p14:creationId xmlns:p14="http://schemas.microsoft.com/office/powerpoint/2010/main" val="4033217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Abstracting Electricity</a:t>
            </a:r>
            <a:br>
              <a:rPr lang="en-GB" dirty="0"/>
            </a:br>
            <a:r>
              <a:rPr lang="en-GB" dirty="0"/>
              <a:t>Section 13 Theft Act 1968</a:t>
            </a:r>
          </a:p>
        </p:txBody>
      </p:sp>
      <p:sp>
        <p:nvSpPr>
          <p:cNvPr id="3" name="Content Placeholder 2"/>
          <p:cNvSpPr>
            <a:spLocks noGrp="1"/>
          </p:cNvSpPr>
          <p:nvPr>
            <p:ph idx="1"/>
          </p:nvPr>
        </p:nvSpPr>
        <p:spPr/>
        <p:txBody>
          <a:bodyPr/>
          <a:lstStyle/>
          <a:p>
            <a:endParaRPr lang="en-GB" dirty="0"/>
          </a:p>
          <a:p>
            <a:r>
              <a:rPr lang="en-GB" dirty="0"/>
              <a:t>A person commits an offence under section 13 if he or she dishonestly uses without due authority, or dishonestly causes to be wasted or diverted any electricity. </a:t>
            </a:r>
          </a:p>
        </p:txBody>
      </p:sp>
    </p:spTree>
    <p:extLst>
      <p:ext uri="{BB962C8B-B14F-4D97-AF65-F5344CB8AC3E}">
        <p14:creationId xmlns:p14="http://schemas.microsoft.com/office/powerpoint/2010/main" val="948203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Belonging to Another</a:t>
            </a:r>
          </a:p>
        </p:txBody>
      </p:sp>
      <p:sp>
        <p:nvSpPr>
          <p:cNvPr id="3" name="Content Placeholder 2"/>
          <p:cNvSpPr>
            <a:spLocks noGrp="1"/>
          </p:cNvSpPr>
          <p:nvPr>
            <p:ph idx="1"/>
          </p:nvPr>
        </p:nvSpPr>
        <p:spPr/>
        <p:txBody>
          <a:bodyPr/>
          <a:lstStyle/>
          <a:p>
            <a:r>
              <a:rPr lang="en-GB" dirty="0"/>
              <a:t>Person with a proprietary interest (owner of shoes),</a:t>
            </a:r>
          </a:p>
          <a:p>
            <a:r>
              <a:rPr lang="en-GB" dirty="0"/>
              <a:t>Possession – the shoe repairer,</a:t>
            </a:r>
          </a:p>
          <a:p>
            <a:r>
              <a:rPr lang="en-GB" dirty="0"/>
              <a:t>Control – the person making the repair,</a:t>
            </a:r>
          </a:p>
          <a:p>
            <a:r>
              <a:rPr lang="en-GB" dirty="0"/>
              <a:t>So the property (the pair of shoes) ‘belongs’ to all these people!!</a:t>
            </a:r>
          </a:p>
        </p:txBody>
      </p:sp>
    </p:spTree>
    <p:extLst>
      <p:ext uri="{BB962C8B-B14F-4D97-AF65-F5344CB8AC3E}">
        <p14:creationId xmlns:p14="http://schemas.microsoft.com/office/powerpoint/2010/main" val="1899216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Intention to permanently deprive</a:t>
            </a:r>
          </a:p>
        </p:txBody>
      </p:sp>
      <p:sp>
        <p:nvSpPr>
          <p:cNvPr id="3" name="Content Placeholder 2"/>
          <p:cNvSpPr>
            <a:spLocks noGrp="1"/>
          </p:cNvSpPr>
          <p:nvPr>
            <p:ph idx="1"/>
          </p:nvPr>
        </p:nvSpPr>
        <p:spPr>
          <a:xfrm>
            <a:off x="457200" y="1196752"/>
            <a:ext cx="8229600" cy="4320481"/>
          </a:xfrm>
        </p:spPr>
        <p:txBody>
          <a:bodyPr>
            <a:noAutofit/>
          </a:bodyPr>
          <a:lstStyle/>
          <a:p>
            <a:pPr>
              <a:lnSpc>
                <a:spcPct val="170000"/>
              </a:lnSpc>
            </a:pPr>
            <a:r>
              <a:rPr lang="en-GB" sz="2400" dirty="0">
                <a:solidFill>
                  <a:srgbClr val="3C4B5A"/>
                </a:solidFill>
                <a:latin typeface="Arial" panose="020B0604020202020204" pitchFamily="34" charset="0"/>
              </a:rPr>
              <a:t>Keeping it or eating or drinking it or selling it. </a:t>
            </a:r>
          </a:p>
          <a:p>
            <a:pPr>
              <a:lnSpc>
                <a:spcPct val="170000"/>
              </a:lnSpc>
            </a:pPr>
            <a:r>
              <a:rPr lang="en-GB" sz="2400" dirty="0">
                <a:solidFill>
                  <a:srgbClr val="3C4B5A"/>
                </a:solidFill>
                <a:latin typeface="Arial" panose="020B0604020202020204" pitchFamily="34" charset="0"/>
              </a:rPr>
              <a:t>Burying, breaking, destroying it. </a:t>
            </a:r>
          </a:p>
          <a:p>
            <a:pPr>
              <a:lnSpc>
                <a:spcPct val="170000"/>
              </a:lnSpc>
            </a:pPr>
            <a:r>
              <a:rPr lang="en-GB" sz="2400" dirty="0">
                <a:solidFill>
                  <a:srgbClr val="3C4B5A"/>
                </a:solidFill>
                <a:latin typeface="Arial" panose="020B0604020202020204" pitchFamily="34" charset="0"/>
              </a:rPr>
              <a:t>Throwing it away or leaving it where the owner is unlikely to recover it. </a:t>
            </a:r>
          </a:p>
          <a:p>
            <a:pPr>
              <a:lnSpc>
                <a:spcPct val="170000"/>
              </a:lnSpc>
            </a:pPr>
            <a:r>
              <a:rPr lang="en-GB" sz="2400" dirty="0">
                <a:solidFill>
                  <a:srgbClr val="3C4B5A"/>
                </a:solidFill>
                <a:latin typeface="Arial" panose="020B0604020202020204" pitchFamily="34" charset="0"/>
              </a:rPr>
              <a:t>Keeping it until it has no further use, e.g. retaining a season ticket until after the season ends before returning it to the owner. </a:t>
            </a:r>
          </a:p>
        </p:txBody>
      </p:sp>
    </p:spTree>
    <p:extLst>
      <p:ext uri="{BB962C8B-B14F-4D97-AF65-F5344CB8AC3E}">
        <p14:creationId xmlns:p14="http://schemas.microsoft.com/office/powerpoint/2010/main" val="842766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Theft Section 1 Theft Act 1968</a:t>
            </a:r>
          </a:p>
        </p:txBody>
      </p:sp>
      <p:sp>
        <p:nvSpPr>
          <p:cNvPr id="3" name="Content Placeholder 2"/>
          <p:cNvSpPr>
            <a:spLocks noGrp="1"/>
          </p:cNvSpPr>
          <p:nvPr>
            <p:ph idx="1"/>
          </p:nvPr>
        </p:nvSpPr>
        <p:spPr/>
        <p:txBody>
          <a:bodyPr/>
          <a:lstStyle/>
          <a:p>
            <a:r>
              <a:rPr lang="en-GB" dirty="0"/>
              <a:t>Triable ‘either way’ </a:t>
            </a:r>
          </a:p>
          <a:p>
            <a:pPr marL="0" indent="0">
              <a:buNone/>
            </a:pPr>
            <a:endParaRPr lang="en-GB" dirty="0"/>
          </a:p>
          <a:p>
            <a:r>
              <a:rPr lang="en-GB" dirty="0"/>
              <a:t>Summary – 6 months and/or fine,</a:t>
            </a:r>
          </a:p>
          <a:p>
            <a:pPr marL="0" indent="0">
              <a:buNone/>
            </a:pPr>
            <a:endParaRPr lang="en-GB" dirty="0"/>
          </a:p>
          <a:p>
            <a:r>
              <a:rPr lang="en-GB" dirty="0"/>
              <a:t>Indictment – 7 Years. </a:t>
            </a:r>
          </a:p>
        </p:txBody>
      </p:sp>
    </p:spTree>
    <p:extLst>
      <p:ext uri="{BB962C8B-B14F-4D97-AF65-F5344CB8AC3E}">
        <p14:creationId xmlns:p14="http://schemas.microsoft.com/office/powerpoint/2010/main" val="1568326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Robbery</a:t>
            </a:r>
            <a:br>
              <a:rPr lang="en-GB" dirty="0"/>
            </a:br>
            <a:r>
              <a:rPr lang="en-GB" dirty="0"/>
              <a:t>Section 8 Theft Act 1968</a:t>
            </a:r>
          </a:p>
        </p:txBody>
      </p:sp>
      <p:sp>
        <p:nvSpPr>
          <p:cNvPr id="3" name="Content Placeholder 2"/>
          <p:cNvSpPr>
            <a:spLocks noGrp="1"/>
          </p:cNvSpPr>
          <p:nvPr>
            <p:ph idx="1"/>
          </p:nvPr>
        </p:nvSpPr>
        <p:spPr/>
        <p:txBody>
          <a:bodyPr/>
          <a:lstStyle/>
          <a:p>
            <a:endParaRPr lang="en-GB" dirty="0"/>
          </a:p>
          <a:p>
            <a:r>
              <a:rPr lang="en-GB" dirty="0"/>
              <a:t>A person is guilty of robbery if he/she </a:t>
            </a:r>
            <a:r>
              <a:rPr lang="en-GB" b="1" u="sng" dirty="0"/>
              <a:t>steals</a:t>
            </a:r>
            <a:r>
              <a:rPr lang="en-GB" dirty="0"/>
              <a:t> and, </a:t>
            </a:r>
            <a:r>
              <a:rPr lang="en-GB" b="1" u="sng" dirty="0"/>
              <a:t>immediately before or at the time of doing so, and in order to do so</a:t>
            </a:r>
            <a:r>
              <a:rPr lang="en-GB" dirty="0"/>
              <a:t>, </a:t>
            </a:r>
            <a:r>
              <a:rPr lang="en-GB" b="1" u="sng" dirty="0"/>
              <a:t>uses force on any person</a:t>
            </a:r>
            <a:r>
              <a:rPr lang="en-GB" b="1" dirty="0"/>
              <a:t> </a:t>
            </a:r>
            <a:r>
              <a:rPr lang="en-GB" b="1" u="sng" dirty="0"/>
              <a:t>or puts or seeks to put any person in fear of being then and there subjected to force. </a:t>
            </a:r>
          </a:p>
        </p:txBody>
      </p:sp>
    </p:spTree>
    <p:extLst>
      <p:ext uri="{BB962C8B-B14F-4D97-AF65-F5344CB8AC3E}">
        <p14:creationId xmlns:p14="http://schemas.microsoft.com/office/powerpoint/2010/main" val="694099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Robbery</a:t>
            </a:r>
            <a:br>
              <a:rPr lang="en-GB" dirty="0"/>
            </a:br>
            <a:r>
              <a:rPr lang="en-GB" dirty="0"/>
              <a:t>Section 8 Theft Act 1968</a:t>
            </a:r>
          </a:p>
        </p:txBody>
      </p:sp>
      <p:sp>
        <p:nvSpPr>
          <p:cNvPr id="3" name="Content Placeholder 2"/>
          <p:cNvSpPr>
            <a:spLocks noGrp="1"/>
          </p:cNvSpPr>
          <p:nvPr>
            <p:ph idx="1"/>
          </p:nvPr>
        </p:nvSpPr>
        <p:spPr/>
        <p:txBody>
          <a:bodyPr/>
          <a:lstStyle/>
          <a:p>
            <a:r>
              <a:rPr lang="en-GB" dirty="0"/>
              <a:t>All 5 elements of ‘theft’ must be present,</a:t>
            </a:r>
          </a:p>
          <a:p>
            <a:endParaRPr lang="en-GB" dirty="0"/>
          </a:p>
          <a:p>
            <a:r>
              <a:rPr lang="en-GB" dirty="0"/>
              <a:t>‘Put in fear’ – actually put in fear, or</a:t>
            </a:r>
          </a:p>
          <a:p>
            <a:endParaRPr lang="en-GB" dirty="0"/>
          </a:p>
          <a:p>
            <a:r>
              <a:rPr lang="en-GB" dirty="0"/>
              <a:t>‘Seek to put in fear’- even though the person was not ‘put in fear’.</a:t>
            </a:r>
          </a:p>
        </p:txBody>
      </p:sp>
    </p:spTree>
    <p:extLst>
      <p:ext uri="{BB962C8B-B14F-4D97-AF65-F5344CB8AC3E}">
        <p14:creationId xmlns:p14="http://schemas.microsoft.com/office/powerpoint/2010/main" val="2445341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Robbery</a:t>
            </a:r>
            <a:br>
              <a:rPr lang="en-GB" dirty="0"/>
            </a:br>
            <a:r>
              <a:rPr lang="en-GB" dirty="0"/>
              <a:t>Section 8 Theft Act 1968</a:t>
            </a:r>
          </a:p>
        </p:txBody>
      </p:sp>
      <p:sp>
        <p:nvSpPr>
          <p:cNvPr id="3" name="Content Placeholder 2"/>
          <p:cNvSpPr>
            <a:spLocks noGrp="1"/>
          </p:cNvSpPr>
          <p:nvPr>
            <p:ph idx="1"/>
          </p:nvPr>
        </p:nvSpPr>
        <p:spPr/>
        <p:txBody>
          <a:bodyPr>
            <a:normAutofit/>
          </a:bodyPr>
          <a:lstStyle/>
          <a:p>
            <a:endParaRPr lang="en-GB" sz="2600" dirty="0">
              <a:solidFill>
                <a:srgbClr val="3C4B5A"/>
              </a:solidFill>
              <a:latin typeface="Arial" panose="020B0604020202020204" pitchFamily="34" charset="0"/>
            </a:endParaRPr>
          </a:p>
          <a:p>
            <a:r>
              <a:rPr lang="en-GB" sz="2600" dirty="0">
                <a:solidFill>
                  <a:srgbClr val="3C4B5A"/>
                </a:solidFill>
                <a:latin typeface="Arial" panose="020B0604020202020204" pitchFamily="34" charset="0"/>
              </a:rPr>
              <a:t>‘At the time’ would be where a person pushes another person to the ground and grabs the bag they are carrying and runs away with it. </a:t>
            </a:r>
          </a:p>
          <a:p>
            <a:endParaRPr lang="en-GB" sz="2600" dirty="0">
              <a:solidFill>
                <a:srgbClr val="3C4B5A"/>
              </a:solidFill>
              <a:latin typeface="Arial" panose="020B0604020202020204" pitchFamily="34" charset="0"/>
            </a:endParaRPr>
          </a:p>
          <a:p>
            <a:r>
              <a:rPr lang="en-GB" sz="2600" dirty="0">
                <a:solidFill>
                  <a:srgbClr val="3C4B5A"/>
                </a:solidFill>
                <a:latin typeface="Arial" panose="020B0604020202020204" pitchFamily="34" charset="0"/>
              </a:rPr>
              <a:t>This would amount to a robbery because force was used ‘at the time’ in order to steal the bag. </a:t>
            </a:r>
            <a:endParaRPr lang="en-GB" dirty="0">
              <a:solidFill>
                <a:srgbClr val="000000"/>
              </a:solidFill>
              <a:latin typeface="Arial" panose="020B0604020202020204" pitchFamily="34" charset="0"/>
            </a:endParaRPr>
          </a:p>
          <a:p>
            <a:endParaRPr lang="en-GB" dirty="0">
              <a:solidFill>
                <a:srgbClr val="3C4B5A"/>
              </a:solidFill>
              <a:latin typeface="Arial" panose="020B0604020202020204" pitchFamily="34" charset="0"/>
            </a:endParaRPr>
          </a:p>
          <a:p>
            <a:pPr marL="0" indent="0">
              <a:buNone/>
            </a:pPr>
            <a:endParaRPr lang="en-GB" dirty="0">
              <a:solidFill>
                <a:srgbClr val="3C4B5A"/>
              </a:solidFill>
              <a:latin typeface="Arial" panose="020B0604020202020204" pitchFamily="34" charset="0"/>
            </a:endParaRPr>
          </a:p>
        </p:txBody>
      </p:sp>
    </p:spTree>
    <p:extLst>
      <p:ext uri="{BB962C8B-B14F-4D97-AF65-F5344CB8AC3E}">
        <p14:creationId xmlns:p14="http://schemas.microsoft.com/office/powerpoint/2010/main" val="15753227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Burglary</a:t>
            </a:r>
            <a:br>
              <a:rPr lang="en-GB" dirty="0"/>
            </a:br>
            <a:r>
              <a:rPr lang="en-GB" dirty="0"/>
              <a:t>Section 9(1)(a)</a:t>
            </a:r>
          </a:p>
        </p:txBody>
      </p:sp>
      <p:sp>
        <p:nvSpPr>
          <p:cNvPr id="3" name="Content Placeholder 2"/>
          <p:cNvSpPr>
            <a:spLocks noGrp="1"/>
          </p:cNvSpPr>
          <p:nvPr>
            <p:ph idx="1"/>
          </p:nvPr>
        </p:nvSpPr>
        <p:spPr/>
        <p:txBody>
          <a:bodyPr>
            <a:normAutofit lnSpcReduction="10000"/>
          </a:bodyPr>
          <a:lstStyle/>
          <a:p>
            <a:r>
              <a:rPr lang="en-GB" dirty="0"/>
              <a:t>A person is guilty of burglary 9(1)(a) if he/she </a:t>
            </a:r>
            <a:r>
              <a:rPr lang="en-GB" b="1" u="sng" dirty="0"/>
              <a:t>enters a building or a part of a building </a:t>
            </a:r>
            <a:r>
              <a:rPr lang="en-GB" dirty="0"/>
              <a:t>as a </a:t>
            </a:r>
            <a:r>
              <a:rPr lang="en-GB" b="1" u="sng" dirty="0"/>
              <a:t>trespasser</a:t>
            </a:r>
            <a:r>
              <a:rPr lang="en-GB" dirty="0"/>
              <a:t>  with the </a:t>
            </a:r>
            <a:r>
              <a:rPr lang="en-GB" b="1" u="sng" dirty="0"/>
              <a:t>intent </a:t>
            </a:r>
            <a:r>
              <a:rPr lang="en-GB" dirty="0"/>
              <a:t>to commit : </a:t>
            </a:r>
          </a:p>
          <a:p>
            <a:r>
              <a:rPr lang="en-GB" b="1" dirty="0"/>
              <a:t>Theft,</a:t>
            </a:r>
          </a:p>
          <a:p>
            <a:r>
              <a:rPr lang="en-GB" b="1" dirty="0"/>
              <a:t>Unlawful damage to the building or anything in the building,</a:t>
            </a:r>
          </a:p>
          <a:p>
            <a:r>
              <a:rPr lang="en-GB" b="1" dirty="0"/>
              <a:t>GBH </a:t>
            </a:r>
          </a:p>
        </p:txBody>
      </p:sp>
    </p:spTree>
    <p:extLst>
      <p:ext uri="{BB962C8B-B14F-4D97-AF65-F5344CB8AC3E}">
        <p14:creationId xmlns:p14="http://schemas.microsoft.com/office/powerpoint/2010/main" val="3956592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Burglary </a:t>
            </a:r>
            <a:br>
              <a:rPr lang="en-GB" dirty="0"/>
            </a:br>
            <a:r>
              <a:rPr lang="en-GB" dirty="0"/>
              <a:t>Section 9 (1)(b)</a:t>
            </a:r>
          </a:p>
        </p:txBody>
      </p:sp>
      <p:sp>
        <p:nvSpPr>
          <p:cNvPr id="3" name="Content Placeholder 2"/>
          <p:cNvSpPr>
            <a:spLocks noGrp="1"/>
          </p:cNvSpPr>
          <p:nvPr>
            <p:ph idx="1"/>
          </p:nvPr>
        </p:nvSpPr>
        <p:spPr/>
        <p:txBody>
          <a:bodyPr/>
          <a:lstStyle/>
          <a:p>
            <a:endParaRPr lang="en-GB" dirty="0"/>
          </a:p>
          <a:p>
            <a:r>
              <a:rPr lang="en-GB" dirty="0"/>
              <a:t>A person is guilty of burglary 9(1)(b) if, having entered a building or part of a building as a trespasser he commits :</a:t>
            </a:r>
          </a:p>
          <a:p>
            <a:r>
              <a:rPr lang="en-GB" dirty="0"/>
              <a:t>Theft,</a:t>
            </a:r>
          </a:p>
          <a:p>
            <a:r>
              <a:rPr lang="en-GB" dirty="0"/>
              <a:t>Inflicts or attempts to inflict GBH. </a:t>
            </a:r>
          </a:p>
        </p:txBody>
      </p:sp>
    </p:spTree>
    <p:extLst>
      <p:ext uri="{BB962C8B-B14F-4D97-AF65-F5344CB8AC3E}">
        <p14:creationId xmlns:p14="http://schemas.microsoft.com/office/powerpoint/2010/main" val="3221171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‘Enters’</a:t>
            </a:r>
          </a:p>
        </p:txBody>
      </p:sp>
      <p:sp>
        <p:nvSpPr>
          <p:cNvPr id="3" name="Content Placeholder 2"/>
          <p:cNvSpPr>
            <a:spLocks noGrp="1"/>
          </p:cNvSpPr>
          <p:nvPr>
            <p:ph idx="1"/>
          </p:nvPr>
        </p:nvSpPr>
        <p:spPr>
          <a:xfrm>
            <a:off x="457200" y="1600201"/>
            <a:ext cx="8229600" cy="3701007"/>
          </a:xfrm>
        </p:spPr>
        <p:txBody>
          <a:bodyPr>
            <a:normAutofit fontScale="92500" lnSpcReduction="20000"/>
          </a:bodyPr>
          <a:lstStyle/>
          <a:p>
            <a:r>
              <a:rPr lang="en-GB" dirty="0"/>
              <a:t>Walking into or climbing into building but NOT reaching through an open window to unlock the catch,</a:t>
            </a:r>
          </a:p>
          <a:p>
            <a:r>
              <a:rPr lang="en-GB" dirty="0"/>
              <a:t>Using a ‘tool’ (e.g. fishing rod) to steal say a bunch of keys would be an entry but using it to unlock a door would not,</a:t>
            </a:r>
          </a:p>
          <a:p>
            <a:r>
              <a:rPr lang="en-GB" dirty="0"/>
              <a:t>Similarly using a child under 10 to steal a painting would be an entry but using him or her to unlock the door would not. </a:t>
            </a:r>
          </a:p>
          <a:p>
            <a:endParaRPr lang="en-GB" dirty="0"/>
          </a:p>
        </p:txBody>
      </p:sp>
    </p:spTree>
    <p:extLst>
      <p:ext uri="{BB962C8B-B14F-4D97-AF65-F5344CB8AC3E}">
        <p14:creationId xmlns:p14="http://schemas.microsoft.com/office/powerpoint/2010/main" val="2136369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a:t>
            </a:r>
          </a:p>
        </p:txBody>
      </p:sp>
      <p:sp>
        <p:nvSpPr>
          <p:cNvPr id="3" name="Content Placeholder 2"/>
          <p:cNvSpPr>
            <a:spLocks noGrp="1"/>
          </p:cNvSpPr>
          <p:nvPr>
            <p:ph idx="1"/>
          </p:nvPr>
        </p:nvSpPr>
        <p:spPr/>
        <p:txBody>
          <a:bodyPr/>
          <a:lstStyle/>
          <a:p>
            <a:endParaRPr lang="en-GB" dirty="0"/>
          </a:p>
          <a:p>
            <a:r>
              <a:rPr lang="en-GB" dirty="0"/>
              <a:t>Includes outhouse, shed an inhabited boat or vehicle with a </a:t>
            </a:r>
            <a:r>
              <a:rPr lang="en-GB" b="1" u="sng" dirty="0"/>
              <a:t>degree of permanence </a:t>
            </a:r>
            <a:r>
              <a:rPr lang="en-GB" dirty="0"/>
              <a:t>so NOT a tent even if someone is living in it!!</a:t>
            </a:r>
          </a:p>
        </p:txBody>
      </p:sp>
    </p:spTree>
    <p:extLst>
      <p:ext uri="{BB962C8B-B14F-4D97-AF65-F5344CB8AC3E}">
        <p14:creationId xmlns:p14="http://schemas.microsoft.com/office/powerpoint/2010/main" val="342621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Trespasser</a:t>
            </a:r>
          </a:p>
        </p:txBody>
      </p:sp>
      <p:sp>
        <p:nvSpPr>
          <p:cNvPr id="3" name="Content Placeholder 2"/>
          <p:cNvSpPr>
            <a:spLocks noGrp="1"/>
          </p:cNvSpPr>
          <p:nvPr>
            <p:ph idx="1"/>
          </p:nvPr>
        </p:nvSpPr>
        <p:spPr/>
        <p:txBody>
          <a:bodyPr>
            <a:normAutofit fontScale="92500" lnSpcReduction="10000"/>
          </a:bodyPr>
          <a:lstStyle/>
          <a:p>
            <a:r>
              <a:rPr lang="en-GB" dirty="0"/>
              <a:t>Entering for a purpose other than that intended – going into a shop to steal rather than ‘shop’,</a:t>
            </a:r>
          </a:p>
          <a:p>
            <a:endParaRPr lang="en-GB" dirty="0"/>
          </a:p>
          <a:p>
            <a:r>
              <a:rPr lang="en-GB" dirty="0"/>
              <a:t>Entering building by deception, (pretending to be electricity meter reader),</a:t>
            </a:r>
          </a:p>
          <a:p>
            <a:endParaRPr lang="en-GB" dirty="0"/>
          </a:p>
          <a:p>
            <a:r>
              <a:rPr lang="en-GB" dirty="0"/>
              <a:t>Crossing over demarcation line.</a:t>
            </a:r>
          </a:p>
        </p:txBody>
      </p:sp>
    </p:spTree>
    <p:extLst>
      <p:ext uri="{BB962C8B-B14F-4D97-AF65-F5344CB8AC3E}">
        <p14:creationId xmlns:p14="http://schemas.microsoft.com/office/powerpoint/2010/main" val="28496262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Sentencing</a:t>
            </a:r>
          </a:p>
        </p:txBody>
      </p:sp>
      <p:sp>
        <p:nvSpPr>
          <p:cNvPr id="3" name="Content Placeholder 2"/>
          <p:cNvSpPr>
            <a:spLocks noGrp="1"/>
          </p:cNvSpPr>
          <p:nvPr>
            <p:ph idx="1"/>
          </p:nvPr>
        </p:nvSpPr>
        <p:spPr/>
        <p:txBody>
          <a:bodyPr/>
          <a:lstStyle/>
          <a:p>
            <a:endParaRPr lang="en-GB" dirty="0"/>
          </a:p>
          <a:p>
            <a:r>
              <a:rPr lang="en-GB" dirty="0"/>
              <a:t>Either way Offence:</a:t>
            </a:r>
          </a:p>
          <a:p>
            <a:r>
              <a:rPr lang="en-GB" dirty="0"/>
              <a:t>Summary - 6 months and/or fine,</a:t>
            </a:r>
          </a:p>
          <a:p>
            <a:r>
              <a:rPr lang="en-GB" dirty="0"/>
              <a:t>Indictment – 10 years (14 for dwelling),</a:t>
            </a:r>
          </a:p>
          <a:p>
            <a:r>
              <a:rPr lang="en-GB" dirty="0"/>
              <a:t>Minimum 3 years on conviction of third domestic burglary. </a:t>
            </a:r>
          </a:p>
        </p:txBody>
      </p:sp>
    </p:spTree>
    <p:extLst>
      <p:ext uri="{BB962C8B-B14F-4D97-AF65-F5344CB8AC3E}">
        <p14:creationId xmlns:p14="http://schemas.microsoft.com/office/powerpoint/2010/main" val="1318953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Aggravated Burglary</a:t>
            </a:r>
            <a:br>
              <a:rPr lang="en-GB" dirty="0"/>
            </a:br>
            <a:r>
              <a:rPr lang="en-GB" dirty="0"/>
              <a:t>Section 10 Theft Act 1968</a:t>
            </a:r>
          </a:p>
        </p:txBody>
      </p:sp>
      <p:sp>
        <p:nvSpPr>
          <p:cNvPr id="3" name="Content Placeholder 2"/>
          <p:cNvSpPr>
            <a:spLocks noGrp="1"/>
          </p:cNvSpPr>
          <p:nvPr>
            <p:ph idx="1"/>
          </p:nvPr>
        </p:nvSpPr>
        <p:spPr/>
        <p:txBody>
          <a:bodyPr/>
          <a:lstStyle/>
          <a:p>
            <a:r>
              <a:rPr lang="en-GB" dirty="0"/>
              <a:t>A person is guilty of Aggravated Burglary if he commits Burglary and, at the time of doing so has with him/her any </a:t>
            </a:r>
            <a:r>
              <a:rPr lang="en-GB" b="1" u="sng" dirty="0"/>
              <a:t>W</a:t>
            </a:r>
            <a:r>
              <a:rPr lang="en-GB" dirty="0"/>
              <a:t>eapon of offence,  </a:t>
            </a:r>
            <a:r>
              <a:rPr lang="en-GB" b="1" u="sng" dirty="0"/>
              <a:t>I</a:t>
            </a:r>
            <a:r>
              <a:rPr lang="en-GB" dirty="0"/>
              <a:t>mitation firearm (anything that has the appearance), </a:t>
            </a:r>
            <a:r>
              <a:rPr lang="en-GB" b="1" u="sng" dirty="0"/>
              <a:t>F</a:t>
            </a:r>
            <a:r>
              <a:rPr lang="en-GB" dirty="0"/>
              <a:t>irearm (includes air guns) or </a:t>
            </a:r>
            <a:r>
              <a:rPr lang="en-GB" b="1" u="sng" dirty="0"/>
              <a:t>E</a:t>
            </a:r>
            <a:r>
              <a:rPr lang="en-GB" dirty="0"/>
              <a:t>xplosive.  </a:t>
            </a:r>
          </a:p>
          <a:p>
            <a:r>
              <a:rPr lang="en-GB" dirty="0"/>
              <a:t>Indictable only – Life Imprisonment</a:t>
            </a:r>
          </a:p>
        </p:txBody>
      </p:sp>
    </p:spTree>
    <p:extLst>
      <p:ext uri="{BB962C8B-B14F-4D97-AF65-F5344CB8AC3E}">
        <p14:creationId xmlns:p14="http://schemas.microsoft.com/office/powerpoint/2010/main" val="76375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Content Placeholder 4" descr="A close up of a piece of paper&#10;&#10;Description automatically generated">
            <a:extLst>
              <a:ext uri="{FF2B5EF4-FFF2-40B4-BE49-F238E27FC236}">
                <a16:creationId xmlns:a16="http://schemas.microsoft.com/office/drawing/2014/main" id="{B254B804-FC58-46E3-BFD6-C13D95403B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50357" y="908720"/>
            <a:ext cx="6843285" cy="3917032"/>
          </a:xfrm>
          <a:prstGeom prst="rect">
            <a:avLst/>
          </a:prstGeom>
          <a:noFill/>
        </p:spPr>
      </p:pic>
    </p:spTree>
    <p:extLst>
      <p:ext uri="{BB962C8B-B14F-4D97-AF65-F5344CB8AC3E}">
        <p14:creationId xmlns:p14="http://schemas.microsoft.com/office/powerpoint/2010/main" val="16116283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1280</Words>
  <Application>Microsoft Office PowerPoint</Application>
  <PresentationFormat>On-screen Show (4:3)</PresentationFormat>
  <Paragraphs>158</Paragraphs>
  <Slides>31</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20140311PresentationUWTSDTemplate</vt:lpstr>
      <vt:lpstr>Theft Act Offences Definitions </vt:lpstr>
      <vt:lpstr>Theft Section 1 Theft Act 1968</vt:lpstr>
      <vt:lpstr>Dishonesty</vt:lpstr>
      <vt:lpstr>Dishonesty</vt:lpstr>
      <vt:lpstr>What is NOT dishonest?  Defences</vt:lpstr>
      <vt:lpstr>What is NOT dishonest?  Defences</vt:lpstr>
      <vt:lpstr>What is NOT dishonest?  Defences</vt:lpstr>
      <vt:lpstr>What is NOT dishonest?  Defences</vt:lpstr>
      <vt:lpstr>What is NOT dishonest?  Defences</vt:lpstr>
      <vt:lpstr> Appropriation (Section 3 of the Theft Act 1968)  </vt:lpstr>
      <vt:lpstr>Appropriation</vt:lpstr>
      <vt:lpstr>Appropriation</vt:lpstr>
      <vt:lpstr>Appropriation</vt:lpstr>
      <vt:lpstr>Appropriation</vt:lpstr>
      <vt:lpstr>Property  (Section 4 of the Theft Act 1968) </vt:lpstr>
      <vt:lpstr>Property</vt:lpstr>
      <vt:lpstr>Abstracting Electricity Section 13 Theft Act 1968</vt:lpstr>
      <vt:lpstr>Belonging to Another</vt:lpstr>
      <vt:lpstr>Intention to permanently deprive</vt:lpstr>
      <vt:lpstr>Theft Section 1 Theft Act 1968</vt:lpstr>
      <vt:lpstr>Robbery Section 8 Theft Act 1968</vt:lpstr>
      <vt:lpstr>Robbery Section 8 Theft Act 1968</vt:lpstr>
      <vt:lpstr>Robbery Section 8 Theft Act 1968</vt:lpstr>
      <vt:lpstr>Burglary Section 9(1)(a)</vt:lpstr>
      <vt:lpstr>Burglary  Section 9 (1)(b)</vt:lpstr>
      <vt:lpstr>‘Enters’</vt:lpstr>
      <vt:lpstr>Building</vt:lpstr>
      <vt:lpstr>Trespasser</vt:lpstr>
      <vt:lpstr>Sentencing</vt:lpstr>
      <vt:lpstr>Aggravated Burglary Section 10 Theft Act 1968</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Theft Act Offences Definitions</dc:title>
  <dc:creator>wynne jones</dc:creator>
  <cp:lastModifiedBy>wynne jones</cp:lastModifiedBy>
  <cp:revision>1</cp:revision>
  <dcterms:created xsi:type="dcterms:W3CDTF">2020-01-31T09:49:43Z</dcterms:created>
  <dcterms:modified xsi:type="dcterms:W3CDTF">2020-01-31T09:50:37Z</dcterms:modified>
</cp:coreProperties>
</file>