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4"/>
  </p:notesMasterIdLst>
  <p:handoutMasterIdLst>
    <p:handoutMasterId r:id="rId35"/>
  </p:handoutMasterIdLst>
  <p:sldIdLst>
    <p:sldId id="300" r:id="rId5"/>
    <p:sldId id="301" r:id="rId6"/>
    <p:sldId id="290" r:id="rId7"/>
    <p:sldId id="2583" r:id="rId8"/>
    <p:sldId id="2587" r:id="rId9"/>
    <p:sldId id="288" r:id="rId10"/>
    <p:sldId id="302" r:id="rId11"/>
    <p:sldId id="2588" r:id="rId12"/>
    <p:sldId id="295" r:id="rId13"/>
    <p:sldId id="298" r:id="rId14"/>
    <p:sldId id="297" r:id="rId15"/>
    <p:sldId id="2582" r:id="rId16"/>
    <p:sldId id="2579" r:id="rId17"/>
    <p:sldId id="2584" r:id="rId18"/>
    <p:sldId id="380" r:id="rId19"/>
    <p:sldId id="383" r:id="rId20"/>
    <p:sldId id="2590" r:id="rId21"/>
    <p:sldId id="313" r:id="rId22"/>
    <p:sldId id="269" r:id="rId23"/>
    <p:sldId id="270" r:id="rId24"/>
    <p:sldId id="303" r:id="rId25"/>
    <p:sldId id="304" r:id="rId26"/>
    <p:sldId id="268" r:id="rId27"/>
    <p:sldId id="266" r:id="rId28"/>
    <p:sldId id="267" r:id="rId29"/>
    <p:sldId id="305" r:id="rId30"/>
    <p:sldId id="312" r:id="rId31"/>
    <p:sldId id="2585" r:id="rId32"/>
    <p:sldId id="2586" r:id="rId3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B3612E9-0E48-47A8-9E54-1234DF90677C}" v="22" dt="2026-10-06T13:00:05.275"/>
  </p1510:revLst>
</p1510:revInfo>
</file>

<file path=ppt/tableStyles.xml><?xml version="1.0" encoding="utf-8"?>
<a:tblStyleLst xmlns:a="http://schemas.openxmlformats.org/drawingml/2006/main" def="{C083E6E3-FA7D-4D7B-A595-EF9225AFEA82}"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82"/>
  </p:normalViewPr>
  <p:slideViewPr>
    <p:cSldViewPr snapToGrid="0">
      <p:cViewPr varScale="1">
        <p:scale>
          <a:sx n="94" d="100"/>
          <a:sy n="94" d="100"/>
        </p:scale>
        <p:origin x="48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f54fe06d-36d1-4f1c-82c1-e7add9cb8781" providerId="ADAL" clId="{B501D4D2-FA05-46AF-9A73-E22A4467AF31}"/>
    <pc:docChg chg="custSel modSld">
      <pc:chgData name="Stephanie John" userId="f54fe06d-36d1-4f1c-82c1-e7add9cb8781" providerId="ADAL" clId="{B501D4D2-FA05-46AF-9A73-E22A4467AF31}" dt="2026-10-06T13:00:55.176" v="96" actId="403"/>
      <pc:docMkLst>
        <pc:docMk/>
      </pc:docMkLst>
      <pc:sldChg chg="modSp mod">
        <pc:chgData name="Stephanie John" userId="f54fe06d-36d1-4f1c-82c1-e7add9cb8781" providerId="ADAL" clId="{B501D4D2-FA05-46AF-9A73-E22A4467AF31}" dt="2026-10-06T12:54:41.160" v="16" actId="27636"/>
        <pc:sldMkLst>
          <pc:docMk/>
          <pc:sldMk cId="0" sldId="269"/>
        </pc:sldMkLst>
        <pc:spChg chg="mod">
          <ac:chgData name="Stephanie John" userId="f54fe06d-36d1-4f1c-82c1-e7add9cb8781" providerId="ADAL" clId="{B501D4D2-FA05-46AF-9A73-E22A4467AF31}" dt="2026-10-06T12:54:41.160" v="16" actId="27636"/>
          <ac:spMkLst>
            <pc:docMk/>
            <pc:sldMk cId="0" sldId="269"/>
            <ac:spMk id="3" creationId="{00000000-0000-0000-0000-000000000000}"/>
          </ac:spMkLst>
        </pc:spChg>
      </pc:sldChg>
      <pc:sldChg chg="addSp delSp modSp mod">
        <pc:chgData name="Stephanie John" userId="f54fe06d-36d1-4f1c-82c1-e7add9cb8781" providerId="ADAL" clId="{B501D4D2-FA05-46AF-9A73-E22A4467AF31}" dt="2026-10-06T13:00:19.760" v="93" actId="207"/>
        <pc:sldMkLst>
          <pc:docMk/>
          <pc:sldMk cId="0" sldId="270"/>
        </pc:sldMkLst>
        <pc:spChg chg="mod">
          <ac:chgData name="Stephanie John" userId="f54fe06d-36d1-4f1c-82c1-e7add9cb8781" providerId="ADAL" clId="{B501D4D2-FA05-46AF-9A73-E22A4467AF31}" dt="2026-10-06T13:00:19.760" v="93" actId="207"/>
          <ac:spMkLst>
            <pc:docMk/>
            <pc:sldMk cId="0" sldId="270"/>
            <ac:spMk id="2" creationId="{00000000-0000-0000-0000-000000000000}"/>
          </ac:spMkLst>
        </pc:spChg>
        <pc:spChg chg="del mod">
          <ac:chgData name="Stephanie John" userId="f54fe06d-36d1-4f1c-82c1-e7add9cb8781" providerId="ADAL" clId="{B501D4D2-FA05-46AF-9A73-E22A4467AF31}" dt="2026-10-06T12:56:25.906" v="38" actId="478"/>
          <ac:spMkLst>
            <pc:docMk/>
            <pc:sldMk cId="0" sldId="270"/>
            <ac:spMk id="3" creationId="{00000000-0000-0000-0000-000000000000}"/>
          </ac:spMkLst>
        </pc:spChg>
        <pc:spChg chg="add del mod">
          <ac:chgData name="Stephanie John" userId="f54fe06d-36d1-4f1c-82c1-e7add9cb8781" providerId="ADAL" clId="{B501D4D2-FA05-46AF-9A73-E22A4467AF31}" dt="2026-10-06T12:56:40.620" v="44" actId="478"/>
          <ac:spMkLst>
            <pc:docMk/>
            <pc:sldMk cId="0" sldId="270"/>
            <ac:spMk id="6" creationId="{5978D3AE-05F6-BB40-44A4-97D018BAD8A3}"/>
          </ac:spMkLst>
        </pc:spChg>
        <pc:spChg chg="del mod">
          <ac:chgData name="Stephanie John" userId="f54fe06d-36d1-4f1c-82c1-e7add9cb8781" providerId="ADAL" clId="{B501D4D2-FA05-46AF-9A73-E22A4467AF31}" dt="2026-10-06T12:58:39.068" v="69" actId="478"/>
          <ac:spMkLst>
            <pc:docMk/>
            <pc:sldMk cId="0" sldId="270"/>
            <ac:spMk id="8" creationId="{5B809C7C-F236-C8A7-89FB-FBB31920215F}"/>
          </ac:spMkLst>
        </pc:spChg>
        <pc:spChg chg="del mod">
          <ac:chgData name="Stephanie John" userId="f54fe06d-36d1-4f1c-82c1-e7add9cb8781" providerId="ADAL" clId="{B501D4D2-FA05-46AF-9A73-E22A4467AF31}" dt="2026-10-06T12:58:42.744" v="70" actId="478"/>
          <ac:spMkLst>
            <pc:docMk/>
            <pc:sldMk cId="0" sldId="270"/>
            <ac:spMk id="10" creationId="{A9FBC031-91D6-5ACE-B3E4-81D2AFA9A03A}"/>
          </ac:spMkLst>
        </pc:spChg>
        <pc:spChg chg="mod">
          <ac:chgData name="Stephanie John" userId="f54fe06d-36d1-4f1c-82c1-e7add9cb8781" providerId="ADAL" clId="{B501D4D2-FA05-46AF-9A73-E22A4467AF31}" dt="2026-10-06T12:57:21.084" v="56" actId="18245"/>
          <ac:spMkLst>
            <pc:docMk/>
            <pc:sldMk cId="0" sldId="270"/>
            <ac:spMk id="11" creationId="{6FE46772-D5BB-1DF7-41F1-8E68A71FDDC0}"/>
          </ac:spMkLst>
        </pc:spChg>
        <pc:spChg chg="mod">
          <ac:chgData name="Stephanie John" userId="f54fe06d-36d1-4f1c-82c1-e7add9cb8781" providerId="ADAL" clId="{B501D4D2-FA05-46AF-9A73-E22A4467AF31}" dt="2026-10-06T12:57:21.084" v="56" actId="18245"/>
          <ac:spMkLst>
            <pc:docMk/>
            <pc:sldMk cId="0" sldId="270"/>
            <ac:spMk id="12" creationId="{D0F73F37-974B-C2A9-95E2-9C5631792EEA}"/>
          </ac:spMkLst>
        </pc:spChg>
        <pc:spChg chg="mod">
          <ac:chgData name="Stephanie John" userId="f54fe06d-36d1-4f1c-82c1-e7add9cb8781" providerId="ADAL" clId="{B501D4D2-FA05-46AF-9A73-E22A4467AF31}" dt="2026-10-06T12:57:21.084" v="56" actId="18245"/>
          <ac:spMkLst>
            <pc:docMk/>
            <pc:sldMk cId="0" sldId="270"/>
            <ac:spMk id="13" creationId="{A62EFAA1-D623-ACE2-1669-B763C98F40BF}"/>
          </ac:spMkLst>
        </pc:spChg>
        <pc:spChg chg="mod">
          <ac:chgData name="Stephanie John" userId="f54fe06d-36d1-4f1c-82c1-e7add9cb8781" providerId="ADAL" clId="{B501D4D2-FA05-46AF-9A73-E22A4467AF31}" dt="2026-10-06T12:57:21.084" v="56" actId="18245"/>
          <ac:spMkLst>
            <pc:docMk/>
            <pc:sldMk cId="0" sldId="270"/>
            <ac:spMk id="14" creationId="{17C23E06-B4A4-9C6E-1927-9DE6A9BF76E3}"/>
          </ac:spMkLst>
        </pc:spChg>
        <pc:spChg chg="mod">
          <ac:chgData name="Stephanie John" userId="f54fe06d-36d1-4f1c-82c1-e7add9cb8781" providerId="ADAL" clId="{B501D4D2-FA05-46AF-9A73-E22A4467AF31}" dt="2026-10-06T12:57:21.084" v="56" actId="18245"/>
          <ac:spMkLst>
            <pc:docMk/>
            <pc:sldMk cId="0" sldId="270"/>
            <ac:spMk id="15" creationId="{A7BEDABA-F659-41CC-421D-E286FAA70793}"/>
          </ac:spMkLst>
        </pc:spChg>
        <pc:spChg chg="mod">
          <ac:chgData name="Stephanie John" userId="f54fe06d-36d1-4f1c-82c1-e7add9cb8781" providerId="ADAL" clId="{B501D4D2-FA05-46AF-9A73-E22A4467AF31}" dt="2026-10-06T12:59:04.943" v="75"/>
          <ac:spMkLst>
            <pc:docMk/>
            <pc:sldMk cId="0" sldId="270"/>
            <ac:spMk id="16" creationId="{56605AA4-BDEE-ACC2-F171-164831E9AC2D}"/>
          </ac:spMkLst>
        </pc:spChg>
        <pc:spChg chg="mod">
          <ac:chgData name="Stephanie John" userId="f54fe06d-36d1-4f1c-82c1-e7add9cb8781" providerId="ADAL" clId="{B501D4D2-FA05-46AF-9A73-E22A4467AF31}" dt="2026-10-06T12:57:21.084" v="56" actId="18245"/>
          <ac:spMkLst>
            <pc:docMk/>
            <pc:sldMk cId="0" sldId="270"/>
            <ac:spMk id="18" creationId="{40F2278A-41FC-2213-0B79-69CC0C6B9570}"/>
          </ac:spMkLst>
        </pc:spChg>
        <pc:spChg chg="mod">
          <ac:chgData name="Stephanie John" userId="f54fe06d-36d1-4f1c-82c1-e7add9cb8781" providerId="ADAL" clId="{B501D4D2-FA05-46AF-9A73-E22A4467AF31}" dt="2026-10-06T12:57:21.084" v="56" actId="18245"/>
          <ac:spMkLst>
            <pc:docMk/>
            <pc:sldMk cId="0" sldId="270"/>
            <ac:spMk id="19" creationId="{6657C007-42D5-8B1B-C197-E3E931094277}"/>
          </ac:spMkLst>
        </pc:spChg>
        <pc:spChg chg="add del">
          <ac:chgData name="Stephanie John" userId="f54fe06d-36d1-4f1c-82c1-e7add9cb8781" providerId="ADAL" clId="{B501D4D2-FA05-46AF-9A73-E22A4467AF31}" dt="2026-10-06T12:57:33.977" v="58" actId="478"/>
          <ac:spMkLst>
            <pc:docMk/>
            <pc:sldMk cId="0" sldId="270"/>
            <ac:spMk id="22" creationId="{05E1A293-31B8-94AB-2C20-28F254B6CAA3}"/>
          </ac:spMkLst>
        </pc:spChg>
        <pc:grpChg chg="del mod">
          <ac:chgData name="Stephanie John" userId="f54fe06d-36d1-4f1c-82c1-e7add9cb8781" providerId="ADAL" clId="{B501D4D2-FA05-46AF-9A73-E22A4467AF31}" dt="2026-10-06T12:59:36.972" v="81" actId="478"/>
          <ac:grpSpMkLst>
            <pc:docMk/>
            <pc:sldMk cId="0" sldId="270"/>
            <ac:grpSpMk id="7" creationId="{36C35891-274C-48C8-BE3B-35625B748D12}"/>
          </ac:grpSpMkLst>
        </pc:grpChg>
        <pc:graphicFrameChg chg="add mod modGraphic">
          <ac:chgData name="Stephanie John" userId="f54fe06d-36d1-4f1c-82c1-e7add9cb8781" providerId="ADAL" clId="{B501D4D2-FA05-46AF-9A73-E22A4467AF31}" dt="2026-10-06T12:57:16.919" v="55" actId="12093"/>
          <ac:graphicFrameMkLst>
            <pc:docMk/>
            <pc:sldMk cId="0" sldId="270"/>
            <ac:graphicFrameMk id="4" creationId="{706C4592-2C63-B5E5-BC0E-FE95ECF56520}"/>
          </ac:graphicFrameMkLst>
        </pc:graphicFrameChg>
        <pc:graphicFrameChg chg="add del modGraphic">
          <ac:chgData name="Stephanie John" userId="f54fe06d-36d1-4f1c-82c1-e7add9cb8781" providerId="ADAL" clId="{B501D4D2-FA05-46AF-9A73-E22A4467AF31}" dt="2026-10-06T12:58:11.070" v="61" actId="478"/>
          <ac:graphicFrameMkLst>
            <pc:docMk/>
            <pc:sldMk cId="0" sldId="270"/>
            <ac:graphicFrameMk id="23" creationId="{1E785027-90E2-AEEB-3D60-C2B3E887A12D}"/>
          </ac:graphicFrameMkLst>
        </pc:graphicFrameChg>
        <pc:graphicFrameChg chg="add mod modGraphic">
          <ac:chgData name="Stephanie John" userId="f54fe06d-36d1-4f1c-82c1-e7add9cb8781" providerId="ADAL" clId="{B501D4D2-FA05-46AF-9A73-E22A4467AF31}" dt="2026-10-06T13:00:11.170" v="91" actId="404"/>
          <ac:graphicFrameMkLst>
            <pc:docMk/>
            <pc:sldMk cId="0" sldId="270"/>
            <ac:graphicFrameMk id="24" creationId="{C26A8721-B30D-07CA-43A0-61E6B81ECB2B}"/>
          </ac:graphicFrameMkLst>
        </pc:graphicFrameChg>
      </pc:sldChg>
      <pc:sldChg chg="modSp mod">
        <pc:chgData name="Stephanie John" userId="f54fe06d-36d1-4f1c-82c1-e7add9cb8781" providerId="ADAL" clId="{B501D4D2-FA05-46AF-9A73-E22A4467AF31}" dt="2026-10-06T13:00:55.176" v="96" actId="403"/>
        <pc:sldMkLst>
          <pc:docMk/>
          <pc:sldMk cId="1659570168" sldId="301"/>
        </pc:sldMkLst>
        <pc:spChg chg="mod">
          <ac:chgData name="Stephanie John" userId="f54fe06d-36d1-4f1c-82c1-e7add9cb8781" providerId="ADAL" clId="{B501D4D2-FA05-46AF-9A73-E22A4467AF31}" dt="2026-10-06T13:00:55.176" v="96" actId="403"/>
          <ac:spMkLst>
            <pc:docMk/>
            <pc:sldMk cId="1659570168" sldId="301"/>
            <ac:spMk id="4" creationId="{CC35764A-06BF-17D4-EE6D-670F5F3FC09A}"/>
          </ac:spMkLst>
        </pc:spChg>
      </pc:sldChg>
      <pc:sldChg chg="modSp mod">
        <pc:chgData name="Stephanie John" userId="f54fe06d-36d1-4f1c-82c1-e7add9cb8781" providerId="ADAL" clId="{B501D4D2-FA05-46AF-9A73-E22A4467AF31}" dt="2026-10-06T12:55:19.045" v="26" actId="1076"/>
        <pc:sldMkLst>
          <pc:docMk/>
          <pc:sldMk cId="3110353853" sldId="304"/>
        </pc:sldMkLst>
        <pc:spChg chg="mod">
          <ac:chgData name="Stephanie John" userId="f54fe06d-36d1-4f1c-82c1-e7add9cb8781" providerId="ADAL" clId="{B501D4D2-FA05-46AF-9A73-E22A4467AF31}" dt="2026-10-06T12:55:19.045" v="26" actId="1076"/>
          <ac:spMkLst>
            <pc:docMk/>
            <pc:sldMk cId="3110353853" sldId="304"/>
            <ac:spMk id="5" creationId="{E87732D2-7320-8070-4DEC-56564CA21D20}"/>
          </ac:spMkLst>
        </pc:spChg>
      </pc:sldChg>
      <pc:sldChg chg="addSp delSp modSp mod">
        <pc:chgData name="Stephanie John" userId="f54fe06d-36d1-4f1c-82c1-e7add9cb8781" providerId="ADAL" clId="{B501D4D2-FA05-46AF-9A73-E22A4467AF31}" dt="2026-10-06T12:54:15.839" v="9" actId="14100"/>
        <pc:sldMkLst>
          <pc:docMk/>
          <pc:sldMk cId="1813082015" sldId="2590"/>
        </pc:sldMkLst>
        <pc:picChg chg="add del mod">
          <ac:chgData name="Stephanie John" userId="f54fe06d-36d1-4f1c-82c1-e7add9cb8781" providerId="ADAL" clId="{B501D4D2-FA05-46AF-9A73-E22A4467AF31}" dt="2026-10-06T12:54:03.482" v="4" actId="478"/>
          <ac:picMkLst>
            <pc:docMk/>
            <pc:sldMk cId="1813082015" sldId="2590"/>
            <ac:picMk id="5" creationId="{355EA1F6-296C-2E22-A368-85139C9CEA1D}"/>
          </ac:picMkLst>
        </pc:picChg>
        <pc:picChg chg="add mod">
          <ac:chgData name="Stephanie John" userId="f54fe06d-36d1-4f1c-82c1-e7add9cb8781" providerId="ADAL" clId="{B501D4D2-FA05-46AF-9A73-E22A4467AF31}" dt="2026-10-06T12:54:15.839" v="9" actId="14100"/>
          <ac:picMkLst>
            <pc:docMk/>
            <pc:sldMk cId="1813082015" sldId="2590"/>
            <ac:picMk id="7" creationId="{A53C19E1-FEA4-1856-B509-FE3D2882138E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3"/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3">
        <a:tint val="75000"/>
      </a:schemeClr>
      <a:schemeClr val="accent4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#10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cycle">
      <a:schemeClr val="accent5">
        <a:shade val="6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cycle">
      <a:schemeClr val="accent5">
        <a:tint val="75000"/>
      </a:schemeClr>
      <a:schemeClr val="accent5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5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5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5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>
      <a:schemeClr val="accent1">
        <a:shade val="80000"/>
      </a:schemeClr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>
      <a:schemeClr val="accent1">
        <a:tint val="75000"/>
      </a:schemeClr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1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>
        <a:tint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cycle">
      <a:schemeClr val="accent3">
        <a:shade val="6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cycle">
      <a:schemeClr val="accent3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3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cycle">
      <a:schemeClr val="accent3">
        <a:shade val="6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cycle">
      <a:schemeClr val="accent3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3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cycle">
      <a:schemeClr val="accent1">
        <a:shade val="6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cycle">
      <a:schemeClr val="accent1">
        <a:tint val="75000"/>
      </a:schemeClr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1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1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1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3_4">
  <dgm:title val=""/>
  <dgm:desc val=""/>
  <dgm:catLst>
    <dgm:cat type="accent3" pri="11400"/>
  </dgm:catLst>
  <dgm:styleLbl name="node0">
    <dgm:fillClrLst meth="cycle">
      <a:schemeClr val="accent3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cycle">
      <a:schemeClr val="accent3">
        <a:shade val="6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cycle">
      <a:schemeClr val="accent3">
        <a:tint val="75000"/>
      </a:schemeClr>
      <a:schemeClr val="accent3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cycle">
      <a:schemeClr val="accent3">
        <a:shade val="50000"/>
      </a:schemeClr>
      <a:schemeClr val="accent3">
        <a:tint val="55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3">
        <a:shade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3">
        <a:shade val="80000"/>
        <a:alpha val="50000"/>
      </a:schemeClr>
      <a:schemeClr val="accent3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NoLn">
    <dgm:fillClrLst>
      <a:schemeClr val="accent3">
        <a:shade val="8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NoLn">
    <dgm:fillClrLst>
      <a:schemeClr val="accent3">
        <a:tint val="99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4NoLn">
    <dgm:fillClrLst>
      <a:schemeClr val="accent3">
        <a:tint val="70000"/>
      </a:schemeClr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3">
        <a:shade val="90000"/>
      </a:schemeClr>
      <a:schemeClr val="accent3">
        <a:tint val="50000"/>
      </a:schemeClr>
    </dgm:fillClrLst>
    <dgm:linClrLst meth="cycle"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3">
        <a:shade val="50000"/>
      </a:schemeClr>
      <a:schemeClr val="accent3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55000"/>
      </a:schemeClr>
    </dgm:fillClrLst>
    <dgm:linClrLst meth="repeat">
      <a:schemeClr val="accent3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55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#7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C7D715-A11B-4C9D-9909-A69A12C6F299}" type="doc">
      <dgm:prSet loTypeId="urn:microsoft.com/office/officeart/2005/8/layout/vProcess5" loCatId="process" qsTypeId="urn:microsoft.com/office/officeart/2005/8/quickstyle/simple2#4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B94651B2-9B95-4C1C-B88B-9893E4F4169D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Based on personal experiences, culture, and belief systems</a:t>
          </a:r>
        </a:p>
      </dgm:t>
    </dgm:pt>
    <dgm:pt modelId="{8E4AD5B0-7E1D-4F20-94D4-37AB6AE99474}" type="parTrans" cxnId="{5C3E11E7-F217-4CBD-8B82-8C41287C0F2F}">
      <dgm:prSet/>
      <dgm:spPr/>
      <dgm:t>
        <a:bodyPr/>
        <a:lstStyle/>
        <a:p>
          <a:endParaRPr lang="en-US"/>
        </a:p>
      </dgm:t>
    </dgm:pt>
    <dgm:pt modelId="{82EEF9AA-F5C1-4AEA-BAE4-959B0D58285B}" type="sibTrans" cxnId="{5C3E11E7-F217-4CBD-8B82-8C41287C0F2F}">
      <dgm:prSet/>
      <dgm:spPr/>
      <dgm:t>
        <a:bodyPr/>
        <a:lstStyle/>
        <a:p>
          <a:endParaRPr lang="en-US"/>
        </a:p>
      </dgm:t>
    </dgm:pt>
    <dgm:pt modelId="{4BD3F6AB-6118-4CE4-A912-540E9AAD41D9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Influenced by professional background or life stage</a:t>
          </a:r>
          <a:endParaRPr lang="en-US" dirty="0">
            <a:solidFill>
              <a:schemeClr val="tx1"/>
            </a:solidFill>
          </a:endParaRPr>
        </a:p>
      </dgm:t>
    </dgm:pt>
    <dgm:pt modelId="{827A245F-4F80-480A-953B-FEF2183039E4}" type="parTrans" cxnId="{3F78FFC4-CEEC-4F90-94BC-4FBF37DFF3BB}">
      <dgm:prSet/>
      <dgm:spPr/>
      <dgm:t>
        <a:bodyPr/>
        <a:lstStyle/>
        <a:p>
          <a:endParaRPr lang="en-US"/>
        </a:p>
      </dgm:t>
    </dgm:pt>
    <dgm:pt modelId="{837FB04D-637B-4554-9F3C-C202C3E7C7C7}" type="sibTrans" cxnId="{3F78FFC4-CEEC-4F90-94BC-4FBF37DFF3BB}">
      <dgm:prSet/>
      <dgm:spPr/>
      <dgm:t>
        <a:bodyPr/>
        <a:lstStyle/>
        <a:p>
          <a:endParaRPr lang="en-US"/>
        </a:p>
      </dgm:t>
    </dgm:pt>
    <dgm:pt modelId="{09EE6BB5-ACBD-46F5-A520-3906038508EA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Can shift over time as circumstances change</a:t>
          </a:r>
          <a:endParaRPr lang="en-US" dirty="0">
            <a:solidFill>
              <a:schemeClr val="tx1"/>
            </a:solidFill>
          </a:endParaRPr>
        </a:p>
      </dgm:t>
    </dgm:pt>
    <dgm:pt modelId="{5BDA0E61-AABE-4BF8-A092-098E91D1E1DE}" type="parTrans" cxnId="{E532FD99-5EDE-4974-AEA1-42ED07B0F9EF}">
      <dgm:prSet/>
      <dgm:spPr/>
      <dgm:t>
        <a:bodyPr/>
        <a:lstStyle/>
        <a:p>
          <a:endParaRPr lang="en-US"/>
        </a:p>
      </dgm:t>
    </dgm:pt>
    <dgm:pt modelId="{3BF32519-4274-499B-897F-FF2CEAF30347}" type="sibTrans" cxnId="{E532FD99-5EDE-4974-AEA1-42ED07B0F9EF}">
      <dgm:prSet/>
      <dgm:spPr/>
      <dgm:t>
        <a:bodyPr/>
        <a:lstStyle/>
        <a:p>
          <a:endParaRPr lang="en-US"/>
        </a:p>
      </dgm:t>
    </dgm:pt>
    <dgm:pt modelId="{3ED5D678-BDD1-4A86-B9C1-970430A57E42}" type="pres">
      <dgm:prSet presAssocID="{3DC7D715-A11B-4C9D-9909-A69A12C6F299}" presName="outerComposite" presStyleCnt="0">
        <dgm:presLayoutVars>
          <dgm:chMax val="5"/>
          <dgm:dir/>
          <dgm:resizeHandles val="exact"/>
        </dgm:presLayoutVars>
      </dgm:prSet>
      <dgm:spPr/>
    </dgm:pt>
    <dgm:pt modelId="{0985EEC1-94F0-4963-9091-C7D93A667520}" type="pres">
      <dgm:prSet presAssocID="{3DC7D715-A11B-4C9D-9909-A69A12C6F299}" presName="dummyMaxCanvas" presStyleCnt="0">
        <dgm:presLayoutVars/>
      </dgm:prSet>
      <dgm:spPr/>
    </dgm:pt>
    <dgm:pt modelId="{C0B348CD-5718-40C0-A86C-714C6910C241}" type="pres">
      <dgm:prSet presAssocID="{3DC7D715-A11B-4C9D-9909-A69A12C6F299}" presName="ThreeNodes_1" presStyleLbl="node1" presStyleIdx="0" presStyleCnt="3">
        <dgm:presLayoutVars>
          <dgm:bulletEnabled val="1"/>
        </dgm:presLayoutVars>
      </dgm:prSet>
      <dgm:spPr/>
    </dgm:pt>
    <dgm:pt modelId="{D658B81A-0D10-4FE6-8977-EA5DDE60D84B}" type="pres">
      <dgm:prSet presAssocID="{3DC7D715-A11B-4C9D-9909-A69A12C6F299}" presName="ThreeNodes_2" presStyleLbl="node1" presStyleIdx="1" presStyleCnt="3">
        <dgm:presLayoutVars>
          <dgm:bulletEnabled val="1"/>
        </dgm:presLayoutVars>
      </dgm:prSet>
      <dgm:spPr/>
    </dgm:pt>
    <dgm:pt modelId="{07C23697-4262-4224-B1BA-2F7E9FA50C17}" type="pres">
      <dgm:prSet presAssocID="{3DC7D715-A11B-4C9D-9909-A69A12C6F299}" presName="ThreeNodes_3" presStyleLbl="node1" presStyleIdx="2" presStyleCnt="3">
        <dgm:presLayoutVars>
          <dgm:bulletEnabled val="1"/>
        </dgm:presLayoutVars>
      </dgm:prSet>
      <dgm:spPr/>
    </dgm:pt>
    <dgm:pt modelId="{6631309F-F046-411B-BCE3-8E27CE71D4C0}" type="pres">
      <dgm:prSet presAssocID="{3DC7D715-A11B-4C9D-9909-A69A12C6F299}" presName="ThreeConn_1-2" presStyleLbl="fgAccFollowNode1" presStyleIdx="0" presStyleCnt="2">
        <dgm:presLayoutVars>
          <dgm:bulletEnabled val="1"/>
        </dgm:presLayoutVars>
      </dgm:prSet>
      <dgm:spPr/>
    </dgm:pt>
    <dgm:pt modelId="{8C753878-024F-478F-AA10-42C423A94EB8}" type="pres">
      <dgm:prSet presAssocID="{3DC7D715-A11B-4C9D-9909-A69A12C6F299}" presName="ThreeConn_2-3" presStyleLbl="fgAccFollowNode1" presStyleIdx="1" presStyleCnt="2">
        <dgm:presLayoutVars>
          <dgm:bulletEnabled val="1"/>
        </dgm:presLayoutVars>
      </dgm:prSet>
      <dgm:spPr/>
    </dgm:pt>
    <dgm:pt modelId="{E3B0570C-E07B-4AE7-A6A6-DFB00F14FAF7}" type="pres">
      <dgm:prSet presAssocID="{3DC7D715-A11B-4C9D-9909-A69A12C6F299}" presName="ThreeNodes_1_text" presStyleLbl="node1" presStyleIdx="2" presStyleCnt="3">
        <dgm:presLayoutVars>
          <dgm:bulletEnabled val="1"/>
        </dgm:presLayoutVars>
      </dgm:prSet>
      <dgm:spPr/>
    </dgm:pt>
    <dgm:pt modelId="{84ED76ED-598F-4969-9D03-E3697412C896}" type="pres">
      <dgm:prSet presAssocID="{3DC7D715-A11B-4C9D-9909-A69A12C6F299}" presName="ThreeNodes_2_text" presStyleLbl="node1" presStyleIdx="2" presStyleCnt="3">
        <dgm:presLayoutVars>
          <dgm:bulletEnabled val="1"/>
        </dgm:presLayoutVars>
      </dgm:prSet>
      <dgm:spPr/>
    </dgm:pt>
    <dgm:pt modelId="{34EB004C-C977-4048-9531-8460F8E446D4}" type="pres">
      <dgm:prSet presAssocID="{3DC7D715-A11B-4C9D-9909-A69A12C6F29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ABA1814-BC52-4C33-8B0F-F018C2D4EB35}" type="presOf" srcId="{4BD3F6AB-6118-4CE4-A912-540E9AAD41D9}" destId="{84ED76ED-598F-4969-9D03-E3697412C896}" srcOrd="1" destOrd="0" presId="urn:microsoft.com/office/officeart/2005/8/layout/vProcess5"/>
    <dgm:cxn modelId="{4DB6115D-565F-415F-A677-0B3AD4467041}" type="presOf" srcId="{82EEF9AA-F5C1-4AEA-BAE4-959B0D58285B}" destId="{6631309F-F046-411B-BCE3-8E27CE71D4C0}" srcOrd="0" destOrd="0" presId="urn:microsoft.com/office/officeart/2005/8/layout/vProcess5"/>
    <dgm:cxn modelId="{9F01164B-C29C-4D8E-945C-979295ECA0A9}" type="presOf" srcId="{09EE6BB5-ACBD-46F5-A520-3906038508EA}" destId="{34EB004C-C977-4048-9531-8460F8E446D4}" srcOrd="1" destOrd="0" presId="urn:microsoft.com/office/officeart/2005/8/layout/vProcess5"/>
    <dgm:cxn modelId="{D1AE3A71-9AB1-43BB-B872-156BB412D534}" type="presOf" srcId="{837FB04D-637B-4554-9F3C-C202C3E7C7C7}" destId="{8C753878-024F-478F-AA10-42C423A94EB8}" srcOrd="0" destOrd="0" presId="urn:microsoft.com/office/officeart/2005/8/layout/vProcess5"/>
    <dgm:cxn modelId="{E532FD99-5EDE-4974-AEA1-42ED07B0F9EF}" srcId="{3DC7D715-A11B-4C9D-9909-A69A12C6F299}" destId="{09EE6BB5-ACBD-46F5-A520-3906038508EA}" srcOrd="2" destOrd="0" parTransId="{5BDA0E61-AABE-4BF8-A092-098E91D1E1DE}" sibTransId="{3BF32519-4274-499B-897F-FF2CEAF30347}"/>
    <dgm:cxn modelId="{C4DBE6A7-080F-4A36-A45F-8C80DB1449F1}" type="presOf" srcId="{4BD3F6AB-6118-4CE4-A912-540E9AAD41D9}" destId="{D658B81A-0D10-4FE6-8977-EA5DDE60D84B}" srcOrd="0" destOrd="0" presId="urn:microsoft.com/office/officeart/2005/8/layout/vProcess5"/>
    <dgm:cxn modelId="{3F78FFC4-CEEC-4F90-94BC-4FBF37DFF3BB}" srcId="{3DC7D715-A11B-4C9D-9909-A69A12C6F299}" destId="{4BD3F6AB-6118-4CE4-A912-540E9AAD41D9}" srcOrd="1" destOrd="0" parTransId="{827A245F-4F80-480A-953B-FEF2183039E4}" sibTransId="{837FB04D-637B-4554-9F3C-C202C3E7C7C7}"/>
    <dgm:cxn modelId="{D69D82DB-AAAF-4B24-B754-D66C853B5B19}" type="presOf" srcId="{B94651B2-9B95-4C1C-B88B-9893E4F4169D}" destId="{C0B348CD-5718-40C0-A86C-714C6910C241}" srcOrd="0" destOrd="0" presId="urn:microsoft.com/office/officeart/2005/8/layout/vProcess5"/>
    <dgm:cxn modelId="{ADC6D4E0-D9E9-45A2-9B56-B9C03CEBAAF1}" type="presOf" srcId="{3DC7D715-A11B-4C9D-9909-A69A12C6F299}" destId="{3ED5D678-BDD1-4A86-B9C1-970430A57E42}" srcOrd="0" destOrd="0" presId="urn:microsoft.com/office/officeart/2005/8/layout/vProcess5"/>
    <dgm:cxn modelId="{5C3E11E7-F217-4CBD-8B82-8C41287C0F2F}" srcId="{3DC7D715-A11B-4C9D-9909-A69A12C6F299}" destId="{B94651B2-9B95-4C1C-B88B-9893E4F4169D}" srcOrd="0" destOrd="0" parTransId="{8E4AD5B0-7E1D-4F20-94D4-37AB6AE99474}" sibTransId="{82EEF9AA-F5C1-4AEA-BAE4-959B0D58285B}"/>
    <dgm:cxn modelId="{AE58CCF8-6D04-49DA-A0D0-88FB77FD499B}" type="presOf" srcId="{09EE6BB5-ACBD-46F5-A520-3906038508EA}" destId="{07C23697-4262-4224-B1BA-2F7E9FA50C17}" srcOrd="0" destOrd="0" presId="urn:microsoft.com/office/officeart/2005/8/layout/vProcess5"/>
    <dgm:cxn modelId="{BEA5E0FB-A7A9-4BDE-AA32-AD52FF8B6E2A}" type="presOf" srcId="{B94651B2-9B95-4C1C-B88B-9893E4F4169D}" destId="{E3B0570C-E07B-4AE7-A6A6-DFB00F14FAF7}" srcOrd="1" destOrd="0" presId="urn:microsoft.com/office/officeart/2005/8/layout/vProcess5"/>
    <dgm:cxn modelId="{B4475919-0F54-4F41-B39D-3C87F5690DCC}" type="presParOf" srcId="{3ED5D678-BDD1-4A86-B9C1-970430A57E42}" destId="{0985EEC1-94F0-4963-9091-C7D93A667520}" srcOrd="0" destOrd="0" presId="urn:microsoft.com/office/officeart/2005/8/layout/vProcess5"/>
    <dgm:cxn modelId="{AE7C2201-F9E3-478F-BF18-09F5EC0F5C32}" type="presParOf" srcId="{3ED5D678-BDD1-4A86-B9C1-970430A57E42}" destId="{C0B348CD-5718-40C0-A86C-714C6910C241}" srcOrd="1" destOrd="0" presId="urn:microsoft.com/office/officeart/2005/8/layout/vProcess5"/>
    <dgm:cxn modelId="{C6431B71-CA26-41EA-8471-BD9F2B836161}" type="presParOf" srcId="{3ED5D678-BDD1-4A86-B9C1-970430A57E42}" destId="{D658B81A-0D10-4FE6-8977-EA5DDE60D84B}" srcOrd="2" destOrd="0" presId="urn:microsoft.com/office/officeart/2005/8/layout/vProcess5"/>
    <dgm:cxn modelId="{0DA3D96F-57A7-4716-ADBE-AF70087DBDE6}" type="presParOf" srcId="{3ED5D678-BDD1-4A86-B9C1-970430A57E42}" destId="{07C23697-4262-4224-B1BA-2F7E9FA50C17}" srcOrd="3" destOrd="0" presId="urn:microsoft.com/office/officeart/2005/8/layout/vProcess5"/>
    <dgm:cxn modelId="{42786E13-327F-46DA-85B8-184D7FA0A566}" type="presParOf" srcId="{3ED5D678-BDD1-4A86-B9C1-970430A57E42}" destId="{6631309F-F046-411B-BCE3-8E27CE71D4C0}" srcOrd="4" destOrd="0" presId="urn:microsoft.com/office/officeart/2005/8/layout/vProcess5"/>
    <dgm:cxn modelId="{8C94D0EA-48A9-4BFC-A39D-F0C3A3348B3F}" type="presParOf" srcId="{3ED5D678-BDD1-4A86-B9C1-970430A57E42}" destId="{8C753878-024F-478F-AA10-42C423A94EB8}" srcOrd="5" destOrd="0" presId="urn:microsoft.com/office/officeart/2005/8/layout/vProcess5"/>
    <dgm:cxn modelId="{2733E038-49BE-4CD8-A796-83E330077C53}" type="presParOf" srcId="{3ED5D678-BDD1-4A86-B9C1-970430A57E42}" destId="{E3B0570C-E07B-4AE7-A6A6-DFB00F14FAF7}" srcOrd="6" destOrd="0" presId="urn:microsoft.com/office/officeart/2005/8/layout/vProcess5"/>
    <dgm:cxn modelId="{182DF3C0-8571-4E50-8C47-64A881710E5D}" type="presParOf" srcId="{3ED5D678-BDD1-4A86-B9C1-970430A57E42}" destId="{84ED76ED-598F-4969-9D03-E3697412C896}" srcOrd="7" destOrd="0" presId="urn:microsoft.com/office/officeart/2005/8/layout/vProcess5"/>
    <dgm:cxn modelId="{C9FE2DFA-4B55-47CD-A5DB-A339DBE71077}" type="presParOf" srcId="{3ED5D678-BDD1-4A86-B9C1-970430A57E42}" destId="{34EB004C-C977-4048-9531-8460F8E446D4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E8AC30-E28B-440C-BDAE-75B83C9B7B88}" type="doc">
      <dgm:prSet loTypeId="urn:microsoft.com/office/officeart/2024/3/layout/verticalVisualTextBlock1" loCatId="Picture" qsTypeId="urn:microsoft.com/office/officeart/2005/8/quickstyle/simple4#34" qsCatId="simple" csTypeId="urn:microsoft.com/office/officeart/2005/8/colors/accent0_3#10" csCatId="mainScheme" phldr="1"/>
      <dgm:spPr/>
      <dgm:t>
        <a:bodyPr/>
        <a:lstStyle/>
        <a:p>
          <a:endParaRPr lang="en-GB"/>
        </a:p>
      </dgm:t>
    </dgm:pt>
    <dgm:pt modelId="{3FC99D0A-C811-48F3-B9B1-2EA43E9837F4}">
      <dgm:prSet/>
      <dgm:spPr/>
      <dgm:t>
        <a:bodyPr/>
        <a:lstStyle/>
        <a:p>
          <a:pPr>
            <a:defRPr b="1"/>
          </a:pPr>
          <a:r>
            <a:rPr lang="en-GB"/>
            <a:t>Role of Social Determinants</a:t>
          </a:r>
        </a:p>
      </dgm:t>
    </dgm:pt>
    <dgm:pt modelId="{3EB88001-DC56-4089-AB68-6AA49565E5C9}" type="parTrans" cxnId="{5EFAB7D7-FF1A-4C88-9CC6-593C3AFCDC06}">
      <dgm:prSet/>
      <dgm:spPr/>
      <dgm:t>
        <a:bodyPr/>
        <a:lstStyle/>
        <a:p>
          <a:endParaRPr lang="en-GB"/>
        </a:p>
      </dgm:t>
    </dgm:pt>
    <dgm:pt modelId="{137ED4DE-1BF4-4DDB-8EAB-2C1A2EE48D9A}" type="sibTrans" cxnId="{5EFAB7D7-FF1A-4C88-9CC6-593C3AFCDC06}">
      <dgm:prSet/>
      <dgm:spPr/>
      <dgm:t>
        <a:bodyPr/>
        <a:lstStyle/>
        <a:p>
          <a:pPr>
            <a:defRPr b="1"/>
          </a:pPr>
          <a:endParaRPr lang="en-GB"/>
        </a:p>
      </dgm:t>
    </dgm:pt>
    <dgm:pt modelId="{C92AB9D8-5406-4907-90CC-36D8DD2D9BBE}">
      <dgm:prSet custT="1"/>
      <dgm:spPr/>
      <dgm:t>
        <a:bodyPr/>
        <a:lstStyle/>
        <a:p>
          <a:r>
            <a:rPr lang="en-GB" sz="2000" dirty="0"/>
            <a:t>Social factors like poverty, education, and housing significantly influence health outcomes beyond personal behaviour</a:t>
          </a:r>
          <a:r>
            <a:rPr lang="en-GB" sz="1400" dirty="0"/>
            <a:t>.</a:t>
          </a:r>
        </a:p>
      </dgm:t>
    </dgm:pt>
    <dgm:pt modelId="{55CC9297-51C9-433D-A144-916923F2A80A}" type="parTrans" cxnId="{CF2DB80C-0ADF-48A4-9658-610C478CD4D1}">
      <dgm:prSet/>
      <dgm:spPr/>
      <dgm:t>
        <a:bodyPr/>
        <a:lstStyle/>
        <a:p>
          <a:endParaRPr lang="en-GB"/>
        </a:p>
      </dgm:t>
    </dgm:pt>
    <dgm:pt modelId="{99272A43-69AC-4EDC-91DF-95B1AE9BF20E}" type="sibTrans" cxnId="{CF2DB80C-0ADF-48A4-9658-610C478CD4D1}">
      <dgm:prSet/>
      <dgm:spPr/>
      <dgm:t>
        <a:bodyPr/>
        <a:lstStyle/>
        <a:p>
          <a:endParaRPr lang="en-GB"/>
        </a:p>
      </dgm:t>
    </dgm:pt>
    <dgm:pt modelId="{FA0B0CC4-8857-4139-B720-A7406777A7AB}">
      <dgm:prSet/>
      <dgm:spPr/>
      <dgm:t>
        <a:bodyPr/>
        <a:lstStyle/>
        <a:p>
          <a:pPr>
            <a:defRPr b="1"/>
          </a:pPr>
          <a:r>
            <a:rPr lang="en-GB"/>
            <a:t>Systemic Inequalities</a:t>
          </a:r>
        </a:p>
      </dgm:t>
    </dgm:pt>
    <dgm:pt modelId="{2C31BEF0-310C-4751-8C83-97F93D7D9AC6}" type="parTrans" cxnId="{BBB49162-AEAE-4117-BBCD-9DE9AC9B0200}">
      <dgm:prSet/>
      <dgm:spPr/>
      <dgm:t>
        <a:bodyPr/>
        <a:lstStyle/>
        <a:p>
          <a:endParaRPr lang="en-GB"/>
        </a:p>
      </dgm:t>
    </dgm:pt>
    <dgm:pt modelId="{5E71F641-A2EF-415F-B7F9-73DB91CA1F19}" type="sibTrans" cxnId="{BBB49162-AEAE-4117-BBCD-9DE9AC9B0200}">
      <dgm:prSet/>
      <dgm:spPr/>
      <dgm:t>
        <a:bodyPr/>
        <a:lstStyle/>
        <a:p>
          <a:pPr>
            <a:defRPr b="1"/>
          </a:pPr>
          <a:endParaRPr lang="en-GB"/>
        </a:p>
      </dgm:t>
    </dgm:pt>
    <dgm:pt modelId="{E05DE5B6-ECE2-4B71-87AF-81CD3A8CB4F5}">
      <dgm:prSet custT="1"/>
      <dgm:spPr/>
      <dgm:t>
        <a:bodyPr/>
        <a:lstStyle/>
        <a:p>
          <a:r>
            <a:rPr lang="en-GB" sz="2000" dirty="0"/>
            <a:t>Systemic inequalities create barriers that disproportionately affect marginalized groups’ health.</a:t>
          </a:r>
        </a:p>
      </dgm:t>
    </dgm:pt>
    <dgm:pt modelId="{B4C1A7E5-C047-43DD-B3C1-9FF809D86502}" type="parTrans" cxnId="{25B85B25-9D74-443B-81CF-C8CDB6CCCDBF}">
      <dgm:prSet/>
      <dgm:spPr/>
      <dgm:t>
        <a:bodyPr/>
        <a:lstStyle/>
        <a:p>
          <a:endParaRPr lang="en-GB"/>
        </a:p>
      </dgm:t>
    </dgm:pt>
    <dgm:pt modelId="{0B2C172E-48E7-4E4E-BA6C-21D1806439F7}" type="sibTrans" cxnId="{25B85B25-9D74-443B-81CF-C8CDB6CCCDBF}">
      <dgm:prSet/>
      <dgm:spPr/>
      <dgm:t>
        <a:bodyPr/>
        <a:lstStyle/>
        <a:p>
          <a:endParaRPr lang="en-GB"/>
        </a:p>
      </dgm:t>
    </dgm:pt>
    <dgm:pt modelId="{FF54B5EE-2C68-4835-9FF9-27D6756034F7}">
      <dgm:prSet/>
      <dgm:spPr/>
      <dgm:t>
        <a:bodyPr/>
        <a:lstStyle/>
        <a:p>
          <a:pPr>
            <a:defRPr b="1"/>
          </a:pPr>
          <a:r>
            <a:rPr lang="en-GB"/>
            <a:t>Health Beyond Choices</a:t>
          </a:r>
        </a:p>
      </dgm:t>
    </dgm:pt>
    <dgm:pt modelId="{24A65BAC-47B1-468F-864C-E123FA9F9BAB}" type="parTrans" cxnId="{54ED6537-40E8-4236-863C-44E5D35E83DC}">
      <dgm:prSet/>
      <dgm:spPr/>
      <dgm:t>
        <a:bodyPr/>
        <a:lstStyle/>
        <a:p>
          <a:endParaRPr lang="en-GB"/>
        </a:p>
      </dgm:t>
    </dgm:pt>
    <dgm:pt modelId="{6A6F97EA-5187-4DF7-A5F1-3476F501438D}" type="sibTrans" cxnId="{54ED6537-40E8-4236-863C-44E5D35E83DC}">
      <dgm:prSet/>
      <dgm:spPr/>
      <dgm:t>
        <a:bodyPr/>
        <a:lstStyle/>
        <a:p>
          <a:endParaRPr lang="en-GB"/>
        </a:p>
      </dgm:t>
    </dgm:pt>
    <dgm:pt modelId="{5695C417-A43D-4677-8707-62C14BD89EE9}">
      <dgm:prSet custT="1"/>
      <dgm:spPr/>
      <dgm:t>
        <a:bodyPr/>
        <a:lstStyle/>
        <a:p>
          <a:r>
            <a:rPr lang="en-GB" sz="1400" dirty="0"/>
            <a:t>H</a:t>
          </a:r>
          <a:r>
            <a:rPr lang="en-GB" sz="2000" dirty="0"/>
            <a:t>ealth is shaped more by structural conditions than by individual lifestyle choices alone</a:t>
          </a:r>
          <a:r>
            <a:rPr lang="en-GB" sz="1400" dirty="0"/>
            <a:t>.</a:t>
          </a:r>
        </a:p>
      </dgm:t>
    </dgm:pt>
    <dgm:pt modelId="{449E2D43-FB38-4B49-A95E-89F7330DF1F7}" type="parTrans" cxnId="{75B5C7D6-29BF-47F7-80FD-FC334D8604C7}">
      <dgm:prSet/>
      <dgm:spPr/>
      <dgm:t>
        <a:bodyPr/>
        <a:lstStyle/>
        <a:p>
          <a:endParaRPr lang="en-GB"/>
        </a:p>
      </dgm:t>
    </dgm:pt>
    <dgm:pt modelId="{D0BB60D8-C382-4BFB-9433-ADDA41DED9A0}" type="sibTrans" cxnId="{75B5C7D6-29BF-47F7-80FD-FC334D8604C7}">
      <dgm:prSet/>
      <dgm:spPr/>
      <dgm:t>
        <a:bodyPr/>
        <a:lstStyle/>
        <a:p>
          <a:endParaRPr lang="en-GB"/>
        </a:p>
      </dgm:t>
    </dgm:pt>
    <dgm:pt modelId="{1C59AB12-4562-4A8C-9109-7608640D13CC}" type="pres">
      <dgm:prSet presAssocID="{5DE8AC30-E28B-440C-BDAE-75B83C9B7B88}" presName="Root" presStyleCnt="0">
        <dgm:presLayoutVars>
          <dgm:dir/>
          <dgm:resizeHandles val="exact"/>
        </dgm:presLayoutVars>
      </dgm:prSet>
      <dgm:spPr/>
    </dgm:pt>
    <dgm:pt modelId="{D5D9A86A-49BC-474A-BDC2-B9B6ADAE479F}" type="pres">
      <dgm:prSet presAssocID="{3FC99D0A-C811-48F3-B9B1-2EA43E9837F4}" presName="Composite" presStyleCnt="0"/>
      <dgm:spPr/>
    </dgm:pt>
    <dgm:pt modelId="{AA148050-7291-4F12-9768-659EE8C6B848}" type="pres">
      <dgm:prSet presAssocID="{3FC99D0A-C811-48F3-B9B1-2EA43E9837F4}" presName="Picture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48" b="-4"/>
          <a:stretch>
            <a:fillRect l="-39000" r="-39000"/>
          </a:stretch>
        </a:blipFill>
      </dgm:spPr>
      <dgm:extLst>
        <a:ext uri="{E40237B7-FDA0-4F09-8148-C483321AD2D9}">
          <dgm14:cNvPr xmlns:dgm14="http://schemas.microsoft.com/office/drawing/2010/diagram" id="0" name="" descr="COVID-19 impact business and economy"/>
        </a:ext>
      </dgm:extLst>
    </dgm:pt>
    <dgm:pt modelId="{0335AEAE-3BAD-4CBD-8733-735B77E49AE9}" type="pres">
      <dgm:prSet presAssocID="{3FC99D0A-C811-48F3-B9B1-2EA43E9837F4}" presName="Subtitle" presStyleLbl="revTx" presStyleIdx="0" presStyleCnt="6">
        <dgm:presLayoutVars>
          <dgm:chMax val="0"/>
          <dgm:bulletEnabled/>
        </dgm:presLayoutVars>
      </dgm:prSet>
      <dgm:spPr/>
    </dgm:pt>
    <dgm:pt modelId="{B7ED75A7-523F-417F-B729-234B0499ADEA}" type="pres">
      <dgm:prSet presAssocID="{3FC99D0A-C811-48F3-B9B1-2EA43E9837F4}" presName="Description" presStyleLbl="revTx" presStyleIdx="1" presStyleCnt="6">
        <dgm:presLayoutVars>
          <dgm:bulletEnabled/>
        </dgm:presLayoutVars>
      </dgm:prSet>
      <dgm:spPr/>
    </dgm:pt>
    <dgm:pt modelId="{2DF62B00-8463-47BC-8617-71E53476D4D5}" type="pres">
      <dgm:prSet presAssocID="{137ED4DE-1BF4-4DDB-8EAB-2C1A2EE48D9A}" presName="sibTrans" presStyleLbl="sibTrans2D1" presStyleIdx="0" presStyleCnt="0"/>
      <dgm:spPr/>
    </dgm:pt>
    <dgm:pt modelId="{26C044C1-CA22-45F1-8903-65C7A955EA96}" type="pres">
      <dgm:prSet presAssocID="{FA0B0CC4-8857-4139-B720-A7406777A7AB}" presName="Composite" presStyleCnt="0"/>
      <dgm:spPr/>
    </dgm:pt>
    <dgm:pt modelId="{174F7AF2-94E5-4F97-B1A9-9742000CB852}" type="pres">
      <dgm:prSet presAssocID="{FA0B0CC4-8857-4139-B720-A7406777A7AB}" presName="Picture" presStyleLbl="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30" r="15619" b="-2"/>
          <a:stretch>
            <a:fillRect l="-25000" r="-25000"/>
          </a:stretch>
        </a:blipFill>
      </dgm:spPr>
      <dgm:extLst>
        <a:ext uri="{E40237B7-FDA0-4F09-8148-C483321AD2D9}">
          <dgm14:cNvPr xmlns:dgm14="http://schemas.microsoft.com/office/drawing/2010/diagram" id="0" name="" descr="Social Distancing or teamwork or network concept of 3d people on rustic wood background with chalk lines drawn connecting the network of people."/>
        </a:ext>
      </dgm:extLst>
    </dgm:pt>
    <dgm:pt modelId="{851060B9-6429-437E-9D16-640D38CA54B4}" type="pres">
      <dgm:prSet presAssocID="{FA0B0CC4-8857-4139-B720-A7406777A7AB}" presName="Subtitle" presStyleLbl="revTx" presStyleIdx="2" presStyleCnt="6">
        <dgm:presLayoutVars>
          <dgm:chMax val="0"/>
          <dgm:bulletEnabled/>
        </dgm:presLayoutVars>
      </dgm:prSet>
      <dgm:spPr/>
    </dgm:pt>
    <dgm:pt modelId="{80B49BA0-B632-4521-872F-3D91A03A0C4B}" type="pres">
      <dgm:prSet presAssocID="{FA0B0CC4-8857-4139-B720-A7406777A7AB}" presName="Description" presStyleLbl="revTx" presStyleIdx="3" presStyleCnt="6">
        <dgm:presLayoutVars>
          <dgm:bulletEnabled/>
        </dgm:presLayoutVars>
      </dgm:prSet>
      <dgm:spPr/>
    </dgm:pt>
    <dgm:pt modelId="{5C33498A-140B-4630-8427-F9B806D2045E}" type="pres">
      <dgm:prSet presAssocID="{5E71F641-A2EF-415F-B7F9-73DB91CA1F19}" presName="sibTrans" presStyleLbl="sibTrans2D1" presStyleIdx="0" presStyleCnt="0"/>
      <dgm:spPr/>
    </dgm:pt>
    <dgm:pt modelId="{F3C31CE2-5BC3-4447-B5FA-E37C837A57C9}" type="pres">
      <dgm:prSet presAssocID="{FF54B5EE-2C68-4835-9FF9-27D6756034F7}" presName="Composite" presStyleCnt="0"/>
      <dgm:spPr/>
    </dgm:pt>
    <dgm:pt modelId="{4458026E-0D78-42FE-95DF-8106BDF6742E}" type="pres">
      <dgm:prSet presAssocID="{FF54B5EE-2C68-4835-9FF9-27D6756034F7}" presName="Picture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56" r="23193" b="-2"/>
          <a:stretch>
            <a:fillRect l="-41000" r="-41000"/>
          </a:stretch>
        </a:blipFill>
      </dgm:spPr>
      <dgm:extLst>
        <a:ext uri="{E40237B7-FDA0-4F09-8148-C483321AD2D9}">
          <dgm14:cNvPr xmlns:dgm14="http://schemas.microsoft.com/office/drawing/2010/diagram" id="0" name="" descr="Close up hands and world map. NASA world map image layered and used; www.nasa.gov , https://www.flickr.com/photos/gsfc/sets/72157632172101342"/>
        </a:ext>
      </dgm:extLst>
    </dgm:pt>
    <dgm:pt modelId="{FFF10E9B-D28A-48D4-8ACA-15574DBA67E7}" type="pres">
      <dgm:prSet presAssocID="{FF54B5EE-2C68-4835-9FF9-27D6756034F7}" presName="Subtitle" presStyleLbl="revTx" presStyleIdx="4" presStyleCnt="6">
        <dgm:presLayoutVars>
          <dgm:chMax val="0"/>
          <dgm:bulletEnabled/>
        </dgm:presLayoutVars>
      </dgm:prSet>
      <dgm:spPr/>
    </dgm:pt>
    <dgm:pt modelId="{7411D69A-9E2B-499A-BD78-B05F612AAB36}" type="pres">
      <dgm:prSet presAssocID="{FF54B5EE-2C68-4835-9FF9-27D6756034F7}" presName="Description" presStyleLbl="revTx" presStyleIdx="5" presStyleCnt="6">
        <dgm:presLayoutVars>
          <dgm:bulletEnabled/>
        </dgm:presLayoutVars>
      </dgm:prSet>
      <dgm:spPr/>
    </dgm:pt>
  </dgm:ptLst>
  <dgm:cxnLst>
    <dgm:cxn modelId="{CF2DB80C-0ADF-48A4-9658-610C478CD4D1}" srcId="{3FC99D0A-C811-48F3-B9B1-2EA43E9837F4}" destId="{C92AB9D8-5406-4907-90CC-36D8DD2D9BBE}" srcOrd="0" destOrd="0" parTransId="{55CC9297-51C9-433D-A144-916923F2A80A}" sibTransId="{99272A43-69AC-4EDC-91DF-95B1AE9BF20E}"/>
    <dgm:cxn modelId="{4621A120-7333-4183-95D2-49A183201DB6}" type="presOf" srcId="{FA0B0CC4-8857-4139-B720-A7406777A7AB}" destId="{851060B9-6429-437E-9D16-640D38CA54B4}" srcOrd="0" destOrd="0" presId="urn:microsoft.com/office/officeart/2024/3/layout/verticalVisualTextBlock1"/>
    <dgm:cxn modelId="{25B85B25-9D74-443B-81CF-C8CDB6CCCDBF}" srcId="{FA0B0CC4-8857-4139-B720-A7406777A7AB}" destId="{E05DE5B6-ECE2-4B71-87AF-81CD3A8CB4F5}" srcOrd="0" destOrd="0" parTransId="{B4C1A7E5-C047-43DD-B3C1-9FF809D86502}" sibTransId="{0B2C172E-48E7-4E4E-BA6C-21D1806439F7}"/>
    <dgm:cxn modelId="{54ED6537-40E8-4236-863C-44E5D35E83DC}" srcId="{5DE8AC30-E28B-440C-BDAE-75B83C9B7B88}" destId="{FF54B5EE-2C68-4835-9FF9-27D6756034F7}" srcOrd="2" destOrd="0" parTransId="{24A65BAC-47B1-468F-864C-E123FA9F9BAB}" sibTransId="{6A6F97EA-5187-4DF7-A5F1-3476F501438D}"/>
    <dgm:cxn modelId="{BBB49162-AEAE-4117-BBCD-9DE9AC9B0200}" srcId="{5DE8AC30-E28B-440C-BDAE-75B83C9B7B88}" destId="{FA0B0CC4-8857-4139-B720-A7406777A7AB}" srcOrd="1" destOrd="0" parTransId="{2C31BEF0-310C-4751-8C83-97F93D7D9AC6}" sibTransId="{5E71F641-A2EF-415F-B7F9-73DB91CA1F19}"/>
    <dgm:cxn modelId="{25180644-9666-4E9A-BD0B-4CE35EAF7350}" type="presOf" srcId="{E05DE5B6-ECE2-4B71-87AF-81CD3A8CB4F5}" destId="{80B49BA0-B632-4521-872F-3D91A03A0C4B}" srcOrd="0" destOrd="0" presId="urn:microsoft.com/office/officeart/2024/3/layout/verticalVisualTextBlock1"/>
    <dgm:cxn modelId="{4425D36F-F2E8-4468-B63B-5B79E893D3D5}" type="presOf" srcId="{5E71F641-A2EF-415F-B7F9-73DB91CA1F19}" destId="{5C33498A-140B-4630-8427-F9B806D2045E}" srcOrd="0" destOrd="0" presId="urn:microsoft.com/office/officeart/2024/3/layout/verticalVisualTextBlock1"/>
    <dgm:cxn modelId="{EADD907F-A4EC-482D-8E60-F2AC4E4A4B85}" type="presOf" srcId="{3FC99D0A-C811-48F3-B9B1-2EA43E9837F4}" destId="{0335AEAE-3BAD-4CBD-8733-735B77E49AE9}" srcOrd="0" destOrd="0" presId="urn:microsoft.com/office/officeart/2024/3/layout/verticalVisualTextBlock1"/>
    <dgm:cxn modelId="{7DE4608E-8996-4757-8EFC-D1A52F2F45DB}" type="presOf" srcId="{137ED4DE-1BF4-4DDB-8EAB-2C1A2EE48D9A}" destId="{2DF62B00-8463-47BC-8617-71E53476D4D5}" srcOrd="0" destOrd="0" presId="urn:microsoft.com/office/officeart/2024/3/layout/verticalVisualTextBlock1"/>
    <dgm:cxn modelId="{E1115C90-8E13-4E67-99F2-D5055F601FA8}" type="presOf" srcId="{FF54B5EE-2C68-4835-9FF9-27D6756034F7}" destId="{FFF10E9B-D28A-48D4-8ACA-15574DBA67E7}" srcOrd="0" destOrd="0" presId="urn:microsoft.com/office/officeart/2024/3/layout/verticalVisualTextBlock1"/>
    <dgm:cxn modelId="{F7B7F39E-17F0-4EFC-AE03-297C84853252}" type="presOf" srcId="{C92AB9D8-5406-4907-90CC-36D8DD2D9BBE}" destId="{B7ED75A7-523F-417F-B729-234B0499ADEA}" srcOrd="0" destOrd="0" presId="urn:microsoft.com/office/officeart/2024/3/layout/verticalVisualTextBlock1"/>
    <dgm:cxn modelId="{C20E15AF-7997-4551-9A6C-DD2C6217DBFE}" type="presOf" srcId="{5DE8AC30-E28B-440C-BDAE-75B83C9B7B88}" destId="{1C59AB12-4562-4A8C-9109-7608640D13CC}" srcOrd="0" destOrd="0" presId="urn:microsoft.com/office/officeart/2024/3/layout/verticalVisualTextBlock1"/>
    <dgm:cxn modelId="{75B5C7D6-29BF-47F7-80FD-FC334D8604C7}" srcId="{FF54B5EE-2C68-4835-9FF9-27D6756034F7}" destId="{5695C417-A43D-4677-8707-62C14BD89EE9}" srcOrd="0" destOrd="0" parTransId="{449E2D43-FB38-4B49-A95E-89F7330DF1F7}" sibTransId="{D0BB60D8-C382-4BFB-9433-ADDA41DED9A0}"/>
    <dgm:cxn modelId="{83676BD7-7649-4D88-A0F0-AE0A033970B1}" type="presOf" srcId="{5695C417-A43D-4677-8707-62C14BD89EE9}" destId="{7411D69A-9E2B-499A-BD78-B05F612AAB36}" srcOrd="0" destOrd="0" presId="urn:microsoft.com/office/officeart/2024/3/layout/verticalVisualTextBlock1"/>
    <dgm:cxn modelId="{5EFAB7D7-FF1A-4C88-9CC6-593C3AFCDC06}" srcId="{5DE8AC30-E28B-440C-BDAE-75B83C9B7B88}" destId="{3FC99D0A-C811-48F3-B9B1-2EA43E9837F4}" srcOrd="0" destOrd="0" parTransId="{3EB88001-DC56-4089-AB68-6AA49565E5C9}" sibTransId="{137ED4DE-1BF4-4DDB-8EAB-2C1A2EE48D9A}"/>
    <dgm:cxn modelId="{6CBD83F8-1C1E-4D86-A074-F644CB99BA4C}" type="presParOf" srcId="{1C59AB12-4562-4A8C-9109-7608640D13CC}" destId="{D5D9A86A-49BC-474A-BDC2-B9B6ADAE479F}" srcOrd="0" destOrd="0" presId="urn:microsoft.com/office/officeart/2024/3/layout/verticalVisualTextBlock1"/>
    <dgm:cxn modelId="{F247C6A0-DF1A-4342-A715-4D728B72BE54}" type="presParOf" srcId="{D5D9A86A-49BC-474A-BDC2-B9B6ADAE479F}" destId="{AA148050-7291-4F12-9768-659EE8C6B848}" srcOrd="0" destOrd="0" presId="urn:microsoft.com/office/officeart/2024/3/layout/verticalVisualTextBlock1"/>
    <dgm:cxn modelId="{F88FAA19-8A4B-4B99-92C8-24655B56A28C}" type="presParOf" srcId="{D5D9A86A-49BC-474A-BDC2-B9B6ADAE479F}" destId="{0335AEAE-3BAD-4CBD-8733-735B77E49AE9}" srcOrd="1" destOrd="0" presId="urn:microsoft.com/office/officeart/2024/3/layout/verticalVisualTextBlock1"/>
    <dgm:cxn modelId="{6AB3FB01-B7F8-47CC-8984-5C9C212DF851}" type="presParOf" srcId="{D5D9A86A-49BC-474A-BDC2-B9B6ADAE479F}" destId="{B7ED75A7-523F-417F-B729-234B0499ADEA}" srcOrd="2" destOrd="0" presId="urn:microsoft.com/office/officeart/2024/3/layout/verticalVisualTextBlock1"/>
    <dgm:cxn modelId="{FF5AB534-93BB-4CAD-AF0F-8754FD668B5B}" type="presParOf" srcId="{1C59AB12-4562-4A8C-9109-7608640D13CC}" destId="{2DF62B00-8463-47BC-8617-71E53476D4D5}" srcOrd="1" destOrd="0" presId="urn:microsoft.com/office/officeart/2024/3/layout/verticalVisualTextBlock1"/>
    <dgm:cxn modelId="{8C81FF72-DE1C-4E51-9731-B6562E17A1BA}" type="presParOf" srcId="{1C59AB12-4562-4A8C-9109-7608640D13CC}" destId="{26C044C1-CA22-45F1-8903-65C7A955EA96}" srcOrd="2" destOrd="0" presId="urn:microsoft.com/office/officeart/2024/3/layout/verticalVisualTextBlock1"/>
    <dgm:cxn modelId="{5411D599-68E8-4235-AE4F-8FE253A1A960}" type="presParOf" srcId="{26C044C1-CA22-45F1-8903-65C7A955EA96}" destId="{174F7AF2-94E5-4F97-B1A9-9742000CB852}" srcOrd="0" destOrd="0" presId="urn:microsoft.com/office/officeart/2024/3/layout/verticalVisualTextBlock1"/>
    <dgm:cxn modelId="{0D5573A2-22D3-414D-8142-08C79D06C070}" type="presParOf" srcId="{26C044C1-CA22-45F1-8903-65C7A955EA96}" destId="{851060B9-6429-437E-9D16-640D38CA54B4}" srcOrd="1" destOrd="0" presId="urn:microsoft.com/office/officeart/2024/3/layout/verticalVisualTextBlock1"/>
    <dgm:cxn modelId="{3558DC73-995E-4041-8CE3-8CFEFE1C2F01}" type="presParOf" srcId="{26C044C1-CA22-45F1-8903-65C7A955EA96}" destId="{80B49BA0-B632-4521-872F-3D91A03A0C4B}" srcOrd="2" destOrd="0" presId="urn:microsoft.com/office/officeart/2024/3/layout/verticalVisualTextBlock1"/>
    <dgm:cxn modelId="{44508F59-0E5C-4BDA-A50B-E03C316441F5}" type="presParOf" srcId="{1C59AB12-4562-4A8C-9109-7608640D13CC}" destId="{5C33498A-140B-4630-8427-F9B806D2045E}" srcOrd="3" destOrd="0" presId="urn:microsoft.com/office/officeart/2024/3/layout/verticalVisualTextBlock1"/>
    <dgm:cxn modelId="{408119E7-4318-4811-9DE9-0505E2542049}" type="presParOf" srcId="{1C59AB12-4562-4A8C-9109-7608640D13CC}" destId="{F3C31CE2-5BC3-4447-B5FA-E37C837A57C9}" srcOrd="4" destOrd="0" presId="urn:microsoft.com/office/officeart/2024/3/layout/verticalVisualTextBlock1"/>
    <dgm:cxn modelId="{58BFFBAF-FB33-4E39-A620-ACBE4B16BDE1}" type="presParOf" srcId="{F3C31CE2-5BC3-4447-B5FA-E37C837A57C9}" destId="{4458026E-0D78-42FE-95DF-8106BDF6742E}" srcOrd="0" destOrd="0" presId="urn:microsoft.com/office/officeart/2024/3/layout/verticalVisualTextBlock1"/>
    <dgm:cxn modelId="{66132122-FB72-4E42-8506-36DF1449DAF2}" type="presParOf" srcId="{F3C31CE2-5BC3-4447-B5FA-E37C837A57C9}" destId="{FFF10E9B-D28A-48D4-8ACA-15574DBA67E7}" srcOrd="1" destOrd="0" presId="urn:microsoft.com/office/officeart/2024/3/layout/verticalVisualTextBlock1"/>
    <dgm:cxn modelId="{49264928-0998-427C-8A14-AC138E2390BD}" type="presParOf" srcId="{F3C31CE2-5BC3-4447-B5FA-E37C837A57C9}" destId="{7411D69A-9E2B-499A-BD78-B05F612AAB36}" srcOrd="2" destOrd="0" presId="urn:microsoft.com/office/officeart/2024/3/layout/verticalVisualTextBlock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2A8BAD-1AB4-4DED-A961-B5727DD9F325}" type="doc">
      <dgm:prSet loTypeId="urn:microsoft.com/office/officeart/2011/layout/CircleProcess" loCatId="process" qsTypeId="urn:microsoft.com/office/officeart/2005/8/quickstyle/3d1" qsCatId="3D" csTypeId="urn:microsoft.com/office/officeart/2005/8/colors/accent5_4" csCatId="accent5" phldr="1"/>
      <dgm:spPr/>
      <dgm:t>
        <a:bodyPr/>
        <a:lstStyle/>
        <a:p>
          <a:endParaRPr lang="en-GB"/>
        </a:p>
      </dgm:t>
    </dgm:pt>
    <dgm:pt modelId="{F4ACC103-2B4E-411F-9C3B-93CF070119B7}">
      <dgm:prSet phldrT="[Text]" custT="1"/>
      <dgm:spPr/>
      <dgm:t>
        <a:bodyPr/>
        <a:lstStyle/>
        <a:p>
          <a:r>
            <a:rPr lang="en-GB" sz="1400" b="1" dirty="0"/>
            <a:t>Low income</a:t>
          </a:r>
          <a:endParaRPr lang="en-GB" sz="1400" dirty="0"/>
        </a:p>
      </dgm:t>
    </dgm:pt>
    <dgm:pt modelId="{5AB0584C-6325-4454-B2F4-1834E937B2EA}" type="parTrans" cxnId="{98D57CF5-2BCA-4007-9668-8F42CBF7587E}">
      <dgm:prSet/>
      <dgm:spPr/>
      <dgm:t>
        <a:bodyPr/>
        <a:lstStyle/>
        <a:p>
          <a:endParaRPr lang="en-GB"/>
        </a:p>
      </dgm:t>
    </dgm:pt>
    <dgm:pt modelId="{379106D2-73DF-4269-B6DB-A53FC5EF0661}" type="sibTrans" cxnId="{98D57CF5-2BCA-4007-9668-8F42CBF7587E}">
      <dgm:prSet/>
      <dgm:spPr/>
      <dgm:t>
        <a:bodyPr/>
        <a:lstStyle/>
        <a:p>
          <a:endParaRPr lang="en-GB"/>
        </a:p>
      </dgm:t>
    </dgm:pt>
    <dgm:pt modelId="{71BDD75E-BB3E-4B77-A83A-E3FB717A0D3B}">
      <dgm:prSet phldrT="[Text]" custT="1"/>
      <dgm:spPr/>
      <dgm:t>
        <a:bodyPr/>
        <a:lstStyle/>
        <a:p>
          <a:br>
            <a:rPr lang="en-GB" sz="1400" dirty="0"/>
          </a:br>
          <a:r>
            <a:rPr lang="en-GB" sz="1400" b="1" dirty="0"/>
            <a:t>Poor housing</a:t>
          </a:r>
          <a:endParaRPr lang="en-GB" sz="1400" dirty="0"/>
        </a:p>
      </dgm:t>
    </dgm:pt>
    <dgm:pt modelId="{9E1CF880-ED71-4C97-AA53-A2D6E64C75D3}" type="parTrans" cxnId="{FF2EB5A4-3F80-4F3F-9314-8091F7387165}">
      <dgm:prSet/>
      <dgm:spPr/>
      <dgm:t>
        <a:bodyPr/>
        <a:lstStyle/>
        <a:p>
          <a:endParaRPr lang="en-GB"/>
        </a:p>
      </dgm:t>
    </dgm:pt>
    <dgm:pt modelId="{4C2790BF-8A47-48DA-B096-73B311FFE658}" type="sibTrans" cxnId="{FF2EB5A4-3F80-4F3F-9314-8091F7387165}">
      <dgm:prSet/>
      <dgm:spPr/>
      <dgm:t>
        <a:bodyPr/>
        <a:lstStyle/>
        <a:p>
          <a:endParaRPr lang="en-GB"/>
        </a:p>
      </dgm:t>
    </dgm:pt>
    <dgm:pt modelId="{D25605CD-295E-40A3-A792-68BDFF40BA81}">
      <dgm:prSet phldrT="[Text]" custT="1"/>
      <dgm:spPr/>
      <dgm:t>
        <a:bodyPr/>
        <a:lstStyle/>
        <a:p>
          <a:r>
            <a:rPr lang="en-GB" sz="1400" b="1" dirty="0"/>
            <a:t>Poor physical health</a:t>
          </a:r>
          <a:endParaRPr lang="en-GB" sz="1400" dirty="0"/>
        </a:p>
      </dgm:t>
    </dgm:pt>
    <dgm:pt modelId="{D957D4A9-4579-42C4-87F8-E3348F06A71F}" type="parTrans" cxnId="{1C231877-9888-4018-BC9E-633DEE12110D}">
      <dgm:prSet/>
      <dgm:spPr/>
      <dgm:t>
        <a:bodyPr/>
        <a:lstStyle/>
        <a:p>
          <a:endParaRPr lang="en-GB"/>
        </a:p>
      </dgm:t>
    </dgm:pt>
    <dgm:pt modelId="{2B6AF6D0-8580-44BC-931A-4F8019A92E4C}" type="sibTrans" cxnId="{1C231877-9888-4018-BC9E-633DEE12110D}">
      <dgm:prSet/>
      <dgm:spPr/>
      <dgm:t>
        <a:bodyPr/>
        <a:lstStyle/>
        <a:p>
          <a:endParaRPr lang="en-GB"/>
        </a:p>
      </dgm:t>
    </dgm:pt>
    <dgm:pt modelId="{6E2E2899-6DF7-4DE2-90C8-0512B017BD90}">
      <dgm:prSet custT="1"/>
      <dgm:spPr/>
      <dgm:t>
        <a:bodyPr/>
        <a:lstStyle/>
        <a:p>
          <a:pPr>
            <a:buNone/>
          </a:pPr>
          <a:br>
            <a:rPr lang="en-GB" sz="1400" dirty="0"/>
          </a:br>
          <a:br>
            <a:rPr lang="en-GB" sz="1400" dirty="0"/>
          </a:br>
          <a:r>
            <a:rPr lang="en-GB" sz="1400" b="1" dirty="0"/>
            <a:t>Worsening health</a:t>
          </a:r>
          <a:br>
            <a:rPr lang="en-GB" sz="1400" dirty="0"/>
          </a:br>
          <a:endParaRPr lang="en-GB" sz="1400" dirty="0"/>
        </a:p>
      </dgm:t>
    </dgm:pt>
    <dgm:pt modelId="{30C9AEBE-6997-46CA-BDEC-C13BAB463E3E}" type="parTrans" cxnId="{B096F065-3645-4ABB-A2DF-C363F1EB4221}">
      <dgm:prSet/>
      <dgm:spPr/>
      <dgm:t>
        <a:bodyPr/>
        <a:lstStyle/>
        <a:p>
          <a:endParaRPr lang="en-GB"/>
        </a:p>
      </dgm:t>
    </dgm:pt>
    <dgm:pt modelId="{E73EA78C-1F8C-4DE9-B719-C5D13E779095}" type="sibTrans" cxnId="{B096F065-3645-4ABB-A2DF-C363F1EB4221}">
      <dgm:prSet/>
      <dgm:spPr/>
      <dgm:t>
        <a:bodyPr/>
        <a:lstStyle/>
        <a:p>
          <a:endParaRPr lang="en-GB"/>
        </a:p>
      </dgm:t>
    </dgm:pt>
    <dgm:pt modelId="{8A54EF3A-4E21-4DD3-A609-35B1AC745FA2}">
      <dgm:prSet phldrT="[Text]" custT="1"/>
      <dgm:spPr/>
      <dgm:t>
        <a:bodyPr/>
        <a:lstStyle/>
        <a:p>
          <a:r>
            <a:rPr lang="en-GB" sz="1400" b="1" dirty="0"/>
            <a:t>Missed healthcare</a:t>
          </a:r>
          <a:endParaRPr lang="en-GB" sz="1400" dirty="0"/>
        </a:p>
      </dgm:t>
    </dgm:pt>
    <dgm:pt modelId="{CA2BC4B7-0ACA-4898-AEE0-5F0601F4751B}" type="parTrans" cxnId="{6CA78EAB-EAD1-4B37-BE21-131F4B607B7C}">
      <dgm:prSet/>
      <dgm:spPr/>
      <dgm:t>
        <a:bodyPr/>
        <a:lstStyle/>
        <a:p>
          <a:endParaRPr lang="en-GB"/>
        </a:p>
      </dgm:t>
    </dgm:pt>
    <dgm:pt modelId="{59A5E9A4-FBD3-4EA2-A613-48C44BDC4131}" type="sibTrans" cxnId="{6CA78EAB-EAD1-4B37-BE21-131F4B607B7C}">
      <dgm:prSet/>
      <dgm:spPr/>
      <dgm:t>
        <a:bodyPr/>
        <a:lstStyle/>
        <a:p>
          <a:endParaRPr lang="en-GB"/>
        </a:p>
      </dgm:t>
    </dgm:pt>
    <dgm:pt modelId="{EF739E65-C051-4316-861C-AD8A981CD2A0}">
      <dgm:prSet phldrT="[Text]" custT="1"/>
      <dgm:spPr/>
      <dgm:t>
        <a:bodyPr/>
        <a:lstStyle/>
        <a:p>
          <a:r>
            <a:rPr lang="en-GB" sz="1400" b="1" dirty="0"/>
            <a:t>Worsening health</a:t>
          </a:r>
          <a:endParaRPr lang="en-GB" sz="1400" dirty="0"/>
        </a:p>
      </dgm:t>
    </dgm:pt>
    <dgm:pt modelId="{69A913F5-B845-4B92-A71C-6D036308F266}" type="parTrans" cxnId="{50116118-7BDE-47B2-9CE4-707BF65D7E87}">
      <dgm:prSet/>
      <dgm:spPr/>
      <dgm:t>
        <a:bodyPr/>
        <a:lstStyle/>
        <a:p>
          <a:endParaRPr lang="en-GB"/>
        </a:p>
      </dgm:t>
    </dgm:pt>
    <dgm:pt modelId="{6333768A-DA30-4FAE-ACB2-0EAE9F6C48CE}" type="sibTrans" cxnId="{50116118-7BDE-47B2-9CE4-707BF65D7E87}">
      <dgm:prSet/>
      <dgm:spPr/>
      <dgm:t>
        <a:bodyPr/>
        <a:lstStyle/>
        <a:p>
          <a:endParaRPr lang="en-GB"/>
        </a:p>
      </dgm:t>
    </dgm:pt>
    <dgm:pt modelId="{CD80BA92-B4CD-4C61-A189-C43F28307B8B}">
      <dgm:prSet phldrT="[Text]" custT="1"/>
      <dgm:spPr/>
      <dgm:t>
        <a:bodyPr/>
        <a:lstStyle/>
        <a:p>
          <a:r>
            <a:rPr lang="en-GB" sz="1400" b="1" dirty="0"/>
            <a:t>Less independence</a:t>
          </a:r>
          <a:endParaRPr lang="en-GB" sz="1400" dirty="0"/>
        </a:p>
      </dgm:t>
    </dgm:pt>
    <dgm:pt modelId="{A357ED83-18E8-47FB-9942-5D8E94B517CF}" type="parTrans" cxnId="{8D18C86E-CE0E-4E12-8F8B-23E28024651F}">
      <dgm:prSet/>
      <dgm:spPr/>
      <dgm:t>
        <a:bodyPr/>
        <a:lstStyle/>
        <a:p>
          <a:endParaRPr lang="en-GB"/>
        </a:p>
      </dgm:t>
    </dgm:pt>
    <dgm:pt modelId="{2F01B090-06AC-4C34-9BF6-7B0DABC94847}" type="sibTrans" cxnId="{8D18C86E-CE0E-4E12-8F8B-23E28024651F}">
      <dgm:prSet/>
      <dgm:spPr/>
      <dgm:t>
        <a:bodyPr/>
        <a:lstStyle/>
        <a:p>
          <a:endParaRPr lang="en-GB"/>
        </a:p>
      </dgm:t>
    </dgm:pt>
    <dgm:pt modelId="{355D9127-623D-487F-ABD8-2C5E9D0DD72F}" type="pres">
      <dgm:prSet presAssocID="{4C2A8BAD-1AB4-4DED-A961-B5727DD9F325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95DEFFC7-0C24-48A4-A6A2-192E6A63B6F5}" type="pres">
      <dgm:prSet presAssocID="{CD80BA92-B4CD-4C61-A189-C43F28307B8B}" presName="Accent7" presStyleCnt="0"/>
      <dgm:spPr/>
    </dgm:pt>
    <dgm:pt modelId="{05FD26EB-485E-4D05-922B-2B0913D316BE}" type="pres">
      <dgm:prSet presAssocID="{CD80BA92-B4CD-4C61-A189-C43F28307B8B}" presName="Accent" presStyleLbl="node1" presStyleIdx="0" presStyleCnt="7"/>
      <dgm:spPr/>
    </dgm:pt>
    <dgm:pt modelId="{75F2344D-9129-41BE-9BC0-D31C4E2EBDF2}" type="pres">
      <dgm:prSet presAssocID="{CD80BA92-B4CD-4C61-A189-C43F28307B8B}" presName="ParentBackground7" presStyleCnt="0"/>
      <dgm:spPr/>
    </dgm:pt>
    <dgm:pt modelId="{9967AD6D-9839-41B4-B48D-E164CDF38464}" type="pres">
      <dgm:prSet presAssocID="{CD80BA92-B4CD-4C61-A189-C43F28307B8B}" presName="ParentBackground" presStyleLbl="fgAcc1" presStyleIdx="0" presStyleCnt="7"/>
      <dgm:spPr/>
    </dgm:pt>
    <dgm:pt modelId="{9DB6740A-AF61-4EFB-81EF-AFED8C2C07D3}" type="pres">
      <dgm:prSet presAssocID="{CD80BA92-B4CD-4C61-A189-C43F28307B8B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DD7BDBED-1CB6-4B4C-B445-4B5CBE81414F}" type="pres">
      <dgm:prSet presAssocID="{EF739E65-C051-4316-861C-AD8A981CD2A0}" presName="Accent6" presStyleCnt="0"/>
      <dgm:spPr/>
    </dgm:pt>
    <dgm:pt modelId="{62760846-FE72-4899-9D8F-56C84AC29A37}" type="pres">
      <dgm:prSet presAssocID="{EF739E65-C051-4316-861C-AD8A981CD2A0}" presName="Accent" presStyleLbl="node1" presStyleIdx="1" presStyleCnt="7"/>
      <dgm:spPr/>
    </dgm:pt>
    <dgm:pt modelId="{B9A77887-E1AA-4E59-8063-FAAEE671EAAB}" type="pres">
      <dgm:prSet presAssocID="{EF739E65-C051-4316-861C-AD8A981CD2A0}" presName="ParentBackground6" presStyleCnt="0"/>
      <dgm:spPr/>
    </dgm:pt>
    <dgm:pt modelId="{BD73172D-4246-42B4-AF0D-EA8F2EAD90E3}" type="pres">
      <dgm:prSet presAssocID="{EF739E65-C051-4316-861C-AD8A981CD2A0}" presName="ParentBackground" presStyleLbl="fgAcc1" presStyleIdx="1" presStyleCnt="7"/>
      <dgm:spPr/>
    </dgm:pt>
    <dgm:pt modelId="{4ED0620E-4BED-43F2-8081-5AB50F74F874}" type="pres">
      <dgm:prSet presAssocID="{EF739E65-C051-4316-861C-AD8A981CD2A0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2EC3010B-97D6-4597-AD0E-DD1EF873B04B}" type="pres">
      <dgm:prSet presAssocID="{8A54EF3A-4E21-4DD3-A609-35B1AC745FA2}" presName="Accent5" presStyleCnt="0"/>
      <dgm:spPr/>
    </dgm:pt>
    <dgm:pt modelId="{492CA178-FAFC-4396-83E0-E9472894D193}" type="pres">
      <dgm:prSet presAssocID="{8A54EF3A-4E21-4DD3-A609-35B1AC745FA2}" presName="Accent" presStyleLbl="node1" presStyleIdx="2" presStyleCnt="7"/>
      <dgm:spPr/>
    </dgm:pt>
    <dgm:pt modelId="{2E9A588E-5559-4829-88A7-8EEE904499C2}" type="pres">
      <dgm:prSet presAssocID="{8A54EF3A-4E21-4DD3-A609-35B1AC745FA2}" presName="ParentBackground5" presStyleCnt="0"/>
      <dgm:spPr/>
    </dgm:pt>
    <dgm:pt modelId="{6953252D-FCCD-4424-811E-435BD4786299}" type="pres">
      <dgm:prSet presAssocID="{8A54EF3A-4E21-4DD3-A609-35B1AC745FA2}" presName="ParentBackground" presStyleLbl="fgAcc1" presStyleIdx="2" presStyleCnt="7"/>
      <dgm:spPr/>
    </dgm:pt>
    <dgm:pt modelId="{D84599E5-1A06-4ED2-93E0-15ABE8A31AF0}" type="pres">
      <dgm:prSet presAssocID="{8A54EF3A-4E21-4DD3-A609-35B1AC745FA2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81AFF801-3781-4C08-8256-00F007772A0B}" type="pres">
      <dgm:prSet presAssocID="{6E2E2899-6DF7-4DE2-90C8-0512B017BD90}" presName="Accent4" presStyleCnt="0"/>
      <dgm:spPr/>
    </dgm:pt>
    <dgm:pt modelId="{588F5C81-E4AC-4E0F-AA99-2F5075F2DDED}" type="pres">
      <dgm:prSet presAssocID="{6E2E2899-6DF7-4DE2-90C8-0512B017BD90}" presName="Accent" presStyleLbl="node1" presStyleIdx="3" presStyleCnt="7"/>
      <dgm:spPr/>
    </dgm:pt>
    <dgm:pt modelId="{7DCF4D4A-1D5F-4594-B598-23290342FF42}" type="pres">
      <dgm:prSet presAssocID="{6E2E2899-6DF7-4DE2-90C8-0512B017BD90}" presName="ParentBackground4" presStyleCnt="0"/>
      <dgm:spPr/>
    </dgm:pt>
    <dgm:pt modelId="{F2663B40-4B68-493C-BAAF-F2293094E586}" type="pres">
      <dgm:prSet presAssocID="{6E2E2899-6DF7-4DE2-90C8-0512B017BD90}" presName="ParentBackground" presStyleLbl="fgAcc1" presStyleIdx="3" presStyleCnt="7"/>
      <dgm:spPr/>
    </dgm:pt>
    <dgm:pt modelId="{2EB12115-3E4F-4D4F-8CDD-0AF751B026E2}" type="pres">
      <dgm:prSet presAssocID="{6E2E2899-6DF7-4DE2-90C8-0512B017BD90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0AFFDC55-E473-45B8-8A43-C7145D25615F}" type="pres">
      <dgm:prSet presAssocID="{D25605CD-295E-40A3-A792-68BDFF40BA81}" presName="Accent3" presStyleCnt="0"/>
      <dgm:spPr/>
    </dgm:pt>
    <dgm:pt modelId="{61CC24FF-C228-4C49-B13B-2D590173440B}" type="pres">
      <dgm:prSet presAssocID="{D25605CD-295E-40A3-A792-68BDFF40BA81}" presName="Accent" presStyleLbl="node1" presStyleIdx="4" presStyleCnt="7"/>
      <dgm:spPr/>
    </dgm:pt>
    <dgm:pt modelId="{71DD595B-AFBD-4EBD-9B52-C2A28E58D648}" type="pres">
      <dgm:prSet presAssocID="{D25605CD-295E-40A3-A792-68BDFF40BA81}" presName="ParentBackground3" presStyleCnt="0"/>
      <dgm:spPr/>
    </dgm:pt>
    <dgm:pt modelId="{AAA8E7B3-FCD2-45D6-9E25-2C9A549CDA09}" type="pres">
      <dgm:prSet presAssocID="{D25605CD-295E-40A3-A792-68BDFF40BA81}" presName="ParentBackground" presStyleLbl="fgAcc1" presStyleIdx="4" presStyleCnt="7"/>
      <dgm:spPr/>
    </dgm:pt>
    <dgm:pt modelId="{B5280CEF-1C0C-4D9C-832C-E51E1A5F05B9}" type="pres">
      <dgm:prSet presAssocID="{D25605CD-295E-40A3-A792-68BDFF40BA81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0E193D51-7EF6-42A3-B7A2-0CDE7A6BA6F1}" type="pres">
      <dgm:prSet presAssocID="{71BDD75E-BB3E-4B77-A83A-E3FB717A0D3B}" presName="Accent2" presStyleCnt="0"/>
      <dgm:spPr/>
    </dgm:pt>
    <dgm:pt modelId="{E982C3C6-1361-4CAC-9FE4-1B3008166CBB}" type="pres">
      <dgm:prSet presAssocID="{71BDD75E-BB3E-4B77-A83A-E3FB717A0D3B}" presName="Accent" presStyleLbl="node1" presStyleIdx="5" presStyleCnt="7"/>
      <dgm:spPr/>
    </dgm:pt>
    <dgm:pt modelId="{005F645A-AFCB-473C-905B-031E05542E8A}" type="pres">
      <dgm:prSet presAssocID="{71BDD75E-BB3E-4B77-A83A-E3FB717A0D3B}" presName="ParentBackground2" presStyleCnt="0"/>
      <dgm:spPr/>
    </dgm:pt>
    <dgm:pt modelId="{AC76E5F3-80C2-4D3C-9E06-E455A8744478}" type="pres">
      <dgm:prSet presAssocID="{71BDD75E-BB3E-4B77-A83A-E3FB717A0D3B}" presName="ParentBackground" presStyleLbl="fgAcc1" presStyleIdx="5" presStyleCnt="7"/>
      <dgm:spPr/>
    </dgm:pt>
    <dgm:pt modelId="{655BCCFE-63A7-4779-B50F-5E1EE2139CEE}" type="pres">
      <dgm:prSet presAssocID="{71BDD75E-BB3E-4B77-A83A-E3FB717A0D3B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F489CA1-000B-4D06-8E2F-20EE012998C1}" type="pres">
      <dgm:prSet presAssocID="{F4ACC103-2B4E-411F-9C3B-93CF070119B7}" presName="Accent1" presStyleCnt="0"/>
      <dgm:spPr/>
    </dgm:pt>
    <dgm:pt modelId="{BFF71EB6-897B-47C1-B295-3FB25F28811B}" type="pres">
      <dgm:prSet presAssocID="{F4ACC103-2B4E-411F-9C3B-93CF070119B7}" presName="Accent" presStyleLbl="node1" presStyleIdx="6" presStyleCnt="7"/>
      <dgm:spPr/>
    </dgm:pt>
    <dgm:pt modelId="{E8017331-3D92-43E0-84A5-76C046EDA4BA}" type="pres">
      <dgm:prSet presAssocID="{F4ACC103-2B4E-411F-9C3B-93CF070119B7}" presName="ParentBackground1" presStyleCnt="0"/>
      <dgm:spPr/>
    </dgm:pt>
    <dgm:pt modelId="{55D384B6-9157-4382-BE36-E60C008D73E3}" type="pres">
      <dgm:prSet presAssocID="{F4ACC103-2B4E-411F-9C3B-93CF070119B7}" presName="ParentBackground" presStyleLbl="fgAcc1" presStyleIdx="6" presStyleCnt="7"/>
      <dgm:spPr/>
    </dgm:pt>
    <dgm:pt modelId="{1B8EE909-97F0-430C-941F-B5A18ECB77B2}" type="pres">
      <dgm:prSet presAssocID="{F4ACC103-2B4E-411F-9C3B-93CF070119B7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E24C3F05-D1B1-4C2C-BA30-63337EA9A445}" type="presOf" srcId="{CD80BA92-B4CD-4C61-A189-C43F28307B8B}" destId="{9DB6740A-AF61-4EFB-81EF-AFED8C2C07D3}" srcOrd="1" destOrd="0" presId="urn:microsoft.com/office/officeart/2011/layout/CircleProcess"/>
    <dgm:cxn modelId="{1DBE1612-25C4-4108-9E1D-C911675CF8B3}" type="presOf" srcId="{EF739E65-C051-4316-861C-AD8A981CD2A0}" destId="{BD73172D-4246-42B4-AF0D-EA8F2EAD90E3}" srcOrd="0" destOrd="0" presId="urn:microsoft.com/office/officeart/2011/layout/CircleProcess"/>
    <dgm:cxn modelId="{50116118-7BDE-47B2-9CE4-707BF65D7E87}" srcId="{4C2A8BAD-1AB4-4DED-A961-B5727DD9F325}" destId="{EF739E65-C051-4316-861C-AD8A981CD2A0}" srcOrd="5" destOrd="0" parTransId="{69A913F5-B845-4B92-A71C-6D036308F266}" sibTransId="{6333768A-DA30-4FAE-ACB2-0EAE9F6C48CE}"/>
    <dgm:cxn modelId="{AD81F420-35A8-489F-A81D-85BC62E38A19}" type="presOf" srcId="{F4ACC103-2B4E-411F-9C3B-93CF070119B7}" destId="{55D384B6-9157-4382-BE36-E60C008D73E3}" srcOrd="0" destOrd="0" presId="urn:microsoft.com/office/officeart/2011/layout/CircleProcess"/>
    <dgm:cxn modelId="{18A3A03A-CE1D-4B5B-81E2-C47AA5035892}" type="presOf" srcId="{4C2A8BAD-1AB4-4DED-A961-B5727DD9F325}" destId="{355D9127-623D-487F-ABD8-2C5E9D0DD72F}" srcOrd="0" destOrd="0" presId="urn:microsoft.com/office/officeart/2011/layout/CircleProcess"/>
    <dgm:cxn modelId="{0B80CD65-DE9E-43A0-ACFB-7D531FCEC8F8}" type="presOf" srcId="{6E2E2899-6DF7-4DE2-90C8-0512B017BD90}" destId="{2EB12115-3E4F-4D4F-8CDD-0AF751B026E2}" srcOrd="1" destOrd="0" presId="urn:microsoft.com/office/officeart/2011/layout/CircleProcess"/>
    <dgm:cxn modelId="{B096F065-3645-4ABB-A2DF-C363F1EB4221}" srcId="{4C2A8BAD-1AB4-4DED-A961-B5727DD9F325}" destId="{6E2E2899-6DF7-4DE2-90C8-0512B017BD90}" srcOrd="3" destOrd="0" parTransId="{30C9AEBE-6997-46CA-BDEC-C13BAB463E3E}" sibTransId="{E73EA78C-1F8C-4DE9-B719-C5D13E779095}"/>
    <dgm:cxn modelId="{8D18C86E-CE0E-4E12-8F8B-23E28024651F}" srcId="{4C2A8BAD-1AB4-4DED-A961-B5727DD9F325}" destId="{CD80BA92-B4CD-4C61-A189-C43F28307B8B}" srcOrd="6" destOrd="0" parTransId="{A357ED83-18E8-47FB-9942-5D8E94B517CF}" sibTransId="{2F01B090-06AC-4C34-9BF6-7B0DABC94847}"/>
    <dgm:cxn modelId="{A84D2C6F-2590-4450-8E07-CEE531D0F5C6}" type="presOf" srcId="{8A54EF3A-4E21-4DD3-A609-35B1AC745FA2}" destId="{D84599E5-1A06-4ED2-93E0-15ABE8A31AF0}" srcOrd="1" destOrd="0" presId="urn:microsoft.com/office/officeart/2011/layout/CircleProcess"/>
    <dgm:cxn modelId="{1C231877-9888-4018-BC9E-633DEE12110D}" srcId="{4C2A8BAD-1AB4-4DED-A961-B5727DD9F325}" destId="{D25605CD-295E-40A3-A792-68BDFF40BA81}" srcOrd="2" destOrd="0" parTransId="{D957D4A9-4579-42C4-87F8-E3348F06A71F}" sibTransId="{2B6AF6D0-8580-44BC-931A-4F8019A92E4C}"/>
    <dgm:cxn modelId="{2B5EC377-1B4C-4847-87DA-06E8CB5E3415}" type="presOf" srcId="{CD80BA92-B4CD-4C61-A189-C43F28307B8B}" destId="{9967AD6D-9839-41B4-B48D-E164CDF38464}" srcOrd="0" destOrd="0" presId="urn:microsoft.com/office/officeart/2011/layout/CircleProcess"/>
    <dgm:cxn modelId="{DD89297E-51B1-4DED-ADAE-32D94A0F822F}" type="presOf" srcId="{71BDD75E-BB3E-4B77-A83A-E3FB717A0D3B}" destId="{655BCCFE-63A7-4779-B50F-5E1EE2139CEE}" srcOrd="1" destOrd="0" presId="urn:microsoft.com/office/officeart/2011/layout/CircleProcess"/>
    <dgm:cxn modelId="{0A4AAC8E-F175-4316-8478-DF4AB8F0070C}" type="presOf" srcId="{8A54EF3A-4E21-4DD3-A609-35B1AC745FA2}" destId="{6953252D-FCCD-4424-811E-435BD4786299}" srcOrd="0" destOrd="0" presId="urn:microsoft.com/office/officeart/2011/layout/CircleProcess"/>
    <dgm:cxn modelId="{0C605399-1A12-41D2-9022-12DD29320E3A}" type="presOf" srcId="{EF739E65-C051-4316-861C-AD8A981CD2A0}" destId="{4ED0620E-4BED-43F2-8081-5AB50F74F874}" srcOrd="1" destOrd="0" presId="urn:microsoft.com/office/officeart/2011/layout/CircleProcess"/>
    <dgm:cxn modelId="{D85ADE9A-8478-464E-9C14-7139D20C38EB}" type="presOf" srcId="{D25605CD-295E-40A3-A792-68BDFF40BA81}" destId="{B5280CEF-1C0C-4D9C-832C-E51E1A5F05B9}" srcOrd="1" destOrd="0" presId="urn:microsoft.com/office/officeart/2011/layout/CircleProcess"/>
    <dgm:cxn modelId="{FF2EB5A4-3F80-4F3F-9314-8091F7387165}" srcId="{4C2A8BAD-1AB4-4DED-A961-B5727DD9F325}" destId="{71BDD75E-BB3E-4B77-A83A-E3FB717A0D3B}" srcOrd="1" destOrd="0" parTransId="{9E1CF880-ED71-4C97-AA53-A2D6E64C75D3}" sibTransId="{4C2790BF-8A47-48DA-B096-73B311FFE658}"/>
    <dgm:cxn modelId="{6CA78EAB-EAD1-4B37-BE21-131F4B607B7C}" srcId="{4C2A8BAD-1AB4-4DED-A961-B5727DD9F325}" destId="{8A54EF3A-4E21-4DD3-A609-35B1AC745FA2}" srcOrd="4" destOrd="0" parTransId="{CA2BC4B7-0ACA-4898-AEE0-5F0601F4751B}" sibTransId="{59A5E9A4-FBD3-4EA2-A613-48C44BDC4131}"/>
    <dgm:cxn modelId="{0BC684B1-7966-4AEF-A51C-5C58CE5E59A3}" type="presOf" srcId="{6E2E2899-6DF7-4DE2-90C8-0512B017BD90}" destId="{F2663B40-4B68-493C-BAAF-F2293094E586}" srcOrd="0" destOrd="0" presId="urn:microsoft.com/office/officeart/2011/layout/CircleProcess"/>
    <dgm:cxn modelId="{21E0D0E9-2F3C-456A-9F3D-CAA4546DE7B3}" type="presOf" srcId="{F4ACC103-2B4E-411F-9C3B-93CF070119B7}" destId="{1B8EE909-97F0-430C-941F-B5A18ECB77B2}" srcOrd="1" destOrd="0" presId="urn:microsoft.com/office/officeart/2011/layout/CircleProcess"/>
    <dgm:cxn modelId="{260A9FF4-D730-40EA-B3E2-B87277C47F96}" type="presOf" srcId="{D25605CD-295E-40A3-A792-68BDFF40BA81}" destId="{AAA8E7B3-FCD2-45D6-9E25-2C9A549CDA09}" srcOrd="0" destOrd="0" presId="urn:microsoft.com/office/officeart/2011/layout/CircleProcess"/>
    <dgm:cxn modelId="{98D57CF5-2BCA-4007-9668-8F42CBF7587E}" srcId="{4C2A8BAD-1AB4-4DED-A961-B5727DD9F325}" destId="{F4ACC103-2B4E-411F-9C3B-93CF070119B7}" srcOrd="0" destOrd="0" parTransId="{5AB0584C-6325-4454-B2F4-1834E937B2EA}" sibTransId="{379106D2-73DF-4269-B6DB-A53FC5EF0661}"/>
    <dgm:cxn modelId="{528D32F8-2FDC-4ABE-8809-836BDC9FD8B6}" type="presOf" srcId="{71BDD75E-BB3E-4B77-A83A-E3FB717A0D3B}" destId="{AC76E5F3-80C2-4D3C-9E06-E455A8744478}" srcOrd="0" destOrd="0" presId="urn:microsoft.com/office/officeart/2011/layout/CircleProcess"/>
    <dgm:cxn modelId="{EE2CAB53-0E05-4389-98C3-8AFBF1B59CAE}" type="presParOf" srcId="{355D9127-623D-487F-ABD8-2C5E9D0DD72F}" destId="{95DEFFC7-0C24-48A4-A6A2-192E6A63B6F5}" srcOrd="0" destOrd="0" presId="urn:microsoft.com/office/officeart/2011/layout/CircleProcess"/>
    <dgm:cxn modelId="{87AB5C89-09FC-45EA-A0D7-A58807118533}" type="presParOf" srcId="{95DEFFC7-0C24-48A4-A6A2-192E6A63B6F5}" destId="{05FD26EB-485E-4D05-922B-2B0913D316BE}" srcOrd="0" destOrd="0" presId="urn:microsoft.com/office/officeart/2011/layout/CircleProcess"/>
    <dgm:cxn modelId="{1F9E46CA-C77D-4808-B1CA-4EE548B72FEA}" type="presParOf" srcId="{355D9127-623D-487F-ABD8-2C5E9D0DD72F}" destId="{75F2344D-9129-41BE-9BC0-D31C4E2EBDF2}" srcOrd="1" destOrd="0" presId="urn:microsoft.com/office/officeart/2011/layout/CircleProcess"/>
    <dgm:cxn modelId="{0EEFBA21-AB87-44CD-B888-42B702C764D6}" type="presParOf" srcId="{75F2344D-9129-41BE-9BC0-D31C4E2EBDF2}" destId="{9967AD6D-9839-41B4-B48D-E164CDF38464}" srcOrd="0" destOrd="0" presId="urn:microsoft.com/office/officeart/2011/layout/CircleProcess"/>
    <dgm:cxn modelId="{1D9A09C2-96AA-465E-A139-1D550A7452D3}" type="presParOf" srcId="{355D9127-623D-487F-ABD8-2C5E9D0DD72F}" destId="{9DB6740A-AF61-4EFB-81EF-AFED8C2C07D3}" srcOrd="2" destOrd="0" presId="urn:microsoft.com/office/officeart/2011/layout/CircleProcess"/>
    <dgm:cxn modelId="{F05D2DFD-D0A9-4407-8F99-7686B92F6646}" type="presParOf" srcId="{355D9127-623D-487F-ABD8-2C5E9D0DD72F}" destId="{DD7BDBED-1CB6-4B4C-B445-4B5CBE81414F}" srcOrd="3" destOrd="0" presId="urn:microsoft.com/office/officeart/2011/layout/CircleProcess"/>
    <dgm:cxn modelId="{068C2592-31B9-4631-AC40-0FD1393EB43A}" type="presParOf" srcId="{DD7BDBED-1CB6-4B4C-B445-4B5CBE81414F}" destId="{62760846-FE72-4899-9D8F-56C84AC29A37}" srcOrd="0" destOrd="0" presId="urn:microsoft.com/office/officeart/2011/layout/CircleProcess"/>
    <dgm:cxn modelId="{1E5832C5-5016-49D0-8D4E-BEE1DB7BCCE8}" type="presParOf" srcId="{355D9127-623D-487F-ABD8-2C5E9D0DD72F}" destId="{B9A77887-E1AA-4E59-8063-FAAEE671EAAB}" srcOrd="4" destOrd="0" presId="urn:microsoft.com/office/officeart/2011/layout/CircleProcess"/>
    <dgm:cxn modelId="{2BE44874-2B05-4772-BECB-FD742D2685CA}" type="presParOf" srcId="{B9A77887-E1AA-4E59-8063-FAAEE671EAAB}" destId="{BD73172D-4246-42B4-AF0D-EA8F2EAD90E3}" srcOrd="0" destOrd="0" presId="urn:microsoft.com/office/officeart/2011/layout/CircleProcess"/>
    <dgm:cxn modelId="{ABBE7A85-4A24-449B-A8D4-6B966E8C81BF}" type="presParOf" srcId="{355D9127-623D-487F-ABD8-2C5E9D0DD72F}" destId="{4ED0620E-4BED-43F2-8081-5AB50F74F874}" srcOrd="5" destOrd="0" presId="urn:microsoft.com/office/officeart/2011/layout/CircleProcess"/>
    <dgm:cxn modelId="{D5C43211-2CDA-41FF-B515-D90BB1213FB9}" type="presParOf" srcId="{355D9127-623D-487F-ABD8-2C5E9D0DD72F}" destId="{2EC3010B-97D6-4597-AD0E-DD1EF873B04B}" srcOrd="6" destOrd="0" presId="urn:microsoft.com/office/officeart/2011/layout/CircleProcess"/>
    <dgm:cxn modelId="{37775F52-119C-4F42-BB7C-1373C4D463A5}" type="presParOf" srcId="{2EC3010B-97D6-4597-AD0E-DD1EF873B04B}" destId="{492CA178-FAFC-4396-83E0-E9472894D193}" srcOrd="0" destOrd="0" presId="urn:microsoft.com/office/officeart/2011/layout/CircleProcess"/>
    <dgm:cxn modelId="{7959520F-AAD5-4612-9DDC-888CECA0DE26}" type="presParOf" srcId="{355D9127-623D-487F-ABD8-2C5E9D0DD72F}" destId="{2E9A588E-5559-4829-88A7-8EEE904499C2}" srcOrd="7" destOrd="0" presId="urn:microsoft.com/office/officeart/2011/layout/CircleProcess"/>
    <dgm:cxn modelId="{1E148C6E-9A4F-4371-8585-03658DA3D169}" type="presParOf" srcId="{2E9A588E-5559-4829-88A7-8EEE904499C2}" destId="{6953252D-FCCD-4424-811E-435BD4786299}" srcOrd="0" destOrd="0" presId="urn:microsoft.com/office/officeart/2011/layout/CircleProcess"/>
    <dgm:cxn modelId="{5F041728-963B-4895-83BF-3690628C6DA1}" type="presParOf" srcId="{355D9127-623D-487F-ABD8-2C5E9D0DD72F}" destId="{D84599E5-1A06-4ED2-93E0-15ABE8A31AF0}" srcOrd="8" destOrd="0" presId="urn:microsoft.com/office/officeart/2011/layout/CircleProcess"/>
    <dgm:cxn modelId="{C1203D3E-3976-4A5D-B13B-A4800459D185}" type="presParOf" srcId="{355D9127-623D-487F-ABD8-2C5E9D0DD72F}" destId="{81AFF801-3781-4C08-8256-00F007772A0B}" srcOrd="9" destOrd="0" presId="urn:microsoft.com/office/officeart/2011/layout/CircleProcess"/>
    <dgm:cxn modelId="{BF0ED572-41BE-4FD0-A73B-2B6DF070EADD}" type="presParOf" srcId="{81AFF801-3781-4C08-8256-00F007772A0B}" destId="{588F5C81-E4AC-4E0F-AA99-2F5075F2DDED}" srcOrd="0" destOrd="0" presId="urn:microsoft.com/office/officeart/2011/layout/CircleProcess"/>
    <dgm:cxn modelId="{E6077AE5-4723-49F3-B92B-183795B9FD9B}" type="presParOf" srcId="{355D9127-623D-487F-ABD8-2C5E9D0DD72F}" destId="{7DCF4D4A-1D5F-4594-B598-23290342FF42}" srcOrd="10" destOrd="0" presId="urn:microsoft.com/office/officeart/2011/layout/CircleProcess"/>
    <dgm:cxn modelId="{EA7BB55C-231B-4514-977A-024719CAAC22}" type="presParOf" srcId="{7DCF4D4A-1D5F-4594-B598-23290342FF42}" destId="{F2663B40-4B68-493C-BAAF-F2293094E586}" srcOrd="0" destOrd="0" presId="urn:microsoft.com/office/officeart/2011/layout/CircleProcess"/>
    <dgm:cxn modelId="{E67251A8-250A-451F-B908-6F32B746D110}" type="presParOf" srcId="{355D9127-623D-487F-ABD8-2C5E9D0DD72F}" destId="{2EB12115-3E4F-4D4F-8CDD-0AF751B026E2}" srcOrd="11" destOrd="0" presId="urn:microsoft.com/office/officeart/2011/layout/CircleProcess"/>
    <dgm:cxn modelId="{4A0B60BE-88E3-4CBF-A4CC-D3011C5C4BCE}" type="presParOf" srcId="{355D9127-623D-487F-ABD8-2C5E9D0DD72F}" destId="{0AFFDC55-E473-45B8-8A43-C7145D25615F}" srcOrd="12" destOrd="0" presId="urn:microsoft.com/office/officeart/2011/layout/CircleProcess"/>
    <dgm:cxn modelId="{ADC85CF4-7F7D-470D-83FB-DD194612EB7C}" type="presParOf" srcId="{0AFFDC55-E473-45B8-8A43-C7145D25615F}" destId="{61CC24FF-C228-4C49-B13B-2D590173440B}" srcOrd="0" destOrd="0" presId="urn:microsoft.com/office/officeart/2011/layout/CircleProcess"/>
    <dgm:cxn modelId="{472F71CF-699E-44AA-A998-527668512264}" type="presParOf" srcId="{355D9127-623D-487F-ABD8-2C5E9D0DD72F}" destId="{71DD595B-AFBD-4EBD-9B52-C2A28E58D648}" srcOrd="13" destOrd="0" presId="urn:microsoft.com/office/officeart/2011/layout/CircleProcess"/>
    <dgm:cxn modelId="{0FAD01CC-91A8-4D03-B9AE-8218B85AEDB9}" type="presParOf" srcId="{71DD595B-AFBD-4EBD-9B52-C2A28E58D648}" destId="{AAA8E7B3-FCD2-45D6-9E25-2C9A549CDA09}" srcOrd="0" destOrd="0" presId="urn:microsoft.com/office/officeart/2011/layout/CircleProcess"/>
    <dgm:cxn modelId="{87F106FA-1145-40F0-A64A-582E0000D0D9}" type="presParOf" srcId="{355D9127-623D-487F-ABD8-2C5E9D0DD72F}" destId="{B5280CEF-1C0C-4D9C-832C-E51E1A5F05B9}" srcOrd="14" destOrd="0" presId="urn:microsoft.com/office/officeart/2011/layout/CircleProcess"/>
    <dgm:cxn modelId="{6A948149-43F6-4F59-81CD-71CDC027BA6E}" type="presParOf" srcId="{355D9127-623D-487F-ABD8-2C5E9D0DD72F}" destId="{0E193D51-7EF6-42A3-B7A2-0CDE7A6BA6F1}" srcOrd="15" destOrd="0" presId="urn:microsoft.com/office/officeart/2011/layout/CircleProcess"/>
    <dgm:cxn modelId="{2367CE7E-B8C1-4C91-B743-656E54682C02}" type="presParOf" srcId="{0E193D51-7EF6-42A3-B7A2-0CDE7A6BA6F1}" destId="{E982C3C6-1361-4CAC-9FE4-1B3008166CBB}" srcOrd="0" destOrd="0" presId="urn:microsoft.com/office/officeart/2011/layout/CircleProcess"/>
    <dgm:cxn modelId="{A75C1C60-88C0-4A47-A11E-260CFE1D895F}" type="presParOf" srcId="{355D9127-623D-487F-ABD8-2C5E9D0DD72F}" destId="{005F645A-AFCB-473C-905B-031E05542E8A}" srcOrd="16" destOrd="0" presId="urn:microsoft.com/office/officeart/2011/layout/CircleProcess"/>
    <dgm:cxn modelId="{84319464-F431-4C5D-86E3-28E3FD00F44B}" type="presParOf" srcId="{005F645A-AFCB-473C-905B-031E05542E8A}" destId="{AC76E5F3-80C2-4D3C-9E06-E455A8744478}" srcOrd="0" destOrd="0" presId="urn:microsoft.com/office/officeart/2011/layout/CircleProcess"/>
    <dgm:cxn modelId="{5CFF8DB0-FB34-4886-B679-08E9F9BD8246}" type="presParOf" srcId="{355D9127-623D-487F-ABD8-2C5E9D0DD72F}" destId="{655BCCFE-63A7-4779-B50F-5E1EE2139CEE}" srcOrd="17" destOrd="0" presId="urn:microsoft.com/office/officeart/2011/layout/CircleProcess"/>
    <dgm:cxn modelId="{985B6591-D85C-46EC-88EC-6AC15601762E}" type="presParOf" srcId="{355D9127-623D-487F-ABD8-2C5E9D0DD72F}" destId="{5F489CA1-000B-4D06-8E2F-20EE012998C1}" srcOrd="18" destOrd="0" presId="urn:microsoft.com/office/officeart/2011/layout/CircleProcess"/>
    <dgm:cxn modelId="{FC7640D2-E8D5-473E-AA83-9E66EAB1E5E4}" type="presParOf" srcId="{5F489CA1-000B-4D06-8E2F-20EE012998C1}" destId="{BFF71EB6-897B-47C1-B295-3FB25F28811B}" srcOrd="0" destOrd="0" presId="urn:microsoft.com/office/officeart/2011/layout/CircleProcess"/>
    <dgm:cxn modelId="{FF867064-1CFB-474F-AEC8-8CA8CCE04CD7}" type="presParOf" srcId="{355D9127-623D-487F-ABD8-2C5E9D0DD72F}" destId="{E8017331-3D92-43E0-84A5-76C046EDA4BA}" srcOrd="19" destOrd="0" presId="urn:microsoft.com/office/officeart/2011/layout/CircleProcess"/>
    <dgm:cxn modelId="{BC4A571D-272E-4375-8273-B18A8F5CBAA9}" type="presParOf" srcId="{E8017331-3D92-43E0-84A5-76C046EDA4BA}" destId="{55D384B6-9157-4382-BE36-E60C008D73E3}" srcOrd="0" destOrd="0" presId="urn:microsoft.com/office/officeart/2011/layout/CircleProcess"/>
    <dgm:cxn modelId="{BD042485-82E7-4895-84B6-165CAEB57C47}" type="presParOf" srcId="{355D9127-623D-487F-ABD8-2C5E9D0DD72F}" destId="{1B8EE909-97F0-430C-941F-B5A18ECB77B2}" srcOrd="20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C13B0AD-9FA7-4C9B-8C83-717A44712709}" type="doc">
      <dgm:prSet loTypeId="urn:microsoft.com/office/officeart/2005/8/layout/radial4" loCatId="relationship" qsTypeId="urn:microsoft.com/office/officeart/2005/8/quickstyle/3d1" qsCatId="3D" csTypeId="urn:microsoft.com/office/officeart/2005/8/colors/accent1_3" csCatId="accent1" phldr="1"/>
      <dgm:spPr/>
      <dgm:t>
        <a:bodyPr/>
        <a:lstStyle/>
        <a:p>
          <a:endParaRPr lang="en-GB"/>
        </a:p>
      </dgm:t>
    </dgm:pt>
    <dgm:pt modelId="{B5D82270-189A-4923-900B-2C24C2FC8F8E}">
      <dgm:prSet phldrT="[Text]" phldr="0"/>
      <dgm:spPr/>
      <dgm:t>
        <a:bodyPr/>
        <a:lstStyle/>
        <a:p>
          <a:r>
            <a:rPr lang="en-GB" dirty="0"/>
            <a:t>Social policy</a:t>
          </a:r>
        </a:p>
      </dgm:t>
    </dgm:pt>
    <dgm:pt modelId="{64820C02-1169-4F6C-8FFD-D6E117E12352}" type="parTrans" cxnId="{C1B28582-AFD1-41D6-BED7-28D2287F26E6}">
      <dgm:prSet/>
      <dgm:spPr/>
      <dgm:t>
        <a:bodyPr/>
        <a:lstStyle/>
        <a:p>
          <a:endParaRPr lang="en-GB"/>
        </a:p>
      </dgm:t>
    </dgm:pt>
    <dgm:pt modelId="{2D1464CA-2984-42A5-90CF-27B285885914}" type="sibTrans" cxnId="{C1B28582-AFD1-41D6-BED7-28D2287F26E6}">
      <dgm:prSet/>
      <dgm:spPr/>
      <dgm:t>
        <a:bodyPr/>
        <a:lstStyle/>
        <a:p>
          <a:endParaRPr lang="en-GB"/>
        </a:p>
      </dgm:t>
    </dgm:pt>
    <dgm:pt modelId="{8F567C6F-460A-425B-B585-8C28232A0157}">
      <dgm:prSet phldrT="[Text]" custT="1"/>
      <dgm:spPr/>
      <dgm:t>
        <a:bodyPr/>
        <a:lstStyle/>
        <a:p>
          <a:r>
            <a:rPr lang="en-GB" sz="1600" dirty="0"/>
            <a:t>How a country tries to make sure everyone has a decent quality of life by providing things like healthcare, education, housing, jobs, and social care</a:t>
          </a:r>
          <a:br>
            <a:rPr lang="en-GB" sz="1600" dirty="0"/>
          </a:br>
          <a:endParaRPr lang="en-GB" sz="1600" dirty="0"/>
        </a:p>
      </dgm:t>
    </dgm:pt>
    <dgm:pt modelId="{77678C86-12BA-474C-BBC1-61441DFF2494}" type="parTrans" cxnId="{EF2D627B-9FD6-4315-94F9-4100F4193FA6}">
      <dgm:prSet/>
      <dgm:spPr/>
      <dgm:t>
        <a:bodyPr/>
        <a:lstStyle/>
        <a:p>
          <a:endParaRPr lang="en-GB"/>
        </a:p>
      </dgm:t>
    </dgm:pt>
    <dgm:pt modelId="{E18698D0-BEED-4F8D-B29F-081D40E18147}" type="sibTrans" cxnId="{EF2D627B-9FD6-4315-94F9-4100F4193FA6}">
      <dgm:prSet/>
      <dgm:spPr/>
      <dgm:t>
        <a:bodyPr/>
        <a:lstStyle/>
        <a:p>
          <a:endParaRPr lang="en-GB"/>
        </a:p>
      </dgm:t>
    </dgm:pt>
    <dgm:pt modelId="{D7CDD3C2-8FD5-424A-B405-B3951CA3B97A}">
      <dgm:prSet phldrT="[Text]"/>
      <dgm:spPr/>
      <dgm:t>
        <a:bodyPr/>
        <a:lstStyle/>
        <a:p>
          <a:r>
            <a:rPr lang="en-GB" dirty="0"/>
            <a:t>The set of </a:t>
          </a:r>
          <a:r>
            <a:rPr lang="en-GB" b="1" dirty="0"/>
            <a:t>plans, laws, and actions</a:t>
          </a:r>
          <a:r>
            <a:rPr lang="en-GB" dirty="0"/>
            <a:t> that governments use to </a:t>
          </a:r>
          <a:r>
            <a:rPr lang="en-GB" b="1" dirty="0"/>
            <a:t>improve people’s lives and well-being</a:t>
          </a:r>
          <a:endParaRPr lang="en-GB" dirty="0"/>
        </a:p>
      </dgm:t>
    </dgm:pt>
    <dgm:pt modelId="{9C5C84CE-9C18-4B09-BDB8-2F51EA72F60D}" type="parTrans" cxnId="{246FE14B-EAF9-4B70-849D-198644CC1E8D}">
      <dgm:prSet/>
      <dgm:spPr/>
      <dgm:t>
        <a:bodyPr/>
        <a:lstStyle/>
        <a:p>
          <a:endParaRPr lang="en-GB"/>
        </a:p>
      </dgm:t>
    </dgm:pt>
    <dgm:pt modelId="{C18598BB-37F8-4A1F-BC27-67645D5C9E55}" type="sibTrans" cxnId="{246FE14B-EAF9-4B70-849D-198644CC1E8D}">
      <dgm:prSet/>
      <dgm:spPr/>
      <dgm:t>
        <a:bodyPr/>
        <a:lstStyle/>
        <a:p>
          <a:endParaRPr lang="en-GB"/>
        </a:p>
      </dgm:t>
    </dgm:pt>
    <dgm:pt modelId="{E83942A7-82B2-4BFE-9261-D1B6C003EF11}" type="pres">
      <dgm:prSet presAssocID="{BC13B0AD-9FA7-4C9B-8C83-717A44712709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8860C7C-93C1-405D-B827-842D3C6FE57B}" type="pres">
      <dgm:prSet presAssocID="{B5D82270-189A-4923-900B-2C24C2FC8F8E}" presName="centerShape" presStyleLbl="node0" presStyleIdx="0" presStyleCnt="1"/>
      <dgm:spPr/>
    </dgm:pt>
    <dgm:pt modelId="{2FEA5AB1-12E0-466F-BBEA-FCCB421FD1E2}" type="pres">
      <dgm:prSet presAssocID="{77678C86-12BA-474C-BBC1-61441DFF2494}" presName="parTrans" presStyleLbl="bgSibTrans2D1" presStyleIdx="0" presStyleCnt="2"/>
      <dgm:spPr/>
    </dgm:pt>
    <dgm:pt modelId="{CAD595C0-9C33-45F3-922A-37743986C957}" type="pres">
      <dgm:prSet presAssocID="{8F567C6F-460A-425B-B585-8C28232A0157}" presName="node" presStyleLbl="node1" presStyleIdx="0" presStyleCnt="2" custScaleY="144653">
        <dgm:presLayoutVars>
          <dgm:bulletEnabled val="1"/>
        </dgm:presLayoutVars>
      </dgm:prSet>
      <dgm:spPr/>
    </dgm:pt>
    <dgm:pt modelId="{879448E0-C707-4254-ADCC-8631477F2EE6}" type="pres">
      <dgm:prSet presAssocID="{9C5C84CE-9C18-4B09-BDB8-2F51EA72F60D}" presName="parTrans" presStyleLbl="bgSibTrans2D1" presStyleIdx="1" presStyleCnt="2"/>
      <dgm:spPr/>
    </dgm:pt>
    <dgm:pt modelId="{2FE77DE6-7AAE-4CDF-BAD8-C0EAB0A9C2CE}" type="pres">
      <dgm:prSet presAssocID="{D7CDD3C2-8FD5-424A-B405-B3951CA3B97A}" presName="node" presStyleLbl="node1" presStyleIdx="1" presStyleCnt="2" custScaleY="134378">
        <dgm:presLayoutVars>
          <dgm:bulletEnabled val="1"/>
        </dgm:presLayoutVars>
      </dgm:prSet>
      <dgm:spPr/>
    </dgm:pt>
  </dgm:ptLst>
  <dgm:cxnLst>
    <dgm:cxn modelId="{EED44905-5FA7-41B5-A955-BB3AFC2538F1}" type="presOf" srcId="{B5D82270-189A-4923-900B-2C24C2FC8F8E}" destId="{18860C7C-93C1-405D-B827-842D3C6FE57B}" srcOrd="0" destOrd="0" presId="urn:microsoft.com/office/officeart/2005/8/layout/radial4"/>
    <dgm:cxn modelId="{DBFA2118-1EE9-43DB-BCBF-448AE597BCD7}" type="presOf" srcId="{9C5C84CE-9C18-4B09-BDB8-2F51EA72F60D}" destId="{879448E0-C707-4254-ADCC-8631477F2EE6}" srcOrd="0" destOrd="0" presId="urn:microsoft.com/office/officeart/2005/8/layout/radial4"/>
    <dgm:cxn modelId="{246FE14B-EAF9-4B70-849D-198644CC1E8D}" srcId="{B5D82270-189A-4923-900B-2C24C2FC8F8E}" destId="{D7CDD3C2-8FD5-424A-B405-B3951CA3B97A}" srcOrd="1" destOrd="0" parTransId="{9C5C84CE-9C18-4B09-BDB8-2F51EA72F60D}" sibTransId="{C18598BB-37F8-4A1F-BC27-67645D5C9E55}"/>
    <dgm:cxn modelId="{3C2DA272-169E-413B-AE1F-C7742F17B91A}" type="presOf" srcId="{8F567C6F-460A-425B-B585-8C28232A0157}" destId="{CAD595C0-9C33-45F3-922A-37743986C957}" srcOrd="0" destOrd="0" presId="urn:microsoft.com/office/officeart/2005/8/layout/radial4"/>
    <dgm:cxn modelId="{1E8BA153-3081-4E73-B36E-89801DA9B04B}" type="presOf" srcId="{77678C86-12BA-474C-BBC1-61441DFF2494}" destId="{2FEA5AB1-12E0-466F-BBEA-FCCB421FD1E2}" srcOrd="0" destOrd="0" presId="urn:microsoft.com/office/officeart/2005/8/layout/radial4"/>
    <dgm:cxn modelId="{35038077-CB36-4B3F-BA0B-B5D683478BA6}" type="presOf" srcId="{D7CDD3C2-8FD5-424A-B405-B3951CA3B97A}" destId="{2FE77DE6-7AAE-4CDF-BAD8-C0EAB0A9C2CE}" srcOrd="0" destOrd="0" presId="urn:microsoft.com/office/officeart/2005/8/layout/radial4"/>
    <dgm:cxn modelId="{EF2D627B-9FD6-4315-94F9-4100F4193FA6}" srcId="{B5D82270-189A-4923-900B-2C24C2FC8F8E}" destId="{8F567C6F-460A-425B-B585-8C28232A0157}" srcOrd="0" destOrd="0" parTransId="{77678C86-12BA-474C-BBC1-61441DFF2494}" sibTransId="{E18698D0-BEED-4F8D-B29F-081D40E18147}"/>
    <dgm:cxn modelId="{C1B28582-AFD1-41D6-BED7-28D2287F26E6}" srcId="{BC13B0AD-9FA7-4C9B-8C83-717A44712709}" destId="{B5D82270-189A-4923-900B-2C24C2FC8F8E}" srcOrd="0" destOrd="0" parTransId="{64820C02-1169-4F6C-8FFD-D6E117E12352}" sibTransId="{2D1464CA-2984-42A5-90CF-27B285885914}"/>
    <dgm:cxn modelId="{AE6860C8-4688-4E04-AFA0-2E81D8AAD283}" type="presOf" srcId="{BC13B0AD-9FA7-4C9B-8C83-717A44712709}" destId="{E83942A7-82B2-4BFE-9261-D1B6C003EF11}" srcOrd="0" destOrd="0" presId="urn:microsoft.com/office/officeart/2005/8/layout/radial4"/>
    <dgm:cxn modelId="{026450CB-860B-468B-B181-87D59932D035}" type="presParOf" srcId="{E83942A7-82B2-4BFE-9261-D1B6C003EF11}" destId="{18860C7C-93C1-405D-B827-842D3C6FE57B}" srcOrd="0" destOrd="0" presId="urn:microsoft.com/office/officeart/2005/8/layout/radial4"/>
    <dgm:cxn modelId="{0CFFD047-D72A-4B6C-8E74-EFA443AE5D62}" type="presParOf" srcId="{E83942A7-82B2-4BFE-9261-D1B6C003EF11}" destId="{2FEA5AB1-12E0-466F-BBEA-FCCB421FD1E2}" srcOrd="1" destOrd="0" presId="urn:microsoft.com/office/officeart/2005/8/layout/radial4"/>
    <dgm:cxn modelId="{CDE583CA-D062-4711-9A63-D2EA0E888AED}" type="presParOf" srcId="{E83942A7-82B2-4BFE-9261-D1B6C003EF11}" destId="{CAD595C0-9C33-45F3-922A-37743986C957}" srcOrd="2" destOrd="0" presId="urn:microsoft.com/office/officeart/2005/8/layout/radial4"/>
    <dgm:cxn modelId="{CBC25455-FAC8-4C65-BE39-73873412C9F1}" type="presParOf" srcId="{E83942A7-82B2-4BFE-9261-D1B6C003EF11}" destId="{879448E0-C707-4254-ADCC-8631477F2EE6}" srcOrd="3" destOrd="0" presId="urn:microsoft.com/office/officeart/2005/8/layout/radial4"/>
    <dgm:cxn modelId="{8C248B6D-E9F8-4657-9FD7-ACB7FF11CDC3}" type="presParOf" srcId="{E83942A7-82B2-4BFE-9261-D1B6C003EF11}" destId="{2FE77DE6-7AAE-4CDF-BAD8-C0EAB0A9C2CE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CCF2DE6-43EA-4987-8DA9-656B3F25FAA9}" type="doc">
      <dgm:prSet loTypeId="urn:microsoft.com/office/officeart/2005/8/layout/orgChart1" loCatId="hierarchy" qsTypeId="urn:microsoft.com/office/officeart/2005/8/quickstyle/3d1" qsCatId="3D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B8B29DC1-1596-4F80-A684-0446C036D60E}">
      <dgm:prSet phldrT="[Text]" custT="1"/>
      <dgm:spPr/>
      <dgm:t>
        <a:bodyPr/>
        <a:lstStyle/>
        <a:p>
          <a:pPr>
            <a:buNone/>
          </a:pPr>
          <a:r>
            <a:rPr lang="en-GB" sz="1600">
              <a:solidFill>
                <a:schemeClr val="tx1"/>
              </a:solidFill>
            </a:rPr>
            <a:t>Clinical: symptoms, treatment, medication, mobility, pain</a:t>
          </a:r>
          <a:endParaRPr lang="en-GB" sz="1600" dirty="0">
            <a:solidFill>
              <a:schemeClr val="tx1"/>
            </a:solidFill>
          </a:endParaRPr>
        </a:p>
      </dgm:t>
    </dgm:pt>
    <dgm:pt modelId="{EC57BC00-1110-4CAF-8D86-D1C06E1DC25A}" type="parTrans" cxnId="{9856A453-E02F-4424-8594-0CB3CF63F8B9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9A2892F8-AA11-42C5-84D2-EFDE1A389EB3}" type="sibTrans" cxnId="{9856A453-E02F-4424-8594-0CB3CF63F8B9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A6E59C46-9263-43BD-976B-85490FE4A0AB}" type="asst">
      <dgm:prSet phldrT="[Text]" custT="1"/>
      <dgm:spPr/>
      <dgm:t>
        <a:bodyPr/>
        <a:lstStyle/>
        <a:p>
          <a:pPr>
            <a:buNone/>
          </a:pPr>
          <a:r>
            <a:rPr lang="en-GB" sz="1600">
              <a:solidFill>
                <a:schemeClr val="tx1"/>
              </a:solidFill>
            </a:rPr>
            <a:t>Functional: activities of daily living, transport, shopping, appointments.</a:t>
          </a:r>
          <a:endParaRPr lang="en-GB" sz="1600" dirty="0">
            <a:solidFill>
              <a:schemeClr val="tx1"/>
            </a:solidFill>
          </a:endParaRPr>
        </a:p>
      </dgm:t>
    </dgm:pt>
    <dgm:pt modelId="{E67510EC-621A-4D95-9014-BD35CB5703CA}" type="parTrans" cxnId="{414291D9-E3AC-4CCD-8126-B00515F9B060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C42699E9-DC63-4771-951C-8E63CFB4C660}" type="sibTrans" cxnId="{414291D9-E3AC-4CCD-8126-B00515F9B060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FBCD8E8F-0ACC-40D4-AC95-08C851C4F286}">
      <dgm:prSet phldrT="[Text]" custT="1"/>
      <dgm:spPr/>
      <dgm:t>
        <a:bodyPr/>
        <a:lstStyle/>
        <a:p>
          <a:pPr>
            <a:buNone/>
          </a:pPr>
          <a:r>
            <a:rPr lang="en-GB" sz="1600">
              <a:solidFill>
                <a:schemeClr val="tx1"/>
              </a:solidFill>
            </a:rPr>
            <a:t>Psychological: anxiety, confidence, motivation, grief, loneliness</a:t>
          </a:r>
          <a:endParaRPr lang="en-GB" sz="1600" dirty="0">
            <a:solidFill>
              <a:schemeClr val="tx1"/>
            </a:solidFill>
          </a:endParaRPr>
        </a:p>
      </dgm:t>
    </dgm:pt>
    <dgm:pt modelId="{31F067AC-6261-4928-9D38-95A5B8BD46E9}" type="parTrans" cxnId="{5AD07137-0A7E-4E8E-963F-DE2A8F65014A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D6A373DC-3AD1-48D4-B4E8-E762D102F8C6}" type="sibTrans" cxnId="{5AD07137-0A7E-4E8E-963F-DE2A8F65014A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7E8671E3-D6F9-4CC2-9A3B-2AC23F56D36F}">
      <dgm:prSet phldrT="[Text]" custT="1"/>
      <dgm:spPr/>
      <dgm:t>
        <a:bodyPr/>
        <a:lstStyle/>
        <a:p>
          <a:pPr>
            <a:buNone/>
          </a:pPr>
          <a:r>
            <a:rPr lang="en-GB" sz="1600">
              <a:solidFill>
                <a:schemeClr val="tx1"/>
              </a:solidFill>
            </a:rPr>
            <a:t>Social: family, friends, community, caring roles.</a:t>
          </a:r>
          <a:endParaRPr lang="en-GB" sz="1600" dirty="0">
            <a:solidFill>
              <a:schemeClr val="tx1"/>
            </a:solidFill>
          </a:endParaRPr>
        </a:p>
      </dgm:t>
    </dgm:pt>
    <dgm:pt modelId="{98AE0D1C-9870-4DF1-A07B-154B660BFA72}" type="parTrans" cxnId="{3A8E9301-D2F3-45BE-82F5-313E691B77C5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E66A6A28-0B00-4BE6-9FF5-251B060964E5}" type="sibTrans" cxnId="{3A8E9301-D2F3-45BE-82F5-313E691B77C5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BF170179-688E-4EDA-9B86-07BD62822890}">
      <dgm:prSet phldrT="[Text]" custT="1"/>
      <dgm:spPr/>
      <dgm:t>
        <a:bodyPr/>
        <a:lstStyle/>
        <a:p>
          <a:pPr>
            <a:buNone/>
          </a:pPr>
          <a:r>
            <a:rPr lang="en-GB" sz="1600">
              <a:solidFill>
                <a:schemeClr val="tx1"/>
              </a:solidFill>
            </a:rPr>
            <a:t>Cultural/spiritual: beliefs, identity, routines, food, relationships</a:t>
          </a:r>
          <a:endParaRPr lang="en-GB" sz="1600" dirty="0">
            <a:solidFill>
              <a:schemeClr val="tx1"/>
            </a:solidFill>
          </a:endParaRPr>
        </a:p>
      </dgm:t>
    </dgm:pt>
    <dgm:pt modelId="{AECFC8E4-53E7-4F23-AE59-EDCFF80EA9FA}" type="parTrans" cxnId="{C299FA4A-C23C-4CBE-B511-293EF570EEEC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1F5D39AC-48A0-42A2-BADC-80F63345A944}" type="sibTrans" cxnId="{C299FA4A-C23C-4CBE-B511-293EF570EEEC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A871BBC0-CFCB-4F90-BD4B-B75834B9BCFA}">
      <dgm:prSet custT="1"/>
      <dgm:spPr/>
      <dgm:t>
        <a:bodyPr/>
        <a:lstStyle/>
        <a:p>
          <a:r>
            <a:rPr lang="en-GB" sz="1600">
              <a:solidFill>
                <a:schemeClr val="tx1"/>
              </a:solidFill>
            </a:rPr>
            <a:t>Economic: income, debt, benefits, employment</a:t>
          </a:r>
          <a:endParaRPr lang="en-GB" sz="1600" dirty="0">
            <a:solidFill>
              <a:schemeClr val="tx1"/>
            </a:solidFill>
          </a:endParaRPr>
        </a:p>
      </dgm:t>
    </dgm:pt>
    <dgm:pt modelId="{165E2582-7E1B-4791-81FF-A75EECF59594}" type="parTrans" cxnId="{5A802BB3-BB40-49E9-890D-B9AD8D73258D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E5CF25D8-FFCA-4255-ADCA-4F6824123DE8}" type="sibTrans" cxnId="{5A802BB3-BB40-49E9-890D-B9AD8D73258D}">
      <dgm:prSet/>
      <dgm:spPr/>
      <dgm:t>
        <a:bodyPr/>
        <a:lstStyle/>
        <a:p>
          <a:endParaRPr lang="en-GB" sz="1800">
            <a:solidFill>
              <a:schemeClr val="tx1"/>
            </a:solidFill>
          </a:endParaRPr>
        </a:p>
      </dgm:t>
    </dgm:pt>
    <dgm:pt modelId="{F2DBA90A-3E8A-4C9E-BBC6-0DB32692D4A2}" type="pres">
      <dgm:prSet presAssocID="{ECCF2DE6-43EA-4987-8DA9-656B3F25FAA9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757EE7E-0358-405D-B066-9D62A0A3A186}" type="pres">
      <dgm:prSet presAssocID="{B8B29DC1-1596-4F80-A684-0446C036D60E}" presName="hierRoot1" presStyleCnt="0">
        <dgm:presLayoutVars>
          <dgm:hierBranch val="init"/>
        </dgm:presLayoutVars>
      </dgm:prSet>
      <dgm:spPr/>
    </dgm:pt>
    <dgm:pt modelId="{6E580AEC-F398-47C4-8E01-C1825B477260}" type="pres">
      <dgm:prSet presAssocID="{B8B29DC1-1596-4F80-A684-0446C036D60E}" presName="rootComposite1" presStyleCnt="0"/>
      <dgm:spPr/>
    </dgm:pt>
    <dgm:pt modelId="{58149450-2D92-40CB-8228-E7D3C332A6DC}" type="pres">
      <dgm:prSet presAssocID="{B8B29DC1-1596-4F80-A684-0446C036D60E}" presName="rootText1" presStyleLbl="node0" presStyleIdx="0" presStyleCnt="1">
        <dgm:presLayoutVars>
          <dgm:chPref val="3"/>
        </dgm:presLayoutVars>
      </dgm:prSet>
      <dgm:spPr/>
    </dgm:pt>
    <dgm:pt modelId="{E43EB645-87C8-4CD4-8C04-058B0C0E3B25}" type="pres">
      <dgm:prSet presAssocID="{B8B29DC1-1596-4F80-A684-0446C036D60E}" presName="rootConnector1" presStyleLbl="node1" presStyleIdx="0" presStyleCnt="0"/>
      <dgm:spPr/>
    </dgm:pt>
    <dgm:pt modelId="{76496E66-6FD9-4C83-9644-242BA0965B6B}" type="pres">
      <dgm:prSet presAssocID="{B8B29DC1-1596-4F80-A684-0446C036D60E}" presName="hierChild2" presStyleCnt="0"/>
      <dgm:spPr/>
    </dgm:pt>
    <dgm:pt modelId="{F9146D44-794F-4D7E-84C8-6626C94DD611}" type="pres">
      <dgm:prSet presAssocID="{31F067AC-6261-4928-9D38-95A5B8BD46E9}" presName="Name37" presStyleLbl="parChTrans1D2" presStyleIdx="0" presStyleCnt="5"/>
      <dgm:spPr/>
    </dgm:pt>
    <dgm:pt modelId="{9F093237-BC56-4E00-B5A3-5375011FE9B0}" type="pres">
      <dgm:prSet presAssocID="{FBCD8E8F-0ACC-40D4-AC95-08C851C4F286}" presName="hierRoot2" presStyleCnt="0">
        <dgm:presLayoutVars>
          <dgm:hierBranch val="init"/>
        </dgm:presLayoutVars>
      </dgm:prSet>
      <dgm:spPr/>
    </dgm:pt>
    <dgm:pt modelId="{C4E84A84-548C-4372-9658-1C404C41A6A6}" type="pres">
      <dgm:prSet presAssocID="{FBCD8E8F-0ACC-40D4-AC95-08C851C4F286}" presName="rootComposite" presStyleCnt="0"/>
      <dgm:spPr/>
    </dgm:pt>
    <dgm:pt modelId="{603328F0-E799-40C9-BA0C-C09088D137E8}" type="pres">
      <dgm:prSet presAssocID="{FBCD8E8F-0ACC-40D4-AC95-08C851C4F286}" presName="rootText" presStyleLbl="node2" presStyleIdx="0" presStyleCnt="4">
        <dgm:presLayoutVars>
          <dgm:chPref val="3"/>
        </dgm:presLayoutVars>
      </dgm:prSet>
      <dgm:spPr/>
    </dgm:pt>
    <dgm:pt modelId="{B872E13F-3EF9-4DCD-8B16-3EB464707369}" type="pres">
      <dgm:prSet presAssocID="{FBCD8E8F-0ACC-40D4-AC95-08C851C4F286}" presName="rootConnector" presStyleLbl="node2" presStyleIdx="0" presStyleCnt="4"/>
      <dgm:spPr/>
    </dgm:pt>
    <dgm:pt modelId="{95E27FBC-11F6-4043-8787-FFEAFC55C327}" type="pres">
      <dgm:prSet presAssocID="{FBCD8E8F-0ACC-40D4-AC95-08C851C4F286}" presName="hierChild4" presStyleCnt="0"/>
      <dgm:spPr/>
    </dgm:pt>
    <dgm:pt modelId="{E5518FEA-513D-4B0D-A9AA-16F1264C58BF}" type="pres">
      <dgm:prSet presAssocID="{FBCD8E8F-0ACC-40D4-AC95-08C851C4F286}" presName="hierChild5" presStyleCnt="0"/>
      <dgm:spPr/>
    </dgm:pt>
    <dgm:pt modelId="{CBB7F358-5970-4A5B-AA4F-2044141BFA2B}" type="pres">
      <dgm:prSet presAssocID="{98AE0D1C-9870-4DF1-A07B-154B660BFA72}" presName="Name37" presStyleLbl="parChTrans1D2" presStyleIdx="1" presStyleCnt="5"/>
      <dgm:spPr/>
    </dgm:pt>
    <dgm:pt modelId="{10C25392-B911-4E69-9070-8BD5EA3241B9}" type="pres">
      <dgm:prSet presAssocID="{7E8671E3-D6F9-4CC2-9A3B-2AC23F56D36F}" presName="hierRoot2" presStyleCnt="0">
        <dgm:presLayoutVars>
          <dgm:hierBranch val="init"/>
        </dgm:presLayoutVars>
      </dgm:prSet>
      <dgm:spPr/>
    </dgm:pt>
    <dgm:pt modelId="{24404F4E-70B0-48AE-974B-CD0ECBFDF7A9}" type="pres">
      <dgm:prSet presAssocID="{7E8671E3-D6F9-4CC2-9A3B-2AC23F56D36F}" presName="rootComposite" presStyleCnt="0"/>
      <dgm:spPr/>
    </dgm:pt>
    <dgm:pt modelId="{E13E8D56-DD9B-4FE7-B3F5-00B1EF173D65}" type="pres">
      <dgm:prSet presAssocID="{7E8671E3-D6F9-4CC2-9A3B-2AC23F56D36F}" presName="rootText" presStyleLbl="node2" presStyleIdx="1" presStyleCnt="4">
        <dgm:presLayoutVars>
          <dgm:chPref val="3"/>
        </dgm:presLayoutVars>
      </dgm:prSet>
      <dgm:spPr/>
    </dgm:pt>
    <dgm:pt modelId="{EAD1E4D6-65F1-4D3C-A41D-CB10948D54F9}" type="pres">
      <dgm:prSet presAssocID="{7E8671E3-D6F9-4CC2-9A3B-2AC23F56D36F}" presName="rootConnector" presStyleLbl="node2" presStyleIdx="1" presStyleCnt="4"/>
      <dgm:spPr/>
    </dgm:pt>
    <dgm:pt modelId="{F29F8AF5-0364-4E7C-94FB-0FF386118C70}" type="pres">
      <dgm:prSet presAssocID="{7E8671E3-D6F9-4CC2-9A3B-2AC23F56D36F}" presName="hierChild4" presStyleCnt="0"/>
      <dgm:spPr/>
    </dgm:pt>
    <dgm:pt modelId="{6662CE15-614E-4FA1-87AF-06DACB035149}" type="pres">
      <dgm:prSet presAssocID="{7E8671E3-D6F9-4CC2-9A3B-2AC23F56D36F}" presName="hierChild5" presStyleCnt="0"/>
      <dgm:spPr/>
    </dgm:pt>
    <dgm:pt modelId="{EB677EF9-E280-4432-87F3-3621FC0630EF}" type="pres">
      <dgm:prSet presAssocID="{AECFC8E4-53E7-4F23-AE59-EDCFF80EA9FA}" presName="Name37" presStyleLbl="parChTrans1D2" presStyleIdx="2" presStyleCnt="5"/>
      <dgm:spPr/>
    </dgm:pt>
    <dgm:pt modelId="{9535CDB1-5872-4D89-87A4-3119B7AEA02C}" type="pres">
      <dgm:prSet presAssocID="{BF170179-688E-4EDA-9B86-07BD62822890}" presName="hierRoot2" presStyleCnt="0">
        <dgm:presLayoutVars>
          <dgm:hierBranch val="init"/>
        </dgm:presLayoutVars>
      </dgm:prSet>
      <dgm:spPr/>
    </dgm:pt>
    <dgm:pt modelId="{CBA631A9-33EB-47AA-90D0-2D975B5BC899}" type="pres">
      <dgm:prSet presAssocID="{BF170179-688E-4EDA-9B86-07BD62822890}" presName="rootComposite" presStyleCnt="0"/>
      <dgm:spPr/>
    </dgm:pt>
    <dgm:pt modelId="{43C5276F-B24C-4D01-BE43-CC58FE70EB8B}" type="pres">
      <dgm:prSet presAssocID="{BF170179-688E-4EDA-9B86-07BD62822890}" presName="rootText" presStyleLbl="node2" presStyleIdx="2" presStyleCnt="4">
        <dgm:presLayoutVars>
          <dgm:chPref val="3"/>
        </dgm:presLayoutVars>
      </dgm:prSet>
      <dgm:spPr/>
    </dgm:pt>
    <dgm:pt modelId="{10B85A5F-E93B-40F5-9E1D-1DB533FC4E6C}" type="pres">
      <dgm:prSet presAssocID="{BF170179-688E-4EDA-9B86-07BD62822890}" presName="rootConnector" presStyleLbl="node2" presStyleIdx="2" presStyleCnt="4"/>
      <dgm:spPr/>
    </dgm:pt>
    <dgm:pt modelId="{DFB3263E-3161-436D-98DA-B61B02091100}" type="pres">
      <dgm:prSet presAssocID="{BF170179-688E-4EDA-9B86-07BD62822890}" presName="hierChild4" presStyleCnt="0"/>
      <dgm:spPr/>
    </dgm:pt>
    <dgm:pt modelId="{E957968D-706E-400B-988C-E27CD1D48C14}" type="pres">
      <dgm:prSet presAssocID="{BF170179-688E-4EDA-9B86-07BD62822890}" presName="hierChild5" presStyleCnt="0"/>
      <dgm:spPr/>
    </dgm:pt>
    <dgm:pt modelId="{843F766C-C9DD-49A6-86D0-D6D2A1624911}" type="pres">
      <dgm:prSet presAssocID="{165E2582-7E1B-4791-81FF-A75EECF59594}" presName="Name37" presStyleLbl="parChTrans1D2" presStyleIdx="3" presStyleCnt="5"/>
      <dgm:spPr/>
    </dgm:pt>
    <dgm:pt modelId="{6BFEBA8F-54A0-42A4-B7B5-9B8F09ACA803}" type="pres">
      <dgm:prSet presAssocID="{A871BBC0-CFCB-4F90-BD4B-B75834B9BCFA}" presName="hierRoot2" presStyleCnt="0">
        <dgm:presLayoutVars>
          <dgm:hierBranch val="init"/>
        </dgm:presLayoutVars>
      </dgm:prSet>
      <dgm:spPr/>
    </dgm:pt>
    <dgm:pt modelId="{33804F8D-0978-4A46-9EE4-02C696A80886}" type="pres">
      <dgm:prSet presAssocID="{A871BBC0-CFCB-4F90-BD4B-B75834B9BCFA}" presName="rootComposite" presStyleCnt="0"/>
      <dgm:spPr/>
    </dgm:pt>
    <dgm:pt modelId="{CC4376BE-524D-46CA-8985-98616156215D}" type="pres">
      <dgm:prSet presAssocID="{A871BBC0-CFCB-4F90-BD4B-B75834B9BCFA}" presName="rootText" presStyleLbl="node2" presStyleIdx="3" presStyleCnt="4">
        <dgm:presLayoutVars>
          <dgm:chPref val="3"/>
        </dgm:presLayoutVars>
      </dgm:prSet>
      <dgm:spPr/>
    </dgm:pt>
    <dgm:pt modelId="{F3071EB6-6C2C-4FCB-8784-ED8842912871}" type="pres">
      <dgm:prSet presAssocID="{A871BBC0-CFCB-4F90-BD4B-B75834B9BCFA}" presName="rootConnector" presStyleLbl="node2" presStyleIdx="3" presStyleCnt="4"/>
      <dgm:spPr/>
    </dgm:pt>
    <dgm:pt modelId="{B0443DF1-9323-459A-8E45-818516519555}" type="pres">
      <dgm:prSet presAssocID="{A871BBC0-CFCB-4F90-BD4B-B75834B9BCFA}" presName="hierChild4" presStyleCnt="0"/>
      <dgm:spPr/>
    </dgm:pt>
    <dgm:pt modelId="{2B4699EC-7793-44DE-BBBB-6023F27EB4F5}" type="pres">
      <dgm:prSet presAssocID="{A871BBC0-CFCB-4F90-BD4B-B75834B9BCFA}" presName="hierChild5" presStyleCnt="0"/>
      <dgm:spPr/>
    </dgm:pt>
    <dgm:pt modelId="{4A850A3F-B383-403F-8028-12C579F5AFDB}" type="pres">
      <dgm:prSet presAssocID="{B8B29DC1-1596-4F80-A684-0446C036D60E}" presName="hierChild3" presStyleCnt="0"/>
      <dgm:spPr/>
    </dgm:pt>
    <dgm:pt modelId="{2F866606-005A-4881-B932-687AFFE72A61}" type="pres">
      <dgm:prSet presAssocID="{E67510EC-621A-4D95-9014-BD35CB5703CA}" presName="Name111" presStyleLbl="parChTrans1D2" presStyleIdx="4" presStyleCnt="5"/>
      <dgm:spPr/>
    </dgm:pt>
    <dgm:pt modelId="{88765B17-1D9C-4DEE-87F6-30CD77239137}" type="pres">
      <dgm:prSet presAssocID="{A6E59C46-9263-43BD-976B-85490FE4A0AB}" presName="hierRoot3" presStyleCnt="0">
        <dgm:presLayoutVars>
          <dgm:hierBranch val="init"/>
        </dgm:presLayoutVars>
      </dgm:prSet>
      <dgm:spPr/>
    </dgm:pt>
    <dgm:pt modelId="{C012F191-A2F2-416A-8306-EE756AC75459}" type="pres">
      <dgm:prSet presAssocID="{A6E59C46-9263-43BD-976B-85490FE4A0AB}" presName="rootComposite3" presStyleCnt="0"/>
      <dgm:spPr/>
    </dgm:pt>
    <dgm:pt modelId="{C08F3106-8B6D-4123-B029-22C384FF9B37}" type="pres">
      <dgm:prSet presAssocID="{A6E59C46-9263-43BD-976B-85490FE4A0AB}" presName="rootText3" presStyleLbl="asst1" presStyleIdx="0" presStyleCnt="1">
        <dgm:presLayoutVars>
          <dgm:chPref val="3"/>
        </dgm:presLayoutVars>
      </dgm:prSet>
      <dgm:spPr/>
    </dgm:pt>
    <dgm:pt modelId="{710B2D39-1AFD-4B43-AB6F-13F670CEE835}" type="pres">
      <dgm:prSet presAssocID="{A6E59C46-9263-43BD-976B-85490FE4A0AB}" presName="rootConnector3" presStyleLbl="asst1" presStyleIdx="0" presStyleCnt="1"/>
      <dgm:spPr/>
    </dgm:pt>
    <dgm:pt modelId="{07568583-C1AC-43FF-AE57-5E824F11772E}" type="pres">
      <dgm:prSet presAssocID="{A6E59C46-9263-43BD-976B-85490FE4A0AB}" presName="hierChild6" presStyleCnt="0"/>
      <dgm:spPr/>
    </dgm:pt>
    <dgm:pt modelId="{5A3AAF6E-4C8E-4077-8467-7828D2F1EA58}" type="pres">
      <dgm:prSet presAssocID="{A6E59C46-9263-43BD-976B-85490FE4A0AB}" presName="hierChild7" presStyleCnt="0"/>
      <dgm:spPr/>
    </dgm:pt>
  </dgm:ptLst>
  <dgm:cxnLst>
    <dgm:cxn modelId="{C865CF00-E4A5-4784-AF5F-CEA4D4CE3A68}" type="presOf" srcId="{98AE0D1C-9870-4DF1-A07B-154B660BFA72}" destId="{CBB7F358-5970-4A5B-AA4F-2044141BFA2B}" srcOrd="0" destOrd="0" presId="urn:microsoft.com/office/officeart/2005/8/layout/orgChart1"/>
    <dgm:cxn modelId="{3A8E9301-D2F3-45BE-82F5-313E691B77C5}" srcId="{B8B29DC1-1596-4F80-A684-0446C036D60E}" destId="{7E8671E3-D6F9-4CC2-9A3B-2AC23F56D36F}" srcOrd="2" destOrd="0" parTransId="{98AE0D1C-9870-4DF1-A07B-154B660BFA72}" sibTransId="{E66A6A28-0B00-4BE6-9FF5-251B060964E5}"/>
    <dgm:cxn modelId="{B068B41C-869F-4670-8C6F-71616DFDB5B3}" type="presOf" srcId="{E67510EC-621A-4D95-9014-BD35CB5703CA}" destId="{2F866606-005A-4881-B932-687AFFE72A61}" srcOrd="0" destOrd="0" presId="urn:microsoft.com/office/officeart/2005/8/layout/orgChart1"/>
    <dgm:cxn modelId="{E2EC131F-B665-445C-A006-771197DBDFDA}" type="presOf" srcId="{FBCD8E8F-0ACC-40D4-AC95-08C851C4F286}" destId="{603328F0-E799-40C9-BA0C-C09088D137E8}" srcOrd="0" destOrd="0" presId="urn:microsoft.com/office/officeart/2005/8/layout/orgChart1"/>
    <dgm:cxn modelId="{16F8EE20-A006-4D83-8E5F-66C5A7942A44}" type="presOf" srcId="{7E8671E3-D6F9-4CC2-9A3B-2AC23F56D36F}" destId="{EAD1E4D6-65F1-4D3C-A41D-CB10948D54F9}" srcOrd="1" destOrd="0" presId="urn:microsoft.com/office/officeart/2005/8/layout/orgChart1"/>
    <dgm:cxn modelId="{5AD07137-0A7E-4E8E-963F-DE2A8F65014A}" srcId="{B8B29DC1-1596-4F80-A684-0446C036D60E}" destId="{FBCD8E8F-0ACC-40D4-AC95-08C851C4F286}" srcOrd="1" destOrd="0" parTransId="{31F067AC-6261-4928-9D38-95A5B8BD46E9}" sibTransId="{D6A373DC-3AD1-48D4-B4E8-E762D102F8C6}"/>
    <dgm:cxn modelId="{91E77B39-4A84-48C5-8576-28170F24F0DF}" type="presOf" srcId="{FBCD8E8F-0ACC-40D4-AC95-08C851C4F286}" destId="{B872E13F-3EF9-4DCD-8B16-3EB464707369}" srcOrd="1" destOrd="0" presId="urn:microsoft.com/office/officeart/2005/8/layout/orgChart1"/>
    <dgm:cxn modelId="{AF818F69-7D5B-4E98-B177-35AD6B7F90FD}" type="presOf" srcId="{A871BBC0-CFCB-4F90-BD4B-B75834B9BCFA}" destId="{CC4376BE-524D-46CA-8985-98616156215D}" srcOrd="0" destOrd="0" presId="urn:microsoft.com/office/officeart/2005/8/layout/orgChart1"/>
    <dgm:cxn modelId="{C299FA4A-C23C-4CBE-B511-293EF570EEEC}" srcId="{B8B29DC1-1596-4F80-A684-0446C036D60E}" destId="{BF170179-688E-4EDA-9B86-07BD62822890}" srcOrd="3" destOrd="0" parTransId="{AECFC8E4-53E7-4F23-AE59-EDCFF80EA9FA}" sibTransId="{1F5D39AC-48A0-42A2-BADC-80F63345A944}"/>
    <dgm:cxn modelId="{E144624E-ACAA-4387-B830-C6565EAE975D}" type="presOf" srcId="{B8B29DC1-1596-4F80-A684-0446C036D60E}" destId="{E43EB645-87C8-4CD4-8C04-058B0C0E3B25}" srcOrd="1" destOrd="0" presId="urn:microsoft.com/office/officeart/2005/8/layout/orgChart1"/>
    <dgm:cxn modelId="{9856A453-E02F-4424-8594-0CB3CF63F8B9}" srcId="{ECCF2DE6-43EA-4987-8DA9-656B3F25FAA9}" destId="{B8B29DC1-1596-4F80-A684-0446C036D60E}" srcOrd="0" destOrd="0" parTransId="{EC57BC00-1110-4CAF-8D86-D1C06E1DC25A}" sibTransId="{9A2892F8-AA11-42C5-84D2-EFDE1A389EB3}"/>
    <dgm:cxn modelId="{A370AD58-9383-4B79-AA0E-F3D612AD2892}" type="presOf" srcId="{ECCF2DE6-43EA-4987-8DA9-656B3F25FAA9}" destId="{F2DBA90A-3E8A-4C9E-BBC6-0DB32692D4A2}" srcOrd="0" destOrd="0" presId="urn:microsoft.com/office/officeart/2005/8/layout/orgChart1"/>
    <dgm:cxn modelId="{ECEE1E7E-8F10-4B83-8890-D1A5D41AA685}" type="presOf" srcId="{7E8671E3-D6F9-4CC2-9A3B-2AC23F56D36F}" destId="{E13E8D56-DD9B-4FE7-B3F5-00B1EF173D65}" srcOrd="0" destOrd="0" presId="urn:microsoft.com/office/officeart/2005/8/layout/orgChart1"/>
    <dgm:cxn modelId="{38557186-6DB7-473B-8AC9-DFDA1D8614E6}" type="presOf" srcId="{165E2582-7E1B-4791-81FF-A75EECF59594}" destId="{843F766C-C9DD-49A6-86D0-D6D2A1624911}" srcOrd="0" destOrd="0" presId="urn:microsoft.com/office/officeart/2005/8/layout/orgChart1"/>
    <dgm:cxn modelId="{8069ABA0-4DCF-4955-92A7-13EE2BE7DECA}" type="presOf" srcId="{BF170179-688E-4EDA-9B86-07BD62822890}" destId="{43C5276F-B24C-4D01-BE43-CC58FE70EB8B}" srcOrd="0" destOrd="0" presId="urn:microsoft.com/office/officeart/2005/8/layout/orgChart1"/>
    <dgm:cxn modelId="{D75138AB-35A3-4CCD-B41B-6CFEB40E92A8}" type="presOf" srcId="{BF170179-688E-4EDA-9B86-07BD62822890}" destId="{10B85A5F-E93B-40F5-9E1D-1DB533FC4E6C}" srcOrd="1" destOrd="0" presId="urn:microsoft.com/office/officeart/2005/8/layout/orgChart1"/>
    <dgm:cxn modelId="{442556AF-123D-4F17-83F4-41FFB17E80A4}" type="presOf" srcId="{B8B29DC1-1596-4F80-A684-0446C036D60E}" destId="{58149450-2D92-40CB-8228-E7D3C332A6DC}" srcOrd="0" destOrd="0" presId="urn:microsoft.com/office/officeart/2005/8/layout/orgChart1"/>
    <dgm:cxn modelId="{5A802BB3-BB40-49E9-890D-B9AD8D73258D}" srcId="{B8B29DC1-1596-4F80-A684-0446C036D60E}" destId="{A871BBC0-CFCB-4F90-BD4B-B75834B9BCFA}" srcOrd="4" destOrd="0" parTransId="{165E2582-7E1B-4791-81FF-A75EECF59594}" sibTransId="{E5CF25D8-FFCA-4255-ADCA-4F6824123DE8}"/>
    <dgm:cxn modelId="{7FAE59BA-DCC7-4767-A87B-2165A695C884}" type="presOf" srcId="{A6E59C46-9263-43BD-976B-85490FE4A0AB}" destId="{710B2D39-1AFD-4B43-AB6F-13F670CEE835}" srcOrd="1" destOrd="0" presId="urn:microsoft.com/office/officeart/2005/8/layout/orgChart1"/>
    <dgm:cxn modelId="{A92026C5-A194-4659-90FE-3F1D44111656}" type="presOf" srcId="{31F067AC-6261-4928-9D38-95A5B8BD46E9}" destId="{F9146D44-794F-4D7E-84C8-6626C94DD611}" srcOrd="0" destOrd="0" presId="urn:microsoft.com/office/officeart/2005/8/layout/orgChart1"/>
    <dgm:cxn modelId="{5291F4D6-6052-4837-9677-EBBEEBEB7DED}" type="presOf" srcId="{A871BBC0-CFCB-4F90-BD4B-B75834B9BCFA}" destId="{F3071EB6-6C2C-4FCB-8784-ED8842912871}" srcOrd="1" destOrd="0" presId="urn:microsoft.com/office/officeart/2005/8/layout/orgChart1"/>
    <dgm:cxn modelId="{414291D9-E3AC-4CCD-8126-B00515F9B060}" srcId="{B8B29DC1-1596-4F80-A684-0446C036D60E}" destId="{A6E59C46-9263-43BD-976B-85490FE4A0AB}" srcOrd="0" destOrd="0" parTransId="{E67510EC-621A-4D95-9014-BD35CB5703CA}" sibTransId="{C42699E9-DC63-4771-951C-8E63CFB4C660}"/>
    <dgm:cxn modelId="{D2656ADA-DC65-4AF7-9BCE-97C3A4A04F68}" type="presOf" srcId="{AECFC8E4-53E7-4F23-AE59-EDCFF80EA9FA}" destId="{EB677EF9-E280-4432-87F3-3621FC0630EF}" srcOrd="0" destOrd="0" presId="urn:microsoft.com/office/officeart/2005/8/layout/orgChart1"/>
    <dgm:cxn modelId="{605C5BE3-CE20-41C2-A04C-0414CD7118E1}" type="presOf" srcId="{A6E59C46-9263-43BD-976B-85490FE4A0AB}" destId="{C08F3106-8B6D-4123-B029-22C384FF9B37}" srcOrd="0" destOrd="0" presId="urn:microsoft.com/office/officeart/2005/8/layout/orgChart1"/>
    <dgm:cxn modelId="{3E3D6E2C-CB50-42A3-8135-5392CD4ADD0A}" type="presParOf" srcId="{F2DBA90A-3E8A-4C9E-BBC6-0DB32692D4A2}" destId="{8757EE7E-0358-405D-B066-9D62A0A3A186}" srcOrd="0" destOrd="0" presId="urn:microsoft.com/office/officeart/2005/8/layout/orgChart1"/>
    <dgm:cxn modelId="{DACC6C47-186B-4DB7-9F9A-F62A385401CD}" type="presParOf" srcId="{8757EE7E-0358-405D-B066-9D62A0A3A186}" destId="{6E580AEC-F398-47C4-8E01-C1825B477260}" srcOrd="0" destOrd="0" presId="urn:microsoft.com/office/officeart/2005/8/layout/orgChart1"/>
    <dgm:cxn modelId="{EC330F99-E701-4055-913E-B948C9DAD3FA}" type="presParOf" srcId="{6E580AEC-F398-47C4-8E01-C1825B477260}" destId="{58149450-2D92-40CB-8228-E7D3C332A6DC}" srcOrd="0" destOrd="0" presId="urn:microsoft.com/office/officeart/2005/8/layout/orgChart1"/>
    <dgm:cxn modelId="{7B0E3FDE-4A4E-4BA4-9BC9-23B8E02D9823}" type="presParOf" srcId="{6E580AEC-F398-47C4-8E01-C1825B477260}" destId="{E43EB645-87C8-4CD4-8C04-058B0C0E3B25}" srcOrd="1" destOrd="0" presId="urn:microsoft.com/office/officeart/2005/8/layout/orgChart1"/>
    <dgm:cxn modelId="{5FE79BD8-08CE-4101-BA29-E1B40FA5F169}" type="presParOf" srcId="{8757EE7E-0358-405D-B066-9D62A0A3A186}" destId="{76496E66-6FD9-4C83-9644-242BA0965B6B}" srcOrd="1" destOrd="0" presId="urn:microsoft.com/office/officeart/2005/8/layout/orgChart1"/>
    <dgm:cxn modelId="{E0AE64C5-14EE-4CFB-B595-B555073213D2}" type="presParOf" srcId="{76496E66-6FD9-4C83-9644-242BA0965B6B}" destId="{F9146D44-794F-4D7E-84C8-6626C94DD611}" srcOrd="0" destOrd="0" presId="urn:microsoft.com/office/officeart/2005/8/layout/orgChart1"/>
    <dgm:cxn modelId="{EA060709-1A17-45C6-B21D-A9A0B760EFA1}" type="presParOf" srcId="{76496E66-6FD9-4C83-9644-242BA0965B6B}" destId="{9F093237-BC56-4E00-B5A3-5375011FE9B0}" srcOrd="1" destOrd="0" presId="urn:microsoft.com/office/officeart/2005/8/layout/orgChart1"/>
    <dgm:cxn modelId="{B58EDFEF-51DC-45E5-B3A0-43A9D9B22637}" type="presParOf" srcId="{9F093237-BC56-4E00-B5A3-5375011FE9B0}" destId="{C4E84A84-548C-4372-9658-1C404C41A6A6}" srcOrd="0" destOrd="0" presId="urn:microsoft.com/office/officeart/2005/8/layout/orgChart1"/>
    <dgm:cxn modelId="{606AB9FC-EF51-48A3-8809-AA24C7FDA501}" type="presParOf" srcId="{C4E84A84-548C-4372-9658-1C404C41A6A6}" destId="{603328F0-E799-40C9-BA0C-C09088D137E8}" srcOrd="0" destOrd="0" presId="urn:microsoft.com/office/officeart/2005/8/layout/orgChart1"/>
    <dgm:cxn modelId="{1A612F79-17FC-4585-BC9B-A7B6B712E526}" type="presParOf" srcId="{C4E84A84-548C-4372-9658-1C404C41A6A6}" destId="{B872E13F-3EF9-4DCD-8B16-3EB464707369}" srcOrd="1" destOrd="0" presId="urn:microsoft.com/office/officeart/2005/8/layout/orgChart1"/>
    <dgm:cxn modelId="{19768D19-8BCC-4F43-9741-D9EA4F4F0944}" type="presParOf" srcId="{9F093237-BC56-4E00-B5A3-5375011FE9B0}" destId="{95E27FBC-11F6-4043-8787-FFEAFC55C327}" srcOrd="1" destOrd="0" presId="urn:microsoft.com/office/officeart/2005/8/layout/orgChart1"/>
    <dgm:cxn modelId="{C31D1262-5B08-44A9-9630-179D4F016E3F}" type="presParOf" srcId="{9F093237-BC56-4E00-B5A3-5375011FE9B0}" destId="{E5518FEA-513D-4B0D-A9AA-16F1264C58BF}" srcOrd="2" destOrd="0" presId="urn:microsoft.com/office/officeart/2005/8/layout/orgChart1"/>
    <dgm:cxn modelId="{0B0407F9-148E-4AC2-A4E1-FF2B069D7072}" type="presParOf" srcId="{76496E66-6FD9-4C83-9644-242BA0965B6B}" destId="{CBB7F358-5970-4A5B-AA4F-2044141BFA2B}" srcOrd="2" destOrd="0" presId="urn:microsoft.com/office/officeart/2005/8/layout/orgChart1"/>
    <dgm:cxn modelId="{9693CF98-087C-4183-AD96-E8FF7A97F203}" type="presParOf" srcId="{76496E66-6FD9-4C83-9644-242BA0965B6B}" destId="{10C25392-B911-4E69-9070-8BD5EA3241B9}" srcOrd="3" destOrd="0" presId="urn:microsoft.com/office/officeart/2005/8/layout/orgChart1"/>
    <dgm:cxn modelId="{784E1730-6F06-43BE-987F-16DE96AA748F}" type="presParOf" srcId="{10C25392-B911-4E69-9070-8BD5EA3241B9}" destId="{24404F4E-70B0-48AE-974B-CD0ECBFDF7A9}" srcOrd="0" destOrd="0" presId="urn:microsoft.com/office/officeart/2005/8/layout/orgChart1"/>
    <dgm:cxn modelId="{17D09949-B6C7-4605-9667-F96E02A21E09}" type="presParOf" srcId="{24404F4E-70B0-48AE-974B-CD0ECBFDF7A9}" destId="{E13E8D56-DD9B-4FE7-B3F5-00B1EF173D65}" srcOrd="0" destOrd="0" presId="urn:microsoft.com/office/officeart/2005/8/layout/orgChart1"/>
    <dgm:cxn modelId="{D9F88583-4D59-4736-9FA6-AB83C7C753AD}" type="presParOf" srcId="{24404F4E-70B0-48AE-974B-CD0ECBFDF7A9}" destId="{EAD1E4D6-65F1-4D3C-A41D-CB10948D54F9}" srcOrd="1" destOrd="0" presId="urn:microsoft.com/office/officeart/2005/8/layout/orgChart1"/>
    <dgm:cxn modelId="{F701D66F-ADCA-45FB-AA7F-EB01AA6ADFDF}" type="presParOf" srcId="{10C25392-B911-4E69-9070-8BD5EA3241B9}" destId="{F29F8AF5-0364-4E7C-94FB-0FF386118C70}" srcOrd="1" destOrd="0" presId="urn:microsoft.com/office/officeart/2005/8/layout/orgChart1"/>
    <dgm:cxn modelId="{0BD8F034-204F-41F6-B181-4FF37B455F84}" type="presParOf" srcId="{10C25392-B911-4E69-9070-8BD5EA3241B9}" destId="{6662CE15-614E-4FA1-87AF-06DACB035149}" srcOrd="2" destOrd="0" presId="urn:microsoft.com/office/officeart/2005/8/layout/orgChart1"/>
    <dgm:cxn modelId="{F04BCA2A-E824-49A4-8029-051EF185F2B4}" type="presParOf" srcId="{76496E66-6FD9-4C83-9644-242BA0965B6B}" destId="{EB677EF9-E280-4432-87F3-3621FC0630EF}" srcOrd="4" destOrd="0" presId="urn:microsoft.com/office/officeart/2005/8/layout/orgChart1"/>
    <dgm:cxn modelId="{B22AAF9E-1992-4750-98C8-57E470E8BB17}" type="presParOf" srcId="{76496E66-6FD9-4C83-9644-242BA0965B6B}" destId="{9535CDB1-5872-4D89-87A4-3119B7AEA02C}" srcOrd="5" destOrd="0" presId="urn:microsoft.com/office/officeart/2005/8/layout/orgChart1"/>
    <dgm:cxn modelId="{0D3B6868-54BD-4B6B-BC33-8723BE01C2C0}" type="presParOf" srcId="{9535CDB1-5872-4D89-87A4-3119B7AEA02C}" destId="{CBA631A9-33EB-47AA-90D0-2D975B5BC899}" srcOrd="0" destOrd="0" presId="urn:microsoft.com/office/officeart/2005/8/layout/orgChart1"/>
    <dgm:cxn modelId="{7551665F-BA47-437C-A2F2-97C8AC27FE7F}" type="presParOf" srcId="{CBA631A9-33EB-47AA-90D0-2D975B5BC899}" destId="{43C5276F-B24C-4D01-BE43-CC58FE70EB8B}" srcOrd="0" destOrd="0" presId="urn:microsoft.com/office/officeart/2005/8/layout/orgChart1"/>
    <dgm:cxn modelId="{7B6E827B-0783-4E95-B544-A3768E0B56F7}" type="presParOf" srcId="{CBA631A9-33EB-47AA-90D0-2D975B5BC899}" destId="{10B85A5F-E93B-40F5-9E1D-1DB533FC4E6C}" srcOrd="1" destOrd="0" presId="urn:microsoft.com/office/officeart/2005/8/layout/orgChart1"/>
    <dgm:cxn modelId="{AFE017CF-9BEB-44AA-8A78-EE80980A35A4}" type="presParOf" srcId="{9535CDB1-5872-4D89-87A4-3119B7AEA02C}" destId="{DFB3263E-3161-436D-98DA-B61B02091100}" srcOrd="1" destOrd="0" presId="urn:microsoft.com/office/officeart/2005/8/layout/orgChart1"/>
    <dgm:cxn modelId="{5DC422F7-EBD6-4D19-8BF8-120A5F62F9FD}" type="presParOf" srcId="{9535CDB1-5872-4D89-87A4-3119B7AEA02C}" destId="{E957968D-706E-400B-988C-E27CD1D48C14}" srcOrd="2" destOrd="0" presId="urn:microsoft.com/office/officeart/2005/8/layout/orgChart1"/>
    <dgm:cxn modelId="{515227BC-B814-457C-A4EB-E25B2C158900}" type="presParOf" srcId="{76496E66-6FD9-4C83-9644-242BA0965B6B}" destId="{843F766C-C9DD-49A6-86D0-D6D2A1624911}" srcOrd="6" destOrd="0" presId="urn:microsoft.com/office/officeart/2005/8/layout/orgChart1"/>
    <dgm:cxn modelId="{F7F019E7-6C2E-40AF-A142-5C9DB29447F2}" type="presParOf" srcId="{76496E66-6FD9-4C83-9644-242BA0965B6B}" destId="{6BFEBA8F-54A0-42A4-B7B5-9B8F09ACA803}" srcOrd="7" destOrd="0" presId="urn:microsoft.com/office/officeart/2005/8/layout/orgChart1"/>
    <dgm:cxn modelId="{939C4E5B-0241-4C65-A56D-58AAEE435A1C}" type="presParOf" srcId="{6BFEBA8F-54A0-42A4-B7B5-9B8F09ACA803}" destId="{33804F8D-0978-4A46-9EE4-02C696A80886}" srcOrd="0" destOrd="0" presId="urn:microsoft.com/office/officeart/2005/8/layout/orgChart1"/>
    <dgm:cxn modelId="{486F4E1D-1CE8-4226-A47B-2D7E1637AD85}" type="presParOf" srcId="{33804F8D-0978-4A46-9EE4-02C696A80886}" destId="{CC4376BE-524D-46CA-8985-98616156215D}" srcOrd="0" destOrd="0" presId="urn:microsoft.com/office/officeart/2005/8/layout/orgChart1"/>
    <dgm:cxn modelId="{EB438484-EF4A-480C-AED8-4D38D4B0B8F5}" type="presParOf" srcId="{33804F8D-0978-4A46-9EE4-02C696A80886}" destId="{F3071EB6-6C2C-4FCB-8784-ED8842912871}" srcOrd="1" destOrd="0" presId="urn:microsoft.com/office/officeart/2005/8/layout/orgChart1"/>
    <dgm:cxn modelId="{5872F516-1656-493C-8EEB-E578D9926273}" type="presParOf" srcId="{6BFEBA8F-54A0-42A4-B7B5-9B8F09ACA803}" destId="{B0443DF1-9323-459A-8E45-818516519555}" srcOrd="1" destOrd="0" presId="urn:microsoft.com/office/officeart/2005/8/layout/orgChart1"/>
    <dgm:cxn modelId="{0B17CC6A-71A5-45FC-AAA3-83E96D3EEE69}" type="presParOf" srcId="{6BFEBA8F-54A0-42A4-B7B5-9B8F09ACA803}" destId="{2B4699EC-7793-44DE-BBBB-6023F27EB4F5}" srcOrd="2" destOrd="0" presId="urn:microsoft.com/office/officeart/2005/8/layout/orgChart1"/>
    <dgm:cxn modelId="{2F5082CF-BD4E-4915-9FFA-31CF78F9BB15}" type="presParOf" srcId="{8757EE7E-0358-405D-B066-9D62A0A3A186}" destId="{4A850A3F-B383-403F-8028-12C579F5AFDB}" srcOrd="2" destOrd="0" presId="urn:microsoft.com/office/officeart/2005/8/layout/orgChart1"/>
    <dgm:cxn modelId="{16FB1AAB-C015-4510-8A03-CB3A7EA8D638}" type="presParOf" srcId="{4A850A3F-B383-403F-8028-12C579F5AFDB}" destId="{2F866606-005A-4881-B932-687AFFE72A61}" srcOrd="0" destOrd="0" presId="urn:microsoft.com/office/officeart/2005/8/layout/orgChart1"/>
    <dgm:cxn modelId="{7054EB1F-AC31-4BC5-9645-F4164D6DB4CC}" type="presParOf" srcId="{4A850A3F-B383-403F-8028-12C579F5AFDB}" destId="{88765B17-1D9C-4DEE-87F6-30CD77239137}" srcOrd="1" destOrd="0" presId="urn:microsoft.com/office/officeart/2005/8/layout/orgChart1"/>
    <dgm:cxn modelId="{5F0A4E04-B8A1-453E-839B-75E2254F7C39}" type="presParOf" srcId="{88765B17-1D9C-4DEE-87F6-30CD77239137}" destId="{C012F191-A2F2-416A-8306-EE756AC75459}" srcOrd="0" destOrd="0" presId="urn:microsoft.com/office/officeart/2005/8/layout/orgChart1"/>
    <dgm:cxn modelId="{1623413A-17DC-4E8C-B980-C820CBF53177}" type="presParOf" srcId="{C012F191-A2F2-416A-8306-EE756AC75459}" destId="{C08F3106-8B6D-4123-B029-22C384FF9B37}" srcOrd="0" destOrd="0" presId="urn:microsoft.com/office/officeart/2005/8/layout/orgChart1"/>
    <dgm:cxn modelId="{E6725337-97FE-482A-9672-93A2E8821131}" type="presParOf" srcId="{C012F191-A2F2-416A-8306-EE756AC75459}" destId="{710B2D39-1AFD-4B43-AB6F-13F670CEE835}" srcOrd="1" destOrd="0" presId="urn:microsoft.com/office/officeart/2005/8/layout/orgChart1"/>
    <dgm:cxn modelId="{8C489386-5CC2-4893-B030-4B58FB1D2C14}" type="presParOf" srcId="{88765B17-1D9C-4DEE-87F6-30CD77239137}" destId="{07568583-C1AC-43FF-AE57-5E824F11772E}" srcOrd="1" destOrd="0" presId="urn:microsoft.com/office/officeart/2005/8/layout/orgChart1"/>
    <dgm:cxn modelId="{3F7A9A2E-3937-463E-920C-D530A6000DEB}" type="presParOf" srcId="{88765B17-1D9C-4DEE-87F6-30CD77239137}" destId="{5A3AAF6E-4C8E-4077-8467-7828D2F1EA58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B84CA79-77FE-4A9A-85D8-1911FF651790}" type="doc">
      <dgm:prSet loTypeId="urn:microsoft.com/office/officeart/2005/8/layout/process1" loCatId="process" qsTypeId="urn:microsoft.com/office/officeart/2005/8/quickstyle/3d1" qsCatId="3D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835D9EA6-D5FA-4F94-8F5F-1FB9A3D91B2A}">
      <dgm:prSet phldrT="[Text]" phldr="0"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Disempowerment</a:t>
          </a:r>
          <a:endParaRPr lang="en-GB" b="1" dirty="0">
            <a:solidFill>
              <a:schemeClr val="tx1"/>
            </a:solidFill>
          </a:endParaRPr>
        </a:p>
      </dgm:t>
    </dgm:pt>
    <dgm:pt modelId="{B3E60D20-B522-4C13-871F-3F9D6A1A339B}" type="parTrans" cxnId="{2B648D2F-A611-40F8-8448-6327AFDA48E9}">
      <dgm:prSet/>
      <dgm:spPr/>
      <dgm:t>
        <a:bodyPr/>
        <a:lstStyle/>
        <a:p>
          <a:endParaRPr lang="en-GB"/>
        </a:p>
      </dgm:t>
    </dgm:pt>
    <dgm:pt modelId="{B08AA8CE-6461-4798-A33A-5AB2DDE14640}" type="sibTrans" cxnId="{2B648D2F-A611-40F8-8448-6327AFDA48E9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78E75D88-9043-4E4B-BC2F-E11688D5F955}">
      <dgm:prSet phldrT="[Text]" phldr="0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Low confidence</a:t>
          </a:r>
        </a:p>
      </dgm:t>
    </dgm:pt>
    <dgm:pt modelId="{9320463C-A88B-4CA8-A1F5-F79A6553F435}" type="parTrans" cxnId="{8C16342A-D7EA-4209-875A-2B8C3FC0CDC6}">
      <dgm:prSet/>
      <dgm:spPr/>
      <dgm:t>
        <a:bodyPr/>
        <a:lstStyle/>
        <a:p>
          <a:endParaRPr lang="en-GB"/>
        </a:p>
      </dgm:t>
    </dgm:pt>
    <dgm:pt modelId="{24721F6F-739A-418B-B5AD-A500BB7703FC}" type="sibTrans" cxnId="{8C16342A-D7EA-4209-875A-2B8C3FC0CDC6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CEE3F424-B88B-4661-AB5D-8BE1E3640D53}">
      <dgm:prSet phldrT="[Text]" phldr="0"/>
      <dgm:spPr/>
      <dgm:t>
        <a:bodyPr/>
        <a:lstStyle/>
        <a:p>
          <a:r>
            <a:rPr lang="en-GB" b="1">
              <a:solidFill>
                <a:schemeClr val="tx1"/>
              </a:solidFill>
            </a:rPr>
            <a:t>Poor outcomes</a:t>
          </a:r>
          <a:endParaRPr lang="en-GB" b="1" dirty="0">
            <a:solidFill>
              <a:schemeClr val="tx1"/>
            </a:solidFill>
          </a:endParaRPr>
        </a:p>
      </dgm:t>
    </dgm:pt>
    <dgm:pt modelId="{5671AF05-E6A6-4DBF-A4E0-6A93CD25CC12}" type="parTrans" cxnId="{148C85B0-6952-4DBC-ACFB-E42EA614C8E4}">
      <dgm:prSet/>
      <dgm:spPr/>
      <dgm:t>
        <a:bodyPr/>
        <a:lstStyle/>
        <a:p>
          <a:endParaRPr lang="en-GB"/>
        </a:p>
      </dgm:t>
    </dgm:pt>
    <dgm:pt modelId="{156D432E-AF4B-4D44-8E74-D98854D83435}" type="sibTrans" cxnId="{148C85B0-6952-4DBC-ACFB-E42EA614C8E4}">
      <dgm:prSet/>
      <dgm:spPr/>
      <dgm:t>
        <a:bodyPr/>
        <a:lstStyle/>
        <a:p>
          <a:endParaRPr lang="en-GB"/>
        </a:p>
      </dgm:t>
    </dgm:pt>
    <dgm:pt modelId="{D93F85C5-1689-49B7-8E99-ECC9C7A889B3}" type="pres">
      <dgm:prSet presAssocID="{9B84CA79-77FE-4A9A-85D8-1911FF651790}" presName="Name0" presStyleCnt="0">
        <dgm:presLayoutVars>
          <dgm:dir/>
          <dgm:resizeHandles val="exact"/>
        </dgm:presLayoutVars>
      </dgm:prSet>
      <dgm:spPr/>
    </dgm:pt>
    <dgm:pt modelId="{CEC4808C-C31F-4431-BF40-BFEE788017D6}" type="pres">
      <dgm:prSet presAssocID="{835D9EA6-D5FA-4F94-8F5F-1FB9A3D91B2A}" presName="node" presStyleLbl="node1" presStyleIdx="0" presStyleCnt="3">
        <dgm:presLayoutVars>
          <dgm:bulletEnabled val="1"/>
        </dgm:presLayoutVars>
      </dgm:prSet>
      <dgm:spPr/>
    </dgm:pt>
    <dgm:pt modelId="{BC903532-70B0-4E4B-832D-E2A9A6B4D721}" type="pres">
      <dgm:prSet presAssocID="{B08AA8CE-6461-4798-A33A-5AB2DDE14640}" presName="sibTrans" presStyleLbl="sibTrans2D1" presStyleIdx="0" presStyleCnt="2"/>
      <dgm:spPr/>
    </dgm:pt>
    <dgm:pt modelId="{638E1EB1-1DAC-490F-8C88-589E58C57671}" type="pres">
      <dgm:prSet presAssocID="{B08AA8CE-6461-4798-A33A-5AB2DDE14640}" presName="connectorText" presStyleLbl="sibTrans2D1" presStyleIdx="0" presStyleCnt="2"/>
      <dgm:spPr/>
    </dgm:pt>
    <dgm:pt modelId="{7FCD5C02-7A13-47BE-9754-DC54A1D2B6D9}" type="pres">
      <dgm:prSet presAssocID="{78E75D88-9043-4E4B-BC2F-E11688D5F955}" presName="node" presStyleLbl="node1" presStyleIdx="1" presStyleCnt="3">
        <dgm:presLayoutVars>
          <dgm:bulletEnabled val="1"/>
        </dgm:presLayoutVars>
      </dgm:prSet>
      <dgm:spPr/>
    </dgm:pt>
    <dgm:pt modelId="{732F87DB-F47B-4264-A820-74F073BAEA37}" type="pres">
      <dgm:prSet presAssocID="{24721F6F-739A-418B-B5AD-A500BB7703FC}" presName="sibTrans" presStyleLbl="sibTrans2D1" presStyleIdx="1" presStyleCnt="2"/>
      <dgm:spPr/>
    </dgm:pt>
    <dgm:pt modelId="{FF85A647-7FC7-4C2B-8EF8-AEB1D8BE48DC}" type="pres">
      <dgm:prSet presAssocID="{24721F6F-739A-418B-B5AD-A500BB7703FC}" presName="connectorText" presStyleLbl="sibTrans2D1" presStyleIdx="1" presStyleCnt="2"/>
      <dgm:spPr/>
    </dgm:pt>
    <dgm:pt modelId="{BB6C58B3-253A-43E0-BA97-9B52E6F917A0}" type="pres">
      <dgm:prSet presAssocID="{CEE3F424-B88B-4661-AB5D-8BE1E3640D53}" presName="node" presStyleLbl="node1" presStyleIdx="2" presStyleCnt="3">
        <dgm:presLayoutVars>
          <dgm:bulletEnabled val="1"/>
        </dgm:presLayoutVars>
      </dgm:prSet>
      <dgm:spPr/>
    </dgm:pt>
  </dgm:ptLst>
  <dgm:cxnLst>
    <dgm:cxn modelId="{8C16342A-D7EA-4209-875A-2B8C3FC0CDC6}" srcId="{9B84CA79-77FE-4A9A-85D8-1911FF651790}" destId="{78E75D88-9043-4E4B-BC2F-E11688D5F955}" srcOrd="1" destOrd="0" parTransId="{9320463C-A88B-4CA8-A1F5-F79A6553F435}" sibTransId="{24721F6F-739A-418B-B5AD-A500BB7703FC}"/>
    <dgm:cxn modelId="{2B648D2F-A611-40F8-8448-6327AFDA48E9}" srcId="{9B84CA79-77FE-4A9A-85D8-1911FF651790}" destId="{835D9EA6-D5FA-4F94-8F5F-1FB9A3D91B2A}" srcOrd="0" destOrd="0" parTransId="{B3E60D20-B522-4C13-871F-3F9D6A1A339B}" sibTransId="{B08AA8CE-6461-4798-A33A-5AB2DDE14640}"/>
    <dgm:cxn modelId="{F3CA5977-1FB5-4436-8167-EBA93AC0C878}" type="presOf" srcId="{CEE3F424-B88B-4661-AB5D-8BE1E3640D53}" destId="{BB6C58B3-253A-43E0-BA97-9B52E6F917A0}" srcOrd="0" destOrd="0" presId="urn:microsoft.com/office/officeart/2005/8/layout/process1"/>
    <dgm:cxn modelId="{519D0283-698E-4B12-ADEC-EC2F6831DA98}" type="presOf" srcId="{24721F6F-739A-418B-B5AD-A500BB7703FC}" destId="{732F87DB-F47B-4264-A820-74F073BAEA37}" srcOrd="0" destOrd="0" presId="urn:microsoft.com/office/officeart/2005/8/layout/process1"/>
    <dgm:cxn modelId="{84EB3F94-4BB3-4667-8FD9-701D954A22A8}" type="presOf" srcId="{9B84CA79-77FE-4A9A-85D8-1911FF651790}" destId="{D93F85C5-1689-49B7-8E99-ECC9C7A889B3}" srcOrd="0" destOrd="0" presId="urn:microsoft.com/office/officeart/2005/8/layout/process1"/>
    <dgm:cxn modelId="{9DDDE496-FB11-430E-8FFA-0D20B799ABBF}" type="presOf" srcId="{B08AA8CE-6461-4798-A33A-5AB2DDE14640}" destId="{638E1EB1-1DAC-490F-8C88-589E58C57671}" srcOrd="1" destOrd="0" presId="urn:microsoft.com/office/officeart/2005/8/layout/process1"/>
    <dgm:cxn modelId="{67373F98-049C-4736-912E-1E1F6F3C86E8}" type="presOf" srcId="{78E75D88-9043-4E4B-BC2F-E11688D5F955}" destId="{7FCD5C02-7A13-47BE-9754-DC54A1D2B6D9}" srcOrd="0" destOrd="0" presId="urn:microsoft.com/office/officeart/2005/8/layout/process1"/>
    <dgm:cxn modelId="{148C85B0-6952-4DBC-ACFB-E42EA614C8E4}" srcId="{9B84CA79-77FE-4A9A-85D8-1911FF651790}" destId="{CEE3F424-B88B-4661-AB5D-8BE1E3640D53}" srcOrd="2" destOrd="0" parTransId="{5671AF05-E6A6-4DBF-A4E0-6A93CD25CC12}" sibTransId="{156D432E-AF4B-4D44-8E74-D98854D83435}"/>
    <dgm:cxn modelId="{FF7D78E3-2FC4-4B74-B29F-AC7B16B9829F}" type="presOf" srcId="{835D9EA6-D5FA-4F94-8F5F-1FB9A3D91B2A}" destId="{CEC4808C-C31F-4431-BF40-BFEE788017D6}" srcOrd="0" destOrd="0" presId="urn:microsoft.com/office/officeart/2005/8/layout/process1"/>
    <dgm:cxn modelId="{E9D69EEA-0DF3-4D86-B10B-EF86E07E13FB}" type="presOf" srcId="{B08AA8CE-6461-4798-A33A-5AB2DDE14640}" destId="{BC903532-70B0-4E4B-832D-E2A9A6B4D721}" srcOrd="0" destOrd="0" presId="urn:microsoft.com/office/officeart/2005/8/layout/process1"/>
    <dgm:cxn modelId="{2A0749ED-1EE7-4FB5-AB91-5A9E799F46D5}" type="presOf" srcId="{24721F6F-739A-418B-B5AD-A500BB7703FC}" destId="{FF85A647-7FC7-4C2B-8EF8-AEB1D8BE48DC}" srcOrd="1" destOrd="0" presId="urn:microsoft.com/office/officeart/2005/8/layout/process1"/>
    <dgm:cxn modelId="{F39FAAA9-1656-4589-A288-1787AE327390}" type="presParOf" srcId="{D93F85C5-1689-49B7-8E99-ECC9C7A889B3}" destId="{CEC4808C-C31F-4431-BF40-BFEE788017D6}" srcOrd="0" destOrd="0" presId="urn:microsoft.com/office/officeart/2005/8/layout/process1"/>
    <dgm:cxn modelId="{315FBF71-E0FF-419F-B7EF-1679063E97D9}" type="presParOf" srcId="{D93F85C5-1689-49B7-8E99-ECC9C7A889B3}" destId="{BC903532-70B0-4E4B-832D-E2A9A6B4D721}" srcOrd="1" destOrd="0" presId="urn:microsoft.com/office/officeart/2005/8/layout/process1"/>
    <dgm:cxn modelId="{AD8BC0EE-A5CE-4D35-A220-92BFDF427F09}" type="presParOf" srcId="{BC903532-70B0-4E4B-832D-E2A9A6B4D721}" destId="{638E1EB1-1DAC-490F-8C88-589E58C57671}" srcOrd="0" destOrd="0" presId="urn:microsoft.com/office/officeart/2005/8/layout/process1"/>
    <dgm:cxn modelId="{3F8F1DA5-92B3-400A-8211-9109C015BEAB}" type="presParOf" srcId="{D93F85C5-1689-49B7-8E99-ECC9C7A889B3}" destId="{7FCD5C02-7A13-47BE-9754-DC54A1D2B6D9}" srcOrd="2" destOrd="0" presId="urn:microsoft.com/office/officeart/2005/8/layout/process1"/>
    <dgm:cxn modelId="{9589AB2B-6E8C-4CE8-B925-081B76C3CDED}" type="presParOf" srcId="{D93F85C5-1689-49B7-8E99-ECC9C7A889B3}" destId="{732F87DB-F47B-4264-A820-74F073BAEA37}" srcOrd="3" destOrd="0" presId="urn:microsoft.com/office/officeart/2005/8/layout/process1"/>
    <dgm:cxn modelId="{0681942E-58EE-4D13-AFE2-9B429F15613A}" type="presParOf" srcId="{732F87DB-F47B-4264-A820-74F073BAEA37}" destId="{FF85A647-7FC7-4C2B-8EF8-AEB1D8BE48DC}" srcOrd="0" destOrd="0" presId="urn:microsoft.com/office/officeart/2005/8/layout/process1"/>
    <dgm:cxn modelId="{28877BF8-4AD7-46A7-901A-BACE4BEEF0CF}" type="presParOf" srcId="{D93F85C5-1689-49B7-8E99-ECC9C7A889B3}" destId="{BB6C58B3-253A-43E0-BA97-9B52E6F917A0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1CFDC4B-6721-445F-81DD-B7F7E27EA1FE}" type="doc">
      <dgm:prSet loTypeId="urn:microsoft.com/office/officeart/2005/8/layout/process5" loCatId="process" qsTypeId="urn:microsoft.com/office/officeart/2005/8/quickstyle/3d1" qsCatId="3D" csTypeId="urn:microsoft.com/office/officeart/2005/8/colors/accent1_4" csCatId="accent1"/>
      <dgm:spPr/>
      <dgm:t>
        <a:bodyPr/>
        <a:lstStyle/>
        <a:p>
          <a:endParaRPr lang="en-US"/>
        </a:p>
      </dgm:t>
    </dgm:pt>
    <dgm:pt modelId="{80D9A2FB-B907-457C-A8A9-A489332FED16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Informed patients achieve better health outcomes.</a:t>
          </a:r>
        </a:p>
      </dgm:t>
    </dgm:pt>
    <dgm:pt modelId="{A872D057-66B2-4CEE-932B-5FBC485E402B}" type="parTrans" cxnId="{5D76914C-2ED7-455F-86D5-4CD99F124DC0}">
      <dgm:prSet/>
      <dgm:spPr/>
      <dgm:t>
        <a:bodyPr/>
        <a:lstStyle/>
        <a:p>
          <a:endParaRPr lang="en-US"/>
        </a:p>
      </dgm:t>
    </dgm:pt>
    <dgm:pt modelId="{B5243121-6B97-4C29-B61E-BB6C5B256E88}" type="sibTrans" cxnId="{5D76914C-2ED7-455F-86D5-4CD99F124DC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D8C8925A-9E4F-4C91-B7FF-5DB0EBB76F4B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Self-management support (e.g., diabetes, asthma).</a:t>
          </a:r>
        </a:p>
      </dgm:t>
    </dgm:pt>
    <dgm:pt modelId="{FA9DF1AB-B472-46B4-95C7-08380035781F}" type="parTrans" cxnId="{C423139F-74D7-492F-B926-7DF47B073700}">
      <dgm:prSet/>
      <dgm:spPr/>
      <dgm:t>
        <a:bodyPr/>
        <a:lstStyle/>
        <a:p>
          <a:endParaRPr lang="en-US"/>
        </a:p>
      </dgm:t>
    </dgm:pt>
    <dgm:pt modelId="{2ADABEDE-6A57-4A5F-A698-DE421C29ECE8}" type="sibTrans" cxnId="{C423139F-74D7-492F-B926-7DF47B073700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3D312AC4-19C4-4E36-8213-9EE77EB22E39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The 'expert patient' model – active partners, not passive recipients.</a:t>
          </a:r>
        </a:p>
      </dgm:t>
    </dgm:pt>
    <dgm:pt modelId="{4C4CD146-13E6-4C15-ABA5-6BB3D3D3A956}" type="parTrans" cxnId="{95421A13-C499-44AE-87A6-3619BAB884DA}">
      <dgm:prSet/>
      <dgm:spPr/>
      <dgm:t>
        <a:bodyPr/>
        <a:lstStyle/>
        <a:p>
          <a:endParaRPr lang="en-US"/>
        </a:p>
      </dgm:t>
    </dgm:pt>
    <dgm:pt modelId="{9F6A554C-F420-496B-92AC-BA8B23A2F099}" type="sibTrans" cxnId="{95421A13-C499-44AE-87A6-3619BAB884DA}">
      <dgm:prSet/>
      <dgm:spPr/>
      <dgm:t>
        <a:bodyPr/>
        <a:lstStyle/>
        <a:p>
          <a:endParaRPr lang="en-US" b="1">
            <a:solidFill>
              <a:schemeClr val="tx1"/>
            </a:solidFill>
          </a:endParaRPr>
        </a:p>
      </dgm:t>
    </dgm:pt>
    <dgm:pt modelId="{F9E17B50-98CE-4108-8F10-F5CEAF07583B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Shared decisions improve compliance and dignity.</a:t>
          </a:r>
        </a:p>
      </dgm:t>
    </dgm:pt>
    <dgm:pt modelId="{06445083-EC69-41AA-84EE-3FB7FE22F7BB}" type="parTrans" cxnId="{A5058397-1515-4600-B4D3-DE8E88D22C47}">
      <dgm:prSet/>
      <dgm:spPr/>
      <dgm:t>
        <a:bodyPr/>
        <a:lstStyle/>
        <a:p>
          <a:endParaRPr lang="en-US"/>
        </a:p>
      </dgm:t>
    </dgm:pt>
    <dgm:pt modelId="{56FEE048-15BA-4DB5-9635-D576A18B37FA}" type="sibTrans" cxnId="{A5058397-1515-4600-B4D3-DE8E88D22C47}">
      <dgm:prSet/>
      <dgm:spPr/>
      <dgm:t>
        <a:bodyPr/>
        <a:lstStyle/>
        <a:p>
          <a:endParaRPr lang="en-US"/>
        </a:p>
      </dgm:t>
    </dgm:pt>
    <dgm:pt modelId="{B30A7AEA-B088-4C6F-96D0-E6DD5D93BEAA}" type="pres">
      <dgm:prSet presAssocID="{81CFDC4B-6721-445F-81DD-B7F7E27EA1FE}" presName="diagram" presStyleCnt="0">
        <dgm:presLayoutVars>
          <dgm:dir/>
          <dgm:resizeHandles val="exact"/>
        </dgm:presLayoutVars>
      </dgm:prSet>
      <dgm:spPr/>
    </dgm:pt>
    <dgm:pt modelId="{74FBB5E0-EE90-480E-9F75-CECA45A6294E}" type="pres">
      <dgm:prSet presAssocID="{80D9A2FB-B907-457C-A8A9-A489332FED16}" presName="node" presStyleLbl="node1" presStyleIdx="0" presStyleCnt="4">
        <dgm:presLayoutVars>
          <dgm:bulletEnabled val="1"/>
        </dgm:presLayoutVars>
      </dgm:prSet>
      <dgm:spPr/>
    </dgm:pt>
    <dgm:pt modelId="{75457ECD-1CE0-47CB-B988-DC47B0ED644B}" type="pres">
      <dgm:prSet presAssocID="{B5243121-6B97-4C29-B61E-BB6C5B256E88}" presName="sibTrans" presStyleLbl="sibTrans2D1" presStyleIdx="0" presStyleCnt="3"/>
      <dgm:spPr/>
    </dgm:pt>
    <dgm:pt modelId="{13AD0E25-D7BC-4F36-81CD-03D4576AADC5}" type="pres">
      <dgm:prSet presAssocID="{B5243121-6B97-4C29-B61E-BB6C5B256E88}" presName="connectorText" presStyleLbl="sibTrans2D1" presStyleIdx="0" presStyleCnt="3"/>
      <dgm:spPr/>
    </dgm:pt>
    <dgm:pt modelId="{EE3A02A0-C0D2-44F8-9D2D-7A9655C7EDCE}" type="pres">
      <dgm:prSet presAssocID="{D8C8925A-9E4F-4C91-B7FF-5DB0EBB76F4B}" presName="node" presStyleLbl="node1" presStyleIdx="1" presStyleCnt="4">
        <dgm:presLayoutVars>
          <dgm:bulletEnabled val="1"/>
        </dgm:presLayoutVars>
      </dgm:prSet>
      <dgm:spPr/>
    </dgm:pt>
    <dgm:pt modelId="{9C770676-1C5E-4C2B-A66B-676F2E17C013}" type="pres">
      <dgm:prSet presAssocID="{2ADABEDE-6A57-4A5F-A698-DE421C29ECE8}" presName="sibTrans" presStyleLbl="sibTrans2D1" presStyleIdx="1" presStyleCnt="3"/>
      <dgm:spPr/>
    </dgm:pt>
    <dgm:pt modelId="{D5107E9E-2FF2-4091-A6AB-C67C620AA0F3}" type="pres">
      <dgm:prSet presAssocID="{2ADABEDE-6A57-4A5F-A698-DE421C29ECE8}" presName="connectorText" presStyleLbl="sibTrans2D1" presStyleIdx="1" presStyleCnt="3"/>
      <dgm:spPr/>
    </dgm:pt>
    <dgm:pt modelId="{909C66A6-A2AB-4789-B1D2-E6D977016FBD}" type="pres">
      <dgm:prSet presAssocID="{3D312AC4-19C4-4E36-8213-9EE77EB22E39}" presName="node" presStyleLbl="node1" presStyleIdx="2" presStyleCnt="4">
        <dgm:presLayoutVars>
          <dgm:bulletEnabled val="1"/>
        </dgm:presLayoutVars>
      </dgm:prSet>
      <dgm:spPr/>
    </dgm:pt>
    <dgm:pt modelId="{A8E5169E-7B2E-4BF5-9FD3-F0BA473FF0D2}" type="pres">
      <dgm:prSet presAssocID="{9F6A554C-F420-496B-92AC-BA8B23A2F099}" presName="sibTrans" presStyleLbl="sibTrans2D1" presStyleIdx="2" presStyleCnt="3"/>
      <dgm:spPr/>
    </dgm:pt>
    <dgm:pt modelId="{11365A23-3D22-4DCB-BBE8-6EA9193787EC}" type="pres">
      <dgm:prSet presAssocID="{9F6A554C-F420-496B-92AC-BA8B23A2F099}" presName="connectorText" presStyleLbl="sibTrans2D1" presStyleIdx="2" presStyleCnt="3"/>
      <dgm:spPr/>
    </dgm:pt>
    <dgm:pt modelId="{9F3BE309-BDF7-4195-B075-4F1A79AB2460}" type="pres">
      <dgm:prSet presAssocID="{F9E17B50-98CE-4108-8F10-F5CEAF07583B}" presName="node" presStyleLbl="node1" presStyleIdx="3" presStyleCnt="4">
        <dgm:presLayoutVars>
          <dgm:bulletEnabled val="1"/>
        </dgm:presLayoutVars>
      </dgm:prSet>
      <dgm:spPr/>
    </dgm:pt>
  </dgm:ptLst>
  <dgm:cxnLst>
    <dgm:cxn modelId="{11CE450E-6857-4FD4-8852-204BFF5173F8}" type="presOf" srcId="{9F6A554C-F420-496B-92AC-BA8B23A2F099}" destId="{A8E5169E-7B2E-4BF5-9FD3-F0BA473FF0D2}" srcOrd="0" destOrd="0" presId="urn:microsoft.com/office/officeart/2005/8/layout/process5"/>
    <dgm:cxn modelId="{95421A13-C499-44AE-87A6-3619BAB884DA}" srcId="{81CFDC4B-6721-445F-81DD-B7F7E27EA1FE}" destId="{3D312AC4-19C4-4E36-8213-9EE77EB22E39}" srcOrd="2" destOrd="0" parTransId="{4C4CD146-13E6-4C15-ABA5-6BB3D3D3A956}" sibTransId="{9F6A554C-F420-496B-92AC-BA8B23A2F099}"/>
    <dgm:cxn modelId="{70474665-00FF-4847-A30E-696E3C5C3EE3}" type="presOf" srcId="{2ADABEDE-6A57-4A5F-A698-DE421C29ECE8}" destId="{D5107E9E-2FF2-4091-A6AB-C67C620AA0F3}" srcOrd="1" destOrd="0" presId="urn:microsoft.com/office/officeart/2005/8/layout/process5"/>
    <dgm:cxn modelId="{39A18B65-3781-415C-8B1C-AD78896A112C}" type="presOf" srcId="{B5243121-6B97-4C29-B61E-BB6C5B256E88}" destId="{75457ECD-1CE0-47CB-B988-DC47B0ED644B}" srcOrd="0" destOrd="0" presId="urn:microsoft.com/office/officeart/2005/8/layout/process5"/>
    <dgm:cxn modelId="{7A299268-4AE7-4BB5-AB65-EEF63A3EB1DA}" type="presOf" srcId="{81CFDC4B-6721-445F-81DD-B7F7E27EA1FE}" destId="{B30A7AEA-B088-4C6F-96D0-E6DD5D93BEAA}" srcOrd="0" destOrd="0" presId="urn:microsoft.com/office/officeart/2005/8/layout/process5"/>
    <dgm:cxn modelId="{5D76914C-2ED7-455F-86D5-4CD99F124DC0}" srcId="{81CFDC4B-6721-445F-81DD-B7F7E27EA1FE}" destId="{80D9A2FB-B907-457C-A8A9-A489332FED16}" srcOrd="0" destOrd="0" parTransId="{A872D057-66B2-4CEE-932B-5FBC485E402B}" sibTransId="{B5243121-6B97-4C29-B61E-BB6C5B256E88}"/>
    <dgm:cxn modelId="{75A80552-7F02-4713-B8AF-EEABE77F9870}" type="presOf" srcId="{80D9A2FB-B907-457C-A8A9-A489332FED16}" destId="{74FBB5E0-EE90-480E-9F75-CECA45A6294E}" srcOrd="0" destOrd="0" presId="urn:microsoft.com/office/officeart/2005/8/layout/process5"/>
    <dgm:cxn modelId="{3BEA1055-B2AE-43D7-93B1-DF6233FC8E1A}" type="presOf" srcId="{F9E17B50-98CE-4108-8F10-F5CEAF07583B}" destId="{9F3BE309-BDF7-4195-B075-4F1A79AB2460}" srcOrd="0" destOrd="0" presId="urn:microsoft.com/office/officeart/2005/8/layout/process5"/>
    <dgm:cxn modelId="{6F762C80-020E-4826-B30D-BD1B49ADA6C3}" type="presOf" srcId="{2ADABEDE-6A57-4A5F-A698-DE421C29ECE8}" destId="{9C770676-1C5E-4C2B-A66B-676F2E17C013}" srcOrd="0" destOrd="0" presId="urn:microsoft.com/office/officeart/2005/8/layout/process5"/>
    <dgm:cxn modelId="{0D8FFB84-B126-4282-959A-1030591BD523}" type="presOf" srcId="{D8C8925A-9E4F-4C91-B7FF-5DB0EBB76F4B}" destId="{EE3A02A0-C0D2-44F8-9D2D-7A9655C7EDCE}" srcOrd="0" destOrd="0" presId="urn:microsoft.com/office/officeart/2005/8/layout/process5"/>
    <dgm:cxn modelId="{A5058397-1515-4600-B4D3-DE8E88D22C47}" srcId="{81CFDC4B-6721-445F-81DD-B7F7E27EA1FE}" destId="{F9E17B50-98CE-4108-8F10-F5CEAF07583B}" srcOrd="3" destOrd="0" parTransId="{06445083-EC69-41AA-84EE-3FB7FE22F7BB}" sibTransId="{56FEE048-15BA-4DB5-9635-D576A18B37FA}"/>
    <dgm:cxn modelId="{C423139F-74D7-492F-B926-7DF47B073700}" srcId="{81CFDC4B-6721-445F-81DD-B7F7E27EA1FE}" destId="{D8C8925A-9E4F-4C91-B7FF-5DB0EBB76F4B}" srcOrd="1" destOrd="0" parTransId="{FA9DF1AB-B472-46B4-95C7-08380035781F}" sibTransId="{2ADABEDE-6A57-4A5F-A698-DE421C29ECE8}"/>
    <dgm:cxn modelId="{B4459EA2-DEAD-47D2-B566-240984A10DFD}" type="presOf" srcId="{9F6A554C-F420-496B-92AC-BA8B23A2F099}" destId="{11365A23-3D22-4DCB-BBE8-6EA9193787EC}" srcOrd="1" destOrd="0" presId="urn:microsoft.com/office/officeart/2005/8/layout/process5"/>
    <dgm:cxn modelId="{13DF27D3-F857-4799-A964-0FB67455FB90}" type="presOf" srcId="{3D312AC4-19C4-4E36-8213-9EE77EB22E39}" destId="{909C66A6-A2AB-4789-B1D2-E6D977016FBD}" srcOrd="0" destOrd="0" presId="urn:microsoft.com/office/officeart/2005/8/layout/process5"/>
    <dgm:cxn modelId="{C95994D8-BEBC-4383-BC89-96BE269B64A4}" type="presOf" srcId="{B5243121-6B97-4C29-B61E-BB6C5B256E88}" destId="{13AD0E25-D7BC-4F36-81CD-03D4576AADC5}" srcOrd="1" destOrd="0" presId="urn:microsoft.com/office/officeart/2005/8/layout/process5"/>
    <dgm:cxn modelId="{76F8C5AD-DACA-41EC-B1B8-EB7A8DAF3F23}" type="presParOf" srcId="{B30A7AEA-B088-4C6F-96D0-E6DD5D93BEAA}" destId="{74FBB5E0-EE90-480E-9F75-CECA45A6294E}" srcOrd="0" destOrd="0" presId="urn:microsoft.com/office/officeart/2005/8/layout/process5"/>
    <dgm:cxn modelId="{82FE1FF4-3A92-4EB2-9D14-5CC7CEB12148}" type="presParOf" srcId="{B30A7AEA-B088-4C6F-96D0-E6DD5D93BEAA}" destId="{75457ECD-1CE0-47CB-B988-DC47B0ED644B}" srcOrd="1" destOrd="0" presId="urn:microsoft.com/office/officeart/2005/8/layout/process5"/>
    <dgm:cxn modelId="{A641D431-A733-43B4-A1A7-7A29960028CD}" type="presParOf" srcId="{75457ECD-1CE0-47CB-B988-DC47B0ED644B}" destId="{13AD0E25-D7BC-4F36-81CD-03D4576AADC5}" srcOrd="0" destOrd="0" presId="urn:microsoft.com/office/officeart/2005/8/layout/process5"/>
    <dgm:cxn modelId="{BB76FAEE-414E-4D81-A2E6-78F80881BF3B}" type="presParOf" srcId="{B30A7AEA-B088-4C6F-96D0-E6DD5D93BEAA}" destId="{EE3A02A0-C0D2-44F8-9D2D-7A9655C7EDCE}" srcOrd="2" destOrd="0" presId="urn:microsoft.com/office/officeart/2005/8/layout/process5"/>
    <dgm:cxn modelId="{C7E82122-0BFA-471F-985C-D119EB0A809F}" type="presParOf" srcId="{B30A7AEA-B088-4C6F-96D0-E6DD5D93BEAA}" destId="{9C770676-1C5E-4C2B-A66B-676F2E17C013}" srcOrd="3" destOrd="0" presId="urn:microsoft.com/office/officeart/2005/8/layout/process5"/>
    <dgm:cxn modelId="{4CB4A023-7D82-438D-AE15-B9811D13378B}" type="presParOf" srcId="{9C770676-1C5E-4C2B-A66B-676F2E17C013}" destId="{D5107E9E-2FF2-4091-A6AB-C67C620AA0F3}" srcOrd="0" destOrd="0" presId="urn:microsoft.com/office/officeart/2005/8/layout/process5"/>
    <dgm:cxn modelId="{2B431106-86D6-4362-A4DB-97EF2F40F336}" type="presParOf" srcId="{B30A7AEA-B088-4C6F-96D0-E6DD5D93BEAA}" destId="{909C66A6-A2AB-4789-B1D2-E6D977016FBD}" srcOrd="4" destOrd="0" presId="urn:microsoft.com/office/officeart/2005/8/layout/process5"/>
    <dgm:cxn modelId="{66C490E9-DAEA-478E-9D4B-B47850AC05A9}" type="presParOf" srcId="{B30A7AEA-B088-4C6F-96D0-E6DD5D93BEAA}" destId="{A8E5169E-7B2E-4BF5-9FD3-F0BA473FF0D2}" srcOrd="5" destOrd="0" presId="urn:microsoft.com/office/officeart/2005/8/layout/process5"/>
    <dgm:cxn modelId="{B258AF8B-C0A8-4A91-9EE0-65F194EAD1CA}" type="presParOf" srcId="{A8E5169E-7B2E-4BF5-9FD3-F0BA473FF0D2}" destId="{11365A23-3D22-4DCB-BBE8-6EA9193787EC}" srcOrd="0" destOrd="0" presId="urn:microsoft.com/office/officeart/2005/8/layout/process5"/>
    <dgm:cxn modelId="{8B96844C-1080-4C2F-9F50-0FE8C56467CC}" type="presParOf" srcId="{B30A7AEA-B088-4C6F-96D0-E6DD5D93BEAA}" destId="{9F3BE309-BDF7-4195-B075-4F1A79AB2460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49C06B6-7C04-4BA1-A5DD-A1D6BC5961CC}" type="doc">
      <dgm:prSet loTypeId="urn:microsoft.com/office/officeart/2005/8/layout/radial6" loCatId="relationship" qsTypeId="urn:microsoft.com/office/officeart/2005/8/quickstyle/3d1" qsCatId="3D" csTypeId="urn:microsoft.com/office/officeart/2005/8/colors/accent3_4" csCatId="accent3" phldr="1"/>
      <dgm:spPr/>
      <dgm:t>
        <a:bodyPr/>
        <a:lstStyle/>
        <a:p>
          <a:endParaRPr lang="en-GB"/>
        </a:p>
      </dgm:t>
    </dgm:pt>
    <dgm:pt modelId="{ECFE4308-E0EA-453F-9BBA-211C85E2E9F9}">
      <dgm:prSet phldrT="[Text]"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NHS Principle: 'No decision about me, without me.'</a:t>
          </a:r>
          <a:endParaRPr lang="en-GB" b="1" dirty="0">
            <a:solidFill>
              <a:schemeClr val="tx1"/>
            </a:solidFill>
          </a:endParaRPr>
        </a:p>
      </dgm:t>
    </dgm:pt>
    <dgm:pt modelId="{6FA09353-2CEC-4E41-9E71-E6E166C564CC}" type="parTrans" cxnId="{749B48C2-E0AB-4662-BCC8-F0B20F8A855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9A4C301C-1681-447D-9199-ABA7677462D3}" type="sibTrans" cxnId="{749B48C2-E0AB-4662-BCC8-F0B20F8A8552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1D5A185-F7E8-498E-9446-F93307162213}">
      <dgm:prSet phldrT="[Text]" custT="1"/>
      <dgm:spPr/>
      <dgm:t>
        <a:bodyPr/>
        <a:lstStyle/>
        <a:p>
          <a:r>
            <a:rPr lang="en-US" sz="1200" b="1" dirty="0">
              <a:solidFill>
                <a:schemeClr val="tx1"/>
              </a:solidFill>
            </a:rPr>
            <a:t>Co-production: patients, families, and professionals working together.</a:t>
          </a:r>
          <a:endParaRPr lang="en-GB" sz="1200" b="1" dirty="0">
            <a:solidFill>
              <a:schemeClr val="tx1"/>
            </a:solidFill>
          </a:endParaRPr>
        </a:p>
      </dgm:t>
    </dgm:pt>
    <dgm:pt modelId="{5AF390C8-8FE7-4F59-9857-02B79DB5A545}" type="parTrans" cxnId="{76D9218C-FAAD-4FE6-B704-0699EE308023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D0B3364-8B31-4309-B012-5B62A0B2444D}" type="sibTrans" cxnId="{76D9218C-FAAD-4FE6-B704-0699EE308023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F00223A4-55B1-46EB-8B63-EBDBAB57188D}">
      <dgm:prSet phldrT="[Text]" custT="1"/>
      <dgm:spPr/>
      <dgm:t>
        <a:bodyPr/>
        <a:lstStyle/>
        <a:p>
          <a:r>
            <a:rPr lang="en-US" sz="1200" b="1" dirty="0">
              <a:solidFill>
                <a:schemeClr val="tx1"/>
              </a:solidFill>
            </a:rPr>
            <a:t>Shared decision-making respects autonomy and </a:t>
          </a:r>
          <a:r>
            <a:rPr lang="en-US" sz="1200" b="1" dirty="0" err="1">
              <a:solidFill>
                <a:schemeClr val="tx1"/>
              </a:solidFill>
            </a:rPr>
            <a:t>cho</a:t>
          </a:r>
          <a:endParaRPr lang="en-GB" sz="1200" b="1" dirty="0">
            <a:solidFill>
              <a:schemeClr val="tx1"/>
            </a:solidFill>
          </a:endParaRPr>
        </a:p>
      </dgm:t>
    </dgm:pt>
    <dgm:pt modelId="{F987E607-6D08-4FB8-9C66-D25D4A52852D}" type="parTrans" cxnId="{C9374A1F-764D-449C-9BDC-E38CE8CB57BF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CF575228-2439-4F3E-9769-560B224585C7}" type="sibTrans" cxnId="{C9374A1F-764D-449C-9BDC-E38CE8CB57BF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40E172C5-4F8D-4F6D-9E9A-2230F93EF8B5}">
      <dgm:prSet phldrT="[Text]"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Builds trust and engagement</a:t>
          </a:r>
          <a:endParaRPr lang="en-GB" sz="1400" b="1" dirty="0">
            <a:solidFill>
              <a:schemeClr val="tx1"/>
            </a:solidFill>
          </a:endParaRPr>
        </a:p>
      </dgm:t>
    </dgm:pt>
    <dgm:pt modelId="{A1327A1B-5B7F-4B66-8ED3-47510DCF4C45}" type="parTrans" cxnId="{58FFA4B9-FFAA-4B2D-BD2B-1C5EE06F52FD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6830EFAA-2118-4B88-A290-26F3C6EA0073}" type="sibTrans" cxnId="{58FFA4B9-FFAA-4B2D-BD2B-1C5EE06F52FD}">
      <dgm:prSet/>
      <dgm:spPr/>
      <dgm:t>
        <a:bodyPr/>
        <a:lstStyle/>
        <a:p>
          <a:endParaRPr lang="en-GB" b="1">
            <a:solidFill>
              <a:schemeClr val="tx1"/>
            </a:solidFill>
          </a:endParaRPr>
        </a:p>
      </dgm:t>
    </dgm:pt>
    <dgm:pt modelId="{DAA48A2D-2ECC-4D14-BED8-9A915A51E097}" type="pres">
      <dgm:prSet presAssocID="{B49C06B6-7C04-4BA1-A5DD-A1D6BC5961CC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80AE4F9-B03F-40F2-AD54-BAFD74C7E560}" type="pres">
      <dgm:prSet presAssocID="{ECFE4308-E0EA-453F-9BBA-211C85E2E9F9}" presName="centerShape" presStyleLbl="node0" presStyleIdx="0" presStyleCnt="1"/>
      <dgm:spPr/>
    </dgm:pt>
    <dgm:pt modelId="{F528C7C1-91DB-4918-BEAD-9589232F9BD5}" type="pres">
      <dgm:prSet presAssocID="{21D5A185-F7E8-498E-9446-F93307162213}" presName="node" presStyleLbl="node1" presStyleIdx="0" presStyleCnt="3">
        <dgm:presLayoutVars>
          <dgm:bulletEnabled val="1"/>
        </dgm:presLayoutVars>
      </dgm:prSet>
      <dgm:spPr/>
    </dgm:pt>
    <dgm:pt modelId="{D5A7CF07-7EA0-45D6-A236-336208571985}" type="pres">
      <dgm:prSet presAssocID="{21D5A185-F7E8-498E-9446-F93307162213}" presName="dummy" presStyleCnt="0"/>
      <dgm:spPr/>
    </dgm:pt>
    <dgm:pt modelId="{459F5721-1E1B-4FF8-B04A-7B56B2074A34}" type="pres">
      <dgm:prSet presAssocID="{6D0B3364-8B31-4309-B012-5B62A0B2444D}" presName="sibTrans" presStyleLbl="sibTrans2D1" presStyleIdx="0" presStyleCnt="3"/>
      <dgm:spPr/>
    </dgm:pt>
    <dgm:pt modelId="{550F23CC-785C-4570-9BF2-F5BD4193FC0B}" type="pres">
      <dgm:prSet presAssocID="{F00223A4-55B1-46EB-8B63-EBDBAB57188D}" presName="node" presStyleLbl="node1" presStyleIdx="1" presStyleCnt="3">
        <dgm:presLayoutVars>
          <dgm:bulletEnabled val="1"/>
        </dgm:presLayoutVars>
      </dgm:prSet>
      <dgm:spPr/>
    </dgm:pt>
    <dgm:pt modelId="{46A27168-8B12-495A-A98D-81F73C373004}" type="pres">
      <dgm:prSet presAssocID="{F00223A4-55B1-46EB-8B63-EBDBAB57188D}" presName="dummy" presStyleCnt="0"/>
      <dgm:spPr/>
    </dgm:pt>
    <dgm:pt modelId="{4B7C301F-3D15-4FF5-9623-013BB68B84D6}" type="pres">
      <dgm:prSet presAssocID="{CF575228-2439-4F3E-9769-560B224585C7}" presName="sibTrans" presStyleLbl="sibTrans2D1" presStyleIdx="1" presStyleCnt="3"/>
      <dgm:spPr/>
    </dgm:pt>
    <dgm:pt modelId="{08352DD9-4818-402A-A1E5-D5640AC9D4C4}" type="pres">
      <dgm:prSet presAssocID="{40E172C5-4F8D-4F6D-9E9A-2230F93EF8B5}" presName="node" presStyleLbl="node1" presStyleIdx="2" presStyleCnt="3">
        <dgm:presLayoutVars>
          <dgm:bulletEnabled val="1"/>
        </dgm:presLayoutVars>
      </dgm:prSet>
      <dgm:spPr/>
    </dgm:pt>
    <dgm:pt modelId="{E651049A-0E43-4E7C-874C-3E973A6133FA}" type="pres">
      <dgm:prSet presAssocID="{40E172C5-4F8D-4F6D-9E9A-2230F93EF8B5}" presName="dummy" presStyleCnt="0"/>
      <dgm:spPr/>
    </dgm:pt>
    <dgm:pt modelId="{D406E64E-1682-40D6-8FA0-5E5C5CFB96AB}" type="pres">
      <dgm:prSet presAssocID="{6830EFAA-2118-4B88-A290-26F3C6EA0073}" presName="sibTrans" presStyleLbl="sibTrans2D1" presStyleIdx="2" presStyleCnt="3"/>
      <dgm:spPr/>
    </dgm:pt>
  </dgm:ptLst>
  <dgm:cxnLst>
    <dgm:cxn modelId="{A3549401-9C01-431B-93B0-03E262C4D9D6}" type="presOf" srcId="{6D0B3364-8B31-4309-B012-5B62A0B2444D}" destId="{459F5721-1E1B-4FF8-B04A-7B56B2074A34}" srcOrd="0" destOrd="0" presId="urn:microsoft.com/office/officeart/2005/8/layout/radial6"/>
    <dgm:cxn modelId="{C9374A1F-764D-449C-9BDC-E38CE8CB57BF}" srcId="{ECFE4308-E0EA-453F-9BBA-211C85E2E9F9}" destId="{F00223A4-55B1-46EB-8B63-EBDBAB57188D}" srcOrd="1" destOrd="0" parTransId="{F987E607-6D08-4FB8-9C66-D25D4A52852D}" sibTransId="{CF575228-2439-4F3E-9769-560B224585C7}"/>
    <dgm:cxn modelId="{78786F2C-38FD-4624-ACEA-3026B3A84E12}" type="presOf" srcId="{F00223A4-55B1-46EB-8B63-EBDBAB57188D}" destId="{550F23CC-785C-4570-9BF2-F5BD4193FC0B}" srcOrd="0" destOrd="0" presId="urn:microsoft.com/office/officeart/2005/8/layout/radial6"/>
    <dgm:cxn modelId="{362EB83B-80DB-4C4F-B2CE-F056BC4F2F3B}" type="presOf" srcId="{ECFE4308-E0EA-453F-9BBA-211C85E2E9F9}" destId="{180AE4F9-B03F-40F2-AD54-BAFD74C7E560}" srcOrd="0" destOrd="0" presId="urn:microsoft.com/office/officeart/2005/8/layout/radial6"/>
    <dgm:cxn modelId="{13520343-45CF-44C6-8D66-8E0D412C3283}" type="presOf" srcId="{6830EFAA-2118-4B88-A290-26F3C6EA0073}" destId="{D406E64E-1682-40D6-8FA0-5E5C5CFB96AB}" srcOrd="0" destOrd="0" presId="urn:microsoft.com/office/officeart/2005/8/layout/radial6"/>
    <dgm:cxn modelId="{57DD8951-A6C3-4446-ACA7-DA227C40479E}" type="presOf" srcId="{B49C06B6-7C04-4BA1-A5DD-A1D6BC5961CC}" destId="{DAA48A2D-2ECC-4D14-BED8-9A915A51E097}" srcOrd="0" destOrd="0" presId="urn:microsoft.com/office/officeart/2005/8/layout/radial6"/>
    <dgm:cxn modelId="{58822F7C-BCF1-4BA6-92D9-375FA5A6ACC8}" type="presOf" srcId="{40E172C5-4F8D-4F6D-9E9A-2230F93EF8B5}" destId="{08352DD9-4818-402A-A1E5-D5640AC9D4C4}" srcOrd="0" destOrd="0" presId="urn:microsoft.com/office/officeart/2005/8/layout/radial6"/>
    <dgm:cxn modelId="{58F4DE8A-2D78-428C-B86B-CC734DDCC271}" type="presOf" srcId="{21D5A185-F7E8-498E-9446-F93307162213}" destId="{F528C7C1-91DB-4918-BEAD-9589232F9BD5}" srcOrd="0" destOrd="0" presId="urn:microsoft.com/office/officeart/2005/8/layout/radial6"/>
    <dgm:cxn modelId="{76D9218C-FAAD-4FE6-B704-0699EE308023}" srcId="{ECFE4308-E0EA-453F-9BBA-211C85E2E9F9}" destId="{21D5A185-F7E8-498E-9446-F93307162213}" srcOrd="0" destOrd="0" parTransId="{5AF390C8-8FE7-4F59-9857-02B79DB5A545}" sibTransId="{6D0B3364-8B31-4309-B012-5B62A0B2444D}"/>
    <dgm:cxn modelId="{C0E69AB9-B063-4343-92E4-393A566FF8A6}" type="presOf" srcId="{CF575228-2439-4F3E-9769-560B224585C7}" destId="{4B7C301F-3D15-4FF5-9623-013BB68B84D6}" srcOrd="0" destOrd="0" presId="urn:microsoft.com/office/officeart/2005/8/layout/radial6"/>
    <dgm:cxn modelId="{58FFA4B9-FFAA-4B2D-BD2B-1C5EE06F52FD}" srcId="{ECFE4308-E0EA-453F-9BBA-211C85E2E9F9}" destId="{40E172C5-4F8D-4F6D-9E9A-2230F93EF8B5}" srcOrd="2" destOrd="0" parTransId="{A1327A1B-5B7F-4B66-8ED3-47510DCF4C45}" sibTransId="{6830EFAA-2118-4B88-A290-26F3C6EA0073}"/>
    <dgm:cxn modelId="{749B48C2-E0AB-4662-BCC8-F0B20F8A8552}" srcId="{B49C06B6-7C04-4BA1-A5DD-A1D6BC5961CC}" destId="{ECFE4308-E0EA-453F-9BBA-211C85E2E9F9}" srcOrd="0" destOrd="0" parTransId="{6FA09353-2CEC-4E41-9E71-E6E166C564CC}" sibTransId="{9A4C301C-1681-447D-9199-ABA7677462D3}"/>
    <dgm:cxn modelId="{E0146608-E55C-4A15-B9A1-F3E97DC9FCA3}" type="presParOf" srcId="{DAA48A2D-2ECC-4D14-BED8-9A915A51E097}" destId="{180AE4F9-B03F-40F2-AD54-BAFD74C7E560}" srcOrd="0" destOrd="0" presId="urn:microsoft.com/office/officeart/2005/8/layout/radial6"/>
    <dgm:cxn modelId="{524ABBF6-BE03-444D-BEB0-5B79C9798F6E}" type="presParOf" srcId="{DAA48A2D-2ECC-4D14-BED8-9A915A51E097}" destId="{F528C7C1-91DB-4918-BEAD-9589232F9BD5}" srcOrd="1" destOrd="0" presId="urn:microsoft.com/office/officeart/2005/8/layout/radial6"/>
    <dgm:cxn modelId="{0EDB1B6E-CF6B-417A-8950-4DB2697E9283}" type="presParOf" srcId="{DAA48A2D-2ECC-4D14-BED8-9A915A51E097}" destId="{D5A7CF07-7EA0-45D6-A236-336208571985}" srcOrd="2" destOrd="0" presId="urn:microsoft.com/office/officeart/2005/8/layout/radial6"/>
    <dgm:cxn modelId="{ABB8200C-F1E0-4B8E-AD67-E6089A1C22B0}" type="presParOf" srcId="{DAA48A2D-2ECC-4D14-BED8-9A915A51E097}" destId="{459F5721-1E1B-4FF8-B04A-7B56B2074A34}" srcOrd="3" destOrd="0" presId="urn:microsoft.com/office/officeart/2005/8/layout/radial6"/>
    <dgm:cxn modelId="{1D4E8265-7FE9-4B9E-8B6F-A505F0E6AE75}" type="presParOf" srcId="{DAA48A2D-2ECC-4D14-BED8-9A915A51E097}" destId="{550F23CC-785C-4570-9BF2-F5BD4193FC0B}" srcOrd="4" destOrd="0" presId="urn:microsoft.com/office/officeart/2005/8/layout/radial6"/>
    <dgm:cxn modelId="{50D02A51-8CF3-4B72-BC99-1A188AA03E6F}" type="presParOf" srcId="{DAA48A2D-2ECC-4D14-BED8-9A915A51E097}" destId="{46A27168-8B12-495A-A98D-81F73C373004}" srcOrd="5" destOrd="0" presId="urn:microsoft.com/office/officeart/2005/8/layout/radial6"/>
    <dgm:cxn modelId="{9063E34E-67AC-42DF-A94B-6A89874897B3}" type="presParOf" srcId="{DAA48A2D-2ECC-4D14-BED8-9A915A51E097}" destId="{4B7C301F-3D15-4FF5-9623-013BB68B84D6}" srcOrd="6" destOrd="0" presId="urn:microsoft.com/office/officeart/2005/8/layout/radial6"/>
    <dgm:cxn modelId="{9D01FC75-2A5E-450F-8A57-B3921411AFF5}" type="presParOf" srcId="{DAA48A2D-2ECC-4D14-BED8-9A915A51E097}" destId="{08352DD9-4818-402A-A1E5-D5640AC9D4C4}" srcOrd="7" destOrd="0" presId="urn:microsoft.com/office/officeart/2005/8/layout/radial6"/>
    <dgm:cxn modelId="{86DF3722-0216-409F-9159-8446993B63D2}" type="presParOf" srcId="{DAA48A2D-2ECC-4D14-BED8-9A915A51E097}" destId="{E651049A-0E43-4E7C-874C-3E973A6133FA}" srcOrd="8" destOrd="0" presId="urn:microsoft.com/office/officeart/2005/8/layout/radial6"/>
    <dgm:cxn modelId="{BBFB8F25-6EDB-4FC6-83DD-B2D5A0BF2608}" type="presParOf" srcId="{DAA48A2D-2ECC-4D14-BED8-9A915A51E097}" destId="{D406E64E-1682-40D6-8FA0-5E5C5CFB96AB}" srcOrd="9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2A014FB-14FA-405F-8664-C09E7A3B1EC2}" type="doc">
      <dgm:prSet loTypeId="urn:microsoft.com/office/officeart/2005/8/layout/matrix3" loCatId="matrix" qsTypeId="urn:microsoft.com/office/officeart/2005/8/quickstyle/simple4#11" qsCatId="simple" csTypeId="urn:microsoft.com/office/officeart/2005/8/colors/colorful1#7" csCatId="colorful" phldr="1"/>
      <dgm:spPr/>
      <dgm:t>
        <a:bodyPr/>
        <a:lstStyle/>
        <a:p>
          <a:endParaRPr lang="en-US"/>
        </a:p>
      </dgm:t>
    </dgm:pt>
    <dgm:pt modelId="{03500462-995C-4DD4-A396-612E02090E58}">
      <dgm:prSet/>
      <dgm:spPr/>
      <dgm:t>
        <a:bodyPr/>
        <a:lstStyle/>
        <a:p>
          <a:r>
            <a:rPr lang="en-US">
              <a:solidFill>
                <a:schemeClr val="tx1"/>
              </a:solidFill>
            </a:rPr>
            <a:t>Scenario A: ‘We always schedule visits at 8am because that is our routine.’</a:t>
          </a:r>
        </a:p>
      </dgm:t>
    </dgm:pt>
    <dgm:pt modelId="{20134E53-20FE-4073-8A93-160B1B5F8038}" type="parTrans" cxnId="{2819FA1A-4FE9-4553-859C-A11133DF11C8}">
      <dgm:prSet/>
      <dgm:spPr/>
      <dgm:t>
        <a:bodyPr/>
        <a:lstStyle/>
        <a:p>
          <a:endParaRPr lang="en-US"/>
        </a:p>
      </dgm:t>
    </dgm:pt>
    <dgm:pt modelId="{469CA9BE-F9FB-41DF-9692-D65B9CD6BBEE}" type="sibTrans" cxnId="{2819FA1A-4FE9-4553-859C-A11133DF11C8}">
      <dgm:prSet/>
      <dgm:spPr/>
      <dgm:t>
        <a:bodyPr/>
        <a:lstStyle/>
        <a:p>
          <a:endParaRPr lang="en-US"/>
        </a:p>
      </dgm:t>
    </dgm:pt>
    <dgm:pt modelId="{C21E9C60-1B82-4FA8-B481-334291755481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Scenario B: ‘The care plan says the person refuses support.’ No reason is recorded.</a:t>
          </a:r>
        </a:p>
      </dgm:t>
    </dgm:pt>
    <dgm:pt modelId="{D9F28AEA-19C8-4B60-AAB9-3170C7B056A1}" type="parTrans" cxnId="{DFC3C9B1-7906-448F-9417-ABA903250C8A}">
      <dgm:prSet/>
      <dgm:spPr/>
      <dgm:t>
        <a:bodyPr/>
        <a:lstStyle/>
        <a:p>
          <a:endParaRPr lang="en-US"/>
        </a:p>
      </dgm:t>
    </dgm:pt>
    <dgm:pt modelId="{B45B7E8F-3AC1-448C-A8D4-71BA2350080C}" type="sibTrans" cxnId="{DFC3C9B1-7906-448F-9417-ABA903250C8A}">
      <dgm:prSet/>
      <dgm:spPr/>
      <dgm:t>
        <a:bodyPr/>
        <a:lstStyle/>
        <a:p>
          <a:endParaRPr lang="en-US"/>
        </a:p>
      </dgm:t>
    </dgm:pt>
    <dgm:pt modelId="{BC182461-13B9-486D-8CC5-9D86B77F5EE8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Scenario C: A person asks for information in an accessible format but is told to read the standard leaflet.</a:t>
          </a:r>
        </a:p>
      </dgm:t>
    </dgm:pt>
    <dgm:pt modelId="{ABA25235-629A-4248-B842-0E3486D6B8D5}" type="parTrans" cxnId="{B6E07011-C0C0-4A9A-9CC5-759078FF6B5A}">
      <dgm:prSet/>
      <dgm:spPr/>
      <dgm:t>
        <a:bodyPr/>
        <a:lstStyle/>
        <a:p>
          <a:endParaRPr lang="en-US"/>
        </a:p>
      </dgm:t>
    </dgm:pt>
    <dgm:pt modelId="{587E2BA7-1099-4FCC-A9E6-B1E81EAAE9EC}" type="sibTrans" cxnId="{B6E07011-C0C0-4A9A-9CC5-759078FF6B5A}">
      <dgm:prSet/>
      <dgm:spPr/>
      <dgm:t>
        <a:bodyPr/>
        <a:lstStyle/>
        <a:p>
          <a:endParaRPr lang="en-US"/>
        </a:p>
      </dgm:t>
    </dgm:pt>
    <dgm:pt modelId="{5D71D936-3A7D-4698-B4E2-9E1637DC2736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Activity 2: Person centred or not person-centred?</a:t>
          </a:r>
        </a:p>
      </dgm:t>
    </dgm:pt>
    <dgm:pt modelId="{02C724AF-51F9-40E2-AC52-D79B419FBEA1}" type="parTrans" cxnId="{EC36F13D-EE75-4868-A087-60F6ED23CBCC}">
      <dgm:prSet/>
      <dgm:spPr/>
      <dgm:t>
        <a:bodyPr/>
        <a:lstStyle/>
        <a:p>
          <a:endParaRPr lang="en-GB"/>
        </a:p>
      </dgm:t>
    </dgm:pt>
    <dgm:pt modelId="{4D8A7817-EB82-4EBF-ADE3-8182D0014947}" type="sibTrans" cxnId="{EC36F13D-EE75-4868-A087-60F6ED23CBCC}">
      <dgm:prSet/>
      <dgm:spPr/>
      <dgm:t>
        <a:bodyPr/>
        <a:lstStyle/>
        <a:p>
          <a:endParaRPr lang="en-GB"/>
        </a:p>
      </dgm:t>
    </dgm:pt>
    <dgm:pt modelId="{B428E66E-7C91-4AED-AB7D-DCCBF7A0FBA5}" type="pres">
      <dgm:prSet presAssocID="{F2A014FB-14FA-405F-8664-C09E7A3B1EC2}" presName="matrix" presStyleCnt="0">
        <dgm:presLayoutVars>
          <dgm:chMax val="1"/>
          <dgm:dir/>
          <dgm:resizeHandles val="exact"/>
        </dgm:presLayoutVars>
      </dgm:prSet>
      <dgm:spPr/>
    </dgm:pt>
    <dgm:pt modelId="{4A98D5BE-9DD3-4457-A6E1-5A7272555D56}" type="pres">
      <dgm:prSet presAssocID="{F2A014FB-14FA-405F-8664-C09E7A3B1EC2}" presName="diamond" presStyleLbl="bgShp" presStyleIdx="0" presStyleCnt="1"/>
      <dgm:spPr/>
    </dgm:pt>
    <dgm:pt modelId="{4CD4BB07-1287-4C35-BF79-7FC16E6387EF}" type="pres">
      <dgm:prSet presAssocID="{F2A014FB-14FA-405F-8664-C09E7A3B1EC2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1F62E53-5A66-4B7C-AA6C-3DA1A0F54F76}" type="pres">
      <dgm:prSet presAssocID="{F2A014FB-14FA-405F-8664-C09E7A3B1EC2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80FF522-EE03-4869-88CD-9315C7231334}" type="pres">
      <dgm:prSet presAssocID="{F2A014FB-14FA-405F-8664-C09E7A3B1EC2}" presName="quad3" presStyleLbl="node1" presStyleIdx="2" presStyleCnt="4" custLinFactNeighborX="55339" custLinFactNeighborY="1392">
        <dgm:presLayoutVars>
          <dgm:chMax val="0"/>
          <dgm:chPref val="0"/>
          <dgm:bulletEnabled val="1"/>
        </dgm:presLayoutVars>
      </dgm:prSet>
      <dgm:spPr/>
    </dgm:pt>
    <dgm:pt modelId="{BE5F1C8A-1B72-4851-811D-96D2C586D4E5}" type="pres">
      <dgm:prSet presAssocID="{F2A014FB-14FA-405F-8664-C09E7A3B1EC2}" presName="quad4" presStyleLbl="node1" presStyleIdx="3" presStyleCnt="4" custScaleY="236655" custLinFactX="-100000" custLinFactNeighborX="-156924" custLinFactNeighborY="-41740">
        <dgm:presLayoutVars>
          <dgm:chMax val="0"/>
          <dgm:chPref val="0"/>
          <dgm:bulletEnabled val="1"/>
        </dgm:presLayoutVars>
      </dgm:prSet>
      <dgm:spPr/>
    </dgm:pt>
  </dgm:ptLst>
  <dgm:cxnLst>
    <dgm:cxn modelId="{B6E07011-C0C0-4A9A-9CC5-759078FF6B5A}" srcId="{F2A014FB-14FA-405F-8664-C09E7A3B1EC2}" destId="{BC182461-13B9-486D-8CC5-9D86B77F5EE8}" srcOrd="2" destOrd="0" parTransId="{ABA25235-629A-4248-B842-0E3486D6B8D5}" sibTransId="{587E2BA7-1099-4FCC-A9E6-B1E81EAAE9EC}"/>
    <dgm:cxn modelId="{2819FA1A-4FE9-4553-859C-A11133DF11C8}" srcId="{F2A014FB-14FA-405F-8664-C09E7A3B1EC2}" destId="{03500462-995C-4DD4-A396-612E02090E58}" srcOrd="0" destOrd="0" parTransId="{20134E53-20FE-4073-8A93-160B1B5F8038}" sibTransId="{469CA9BE-F9FB-41DF-9692-D65B9CD6BBEE}"/>
    <dgm:cxn modelId="{FCB49438-F88E-48F1-9A37-16E0D7594611}" type="presOf" srcId="{F2A014FB-14FA-405F-8664-C09E7A3B1EC2}" destId="{B428E66E-7C91-4AED-AB7D-DCCBF7A0FBA5}" srcOrd="0" destOrd="0" presId="urn:microsoft.com/office/officeart/2005/8/layout/matrix3"/>
    <dgm:cxn modelId="{EC36F13D-EE75-4868-A087-60F6ED23CBCC}" srcId="{F2A014FB-14FA-405F-8664-C09E7A3B1EC2}" destId="{5D71D936-3A7D-4698-B4E2-9E1637DC2736}" srcOrd="3" destOrd="0" parTransId="{02C724AF-51F9-40E2-AC52-D79B419FBEA1}" sibTransId="{4D8A7817-EB82-4EBF-ADE3-8182D0014947}"/>
    <dgm:cxn modelId="{8A4C6D8D-F95B-442C-ACDE-1706B9ADB2DC}" type="presOf" srcId="{5D71D936-3A7D-4698-B4E2-9E1637DC2736}" destId="{BE5F1C8A-1B72-4851-811D-96D2C586D4E5}" srcOrd="0" destOrd="0" presId="urn:microsoft.com/office/officeart/2005/8/layout/matrix3"/>
    <dgm:cxn modelId="{BAA3D5A4-4D6D-4205-BD67-EA0FD38B775E}" type="presOf" srcId="{03500462-995C-4DD4-A396-612E02090E58}" destId="{4CD4BB07-1287-4C35-BF79-7FC16E6387EF}" srcOrd="0" destOrd="0" presId="urn:microsoft.com/office/officeart/2005/8/layout/matrix3"/>
    <dgm:cxn modelId="{DFC3C9B1-7906-448F-9417-ABA903250C8A}" srcId="{F2A014FB-14FA-405F-8664-C09E7A3B1EC2}" destId="{C21E9C60-1B82-4FA8-B481-334291755481}" srcOrd="1" destOrd="0" parTransId="{D9F28AEA-19C8-4B60-AAB9-3170C7B056A1}" sibTransId="{B45B7E8F-3AC1-448C-A8D4-71BA2350080C}"/>
    <dgm:cxn modelId="{40B7FABF-71B2-4B7B-B03B-9E20BFBE6AC4}" type="presOf" srcId="{C21E9C60-1B82-4FA8-B481-334291755481}" destId="{E1F62E53-5A66-4B7C-AA6C-3DA1A0F54F76}" srcOrd="0" destOrd="0" presId="urn:microsoft.com/office/officeart/2005/8/layout/matrix3"/>
    <dgm:cxn modelId="{BD5590EC-686B-4DD4-9260-9623A23A0134}" type="presOf" srcId="{BC182461-13B9-486D-8CC5-9D86B77F5EE8}" destId="{080FF522-EE03-4869-88CD-9315C7231334}" srcOrd="0" destOrd="0" presId="urn:microsoft.com/office/officeart/2005/8/layout/matrix3"/>
    <dgm:cxn modelId="{B3F53792-75F5-427D-AA34-AD1E5E586111}" type="presParOf" srcId="{B428E66E-7C91-4AED-AB7D-DCCBF7A0FBA5}" destId="{4A98D5BE-9DD3-4457-A6E1-5A7272555D56}" srcOrd="0" destOrd="0" presId="urn:microsoft.com/office/officeart/2005/8/layout/matrix3"/>
    <dgm:cxn modelId="{E04198FC-931D-478E-B2D1-2C47372449BC}" type="presParOf" srcId="{B428E66E-7C91-4AED-AB7D-DCCBF7A0FBA5}" destId="{4CD4BB07-1287-4C35-BF79-7FC16E6387EF}" srcOrd="1" destOrd="0" presId="urn:microsoft.com/office/officeart/2005/8/layout/matrix3"/>
    <dgm:cxn modelId="{9254A154-4734-4F8A-B917-4826736B0F96}" type="presParOf" srcId="{B428E66E-7C91-4AED-AB7D-DCCBF7A0FBA5}" destId="{E1F62E53-5A66-4B7C-AA6C-3DA1A0F54F76}" srcOrd="2" destOrd="0" presId="urn:microsoft.com/office/officeart/2005/8/layout/matrix3"/>
    <dgm:cxn modelId="{CFAD2069-9E1E-41A9-B034-D95EA9CE3037}" type="presParOf" srcId="{B428E66E-7C91-4AED-AB7D-DCCBF7A0FBA5}" destId="{080FF522-EE03-4869-88CD-9315C7231334}" srcOrd="3" destOrd="0" presId="urn:microsoft.com/office/officeart/2005/8/layout/matrix3"/>
    <dgm:cxn modelId="{44E87FDD-4A10-4F24-84B2-05CFF1AFBEF1}" type="presParOf" srcId="{B428E66E-7C91-4AED-AB7D-DCCBF7A0FBA5}" destId="{BE5F1C8A-1B72-4851-811D-96D2C586D4E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348CD-5718-40C0-A86C-714C6910C241}">
      <dsp:nvSpPr>
        <dsp:cNvPr id="0" name=""/>
        <dsp:cNvSpPr/>
      </dsp:nvSpPr>
      <dsp:spPr>
        <a:xfrm>
          <a:off x="0" y="0"/>
          <a:ext cx="6703695" cy="13054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solidFill>
                <a:schemeClr val="tx1"/>
              </a:solidFill>
            </a:rPr>
            <a:t>Based on personal experiences, culture, and belief systems</a:t>
          </a:r>
        </a:p>
      </dsp:txBody>
      <dsp:txXfrm>
        <a:off x="38234" y="38234"/>
        <a:ext cx="5295064" cy="1228933"/>
      </dsp:txXfrm>
    </dsp:sp>
    <dsp:sp modelId="{D658B81A-0D10-4FE6-8977-EA5DDE60D84B}">
      <dsp:nvSpPr>
        <dsp:cNvPr id="0" name=""/>
        <dsp:cNvSpPr/>
      </dsp:nvSpPr>
      <dsp:spPr>
        <a:xfrm>
          <a:off x="591502" y="1522968"/>
          <a:ext cx="6703695" cy="1305401"/>
        </a:xfrm>
        <a:prstGeom prst="roundRect">
          <a:avLst>
            <a:gd name="adj" fmla="val 10000"/>
          </a:avLst>
        </a:prstGeom>
        <a:solidFill>
          <a:schemeClr val="accent3">
            <a:hueOff val="686331"/>
            <a:satOff val="-1009"/>
            <a:lumOff val="19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solidFill>
                <a:schemeClr val="tx1"/>
              </a:solidFill>
            </a:rPr>
            <a:t>Influenced by professional background or life stage</a:t>
          </a:r>
          <a:endParaRPr lang="en-US" sz="2500" kern="1200" dirty="0">
            <a:solidFill>
              <a:schemeClr val="tx1"/>
            </a:solidFill>
          </a:endParaRPr>
        </a:p>
      </dsp:txBody>
      <dsp:txXfrm>
        <a:off x="629736" y="1561202"/>
        <a:ext cx="5187213" cy="1228933"/>
      </dsp:txXfrm>
    </dsp:sp>
    <dsp:sp modelId="{07C23697-4262-4224-B1BA-2F7E9FA50C17}">
      <dsp:nvSpPr>
        <dsp:cNvPr id="0" name=""/>
        <dsp:cNvSpPr/>
      </dsp:nvSpPr>
      <dsp:spPr>
        <a:xfrm>
          <a:off x="1183004" y="3045936"/>
          <a:ext cx="6703695" cy="1305401"/>
        </a:xfrm>
        <a:prstGeom prst="roundRect">
          <a:avLst>
            <a:gd name="adj" fmla="val 10000"/>
          </a:avLst>
        </a:prstGeom>
        <a:solidFill>
          <a:schemeClr val="accent3">
            <a:hueOff val="1372661"/>
            <a:satOff val="-2018"/>
            <a:lumOff val="3941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solidFill>
                <a:schemeClr val="tx1"/>
              </a:solidFill>
            </a:rPr>
            <a:t>Can shift over time as circumstances change</a:t>
          </a:r>
          <a:endParaRPr lang="en-US" sz="2500" kern="1200" dirty="0">
            <a:solidFill>
              <a:schemeClr val="tx1"/>
            </a:solidFill>
          </a:endParaRPr>
        </a:p>
      </dsp:txBody>
      <dsp:txXfrm>
        <a:off x="1221238" y="3084170"/>
        <a:ext cx="5187213" cy="1228933"/>
      </dsp:txXfrm>
    </dsp:sp>
    <dsp:sp modelId="{6631309F-F046-411B-BCE3-8E27CE71D4C0}">
      <dsp:nvSpPr>
        <dsp:cNvPr id="0" name=""/>
        <dsp:cNvSpPr/>
      </dsp:nvSpPr>
      <dsp:spPr>
        <a:xfrm>
          <a:off x="5855184" y="989929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046099" y="989929"/>
        <a:ext cx="466680" cy="638504"/>
      </dsp:txXfrm>
    </dsp:sp>
    <dsp:sp modelId="{8C753878-024F-478F-AA10-42C423A94EB8}">
      <dsp:nvSpPr>
        <dsp:cNvPr id="0" name=""/>
        <dsp:cNvSpPr/>
      </dsp:nvSpPr>
      <dsp:spPr>
        <a:xfrm>
          <a:off x="6446686" y="2504195"/>
          <a:ext cx="848510" cy="84851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1308605"/>
            <a:satOff val="11220"/>
            <a:lumOff val="8776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1308605"/>
              <a:satOff val="11220"/>
              <a:lumOff val="87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6637601" y="2504195"/>
        <a:ext cx="466680" cy="6385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48050-7291-4F12-9768-659EE8C6B848}">
      <dsp:nvSpPr>
        <dsp:cNvPr id="0" name=""/>
        <dsp:cNvSpPr/>
      </dsp:nvSpPr>
      <dsp:spPr>
        <a:xfrm>
          <a:off x="0" y="0"/>
          <a:ext cx="1678066" cy="1678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3748" b="-4"/>
          <a:stretch>
            <a:fillRect l="-39000" r="-39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35AEAE-3BAD-4CBD-8733-735B77E49AE9}">
      <dsp:nvSpPr>
        <dsp:cNvPr id="0" name=""/>
        <dsp:cNvSpPr/>
      </dsp:nvSpPr>
      <dsp:spPr>
        <a:xfrm>
          <a:off x="1858066" y="0"/>
          <a:ext cx="9653213" cy="514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/>
            <a:t>Role of Social Determinants</a:t>
          </a:r>
        </a:p>
      </dsp:txBody>
      <dsp:txXfrm>
        <a:off x="1858066" y="0"/>
        <a:ext cx="9653213" cy="514070"/>
      </dsp:txXfrm>
    </dsp:sp>
    <dsp:sp modelId="{B7ED75A7-523F-417F-B729-234B0499ADEA}">
      <dsp:nvSpPr>
        <dsp:cNvPr id="0" name=""/>
        <dsp:cNvSpPr/>
      </dsp:nvSpPr>
      <dsp:spPr>
        <a:xfrm>
          <a:off x="1858066" y="514070"/>
          <a:ext cx="9653213" cy="1163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25400" bIns="254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Social factors like poverty, education, and housing significantly influence health outcomes beyond personal behaviour</a:t>
          </a:r>
          <a:r>
            <a:rPr lang="en-GB" sz="1400" kern="1200" dirty="0"/>
            <a:t>.</a:t>
          </a:r>
        </a:p>
      </dsp:txBody>
      <dsp:txXfrm>
        <a:off x="1858066" y="514070"/>
        <a:ext cx="9653213" cy="1163996"/>
      </dsp:txXfrm>
    </dsp:sp>
    <dsp:sp modelId="{174F7AF2-94E5-4F97-B1A9-9742000CB852}">
      <dsp:nvSpPr>
        <dsp:cNvPr id="0" name=""/>
        <dsp:cNvSpPr/>
      </dsp:nvSpPr>
      <dsp:spPr>
        <a:xfrm>
          <a:off x="0" y="1812312"/>
          <a:ext cx="1678066" cy="1678066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630" r="15619" b="-2"/>
          <a:stretch>
            <a:fillRect l="-25000" r="-25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1060B9-6429-437E-9D16-640D38CA54B4}">
      <dsp:nvSpPr>
        <dsp:cNvPr id="0" name=""/>
        <dsp:cNvSpPr/>
      </dsp:nvSpPr>
      <dsp:spPr>
        <a:xfrm>
          <a:off x="1858066" y="1812312"/>
          <a:ext cx="9653213" cy="514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/>
            <a:t>Systemic Inequalities</a:t>
          </a:r>
        </a:p>
      </dsp:txBody>
      <dsp:txXfrm>
        <a:off x="1858066" y="1812312"/>
        <a:ext cx="9653213" cy="514070"/>
      </dsp:txXfrm>
    </dsp:sp>
    <dsp:sp modelId="{80B49BA0-B632-4521-872F-3D91A03A0C4B}">
      <dsp:nvSpPr>
        <dsp:cNvPr id="0" name=""/>
        <dsp:cNvSpPr/>
      </dsp:nvSpPr>
      <dsp:spPr>
        <a:xfrm>
          <a:off x="1858066" y="2326382"/>
          <a:ext cx="9653213" cy="1163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5400" rIns="25400" bIns="254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Systemic inequalities create barriers that disproportionately affect marginalized groups’ health.</a:t>
          </a:r>
        </a:p>
      </dsp:txBody>
      <dsp:txXfrm>
        <a:off x="1858066" y="2326382"/>
        <a:ext cx="9653213" cy="1163996"/>
      </dsp:txXfrm>
    </dsp:sp>
    <dsp:sp modelId="{4458026E-0D78-42FE-95DF-8106BDF6742E}">
      <dsp:nvSpPr>
        <dsp:cNvPr id="0" name=""/>
        <dsp:cNvSpPr/>
      </dsp:nvSpPr>
      <dsp:spPr>
        <a:xfrm>
          <a:off x="0" y="3624624"/>
          <a:ext cx="1678066" cy="1678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56" r="23193" b="-2"/>
          <a:stretch>
            <a:fillRect l="-41000" r="-41000"/>
          </a:stretch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F10E9B-D28A-48D4-8ACA-15574DBA67E7}">
      <dsp:nvSpPr>
        <dsp:cNvPr id="0" name=""/>
        <dsp:cNvSpPr/>
      </dsp:nvSpPr>
      <dsp:spPr>
        <a:xfrm>
          <a:off x="1858066" y="3624624"/>
          <a:ext cx="9653213" cy="514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/>
            <a:t>Health Beyond Choices</a:t>
          </a:r>
        </a:p>
      </dsp:txBody>
      <dsp:txXfrm>
        <a:off x="1858066" y="3624624"/>
        <a:ext cx="9653213" cy="514070"/>
      </dsp:txXfrm>
    </dsp:sp>
    <dsp:sp modelId="{7411D69A-9E2B-499A-BD78-B05F612AAB36}">
      <dsp:nvSpPr>
        <dsp:cNvPr id="0" name=""/>
        <dsp:cNvSpPr/>
      </dsp:nvSpPr>
      <dsp:spPr>
        <a:xfrm>
          <a:off x="1858066" y="4138694"/>
          <a:ext cx="9653213" cy="11639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</a:t>
          </a:r>
          <a:r>
            <a:rPr lang="en-GB" sz="2000" kern="1200" dirty="0"/>
            <a:t>ealth is shaped more by structural conditions than by individual lifestyle choices alone</a:t>
          </a:r>
          <a:r>
            <a:rPr lang="en-GB" sz="1400" kern="1200" dirty="0"/>
            <a:t>.</a:t>
          </a:r>
        </a:p>
      </dsp:txBody>
      <dsp:txXfrm>
        <a:off x="1858066" y="4138694"/>
        <a:ext cx="9653213" cy="116399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FD26EB-485E-4D05-922B-2B0913D316BE}">
      <dsp:nvSpPr>
        <dsp:cNvPr id="0" name=""/>
        <dsp:cNvSpPr/>
      </dsp:nvSpPr>
      <dsp:spPr>
        <a:xfrm>
          <a:off x="10607506" y="2868780"/>
          <a:ext cx="1639389" cy="1638887"/>
        </a:xfrm>
        <a:prstGeom prst="ellipse">
          <a:avLst/>
        </a:prstGeom>
        <a:gradFill rotWithShape="0">
          <a:gsLst>
            <a:gs pos="0">
              <a:schemeClr val="accent5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67AD6D-9839-41B4-B48D-E164CDF38464}">
      <dsp:nvSpPr>
        <dsp:cNvPr id="0" name=""/>
        <dsp:cNvSpPr/>
      </dsp:nvSpPr>
      <dsp:spPr>
        <a:xfrm>
          <a:off x="10663201" y="2923419"/>
          <a:ext cx="1529208" cy="152960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Less independence</a:t>
          </a:r>
          <a:endParaRPr lang="en-GB" sz="1400" kern="1200" dirty="0"/>
        </a:p>
      </dsp:txBody>
      <dsp:txXfrm>
        <a:off x="10881141" y="3141975"/>
        <a:ext cx="1092119" cy="1092495"/>
      </dsp:txXfrm>
    </dsp:sp>
    <dsp:sp modelId="{62760846-FE72-4899-9D8F-56C84AC29A37}">
      <dsp:nvSpPr>
        <dsp:cNvPr id="0" name=""/>
        <dsp:cNvSpPr/>
      </dsp:nvSpPr>
      <dsp:spPr>
        <a:xfrm rot="2700000">
          <a:off x="8914447" y="2868595"/>
          <a:ext cx="1638968" cy="1638968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5">
                <a:shade val="50000"/>
                <a:hueOff val="35280"/>
                <a:satOff val="10977"/>
                <a:lumOff val="91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35280"/>
                <a:satOff val="10977"/>
                <a:lumOff val="91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35280"/>
                <a:satOff val="10977"/>
                <a:lumOff val="91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73172D-4246-42B4-AF0D-EA8F2EAD90E3}">
      <dsp:nvSpPr>
        <dsp:cNvPr id="0" name=""/>
        <dsp:cNvSpPr/>
      </dsp:nvSpPr>
      <dsp:spPr>
        <a:xfrm>
          <a:off x="8969327" y="2923419"/>
          <a:ext cx="1529208" cy="152960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35280"/>
              <a:satOff val="10977"/>
              <a:lumOff val="917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Worsening health</a:t>
          </a:r>
          <a:endParaRPr lang="en-GB" sz="1400" kern="1200" dirty="0"/>
        </a:p>
      </dsp:txBody>
      <dsp:txXfrm>
        <a:off x="9187266" y="3141975"/>
        <a:ext cx="1092119" cy="1092495"/>
      </dsp:txXfrm>
    </dsp:sp>
    <dsp:sp modelId="{492CA178-FAFC-4396-83E0-E9472894D193}">
      <dsp:nvSpPr>
        <dsp:cNvPr id="0" name=""/>
        <dsp:cNvSpPr/>
      </dsp:nvSpPr>
      <dsp:spPr>
        <a:xfrm rot="2700000">
          <a:off x="7221784" y="2868595"/>
          <a:ext cx="1638968" cy="1638968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5">
                <a:shade val="50000"/>
                <a:hueOff val="70559"/>
                <a:satOff val="21953"/>
                <a:lumOff val="183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70559"/>
                <a:satOff val="21953"/>
                <a:lumOff val="183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70559"/>
                <a:satOff val="21953"/>
                <a:lumOff val="183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953252D-FCCD-4424-811E-435BD4786299}">
      <dsp:nvSpPr>
        <dsp:cNvPr id="0" name=""/>
        <dsp:cNvSpPr/>
      </dsp:nvSpPr>
      <dsp:spPr>
        <a:xfrm>
          <a:off x="7275453" y="2923419"/>
          <a:ext cx="1529208" cy="152960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70559"/>
              <a:satOff val="21953"/>
              <a:lumOff val="1834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Missed healthcare</a:t>
          </a:r>
          <a:endParaRPr lang="en-GB" sz="1400" kern="1200" dirty="0"/>
        </a:p>
      </dsp:txBody>
      <dsp:txXfrm>
        <a:off x="7494603" y="3141975"/>
        <a:ext cx="1092119" cy="1092495"/>
      </dsp:txXfrm>
    </dsp:sp>
    <dsp:sp modelId="{588F5C81-E4AC-4E0F-AA99-2F5075F2DDED}">
      <dsp:nvSpPr>
        <dsp:cNvPr id="0" name=""/>
        <dsp:cNvSpPr/>
      </dsp:nvSpPr>
      <dsp:spPr>
        <a:xfrm rot="2700000">
          <a:off x="5527909" y="2868595"/>
          <a:ext cx="1638968" cy="1638968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5">
                <a:shade val="50000"/>
                <a:hueOff val="105839"/>
                <a:satOff val="32930"/>
                <a:lumOff val="275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05839"/>
                <a:satOff val="32930"/>
                <a:lumOff val="275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05839"/>
                <a:satOff val="32930"/>
                <a:lumOff val="275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663B40-4B68-493C-BAAF-F2293094E586}">
      <dsp:nvSpPr>
        <dsp:cNvPr id="0" name=""/>
        <dsp:cNvSpPr/>
      </dsp:nvSpPr>
      <dsp:spPr>
        <a:xfrm>
          <a:off x="5582789" y="2923419"/>
          <a:ext cx="1529208" cy="152960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105839"/>
              <a:satOff val="32930"/>
              <a:lumOff val="27512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400" kern="1200" dirty="0"/>
          </a:br>
          <a:br>
            <a:rPr lang="en-GB" sz="1400" kern="1200" dirty="0"/>
          </a:br>
          <a:r>
            <a:rPr lang="en-GB" sz="1400" b="1" kern="1200" dirty="0"/>
            <a:t>Worsening health</a:t>
          </a:r>
          <a:br>
            <a:rPr lang="en-GB" sz="1400" kern="1200" dirty="0"/>
          </a:br>
          <a:endParaRPr lang="en-GB" sz="1400" kern="1200" dirty="0"/>
        </a:p>
      </dsp:txBody>
      <dsp:txXfrm>
        <a:off x="5800728" y="3141975"/>
        <a:ext cx="1092119" cy="1092495"/>
      </dsp:txXfrm>
    </dsp:sp>
    <dsp:sp modelId="{61CC24FF-C228-4C49-B13B-2D590173440B}">
      <dsp:nvSpPr>
        <dsp:cNvPr id="0" name=""/>
        <dsp:cNvSpPr/>
      </dsp:nvSpPr>
      <dsp:spPr>
        <a:xfrm rot="2700000">
          <a:off x="3834035" y="2868595"/>
          <a:ext cx="1638968" cy="1638968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5">
                <a:shade val="50000"/>
                <a:hueOff val="105839"/>
                <a:satOff val="32930"/>
                <a:lumOff val="275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105839"/>
                <a:satOff val="32930"/>
                <a:lumOff val="275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105839"/>
                <a:satOff val="32930"/>
                <a:lumOff val="275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A8E7B3-FCD2-45D6-9E25-2C9A549CDA09}">
      <dsp:nvSpPr>
        <dsp:cNvPr id="0" name=""/>
        <dsp:cNvSpPr/>
      </dsp:nvSpPr>
      <dsp:spPr>
        <a:xfrm>
          <a:off x="3888915" y="2923419"/>
          <a:ext cx="1529208" cy="152960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105839"/>
              <a:satOff val="32930"/>
              <a:lumOff val="27512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Poor physical health</a:t>
          </a:r>
          <a:endParaRPr lang="en-GB" sz="1400" kern="1200" dirty="0"/>
        </a:p>
      </dsp:txBody>
      <dsp:txXfrm>
        <a:off x="4106854" y="3141975"/>
        <a:ext cx="1092119" cy="1092495"/>
      </dsp:txXfrm>
    </dsp:sp>
    <dsp:sp modelId="{E982C3C6-1361-4CAC-9FE4-1B3008166CBB}">
      <dsp:nvSpPr>
        <dsp:cNvPr id="0" name=""/>
        <dsp:cNvSpPr/>
      </dsp:nvSpPr>
      <dsp:spPr>
        <a:xfrm rot="2700000">
          <a:off x="2141371" y="2868595"/>
          <a:ext cx="1638968" cy="1638968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5">
                <a:shade val="50000"/>
                <a:hueOff val="70559"/>
                <a:satOff val="21953"/>
                <a:lumOff val="183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70559"/>
                <a:satOff val="21953"/>
                <a:lumOff val="183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70559"/>
                <a:satOff val="21953"/>
                <a:lumOff val="183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76E5F3-80C2-4D3C-9E06-E455A8744478}">
      <dsp:nvSpPr>
        <dsp:cNvPr id="0" name=""/>
        <dsp:cNvSpPr/>
      </dsp:nvSpPr>
      <dsp:spPr>
        <a:xfrm>
          <a:off x="2195040" y="2923419"/>
          <a:ext cx="1529208" cy="152960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70559"/>
              <a:satOff val="21953"/>
              <a:lumOff val="1834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GB" sz="1400" kern="1200" dirty="0"/>
          </a:br>
          <a:r>
            <a:rPr lang="en-GB" sz="1400" b="1" kern="1200" dirty="0"/>
            <a:t>Poor housing</a:t>
          </a:r>
          <a:endParaRPr lang="en-GB" sz="1400" kern="1200" dirty="0"/>
        </a:p>
      </dsp:txBody>
      <dsp:txXfrm>
        <a:off x="2414190" y="3141975"/>
        <a:ext cx="1092119" cy="1092495"/>
      </dsp:txXfrm>
    </dsp:sp>
    <dsp:sp modelId="{BFF71EB6-897B-47C1-B295-3FB25F28811B}">
      <dsp:nvSpPr>
        <dsp:cNvPr id="0" name=""/>
        <dsp:cNvSpPr/>
      </dsp:nvSpPr>
      <dsp:spPr>
        <a:xfrm rot="2700000">
          <a:off x="447497" y="2868595"/>
          <a:ext cx="1638968" cy="1638968"/>
        </a:xfrm>
        <a:prstGeom prst="teardrop">
          <a:avLst>
            <a:gd name="adj" fmla="val 100000"/>
          </a:avLst>
        </a:prstGeom>
        <a:gradFill rotWithShape="0">
          <a:gsLst>
            <a:gs pos="0">
              <a:schemeClr val="accent5">
                <a:shade val="50000"/>
                <a:hueOff val="35280"/>
                <a:satOff val="10977"/>
                <a:lumOff val="91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50000"/>
                <a:hueOff val="35280"/>
                <a:satOff val="10977"/>
                <a:lumOff val="91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50000"/>
                <a:hueOff val="35280"/>
                <a:satOff val="10977"/>
                <a:lumOff val="91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5D384B6-9157-4382-BE36-E60C008D73E3}">
      <dsp:nvSpPr>
        <dsp:cNvPr id="0" name=""/>
        <dsp:cNvSpPr/>
      </dsp:nvSpPr>
      <dsp:spPr>
        <a:xfrm>
          <a:off x="502377" y="2923419"/>
          <a:ext cx="1529208" cy="152960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5">
              <a:shade val="50000"/>
              <a:hueOff val="35280"/>
              <a:satOff val="10977"/>
              <a:lumOff val="9171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Low income</a:t>
          </a:r>
          <a:endParaRPr lang="en-GB" sz="1400" kern="1200" dirty="0"/>
        </a:p>
      </dsp:txBody>
      <dsp:txXfrm>
        <a:off x="720316" y="3141975"/>
        <a:ext cx="1092119" cy="10924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860C7C-93C1-405D-B827-842D3C6FE57B}">
      <dsp:nvSpPr>
        <dsp:cNvPr id="0" name=""/>
        <dsp:cNvSpPr/>
      </dsp:nvSpPr>
      <dsp:spPr>
        <a:xfrm>
          <a:off x="2781299" y="2484379"/>
          <a:ext cx="2565400" cy="2565400"/>
        </a:xfrm>
        <a:prstGeom prst="ellipse">
          <a:avLst/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7305" tIns="27305" rIns="27305" bIns="27305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Social policy</a:t>
          </a:r>
        </a:p>
      </dsp:txBody>
      <dsp:txXfrm>
        <a:off x="3156993" y="2860073"/>
        <a:ext cx="1814012" cy="1814012"/>
      </dsp:txXfrm>
    </dsp:sp>
    <dsp:sp modelId="{2FEA5AB1-12E0-466F-BBEA-FCCB421FD1E2}">
      <dsp:nvSpPr>
        <dsp:cNvPr id="0" name=""/>
        <dsp:cNvSpPr/>
      </dsp:nvSpPr>
      <dsp:spPr>
        <a:xfrm rot="12900000">
          <a:off x="1038216" y="2005188"/>
          <a:ext cx="2063257" cy="731139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shade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D595C0-9C33-45F3-922A-37743986C957}">
      <dsp:nvSpPr>
        <dsp:cNvPr id="0" name=""/>
        <dsp:cNvSpPr/>
      </dsp:nvSpPr>
      <dsp:spPr>
        <a:xfrm>
          <a:off x="6219" y="368887"/>
          <a:ext cx="2437130" cy="28203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How a country tries to make sure everyone has a decent quality of life by providing things like healthcare, education, housing, jobs, and social care</a:t>
          </a:r>
          <a:br>
            <a:rPr lang="en-GB" sz="1600" kern="1200" dirty="0"/>
          </a:br>
          <a:endParaRPr lang="en-GB" sz="1600" kern="1200" dirty="0"/>
        </a:p>
      </dsp:txBody>
      <dsp:txXfrm>
        <a:off x="77600" y="440268"/>
        <a:ext cx="2294368" cy="2677543"/>
      </dsp:txXfrm>
    </dsp:sp>
    <dsp:sp modelId="{879448E0-C707-4254-ADCC-8631477F2EE6}">
      <dsp:nvSpPr>
        <dsp:cNvPr id="0" name=""/>
        <dsp:cNvSpPr/>
      </dsp:nvSpPr>
      <dsp:spPr>
        <a:xfrm rot="19500000">
          <a:off x="5026525" y="2005188"/>
          <a:ext cx="2063257" cy="731139"/>
        </a:xfrm>
        <a:prstGeom prst="lef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shade val="90000"/>
                <a:hueOff val="446212"/>
                <a:satOff val="-8602"/>
                <a:lumOff val="281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446212"/>
                <a:satOff val="-8602"/>
                <a:lumOff val="281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446212"/>
                <a:satOff val="-8602"/>
                <a:lumOff val="281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FE77DE6-7AAE-4CDF-BAD8-C0EAB0A9C2CE}">
      <dsp:nvSpPr>
        <dsp:cNvPr id="0" name=""/>
        <dsp:cNvSpPr/>
      </dsp:nvSpPr>
      <dsp:spPr>
        <a:xfrm>
          <a:off x="5684650" y="469053"/>
          <a:ext cx="2437130" cy="261997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80000"/>
                <a:hueOff val="446191"/>
                <a:satOff val="-9058"/>
                <a:lumOff val="306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80000"/>
                <a:hueOff val="446191"/>
                <a:satOff val="-9058"/>
                <a:lumOff val="306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80000"/>
                <a:hueOff val="446191"/>
                <a:satOff val="-9058"/>
                <a:lumOff val="306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 set of </a:t>
          </a:r>
          <a:r>
            <a:rPr lang="en-GB" sz="2000" b="1" kern="1200" dirty="0"/>
            <a:t>plans, laws, and actions</a:t>
          </a:r>
          <a:r>
            <a:rPr lang="en-GB" sz="2000" kern="1200" dirty="0"/>
            <a:t> that governments use to </a:t>
          </a:r>
          <a:r>
            <a:rPr lang="en-GB" sz="2000" b="1" kern="1200" dirty="0"/>
            <a:t>improve people’s lives and well-being</a:t>
          </a:r>
          <a:endParaRPr lang="en-GB" sz="2000" kern="1200" dirty="0"/>
        </a:p>
      </dsp:txBody>
      <dsp:txXfrm>
        <a:off x="5756031" y="540434"/>
        <a:ext cx="2294368" cy="24772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866606-005A-4881-B932-687AFFE72A61}">
      <dsp:nvSpPr>
        <dsp:cNvPr id="0" name=""/>
        <dsp:cNvSpPr/>
      </dsp:nvSpPr>
      <dsp:spPr>
        <a:xfrm>
          <a:off x="5350704" y="1904373"/>
          <a:ext cx="253943" cy="1112514"/>
        </a:xfrm>
        <a:custGeom>
          <a:avLst/>
          <a:gdLst/>
          <a:ahLst/>
          <a:cxnLst/>
          <a:rect l="0" t="0" r="0" b="0"/>
          <a:pathLst>
            <a:path>
              <a:moveTo>
                <a:pt x="253943" y="0"/>
              </a:moveTo>
              <a:lnTo>
                <a:pt x="253943" y="1112514"/>
              </a:lnTo>
              <a:lnTo>
                <a:pt x="0" y="1112514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43F766C-C9DD-49A6-86D0-D6D2A1624911}">
      <dsp:nvSpPr>
        <dsp:cNvPr id="0" name=""/>
        <dsp:cNvSpPr/>
      </dsp:nvSpPr>
      <dsp:spPr>
        <a:xfrm>
          <a:off x="5604647" y="1904373"/>
          <a:ext cx="4389594" cy="22250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71085"/>
              </a:lnTo>
              <a:lnTo>
                <a:pt x="4389594" y="1971085"/>
              </a:lnTo>
              <a:lnTo>
                <a:pt x="4389594" y="2225028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677EF9-E280-4432-87F3-3621FC0630EF}">
      <dsp:nvSpPr>
        <dsp:cNvPr id="0" name=""/>
        <dsp:cNvSpPr/>
      </dsp:nvSpPr>
      <dsp:spPr>
        <a:xfrm>
          <a:off x="5604647" y="1904373"/>
          <a:ext cx="1463198" cy="222502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71085"/>
              </a:lnTo>
              <a:lnTo>
                <a:pt x="1463198" y="1971085"/>
              </a:lnTo>
              <a:lnTo>
                <a:pt x="1463198" y="2225028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BB7F358-5970-4A5B-AA4F-2044141BFA2B}">
      <dsp:nvSpPr>
        <dsp:cNvPr id="0" name=""/>
        <dsp:cNvSpPr/>
      </dsp:nvSpPr>
      <dsp:spPr>
        <a:xfrm>
          <a:off x="4141449" y="1904373"/>
          <a:ext cx="1463198" cy="2225028"/>
        </a:xfrm>
        <a:custGeom>
          <a:avLst/>
          <a:gdLst/>
          <a:ahLst/>
          <a:cxnLst/>
          <a:rect l="0" t="0" r="0" b="0"/>
          <a:pathLst>
            <a:path>
              <a:moveTo>
                <a:pt x="1463198" y="0"/>
              </a:moveTo>
              <a:lnTo>
                <a:pt x="1463198" y="1971085"/>
              </a:lnTo>
              <a:lnTo>
                <a:pt x="0" y="1971085"/>
              </a:lnTo>
              <a:lnTo>
                <a:pt x="0" y="2225028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146D44-794F-4D7E-84C8-6626C94DD611}">
      <dsp:nvSpPr>
        <dsp:cNvPr id="0" name=""/>
        <dsp:cNvSpPr/>
      </dsp:nvSpPr>
      <dsp:spPr>
        <a:xfrm>
          <a:off x="1215052" y="1904373"/>
          <a:ext cx="4389594" cy="2225028"/>
        </a:xfrm>
        <a:custGeom>
          <a:avLst/>
          <a:gdLst/>
          <a:ahLst/>
          <a:cxnLst/>
          <a:rect l="0" t="0" r="0" b="0"/>
          <a:pathLst>
            <a:path>
              <a:moveTo>
                <a:pt x="4389594" y="0"/>
              </a:moveTo>
              <a:lnTo>
                <a:pt x="4389594" y="1971085"/>
              </a:lnTo>
              <a:lnTo>
                <a:pt x="0" y="1971085"/>
              </a:lnTo>
              <a:lnTo>
                <a:pt x="0" y="2225028"/>
              </a:lnTo>
            </a:path>
          </a:pathLst>
        </a:custGeom>
        <a:noFill/>
        <a:ln w="12700" cap="flat" cmpd="sng" algn="ctr">
          <a:solidFill>
            <a:schemeClr val="accent3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149450-2D92-40CB-8228-E7D3C332A6DC}">
      <dsp:nvSpPr>
        <dsp:cNvPr id="0" name=""/>
        <dsp:cNvSpPr/>
      </dsp:nvSpPr>
      <dsp:spPr>
        <a:xfrm>
          <a:off x="4395392" y="695118"/>
          <a:ext cx="2418509" cy="1209254"/>
        </a:xfrm>
        <a:prstGeom prst="rect">
          <a:avLst/>
        </a:prstGeom>
        <a:gradFill rotWithShape="0">
          <a:gsLst>
            <a:gs pos="0">
              <a:schemeClr val="accent3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Clinical: symptoms, treatment, medication, mobility, pain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4395392" y="695118"/>
        <a:ext cx="2418509" cy="1209254"/>
      </dsp:txXfrm>
    </dsp:sp>
    <dsp:sp modelId="{603328F0-E799-40C9-BA0C-C09088D137E8}">
      <dsp:nvSpPr>
        <dsp:cNvPr id="0" name=""/>
        <dsp:cNvSpPr/>
      </dsp:nvSpPr>
      <dsp:spPr>
        <a:xfrm>
          <a:off x="5798" y="4129402"/>
          <a:ext cx="2418509" cy="1209254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Psychological: anxiety, confidence, motivation, grief, loneliness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5798" y="4129402"/>
        <a:ext cx="2418509" cy="1209254"/>
      </dsp:txXfrm>
    </dsp:sp>
    <dsp:sp modelId="{E13E8D56-DD9B-4FE7-B3F5-00B1EF173D65}">
      <dsp:nvSpPr>
        <dsp:cNvPr id="0" name=""/>
        <dsp:cNvSpPr/>
      </dsp:nvSpPr>
      <dsp:spPr>
        <a:xfrm>
          <a:off x="2932194" y="4129402"/>
          <a:ext cx="2418509" cy="1209254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Social: family, friends, community, caring roles.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2932194" y="4129402"/>
        <a:ext cx="2418509" cy="1209254"/>
      </dsp:txXfrm>
    </dsp:sp>
    <dsp:sp modelId="{43C5276F-B24C-4D01-BE43-CC58FE70EB8B}">
      <dsp:nvSpPr>
        <dsp:cNvPr id="0" name=""/>
        <dsp:cNvSpPr/>
      </dsp:nvSpPr>
      <dsp:spPr>
        <a:xfrm>
          <a:off x="5858590" y="4129402"/>
          <a:ext cx="2418509" cy="1209254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Cultural/spiritual: beliefs, identity, routines, food, relationships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5858590" y="4129402"/>
        <a:ext cx="2418509" cy="1209254"/>
      </dsp:txXfrm>
    </dsp:sp>
    <dsp:sp modelId="{CC4376BE-524D-46CA-8985-98616156215D}">
      <dsp:nvSpPr>
        <dsp:cNvPr id="0" name=""/>
        <dsp:cNvSpPr/>
      </dsp:nvSpPr>
      <dsp:spPr>
        <a:xfrm>
          <a:off x="8784987" y="4129402"/>
          <a:ext cx="2418509" cy="1209254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Economic: income, debt, benefits, employment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8784987" y="4129402"/>
        <a:ext cx="2418509" cy="1209254"/>
      </dsp:txXfrm>
    </dsp:sp>
    <dsp:sp modelId="{C08F3106-8B6D-4123-B029-22C384FF9B37}">
      <dsp:nvSpPr>
        <dsp:cNvPr id="0" name=""/>
        <dsp:cNvSpPr/>
      </dsp:nvSpPr>
      <dsp:spPr>
        <a:xfrm>
          <a:off x="2932194" y="2412260"/>
          <a:ext cx="2418509" cy="1209254"/>
        </a:xfrm>
        <a:prstGeom prst="rect">
          <a:avLst/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chemeClr val="tx1"/>
              </a:solidFill>
            </a:rPr>
            <a:t>Functional: activities of daily living, transport, shopping, appointments.</a:t>
          </a:r>
          <a:endParaRPr lang="en-GB" sz="1600" kern="1200" dirty="0">
            <a:solidFill>
              <a:schemeClr val="tx1"/>
            </a:solidFill>
          </a:endParaRPr>
        </a:p>
      </dsp:txBody>
      <dsp:txXfrm>
        <a:off x="2932194" y="2412260"/>
        <a:ext cx="2418509" cy="120925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C4808C-C31F-4431-BF40-BFEE788017D6}">
      <dsp:nvSpPr>
        <dsp:cNvPr id="0" name=""/>
        <dsp:cNvSpPr/>
      </dsp:nvSpPr>
      <dsp:spPr>
        <a:xfrm>
          <a:off x="9072" y="2361493"/>
          <a:ext cx="2711688" cy="16270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Disempowerment</a:t>
          </a:r>
          <a:endParaRPr lang="en-GB" sz="2200" b="1" kern="1200" dirty="0">
            <a:solidFill>
              <a:schemeClr val="tx1"/>
            </a:solidFill>
          </a:endParaRPr>
        </a:p>
      </dsp:txBody>
      <dsp:txXfrm>
        <a:off x="56726" y="2409147"/>
        <a:ext cx="2616380" cy="1531704"/>
      </dsp:txXfrm>
    </dsp:sp>
    <dsp:sp modelId="{BC903532-70B0-4E4B-832D-E2A9A6B4D721}">
      <dsp:nvSpPr>
        <dsp:cNvPr id="0" name=""/>
        <dsp:cNvSpPr/>
      </dsp:nvSpPr>
      <dsp:spPr>
        <a:xfrm>
          <a:off x="2991929" y="2838750"/>
          <a:ext cx="574877" cy="67249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shade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>
            <a:solidFill>
              <a:schemeClr val="tx1"/>
            </a:solidFill>
          </a:endParaRPr>
        </a:p>
      </dsp:txBody>
      <dsp:txXfrm>
        <a:off x="2991929" y="2973250"/>
        <a:ext cx="402414" cy="403498"/>
      </dsp:txXfrm>
    </dsp:sp>
    <dsp:sp modelId="{7FCD5C02-7A13-47BE-9754-DC54A1D2B6D9}">
      <dsp:nvSpPr>
        <dsp:cNvPr id="0" name=""/>
        <dsp:cNvSpPr/>
      </dsp:nvSpPr>
      <dsp:spPr>
        <a:xfrm>
          <a:off x="3805435" y="2361493"/>
          <a:ext cx="2711688" cy="16270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50000"/>
                <a:hueOff val="73467"/>
                <a:satOff val="-10587"/>
                <a:lumOff val="302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50000"/>
                <a:hueOff val="73467"/>
                <a:satOff val="-10587"/>
                <a:lumOff val="302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50000"/>
                <a:hueOff val="73467"/>
                <a:satOff val="-10587"/>
                <a:lumOff val="302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Low confidence</a:t>
          </a:r>
        </a:p>
      </dsp:txBody>
      <dsp:txXfrm>
        <a:off x="3853089" y="2409147"/>
        <a:ext cx="2616380" cy="1531704"/>
      </dsp:txXfrm>
    </dsp:sp>
    <dsp:sp modelId="{732F87DB-F47B-4264-A820-74F073BAEA37}">
      <dsp:nvSpPr>
        <dsp:cNvPr id="0" name=""/>
        <dsp:cNvSpPr/>
      </dsp:nvSpPr>
      <dsp:spPr>
        <a:xfrm>
          <a:off x="6788292" y="2838750"/>
          <a:ext cx="574877" cy="67249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shade val="90000"/>
                <a:hueOff val="116087"/>
                <a:satOff val="-14232"/>
                <a:lumOff val="359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90000"/>
                <a:hueOff val="116087"/>
                <a:satOff val="-14232"/>
                <a:lumOff val="359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90000"/>
                <a:hueOff val="116087"/>
                <a:satOff val="-14232"/>
                <a:lumOff val="359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b="1" kern="1200">
            <a:solidFill>
              <a:schemeClr val="tx1"/>
            </a:solidFill>
          </a:endParaRPr>
        </a:p>
      </dsp:txBody>
      <dsp:txXfrm>
        <a:off x="6788292" y="2973250"/>
        <a:ext cx="402414" cy="403498"/>
      </dsp:txXfrm>
    </dsp:sp>
    <dsp:sp modelId="{BB6C58B3-253A-43E0-BA97-9B52E6F917A0}">
      <dsp:nvSpPr>
        <dsp:cNvPr id="0" name=""/>
        <dsp:cNvSpPr/>
      </dsp:nvSpPr>
      <dsp:spPr>
        <a:xfrm>
          <a:off x="7601799" y="2361493"/>
          <a:ext cx="2711688" cy="162701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shade val="50000"/>
                <a:hueOff val="73467"/>
                <a:satOff val="-10587"/>
                <a:lumOff val="302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50000"/>
                <a:hueOff val="73467"/>
                <a:satOff val="-10587"/>
                <a:lumOff val="302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50000"/>
                <a:hueOff val="73467"/>
                <a:satOff val="-10587"/>
                <a:lumOff val="302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tx1"/>
              </a:solidFill>
            </a:rPr>
            <a:t>Poor outcomes</a:t>
          </a:r>
          <a:endParaRPr lang="en-GB" sz="2200" b="1" kern="1200" dirty="0">
            <a:solidFill>
              <a:schemeClr val="tx1"/>
            </a:solidFill>
          </a:endParaRPr>
        </a:p>
      </dsp:txBody>
      <dsp:txXfrm>
        <a:off x="7649453" y="2409147"/>
        <a:ext cx="2616380" cy="15317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FBB5E0-EE90-480E-9F75-CECA45A6294E}">
      <dsp:nvSpPr>
        <dsp:cNvPr id="0" name=""/>
        <dsp:cNvSpPr/>
      </dsp:nvSpPr>
      <dsp:spPr>
        <a:xfrm>
          <a:off x="1285938" y="2476"/>
          <a:ext cx="3381850" cy="20291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solidFill>
                <a:schemeClr val="tx1"/>
              </a:solidFill>
            </a:rPr>
            <a:t>Informed patients achieve better health outcomes.</a:t>
          </a:r>
        </a:p>
      </dsp:txBody>
      <dsp:txXfrm>
        <a:off x="1345369" y="61907"/>
        <a:ext cx="3262988" cy="1910248"/>
      </dsp:txXfrm>
    </dsp:sp>
    <dsp:sp modelId="{75457ECD-1CE0-47CB-B988-DC47B0ED644B}">
      <dsp:nvSpPr>
        <dsp:cNvPr id="0" name=""/>
        <dsp:cNvSpPr/>
      </dsp:nvSpPr>
      <dsp:spPr>
        <a:xfrm>
          <a:off x="4965392" y="597682"/>
          <a:ext cx="716952" cy="83869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shade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b="1" kern="1200">
            <a:solidFill>
              <a:schemeClr val="tx1"/>
            </a:solidFill>
          </a:endParaRPr>
        </a:p>
      </dsp:txBody>
      <dsp:txXfrm>
        <a:off x="4965392" y="765422"/>
        <a:ext cx="501866" cy="503219"/>
      </dsp:txXfrm>
    </dsp:sp>
    <dsp:sp modelId="{EE3A02A0-C0D2-44F8-9D2D-7A9655C7EDCE}">
      <dsp:nvSpPr>
        <dsp:cNvPr id="0" name=""/>
        <dsp:cNvSpPr/>
      </dsp:nvSpPr>
      <dsp:spPr>
        <a:xfrm>
          <a:off x="6020529" y="2476"/>
          <a:ext cx="3381850" cy="20291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264907"/>
                <a:satOff val="-6609"/>
                <a:lumOff val="231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264907"/>
                <a:satOff val="-6609"/>
                <a:lumOff val="231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264907"/>
                <a:satOff val="-6609"/>
                <a:lumOff val="231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 dirty="0">
              <a:solidFill>
                <a:schemeClr val="tx1"/>
              </a:solidFill>
            </a:rPr>
            <a:t>Self-management support (e.g., diabetes, asthma).</a:t>
          </a:r>
        </a:p>
      </dsp:txBody>
      <dsp:txXfrm>
        <a:off x="6079960" y="61907"/>
        <a:ext cx="3262988" cy="1910248"/>
      </dsp:txXfrm>
    </dsp:sp>
    <dsp:sp modelId="{9C770676-1C5E-4C2B-A66B-676F2E17C013}">
      <dsp:nvSpPr>
        <dsp:cNvPr id="0" name=""/>
        <dsp:cNvSpPr/>
      </dsp:nvSpPr>
      <dsp:spPr>
        <a:xfrm rot="5400000">
          <a:off x="7352978" y="2268316"/>
          <a:ext cx="716952" cy="83869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shade val="90000"/>
                <a:hueOff val="368001"/>
                <a:satOff val="-7477"/>
                <a:lumOff val="244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368001"/>
                <a:satOff val="-7477"/>
                <a:lumOff val="244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368001"/>
                <a:satOff val="-7477"/>
                <a:lumOff val="244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b="1" kern="1200">
            <a:solidFill>
              <a:schemeClr val="tx1"/>
            </a:solidFill>
          </a:endParaRPr>
        </a:p>
      </dsp:txBody>
      <dsp:txXfrm rot="-5400000">
        <a:off x="7459845" y="2329189"/>
        <a:ext cx="503219" cy="501866"/>
      </dsp:txXfrm>
    </dsp:sp>
    <dsp:sp modelId="{909C66A6-A2AB-4789-B1D2-E6D977016FBD}">
      <dsp:nvSpPr>
        <dsp:cNvPr id="0" name=""/>
        <dsp:cNvSpPr/>
      </dsp:nvSpPr>
      <dsp:spPr>
        <a:xfrm>
          <a:off x="6020529" y="3384327"/>
          <a:ext cx="3381850" cy="20291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529814"/>
                <a:satOff val="-13218"/>
                <a:lumOff val="4625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529814"/>
                <a:satOff val="-13218"/>
                <a:lumOff val="4625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529814"/>
                <a:satOff val="-13218"/>
                <a:lumOff val="4625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solidFill>
                <a:schemeClr val="tx1"/>
              </a:solidFill>
            </a:rPr>
            <a:t>The 'expert patient' model – active partners, not passive recipients.</a:t>
          </a:r>
        </a:p>
      </dsp:txBody>
      <dsp:txXfrm>
        <a:off x="6079960" y="3443758"/>
        <a:ext cx="3262988" cy="1910248"/>
      </dsp:txXfrm>
    </dsp:sp>
    <dsp:sp modelId="{A8E5169E-7B2E-4BF5-9FD3-F0BA473FF0D2}">
      <dsp:nvSpPr>
        <dsp:cNvPr id="0" name=""/>
        <dsp:cNvSpPr/>
      </dsp:nvSpPr>
      <dsp:spPr>
        <a:xfrm rot="10800000">
          <a:off x="5005974" y="3979532"/>
          <a:ext cx="716952" cy="838699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shade val="90000"/>
                <a:hueOff val="368001"/>
                <a:satOff val="-7477"/>
                <a:lumOff val="2440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90000"/>
                <a:hueOff val="368001"/>
                <a:satOff val="-7477"/>
                <a:lumOff val="2440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90000"/>
                <a:hueOff val="368001"/>
                <a:satOff val="-7477"/>
                <a:lumOff val="2440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b="1" kern="1200">
            <a:solidFill>
              <a:schemeClr val="tx1"/>
            </a:solidFill>
          </a:endParaRPr>
        </a:p>
      </dsp:txBody>
      <dsp:txXfrm rot="10800000">
        <a:off x="5221060" y="4147272"/>
        <a:ext cx="501866" cy="503219"/>
      </dsp:txXfrm>
    </dsp:sp>
    <dsp:sp modelId="{9F3BE309-BDF7-4195-B075-4F1A79AB2460}">
      <dsp:nvSpPr>
        <dsp:cNvPr id="0" name=""/>
        <dsp:cNvSpPr/>
      </dsp:nvSpPr>
      <dsp:spPr>
        <a:xfrm>
          <a:off x="1285938" y="3384327"/>
          <a:ext cx="3381850" cy="202911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shade val="50000"/>
                <a:hueOff val="264907"/>
                <a:satOff val="-6609"/>
                <a:lumOff val="2312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shade val="50000"/>
                <a:hueOff val="264907"/>
                <a:satOff val="-6609"/>
                <a:lumOff val="2312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shade val="50000"/>
                <a:hueOff val="264907"/>
                <a:satOff val="-6609"/>
                <a:lumOff val="2312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kern="1200">
              <a:solidFill>
                <a:schemeClr val="tx1"/>
              </a:solidFill>
            </a:rPr>
            <a:t>Shared decisions improve compliance and dignity.</a:t>
          </a:r>
        </a:p>
      </dsp:txBody>
      <dsp:txXfrm>
        <a:off x="1345369" y="3443758"/>
        <a:ext cx="3262988" cy="191024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06E64E-1682-40D6-8FA0-5E5C5CFB96AB}">
      <dsp:nvSpPr>
        <dsp:cNvPr id="0" name=""/>
        <dsp:cNvSpPr/>
      </dsp:nvSpPr>
      <dsp:spPr>
        <a:xfrm>
          <a:off x="2496662" y="808149"/>
          <a:ext cx="5380034" cy="5380034"/>
        </a:xfrm>
        <a:prstGeom prst="blockArc">
          <a:avLst>
            <a:gd name="adj1" fmla="val 9000000"/>
            <a:gd name="adj2" fmla="val 16200000"/>
            <a:gd name="adj3" fmla="val 4641"/>
          </a:avLst>
        </a:prstGeom>
        <a:gradFill rotWithShape="0">
          <a:gsLst>
            <a:gs pos="0">
              <a:schemeClr val="accent3">
                <a:shade val="90000"/>
                <a:hueOff val="77391"/>
                <a:satOff val="-9488"/>
                <a:lumOff val="239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90000"/>
                <a:hueOff val="77391"/>
                <a:satOff val="-9488"/>
                <a:lumOff val="239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90000"/>
                <a:hueOff val="77391"/>
                <a:satOff val="-9488"/>
                <a:lumOff val="239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B7C301F-3D15-4FF5-9623-013BB68B84D6}">
      <dsp:nvSpPr>
        <dsp:cNvPr id="0" name=""/>
        <dsp:cNvSpPr/>
      </dsp:nvSpPr>
      <dsp:spPr>
        <a:xfrm>
          <a:off x="2496662" y="808149"/>
          <a:ext cx="5380034" cy="5380034"/>
        </a:xfrm>
        <a:prstGeom prst="blockArc">
          <a:avLst>
            <a:gd name="adj1" fmla="val 1800000"/>
            <a:gd name="adj2" fmla="val 9000000"/>
            <a:gd name="adj3" fmla="val 4641"/>
          </a:avLst>
        </a:prstGeom>
        <a:gradFill rotWithShape="0">
          <a:gsLst>
            <a:gs pos="0">
              <a:schemeClr val="accent3">
                <a:shade val="90000"/>
                <a:hueOff val="77391"/>
                <a:satOff val="-9488"/>
                <a:lumOff val="239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90000"/>
                <a:hueOff val="77391"/>
                <a:satOff val="-9488"/>
                <a:lumOff val="239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90000"/>
                <a:hueOff val="77391"/>
                <a:satOff val="-9488"/>
                <a:lumOff val="239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9F5721-1E1B-4FF8-B04A-7B56B2074A34}">
      <dsp:nvSpPr>
        <dsp:cNvPr id="0" name=""/>
        <dsp:cNvSpPr/>
      </dsp:nvSpPr>
      <dsp:spPr>
        <a:xfrm>
          <a:off x="2496662" y="808149"/>
          <a:ext cx="5380034" cy="5380034"/>
        </a:xfrm>
        <a:prstGeom prst="blockArc">
          <a:avLst>
            <a:gd name="adj1" fmla="val 16200000"/>
            <a:gd name="adj2" fmla="val 1800000"/>
            <a:gd name="adj3" fmla="val 4641"/>
          </a:avLst>
        </a:prstGeom>
        <a:gradFill rotWithShape="0">
          <a:gsLst>
            <a:gs pos="0">
              <a:schemeClr val="accent3">
                <a:shade val="9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9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9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80000" prstMaterial="plastic">
          <a:bevelT w="50800" h="50800"/>
          <a:bevelB w="25400" h="2540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0AE4F9-B03F-40F2-AD54-BAFD74C7E560}">
      <dsp:nvSpPr>
        <dsp:cNvPr id="0" name=""/>
        <dsp:cNvSpPr/>
      </dsp:nvSpPr>
      <dsp:spPr>
        <a:xfrm>
          <a:off x="3948258" y="2259744"/>
          <a:ext cx="2476842" cy="2476842"/>
        </a:xfrm>
        <a:prstGeom prst="ellipse">
          <a:avLst/>
        </a:prstGeom>
        <a:gradFill rotWithShape="0">
          <a:gsLst>
            <a:gs pos="0">
              <a:schemeClr val="accent3">
                <a:shade val="6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6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6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>
              <a:solidFill>
                <a:schemeClr val="tx1"/>
              </a:solidFill>
            </a:rPr>
            <a:t>NHS Principle: 'No decision about me, without me.'</a:t>
          </a:r>
          <a:endParaRPr lang="en-GB" sz="1900" b="1" kern="1200" dirty="0">
            <a:solidFill>
              <a:schemeClr val="tx1"/>
            </a:solidFill>
          </a:endParaRPr>
        </a:p>
      </dsp:txBody>
      <dsp:txXfrm>
        <a:off x="4310983" y="2622469"/>
        <a:ext cx="1751392" cy="1751392"/>
      </dsp:txXfrm>
    </dsp:sp>
    <dsp:sp modelId="{F528C7C1-91DB-4918-BEAD-9589232F9BD5}">
      <dsp:nvSpPr>
        <dsp:cNvPr id="0" name=""/>
        <dsp:cNvSpPr/>
      </dsp:nvSpPr>
      <dsp:spPr>
        <a:xfrm>
          <a:off x="4319785" y="3670"/>
          <a:ext cx="1733789" cy="1733789"/>
        </a:xfrm>
        <a:prstGeom prst="ellipse">
          <a:avLst/>
        </a:prstGeom>
        <a:gradFill rotWithShape="0">
          <a:gsLst>
            <a:gs pos="0">
              <a:schemeClr val="accent3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</a:rPr>
            <a:t>Co-production: patients, families, and professionals working together.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4573693" y="257578"/>
        <a:ext cx="1225973" cy="1225973"/>
      </dsp:txXfrm>
    </dsp:sp>
    <dsp:sp modelId="{550F23CC-785C-4570-9BF2-F5BD4193FC0B}">
      <dsp:nvSpPr>
        <dsp:cNvPr id="0" name=""/>
        <dsp:cNvSpPr/>
      </dsp:nvSpPr>
      <dsp:spPr>
        <a:xfrm>
          <a:off x="6595354" y="3945071"/>
          <a:ext cx="1733789" cy="1733789"/>
        </a:xfrm>
        <a:prstGeom prst="ellipse">
          <a:avLst/>
        </a:prstGeom>
        <a:gradFill rotWithShape="0">
          <a:gsLst>
            <a:gs pos="0">
              <a:schemeClr val="accent3">
                <a:shade val="50000"/>
                <a:hueOff val="73467"/>
                <a:satOff val="-10587"/>
                <a:lumOff val="302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50000"/>
                <a:hueOff val="73467"/>
                <a:satOff val="-10587"/>
                <a:lumOff val="302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50000"/>
                <a:hueOff val="73467"/>
                <a:satOff val="-10587"/>
                <a:lumOff val="302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>
              <a:solidFill>
                <a:schemeClr val="tx1"/>
              </a:solidFill>
            </a:rPr>
            <a:t>Shared decision-making respects autonomy and </a:t>
          </a:r>
          <a:r>
            <a:rPr lang="en-US" sz="1200" b="1" kern="1200" dirty="0" err="1">
              <a:solidFill>
                <a:schemeClr val="tx1"/>
              </a:solidFill>
            </a:rPr>
            <a:t>cho</a:t>
          </a:r>
          <a:endParaRPr lang="en-GB" sz="1200" b="1" kern="1200" dirty="0">
            <a:solidFill>
              <a:schemeClr val="tx1"/>
            </a:solidFill>
          </a:endParaRPr>
        </a:p>
      </dsp:txBody>
      <dsp:txXfrm>
        <a:off x="6849262" y="4198979"/>
        <a:ext cx="1225973" cy="1225973"/>
      </dsp:txXfrm>
    </dsp:sp>
    <dsp:sp modelId="{08352DD9-4818-402A-A1E5-D5640AC9D4C4}">
      <dsp:nvSpPr>
        <dsp:cNvPr id="0" name=""/>
        <dsp:cNvSpPr/>
      </dsp:nvSpPr>
      <dsp:spPr>
        <a:xfrm>
          <a:off x="2044216" y="3945071"/>
          <a:ext cx="1733789" cy="1733789"/>
        </a:xfrm>
        <a:prstGeom prst="ellipse">
          <a:avLst/>
        </a:prstGeom>
        <a:gradFill rotWithShape="0">
          <a:gsLst>
            <a:gs pos="0">
              <a:schemeClr val="accent3">
                <a:shade val="50000"/>
                <a:hueOff val="73467"/>
                <a:satOff val="-10587"/>
                <a:lumOff val="3028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shade val="50000"/>
                <a:hueOff val="73467"/>
                <a:satOff val="-10587"/>
                <a:lumOff val="3028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shade val="50000"/>
                <a:hueOff val="73467"/>
                <a:satOff val="-10587"/>
                <a:lumOff val="3028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Builds trust and engagement</a:t>
          </a:r>
          <a:endParaRPr lang="en-GB" sz="1400" b="1" kern="1200" dirty="0">
            <a:solidFill>
              <a:schemeClr val="tx1"/>
            </a:solidFill>
          </a:endParaRPr>
        </a:p>
      </dsp:txBody>
      <dsp:txXfrm>
        <a:off x="2298124" y="4198979"/>
        <a:ext cx="1225973" cy="12259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98D5BE-9DD3-4457-A6E1-5A7272555D56}">
      <dsp:nvSpPr>
        <dsp:cNvPr id="0" name=""/>
        <dsp:cNvSpPr/>
      </dsp:nvSpPr>
      <dsp:spPr>
        <a:xfrm>
          <a:off x="2704082" y="-481429"/>
          <a:ext cx="5615080" cy="561508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4CD4BB07-1287-4C35-BF79-7FC16E6387EF}">
      <dsp:nvSpPr>
        <dsp:cNvPr id="0" name=""/>
        <dsp:cNvSpPr/>
      </dsp:nvSpPr>
      <dsp:spPr>
        <a:xfrm>
          <a:off x="3237515" y="52003"/>
          <a:ext cx="2189881" cy="218988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chemeClr val="tx1"/>
              </a:solidFill>
            </a:rPr>
            <a:t>Scenario A: ‘We always schedule visits at 8am because that is our routine.’</a:t>
          </a:r>
        </a:p>
      </dsp:txBody>
      <dsp:txXfrm>
        <a:off x="3344416" y="158904"/>
        <a:ext cx="1976079" cy="1976079"/>
      </dsp:txXfrm>
    </dsp:sp>
    <dsp:sp modelId="{E1F62E53-5A66-4B7C-AA6C-3DA1A0F54F76}">
      <dsp:nvSpPr>
        <dsp:cNvPr id="0" name=""/>
        <dsp:cNvSpPr/>
      </dsp:nvSpPr>
      <dsp:spPr>
        <a:xfrm>
          <a:off x="5595848" y="52003"/>
          <a:ext cx="2189881" cy="2189881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Scenario B: ‘The care plan says the person refuses support.’ No reason is recorded.</a:t>
          </a:r>
        </a:p>
      </dsp:txBody>
      <dsp:txXfrm>
        <a:off x="5702749" y="158904"/>
        <a:ext cx="1976079" cy="1976079"/>
      </dsp:txXfrm>
    </dsp:sp>
    <dsp:sp modelId="{080FF522-EE03-4869-88CD-9315C7231334}">
      <dsp:nvSpPr>
        <dsp:cNvPr id="0" name=""/>
        <dsp:cNvSpPr/>
      </dsp:nvSpPr>
      <dsp:spPr>
        <a:xfrm>
          <a:off x="4449373" y="2440820"/>
          <a:ext cx="2189881" cy="2189881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>
              <a:solidFill>
                <a:schemeClr val="tx1"/>
              </a:solidFill>
            </a:rPr>
            <a:t>Scenario C: A person asks for information in an accessible format but is told to read the standard leaflet.</a:t>
          </a:r>
        </a:p>
      </dsp:txBody>
      <dsp:txXfrm>
        <a:off x="4556274" y="2547721"/>
        <a:ext cx="1976079" cy="1976079"/>
      </dsp:txXfrm>
    </dsp:sp>
    <dsp:sp modelId="{BE5F1C8A-1B72-4851-811D-96D2C586D4E5}">
      <dsp:nvSpPr>
        <dsp:cNvPr id="0" name=""/>
        <dsp:cNvSpPr/>
      </dsp:nvSpPr>
      <dsp:spPr>
        <a:xfrm>
          <a:off x="0" y="0"/>
          <a:ext cx="2189881" cy="5182463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Activity 2: Person centred or not person-centred?</a:t>
          </a:r>
        </a:p>
      </dsp:txBody>
      <dsp:txXfrm>
        <a:off x="106901" y="106901"/>
        <a:ext cx="1976079" cy="49686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24/3/layout/verticalVisualTextBlock1">
  <dgm:title val="Vertical Visual Text Blocks"/>
  <dgm:desc val="Pictures with short bits of text with formatted headers. Use as an easier-to-read alternative to a bulleted list."/>
  <dgm:catLst>
    <dgm:cat type="picture" pri="1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Root">
    <dgm:varLst>
      <dgm:dir/>
      <dgm:resizeHandles val="exact"/>
    </dgm:varLst>
    <dgm:choose name="BasedOnLanguageDirection">
      <dgm:if name="LeftToRight" func="var" arg="dir" op="equ" val="norm">
        <dgm:alg type="lin">
          <dgm:param type="linDir" val="fromT"/>
          <dgm:param type="vertAlign" val="t"/>
          <dgm:param type="horzAlign" val="l"/>
        </dgm:alg>
      </dgm:if>
      <dgm:else name="RightToLeft">
        <dgm:alg type="lin">
          <dgm:param type="linDir" val="fromT"/>
          <dgm:param type="vertAlign" val="t"/>
          <dgm:param type="horzAlign" val="r"/>
        </dgm:alg>
      </dgm:else>
    </dgm:choose>
    <dgm:presOf/>
    <dgm:constrLst>
      <dgm:constr type="primFontSz" for="des" forName="Subtitle" op="equ" val="18"/>
      <dgm:constr type="primFontSz" for="des" forName="Description" refType="primFontSz" refFor="des" refForName="Subtitle" op="equ" fact="0.77"/>
      <dgm:constr type="w" for="ch" forName="Composite" refType="w"/>
      <dgm:constr type="h" for="ch" forName="Composite" refType="h"/>
      <dgm:constr type="h" for="ch" forName="sibTrans" refType="h" refFor="ch" refForName="Composite" fact="0.08"/>
      <dgm:constr type="sp" refType="w" refFor="ch" refForName="Composite" op="equ" fact="0.1"/>
    </dgm:constrLst>
    <dgm:ruleLst/>
    <dgm:forEach name="DirectChildrenOfRoot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Picture" refType="w" fact="0.335"/>
          <dgm:constr type="h" for="ch" forName="Picture" refType="w" refFor="ch" refForName="Picture" op="equ"/>
          <dgm:constr type="h" for="ch" forName="Picture" refType="h" op="lte"/>
          <dgm:constr type="l" for="ch" forName="Subtitle" refType="r" refFor="ch" refForName="Picture"/>
          <dgm:constr type="lOff" for="ch" forName="Subtitle" val="5"/>
          <dgm:constr type="h" for="ch" forName="Subtitle" refType="h" fact="0.1"/>
          <dgm:constr type="t" for="ch" forName="Description" refType="b" refFor="ch" refForName="Subtitle"/>
          <dgm:constr type="l" for="ch" forName="Description" refType="r" refFor="ch" refForName="Picture"/>
          <dgm:constr type="lOff" for="ch" forName="Description" val="5"/>
        </dgm:constrLst>
        <dgm:ruleLst/>
        <dgm:layoutNode name="Picture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ubtitle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SubtitleConstraintsBasedOnLanguageDirection">
            <dgm:if name="SubtitleIsLeftToRight" func="var" arg="dir" op="equ" val="norm">
              <dgm:constrLst>
                <dgm:constr type="h" refType="w" op="lte" fact="0.4"/>
                <dgm:constr type="lMarg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SubtitleIsRightToLeft">
              <dgm:constrLst>
                <dgm:constr type="h" refType="w" op="lte" fact="0.4"/>
                <dgm:constr type="rMarg"/>
                <dgm:constr type="lMarg" refType="primFontSz" fact="0.1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Description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DescriptionConstraintsBasedOnLanguageDirection">
            <dgm:if name="DescriptionIsLeftToRight" func="var" arg="dir" op="equ" val="norm">
              <dgm:constrLst>
                <dgm:constr type="lMarg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DescriptionIsRightToLeft">
              <dgm:constrLst>
                <dgm:constr type="lMarg" refType="primFontSz" fact="0.1"/>
                <dgm:constr type="rMarg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#4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#3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#1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4712B4-1AE0-734B-BD0B-ED5EB8FC3B80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Add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709567-0710-7949-BFB0-34B4188750EB}" type="datetime1">
              <a:rPr lang="en-US" noProof="0" smtClean="0"/>
              <a:t>10/6/2026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noProof="0" dirty="0"/>
              <a:t>Add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---
Opponents highlight the impact of social determinants like poverty, education, and housing, emphasizing that systemic inequalities shape health more than individual choices.
Image source: Microsoft 365 content library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E78A2A-987E-4FAD-AEB3-D495A93519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41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
---
Poverty is a major determinant of health inequalities, influencing nutrition, housing, education, and access to care, which collectively affect health status across Wales.
Image source: Microsoft 365 content library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E78A2A-987E-4FAD-AEB3-D495A93519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907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sv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sv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image" Target="../media/image3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.sv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89336" cy="3383280"/>
          </a:xfrm>
        </p:spPr>
        <p:txBody>
          <a:bodyPr lIns="91440" tIns="45720" rIns="91440" bIns="45720" anchor="t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4718304"/>
            <a:ext cx="5367528" cy="1371600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19" name="Graphic 18">
            <a:extLst>
              <a:ext uri="{FF2B5EF4-FFF2-40B4-BE49-F238E27FC236}">
                <a16:creationId xmlns:a16="http://schemas.microsoft.com/office/drawing/2014/main" id="{BD2B87EC-C19D-D312-C5D1-68C7B3D3F34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577" r="47068" b="26177"/>
          <a:stretch/>
        </p:blipFill>
        <p:spPr>
          <a:xfrm rot="5400000" flipH="1" flipV="1">
            <a:off x="8037001" y="-183083"/>
            <a:ext cx="3971922" cy="4338081"/>
          </a:xfrm>
          <a:prstGeom prst="rect">
            <a:avLst/>
          </a:prstGeom>
        </p:spPr>
      </p:pic>
      <p:pic>
        <p:nvPicPr>
          <p:cNvPr id="17" name="Graphic 16">
            <a:extLst>
              <a:ext uri="{FF2B5EF4-FFF2-40B4-BE49-F238E27FC236}">
                <a16:creationId xmlns:a16="http://schemas.microsoft.com/office/drawing/2014/main" id="{CA27C1C0-4175-DDF3-7F04-05A1FF4F83EA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-1" t="1" r="26660" b="31913"/>
          <a:stretch/>
        </p:blipFill>
        <p:spPr>
          <a:xfrm flipH="1">
            <a:off x="-2" y="2786671"/>
            <a:ext cx="2626743" cy="407133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8F59A96A-1EEC-D106-BC8B-FBC3D022D6C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b="49606"/>
          <a:stretch/>
        </p:blipFill>
        <p:spPr>
          <a:xfrm flipH="1">
            <a:off x="1634272" y="4519948"/>
            <a:ext cx="3527989" cy="2338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289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</p:spTree>
    <p:extLst>
      <p:ext uri="{BB962C8B-B14F-4D97-AF65-F5344CB8AC3E}">
        <p14:creationId xmlns:p14="http://schemas.microsoft.com/office/powerpoint/2010/main" val="30550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2040" y="996696"/>
            <a:ext cx="6528816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3C7080A-051C-2507-F252-F6834643015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7200" y="996950"/>
            <a:ext cx="3971925" cy="585787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919472" y="2130552"/>
            <a:ext cx="6510528" cy="3959352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 algn="ctr">
              <a:defRPr/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127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1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1691640"/>
            <a:ext cx="7708392" cy="2916936"/>
          </a:xfrm>
        </p:spPr>
        <p:txBody>
          <a:bodyPr lIns="91440" tIns="45720" rIns="91440" bIns="45720" anchor="b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225296" y="5001768"/>
            <a:ext cx="7251192" cy="1088136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EDBCB114-3994-3B78-91C3-3970219AB034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-15397" b="35439"/>
          <a:stretch/>
        </p:blipFill>
        <p:spPr>
          <a:xfrm rot="16200000">
            <a:off x="8573175" y="595473"/>
            <a:ext cx="3527989" cy="3709665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1954D399-E3CD-888F-FCF9-DA0F34C64395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25157" b="13214"/>
          <a:stretch/>
        </p:blipFill>
        <p:spPr>
          <a:xfrm>
            <a:off x="8329613" y="3429000"/>
            <a:ext cx="3862387" cy="3429000"/>
          </a:xfrm>
          <a:prstGeom prst="rect">
            <a:avLst/>
          </a:prstGeom>
        </p:spPr>
      </p:pic>
      <p:pic>
        <p:nvPicPr>
          <p:cNvPr id="5" name="Graphic 4">
            <a:extLst>
              <a:ext uri="{FF2B5EF4-FFF2-40B4-BE49-F238E27FC236}">
                <a16:creationId xmlns:a16="http://schemas.microsoft.com/office/drawing/2014/main" id="{4CC75E85-8A16-65D2-BB9D-7966D18A9C8F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" r="47260" b="26651"/>
          <a:stretch/>
        </p:blipFill>
        <p:spPr>
          <a:xfrm rot="16200000" flipV="1">
            <a:off x="197728" y="-197735"/>
            <a:ext cx="3914776" cy="431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9684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8096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394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02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048" y="996696"/>
            <a:ext cx="5641848" cy="4855464"/>
          </a:xfrm>
        </p:spPr>
        <p:txBody>
          <a:bodyPr lIns="91440" tIns="45720" rIns="91440" bIns="45720" anchor="ctr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27" name="Picture Placeholder 926">
            <a:extLst>
              <a:ext uri="{FF2B5EF4-FFF2-40B4-BE49-F238E27FC236}">
                <a16:creationId xmlns:a16="http://schemas.microsoft.com/office/drawing/2014/main" id="{E0D9F5FD-31A3-F83E-0559-2C0434E0046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78992" y="0"/>
            <a:ext cx="3971925" cy="5857875"/>
          </a:xfrm>
          <a:custGeom>
            <a:avLst/>
            <a:gdLst>
              <a:gd name="connsiteX0" fmla="*/ 0 w 3971925"/>
              <a:gd name="connsiteY0" fmla="*/ 0 h 5857875"/>
              <a:gd name="connsiteX1" fmla="*/ 3971925 w 3971925"/>
              <a:gd name="connsiteY1" fmla="*/ 0 h 5857875"/>
              <a:gd name="connsiteX2" fmla="*/ 3971925 w 3971925"/>
              <a:gd name="connsiteY2" fmla="*/ 5857875 h 5857875"/>
              <a:gd name="connsiteX3" fmla="*/ 1972187 w 3971925"/>
              <a:gd name="connsiteY3" fmla="*/ 5857875 h 5857875"/>
              <a:gd name="connsiteX4" fmla="*/ 1978760 w 3971925"/>
              <a:gd name="connsiteY4" fmla="*/ 5848548 h 5857875"/>
              <a:gd name="connsiteX5" fmla="*/ 2015275 w 3971925"/>
              <a:gd name="connsiteY5" fmla="*/ 5713664 h 5857875"/>
              <a:gd name="connsiteX6" fmla="*/ 2015275 w 3971925"/>
              <a:gd name="connsiteY6" fmla="*/ 5713663 h 5857875"/>
              <a:gd name="connsiteX7" fmla="*/ 2010932 w 3971925"/>
              <a:gd name="connsiteY7" fmla="*/ 5713083 h 5857875"/>
              <a:gd name="connsiteX8" fmla="*/ 2010064 w 3971925"/>
              <a:gd name="connsiteY8" fmla="*/ 5713083 h 5857875"/>
              <a:gd name="connsiteX9" fmla="*/ 1871116 w 3971925"/>
              <a:gd name="connsiteY9" fmla="*/ 5759476 h 5857875"/>
              <a:gd name="connsiteX10" fmla="*/ 1753300 w 3971925"/>
              <a:gd name="connsiteY10" fmla="*/ 5793691 h 5857875"/>
              <a:gd name="connsiteX11" fmla="*/ 1717404 w 3971925"/>
              <a:gd name="connsiteY11" fmla="*/ 5835082 h 5857875"/>
              <a:gd name="connsiteX12" fmla="*/ 1704691 w 3971925"/>
              <a:gd name="connsiteY12" fmla="*/ 5857875 h 5857875"/>
              <a:gd name="connsiteX13" fmla="*/ 0 w 3971925"/>
              <a:gd name="connsiteY13" fmla="*/ 5857875 h 58578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971925" h="5857875">
                <a:moveTo>
                  <a:pt x="0" y="0"/>
                </a:moveTo>
                <a:lnTo>
                  <a:pt x="3971925" y="0"/>
                </a:lnTo>
                <a:lnTo>
                  <a:pt x="3971925" y="5857875"/>
                </a:lnTo>
                <a:lnTo>
                  <a:pt x="1972187" y="5857875"/>
                </a:lnTo>
                <a:lnTo>
                  <a:pt x="1978760" y="5848548"/>
                </a:lnTo>
                <a:cubicBezTo>
                  <a:pt x="2003551" y="5807990"/>
                  <a:pt x="2018531" y="5763681"/>
                  <a:pt x="2015275" y="5713664"/>
                </a:cubicBezTo>
                <a:lnTo>
                  <a:pt x="2015275" y="5713663"/>
                </a:lnTo>
                <a:cubicBezTo>
                  <a:pt x="2015275" y="5711343"/>
                  <a:pt x="2011801" y="5711343"/>
                  <a:pt x="2010932" y="5713083"/>
                </a:cubicBezTo>
                <a:cubicBezTo>
                  <a:pt x="2010643" y="5713083"/>
                  <a:pt x="2010354" y="5713083"/>
                  <a:pt x="2010064" y="5713083"/>
                </a:cubicBezTo>
                <a:cubicBezTo>
                  <a:pt x="1966643" y="5741499"/>
                  <a:pt x="1921774" y="5751937"/>
                  <a:pt x="1871116" y="5759476"/>
                </a:cubicBezTo>
                <a:cubicBezTo>
                  <a:pt x="1832326" y="5765275"/>
                  <a:pt x="1786010" y="5769045"/>
                  <a:pt x="1753300" y="5793691"/>
                </a:cubicBezTo>
                <a:cubicBezTo>
                  <a:pt x="1738970" y="5804419"/>
                  <a:pt x="1727463" y="5819134"/>
                  <a:pt x="1717404" y="5835082"/>
                </a:cubicBezTo>
                <a:lnTo>
                  <a:pt x="1704691" y="5857875"/>
                </a:lnTo>
                <a:lnTo>
                  <a:pt x="0" y="5857875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AE730C61-B0A5-15E4-EBDC-4DAA74F02702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21652" b="34005"/>
          <a:stretch/>
        </p:blipFill>
        <p:spPr>
          <a:xfrm rot="5400000" flipH="1" flipV="1">
            <a:off x="9278992" y="3944992"/>
            <a:ext cx="2764120" cy="3061895"/>
          </a:xfrm>
          <a:prstGeom prst="rect">
            <a:avLst/>
          </a:prstGeom>
        </p:spPr>
      </p:pic>
      <p:pic>
        <p:nvPicPr>
          <p:cNvPr id="876" name="Graphic 875">
            <a:extLst>
              <a:ext uri="{FF2B5EF4-FFF2-40B4-BE49-F238E27FC236}">
                <a16:creationId xmlns:a16="http://schemas.microsoft.com/office/drawing/2014/main" id="{1AD600CE-8F3B-12A6-46EE-EFDBB7A1BB95}"/>
              </a:ext>
            </a:extLst>
          </p:cNvPr>
          <p:cNvPicPr>
            <a:picLocks noChangeAspect="1"/>
          </p:cNvPicPr>
          <p:nvPr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r="53805" b="26651"/>
          <a:stretch/>
        </p:blipFill>
        <p:spPr>
          <a:xfrm rot="5400000">
            <a:off x="440621" y="2988379"/>
            <a:ext cx="3428999" cy="431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399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image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" name="Picture Placeholder 7">
            <a:extLst>
              <a:ext uri="{FF2B5EF4-FFF2-40B4-BE49-F238E27FC236}">
                <a16:creationId xmlns:a16="http://schemas.microsoft.com/office/drawing/2014/main" id="{1153E704-93AB-7E5D-6EB0-56FA23E7BCC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130552"/>
            <a:ext cx="5641848" cy="395935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b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7023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88B6212-D12B-E47E-327B-D1DDE7D713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910328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519672" y="2130552"/>
            <a:ext cx="4910328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45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Content Placeholder 5">
            <a:extLst>
              <a:ext uri="{FF2B5EF4-FFF2-40B4-BE49-F238E27FC236}">
                <a16:creationId xmlns:a16="http://schemas.microsoft.com/office/drawing/2014/main" id="{A88B6212-D12B-E47E-327B-D1DDE7D713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68096" y="2130552"/>
            <a:ext cx="4206240" cy="3959352"/>
          </a:xfrm>
        </p:spPr>
        <p:txBody>
          <a:bodyPr anchor="t"/>
          <a:lstStyle>
            <a:lvl1pPr marL="347472"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5513832" y="2176272"/>
            <a:ext cx="5907024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55392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0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FAF073C-F11E-EB24-742E-8B7ED02C87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168D94-20DF-9647-607F-3DEBED05ECE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768096" y="2176272"/>
            <a:ext cx="10652760" cy="39593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11874E-F900-D5BE-5274-49CBA7F94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039C676-DCFE-2801-253F-061508F6110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algn="ctr"/>
            <a:fld id="{19B51A1E-902D-48AF-9020-955120F399B6}" type="slidenum">
              <a:rPr lang="en-US" smtClean="0"/>
              <a:pPr algn="ctr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214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B901B-82D0-753E-153F-463C1DFF4E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8668512" cy="2432304"/>
          </a:xfrm>
        </p:spPr>
        <p:txBody>
          <a:bodyPr lIns="91440" tIns="45720" rIns="91440" bIns="45720" anchor="t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B9FF1EC-CF79-CED7-3907-6CC3EC921B4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3429000"/>
            <a:ext cx="5340096" cy="2660904"/>
          </a:xfrm>
        </p:spPr>
        <p:txBody>
          <a:bodyPr anchor="b"/>
          <a:lstStyle>
            <a:lvl1pPr marL="0" indent="0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F291867A-07AF-138A-AC57-59D328A6095D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l="-122" r="19404" b="26232"/>
          <a:stretch/>
        </p:blipFill>
        <p:spPr>
          <a:xfrm rot="5400000" flipH="1" flipV="1">
            <a:off x="8651875" y="625473"/>
            <a:ext cx="4165601" cy="2914652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F7C5AD9-C0FD-61EF-DDC7-8F4701419940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533" t="-8495" r="43883" b="25558"/>
          <a:stretch/>
        </p:blipFill>
        <p:spPr>
          <a:xfrm>
            <a:off x="10201275" y="1898651"/>
            <a:ext cx="1990725" cy="4959349"/>
          </a:xfrm>
          <a:prstGeom prst="rect">
            <a:avLst/>
          </a:prstGeom>
        </p:spPr>
      </p:pic>
      <p:pic>
        <p:nvPicPr>
          <p:cNvPr id="9" name="Graphic 8">
            <a:extLst>
              <a:ext uri="{FF2B5EF4-FFF2-40B4-BE49-F238E27FC236}">
                <a16:creationId xmlns:a16="http://schemas.microsoft.com/office/drawing/2014/main" id="{3398A539-AF73-E115-3EDF-231BC59E68D3}"/>
              </a:ext>
            </a:extLst>
          </p:cNvPr>
          <p:cNvPicPr>
            <a:picLocks noChangeAspect="1"/>
          </p:cNvPicPr>
          <p:nvPr userDrawn="1"/>
        </p:nvPicPr>
        <p:blipFill rotWithShape="1"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1027" t="1169" r="27094" b="32980"/>
          <a:stretch/>
        </p:blipFill>
        <p:spPr>
          <a:xfrm rot="10800000" flipV="1">
            <a:off x="-1" y="2988379"/>
            <a:ext cx="5335584" cy="3869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77698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3E40F-4778-2E3A-1A0C-B86525525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73A90-7106-9F61-276B-0B9CF52E0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39B890-4CC3-203B-A461-E1BDEF55B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06/10/2026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ACF2A-1373-86F4-C239-5F3702529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D5D84-AC2B-4FD0-21C4-9F06F429F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0855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, 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6328" y="601755"/>
            <a:ext cx="4389120" cy="15270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281557-D8C5-3666-A17C-BD66A5F9C0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41522" y="342902"/>
            <a:ext cx="6249778" cy="6172343"/>
          </a:xfrm>
          <a:custGeom>
            <a:avLst/>
            <a:gdLst>
              <a:gd name="connsiteX0" fmla="*/ 258473 w 6249778"/>
              <a:gd name="connsiteY0" fmla="*/ 0 h 6172343"/>
              <a:gd name="connsiteX1" fmla="*/ 5991306 w 6249778"/>
              <a:gd name="connsiteY1" fmla="*/ 0 h 6172343"/>
              <a:gd name="connsiteX2" fmla="*/ 6249778 w 6249778"/>
              <a:gd name="connsiteY2" fmla="*/ 257942 h 6172343"/>
              <a:gd name="connsiteX3" fmla="*/ 6249778 w 6249778"/>
              <a:gd name="connsiteY3" fmla="*/ 5914401 h 6172343"/>
              <a:gd name="connsiteX4" fmla="*/ 5991306 w 6249778"/>
              <a:gd name="connsiteY4" fmla="*/ 6172343 h 6172343"/>
              <a:gd name="connsiteX5" fmla="*/ 258473 w 6249778"/>
              <a:gd name="connsiteY5" fmla="*/ 6172343 h 6172343"/>
              <a:gd name="connsiteX6" fmla="*/ 0 w 6249778"/>
              <a:gd name="connsiteY6" fmla="*/ 5914401 h 6172343"/>
              <a:gd name="connsiteX7" fmla="*/ 0 w 6249778"/>
              <a:gd name="connsiteY7" fmla="*/ 257942 h 6172343"/>
              <a:gd name="connsiteX8" fmla="*/ 258473 w 6249778"/>
              <a:gd name="connsiteY8" fmla="*/ 0 h 6172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249778" h="6172343">
                <a:moveTo>
                  <a:pt x="258473" y="0"/>
                </a:moveTo>
                <a:lnTo>
                  <a:pt x="5991306" y="0"/>
                </a:lnTo>
                <a:cubicBezTo>
                  <a:pt x="6134057" y="0"/>
                  <a:pt x="6249778" y="115484"/>
                  <a:pt x="6249778" y="257942"/>
                </a:cubicBezTo>
                <a:lnTo>
                  <a:pt x="6249778" y="5914401"/>
                </a:lnTo>
                <a:cubicBezTo>
                  <a:pt x="6249778" y="6056859"/>
                  <a:pt x="6134057" y="6172343"/>
                  <a:pt x="5991306" y="6172343"/>
                </a:cubicBezTo>
                <a:lnTo>
                  <a:pt x="258473" y="6172343"/>
                </a:lnTo>
                <a:cubicBezTo>
                  <a:pt x="115722" y="6172343"/>
                  <a:pt x="0" y="6056859"/>
                  <a:pt x="0" y="5914401"/>
                </a:cubicBezTo>
                <a:lnTo>
                  <a:pt x="0" y="257942"/>
                </a:lnTo>
                <a:cubicBezTo>
                  <a:pt x="0" y="115484"/>
                  <a:pt x="115722" y="0"/>
                  <a:pt x="258473" y="0"/>
                </a:cubicBez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96328" y="2276856"/>
            <a:ext cx="4389120" cy="404164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701C4331-C33F-4DC1-AB74-C520A718CE2B}" type="datetime1">
              <a:rPr lang="en-US" smtClean="0"/>
              <a:t>10/6/2026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96678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996696"/>
            <a:ext cx="10652760" cy="91440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8096" y="2450591"/>
            <a:ext cx="10652761" cy="34875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4800" y="6400800"/>
            <a:ext cx="457200" cy="457200"/>
          </a:xfrm>
          <a:prstGeom prst="rect">
            <a:avLst/>
          </a:prstGeom>
          <a:noFill/>
        </p:spPr>
        <p:txBody>
          <a:bodyPr anchor="ctr"/>
          <a:lstStyle>
            <a:lvl1pPr algn="ctr">
              <a:defRPr lang="en-US" sz="1200" b="1" i="0" smtClean="0">
                <a:solidFill>
                  <a:schemeClr val="accent3"/>
                </a:solidFill>
                <a:latin typeface="+mn-lt"/>
              </a:defRPr>
            </a:lvl1pPr>
          </a:lstStyle>
          <a:p>
            <a:fld id="{19B51A1E-902D-48AF-9020-955120F399B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6E99AD-9348-1084-6E11-26968BDE3782}"/>
              </a:ext>
            </a:extLst>
          </p:cNvPr>
          <p:cNvSpPr txBox="1"/>
          <p:nvPr userDrawn="1"/>
        </p:nvSpPr>
        <p:spPr>
          <a:xfrm>
            <a:off x="11741419" y="-1537"/>
            <a:ext cx="457200" cy="457200"/>
          </a:xfrm>
          <a:prstGeom prst="rect">
            <a:avLst/>
          </a:prstGeom>
          <a:noFill/>
        </p:spPr>
        <p:txBody>
          <a:bodyPr wrap="square" rtlCol="0" anchor="ctr">
            <a:noAutofit/>
          </a:bodyPr>
          <a:lstStyle/>
          <a:p>
            <a:pPr algn="ctr"/>
            <a:r>
              <a:rPr lang="en-US" sz="4000" b="0" dirty="0">
                <a:solidFill>
                  <a:schemeClr val="accent3"/>
                </a:solidFill>
                <a:latin typeface="+mn-lt"/>
                <a:ea typeface="BIZ UDPGothic" panose="020B0400000000000000" pitchFamily="34" charset="-128"/>
              </a:rPr>
              <a:t>*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2047422-8CC9-77AE-C87B-852011B8253E}"/>
              </a:ext>
            </a:extLst>
          </p:cNvPr>
          <p:cNvCxnSpPr>
            <a:cxnSpLocks/>
          </p:cNvCxnSpPr>
          <p:nvPr userDrawn="1"/>
        </p:nvCxnSpPr>
        <p:spPr>
          <a:xfrm>
            <a:off x="0" y="457200"/>
            <a:ext cx="12192000" cy="0"/>
          </a:xfrm>
          <a:prstGeom prst="line">
            <a:avLst/>
          </a:prstGeom>
          <a:ln w="63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FC25401-8B16-54B2-8DFB-324B1C3F7DD3}"/>
              </a:ext>
            </a:extLst>
          </p:cNvPr>
          <p:cNvCxnSpPr>
            <a:cxnSpLocks/>
          </p:cNvCxnSpPr>
          <p:nvPr userDrawn="1"/>
        </p:nvCxnSpPr>
        <p:spPr>
          <a:xfrm>
            <a:off x="11734800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4702C82C-C24B-9094-A3C6-7670E28B8D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8991601" y="3200399"/>
            <a:ext cx="5943596" cy="457199"/>
          </a:xfrm>
          <a:prstGeom prst="rect">
            <a:avLst/>
          </a:prstGeom>
        </p:spPr>
        <p:txBody>
          <a:bodyPr anchor="ctr"/>
          <a:lstStyle>
            <a:lvl1pPr algn="ctr">
              <a:defRPr sz="1200" b="1" i="0" spc="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/>
              <a:t>Add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700" r:id="rId13"/>
  </p:sldLayoutIdLst>
  <p:hf hdr="0" ftr="0" dt="0"/>
  <p:txStyles>
    <p:titleStyle>
      <a:lvl1pPr algn="l" defTabSz="914400" rtl="0" eaLnBrk="1" latinLnBrk="0" hangingPunct="1">
        <a:lnSpc>
          <a:spcPct val="75000"/>
        </a:lnSpc>
        <a:spcBef>
          <a:spcPct val="0"/>
        </a:spcBef>
        <a:buNone/>
        <a:defRPr sz="4000" b="1" kern="1200" spc="-150" baseline="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3152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09728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46304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828800" indent="-347472" algn="l" defTabSz="914400" rtl="0" eaLnBrk="1" latinLnBrk="0" hangingPunct="1">
        <a:lnSpc>
          <a:spcPct val="125000"/>
        </a:lnSpc>
        <a:spcBef>
          <a:spcPts val="0"/>
        </a:spcBef>
        <a:buClrTx/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topics/social-determinants-of-health?utm_source=chatgpt.com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sv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40570-13B1-E20C-28EA-4514891DB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4576" y="874776"/>
            <a:ext cx="10689336" cy="3383280"/>
          </a:xfrm>
        </p:spPr>
        <p:txBody>
          <a:bodyPr/>
          <a:lstStyle/>
          <a:p>
            <a:r>
              <a:rPr lang="en-GB" dirty="0"/>
              <a:t>Service user complexity,</a:t>
            </a:r>
            <a:br>
              <a:rPr lang="en-GB" dirty="0"/>
            </a:br>
            <a:r>
              <a:rPr lang="en-GB" dirty="0"/>
              <a:t>Inequality, determinants,</a:t>
            </a:r>
            <a:br>
              <a:rPr lang="en-GB" dirty="0"/>
            </a:br>
            <a:r>
              <a:rPr lang="en-GB" dirty="0"/>
              <a:t>needs &amp; Person-Centred Approaches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D97285-76D8-7E4B-5301-2C5C7F50D0A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9048" y="4718304"/>
            <a:ext cx="5367528" cy="1371600"/>
          </a:xfrm>
        </p:spPr>
        <p:txBody>
          <a:bodyPr>
            <a:normAutofit/>
          </a:bodyPr>
          <a:lstStyle/>
          <a:p>
            <a:r>
              <a:rPr lang="en-US" sz="4000" dirty="0"/>
              <a:t>Stephanie John</a:t>
            </a:r>
          </a:p>
        </p:txBody>
      </p:sp>
    </p:spTree>
    <p:extLst>
      <p:ext uri="{BB962C8B-B14F-4D97-AF65-F5344CB8AC3E}">
        <p14:creationId xmlns:p14="http://schemas.microsoft.com/office/powerpoint/2010/main" val="1068343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35764A-06BF-17D4-EE6D-670F5F3FC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096" y="600456"/>
            <a:ext cx="10652760" cy="914400"/>
          </a:xfrm>
        </p:spPr>
        <p:txBody>
          <a:bodyPr/>
          <a:lstStyle/>
          <a:p>
            <a:r>
              <a:rPr lang="en-US" sz="4800" dirty="0">
                <a:solidFill>
                  <a:schemeClr val="accent4">
                    <a:lumMod val="75000"/>
                  </a:schemeClr>
                </a:solidFill>
              </a:rPr>
              <a:t>Learning outcomes: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B3696-52AB-4FB9-4BF7-D8F7C8A7567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284480" y="1331976"/>
            <a:ext cx="11055096" cy="4570984"/>
          </a:xfrm>
        </p:spPr>
        <p:txBody>
          <a:bodyPr>
            <a:normAutofit fontScale="92500" lnSpcReduction="20000"/>
          </a:bodyPr>
          <a:lstStyle/>
          <a:p>
            <a:pPr>
              <a:defRPr sz="2200"/>
            </a:pPr>
            <a:r>
              <a:rPr lang="en-GB" sz="2800" dirty="0"/>
              <a:t>Explain what is meant by service-user needs and distinguish needs, wants, preferences and outcomes.</a:t>
            </a:r>
          </a:p>
          <a:p>
            <a:pPr>
              <a:defRPr sz="2200"/>
            </a:pPr>
            <a:r>
              <a:rPr lang="en-GB" sz="2800" dirty="0"/>
              <a:t>Explain how diversity, inequality and the social determinants of health can shape health and wellbeing.</a:t>
            </a:r>
          </a:p>
          <a:p>
            <a:pPr>
              <a:defRPr sz="2200"/>
            </a:pPr>
            <a:r>
              <a:rPr lang="en-GB" sz="2800" dirty="0"/>
              <a:t>Analyse why some service users have multiple or complex needs and why services need to work together.</a:t>
            </a:r>
          </a:p>
          <a:p>
            <a:pPr>
              <a:defRPr sz="2200"/>
            </a:pPr>
            <a:r>
              <a:rPr lang="en-GB" sz="2800" dirty="0"/>
              <a:t>Apply person-centred principles to assessment, care planning, communication and decision-making.</a:t>
            </a:r>
          </a:p>
          <a:p>
            <a:pPr>
              <a:defRPr sz="2200"/>
            </a:pPr>
            <a:r>
              <a:rPr lang="en-GB" sz="2800" dirty="0"/>
              <a:t>Analyse an older-adult case study and propose realistic, person-centred actions (Workbook)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3ADF6CA-8CF2-F784-C54C-19B5396237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5701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0C6A1-D660-E326-DF81-A31012E8B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320" y="500062"/>
            <a:ext cx="1062736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Firstly, what influences how we define health and wellbeing?</a:t>
            </a:r>
          </a:p>
        </p:txBody>
      </p:sp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8BDB992C-D718-E16F-2DA4-8135C80B0B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7474722"/>
              </p:ext>
            </p:extLst>
          </p:nvPr>
        </p:nvGraphicFramePr>
        <p:xfrm>
          <a:off x="2152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4728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F277E-D73B-FBF8-076A-7A4614B18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8480" y="498292"/>
            <a:ext cx="8551672" cy="2327656"/>
          </a:xfrm>
        </p:spPr>
        <p:txBody>
          <a:bodyPr/>
          <a:lstStyle/>
          <a:p>
            <a:r>
              <a:rPr lang="en-GB" sz="3600" dirty="0"/>
              <a:t>Underpinning theories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CD4C4-C776-ABA1-75EC-A8D2E4C2E16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2" descr="Maslow's Hierarchy Of Needs Lesson">
            <a:extLst>
              <a:ext uri="{FF2B5EF4-FFF2-40B4-BE49-F238E27FC236}">
                <a16:creationId xmlns:a16="http://schemas.microsoft.com/office/drawing/2014/main" id="{A2BCF20D-B727-6E76-9D4D-E0F813993C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931"/>
          <a:stretch>
            <a:fillRect/>
          </a:stretch>
        </p:blipFill>
        <p:spPr bwMode="auto">
          <a:xfrm>
            <a:off x="2346960" y="1265880"/>
            <a:ext cx="6929120" cy="519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96289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008BC90-1118-CF0A-BD96-5A5899C43E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41561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vent promotes holistic health and wellness - Potawatomi.org">
            <a:extLst>
              <a:ext uri="{FF2B5EF4-FFF2-40B4-BE49-F238E27FC236}">
                <a16:creationId xmlns:a16="http://schemas.microsoft.com/office/drawing/2014/main" id="{95202E41-2B55-291E-5AF0-E2BC527ABA3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4000" y="1333182"/>
            <a:ext cx="9020432" cy="4191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0793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9B338E8-1DBC-0FE2-455A-82806A9775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92040" y="996696"/>
            <a:ext cx="6528816" cy="914400"/>
          </a:xfrm>
        </p:spPr>
        <p:txBody>
          <a:bodyPr/>
          <a:lstStyle/>
          <a:p>
            <a:r>
              <a:rPr lang="en-US" dirty="0"/>
              <a:t>Let’s start with an activity: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520FC2-50B3-A72C-35FF-E2289F7FF82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826698" y="1554480"/>
            <a:ext cx="6510528" cy="4846320"/>
          </a:xfrm>
        </p:spPr>
        <p:txBody>
          <a:bodyPr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2200"/>
            </a:pPr>
            <a:r>
              <a:rPr lang="en-GB" sz="2800" dirty="0"/>
              <a:t>In pairs, list 8 things a person may need to live a healthy, safe and meaningful life.</a:t>
            </a:r>
          </a:p>
          <a:p>
            <a:pPr marL="342900" indent="-342900">
              <a:buFont typeface="Arial" panose="020B0604020202020204" pitchFamily="34" charset="0"/>
              <a:buChar char="•"/>
              <a:defRPr sz="2200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  <a:defRPr sz="2200"/>
            </a:pPr>
            <a:r>
              <a:rPr lang="en-GB" sz="2800" dirty="0"/>
              <a:t>Sort your list in to: Physical • Psychological • Social • Practical • Cultural/spiritual.</a:t>
            </a:r>
          </a:p>
          <a:p>
            <a:pPr marL="342900" indent="-342900">
              <a:buFont typeface="Arial" panose="020B0604020202020204" pitchFamily="34" charset="0"/>
              <a:buChar char="•"/>
              <a:defRPr sz="2200"/>
            </a:pPr>
            <a:endParaRPr lang="en-GB" sz="2800" dirty="0"/>
          </a:p>
          <a:p>
            <a:pPr marL="342900" indent="-342900">
              <a:buFont typeface="Arial" panose="020B0604020202020204" pitchFamily="34" charset="0"/>
              <a:buChar char="•"/>
              <a:defRPr sz="2200"/>
            </a:pPr>
            <a:r>
              <a:rPr lang="en-GB" sz="2800" dirty="0"/>
              <a:t>Which needs are universal?</a:t>
            </a:r>
            <a:r>
              <a:rPr lang="en-GB" dirty="0"/>
              <a:t> </a:t>
            </a:r>
            <a:r>
              <a:rPr lang="en-GB" sz="2800" dirty="0"/>
              <a:t>Which depend on the individual?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A22479-F5E2-4107-7904-F66C64FF2C7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674A5D49-4825-6F27-C20A-48DA4A25A3B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1DDFCF6-045D-A832-374D-8D483AE263BB}"/>
              </a:ext>
            </a:extLst>
          </p:cNvPr>
          <p:cNvSpPr/>
          <p:nvPr/>
        </p:nvSpPr>
        <p:spPr>
          <a:xfrm>
            <a:off x="588644" y="894588"/>
            <a:ext cx="3971924" cy="5617464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 b="1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Think about the person</a:t>
            </a: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Need: something important for health, safety, wellbeing or functioning.</a:t>
            </a:r>
          </a:p>
          <a:p>
            <a:pPr>
              <a:defRPr sz="1800"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Preference: What the person would choose or value.</a:t>
            </a:r>
          </a:p>
          <a:p>
            <a:pPr>
              <a:defRPr sz="1800"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Outcome: The change or result the person wants to achieve.</a:t>
            </a:r>
          </a:p>
          <a:p>
            <a:pPr>
              <a:defRPr sz="1800"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Strengths: Abilities, resources, relationships and assets the person can draw on.</a:t>
            </a:r>
          </a:p>
        </p:txBody>
      </p:sp>
    </p:spTree>
    <p:extLst>
      <p:ext uri="{BB962C8B-B14F-4D97-AF65-F5344CB8AC3E}">
        <p14:creationId xmlns:p14="http://schemas.microsoft.com/office/powerpoint/2010/main" val="33501612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5D12F-2110-726F-837E-3198ED3DE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0016" y="2382520"/>
            <a:ext cx="7708392" cy="2916936"/>
          </a:xfrm>
        </p:spPr>
        <p:txBody>
          <a:bodyPr/>
          <a:lstStyle/>
          <a:p>
            <a:r>
              <a:rPr lang="en-GB" sz="7200" dirty="0"/>
              <a:t>WHAT INFLUENCES HEALTH AND WELLBEING?</a:t>
            </a:r>
          </a:p>
        </p:txBody>
      </p:sp>
    </p:spTree>
    <p:extLst>
      <p:ext uri="{BB962C8B-B14F-4D97-AF65-F5344CB8AC3E}">
        <p14:creationId xmlns:p14="http://schemas.microsoft.com/office/powerpoint/2010/main" val="34352593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060ED-54B6-8F29-E365-6285A28E4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4905" y="503481"/>
            <a:ext cx="7919348" cy="138112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social determinants of health.</a:t>
            </a:r>
          </a:p>
        </p:txBody>
      </p:sp>
      <p:pic>
        <p:nvPicPr>
          <p:cNvPr id="8194" name="Picture 2" descr="Health and Wellness - RNpedia">
            <a:extLst>
              <a:ext uri="{FF2B5EF4-FFF2-40B4-BE49-F238E27FC236}">
                <a16:creationId xmlns:a16="http://schemas.microsoft.com/office/drawing/2014/main" id="{67E6A125-CF45-CEB4-1300-14B6CA3662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573" y="1720286"/>
            <a:ext cx="5293034" cy="3522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66170-73F3-D21C-CB38-AFBC50F0D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4579" y="1468364"/>
            <a:ext cx="5610006" cy="5155956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The </a:t>
            </a:r>
            <a:r>
              <a:rPr lang="en-GB" sz="2400" b="1" dirty="0">
                <a:solidFill>
                  <a:schemeClr val="accent4">
                    <a:lumMod val="50000"/>
                  </a:schemeClr>
                </a:solidFill>
              </a:rPr>
              <a:t>social determinants of health (SDOH)</a:t>
            </a:r>
            <a:r>
              <a:rPr lang="en-GB" sz="2400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GB" sz="2400" dirty="0">
                <a:solidFill>
                  <a:srgbClr val="000000"/>
                </a:solidFill>
              </a:rPr>
              <a:t>are the non-medical factors shaping health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Recognising SDOH helps shift from downstream (treatment) to upstream (prevention, equity).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00"/>
                </a:solidFill>
              </a:rPr>
              <a:t>“The conditions in which people are born, grow, live, work and age, and the broader set of forces and systems shaping the conditions of daily life.” (</a:t>
            </a:r>
            <a:r>
              <a:rPr lang="en-GB" sz="2400" dirty="0">
                <a:solidFill>
                  <a:srgbClr val="000000"/>
                </a:solidFill>
                <a:hlinkClick r:id="rId3"/>
              </a:rPr>
              <a:t>World Health Organization</a:t>
            </a:r>
            <a:r>
              <a:rPr lang="en-GB" sz="2400" dirty="0">
                <a:solidFill>
                  <a:srgbClr val="000000"/>
                </a:solidFill>
              </a:rPr>
              <a:t>)</a:t>
            </a:r>
          </a:p>
          <a:p>
            <a:endParaRPr lang="en-GB" sz="24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2029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2A41E-5366-1B3C-B5A6-24F76E164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9620" y="503238"/>
            <a:ext cx="10652760" cy="914400"/>
          </a:xfrm>
        </p:spPr>
        <p:txBody>
          <a:bodyPr>
            <a:normAutofit fontScale="90000"/>
          </a:bodyPr>
          <a:lstStyle/>
          <a:p>
            <a:r>
              <a:rPr lang="en-GB" dirty="0"/>
              <a:t>Dahlgren and Whitehead: Determinants of health</a:t>
            </a:r>
          </a:p>
        </p:txBody>
      </p:sp>
      <p:pic>
        <p:nvPicPr>
          <p:cNvPr id="4" name="Picture 8">
            <a:extLst>
              <a:ext uri="{FF2B5EF4-FFF2-40B4-BE49-F238E27FC236}">
                <a16:creationId xmlns:a16="http://schemas.microsoft.com/office/drawing/2014/main" id="{C0B4369C-8464-98FF-EB7C-64FDBD8A8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6072" y="1224598"/>
            <a:ext cx="8418233" cy="5440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28320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EBDD8-ED71-90A3-4722-FB61D9F59C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565" y="342283"/>
            <a:ext cx="904514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800" b="1" dirty="0">
                <a:solidFill>
                  <a:schemeClr val="accent4">
                    <a:lumMod val="50000"/>
                  </a:schemeClr>
                </a:solidFill>
              </a:rPr>
              <a:t>Multiple layers interact and the effects accumulate over life course: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BB627DD-BE11-989B-7B4A-31EA8C32E97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9552883"/>
              </p:ext>
            </p:extLst>
          </p:nvPr>
        </p:nvGraphicFramePr>
        <p:xfrm>
          <a:off x="1501484" y="1374222"/>
          <a:ext cx="8736225" cy="5401685"/>
        </p:xfrm>
        <a:graphic>
          <a:graphicData uri="http://schemas.openxmlformats.org/drawingml/2006/table">
            <a:tbl>
              <a:tblPr>
                <a:tableStyleId>{775DCB02-9BB8-47FD-8907-85C794F793BA}</a:tableStyleId>
              </a:tblPr>
              <a:tblGrid>
                <a:gridCol w="2912075">
                  <a:extLst>
                    <a:ext uri="{9D8B030D-6E8A-4147-A177-3AD203B41FA5}">
                      <a16:colId xmlns:a16="http://schemas.microsoft.com/office/drawing/2014/main" val="535249572"/>
                    </a:ext>
                  </a:extLst>
                </a:gridCol>
                <a:gridCol w="2912075">
                  <a:extLst>
                    <a:ext uri="{9D8B030D-6E8A-4147-A177-3AD203B41FA5}">
                      <a16:colId xmlns:a16="http://schemas.microsoft.com/office/drawing/2014/main" val="279857969"/>
                    </a:ext>
                  </a:extLst>
                </a:gridCol>
                <a:gridCol w="2912075">
                  <a:extLst>
                    <a:ext uri="{9D8B030D-6E8A-4147-A177-3AD203B41FA5}">
                      <a16:colId xmlns:a16="http://schemas.microsoft.com/office/drawing/2014/main" val="4126854051"/>
                    </a:ext>
                  </a:extLst>
                </a:gridCol>
              </a:tblGrid>
              <a:tr h="992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Economic stability / income</a:t>
                      </a:r>
                      <a:endParaRPr lang="en-GB" sz="1800"/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Poverty, job security, debt, income inequality</a:t>
                      </a:r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Impacts capacity to afford healthy food, housing, healthcare, stress</a:t>
                      </a:r>
                    </a:p>
                  </a:txBody>
                  <a:tcPr marL="49736" marR="49736" marT="24868" marB="24868" anchor="ctr"/>
                </a:tc>
                <a:extLst>
                  <a:ext uri="{0D108BD9-81ED-4DB2-BD59-A6C34878D82A}">
                    <a16:rowId xmlns:a16="http://schemas.microsoft.com/office/drawing/2014/main" val="1284053849"/>
                  </a:ext>
                </a:extLst>
              </a:tr>
              <a:tr h="68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Education &amp; literacy</a:t>
                      </a:r>
                      <a:endParaRPr lang="en-GB" sz="1800"/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Years of schooling, quality of schooling, health literacy</a:t>
                      </a:r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Influences health knowledge, employment, social status</a:t>
                      </a:r>
                    </a:p>
                  </a:txBody>
                  <a:tcPr marL="49736" marR="49736" marT="24868" marB="24868" anchor="ctr"/>
                </a:tc>
                <a:extLst>
                  <a:ext uri="{0D108BD9-81ED-4DB2-BD59-A6C34878D82A}">
                    <a16:rowId xmlns:a16="http://schemas.microsoft.com/office/drawing/2014/main" val="3431585783"/>
                  </a:ext>
                </a:extLst>
              </a:tr>
              <a:tr h="68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Employment / working conditions</a:t>
                      </a:r>
                      <a:endParaRPr lang="en-GB" sz="1800"/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Occupational hazards, job control, shift work, benefits</a:t>
                      </a:r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Exposure to work risks, stress, income and protection</a:t>
                      </a:r>
                    </a:p>
                  </a:txBody>
                  <a:tcPr marL="49736" marR="49736" marT="24868" marB="24868" anchor="ctr"/>
                </a:tc>
                <a:extLst>
                  <a:ext uri="{0D108BD9-81ED-4DB2-BD59-A6C34878D82A}">
                    <a16:rowId xmlns:a16="http://schemas.microsoft.com/office/drawing/2014/main" val="1052225765"/>
                  </a:ext>
                </a:extLst>
              </a:tr>
              <a:tr h="992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Housing &amp; built environment</a:t>
                      </a:r>
                      <a:endParaRPr lang="en-GB" sz="1800"/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Overcrowding, quality, ventilation, neighbourhood design</a:t>
                      </a:r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Air quality, infection risk, safety, physical activity</a:t>
                      </a:r>
                    </a:p>
                  </a:txBody>
                  <a:tcPr marL="49736" marR="49736" marT="24868" marB="24868" anchor="ctr"/>
                </a:tc>
                <a:extLst>
                  <a:ext uri="{0D108BD9-81ED-4DB2-BD59-A6C34878D82A}">
                    <a16:rowId xmlns:a16="http://schemas.microsoft.com/office/drawing/2014/main" val="2511783189"/>
                  </a:ext>
                </a:extLst>
              </a:tr>
              <a:tr h="6802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Food environment / nutrition access</a:t>
                      </a:r>
                      <a:endParaRPr lang="en-GB" sz="1800"/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Food deserts, affordability, quality of diet</a:t>
                      </a:r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/>
                        <a:t>Influences diet, obesity, metabolic diseases</a:t>
                      </a:r>
                    </a:p>
                  </a:txBody>
                  <a:tcPr marL="49736" marR="49736" marT="24868" marB="24868" anchor="ctr"/>
                </a:tc>
                <a:extLst>
                  <a:ext uri="{0D108BD9-81ED-4DB2-BD59-A6C34878D82A}">
                    <a16:rowId xmlns:a16="http://schemas.microsoft.com/office/drawing/2014/main" val="3395448724"/>
                  </a:ext>
                </a:extLst>
              </a:tr>
              <a:tr h="99203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/>
                        <a:t>Access to healthcare &amp; services</a:t>
                      </a:r>
                      <a:endParaRPr lang="en-GB" sz="1800"/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Insurance/financial access, proximity, quality, cultural competence</a:t>
                      </a:r>
                    </a:p>
                  </a:txBody>
                  <a:tcPr marL="49736" marR="49736" marT="24868" marB="24868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Determines uptake of preventive care, treatment</a:t>
                      </a:r>
                    </a:p>
                  </a:txBody>
                  <a:tcPr marL="49736" marR="49736" marT="24868" marB="24868" anchor="ctr"/>
                </a:tc>
                <a:extLst>
                  <a:ext uri="{0D108BD9-81ED-4DB2-BD59-A6C34878D82A}">
                    <a16:rowId xmlns:a16="http://schemas.microsoft.com/office/drawing/2014/main" val="12345298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054614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3375C-BA7A-4FF3-8AB2-C8CDA43B4C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240" y="81216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STRUCTURAL DISADVANTAGE</a:t>
            </a:r>
          </a:p>
        </p:txBody>
      </p:sp>
      <p:graphicFrame>
        <p:nvGraphicFramePr>
          <p:cNvPr id="4" name="Content Placeholder 4">
            <a:extLst>
              <a:ext uri="{FF2B5EF4-FFF2-40B4-BE49-F238E27FC236}">
                <a16:creationId xmlns:a16="http://schemas.microsoft.com/office/drawing/2014/main" id="{79C0C350-CCD4-442D-94B2-BC5E812F81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5560430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VisualTitledTextBox"/>
                  </p202:designTagLst>
                </p202:designPr>
              </p:ext>
            </p:extLst>
          </p:nvPr>
        </p:nvGraphicFramePr>
        <p:xfrm>
          <a:off x="182880" y="1381760"/>
          <a:ext cx="11511280" cy="5303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812630"/>
      </p:ext>
    </p:extLst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4F77808-B7FE-930A-C7EC-5F43D31605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9360" y="0"/>
            <a:ext cx="711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896161"/>
      </p:ext>
    </p:extLst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696" y="600456"/>
            <a:ext cx="10652760" cy="1258824"/>
          </a:xfrm>
        </p:spPr>
        <p:txBody>
          <a:bodyPr/>
          <a:lstStyle/>
          <a:p>
            <a:pPr algn="ctr"/>
            <a:r>
              <a:rPr dirty="0">
                <a:solidFill>
                  <a:schemeClr val="accent4">
                    <a:lumMod val="50000"/>
                  </a:schemeClr>
                </a:solidFill>
              </a:rPr>
              <a:t>Inequality in practice: </a:t>
            </a: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</a:t>
            </a:r>
            <a:r>
              <a:rPr dirty="0">
                <a:solidFill>
                  <a:schemeClr val="accent4">
                    <a:lumMod val="50000"/>
                  </a:schemeClr>
                </a:solidFill>
              </a:rPr>
              <a:t>he ‘chain of disadvantage’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9619" y="4155440"/>
            <a:ext cx="10652761" cy="2271978"/>
          </a:xfrm>
        </p:spPr>
        <p:txBody>
          <a:bodyPr/>
          <a:lstStyle/>
          <a:p>
            <a:pPr>
              <a:defRPr sz="2200"/>
            </a:pPr>
            <a:endParaRPr lang="en-GB" dirty="0"/>
          </a:p>
          <a:p>
            <a:pPr>
              <a:defRPr sz="2200"/>
            </a:pPr>
            <a:r>
              <a:rPr dirty="0"/>
              <a:t>The same health condition can produce different outcomes depending on housing, transport, income, social support and access to services.</a:t>
            </a:r>
          </a:p>
          <a:p>
            <a:pPr>
              <a:defRPr sz="2200"/>
            </a:pPr>
            <a:r>
              <a:rPr dirty="0"/>
              <a:t>Avoid blaming the individual for barriers that are structural or social.</a:t>
            </a:r>
          </a:p>
          <a:p>
            <a:pPr>
              <a:defRPr sz="2200"/>
            </a:pPr>
            <a:r>
              <a:rPr dirty="0"/>
              <a:t>Ask what can be changed at individual, service and wider-system levels.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C218671-635E-47D5-6376-01719DE2AF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8527492"/>
              </p:ext>
            </p:extLst>
          </p:nvPr>
        </p:nvGraphicFramePr>
        <p:xfrm>
          <a:off x="-235204" y="-812800"/>
          <a:ext cx="12354560" cy="737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2777D6-4D13-A52D-7E48-F6B8BAE58228}"/>
              </a:ext>
            </a:extLst>
          </p:cNvPr>
          <p:cNvSpPr txBox="1"/>
          <p:nvPr/>
        </p:nvSpPr>
        <p:spPr>
          <a:xfrm>
            <a:off x="3837940" y="462274"/>
            <a:ext cx="61925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800" b="1" dirty="0"/>
              <a:t>Social policy</a:t>
            </a:r>
            <a:r>
              <a:rPr lang="en-GB" sz="4800" dirty="0"/>
              <a:t> </a:t>
            </a:r>
            <a:endParaRPr lang="en-GB" sz="2800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D88D1CB7-7A63-537D-45A9-367312F64E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955988"/>
              </p:ext>
            </p:extLst>
          </p:nvPr>
        </p:nvGraphicFramePr>
        <p:xfrm>
          <a:off x="1666240" y="121750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7697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CDEBA-57A3-8ECE-CC4F-72FFF4206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638" y="-284810"/>
            <a:ext cx="4589328" cy="1889135"/>
          </a:xfrm>
        </p:spPr>
        <p:txBody>
          <a:bodyPr anchor="b">
            <a:normAutofit/>
          </a:bodyPr>
          <a:lstStyle/>
          <a:p>
            <a:r>
              <a:rPr lang="en-GB" sz="4800" dirty="0"/>
              <a:t>Examples:</a:t>
            </a:r>
          </a:p>
        </p:txBody>
      </p:sp>
      <p:pic>
        <p:nvPicPr>
          <p:cNvPr id="7" name="Graphic 6" descr="Family">
            <a:extLst>
              <a:ext uri="{FF2B5EF4-FFF2-40B4-BE49-F238E27FC236}">
                <a16:creationId xmlns:a16="http://schemas.microsoft.com/office/drawing/2014/main" id="{528F13EC-13EB-454C-7BDD-477A25B086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97649" y="1087395"/>
            <a:ext cx="4161900" cy="41619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E693D-D807-5922-E2D5-BBEC4A52F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638" y="1608705"/>
            <a:ext cx="6453707" cy="434428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The </a:t>
            </a:r>
            <a:r>
              <a:rPr lang="en-GB" sz="2000" b="1" dirty="0"/>
              <a:t>NHS</a:t>
            </a:r>
            <a:r>
              <a:rPr lang="en-GB" sz="2000" dirty="0"/>
              <a:t> provides free healthcare.</a:t>
            </a:r>
          </a:p>
          <a:p>
            <a:pPr marL="0" indent="0">
              <a:buNone/>
            </a:pPr>
            <a:r>
              <a:rPr lang="en-GB" sz="2000" b="1" dirty="0"/>
              <a:t>Education policies</a:t>
            </a:r>
            <a:r>
              <a:rPr lang="en-GB" sz="2000" dirty="0"/>
              <a:t> make sure children go to school.</a:t>
            </a:r>
          </a:p>
          <a:p>
            <a:pPr marL="0" indent="0">
              <a:buNone/>
            </a:pPr>
            <a:r>
              <a:rPr lang="en-GB" sz="2000" b="1" dirty="0"/>
              <a:t>Housing policies</a:t>
            </a:r>
            <a:r>
              <a:rPr lang="en-GB" sz="2000" dirty="0"/>
              <a:t> help people find safe, affordable homes.</a:t>
            </a:r>
          </a:p>
          <a:p>
            <a:pPr marL="0" indent="0">
              <a:buNone/>
            </a:pPr>
            <a:r>
              <a:rPr lang="en-GB" sz="2000" b="1" dirty="0"/>
              <a:t>Welfare benefits</a:t>
            </a:r>
            <a:r>
              <a:rPr lang="en-GB" sz="2000" dirty="0"/>
              <a:t> support people who are unemployed or disabled.</a:t>
            </a:r>
          </a:p>
          <a:p>
            <a:pPr marL="0" indent="0">
              <a:buNone/>
            </a:pPr>
            <a:r>
              <a:rPr lang="en-GB" sz="2000" b="1" dirty="0"/>
              <a:t>Equality laws</a:t>
            </a:r>
            <a:r>
              <a:rPr lang="en-GB" sz="2000" dirty="0"/>
              <a:t> protect people from discrimination.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  <a:p>
            <a:pPr marL="0" indent="0" algn="ctr">
              <a:buNone/>
            </a:pPr>
            <a:r>
              <a:rPr lang="en-GB" sz="2000" b="1" dirty="0"/>
              <a:t>The Main Aim</a:t>
            </a:r>
          </a:p>
          <a:p>
            <a:pPr marL="0" indent="0" algn="ctr">
              <a:buNone/>
            </a:pPr>
            <a:r>
              <a:rPr lang="en-GB" sz="2000" dirty="0"/>
              <a:t>To create a </a:t>
            </a:r>
            <a:r>
              <a:rPr lang="en-GB" sz="2000" b="1" dirty="0"/>
              <a:t>fairer, healthier, and more equal society</a:t>
            </a:r>
            <a:r>
              <a:rPr lang="en-GB" sz="2000" dirty="0"/>
              <a:t> where everyone has the chance to live well.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70838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53C19E1-FEA4-1856-B509-FE3D288213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6480" y="612150"/>
            <a:ext cx="9672320" cy="5832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3082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0CEAF17-ABD4-661A-D4F7-9724D981C582}"/>
              </a:ext>
            </a:extLst>
          </p:cNvPr>
          <p:cNvSpPr txBox="1">
            <a:spLocks/>
          </p:cNvSpPr>
          <p:nvPr/>
        </p:nvSpPr>
        <p:spPr>
          <a:xfrm>
            <a:off x="558800" y="528638"/>
            <a:ext cx="10911840" cy="11430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75000"/>
              </a:lnSpc>
              <a:spcBef>
                <a:spcPct val="0"/>
              </a:spcBef>
              <a:buNone/>
              <a:defRPr sz="6000" b="1" kern="1200" spc="-150" baseline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Diversity of service users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13F0837-E663-9EDE-6388-202F4C335037}"/>
              </a:ext>
            </a:extLst>
          </p:cNvPr>
          <p:cNvSpPr txBox="1">
            <a:spLocks/>
          </p:cNvSpPr>
          <p:nvPr/>
        </p:nvSpPr>
        <p:spPr>
          <a:xfrm>
            <a:off x="863600" y="1478598"/>
            <a:ext cx="9601200" cy="4658042"/>
          </a:xfrm>
          <a:prstGeom prst="rect">
            <a:avLst/>
          </a:prstGeom>
        </p:spPr>
        <p:txBody>
          <a:bodyPr/>
          <a:lstStyle>
            <a:lvl1pPr marL="347472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3152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9728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46304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200"/>
            </a:pPr>
            <a:r>
              <a:rPr lang="en-GB" sz="2200" dirty="0">
                <a:solidFill>
                  <a:schemeClr val="bg1"/>
                </a:solidFill>
              </a:rPr>
              <a:t>People differ in a wide range of ways.</a:t>
            </a:r>
          </a:p>
          <a:p>
            <a:pPr>
              <a:defRPr sz="2200"/>
            </a:pPr>
            <a:r>
              <a:rPr lang="en-GB" sz="2200" dirty="0">
                <a:solidFill>
                  <a:schemeClr val="bg1"/>
                </a:solidFill>
              </a:rPr>
              <a:t>Diversity is not a checklist: The same characteristic can affect different people in very different ways.</a:t>
            </a:r>
          </a:p>
          <a:p>
            <a:pPr>
              <a:defRPr sz="2200"/>
            </a:pPr>
            <a:r>
              <a:rPr lang="en-GB" sz="2200" dirty="0">
                <a:solidFill>
                  <a:schemeClr val="bg1"/>
                </a:solidFill>
              </a:rPr>
              <a:t>Avoid stereotyping. Ask the individual what matters to them and what support they need.</a:t>
            </a:r>
          </a:p>
          <a:p>
            <a:pPr>
              <a:defRPr sz="2200"/>
            </a:pPr>
            <a:r>
              <a:rPr lang="en-GB" sz="2200" dirty="0">
                <a:solidFill>
                  <a:schemeClr val="bg1"/>
                </a:solidFill>
              </a:rPr>
              <a:t>Consider accessibility: Language, sensory needs, cognitive needs, physical access, digital access and reasonable adjustments.</a:t>
            </a:r>
          </a:p>
          <a:p>
            <a:pPr>
              <a:defRPr sz="2200"/>
            </a:pPr>
            <a:r>
              <a:rPr lang="en-GB" sz="2200" dirty="0">
                <a:solidFill>
                  <a:schemeClr val="bg1"/>
                </a:solidFill>
              </a:rPr>
              <a:t>Person-centred care includes the person’s identity, values, relationships and preferences.</a:t>
            </a:r>
          </a:p>
        </p:txBody>
      </p:sp>
    </p:spTree>
    <p:extLst>
      <p:ext uri="{BB962C8B-B14F-4D97-AF65-F5344CB8AC3E}">
        <p14:creationId xmlns:p14="http://schemas.microsoft.com/office/powerpoint/2010/main" val="9798552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Complexity and multiple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76" y="1685250"/>
            <a:ext cx="10652761" cy="4329470"/>
          </a:xfrm>
        </p:spPr>
        <p:txBody>
          <a:bodyPr>
            <a:normAutofit/>
          </a:bodyPr>
          <a:lstStyle/>
          <a:p>
            <a:pPr>
              <a:defRPr sz="2200"/>
            </a:pPr>
            <a:r>
              <a:rPr sz="2800" dirty="0"/>
              <a:t>Complexity is not simply ‘having lots of diagnoses’.</a:t>
            </a:r>
          </a:p>
          <a:p>
            <a:pPr>
              <a:defRPr sz="2200"/>
            </a:pPr>
            <a:r>
              <a:rPr sz="2800" dirty="0"/>
              <a:t>Needs may interact across physical, mental, social, financial, practical and safeguarding domains.</a:t>
            </a:r>
          </a:p>
          <a:p>
            <a:pPr>
              <a:defRPr sz="2200"/>
            </a:pPr>
            <a:r>
              <a:rPr sz="2800" dirty="0"/>
              <a:t>A change in one area can trigger changes elsewhere.</a:t>
            </a:r>
          </a:p>
          <a:p>
            <a:pPr>
              <a:defRPr sz="2200"/>
            </a:pPr>
            <a:r>
              <a:rPr sz="2800" dirty="0"/>
              <a:t>People may receive support from multiple professionals and </a:t>
            </a:r>
            <a:r>
              <a:rPr sz="2800" dirty="0" err="1"/>
              <a:t>organisations</a:t>
            </a:r>
            <a:r>
              <a:rPr sz="2800" dirty="0"/>
              <a:t>.</a:t>
            </a:r>
          </a:p>
          <a:p>
            <a:pPr>
              <a:defRPr sz="2200"/>
            </a:pPr>
            <a:r>
              <a:rPr sz="2800" dirty="0"/>
              <a:t>Complexity increases the importance of communication, coordination, continuity and shared decision-making.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2416" y="549904"/>
            <a:ext cx="10652760" cy="914400"/>
          </a:xfrm>
        </p:spPr>
        <p:txBody>
          <a:bodyPr/>
          <a:lstStyle/>
          <a:p>
            <a:r>
              <a:rPr dirty="0">
                <a:solidFill>
                  <a:schemeClr val="accent1"/>
                </a:solidFill>
              </a:rPr>
              <a:t>Think</a:t>
            </a:r>
            <a:r>
              <a:rPr lang="en-GB" dirty="0" err="1">
                <a:solidFill>
                  <a:schemeClr val="accent1"/>
                </a:solidFill>
              </a:rPr>
              <a:t>ing</a:t>
            </a:r>
            <a:r>
              <a:rPr dirty="0">
                <a:solidFill>
                  <a:schemeClr val="accent1"/>
                </a:solidFill>
              </a:rPr>
              <a:t> beyond the diagnosis</a:t>
            </a:r>
          </a:p>
        </p:txBody>
      </p:sp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C26A8721-B30D-07CA-43A0-61E6B81ECB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4858440"/>
              </p:ext>
            </p:extLst>
          </p:nvPr>
        </p:nvGraphicFramePr>
        <p:xfrm>
          <a:off x="619760" y="762000"/>
          <a:ext cx="11209295" cy="60337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F7D8619-1B86-47C0-0EF6-BD7B334636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6336" y="-497840"/>
            <a:ext cx="8782304" cy="2916936"/>
          </a:xfrm>
        </p:spPr>
        <p:txBody>
          <a:bodyPr/>
          <a:lstStyle/>
          <a:p>
            <a:pPr algn="ctr"/>
            <a:r>
              <a:rPr lang="en-US" sz="4800" dirty="0"/>
              <a:t>What considerations are essential from a professional point of view?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55A5AE2-B08F-936A-EF23-718BE9C75374}"/>
              </a:ext>
            </a:extLst>
          </p:cNvPr>
          <p:cNvSpPr/>
          <p:nvPr/>
        </p:nvSpPr>
        <p:spPr>
          <a:xfrm>
            <a:off x="6317488" y="2516125"/>
            <a:ext cx="5423090" cy="3811525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 b="1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Think about the person</a:t>
            </a: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Need: something important for health, safety, wellbeing or functioning.</a:t>
            </a:r>
          </a:p>
          <a:p>
            <a:pPr>
              <a:defRPr sz="1800"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Preference: what the person would choose or value.</a:t>
            </a:r>
          </a:p>
          <a:p>
            <a:pPr>
              <a:defRPr sz="1800"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Outcome: the change or result the person wants to achieve.</a:t>
            </a:r>
          </a:p>
          <a:p>
            <a:pPr>
              <a:defRPr sz="1800"/>
            </a:pPr>
            <a:endParaRPr lang="en-GB" dirty="0">
              <a:solidFill>
                <a:schemeClr val="accent4">
                  <a:lumMod val="50000"/>
                </a:schemeClr>
              </a:solidFill>
            </a:endParaRP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Strengths: abilities, resources, relationships and assets the person can draw on.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9EC301D-EB87-7648-07C7-1A4733A537E7}"/>
              </a:ext>
            </a:extLst>
          </p:cNvPr>
          <p:cNvSpPr/>
          <p:nvPr/>
        </p:nvSpPr>
        <p:spPr>
          <a:xfrm>
            <a:off x="775208" y="2482090"/>
            <a:ext cx="4589272" cy="3845560"/>
          </a:xfrm>
          <a:prstGeom prst="roundRect">
            <a:avLst/>
          </a:prstGeom>
          <a:solidFill>
            <a:schemeClr val="bg1">
              <a:lumMod val="95000"/>
            </a:schemeClr>
          </a:solidFill>
          <a:ln w="31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defRPr sz="2200" b="1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The Professional:</a:t>
            </a: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Assess rather than assume.</a:t>
            </a: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Ask open questions and listen.</a:t>
            </a: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Balance risk with autonomy.</a:t>
            </a: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Review needs as circumstances change.</a:t>
            </a:r>
          </a:p>
          <a:p>
            <a:pPr>
              <a:defRPr sz="1800"/>
            </a:pPr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Record what matters to the person, not only what is clinically measurable.</a:t>
            </a:r>
          </a:p>
        </p:txBody>
      </p:sp>
    </p:spTree>
    <p:extLst>
      <p:ext uri="{BB962C8B-B14F-4D97-AF65-F5344CB8AC3E}">
        <p14:creationId xmlns:p14="http://schemas.microsoft.com/office/powerpoint/2010/main" val="26093390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B775CAD-60B4-E2CC-3451-3AB56951D128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1734800" y="6400800"/>
            <a:ext cx="457200" cy="457200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22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7732D2-7320-8070-4DEC-56564CA21D20}"/>
              </a:ext>
            </a:extLst>
          </p:cNvPr>
          <p:cNvSpPr txBox="1">
            <a:spLocks/>
          </p:cNvSpPr>
          <p:nvPr/>
        </p:nvSpPr>
        <p:spPr>
          <a:xfrm>
            <a:off x="589280" y="673417"/>
            <a:ext cx="10821416" cy="114300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75000"/>
              </a:lnSpc>
              <a:spcBef>
                <a:spcPct val="0"/>
              </a:spcBef>
              <a:buNone/>
              <a:defRPr sz="4000" b="1" kern="1200" spc="-150" baseline="0">
                <a:solidFill>
                  <a:schemeClr val="accent3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accent4">
                    <a:lumMod val="50000"/>
                  </a:schemeClr>
                </a:solidFill>
              </a:rPr>
              <a:t>Person-centred care: what does it look like?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9A9AE8B-0CF5-7F55-CE5C-E107056E07B9}"/>
              </a:ext>
            </a:extLst>
          </p:cNvPr>
          <p:cNvSpPr txBox="1">
            <a:spLocks/>
          </p:cNvSpPr>
          <p:nvPr/>
        </p:nvSpPr>
        <p:spPr>
          <a:xfrm>
            <a:off x="868172" y="1244917"/>
            <a:ext cx="10455656" cy="4525963"/>
          </a:xfrm>
          <a:prstGeom prst="rect">
            <a:avLst/>
          </a:prstGeom>
        </p:spPr>
        <p:txBody>
          <a:bodyPr/>
          <a:lstStyle>
            <a:lvl1pPr marL="347472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3152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09728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46304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-347472" algn="l" defTabSz="914400" rtl="0" eaLnBrk="1" latinLnBrk="0" hangingPunct="1">
              <a:lnSpc>
                <a:spcPct val="125000"/>
              </a:lnSpc>
              <a:spcBef>
                <a:spcPts val="0"/>
              </a:spcBef>
              <a:buClrTx/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2200"/>
            </a:pPr>
            <a:r>
              <a:rPr lang="en-GB" sz="2800" dirty="0"/>
              <a:t>The person is involved in assessing needs and planning support.</a:t>
            </a:r>
          </a:p>
          <a:p>
            <a:pPr>
              <a:defRPr sz="2200"/>
            </a:pPr>
            <a:r>
              <a:rPr lang="en-GB" sz="2800" dirty="0"/>
              <a:t>Care reflects the person’s needs, preferences, values and goals.</a:t>
            </a:r>
          </a:p>
          <a:p>
            <a:pPr>
              <a:defRPr sz="2200"/>
            </a:pPr>
            <a:r>
              <a:rPr lang="en-GB" sz="2800" dirty="0"/>
              <a:t>Information is provided in a way the person can understand.</a:t>
            </a:r>
          </a:p>
          <a:p>
            <a:pPr>
              <a:defRPr sz="2200"/>
            </a:pPr>
            <a:r>
              <a:rPr lang="en-GB" sz="2800" dirty="0"/>
              <a:t>The person is supported to participate in decisions as much as they wish and are able.</a:t>
            </a:r>
          </a:p>
          <a:p>
            <a:pPr>
              <a:defRPr sz="2200"/>
            </a:pPr>
            <a:r>
              <a:rPr lang="en-GB" sz="2800" dirty="0"/>
              <a:t>Reasonable adjustments are made where needed.</a:t>
            </a:r>
          </a:p>
          <a:p>
            <a:pPr>
              <a:defRPr sz="2200"/>
            </a:pPr>
            <a:r>
              <a:rPr lang="en-GB" sz="2800" dirty="0"/>
              <a:t>Care is reviewed when needs or circumstances change.</a:t>
            </a:r>
          </a:p>
        </p:txBody>
      </p:sp>
    </p:spTree>
    <p:extLst>
      <p:ext uri="{BB962C8B-B14F-4D97-AF65-F5344CB8AC3E}">
        <p14:creationId xmlns:p14="http://schemas.microsoft.com/office/powerpoint/2010/main" val="31103538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4644" y="681036"/>
            <a:ext cx="8141195" cy="4461163"/>
          </a:xfrm>
        </p:spPr>
        <p:txBody>
          <a:bodyPr>
            <a:normAutofit/>
          </a:bodyPr>
          <a:lstStyle/>
          <a:p>
            <a:pPr algn="ctr"/>
            <a:r>
              <a:rPr lang="en-GB" sz="5400" dirty="0">
                <a:solidFill>
                  <a:schemeClr val="accent4">
                    <a:lumMod val="50000"/>
                  </a:schemeClr>
                </a:solidFill>
              </a:rPr>
              <a:t>Avoiding disempowerment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4C3BAD4-5BDA-C498-1E5D-85D85DB052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058234"/>
              </p:ext>
            </p:extLst>
          </p:nvPr>
        </p:nvGraphicFramePr>
        <p:xfrm>
          <a:off x="663961" y="681036"/>
          <a:ext cx="10322560" cy="6349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6748" y="476886"/>
            <a:ext cx="8317705" cy="1325563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chemeClr val="accent4">
                    <a:lumMod val="50000"/>
                  </a:schemeClr>
                </a:solidFill>
              </a:rPr>
              <a:t>Patient Empowerment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04CC2C8-3D53-A17D-3769-D8BCA1EB4F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9550775"/>
              </p:ext>
            </p:extLst>
          </p:nvPr>
        </p:nvGraphicFramePr>
        <p:xfrm>
          <a:off x="558800" y="1249680"/>
          <a:ext cx="10688319" cy="54159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3370" y="573942"/>
            <a:ext cx="7886700" cy="1348065"/>
          </a:xfrm>
        </p:spPr>
        <p:txBody>
          <a:bodyPr>
            <a:normAutofit/>
          </a:bodyPr>
          <a:lstStyle/>
          <a:p>
            <a:r>
              <a:rPr lang="en-GB" sz="4700" dirty="0">
                <a:solidFill>
                  <a:schemeClr val="accent5">
                    <a:lumMod val="50000"/>
                  </a:schemeClr>
                </a:solidFill>
              </a:rPr>
              <a:t>Partners in Care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0FF7178-21F3-D299-6854-2AA7133CC15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9593118"/>
              </p:ext>
            </p:extLst>
          </p:nvPr>
        </p:nvGraphicFramePr>
        <p:xfrm>
          <a:off x="2397760" y="401222"/>
          <a:ext cx="10373360" cy="65412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0A6B3591-A272-8431-5224-66A5BE16D00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73997488"/>
              </p:ext>
            </p:extLst>
          </p:nvPr>
        </p:nvGraphicFramePr>
        <p:xfrm>
          <a:off x="690880" y="985520"/>
          <a:ext cx="11023245" cy="5615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0193835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D3531FC-30B1-5F17-6B06-9AE6CF558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0560" y="1636776"/>
            <a:ext cx="6124448" cy="2432304"/>
          </a:xfrm>
        </p:spPr>
        <p:txBody>
          <a:bodyPr/>
          <a:lstStyle/>
          <a:p>
            <a:pPr algn="ctr"/>
            <a:r>
              <a:rPr lang="en-US" dirty="0"/>
              <a:t>Activity 3: </a:t>
            </a:r>
            <a:br>
              <a:rPr lang="en-US" dirty="0"/>
            </a:br>
            <a:r>
              <a:rPr lang="en-US" dirty="0"/>
              <a:t>Now complete the workbook relating to Margaret.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56891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5A611CAD-B430-B589-C83D-9488CA2F68D7}"/>
              </a:ext>
            </a:extLst>
          </p:cNvPr>
          <p:cNvGrpSpPr/>
          <p:nvPr/>
        </p:nvGrpSpPr>
        <p:grpSpPr>
          <a:xfrm>
            <a:off x="1832167" y="1001392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5" name="Rectangle: Single Corner Rounded 4">
              <a:extLst>
                <a:ext uri="{FF2B5EF4-FFF2-40B4-BE49-F238E27FC236}">
                  <a16:creationId xmlns:a16="http://schemas.microsoft.com/office/drawing/2014/main" id="{3397F348-85FA-AC09-9545-AFA3C5812C07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" name="Rectangle: Single Corner Rounded 4">
              <a:extLst>
                <a:ext uri="{FF2B5EF4-FFF2-40B4-BE49-F238E27FC236}">
                  <a16:creationId xmlns:a16="http://schemas.microsoft.com/office/drawing/2014/main" id="{93D7BDC2-7F29-36C0-6671-63CC534FE1C6}"/>
                </a:ext>
              </a:extLst>
            </p:cNvPr>
            <p:cNvSpPr txBox="1"/>
            <p:nvPr/>
          </p:nvSpPr>
          <p:spPr>
            <a:xfrm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>
                <a:defRPr sz="2200"/>
              </a:pPr>
              <a:r>
                <a:rPr lang="en-GB" sz="3600" dirty="0"/>
                <a:t>One concept I can now explain is…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030D922A-0841-D915-560E-BFC558E9BEEB}"/>
              </a:ext>
            </a:extLst>
          </p:cNvPr>
          <p:cNvGrpSpPr/>
          <p:nvPr/>
        </p:nvGrpSpPr>
        <p:grpSpPr>
          <a:xfrm>
            <a:off x="6092953" y="987270"/>
            <a:ext cx="4260786" cy="2304852"/>
            <a:chOff x="4260786" y="-14121"/>
            <a:chExt cx="4260786" cy="2304852"/>
          </a:xfrm>
          <a:scene3d>
            <a:camera prst="orthographicFront"/>
            <a:lightRig rig="flat" dir="t"/>
          </a:scene3d>
        </p:grpSpPr>
        <p:sp>
          <p:nvSpPr>
            <p:cNvPr id="8" name="Rectangle: Single Corner Rounded 7">
              <a:extLst>
                <a:ext uri="{FF2B5EF4-FFF2-40B4-BE49-F238E27FC236}">
                  <a16:creationId xmlns:a16="http://schemas.microsoft.com/office/drawing/2014/main" id="{4D7F7109-A73D-ACCD-BC04-4CE47BB7F670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Rectangle: Single Corner Rounded 6">
              <a:extLst>
                <a:ext uri="{FF2B5EF4-FFF2-40B4-BE49-F238E27FC236}">
                  <a16:creationId xmlns:a16="http://schemas.microsoft.com/office/drawing/2014/main" id="{E7394540-EAB6-1647-FF6E-9AF3B48AD0FF}"/>
                </a:ext>
              </a:extLst>
            </p:cNvPr>
            <p:cNvSpPr txBox="1"/>
            <p:nvPr/>
          </p:nvSpPr>
          <p:spPr>
            <a:xfrm>
              <a:off x="4260786" y="-1412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>
                <a:defRPr sz="2200"/>
              </a:pPr>
              <a:r>
                <a:rPr lang="en-GB" sz="3200" dirty="0"/>
                <a:t>One thing I would do differently as a practitioner is…</a:t>
              </a: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8E6BBC-B1E3-83B1-4125-44AC284292AF}"/>
              </a:ext>
            </a:extLst>
          </p:cNvPr>
          <p:cNvGrpSpPr/>
          <p:nvPr/>
        </p:nvGrpSpPr>
        <p:grpSpPr>
          <a:xfrm>
            <a:off x="1832167" y="3292123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1" name="Rectangle: Single Corner Rounded 10">
              <a:extLst>
                <a:ext uri="{FF2B5EF4-FFF2-40B4-BE49-F238E27FC236}">
                  <a16:creationId xmlns:a16="http://schemas.microsoft.com/office/drawing/2014/main" id="{8E653DDE-9D3F-BDB8-D755-4C23414E2FE4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Single Corner Rounded 8">
              <a:extLst>
                <a:ext uri="{FF2B5EF4-FFF2-40B4-BE49-F238E27FC236}">
                  <a16:creationId xmlns:a16="http://schemas.microsoft.com/office/drawing/2014/main" id="{F4DAB64F-77BE-5049-7452-64D2B082B99F}"/>
                </a:ext>
              </a:extLst>
            </p:cNvPr>
            <p:cNvSpPr txBox="1"/>
            <p:nvPr/>
          </p:nvSpPr>
          <p:spPr>
            <a:xfrm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>
                <a:defRPr sz="2200"/>
              </a:pPr>
              <a:r>
                <a:rPr lang="en-GB" sz="3600" dirty="0"/>
                <a:t>One way services can reduce inequality is…</a:t>
              </a: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8C5A7ED-D147-8E1E-76ED-9F2FF3CAACCD}"/>
              </a:ext>
            </a:extLst>
          </p:cNvPr>
          <p:cNvGrpSpPr/>
          <p:nvPr/>
        </p:nvGrpSpPr>
        <p:grpSpPr>
          <a:xfrm>
            <a:off x="6092953" y="3292123"/>
            <a:ext cx="4260786" cy="2290731"/>
            <a:chOff x="4260786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4" name="Rectangle: Single Corner Rounded 13">
              <a:extLst>
                <a:ext uri="{FF2B5EF4-FFF2-40B4-BE49-F238E27FC236}">
                  <a16:creationId xmlns:a16="http://schemas.microsoft.com/office/drawing/2014/main" id="{641EA7D1-1CFE-6CC9-6B01-98C225534E30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: Single Corner Rounded 10">
              <a:extLst>
                <a:ext uri="{FF2B5EF4-FFF2-40B4-BE49-F238E27FC236}">
                  <a16:creationId xmlns:a16="http://schemas.microsoft.com/office/drawing/2014/main" id="{AB6F2597-B739-2F05-A433-68843BB14965}"/>
                </a:ext>
              </a:extLst>
            </p:cNvPr>
            <p:cNvSpPr txBox="1"/>
            <p:nvPr/>
          </p:nvSpPr>
          <p:spPr>
            <a:xfrm>
              <a:off x="4260786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>
                <a:defRPr sz="2200"/>
              </a:pPr>
              <a:r>
                <a:rPr lang="en-GB" sz="3600" dirty="0"/>
                <a:t>One person-centred action for services users is…</a:t>
              </a: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8094A05-5C6A-2C90-586F-48F8602AA622}"/>
              </a:ext>
            </a:extLst>
          </p:cNvPr>
          <p:cNvGrpSpPr/>
          <p:nvPr/>
        </p:nvGrpSpPr>
        <p:grpSpPr>
          <a:xfrm>
            <a:off x="4814718" y="2719440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E3B16F4A-0D2C-B9A3-60B1-CF4B7D3E2594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Rounded Corners 12">
              <a:extLst>
                <a:ext uri="{FF2B5EF4-FFF2-40B4-BE49-F238E27FC236}">
                  <a16:creationId xmlns:a16="http://schemas.microsoft.com/office/drawing/2014/main" id="{7CF22239-2691-7A0A-87B6-859DFC9F20FE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3350" tIns="133350" rIns="133350" bIns="13335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dirty="0"/>
                <a:t>Summary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5533944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56BAE-8F87-80EF-1398-B30C2C82F0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listening.</a:t>
            </a:r>
            <a:br>
              <a:rPr lang="en-GB" dirty="0"/>
            </a:br>
            <a:r>
              <a:rPr lang="en-GB" dirty="0"/>
              <a:t>Any questions?</a:t>
            </a:r>
          </a:p>
        </p:txBody>
      </p:sp>
      <p:pic>
        <p:nvPicPr>
          <p:cNvPr id="4" name="Picture 3" descr="Cats Question GIF by Boucheron">
            <a:extLst>
              <a:ext uri="{FF2B5EF4-FFF2-40B4-BE49-F238E27FC236}">
                <a16:creationId xmlns:a16="http://schemas.microsoft.com/office/drawing/2014/main" id="{7F908318-060F-69BD-50FB-156142E0FF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940" y="2852420"/>
            <a:ext cx="3429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635020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">
      <a:dk1>
        <a:sysClr val="windowText" lastClr="000000"/>
      </a:dk1>
      <a:lt1>
        <a:sysClr val="window" lastClr="FFFFFF"/>
      </a:lt1>
      <a:dk2>
        <a:srgbClr val="D3F5F7"/>
      </a:dk2>
      <a:lt2>
        <a:srgbClr val="DFE3E5"/>
      </a:lt2>
      <a:accent1>
        <a:srgbClr val="1CADE4"/>
      </a:accent1>
      <a:accent2>
        <a:srgbClr val="D3F5F7"/>
      </a:accent2>
      <a:accent3>
        <a:srgbClr val="27CED7"/>
      </a:accent3>
      <a:accent4>
        <a:srgbClr val="D1E6F6"/>
      </a:accent4>
      <a:accent5>
        <a:srgbClr val="A3CEED"/>
      </a:accent5>
      <a:accent6>
        <a:srgbClr val="7CE1E7"/>
      </a:accent6>
      <a:hlink>
        <a:srgbClr val="6EAC1C"/>
      </a:hlink>
      <a:folHlink>
        <a:srgbClr val="B26B02"/>
      </a:folHlink>
    </a:clrScheme>
    <a:fontScheme name="Custom 36">
      <a:majorFont>
        <a:latin typeface="Batang"/>
        <a:ea typeface=""/>
        <a:cs typeface=""/>
      </a:majorFont>
      <a:minorFont>
        <a:latin typeface="Batang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>
            <a:lumMod val="95000"/>
          </a:schemeClr>
        </a:solidFill>
        <a:ln w="3175"/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78453729_win32_SD_v5" id="{5665AA9C-4EFF-4FCC-8086-4050069C15ED}" vid="{F66CC29E-A3F9-4341-8B35-47A4E87375A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9" ma:contentTypeDescription="Create a new document." ma:contentTypeScope="" ma:versionID="6a914531ae0f23be31da2eba1f3b42a9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ae00154c9e66547f022c4923f88826d6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2B7AA3F-15AC-4F4D-8050-3ECF172613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E111B19-7283-4751-B1F8-E7CC95678A87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67B38E9C-53F4-45B7-BB77-8539BB7040F8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{C3DDA7B7-CCD3-4676-BB21-5D7C571207B2}e028a05d-4f48-421c-89c7-a61c2a7392b9-TF1af4b5f9-c96c-4fa7-b535-c2be4df5a610ac3ce97f_win32</Template>
  <TotalTime>132</TotalTime>
  <Words>1418</Words>
  <Application>Microsoft Office PowerPoint</Application>
  <PresentationFormat>Widescreen</PresentationFormat>
  <Paragraphs>158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Batang</vt:lpstr>
      <vt:lpstr>Arial</vt:lpstr>
      <vt:lpstr>Calibri</vt:lpstr>
      <vt:lpstr>Custom</vt:lpstr>
      <vt:lpstr>Service user complexity, Inequality, determinants, needs &amp; Person-Centred Approaches</vt:lpstr>
      <vt:lpstr>Learning outcomes:</vt:lpstr>
      <vt:lpstr>Firstly, what influences how we define health and wellbeing?</vt:lpstr>
      <vt:lpstr>Underpinning theories</vt:lpstr>
      <vt:lpstr>PowerPoint Presentation</vt:lpstr>
      <vt:lpstr>PowerPoint Presentation</vt:lpstr>
      <vt:lpstr>Let’s start with an activity:</vt:lpstr>
      <vt:lpstr>WHAT INFLUENCES HEALTH AND WELLBEING?</vt:lpstr>
      <vt:lpstr>The social determinants of health.</vt:lpstr>
      <vt:lpstr>Dahlgren and Whitehead: Determinants of health</vt:lpstr>
      <vt:lpstr>PowerPoint Presentation</vt:lpstr>
      <vt:lpstr>STRUCTURAL DISADVANTAGE</vt:lpstr>
      <vt:lpstr>PowerPoint Presentation</vt:lpstr>
      <vt:lpstr>Inequality in practice: The ‘chain of disadvantage’</vt:lpstr>
      <vt:lpstr>PowerPoint Presentation</vt:lpstr>
      <vt:lpstr>Examples:</vt:lpstr>
      <vt:lpstr>PowerPoint Presentation</vt:lpstr>
      <vt:lpstr>PowerPoint Presentation</vt:lpstr>
      <vt:lpstr>Complexity and multiple needs</vt:lpstr>
      <vt:lpstr>Thinking beyond the diagnosis</vt:lpstr>
      <vt:lpstr>What considerations are essential from a professional point of view?</vt:lpstr>
      <vt:lpstr>PowerPoint Presentation</vt:lpstr>
      <vt:lpstr>Avoiding disempowerment</vt:lpstr>
      <vt:lpstr>Patient Empowerment</vt:lpstr>
      <vt:lpstr>Partners in Care</vt:lpstr>
      <vt:lpstr>PowerPoint Presentation</vt:lpstr>
      <vt:lpstr>Activity 3:  Now complete the workbook relating to Margaret. </vt:lpstr>
      <vt:lpstr>PowerPoint Presentation</vt:lpstr>
      <vt:lpstr>Thank you for listening. Any questions?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2026-10-06T10:48:57Z</dcterms:created>
  <dcterms:modified xsi:type="dcterms:W3CDTF">2026-10-06T13:01:02Z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ClassificationContentMarkingFooterLocations">
    <vt:lpwstr>Office Theme:7</vt:lpwstr>
  </property>
  <property fmtid="{D5CDD505-2E9C-101B-9397-08002B2CF9AE}" pid="5" name="ClassificationContentMarkingFooterText">
    <vt:lpwstr>Classified as Microsoft Confidential</vt:lpwstr>
  </property>
</Properties>
</file>