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4" r:id="rId10"/>
    <p:sldId id="266" r:id="rId11"/>
    <p:sldId id="267" r:id="rId12"/>
    <p:sldId id="268" r:id="rId13"/>
    <p:sldId id="269" r:id="rId14"/>
    <p:sldId id="270" r:id="rId15"/>
    <p:sldId id="271" r:id="rId16"/>
    <p:sldId id="272" r:id="rId17"/>
    <p:sldId id="273" r:id="rId18"/>
    <p:sldId id="274" r:id="rId19"/>
    <p:sldId id="275" r:id="rId20"/>
    <p:sldId id="280" r:id="rId21"/>
    <p:sldId id="277" r:id="rId22"/>
    <p:sldId id="278" r:id="rId23"/>
    <p:sldId id="27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mira Bennett" initials="AB" lastIdx="1" clrIdx="0">
    <p:extLst>
      <p:ext uri="{19B8F6BF-5375-455C-9EA6-DF929625EA0E}">
        <p15:presenceInfo xmlns:p15="http://schemas.microsoft.com/office/powerpoint/2012/main" userId="7818831f8d50408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44" autoAdjust="0"/>
    <p:restoredTop sz="94660"/>
  </p:normalViewPr>
  <p:slideViewPr>
    <p:cSldViewPr snapToGrid="0">
      <p:cViewPr varScale="1">
        <p:scale>
          <a:sx n="72" d="100"/>
          <a:sy n="72" d="100"/>
        </p:scale>
        <p:origin x="49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8AD8C-1CAF-4751-A1F0-10A472DEC3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2205F9-AAE6-496F-A685-5149D493E0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2DE74A-342B-4B30-A82D-3294E248B3C4}"/>
              </a:ext>
            </a:extLst>
          </p:cNvPr>
          <p:cNvSpPr>
            <a:spLocks noGrp="1"/>
          </p:cNvSpPr>
          <p:nvPr>
            <p:ph type="dt" sz="half" idx="10"/>
          </p:nvPr>
        </p:nvSpPr>
        <p:spPr/>
        <p:txBody>
          <a:bodyPr/>
          <a:lstStyle/>
          <a:p>
            <a:fld id="{DA3EC074-4989-4030-8185-762E776E9F83}" type="datetimeFigureOut">
              <a:rPr lang="en-GB" smtClean="0"/>
              <a:t>19/04/2021</a:t>
            </a:fld>
            <a:endParaRPr lang="en-GB"/>
          </a:p>
        </p:txBody>
      </p:sp>
      <p:sp>
        <p:nvSpPr>
          <p:cNvPr id="5" name="Footer Placeholder 4">
            <a:extLst>
              <a:ext uri="{FF2B5EF4-FFF2-40B4-BE49-F238E27FC236}">
                <a16:creationId xmlns:a16="http://schemas.microsoft.com/office/drawing/2014/main" id="{CA830A0A-691B-4DEC-A293-98F862B52D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4724E6-59E3-4833-B1DA-70C6BDA12325}"/>
              </a:ext>
            </a:extLst>
          </p:cNvPr>
          <p:cNvSpPr>
            <a:spLocks noGrp="1"/>
          </p:cNvSpPr>
          <p:nvPr>
            <p:ph type="sldNum" sz="quarter" idx="12"/>
          </p:nvPr>
        </p:nvSpPr>
        <p:spPr/>
        <p:txBody>
          <a:bodyPr/>
          <a:lstStyle/>
          <a:p>
            <a:fld id="{63649303-F17F-413B-9E15-16FD8101AB56}" type="slidenum">
              <a:rPr lang="en-GB" smtClean="0"/>
              <a:t>‹#›</a:t>
            </a:fld>
            <a:endParaRPr lang="en-GB"/>
          </a:p>
        </p:txBody>
      </p:sp>
    </p:spTree>
    <p:extLst>
      <p:ext uri="{BB962C8B-B14F-4D97-AF65-F5344CB8AC3E}">
        <p14:creationId xmlns:p14="http://schemas.microsoft.com/office/powerpoint/2010/main" val="2312583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ED57D-2C30-446B-AF40-E2969BDDC3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C0A230-FFFA-4877-960D-1884B9BF36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175912-2C2F-4447-A4D4-85AB80DAC059}"/>
              </a:ext>
            </a:extLst>
          </p:cNvPr>
          <p:cNvSpPr>
            <a:spLocks noGrp="1"/>
          </p:cNvSpPr>
          <p:nvPr>
            <p:ph type="dt" sz="half" idx="10"/>
          </p:nvPr>
        </p:nvSpPr>
        <p:spPr/>
        <p:txBody>
          <a:bodyPr/>
          <a:lstStyle/>
          <a:p>
            <a:fld id="{DA3EC074-4989-4030-8185-762E776E9F83}" type="datetimeFigureOut">
              <a:rPr lang="en-GB" smtClean="0"/>
              <a:t>19/04/2021</a:t>
            </a:fld>
            <a:endParaRPr lang="en-GB"/>
          </a:p>
        </p:txBody>
      </p:sp>
      <p:sp>
        <p:nvSpPr>
          <p:cNvPr id="5" name="Footer Placeholder 4">
            <a:extLst>
              <a:ext uri="{FF2B5EF4-FFF2-40B4-BE49-F238E27FC236}">
                <a16:creationId xmlns:a16="http://schemas.microsoft.com/office/drawing/2014/main" id="{430599FE-ED1E-4BBD-9A20-0672D0A992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B5477-20BB-40AD-97DB-3153E6F0F512}"/>
              </a:ext>
            </a:extLst>
          </p:cNvPr>
          <p:cNvSpPr>
            <a:spLocks noGrp="1"/>
          </p:cNvSpPr>
          <p:nvPr>
            <p:ph type="sldNum" sz="quarter" idx="12"/>
          </p:nvPr>
        </p:nvSpPr>
        <p:spPr/>
        <p:txBody>
          <a:bodyPr/>
          <a:lstStyle/>
          <a:p>
            <a:fld id="{63649303-F17F-413B-9E15-16FD8101AB56}" type="slidenum">
              <a:rPr lang="en-GB" smtClean="0"/>
              <a:t>‹#›</a:t>
            </a:fld>
            <a:endParaRPr lang="en-GB"/>
          </a:p>
        </p:txBody>
      </p:sp>
    </p:spTree>
    <p:extLst>
      <p:ext uri="{BB962C8B-B14F-4D97-AF65-F5344CB8AC3E}">
        <p14:creationId xmlns:p14="http://schemas.microsoft.com/office/powerpoint/2010/main" val="1636222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D3209-7A5E-43A1-A509-CD37931C69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C355C0-EA8E-4DC2-96DE-6F09F2811C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5EF56A-3828-4EDB-BC75-08C14D635CC6}"/>
              </a:ext>
            </a:extLst>
          </p:cNvPr>
          <p:cNvSpPr>
            <a:spLocks noGrp="1"/>
          </p:cNvSpPr>
          <p:nvPr>
            <p:ph type="dt" sz="half" idx="10"/>
          </p:nvPr>
        </p:nvSpPr>
        <p:spPr/>
        <p:txBody>
          <a:bodyPr/>
          <a:lstStyle/>
          <a:p>
            <a:fld id="{DA3EC074-4989-4030-8185-762E776E9F83}" type="datetimeFigureOut">
              <a:rPr lang="en-GB" smtClean="0"/>
              <a:t>19/04/2021</a:t>
            </a:fld>
            <a:endParaRPr lang="en-GB"/>
          </a:p>
        </p:txBody>
      </p:sp>
      <p:sp>
        <p:nvSpPr>
          <p:cNvPr id="5" name="Footer Placeholder 4">
            <a:extLst>
              <a:ext uri="{FF2B5EF4-FFF2-40B4-BE49-F238E27FC236}">
                <a16:creationId xmlns:a16="http://schemas.microsoft.com/office/drawing/2014/main" id="{6AE126AA-CC38-41E7-87E6-7A40D79F47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3188FB-B2FA-4A95-AFDF-8E24C07298F3}"/>
              </a:ext>
            </a:extLst>
          </p:cNvPr>
          <p:cNvSpPr>
            <a:spLocks noGrp="1"/>
          </p:cNvSpPr>
          <p:nvPr>
            <p:ph type="sldNum" sz="quarter" idx="12"/>
          </p:nvPr>
        </p:nvSpPr>
        <p:spPr/>
        <p:txBody>
          <a:bodyPr/>
          <a:lstStyle/>
          <a:p>
            <a:fld id="{63649303-F17F-413B-9E15-16FD8101AB56}" type="slidenum">
              <a:rPr lang="en-GB" smtClean="0"/>
              <a:t>‹#›</a:t>
            </a:fld>
            <a:endParaRPr lang="en-GB"/>
          </a:p>
        </p:txBody>
      </p:sp>
    </p:spTree>
    <p:extLst>
      <p:ext uri="{BB962C8B-B14F-4D97-AF65-F5344CB8AC3E}">
        <p14:creationId xmlns:p14="http://schemas.microsoft.com/office/powerpoint/2010/main" val="2188006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E29C-BCF4-4524-8361-846485EA21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DB5642-175E-49A4-8BC9-493CD1524E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777142-1B5B-4D4C-A0D2-3B21365CC1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E48372-2431-4116-A9C6-C4887CA76846}"/>
              </a:ext>
            </a:extLst>
          </p:cNvPr>
          <p:cNvSpPr>
            <a:spLocks noGrp="1"/>
          </p:cNvSpPr>
          <p:nvPr>
            <p:ph type="dt" sz="half" idx="10"/>
          </p:nvPr>
        </p:nvSpPr>
        <p:spPr/>
        <p:txBody>
          <a:bodyPr/>
          <a:lstStyle/>
          <a:p>
            <a:fld id="{DA3EC074-4989-4030-8185-762E776E9F83}" type="datetimeFigureOut">
              <a:rPr lang="en-GB" smtClean="0"/>
              <a:t>19/04/2021</a:t>
            </a:fld>
            <a:endParaRPr lang="en-GB"/>
          </a:p>
        </p:txBody>
      </p:sp>
      <p:sp>
        <p:nvSpPr>
          <p:cNvPr id="6" name="Footer Placeholder 5">
            <a:extLst>
              <a:ext uri="{FF2B5EF4-FFF2-40B4-BE49-F238E27FC236}">
                <a16:creationId xmlns:a16="http://schemas.microsoft.com/office/drawing/2014/main" id="{67F5870E-AD86-4DD2-A575-3CC6F3047D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9A2AA1-F23A-43F0-BB20-CA603C6827F7}"/>
              </a:ext>
            </a:extLst>
          </p:cNvPr>
          <p:cNvSpPr>
            <a:spLocks noGrp="1"/>
          </p:cNvSpPr>
          <p:nvPr>
            <p:ph type="sldNum" sz="quarter" idx="12"/>
          </p:nvPr>
        </p:nvSpPr>
        <p:spPr/>
        <p:txBody>
          <a:bodyPr/>
          <a:lstStyle/>
          <a:p>
            <a:fld id="{63649303-F17F-413B-9E15-16FD8101AB56}" type="slidenum">
              <a:rPr lang="en-GB" smtClean="0"/>
              <a:t>‹#›</a:t>
            </a:fld>
            <a:endParaRPr lang="en-GB"/>
          </a:p>
        </p:txBody>
      </p:sp>
    </p:spTree>
    <p:extLst>
      <p:ext uri="{BB962C8B-B14F-4D97-AF65-F5344CB8AC3E}">
        <p14:creationId xmlns:p14="http://schemas.microsoft.com/office/powerpoint/2010/main" val="580218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32829-5FB1-4B72-AE66-BC7C74B2132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521D9F-3DC9-4CA4-9E11-40519FE6DA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7230A6-5D3A-4D97-8A7F-C9CCB75FE8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84144-23D0-4796-AF08-F81A1D90EC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99C893-18A7-4C49-A7C3-8A381F5AD6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7B2A6E-D380-4715-A83F-2765CDAB06AD}"/>
              </a:ext>
            </a:extLst>
          </p:cNvPr>
          <p:cNvSpPr>
            <a:spLocks noGrp="1"/>
          </p:cNvSpPr>
          <p:nvPr>
            <p:ph type="dt" sz="half" idx="10"/>
          </p:nvPr>
        </p:nvSpPr>
        <p:spPr/>
        <p:txBody>
          <a:bodyPr/>
          <a:lstStyle/>
          <a:p>
            <a:fld id="{DA3EC074-4989-4030-8185-762E776E9F83}" type="datetimeFigureOut">
              <a:rPr lang="en-GB" smtClean="0"/>
              <a:t>19/04/2021</a:t>
            </a:fld>
            <a:endParaRPr lang="en-GB"/>
          </a:p>
        </p:txBody>
      </p:sp>
      <p:sp>
        <p:nvSpPr>
          <p:cNvPr id="8" name="Footer Placeholder 7">
            <a:extLst>
              <a:ext uri="{FF2B5EF4-FFF2-40B4-BE49-F238E27FC236}">
                <a16:creationId xmlns:a16="http://schemas.microsoft.com/office/drawing/2014/main" id="{1633D94F-0943-45A9-A1D7-F7E02E86C4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71D58F-774A-44DD-8ACF-B6092349E2C6}"/>
              </a:ext>
            </a:extLst>
          </p:cNvPr>
          <p:cNvSpPr>
            <a:spLocks noGrp="1"/>
          </p:cNvSpPr>
          <p:nvPr>
            <p:ph type="sldNum" sz="quarter" idx="12"/>
          </p:nvPr>
        </p:nvSpPr>
        <p:spPr/>
        <p:txBody>
          <a:bodyPr/>
          <a:lstStyle/>
          <a:p>
            <a:fld id="{63649303-F17F-413B-9E15-16FD8101AB56}" type="slidenum">
              <a:rPr lang="en-GB" smtClean="0"/>
              <a:t>‹#›</a:t>
            </a:fld>
            <a:endParaRPr lang="en-GB"/>
          </a:p>
        </p:txBody>
      </p:sp>
    </p:spTree>
    <p:extLst>
      <p:ext uri="{BB962C8B-B14F-4D97-AF65-F5344CB8AC3E}">
        <p14:creationId xmlns:p14="http://schemas.microsoft.com/office/powerpoint/2010/main" val="3864621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C2A5-E4D5-4EB1-A7BB-AD9756F900F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83505D-47C0-4A1B-9C74-CF642644DCDA}"/>
              </a:ext>
            </a:extLst>
          </p:cNvPr>
          <p:cNvSpPr>
            <a:spLocks noGrp="1"/>
          </p:cNvSpPr>
          <p:nvPr>
            <p:ph type="dt" sz="half" idx="10"/>
          </p:nvPr>
        </p:nvSpPr>
        <p:spPr/>
        <p:txBody>
          <a:bodyPr/>
          <a:lstStyle/>
          <a:p>
            <a:fld id="{DA3EC074-4989-4030-8185-762E776E9F83}" type="datetimeFigureOut">
              <a:rPr lang="en-GB" smtClean="0"/>
              <a:t>19/04/2021</a:t>
            </a:fld>
            <a:endParaRPr lang="en-GB"/>
          </a:p>
        </p:txBody>
      </p:sp>
      <p:sp>
        <p:nvSpPr>
          <p:cNvPr id="4" name="Footer Placeholder 3">
            <a:extLst>
              <a:ext uri="{FF2B5EF4-FFF2-40B4-BE49-F238E27FC236}">
                <a16:creationId xmlns:a16="http://schemas.microsoft.com/office/drawing/2014/main" id="{2A7FB24B-E019-4DFA-80BB-1BD2857823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F812-BF2D-48C8-BE65-9E729258CDD3}"/>
              </a:ext>
            </a:extLst>
          </p:cNvPr>
          <p:cNvSpPr>
            <a:spLocks noGrp="1"/>
          </p:cNvSpPr>
          <p:nvPr>
            <p:ph type="sldNum" sz="quarter" idx="12"/>
          </p:nvPr>
        </p:nvSpPr>
        <p:spPr/>
        <p:txBody>
          <a:bodyPr/>
          <a:lstStyle/>
          <a:p>
            <a:fld id="{63649303-F17F-413B-9E15-16FD8101AB56}" type="slidenum">
              <a:rPr lang="en-GB" smtClean="0"/>
              <a:t>‹#›</a:t>
            </a:fld>
            <a:endParaRPr lang="en-GB"/>
          </a:p>
        </p:txBody>
      </p:sp>
    </p:spTree>
    <p:extLst>
      <p:ext uri="{BB962C8B-B14F-4D97-AF65-F5344CB8AC3E}">
        <p14:creationId xmlns:p14="http://schemas.microsoft.com/office/powerpoint/2010/main" val="3365062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CF057F-85FB-408B-B379-BA40BB9384D6}"/>
              </a:ext>
            </a:extLst>
          </p:cNvPr>
          <p:cNvSpPr>
            <a:spLocks noGrp="1"/>
          </p:cNvSpPr>
          <p:nvPr>
            <p:ph type="dt" sz="half" idx="10"/>
          </p:nvPr>
        </p:nvSpPr>
        <p:spPr/>
        <p:txBody>
          <a:bodyPr/>
          <a:lstStyle/>
          <a:p>
            <a:fld id="{DA3EC074-4989-4030-8185-762E776E9F83}" type="datetimeFigureOut">
              <a:rPr lang="en-GB" smtClean="0"/>
              <a:t>19/04/2021</a:t>
            </a:fld>
            <a:endParaRPr lang="en-GB"/>
          </a:p>
        </p:txBody>
      </p:sp>
      <p:sp>
        <p:nvSpPr>
          <p:cNvPr id="3" name="Footer Placeholder 2">
            <a:extLst>
              <a:ext uri="{FF2B5EF4-FFF2-40B4-BE49-F238E27FC236}">
                <a16:creationId xmlns:a16="http://schemas.microsoft.com/office/drawing/2014/main" id="{1DC7B7F0-2664-4634-936E-F289B7E810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5A6FA6-636D-4A0B-BE87-639E9BD9D25F}"/>
              </a:ext>
            </a:extLst>
          </p:cNvPr>
          <p:cNvSpPr>
            <a:spLocks noGrp="1"/>
          </p:cNvSpPr>
          <p:nvPr>
            <p:ph type="sldNum" sz="quarter" idx="12"/>
          </p:nvPr>
        </p:nvSpPr>
        <p:spPr/>
        <p:txBody>
          <a:bodyPr/>
          <a:lstStyle/>
          <a:p>
            <a:fld id="{63649303-F17F-413B-9E15-16FD8101AB56}" type="slidenum">
              <a:rPr lang="en-GB" smtClean="0"/>
              <a:t>‹#›</a:t>
            </a:fld>
            <a:endParaRPr lang="en-GB"/>
          </a:p>
        </p:txBody>
      </p:sp>
    </p:spTree>
    <p:extLst>
      <p:ext uri="{BB962C8B-B14F-4D97-AF65-F5344CB8AC3E}">
        <p14:creationId xmlns:p14="http://schemas.microsoft.com/office/powerpoint/2010/main" val="1510708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0E837-B0EF-4505-9C05-F0DA2CD4F7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413232-5A9B-401A-8DE5-E158BF1315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B4A211-8F92-4572-8888-7506E04479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E6C8C7-42B6-47B5-A5C2-1514A0D93017}"/>
              </a:ext>
            </a:extLst>
          </p:cNvPr>
          <p:cNvSpPr>
            <a:spLocks noGrp="1"/>
          </p:cNvSpPr>
          <p:nvPr>
            <p:ph type="dt" sz="half" idx="10"/>
          </p:nvPr>
        </p:nvSpPr>
        <p:spPr/>
        <p:txBody>
          <a:bodyPr/>
          <a:lstStyle/>
          <a:p>
            <a:fld id="{DA3EC074-4989-4030-8185-762E776E9F83}" type="datetimeFigureOut">
              <a:rPr lang="en-GB" smtClean="0"/>
              <a:t>19/04/2021</a:t>
            </a:fld>
            <a:endParaRPr lang="en-GB"/>
          </a:p>
        </p:txBody>
      </p:sp>
      <p:sp>
        <p:nvSpPr>
          <p:cNvPr id="6" name="Footer Placeholder 5">
            <a:extLst>
              <a:ext uri="{FF2B5EF4-FFF2-40B4-BE49-F238E27FC236}">
                <a16:creationId xmlns:a16="http://schemas.microsoft.com/office/drawing/2014/main" id="{A44EF9FA-E551-442B-BE68-AA26011ED0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C0AAE9-E09C-4404-9960-01A480D1DAF2}"/>
              </a:ext>
            </a:extLst>
          </p:cNvPr>
          <p:cNvSpPr>
            <a:spLocks noGrp="1"/>
          </p:cNvSpPr>
          <p:nvPr>
            <p:ph type="sldNum" sz="quarter" idx="12"/>
          </p:nvPr>
        </p:nvSpPr>
        <p:spPr/>
        <p:txBody>
          <a:bodyPr/>
          <a:lstStyle/>
          <a:p>
            <a:fld id="{63649303-F17F-413B-9E15-16FD8101AB56}" type="slidenum">
              <a:rPr lang="en-GB" smtClean="0"/>
              <a:t>‹#›</a:t>
            </a:fld>
            <a:endParaRPr lang="en-GB"/>
          </a:p>
        </p:txBody>
      </p:sp>
    </p:spTree>
    <p:extLst>
      <p:ext uri="{BB962C8B-B14F-4D97-AF65-F5344CB8AC3E}">
        <p14:creationId xmlns:p14="http://schemas.microsoft.com/office/powerpoint/2010/main" val="2672918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F9C6C-7825-4660-9EC5-FA56FB0D2F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32F59C-34CB-4C19-96A5-23B4BA5477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9EFB65-CEB7-4D87-91E1-BDD3466335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BA4DFF-1050-4A7B-B7FE-A3A37ED90F3B}"/>
              </a:ext>
            </a:extLst>
          </p:cNvPr>
          <p:cNvSpPr>
            <a:spLocks noGrp="1"/>
          </p:cNvSpPr>
          <p:nvPr>
            <p:ph type="dt" sz="half" idx="10"/>
          </p:nvPr>
        </p:nvSpPr>
        <p:spPr/>
        <p:txBody>
          <a:bodyPr/>
          <a:lstStyle/>
          <a:p>
            <a:fld id="{DA3EC074-4989-4030-8185-762E776E9F83}" type="datetimeFigureOut">
              <a:rPr lang="en-GB" smtClean="0"/>
              <a:t>19/04/2021</a:t>
            </a:fld>
            <a:endParaRPr lang="en-GB"/>
          </a:p>
        </p:txBody>
      </p:sp>
      <p:sp>
        <p:nvSpPr>
          <p:cNvPr id="6" name="Footer Placeholder 5">
            <a:extLst>
              <a:ext uri="{FF2B5EF4-FFF2-40B4-BE49-F238E27FC236}">
                <a16:creationId xmlns:a16="http://schemas.microsoft.com/office/drawing/2014/main" id="{974EC084-40BC-420A-A52B-1B3C0FEB15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F9753B-4C9A-4619-B33F-B65759A8DC20}"/>
              </a:ext>
            </a:extLst>
          </p:cNvPr>
          <p:cNvSpPr>
            <a:spLocks noGrp="1"/>
          </p:cNvSpPr>
          <p:nvPr>
            <p:ph type="sldNum" sz="quarter" idx="12"/>
          </p:nvPr>
        </p:nvSpPr>
        <p:spPr/>
        <p:txBody>
          <a:bodyPr/>
          <a:lstStyle/>
          <a:p>
            <a:fld id="{63649303-F17F-413B-9E15-16FD8101AB56}" type="slidenum">
              <a:rPr lang="en-GB" smtClean="0"/>
              <a:t>‹#›</a:t>
            </a:fld>
            <a:endParaRPr lang="en-GB"/>
          </a:p>
        </p:txBody>
      </p:sp>
    </p:spTree>
    <p:extLst>
      <p:ext uri="{BB962C8B-B14F-4D97-AF65-F5344CB8AC3E}">
        <p14:creationId xmlns:p14="http://schemas.microsoft.com/office/powerpoint/2010/main" val="2927922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E1B35-0EB3-4884-9FCA-845E4AB93A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E2C2B7-C7B9-4F86-80B4-D202AB4EBD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CB81EA-62B2-484E-BFE1-33D44AE3BAFC}"/>
              </a:ext>
            </a:extLst>
          </p:cNvPr>
          <p:cNvSpPr>
            <a:spLocks noGrp="1"/>
          </p:cNvSpPr>
          <p:nvPr>
            <p:ph type="dt" sz="half" idx="10"/>
          </p:nvPr>
        </p:nvSpPr>
        <p:spPr/>
        <p:txBody>
          <a:bodyPr/>
          <a:lstStyle/>
          <a:p>
            <a:fld id="{DA3EC074-4989-4030-8185-762E776E9F83}" type="datetimeFigureOut">
              <a:rPr lang="en-GB" smtClean="0"/>
              <a:t>19/04/2021</a:t>
            </a:fld>
            <a:endParaRPr lang="en-GB"/>
          </a:p>
        </p:txBody>
      </p:sp>
      <p:sp>
        <p:nvSpPr>
          <p:cNvPr id="5" name="Footer Placeholder 4">
            <a:extLst>
              <a:ext uri="{FF2B5EF4-FFF2-40B4-BE49-F238E27FC236}">
                <a16:creationId xmlns:a16="http://schemas.microsoft.com/office/drawing/2014/main" id="{540B811B-D585-4B24-BE3A-1FF1F57926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464E6F-2159-44CA-BF1D-EC268A704AC5}"/>
              </a:ext>
            </a:extLst>
          </p:cNvPr>
          <p:cNvSpPr>
            <a:spLocks noGrp="1"/>
          </p:cNvSpPr>
          <p:nvPr>
            <p:ph type="sldNum" sz="quarter" idx="12"/>
          </p:nvPr>
        </p:nvSpPr>
        <p:spPr/>
        <p:txBody>
          <a:bodyPr/>
          <a:lstStyle/>
          <a:p>
            <a:fld id="{63649303-F17F-413B-9E15-16FD8101AB56}" type="slidenum">
              <a:rPr lang="en-GB" smtClean="0"/>
              <a:t>‹#›</a:t>
            </a:fld>
            <a:endParaRPr lang="en-GB"/>
          </a:p>
        </p:txBody>
      </p:sp>
    </p:spTree>
    <p:extLst>
      <p:ext uri="{BB962C8B-B14F-4D97-AF65-F5344CB8AC3E}">
        <p14:creationId xmlns:p14="http://schemas.microsoft.com/office/powerpoint/2010/main" val="1678787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F2938A-A4DF-48DB-86F5-9B7BDEBE79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C64058-65A1-481C-86A4-FD9B60EAFC9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489874-EE75-434F-8030-658730A0D07F}"/>
              </a:ext>
            </a:extLst>
          </p:cNvPr>
          <p:cNvSpPr>
            <a:spLocks noGrp="1"/>
          </p:cNvSpPr>
          <p:nvPr>
            <p:ph type="dt" sz="half" idx="10"/>
          </p:nvPr>
        </p:nvSpPr>
        <p:spPr/>
        <p:txBody>
          <a:bodyPr/>
          <a:lstStyle/>
          <a:p>
            <a:fld id="{DA3EC074-4989-4030-8185-762E776E9F83}" type="datetimeFigureOut">
              <a:rPr lang="en-GB" smtClean="0"/>
              <a:t>19/04/2021</a:t>
            </a:fld>
            <a:endParaRPr lang="en-GB"/>
          </a:p>
        </p:txBody>
      </p:sp>
      <p:sp>
        <p:nvSpPr>
          <p:cNvPr id="5" name="Footer Placeholder 4">
            <a:extLst>
              <a:ext uri="{FF2B5EF4-FFF2-40B4-BE49-F238E27FC236}">
                <a16:creationId xmlns:a16="http://schemas.microsoft.com/office/drawing/2014/main" id="{FE54828B-98C6-452A-982B-B1CD6C390E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1A09CE-6539-4CD3-95AA-B4E881ACC7C4}"/>
              </a:ext>
            </a:extLst>
          </p:cNvPr>
          <p:cNvSpPr>
            <a:spLocks noGrp="1"/>
          </p:cNvSpPr>
          <p:nvPr>
            <p:ph type="sldNum" sz="quarter" idx="12"/>
          </p:nvPr>
        </p:nvSpPr>
        <p:spPr/>
        <p:txBody>
          <a:bodyPr/>
          <a:lstStyle/>
          <a:p>
            <a:fld id="{63649303-F17F-413B-9E15-16FD8101AB56}" type="slidenum">
              <a:rPr lang="en-GB" smtClean="0"/>
              <a:t>‹#›</a:t>
            </a:fld>
            <a:endParaRPr lang="en-GB"/>
          </a:p>
        </p:txBody>
      </p:sp>
    </p:spTree>
    <p:extLst>
      <p:ext uri="{BB962C8B-B14F-4D97-AF65-F5344CB8AC3E}">
        <p14:creationId xmlns:p14="http://schemas.microsoft.com/office/powerpoint/2010/main" val="2310163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F03D0A-6C3F-436A-B431-07749688CF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4DBD8F-B78E-497B-A6BE-0F89616555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785197-083D-40B2-BAA4-98763DB313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3EC074-4989-4030-8185-762E776E9F83}" type="datetimeFigureOut">
              <a:rPr lang="en-GB" smtClean="0"/>
              <a:t>19/04/2021</a:t>
            </a:fld>
            <a:endParaRPr lang="en-GB"/>
          </a:p>
        </p:txBody>
      </p:sp>
      <p:sp>
        <p:nvSpPr>
          <p:cNvPr id="5" name="Footer Placeholder 4">
            <a:extLst>
              <a:ext uri="{FF2B5EF4-FFF2-40B4-BE49-F238E27FC236}">
                <a16:creationId xmlns:a16="http://schemas.microsoft.com/office/drawing/2014/main" id="{F19A4D2E-0DD0-41D4-BEE0-78A2546511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507A065-70F8-43FE-96ED-E505BCD305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649303-F17F-413B-9E15-16FD8101AB56}" type="slidenum">
              <a:rPr lang="en-GB" smtClean="0"/>
              <a:t>‹#›</a:t>
            </a:fld>
            <a:endParaRPr lang="en-GB"/>
          </a:p>
        </p:txBody>
      </p:sp>
    </p:spTree>
    <p:extLst>
      <p:ext uri="{BB962C8B-B14F-4D97-AF65-F5344CB8AC3E}">
        <p14:creationId xmlns:p14="http://schemas.microsoft.com/office/powerpoint/2010/main" val="31914182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7030"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brainyquote.com/quotes/margaret_mead_10050" TargetMode="External"/><Relationship Id="rId2" Type="http://schemas.openxmlformats.org/officeDocument/2006/relationships/hyperlink" Target="https://dictionary.cambridge.org/dictionary/english/synergy"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cmo.com.au/brand-post/content/662563/why-is-team-development-important-to-a-leader/#:~:text=Strong%20team%20development%20is%20an,any%20successful%20workplace%20or%20organisation.&amp;text=Increased%20productivity%3A%20Productive%20teams%20achieve,together%20to%20produce%20something%20great" TargetMode="External"/><Relationship Id="rId2" Type="http://schemas.openxmlformats.org/officeDocument/2006/relationships/hyperlink" Target="https://hr.berkeley.edu/hr-network/central-guide-managing-hr/managing-hr/interaction/team-building/steps" TargetMode="External"/><Relationship Id="rId1" Type="http://schemas.openxmlformats.org/officeDocument/2006/relationships/slideLayout" Target="../slideLayouts/slideLayout2.xml"/><Relationship Id="rId6" Type="http://schemas.openxmlformats.org/officeDocument/2006/relationships/hyperlink" Target="https://www.teamwork.com/blog/the-5-stages-of-team-development-what-you-need-to-know/" TargetMode="External"/><Relationship Id="rId5" Type="http://schemas.openxmlformats.org/officeDocument/2006/relationships/hyperlink" Target="https://www.forbes.com/sites/glennllopis/2012/10/01/6-ways-successful-teams-are-built-to-last/?sh=52f935a12b55" TargetMode="External"/><Relationship Id="rId4" Type="http://schemas.openxmlformats.org/officeDocument/2006/relationships/hyperlink" Target="https://www.managementstudyguide.com/team-development.htm"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pon.harvard.edu/daily/conflict-resolution/types-conflic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B7073C-ECF3-4454-873A-6545D443E4C5}"/>
              </a:ext>
            </a:extLst>
          </p:cNvPr>
          <p:cNvSpPr>
            <a:spLocks noGrp="1"/>
          </p:cNvSpPr>
          <p:nvPr>
            <p:ph type="ctrTitle"/>
          </p:nvPr>
        </p:nvSpPr>
        <p:spPr>
          <a:xfrm>
            <a:off x="987689" y="3071183"/>
            <a:ext cx="9910296" cy="2590027"/>
          </a:xfrm>
        </p:spPr>
        <p:txBody>
          <a:bodyPr vert="horz" lIns="91440" tIns="45720" rIns="91440" bIns="45720" rtlCol="0" anchor="t">
            <a:normAutofit/>
          </a:bodyPr>
          <a:lstStyle/>
          <a:p>
            <a:pPr algn="l"/>
            <a:r>
              <a:rPr lang="en-US" sz="3200" b="1"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Module: Effective Team Working and Communication (BMSW4002_LON)</a:t>
            </a:r>
            <a:br>
              <a:rPr lang="en-US" sz="3200" b="1" i="0" u="sng"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US" sz="3200" b="1" i="0" u="sng"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3200" b="1" i="0"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Institution: University Of Wales Trinity And Saint David</a:t>
            </a:r>
            <a:endParaRPr lang="en-US" sz="3200" b="1" kern="1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31EDE99-1BD2-4AAF-984A-885B624046F8}"/>
              </a:ext>
            </a:extLst>
          </p:cNvPr>
          <p:cNvSpPr>
            <a:spLocks noGrp="1"/>
          </p:cNvSpPr>
          <p:nvPr>
            <p:ph type="subTitle" idx="1"/>
          </p:nvPr>
        </p:nvSpPr>
        <p:spPr>
          <a:xfrm>
            <a:off x="987688" y="1553518"/>
            <a:ext cx="9910295" cy="1281733"/>
          </a:xfrm>
        </p:spPr>
        <p:txBody>
          <a:bodyPr vert="horz" lIns="91440" tIns="45720" rIns="91440" bIns="45720" rtlCol="0" anchor="b">
            <a:noAutofit/>
          </a:bodyPr>
          <a:lstStyle/>
          <a:p>
            <a:pPr algn="l"/>
            <a:r>
              <a:rPr lang="en-US" b="1" dirty="0">
                <a:latin typeface="Arial" panose="020B0604020202020204" pitchFamily="34" charset="0"/>
                <a:cs typeface="Arial" panose="020B0604020202020204" pitchFamily="34" charset="0"/>
              </a:rPr>
              <a:t>Amira Bennett (2008324) </a:t>
            </a:r>
          </a:p>
          <a:p>
            <a:pPr algn="l"/>
            <a:r>
              <a:rPr lang="en-US" b="1" i="0" dirty="0">
                <a:effectLst/>
                <a:latin typeface="Arial" panose="020B0604020202020204" pitchFamily="34" charset="0"/>
                <a:cs typeface="Arial" panose="020B0604020202020204" pitchFamily="34" charset="0"/>
              </a:rPr>
              <a:t>Jane </a:t>
            </a:r>
            <a:r>
              <a:rPr lang="en-US" b="1" i="0" dirty="0" err="1">
                <a:effectLst/>
                <a:latin typeface="Arial" panose="020B0604020202020204" pitchFamily="34" charset="0"/>
                <a:cs typeface="Arial" panose="020B0604020202020204" pitchFamily="34" charset="0"/>
              </a:rPr>
              <a:t>Nakitto</a:t>
            </a:r>
            <a:r>
              <a:rPr lang="en-US" b="1" i="0" dirty="0">
                <a:effectLst/>
                <a:latin typeface="Arial" panose="020B0604020202020204" pitchFamily="34" charset="0"/>
                <a:cs typeface="Arial" panose="020B0604020202020204" pitchFamily="34" charset="0"/>
              </a:rPr>
              <a:t> (2008466)</a:t>
            </a:r>
            <a:endParaRPr lang="en-US" b="1" dirty="0">
              <a:latin typeface="Arial" panose="020B0604020202020204" pitchFamily="34" charset="0"/>
              <a:cs typeface="Arial" panose="020B0604020202020204" pitchFamily="34" charset="0"/>
            </a:endParaRPr>
          </a:p>
          <a:p>
            <a:pPr algn="l"/>
            <a:r>
              <a:rPr lang="en-US" b="1" i="0" dirty="0">
                <a:effectLst/>
                <a:latin typeface="Arial" panose="020B0604020202020204" pitchFamily="34" charset="0"/>
                <a:cs typeface="Arial" panose="020B0604020202020204" pitchFamily="34" charset="0"/>
              </a:rPr>
              <a:t>Olamide Bobby </a:t>
            </a:r>
            <a:r>
              <a:rPr lang="en-US" b="1" i="0" dirty="0" err="1">
                <a:effectLst/>
                <a:latin typeface="Arial" panose="020B0604020202020204" pitchFamily="34" charset="0"/>
                <a:cs typeface="Arial" panose="020B0604020202020204" pitchFamily="34" charset="0"/>
              </a:rPr>
              <a:t>Erinosho</a:t>
            </a:r>
            <a:r>
              <a:rPr lang="en-US" b="1" i="0" dirty="0">
                <a:effectLst/>
                <a:latin typeface="Arial" panose="020B0604020202020204" pitchFamily="34" charset="0"/>
                <a:cs typeface="Arial" panose="020B0604020202020204" pitchFamily="34" charset="0"/>
              </a:rPr>
              <a:t> (2008390)</a:t>
            </a:r>
          </a:p>
          <a:p>
            <a:pPr algn="l"/>
            <a:r>
              <a:rPr lang="en-US" b="1" i="0" dirty="0">
                <a:effectLst/>
                <a:latin typeface="Arial" panose="020B0604020202020204" pitchFamily="34" charset="0"/>
                <a:cs typeface="Arial" panose="020B0604020202020204" pitchFamily="34" charset="0"/>
              </a:rPr>
              <a:t>Sinead Nicole Holder (2011372)</a:t>
            </a:r>
          </a:p>
          <a:p>
            <a:pPr algn="l" fontAlgn="base"/>
            <a:r>
              <a:rPr lang="en-US" b="1" i="0" dirty="0">
                <a:effectLst/>
                <a:latin typeface="Arial" panose="020B0604020202020204" pitchFamily="34" charset="0"/>
                <a:cs typeface="Arial" panose="020B0604020202020204" pitchFamily="34" charset="0"/>
              </a:rPr>
              <a:t>Adesina </a:t>
            </a:r>
            <a:r>
              <a:rPr lang="en-US" b="1" i="0" dirty="0" err="1">
                <a:effectLst/>
                <a:latin typeface="Arial" panose="020B0604020202020204" pitchFamily="34" charset="0"/>
                <a:cs typeface="Arial" panose="020B0604020202020204" pitchFamily="34" charset="0"/>
              </a:rPr>
              <a:t>Fatai</a:t>
            </a:r>
            <a:r>
              <a:rPr lang="en-US" b="1" i="0" dirty="0">
                <a:effectLst/>
                <a:latin typeface="Arial" panose="020B0604020202020204" pitchFamily="34" charset="0"/>
                <a:cs typeface="Arial" panose="020B0604020202020204" pitchFamily="34" charset="0"/>
              </a:rPr>
              <a:t> Ajao (2011889)</a:t>
            </a:r>
            <a:endParaRPr lang="en-US" b="1" dirty="0">
              <a:latin typeface="Arial" panose="020B0604020202020204" pitchFamily="34" charset="0"/>
              <a:cs typeface="Arial" panose="020B0604020202020204" pitchFamily="34" charset="0"/>
            </a:endParaRPr>
          </a:p>
        </p:txBody>
      </p:sp>
      <p:sp>
        <p:nvSpPr>
          <p:cNvPr id="43" name="Rectangle 42">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8325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2B9F7E-933B-445B-8F84-A534B9EE2186}"/>
              </a:ext>
            </a:extLst>
          </p:cNvPr>
          <p:cNvSpPr>
            <a:spLocks noGrp="1"/>
          </p:cNvSpPr>
          <p:nvPr>
            <p:ph type="title"/>
          </p:nvPr>
        </p:nvSpPr>
        <p:spPr>
          <a:xfrm>
            <a:off x="1227919" y="824290"/>
            <a:ext cx="4008586" cy="4680583"/>
          </a:xfrm>
        </p:spPr>
        <p:txBody>
          <a:bodyPr anchor="ctr">
            <a:normAutofit/>
          </a:bodyPr>
          <a:lstStyle/>
          <a:p>
            <a:r>
              <a:rPr lang="en-GB" sz="24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Table Of</a:t>
            </a:r>
            <a:r>
              <a:rPr lang="en-GB" sz="2400" b="1" u="sng" dirty="0">
                <a:latin typeface="Arial" panose="020B0604020202020204" pitchFamily="34" charset="0"/>
                <a:cs typeface="Arial" panose="020B0604020202020204" pitchFamily="34" charset="0"/>
              </a:rPr>
              <a:t> </a:t>
            </a:r>
            <a:r>
              <a:rPr lang="en-GB" sz="24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Contents</a:t>
            </a:r>
          </a:p>
        </p:txBody>
      </p:sp>
      <p:sp>
        <p:nvSpPr>
          <p:cNvPr id="3" name="Content Placeholder 2">
            <a:extLst>
              <a:ext uri="{FF2B5EF4-FFF2-40B4-BE49-F238E27FC236}">
                <a16:creationId xmlns:a16="http://schemas.microsoft.com/office/drawing/2014/main" id="{D165B803-0C62-4AD6-9BA9-F64AC69E9AA7}"/>
              </a:ext>
            </a:extLst>
          </p:cNvPr>
          <p:cNvSpPr>
            <a:spLocks noGrp="1"/>
          </p:cNvSpPr>
          <p:nvPr>
            <p:ph idx="1"/>
          </p:nvPr>
        </p:nvSpPr>
        <p:spPr>
          <a:xfrm>
            <a:off x="6291923" y="1239927"/>
            <a:ext cx="4971824" cy="4680583"/>
          </a:xfrm>
        </p:spPr>
        <p:txBody>
          <a:bodyPr anchor="ctr">
            <a:normAutofit/>
          </a:bodyPr>
          <a:lstStyle/>
          <a:p>
            <a:pPr marL="0" indent="0">
              <a:buNone/>
            </a:pPr>
            <a:r>
              <a:rPr lang="en-GB" sz="2000" b="1" dirty="0">
                <a:latin typeface="Arial" panose="020B0604020202020204" pitchFamily="34" charset="0"/>
                <a:cs typeface="Arial" panose="020B0604020202020204" pitchFamily="34" charset="0"/>
              </a:rPr>
              <a:t>Benefits of team working: Amira Bennett (2008324)</a:t>
            </a:r>
          </a:p>
          <a:p>
            <a:pPr marL="0" indent="0">
              <a:buNone/>
            </a:pPr>
            <a:r>
              <a:rPr lang="en-GB" sz="2000" b="1" dirty="0">
                <a:latin typeface="Arial" panose="020B0604020202020204" pitchFamily="34" charset="0"/>
                <a:cs typeface="Arial" panose="020B0604020202020204" pitchFamily="34" charset="0"/>
              </a:rPr>
              <a:t>Stages of team development: </a:t>
            </a:r>
            <a:r>
              <a:rPr lang="en-GB" sz="2000" b="1" i="0" dirty="0">
                <a:effectLst/>
                <a:latin typeface="Arial" panose="020B0604020202020204" pitchFamily="34" charset="0"/>
                <a:cs typeface="Arial" panose="020B0604020202020204" pitchFamily="34" charset="0"/>
              </a:rPr>
              <a:t>Jane </a:t>
            </a:r>
            <a:r>
              <a:rPr lang="en-GB" sz="2000" b="1" i="0" dirty="0" err="1">
                <a:effectLst/>
                <a:latin typeface="Arial" panose="020B0604020202020204" pitchFamily="34" charset="0"/>
                <a:cs typeface="Arial" panose="020B0604020202020204" pitchFamily="34" charset="0"/>
              </a:rPr>
              <a:t>Nakitto</a:t>
            </a:r>
            <a:r>
              <a:rPr lang="en-GB" sz="2000" b="1" i="0" dirty="0">
                <a:effectLst/>
                <a:latin typeface="Arial" panose="020B0604020202020204" pitchFamily="34" charset="0"/>
                <a:cs typeface="Arial" panose="020B0604020202020204" pitchFamily="34" charset="0"/>
              </a:rPr>
              <a:t> (2008466)</a:t>
            </a: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Team roles: </a:t>
            </a:r>
            <a:r>
              <a:rPr lang="en-GB" sz="2000" b="1" i="0" dirty="0">
                <a:effectLst/>
                <a:latin typeface="Arial" panose="020B0604020202020204" pitchFamily="34" charset="0"/>
                <a:cs typeface="Arial" panose="020B0604020202020204" pitchFamily="34" charset="0"/>
              </a:rPr>
              <a:t>Olamide Bobby </a:t>
            </a:r>
            <a:r>
              <a:rPr lang="en-GB" sz="2000" b="1" i="0" dirty="0" err="1">
                <a:effectLst/>
                <a:latin typeface="Arial" panose="020B0604020202020204" pitchFamily="34" charset="0"/>
                <a:cs typeface="Arial" panose="020B0604020202020204" pitchFamily="34" charset="0"/>
              </a:rPr>
              <a:t>Erinosho</a:t>
            </a:r>
            <a:r>
              <a:rPr lang="en-GB" sz="2000" b="1" i="0" dirty="0">
                <a:effectLst/>
                <a:latin typeface="Arial" panose="020B0604020202020204" pitchFamily="34" charset="0"/>
                <a:cs typeface="Arial" panose="020B0604020202020204" pitchFamily="34" charset="0"/>
              </a:rPr>
              <a:t> (2008390)</a:t>
            </a: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Managing conflict: </a:t>
            </a:r>
            <a:r>
              <a:rPr lang="en-GB" sz="2000" b="1" i="0" dirty="0">
                <a:effectLst/>
                <a:latin typeface="Arial" panose="020B0604020202020204" pitchFamily="34" charset="0"/>
                <a:cs typeface="Arial" panose="020B0604020202020204" pitchFamily="34" charset="0"/>
              </a:rPr>
              <a:t>Adesina </a:t>
            </a:r>
            <a:r>
              <a:rPr lang="en-GB" sz="2000" b="1" i="0" dirty="0" err="1">
                <a:effectLst/>
                <a:latin typeface="Arial" panose="020B0604020202020204" pitchFamily="34" charset="0"/>
                <a:cs typeface="Arial" panose="020B0604020202020204" pitchFamily="34" charset="0"/>
              </a:rPr>
              <a:t>Fatai</a:t>
            </a:r>
            <a:r>
              <a:rPr lang="en-GB" sz="2000" b="1" i="0" dirty="0">
                <a:effectLst/>
                <a:latin typeface="Arial" panose="020B0604020202020204" pitchFamily="34" charset="0"/>
                <a:cs typeface="Arial" panose="020B0604020202020204" pitchFamily="34" charset="0"/>
              </a:rPr>
              <a:t> Ajao (2011889)</a:t>
            </a: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Successful team development: </a:t>
            </a:r>
            <a:r>
              <a:rPr lang="en-GB" sz="2000" b="1" i="0" dirty="0">
                <a:effectLst/>
                <a:latin typeface="Arial" panose="020B0604020202020204" pitchFamily="34" charset="0"/>
                <a:cs typeface="Arial" panose="020B0604020202020204" pitchFamily="34" charset="0"/>
              </a:rPr>
              <a:t>Sinead Nicole Holder (2011372)</a:t>
            </a:r>
          </a:p>
          <a:p>
            <a:pPr marL="0" indent="0">
              <a:buNone/>
            </a:pPr>
            <a:r>
              <a:rPr lang="en-GB" sz="2000" b="1" i="0" dirty="0">
                <a:effectLst/>
                <a:latin typeface="Arial" panose="020B0604020202020204" pitchFamily="34" charset="0"/>
                <a:cs typeface="Arial" panose="020B0604020202020204" pitchFamily="34" charset="0"/>
              </a:rPr>
              <a:t>Conclusion: </a:t>
            </a:r>
            <a:r>
              <a:rPr lang="en-GB" sz="2000" b="1" dirty="0">
                <a:latin typeface="Arial" panose="020B0604020202020204" pitchFamily="34" charset="0"/>
                <a:cs typeface="Arial" panose="020B0604020202020204" pitchFamily="34" charset="0"/>
              </a:rPr>
              <a:t>Amira Bennett (2008324)</a:t>
            </a:r>
          </a:p>
          <a:p>
            <a:pPr marL="0" indent="0">
              <a:buNone/>
            </a:pPr>
            <a:r>
              <a:rPr lang="en-GB" sz="2000" b="1" dirty="0">
                <a:latin typeface="Arial" panose="020B0604020202020204" pitchFamily="34" charset="0"/>
                <a:cs typeface="Arial" panose="020B0604020202020204" pitchFamily="34" charset="0"/>
              </a:rPr>
              <a:t>References</a:t>
            </a:r>
            <a:endParaRPr lang="en-GB" sz="2000" b="1" i="0" dirty="0">
              <a:effectLst/>
              <a:latin typeface="Arial" panose="020B0604020202020204" pitchFamily="34" charset="0"/>
              <a:cs typeface="Arial" panose="020B0604020202020204" pitchFamily="34" charset="0"/>
            </a:endParaRPr>
          </a:p>
          <a:p>
            <a:pPr marL="0" indent="0">
              <a:buNone/>
            </a:pPr>
            <a:endParaRPr lang="en-GB" sz="2000" b="1" dirty="0"/>
          </a:p>
        </p:txBody>
      </p:sp>
    </p:spTree>
    <p:extLst>
      <p:ext uri="{BB962C8B-B14F-4D97-AF65-F5344CB8AC3E}">
        <p14:creationId xmlns:p14="http://schemas.microsoft.com/office/powerpoint/2010/main" val="3547269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96C6F-8FCE-405A-A25A-1DACD7889F0B}"/>
              </a:ext>
            </a:extLst>
          </p:cNvPr>
          <p:cNvSpPr>
            <a:spLocks noGrp="1"/>
          </p:cNvSpPr>
          <p:nvPr>
            <p:ph type="title"/>
          </p:nvPr>
        </p:nvSpPr>
        <p:spPr>
          <a:xfrm>
            <a:off x="589560" y="856180"/>
            <a:ext cx="4560584" cy="1128068"/>
          </a:xfrm>
        </p:spPr>
        <p:txBody>
          <a:bodyPr anchor="ctr">
            <a:normAutofit/>
          </a:bodyPr>
          <a:lstStyle/>
          <a:p>
            <a:r>
              <a:rPr lang="en-GB" sz="3400" dirty="0"/>
              <a:t>Introduction To Benefits of working in a team</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Graphical user interface, application&#10;&#10;Description automatically generated">
            <a:extLst>
              <a:ext uri="{FF2B5EF4-FFF2-40B4-BE49-F238E27FC236}">
                <a16:creationId xmlns:a16="http://schemas.microsoft.com/office/drawing/2014/main" id="{3F89E457-F84E-4E02-B1CC-1F5C1280E4F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85810" y="564433"/>
            <a:ext cx="6009366" cy="5779713"/>
          </a:xfrm>
        </p:spPr>
      </p:pic>
      <p:sp>
        <p:nvSpPr>
          <p:cNvPr id="8" name="TextBox 7">
            <a:extLst>
              <a:ext uri="{FF2B5EF4-FFF2-40B4-BE49-F238E27FC236}">
                <a16:creationId xmlns:a16="http://schemas.microsoft.com/office/drawing/2014/main" id="{5DEA9E9B-341C-46F4-B5CE-6D83605380DE}"/>
              </a:ext>
            </a:extLst>
          </p:cNvPr>
          <p:cNvSpPr txBox="1"/>
          <p:nvPr/>
        </p:nvSpPr>
        <p:spPr>
          <a:xfrm>
            <a:off x="185540" y="2334596"/>
            <a:ext cx="5368623" cy="4801314"/>
          </a:xfrm>
          <a:prstGeom prst="rect">
            <a:avLst/>
          </a:prstGeom>
          <a:noFill/>
        </p:spPr>
        <p:txBody>
          <a:bodyPr wrap="square" rtlCol="0">
            <a:spAutoFit/>
          </a:bodyPr>
          <a:lstStyle/>
          <a:p>
            <a:pPr marL="285750" indent="-285750">
              <a:buFont typeface="Arial" panose="020B0604020202020204" pitchFamily="34" charset="0"/>
              <a:buChar char="•"/>
            </a:pPr>
            <a:r>
              <a:rPr lang="en-GB" dirty="0"/>
              <a:t>“ Never </a:t>
            </a:r>
            <a:r>
              <a:rPr lang="en-GB"/>
              <a:t>doubt that </a:t>
            </a:r>
            <a:r>
              <a:rPr lang="en-GB" dirty="0"/>
              <a:t>a small group of thoughtful, committed people can change the world, indeed it is the only thing that ever has “ </a:t>
            </a:r>
            <a:r>
              <a:rPr lang="en-GB" b="1" i="1" dirty="0"/>
              <a:t>(Mead, </a:t>
            </a:r>
            <a:r>
              <a:rPr lang="en-GB" b="1" i="1" dirty="0" err="1"/>
              <a:t>n.d</a:t>
            </a:r>
            <a:r>
              <a:rPr lang="en-GB" b="1" i="1" dirty="0"/>
              <a: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 team is a collective of people working individually to get to the same outcome. </a:t>
            </a:r>
            <a:r>
              <a:rPr lang="en-GB" b="1" i="1" dirty="0"/>
              <a:t>(</a:t>
            </a:r>
            <a:r>
              <a:rPr lang="en-GB" b="1" i="1" dirty="0" err="1"/>
              <a:t>Laman</a:t>
            </a:r>
            <a:r>
              <a:rPr lang="en-GB" b="1" i="1" dirty="0"/>
              <a:t>, 2021)</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Synergy is the power to create something greater with a team effort, than you could working on your own. </a:t>
            </a:r>
            <a:r>
              <a:rPr lang="en-GB" b="1" i="1" dirty="0"/>
              <a:t>(Cambridge Dictionary, </a:t>
            </a:r>
            <a:r>
              <a:rPr lang="en-GB" b="1" i="1" dirty="0" err="1"/>
              <a:t>n.d</a:t>
            </a:r>
            <a:r>
              <a:rPr lang="en-GB" b="1" i="1" dirty="0"/>
              <a:t>)</a:t>
            </a:r>
          </a:p>
          <a:p>
            <a:endParaRPr lang="en-GB" dirty="0"/>
          </a:p>
          <a:p>
            <a:pPr marL="285750" indent="-285750">
              <a:buFont typeface="Arial" panose="020B0604020202020204" pitchFamily="34" charset="0"/>
              <a:buChar char="•"/>
            </a:pPr>
            <a:r>
              <a:rPr lang="en-GB" dirty="0"/>
              <a:t>Synergy essential to exceptional results from teamwork. </a:t>
            </a:r>
          </a:p>
          <a:p>
            <a:endParaRPr lang="en-GB" dirty="0"/>
          </a:p>
          <a:p>
            <a:r>
              <a:rPr lang="en-US" b="1" dirty="0">
                <a:latin typeface="Arial" panose="020B0604020202020204" pitchFamily="34" charset="0"/>
                <a:cs typeface="Arial" panose="020B0604020202020204" pitchFamily="34" charset="0"/>
              </a:rPr>
              <a:t>Amira Bennett (2008324)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164922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2FCFD-268C-4378-9001-6B432EED12C2}"/>
              </a:ext>
            </a:extLst>
          </p:cNvPr>
          <p:cNvSpPr>
            <a:spLocks noGrp="1"/>
          </p:cNvSpPr>
          <p:nvPr>
            <p:ph type="title"/>
          </p:nvPr>
        </p:nvSpPr>
        <p:spPr>
          <a:xfrm>
            <a:off x="1153618" y="1239927"/>
            <a:ext cx="4008586" cy="4680583"/>
          </a:xfrm>
        </p:spPr>
        <p:txBody>
          <a:bodyPr anchor="ctr">
            <a:normAutofit/>
          </a:bodyPr>
          <a:lstStyle/>
          <a:p>
            <a:r>
              <a:rPr lang="en-GB" sz="5200" b="1" u="sng" dirty="0">
                <a:effectLst>
                  <a:outerShdw blurRad="38100" dist="38100" dir="2700000" algn="tl">
                    <a:srgbClr val="000000">
                      <a:alpha val="43137"/>
                    </a:srgbClr>
                  </a:outerShdw>
                </a:effectLst>
              </a:rPr>
              <a:t>Elements For Effective Team Work</a:t>
            </a:r>
          </a:p>
        </p:txBody>
      </p:sp>
      <p:sp>
        <p:nvSpPr>
          <p:cNvPr id="3" name="Content Placeholder 2">
            <a:extLst>
              <a:ext uri="{FF2B5EF4-FFF2-40B4-BE49-F238E27FC236}">
                <a16:creationId xmlns:a16="http://schemas.microsoft.com/office/drawing/2014/main" id="{A316CBEB-5D12-4CED-8E23-327174D05A4C}"/>
              </a:ext>
            </a:extLst>
          </p:cNvPr>
          <p:cNvSpPr>
            <a:spLocks noGrp="1"/>
          </p:cNvSpPr>
          <p:nvPr>
            <p:ph idx="1"/>
          </p:nvPr>
        </p:nvSpPr>
        <p:spPr>
          <a:xfrm>
            <a:off x="6291923" y="1239927"/>
            <a:ext cx="4971824" cy="4680583"/>
          </a:xfrm>
        </p:spPr>
        <p:txBody>
          <a:bodyPr anchor="ctr">
            <a:normAutofit/>
          </a:bodyPr>
          <a:lstStyle/>
          <a:p>
            <a:r>
              <a:rPr lang="en-GB" sz="2000" dirty="0"/>
              <a:t>Excellent communications and skills</a:t>
            </a:r>
          </a:p>
          <a:p>
            <a:r>
              <a:rPr lang="en-GB" sz="2000" dirty="0"/>
              <a:t>Positive interdependence: Believing that working as a group would produce better results when each individual skillset is contributed. </a:t>
            </a:r>
            <a:r>
              <a:rPr lang="en-GB" sz="2000" b="1" i="1" dirty="0"/>
              <a:t>(Laal, 2013) </a:t>
            </a:r>
          </a:p>
          <a:p>
            <a:r>
              <a:rPr lang="en-GB" sz="2000" dirty="0"/>
              <a:t>Individual accountability: McGregor’s Theory X and Y  </a:t>
            </a:r>
            <a:r>
              <a:rPr lang="en-GB" sz="2000" b="1" i="1" dirty="0"/>
              <a:t>(McGregor, 1960)</a:t>
            </a:r>
          </a:p>
          <a:p>
            <a:r>
              <a:rPr lang="en-GB" sz="2000" dirty="0"/>
              <a:t>Processes for conflict resolution: Lewin’s Force Field Analysis. </a:t>
            </a:r>
            <a:r>
              <a:rPr lang="en-GB" sz="1800" b="1" i="1" dirty="0">
                <a:solidFill>
                  <a:srgbClr val="000000"/>
                </a:solidFill>
                <a:effectLst/>
                <a:latin typeface="Arial" panose="020B0604020202020204" pitchFamily="34" charset="0"/>
                <a:cs typeface="Arial" panose="020B0604020202020204" pitchFamily="34" charset="0"/>
              </a:rPr>
              <a:t>(Lewin, 1948)</a:t>
            </a:r>
          </a:p>
          <a:p>
            <a:endParaRPr lang="en-GB" sz="1800" b="1" i="1" dirty="0">
              <a:solidFill>
                <a:srgbClr val="000000"/>
              </a:solidFill>
              <a:latin typeface="Arial" panose="020B0604020202020204" pitchFamily="34" charset="0"/>
              <a:cs typeface="Arial" panose="020B0604020202020204" pitchFamily="34" charset="0"/>
            </a:endParaRPr>
          </a:p>
          <a:p>
            <a:pPr marL="0" indent="0">
              <a:buNone/>
            </a:pPr>
            <a:r>
              <a:rPr lang="en-US" sz="1800" b="1" dirty="0">
                <a:latin typeface="Arial" panose="020B0604020202020204" pitchFamily="34" charset="0"/>
                <a:cs typeface="Arial" panose="020B0604020202020204" pitchFamily="34" charset="0"/>
              </a:rPr>
              <a:t>Amira Bennett (2008324) </a:t>
            </a:r>
          </a:p>
          <a:p>
            <a:pPr marL="0" indent="0">
              <a:buNone/>
            </a:pPr>
            <a:endParaRPr lang="en-GB" b="1" i="1" dirty="0">
              <a:latin typeface="Arial" panose="020B0604020202020204" pitchFamily="34" charset="0"/>
              <a:cs typeface="Arial" panose="020B0604020202020204" pitchFamily="34" charset="0"/>
            </a:endParaRPr>
          </a:p>
          <a:p>
            <a:pPr marL="0" indent="0">
              <a:buNone/>
            </a:pPr>
            <a:endParaRPr lang="en-GB" sz="2000" dirty="0"/>
          </a:p>
        </p:txBody>
      </p:sp>
    </p:spTree>
    <p:extLst>
      <p:ext uri="{BB962C8B-B14F-4D97-AF65-F5344CB8AC3E}">
        <p14:creationId xmlns:p14="http://schemas.microsoft.com/office/powerpoint/2010/main" val="644700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50574C-B2D2-4FFD-A39A-20239EF6A0E9}"/>
              </a:ext>
            </a:extLst>
          </p:cNvPr>
          <p:cNvSpPr>
            <a:spLocks noGrp="1"/>
          </p:cNvSpPr>
          <p:nvPr>
            <p:ph type="title"/>
          </p:nvPr>
        </p:nvSpPr>
        <p:spPr>
          <a:xfrm>
            <a:off x="1153618" y="1239927"/>
            <a:ext cx="4008586" cy="4680583"/>
          </a:xfrm>
        </p:spPr>
        <p:txBody>
          <a:bodyPr anchor="ctr">
            <a:normAutofit/>
          </a:bodyPr>
          <a:lstStyle/>
          <a:p>
            <a:r>
              <a:rPr lang="en-GB" sz="5200" b="1" u="sng" dirty="0">
                <a:effectLst>
                  <a:outerShdw blurRad="38100" dist="38100" dir="2700000" algn="tl">
                    <a:srgbClr val="000000">
                      <a:alpha val="43137"/>
                    </a:srgbClr>
                  </a:outerShdw>
                </a:effectLst>
              </a:rPr>
              <a:t>Advantages and Disadvantages</a:t>
            </a:r>
          </a:p>
        </p:txBody>
      </p:sp>
      <p:sp>
        <p:nvSpPr>
          <p:cNvPr id="3" name="Content Placeholder 2">
            <a:extLst>
              <a:ext uri="{FF2B5EF4-FFF2-40B4-BE49-F238E27FC236}">
                <a16:creationId xmlns:a16="http://schemas.microsoft.com/office/drawing/2014/main" id="{94C94635-EBA9-4424-91FC-54D764EA1902}"/>
              </a:ext>
            </a:extLst>
          </p:cNvPr>
          <p:cNvSpPr>
            <a:spLocks noGrp="1"/>
          </p:cNvSpPr>
          <p:nvPr>
            <p:ph idx="1"/>
          </p:nvPr>
        </p:nvSpPr>
        <p:spPr>
          <a:xfrm>
            <a:off x="6291923" y="1239927"/>
            <a:ext cx="4971824" cy="4680583"/>
          </a:xfrm>
        </p:spPr>
        <p:txBody>
          <a:bodyPr anchor="ctr">
            <a:normAutofit/>
          </a:bodyPr>
          <a:lstStyle/>
          <a:p>
            <a:pPr marL="0" indent="0">
              <a:buNone/>
            </a:pPr>
            <a:r>
              <a:rPr lang="en-GB" sz="1700" b="1" u="sng" dirty="0"/>
              <a:t>Advantages</a:t>
            </a:r>
          </a:p>
          <a:p>
            <a:r>
              <a:rPr lang="en-GB" sz="1700" dirty="0"/>
              <a:t>Shared skillsets contribute to a higher standard of work</a:t>
            </a:r>
          </a:p>
          <a:p>
            <a:r>
              <a:rPr lang="en-GB" sz="1700" dirty="0"/>
              <a:t>Building patience and building communication skill through conflict resolution</a:t>
            </a:r>
          </a:p>
          <a:p>
            <a:r>
              <a:rPr lang="en-GB" sz="1700" dirty="0"/>
              <a:t>Sense of belongingness </a:t>
            </a:r>
          </a:p>
          <a:p>
            <a:r>
              <a:rPr lang="en-GB" sz="1700" dirty="0"/>
              <a:t>Builds self-esteem </a:t>
            </a:r>
            <a:r>
              <a:rPr lang="en-GB" sz="1600" b="1" i="1" dirty="0">
                <a:solidFill>
                  <a:srgbClr val="222222"/>
                </a:solidFill>
                <a:latin typeface="Arial" panose="020B0604020202020204" pitchFamily="34" charset="0"/>
                <a:cs typeface="Arial" panose="020B0604020202020204" pitchFamily="34" charset="0"/>
              </a:rPr>
              <a:t>(Maslow, 1943)</a:t>
            </a:r>
            <a:endParaRPr lang="en-GB" sz="1600" b="1" i="1" dirty="0">
              <a:latin typeface="Arial" panose="020B0604020202020204" pitchFamily="34" charset="0"/>
              <a:cs typeface="Arial" panose="020B0604020202020204" pitchFamily="34" charset="0"/>
            </a:endParaRPr>
          </a:p>
          <a:p>
            <a:endParaRPr lang="en-GB" sz="1700" dirty="0"/>
          </a:p>
          <a:p>
            <a:pPr marL="0" indent="0">
              <a:buNone/>
            </a:pPr>
            <a:r>
              <a:rPr lang="en-GB" sz="1700" dirty="0"/>
              <a:t> </a:t>
            </a:r>
            <a:r>
              <a:rPr lang="en-GB" sz="1700" b="1" u="sng" dirty="0"/>
              <a:t>Disadvantages</a:t>
            </a:r>
          </a:p>
          <a:p>
            <a:r>
              <a:rPr lang="en-GB" sz="1700" dirty="0"/>
              <a:t>Through poor communications come hurt emotion</a:t>
            </a:r>
          </a:p>
          <a:p>
            <a:r>
              <a:rPr lang="en-GB" sz="1700" dirty="0"/>
              <a:t>Manager’s neglect to employees lead to poor work ethic</a:t>
            </a:r>
          </a:p>
          <a:p>
            <a:endParaRPr lang="en-GB" sz="1700" dirty="0"/>
          </a:p>
          <a:p>
            <a:pPr marL="0" indent="0">
              <a:buNone/>
            </a:pPr>
            <a:r>
              <a:rPr lang="en-US" sz="1600" b="1" dirty="0">
                <a:latin typeface="Arial" panose="020B0604020202020204" pitchFamily="34" charset="0"/>
                <a:cs typeface="Arial" panose="020B0604020202020204" pitchFamily="34" charset="0"/>
              </a:rPr>
              <a:t>Amira Bennett (2008324) </a:t>
            </a:r>
          </a:p>
          <a:p>
            <a:pPr marL="0" indent="0">
              <a:buNone/>
            </a:pPr>
            <a:endParaRPr lang="en-GB" sz="1700" dirty="0"/>
          </a:p>
        </p:txBody>
      </p:sp>
    </p:spTree>
    <p:extLst>
      <p:ext uri="{BB962C8B-B14F-4D97-AF65-F5344CB8AC3E}">
        <p14:creationId xmlns:p14="http://schemas.microsoft.com/office/powerpoint/2010/main" val="3931345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F47ACC-B172-4DD3-A64B-7B0D3EEDFA77}"/>
              </a:ext>
            </a:extLst>
          </p:cNvPr>
          <p:cNvSpPr>
            <a:spLocks noGrp="1"/>
          </p:cNvSpPr>
          <p:nvPr>
            <p:ph type="title"/>
          </p:nvPr>
        </p:nvSpPr>
        <p:spPr>
          <a:xfrm>
            <a:off x="589560" y="856180"/>
            <a:ext cx="4560584" cy="1128068"/>
          </a:xfrm>
        </p:spPr>
        <p:txBody>
          <a:bodyPr anchor="ctr">
            <a:normAutofit fontScale="90000"/>
          </a:bodyPr>
          <a:lstStyle/>
          <a:p>
            <a:r>
              <a:rPr lang="en-US" sz="4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 to stages of team development </a:t>
            </a:r>
            <a:endParaRPr lang="en-GB" sz="4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0384DC-3631-4FD5-9606-ED2038BB85B3}"/>
              </a:ext>
            </a:extLst>
          </p:cNvPr>
          <p:cNvSpPr>
            <a:spLocks noGrp="1"/>
          </p:cNvSpPr>
          <p:nvPr>
            <p:ph idx="1"/>
          </p:nvPr>
        </p:nvSpPr>
        <p:spPr>
          <a:xfrm>
            <a:off x="590719" y="2330505"/>
            <a:ext cx="4559425" cy="4335338"/>
          </a:xfrm>
        </p:spPr>
        <p:txBody>
          <a:bodyPr anchor="ctr">
            <a:normAutofit/>
          </a:bodyPr>
          <a:lstStyle/>
          <a:p>
            <a:r>
              <a:rPr lang="en-US" sz="2000" dirty="0">
                <a:latin typeface="Arial" panose="020B0604020202020204" pitchFamily="34" charset="0"/>
                <a:cs typeface="Arial" panose="020B0604020202020204" pitchFamily="34" charset="0"/>
              </a:rPr>
              <a:t>To carry out this presentation I have chosen a popular and reputable retail company J Sainsbury’s PLC. Sainsbury's has recently open ”Deliveroo” within the business operation to increase their sales as well as help community during the time of pandemic. Hence, to operate their Deliveroo team, the company need some consultation services with regards to teamwork. So as a consultant I will help business to develop their various stages of team development. </a:t>
            </a:r>
          </a:p>
          <a:p>
            <a:pPr marL="0" indent="0">
              <a:buNone/>
            </a:pPr>
            <a:r>
              <a:rPr lang="en-US" sz="1800" b="1" i="0" dirty="0">
                <a:effectLst/>
                <a:latin typeface="Arial" panose="020B0604020202020204" pitchFamily="34" charset="0"/>
                <a:cs typeface="Arial" panose="020B0604020202020204" pitchFamily="34" charset="0"/>
              </a:rPr>
              <a:t>Jane </a:t>
            </a:r>
            <a:r>
              <a:rPr lang="en-US" sz="1800" b="1" i="0" dirty="0" err="1">
                <a:effectLst/>
                <a:latin typeface="Arial" panose="020B0604020202020204" pitchFamily="34" charset="0"/>
                <a:cs typeface="Arial" panose="020B0604020202020204" pitchFamily="34" charset="0"/>
              </a:rPr>
              <a:t>Nakitto</a:t>
            </a:r>
            <a:r>
              <a:rPr lang="en-US" sz="1800" b="1" i="0" dirty="0">
                <a:effectLst/>
                <a:latin typeface="Arial" panose="020B0604020202020204" pitchFamily="34" charset="0"/>
                <a:cs typeface="Arial" panose="020B0604020202020204" pitchFamily="34" charset="0"/>
              </a:rPr>
              <a:t> (2008466)</a:t>
            </a:r>
            <a:endParaRPr lang="en-US" sz="1800" b="1" dirty="0">
              <a:latin typeface="Arial" panose="020B0604020202020204" pitchFamily="34" charset="0"/>
              <a:cs typeface="Arial" panose="020B0604020202020204" pitchFamily="34" charset="0"/>
            </a:endParaRPr>
          </a:p>
          <a:p>
            <a:pPr marL="0" indent="0">
              <a:buNone/>
            </a:pPr>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ee the source image">
            <a:extLst>
              <a:ext uri="{FF2B5EF4-FFF2-40B4-BE49-F238E27FC236}">
                <a16:creationId xmlns:a16="http://schemas.microsoft.com/office/drawing/2014/main" id="{05824F32-7C13-4D6D-96C0-42C090EC71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712" r="3064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7044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53FE80-A3CA-45A5-9D4E-2CF34586DF29}"/>
              </a:ext>
            </a:extLst>
          </p:cNvPr>
          <p:cNvSpPr>
            <a:spLocks noGrp="1"/>
          </p:cNvSpPr>
          <p:nvPr>
            <p:ph type="title"/>
          </p:nvPr>
        </p:nvSpPr>
        <p:spPr>
          <a:xfrm>
            <a:off x="589560" y="856180"/>
            <a:ext cx="4560584" cy="1128068"/>
          </a:xfrm>
        </p:spPr>
        <p:txBody>
          <a:bodyPr anchor="ctr">
            <a:normAutofit/>
          </a:bodyPr>
          <a:lstStyle/>
          <a:p>
            <a:r>
              <a:rPr lang="en-US" sz="37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Stages of team development </a:t>
            </a:r>
            <a:endParaRPr lang="en-GB" sz="37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574611-75AF-42DB-BBA8-C1B7B34D99B9}"/>
              </a:ext>
            </a:extLst>
          </p:cNvPr>
          <p:cNvSpPr>
            <a:spLocks noGrp="1"/>
          </p:cNvSpPr>
          <p:nvPr>
            <p:ph idx="1"/>
          </p:nvPr>
        </p:nvSpPr>
        <p:spPr>
          <a:xfrm>
            <a:off x="590719" y="2330505"/>
            <a:ext cx="4559425" cy="3979585"/>
          </a:xfrm>
        </p:spPr>
        <p:txBody>
          <a:bodyPr anchor="ctr">
            <a:normAutofit fontScale="92500" lnSpcReduction="10000"/>
          </a:bodyPr>
          <a:lstStyle/>
          <a:p>
            <a:r>
              <a:rPr lang="en-US" sz="2000" dirty="0">
                <a:latin typeface="Arial" panose="020B0604020202020204" pitchFamily="34" charset="0"/>
                <a:cs typeface="Arial" panose="020B0604020202020204" pitchFamily="34" charset="0"/>
              </a:rPr>
              <a:t>Forming: Sainsbury's here should get together with the team members and carry out SWOT analysis to understand the environment, challenges and prospects of their </a:t>
            </a:r>
            <a:r>
              <a:rPr lang="en-US" sz="2000" dirty="0" err="1">
                <a:latin typeface="Arial" panose="020B0604020202020204" pitchFamily="34" charset="0"/>
                <a:cs typeface="Arial" panose="020B0604020202020204" pitchFamily="34" charset="0"/>
              </a:rPr>
              <a:t>deliveroo</a:t>
            </a:r>
            <a:r>
              <a:rPr lang="en-US" sz="2000" dirty="0">
                <a:latin typeface="Arial" panose="020B0604020202020204" pitchFamily="34" charset="0"/>
                <a:cs typeface="Arial" panose="020B0604020202020204" pitchFamily="34" charset="0"/>
              </a:rPr>
              <a:t> team and business </a:t>
            </a:r>
            <a:r>
              <a:rPr lang="en-US" sz="2000" b="1" i="1" dirty="0">
                <a:latin typeface="Arial" panose="020B0604020202020204" pitchFamily="34" charset="0"/>
                <a:cs typeface="Arial" panose="020B0604020202020204" pitchFamily="34" charset="0"/>
              </a:rPr>
              <a:t>(Tuckman., 1965)</a:t>
            </a:r>
            <a:r>
              <a:rPr lang="en-US" sz="2000" dirty="0">
                <a:latin typeface="Arial" panose="020B0604020202020204" pitchFamily="34" charset="0"/>
                <a:cs typeface="Arial" panose="020B0604020202020204" pitchFamily="34" charset="0"/>
              </a:rPr>
              <a:t>.</a:t>
            </a:r>
            <a:r>
              <a:rPr lang="en-US" sz="2000" b="1" i="1" dirty="0">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Storming: due to being highly diverse business, conflict may arise during the discussion thus being a consultant I will guide them to follow leadership and hostility </a:t>
            </a:r>
            <a:r>
              <a:rPr lang="en-US" sz="2000" b="1" i="1" dirty="0">
                <a:latin typeface="Arial" panose="020B0604020202020204" pitchFamily="34" charset="0"/>
                <a:cs typeface="Arial" panose="020B0604020202020204" pitchFamily="34" charset="0"/>
              </a:rPr>
              <a:t>(Tuckman., 1965)</a:t>
            </a:r>
            <a:r>
              <a:rPr lang="en-US" sz="2000" dirty="0">
                <a:latin typeface="Arial" panose="020B0604020202020204" pitchFamily="34" charset="0"/>
                <a:cs typeface="Arial" panose="020B0604020202020204" pitchFamily="34" charset="0"/>
              </a:rPr>
              <a:t>. </a:t>
            </a:r>
          </a:p>
          <a:p>
            <a:endParaRPr lang="en-US" sz="2000" dirty="0">
              <a:latin typeface="Arial" panose="020B0604020202020204" pitchFamily="34" charset="0"/>
              <a:cs typeface="Arial" panose="020B0604020202020204" pitchFamily="34" charset="0"/>
            </a:endParaRPr>
          </a:p>
          <a:p>
            <a:pPr marL="0" indent="0">
              <a:buNone/>
            </a:pPr>
            <a:r>
              <a:rPr lang="en-US" sz="1800" b="1" i="0" dirty="0">
                <a:effectLst/>
                <a:latin typeface="Arial" panose="020B0604020202020204" pitchFamily="34" charset="0"/>
                <a:cs typeface="Arial" panose="020B0604020202020204" pitchFamily="34" charset="0"/>
              </a:rPr>
              <a:t>Jane </a:t>
            </a:r>
            <a:r>
              <a:rPr lang="en-US" sz="1800" b="1" i="0" dirty="0" err="1">
                <a:effectLst/>
                <a:latin typeface="Arial" panose="020B0604020202020204" pitchFamily="34" charset="0"/>
                <a:cs typeface="Arial" panose="020B0604020202020204" pitchFamily="34" charset="0"/>
              </a:rPr>
              <a:t>Nakitto</a:t>
            </a:r>
            <a:r>
              <a:rPr lang="en-US" sz="1800" b="1" i="0" dirty="0">
                <a:effectLst/>
                <a:latin typeface="Arial" panose="020B0604020202020204" pitchFamily="34" charset="0"/>
                <a:cs typeface="Arial" panose="020B0604020202020204" pitchFamily="34" charset="0"/>
              </a:rPr>
              <a:t> (2008466)</a:t>
            </a:r>
            <a:endParaRPr lang="en-US" sz="1800" b="1"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a:p>
            <a:pPr marL="0" indent="0">
              <a:buNone/>
            </a:pPr>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ee the source image">
            <a:extLst>
              <a:ext uri="{FF2B5EF4-FFF2-40B4-BE49-F238E27FC236}">
                <a16:creationId xmlns:a16="http://schemas.microsoft.com/office/drawing/2014/main" id="{DF61D5D5-1318-43DB-B2D7-B05A60EE6B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5314"/>
          <a:stretch/>
        </p:blipFill>
        <p:spPr bwMode="auto">
          <a:xfrm>
            <a:off x="5685810" y="1984248"/>
            <a:ext cx="6009366" cy="2435352"/>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7573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74103-33ED-44C1-B22D-CD12FD7439F1}"/>
              </a:ext>
            </a:extLst>
          </p:cNvPr>
          <p:cNvSpPr>
            <a:spLocks noGrp="1"/>
          </p:cNvSpPr>
          <p:nvPr>
            <p:ph type="title"/>
          </p:nvPr>
        </p:nvSpPr>
        <p:spPr>
          <a:xfrm>
            <a:off x="589560" y="856180"/>
            <a:ext cx="4560584" cy="1128068"/>
          </a:xfrm>
        </p:spPr>
        <p:txBody>
          <a:bodyPr anchor="ctr">
            <a:normAutofit/>
          </a:bodyPr>
          <a:lstStyle/>
          <a:p>
            <a:r>
              <a:rPr lang="en-US" sz="4000" b="1" u="sng">
                <a:effectLst>
                  <a:outerShdw blurRad="38100" dist="38100" dir="2700000" algn="tl">
                    <a:srgbClr val="000000">
                      <a:alpha val="43137"/>
                    </a:srgbClr>
                  </a:outerShdw>
                </a:effectLst>
                <a:latin typeface="Arial" panose="020B0604020202020204" pitchFamily="34" charset="0"/>
                <a:cs typeface="Arial" panose="020B0604020202020204" pitchFamily="34" charset="0"/>
              </a:rPr>
              <a:t>Ground Rules </a:t>
            </a:r>
            <a:endParaRPr lang="en-GB" sz="4000" b="1" u="sng">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5F27F0-CC09-4BC7-8284-7F6B0CAB3DAC}"/>
              </a:ext>
            </a:extLst>
          </p:cNvPr>
          <p:cNvSpPr>
            <a:spLocks noGrp="1"/>
          </p:cNvSpPr>
          <p:nvPr>
            <p:ph idx="1"/>
          </p:nvPr>
        </p:nvSpPr>
        <p:spPr>
          <a:xfrm>
            <a:off x="590719" y="2330505"/>
            <a:ext cx="4559425" cy="4499428"/>
          </a:xfrm>
        </p:spPr>
        <p:txBody>
          <a:bodyPr anchor="ctr">
            <a:normAutofit lnSpcReduction="10000"/>
          </a:bodyPr>
          <a:lstStyle/>
          <a:p>
            <a:r>
              <a:rPr lang="en-US" sz="1700" dirty="0">
                <a:latin typeface="Arial" panose="020B0604020202020204" pitchFamily="34" charset="0"/>
                <a:cs typeface="Arial" panose="020B0604020202020204" pitchFamily="34" charset="0"/>
              </a:rPr>
              <a:t>Apart from the Tuckman team development model I would recommend Deliveroo team of Sainsbury's to follow some ground rules which includes; </a:t>
            </a:r>
          </a:p>
          <a:p>
            <a:r>
              <a:rPr lang="en-US" sz="1700" dirty="0">
                <a:latin typeface="Arial" panose="020B0604020202020204" pitchFamily="34" charset="0"/>
                <a:cs typeface="Arial" panose="020B0604020202020204" pitchFamily="34" charset="0"/>
              </a:rPr>
              <a:t>Shared values. </a:t>
            </a:r>
          </a:p>
          <a:p>
            <a:r>
              <a:rPr lang="en-US" sz="1700" dirty="0">
                <a:latin typeface="Arial" panose="020B0604020202020204" pitchFamily="34" charset="0"/>
                <a:cs typeface="Arial" panose="020B0604020202020204" pitchFamily="34" charset="0"/>
              </a:rPr>
              <a:t>Equal rights.</a:t>
            </a:r>
          </a:p>
          <a:p>
            <a:r>
              <a:rPr lang="en-US" sz="1700" dirty="0">
                <a:latin typeface="Arial" panose="020B0604020202020204" pitchFamily="34" charset="0"/>
                <a:cs typeface="Arial" panose="020B0604020202020204" pitchFamily="34" charset="0"/>
              </a:rPr>
              <a:t>Free to share opinions.</a:t>
            </a:r>
          </a:p>
          <a:p>
            <a:r>
              <a:rPr lang="en-US" sz="1700" dirty="0">
                <a:latin typeface="Arial" panose="020B0604020202020204" pitchFamily="34" charset="0"/>
                <a:cs typeface="Arial" panose="020B0604020202020204" pitchFamily="34" charset="0"/>
              </a:rPr>
              <a:t>Get adequate training. </a:t>
            </a:r>
          </a:p>
          <a:p>
            <a:r>
              <a:rPr lang="en-US" sz="1700" dirty="0">
                <a:latin typeface="Arial" panose="020B0604020202020204" pitchFamily="34" charset="0"/>
                <a:cs typeface="Arial" panose="020B0604020202020204" pitchFamily="34" charset="0"/>
              </a:rPr>
              <a:t>Participate in daily meetings. </a:t>
            </a:r>
          </a:p>
          <a:p>
            <a:r>
              <a:rPr lang="en-US" sz="1700" dirty="0">
                <a:latin typeface="Arial" panose="020B0604020202020204" pitchFamily="34" charset="0"/>
                <a:cs typeface="Arial" panose="020B0604020202020204" pitchFamily="34" charset="0"/>
              </a:rPr>
              <a:t>Effective communications.</a:t>
            </a:r>
          </a:p>
          <a:p>
            <a:r>
              <a:rPr lang="en-US" sz="1700" dirty="0">
                <a:latin typeface="Arial" panose="020B0604020202020204" pitchFamily="34" charset="0"/>
                <a:cs typeface="Arial" panose="020B0604020202020204" pitchFamily="34" charset="0"/>
              </a:rPr>
              <a:t>Sales review. </a:t>
            </a:r>
          </a:p>
          <a:p>
            <a:r>
              <a:rPr lang="en-US" sz="1700" dirty="0">
                <a:latin typeface="Arial" panose="020B0604020202020204" pitchFamily="34" charset="0"/>
                <a:cs typeface="Arial" panose="020B0604020202020204" pitchFamily="34" charset="0"/>
              </a:rPr>
              <a:t>Support each other</a:t>
            </a:r>
            <a:r>
              <a:rPr lang="en-US" sz="1700" b="1" i="1" dirty="0">
                <a:latin typeface="Arial" panose="020B0604020202020204" pitchFamily="34" charset="0"/>
                <a:cs typeface="Arial" panose="020B0604020202020204" pitchFamily="34" charset="0"/>
              </a:rPr>
              <a:t>. (White A.,  2019)</a:t>
            </a:r>
            <a:r>
              <a:rPr lang="en-US" sz="1700" dirty="0">
                <a:latin typeface="Arial" panose="020B0604020202020204" pitchFamily="34" charset="0"/>
                <a:cs typeface="Arial" panose="020B0604020202020204" pitchFamily="34" charset="0"/>
              </a:rPr>
              <a:t>. </a:t>
            </a:r>
          </a:p>
          <a:p>
            <a:pPr marL="0" indent="0">
              <a:buNone/>
            </a:pPr>
            <a:endParaRPr lang="en-GB" sz="1700" dirty="0"/>
          </a:p>
          <a:p>
            <a:pPr marL="0" indent="0">
              <a:buNone/>
            </a:pPr>
            <a:r>
              <a:rPr lang="en-US" sz="1600" b="1" i="0" dirty="0">
                <a:effectLst/>
                <a:latin typeface="Arial" panose="020B0604020202020204" pitchFamily="34" charset="0"/>
                <a:cs typeface="Arial" panose="020B0604020202020204" pitchFamily="34" charset="0"/>
              </a:rPr>
              <a:t>Jane </a:t>
            </a:r>
            <a:r>
              <a:rPr lang="en-US" sz="1600" b="1" i="0" dirty="0" err="1">
                <a:effectLst/>
                <a:latin typeface="Arial" panose="020B0604020202020204" pitchFamily="34" charset="0"/>
                <a:cs typeface="Arial" panose="020B0604020202020204" pitchFamily="34" charset="0"/>
              </a:rPr>
              <a:t>Nakitto</a:t>
            </a:r>
            <a:r>
              <a:rPr lang="en-US" sz="1600" b="1" i="0" dirty="0">
                <a:effectLst/>
                <a:latin typeface="Arial" panose="020B0604020202020204" pitchFamily="34" charset="0"/>
                <a:cs typeface="Arial" panose="020B0604020202020204" pitchFamily="34" charset="0"/>
              </a:rPr>
              <a:t> (2008466)</a:t>
            </a:r>
            <a:endParaRPr lang="en-US" sz="1600" b="1" dirty="0">
              <a:latin typeface="Arial" panose="020B0604020202020204" pitchFamily="34" charset="0"/>
              <a:cs typeface="Arial" panose="020B0604020202020204" pitchFamily="34" charset="0"/>
            </a:endParaRPr>
          </a:p>
          <a:p>
            <a:pPr marL="0" indent="0">
              <a:buNone/>
            </a:pPr>
            <a:endParaRPr lang="en-GB" sz="1700" dirty="0"/>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6" descr="ee the source image">
            <a:extLst>
              <a:ext uri="{FF2B5EF4-FFF2-40B4-BE49-F238E27FC236}">
                <a16:creationId xmlns:a16="http://schemas.microsoft.com/office/drawing/2014/main" id="{2667ACA9-8852-4E30-8D10-66249B56A9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44" r="14739" b="-1"/>
          <a:stretch/>
        </p:blipFill>
        <p:spPr bwMode="auto">
          <a:xfrm>
            <a:off x="5815229" y="799352"/>
            <a:ext cx="5587969"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4795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03E98A-57AF-4BCD-8803-8F15F5840597}"/>
              </a:ext>
            </a:extLst>
          </p:cNvPr>
          <p:cNvSpPr>
            <a:spLocks noGrp="1"/>
          </p:cNvSpPr>
          <p:nvPr>
            <p:ph type="title"/>
          </p:nvPr>
        </p:nvSpPr>
        <p:spPr>
          <a:xfrm>
            <a:off x="589560" y="856180"/>
            <a:ext cx="4560584" cy="1128068"/>
          </a:xfrm>
        </p:spPr>
        <p:txBody>
          <a:bodyPr anchor="ctr">
            <a:normAutofit/>
          </a:bodyPr>
          <a:lstStyle/>
          <a:p>
            <a:r>
              <a:rPr lang="en-US" sz="2400" b="1" u="sng"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INTRODUCTION TO TEAM ROLES:</a:t>
            </a:r>
            <a:br>
              <a:rPr lang="en-US" sz="2400" u="sng"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br>
            <a:endParaRPr lang="en-GB" sz="24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pSp>
        <p:nvGrpSpPr>
          <p:cNvPr id="20"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5616D7-EDCC-4BE6-B351-9572FFC86F06}"/>
              </a:ext>
            </a:extLst>
          </p:cNvPr>
          <p:cNvSpPr>
            <a:spLocks noGrp="1"/>
          </p:cNvSpPr>
          <p:nvPr>
            <p:ph idx="1"/>
          </p:nvPr>
        </p:nvSpPr>
        <p:spPr>
          <a:xfrm>
            <a:off x="590719" y="2330505"/>
            <a:ext cx="4559425" cy="3979585"/>
          </a:xfrm>
        </p:spPr>
        <p:txBody>
          <a:bodyPr anchor="ctr">
            <a:normAutofit lnSpcReduction="10000"/>
          </a:bodyPr>
          <a:lstStyle/>
          <a:p>
            <a:pPr marL="0" indent="0">
              <a:buNone/>
            </a:pPr>
            <a:endParaRPr lang="en-US" sz="1600" dirty="0">
              <a:effectLst/>
              <a:latin typeface="Arial" panose="020B0604020202020204" pitchFamily="34" charset="0"/>
              <a:ea typeface="Calibri" panose="020F0502020204030204" pitchFamily="34" charset="0"/>
              <a:cs typeface="Arial" panose="020B0604020202020204" pitchFamily="34" charset="0"/>
            </a:endParaRPr>
          </a:p>
          <a:p>
            <a:r>
              <a:rPr lang="en-US" sz="1600" dirty="0">
                <a:effectLst/>
                <a:latin typeface="Arial" panose="020B0604020202020204" pitchFamily="34" charset="0"/>
                <a:ea typeface="Calibri" panose="020F0502020204030204" pitchFamily="34" charset="0"/>
                <a:cs typeface="Arial" panose="020B0604020202020204" pitchFamily="34" charset="0"/>
              </a:rPr>
              <a:t>A Team is a group of people who exist to accomplish specific tasks that are related to common goals. </a:t>
            </a:r>
            <a:r>
              <a:rPr lang="en-US" sz="1600" b="1" i="1" dirty="0">
                <a:effectLst/>
                <a:latin typeface="Arial" panose="020B0604020202020204" pitchFamily="34" charset="0"/>
                <a:ea typeface="Calibri" panose="020F0502020204030204" pitchFamily="34" charset="0"/>
                <a:cs typeface="Arial" panose="020B0604020202020204" pitchFamily="34" charset="0"/>
              </a:rPr>
              <a:t>(</a:t>
            </a:r>
            <a:r>
              <a:rPr lang="en-US" sz="1600" b="1" i="1" dirty="0" err="1">
                <a:effectLst/>
                <a:latin typeface="Arial" panose="020B0604020202020204" pitchFamily="34" charset="0"/>
                <a:ea typeface="Calibri" panose="020F0502020204030204" pitchFamily="34" charset="0"/>
                <a:cs typeface="Arial" panose="020B0604020202020204" pitchFamily="34" charset="0"/>
              </a:rPr>
              <a:t>Maund</a:t>
            </a:r>
            <a:r>
              <a:rPr lang="en-US" sz="1600" b="1" i="1" dirty="0">
                <a:effectLst/>
                <a:latin typeface="Arial" panose="020B0604020202020204" pitchFamily="34" charset="0"/>
                <a:ea typeface="Calibri" panose="020F0502020204030204" pitchFamily="34" charset="0"/>
                <a:cs typeface="Arial" panose="020B0604020202020204" pitchFamily="34" charset="0"/>
              </a:rPr>
              <a:t> et.al, 2017)</a:t>
            </a:r>
            <a:r>
              <a:rPr lang="en-US" sz="1600" dirty="0">
                <a:effectLst/>
                <a:latin typeface="Arial" panose="020B0604020202020204" pitchFamily="34" charset="0"/>
                <a:ea typeface="Calibri" panose="020F0502020204030204" pitchFamily="34" charset="0"/>
                <a:cs typeface="Arial" panose="020B0604020202020204" pitchFamily="34" charset="0"/>
              </a:rPr>
              <a:t>.</a:t>
            </a:r>
          </a:p>
          <a:p>
            <a:pPr marL="0" indent="0">
              <a:buNone/>
            </a:pPr>
            <a:endParaRPr lang="en-US" sz="1600" dirty="0">
              <a:latin typeface="Arial" panose="020B0604020202020204" pitchFamily="34" charset="0"/>
              <a:ea typeface="Calibri" panose="020F0502020204030204" pitchFamily="34" charset="0"/>
              <a:cs typeface="Arial" panose="020B0604020202020204" pitchFamily="34" charset="0"/>
            </a:endParaRPr>
          </a:p>
          <a:p>
            <a:r>
              <a:rPr lang="en-US" sz="1600" dirty="0">
                <a:effectLst/>
                <a:latin typeface="Arial" panose="020B0604020202020204" pitchFamily="34" charset="0"/>
                <a:ea typeface="Calibri" panose="020F0502020204030204" pitchFamily="34" charset="0"/>
                <a:cs typeface="Arial" panose="020B0604020202020204" pitchFamily="34" charset="0"/>
              </a:rPr>
              <a:t>The Belbin Team Role inventory assesses how an individual behaves in a team environment. </a:t>
            </a:r>
          </a:p>
          <a:p>
            <a:endParaRPr lang="en-US" sz="1600" dirty="0">
              <a:latin typeface="Arial" panose="020B0604020202020204" pitchFamily="34" charset="0"/>
              <a:ea typeface="Calibri" panose="020F0502020204030204" pitchFamily="34" charset="0"/>
              <a:cs typeface="Arial" panose="020B0604020202020204" pitchFamily="34" charset="0"/>
            </a:endParaRPr>
          </a:p>
          <a:p>
            <a:r>
              <a:rPr lang="en-US" sz="1600" dirty="0">
                <a:latin typeface="Arial" panose="020B0604020202020204" pitchFamily="34" charset="0"/>
                <a:ea typeface="Calibri" panose="020F0502020204030204" pitchFamily="34" charset="0"/>
                <a:cs typeface="Arial" panose="020B0604020202020204" pitchFamily="34" charset="0"/>
              </a:rPr>
              <a:t>T</a:t>
            </a:r>
            <a:r>
              <a:rPr lang="en-US" sz="1600" dirty="0">
                <a:effectLst/>
                <a:latin typeface="Arial" panose="020B0604020202020204" pitchFamily="34" charset="0"/>
                <a:ea typeface="Calibri" panose="020F0502020204030204" pitchFamily="34" charset="0"/>
                <a:cs typeface="Arial" panose="020B0604020202020204" pitchFamily="34" charset="0"/>
              </a:rPr>
              <a:t>he individual’s own evaluation of their behavior, and contrasts how they see their behavior versus how their colleagues do.</a:t>
            </a:r>
          </a:p>
          <a:p>
            <a:endParaRPr lang="en-US" sz="1600" dirty="0">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400" b="1" i="0" dirty="0">
                <a:effectLst/>
                <a:latin typeface="Arial" panose="020B0604020202020204" pitchFamily="34" charset="0"/>
                <a:cs typeface="Arial" panose="020B0604020202020204" pitchFamily="34" charset="0"/>
              </a:rPr>
              <a:t>Olamide Bobby </a:t>
            </a:r>
            <a:r>
              <a:rPr lang="en-US" sz="1400" b="1" i="0" dirty="0" err="1">
                <a:effectLst/>
                <a:latin typeface="Arial" panose="020B0604020202020204" pitchFamily="34" charset="0"/>
                <a:cs typeface="Arial" panose="020B0604020202020204" pitchFamily="34" charset="0"/>
              </a:rPr>
              <a:t>Erinosho</a:t>
            </a:r>
            <a:r>
              <a:rPr lang="en-US" sz="1400" b="1" i="0" dirty="0">
                <a:effectLst/>
                <a:latin typeface="Arial" panose="020B0604020202020204" pitchFamily="34" charset="0"/>
                <a:cs typeface="Arial" panose="020B0604020202020204" pitchFamily="34" charset="0"/>
              </a:rPr>
              <a:t> (2008390)</a:t>
            </a:r>
          </a:p>
          <a:p>
            <a:pPr marL="0" indent="0">
              <a:buNone/>
            </a:pPr>
            <a:endParaRPr lang="en-US" sz="1600" dirty="0">
              <a:effectLst/>
              <a:latin typeface="Arial" panose="020B0604020202020204" pitchFamily="34" charset="0"/>
              <a:ea typeface="Calibri" panose="020F0502020204030204" pitchFamily="34" charset="0"/>
              <a:cs typeface="Arial" panose="020B0604020202020204" pitchFamily="34" charset="0"/>
            </a:endParaRPr>
          </a:p>
          <a:p>
            <a:endParaRPr lang="en-US" sz="16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7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EFC89CD-CF1F-4997-BF25-A474297896D7}"/>
              </a:ext>
            </a:extLst>
          </p:cNvPr>
          <p:cNvPicPr>
            <a:picLocks noChangeAspect="1"/>
          </p:cNvPicPr>
          <p:nvPr/>
        </p:nvPicPr>
        <p:blipFill rotWithShape="1">
          <a:blip r:embed="rId2"/>
          <a:srcRect l="9798" r="9402" b="2"/>
          <a:stretch/>
        </p:blipFill>
        <p:spPr>
          <a:xfrm>
            <a:off x="5977788" y="799352"/>
            <a:ext cx="5425410" cy="5259296"/>
          </a:xfrm>
          <a:prstGeom prst="rect">
            <a:avLst/>
          </a:prstGeom>
        </p:spPr>
      </p:pic>
    </p:spTree>
    <p:extLst>
      <p:ext uri="{BB962C8B-B14F-4D97-AF65-F5344CB8AC3E}">
        <p14:creationId xmlns:p14="http://schemas.microsoft.com/office/powerpoint/2010/main" val="3465965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48234-45E1-42AF-80C8-F2F99DE33E35}"/>
              </a:ext>
            </a:extLst>
          </p:cNvPr>
          <p:cNvSpPr>
            <a:spLocks noGrp="1"/>
          </p:cNvSpPr>
          <p:nvPr>
            <p:ph type="title"/>
          </p:nvPr>
        </p:nvSpPr>
        <p:spPr>
          <a:xfrm>
            <a:off x="589560" y="856180"/>
            <a:ext cx="4560584" cy="1128068"/>
          </a:xfrm>
        </p:spPr>
        <p:txBody>
          <a:bodyPr anchor="ctr">
            <a:normAutofit/>
          </a:bodyPr>
          <a:lstStyle/>
          <a:p>
            <a:r>
              <a:rPr lang="en-US" sz="4000" b="1" u="sng">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Times New Roman" panose="02020603050405020304" pitchFamily="18" charset="0"/>
              </a:rPr>
              <a:t>Team Member</a:t>
            </a:r>
            <a:endParaRPr lang="en-GB" sz="4000" u="sng">
              <a:effectLst>
                <a:outerShdw blurRad="38100" dist="38100" dir="2700000" algn="tl">
                  <a:srgbClr val="000000">
                    <a:alpha val="43137"/>
                  </a:srgbClr>
                </a:outerShdw>
              </a:effectLst>
            </a:endParaRPr>
          </a:p>
        </p:txBody>
      </p:sp>
      <p:grpSp>
        <p:nvGrpSpPr>
          <p:cNvPr id="41" name="Group 4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2" name="Rectangle 4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Rectangle 4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E766EA-DB02-4358-81CD-F362013D197B}"/>
              </a:ext>
            </a:extLst>
          </p:cNvPr>
          <p:cNvSpPr>
            <a:spLocks noGrp="1"/>
          </p:cNvSpPr>
          <p:nvPr>
            <p:ph idx="1"/>
          </p:nvPr>
        </p:nvSpPr>
        <p:spPr>
          <a:xfrm>
            <a:off x="590719" y="2330505"/>
            <a:ext cx="4559425" cy="4526860"/>
          </a:xfrm>
        </p:spPr>
        <p:txBody>
          <a:bodyPr anchor="ctr">
            <a:normAutofit/>
          </a:bodyPr>
          <a:lstStyle/>
          <a:p>
            <a:pPr marL="0" indent="0">
              <a:buNone/>
            </a:pPr>
            <a:r>
              <a:rPr lang="en-US" sz="1400" b="1" u="sng" dirty="0">
                <a:latin typeface="Arial" panose="020B0604020202020204" pitchFamily="34" charset="0"/>
                <a:cs typeface="Arial" panose="020B0604020202020204" pitchFamily="34" charset="0"/>
              </a:rPr>
              <a:t>Advantages</a:t>
            </a:r>
          </a:p>
          <a:p>
            <a:r>
              <a:rPr lang="en-US" sz="1400" dirty="0">
                <a:effectLst/>
                <a:latin typeface="Arial" panose="020B0604020202020204" pitchFamily="34" charset="0"/>
                <a:ea typeface="Calibri" panose="020F0502020204030204" pitchFamily="34" charset="0"/>
                <a:cs typeface="Arial" panose="020B0604020202020204" pitchFamily="34" charset="0"/>
              </a:rPr>
              <a:t>Socially oriented, rather mild and sensitive.</a:t>
            </a:r>
          </a:p>
          <a:p>
            <a:pPr marL="0" indent="0">
              <a:buNone/>
            </a:pPr>
            <a:endParaRPr lang="en-US" sz="1400" dirty="0">
              <a:effectLst/>
              <a:latin typeface="Arial" panose="020B0604020202020204" pitchFamily="34" charset="0"/>
              <a:ea typeface="Calibri" panose="020F0502020204030204" pitchFamily="34" charset="0"/>
              <a:cs typeface="Arial" panose="020B0604020202020204" pitchFamily="34" charset="0"/>
            </a:endParaRPr>
          </a:p>
          <a:p>
            <a:r>
              <a:rPr lang="en-US" sz="1400" dirty="0">
                <a:effectLst/>
                <a:latin typeface="Arial" panose="020B0604020202020204" pitchFamily="34" charset="0"/>
                <a:ea typeface="Calibri" panose="020F0502020204030204" pitchFamily="34" charset="0"/>
                <a:cs typeface="Arial" panose="020B0604020202020204" pitchFamily="34" charset="0"/>
              </a:rPr>
              <a:t>Team Workers are the most supportive members of a team.</a:t>
            </a:r>
          </a:p>
          <a:p>
            <a:pPr marL="0" indent="0">
              <a:buNone/>
            </a:pPr>
            <a:endParaRPr lang="en-US" sz="1400" dirty="0">
              <a:effectLst/>
              <a:latin typeface="Arial" panose="020B0604020202020204" pitchFamily="34" charset="0"/>
              <a:ea typeface="Calibri" panose="020F0502020204030204" pitchFamily="34" charset="0"/>
              <a:cs typeface="Arial" panose="020B0604020202020204" pitchFamily="34" charset="0"/>
            </a:endParaRPr>
          </a:p>
          <a:p>
            <a:r>
              <a:rPr lang="en-US" sz="1400" dirty="0">
                <a:latin typeface="Arial" panose="020B0604020202020204" pitchFamily="34" charset="0"/>
                <a:ea typeface="Calibri" panose="020F0502020204030204" pitchFamily="34" charset="0"/>
                <a:cs typeface="Arial" panose="020B0604020202020204" pitchFamily="34" charset="0"/>
              </a:rPr>
              <a:t>S</a:t>
            </a:r>
            <a:r>
              <a:rPr lang="en-US" sz="1400" dirty="0">
                <a:effectLst/>
                <a:latin typeface="Arial" panose="020B0604020202020204" pitchFamily="34" charset="0"/>
                <a:ea typeface="Calibri" panose="020F0502020204030204" pitchFamily="34" charset="0"/>
                <a:cs typeface="Arial" panose="020B0604020202020204" pitchFamily="34" charset="0"/>
              </a:rPr>
              <a:t>ociable and concerned about others with a great capacity for flexibility and adapting to different situations and people.</a:t>
            </a:r>
          </a:p>
          <a:p>
            <a:pPr marL="0" indent="0">
              <a:buNone/>
            </a:pPr>
            <a:endParaRPr lang="en-GB" sz="1400" dirty="0"/>
          </a:p>
          <a:p>
            <a:pPr marL="0" indent="0">
              <a:buNone/>
            </a:pPr>
            <a:r>
              <a:rPr lang="en-US" sz="1400" b="1" u="sng" dirty="0">
                <a:latin typeface="Arial" panose="020B0604020202020204" pitchFamily="34" charset="0"/>
                <a:cs typeface="Arial" panose="020B0604020202020204" pitchFamily="34" charset="0"/>
              </a:rPr>
              <a:t>Disadvantages</a:t>
            </a:r>
          </a:p>
          <a:p>
            <a:r>
              <a:rPr lang="en-US" sz="1400" dirty="0">
                <a:latin typeface="Arial" panose="020B0604020202020204" pitchFamily="34" charset="0"/>
              </a:rPr>
              <a:t>Indecisive in critical situations.</a:t>
            </a:r>
          </a:p>
          <a:p>
            <a:r>
              <a:rPr lang="en-US" sz="1400" dirty="0">
                <a:latin typeface="Arial" panose="020B0604020202020204" pitchFamily="34" charset="0"/>
              </a:rPr>
              <a:t>Too emotional</a:t>
            </a:r>
          </a:p>
          <a:p>
            <a:pPr marL="0" indent="0">
              <a:buNone/>
            </a:pPr>
            <a:endParaRPr lang="en-GB" sz="1800" dirty="0"/>
          </a:p>
          <a:p>
            <a:pPr marL="0" indent="0">
              <a:buNone/>
            </a:pPr>
            <a:r>
              <a:rPr lang="en-US" sz="1600" b="1" i="0" dirty="0">
                <a:effectLst/>
                <a:latin typeface="Arial" panose="020B0604020202020204" pitchFamily="34" charset="0"/>
                <a:cs typeface="Arial" panose="020B0604020202020204" pitchFamily="34" charset="0"/>
              </a:rPr>
              <a:t>Olamide Bobby </a:t>
            </a:r>
            <a:r>
              <a:rPr lang="en-US" sz="1600" b="1" i="0" dirty="0" err="1">
                <a:effectLst/>
                <a:latin typeface="Arial" panose="020B0604020202020204" pitchFamily="34" charset="0"/>
                <a:cs typeface="Arial" panose="020B0604020202020204" pitchFamily="34" charset="0"/>
              </a:rPr>
              <a:t>Erinosho</a:t>
            </a:r>
            <a:r>
              <a:rPr lang="en-US" sz="1600" b="1" i="0" dirty="0">
                <a:effectLst/>
                <a:latin typeface="Arial" panose="020B0604020202020204" pitchFamily="34" charset="0"/>
                <a:cs typeface="Arial" panose="020B0604020202020204" pitchFamily="34" charset="0"/>
              </a:rPr>
              <a:t> (2008390)</a:t>
            </a:r>
          </a:p>
          <a:p>
            <a:pPr marL="0" indent="0">
              <a:buNone/>
            </a:pPr>
            <a:endParaRPr lang="en-GB" sz="1400" dirty="0"/>
          </a:p>
        </p:txBody>
      </p:sp>
      <p:sp>
        <p:nvSpPr>
          <p:cNvPr id="47" name="Rectangle 4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Belbin Team Roles">
            <a:extLst>
              <a:ext uri="{FF2B5EF4-FFF2-40B4-BE49-F238E27FC236}">
                <a16:creationId xmlns:a16="http://schemas.microsoft.com/office/drawing/2014/main" id="{5369407D-2AAB-4AB7-9352-A118BA0C124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127" r="18399" b="-1"/>
          <a:stretch/>
        </p:blipFill>
        <p:spPr bwMode="auto">
          <a:xfrm>
            <a:off x="6095999" y="856180"/>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7157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96D775-113A-4E1F-872A-16EBF3BCEABF}"/>
              </a:ext>
            </a:extLst>
          </p:cNvPr>
          <p:cNvSpPr>
            <a:spLocks noGrp="1"/>
          </p:cNvSpPr>
          <p:nvPr>
            <p:ph type="title"/>
          </p:nvPr>
        </p:nvSpPr>
        <p:spPr>
          <a:xfrm>
            <a:off x="589560" y="856180"/>
            <a:ext cx="4560584" cy="1128068"/>
          </a:xfrm>
        </p:spPr>
        <p:txBody>
          <a:bodyPr anchor="ctr">
            <a:normAutofit/>
          </a:bodyPr>
          <a:lstStyle/>
          <a:p>
            <a:r>
              <a:rPr lang="en-US" sz="4000" b="1" u="sng"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Times New Roman" panose="02020603050405020304" pitchFamily="18" charset="0"/>
              </a:rPr>
              <a:t>Coordinator</a:t>
            </a:r>
            <a:endParaRPr lang="en-GB" sz="4000" u="sng" dirty="0">
              <a:effectLst>
                <a:outerShdw blurRad="38100" dist="38100" dir="2700000" algn="tl">
                  <a:srgbClr val="000000">
                    <a:alpha val="43137"/>
                  </a:srgbClr>
                </a:outerShdw>
              </a:effectLst>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C43B0C-C9B2-4F7E-8C58-DE9C2AE98BB5}"/>
              </a:ext>
            </a:extLst>
          </p:cNvPr>
          <p:cNvSpPr>
            <a:spLocks noGrp="1"/>
          </p:cNvSpPr>
          <p:nvPr>
            <p:ph idx="1"/>
          </p:nvPr>
        </p:nvSpPr>
        <p:spPr>
          <a:xfrm>
            <a:off x="587197" y="1984248"/>
            <a:ext cx="4559425" cy="4711932"/>
          </a:xfrm>
        </p:spPr>
        <p:txBody>
          <a:bodyPr anchor="ctr">
            <a:normAutofit fontScale="25000" lnSpcReduction="20000"/>
          </a:bodyPr>
          <a:lstStyle/>
          <a:p>
            <a:pPr marL="0" indent="0">
              <a:buNone/>
            </a:pPr>
            <a:r>
              <a:rPr lang="en-US" sz="8000" b="1" u="sng" dirty="0">
                <a:effectLst/>
                <a:latin typeface="Arial" panose="020B0604020202020204" pitchFamily="34" charset="0"/>
                <a:ea typeface="Calibri" panose="020F0502020204030204" pitchFamily="34" charset="0"/>
                <a:cs typeface="Arial" panose="020B0604020202020204" pitchFamily="34" charset="0"/>
              </a:rPr>
              <a:t>Advantages</a:t>
            </a:r>
          </a:p>
          <a:p>
            <a:r>
              <a:rPr lang="en-US" sz="5600" dirty="0">
                <a:effectLst/>
                <a:latin typeface="Arial" panose="020B0604020202020204" pitchFamily="34" charset="0"/>
                <a:ea typeface="Calibri" panose="020F0502020204030204" pitchFamily="34" charset="0"/>
                <a:cs typeface="Arial" panose="020B0604020202020204" pitchFamily="34" charset="0"/>
              </a:rPr>
              <a:t>Coordinator  ability to cause other to work to shared goals. </a:t>
            </a:r>
          </a:p>
          <a:p>
            <a:endParaRPr lang="en-US" sz="5600" dirty="0">
              <a:effectLst/>
              <a:latin typeface="Arial" panose="020B0604020202020204" pitchFamily="34" charset="0"/>
              <a:ea typeface="Calibri" panose="020F0502020204030204" pitchFamily="34" charset="0"/>
              <a:cs typeface="Arial" panose="020B0604020202020204" pitchFamily="34" charset="0"/>
            </a:endParaRPr>
          </a:p>
          <a:p>
            <a:r>
              <a:rPr lang="en-US" sz="5600" dirty="0">
                <a:effectLst/>
                <a:latin typeface="Arial" panose="020B0604020202020204" pitchFamily="34" charset="0"/>
                <a:ea typeface="Calibri" panose="020F0502020204030204" pitchFamily="34" charset="0"/>
                <a:cs typeface="Arial" panose="020B0604020202020204" pitchFamily="34" charset="0"/>
              </a:rPr>
              <a:t>Mature, trusting and confident, they delegate readily.</a:t>
            </a:r>
          </a:p>
          <a:p>
            <a:endParaRPr lang="en-US" sz="5600" dirty="0">
              <a:latin typeface="Arial" panose="020B0604020202020204" pitchFamily="34" charset="0"/>
              <a:ea typeface="Calibri" panose="020F0502020204030204" pitchFamily="34" charset="0"/>
              <a:cs typeface="Arial" panose="020B0604020202020204" pitchFamily="34" charset="0"/>
            </a:endParaRPr>
          </a:p>
          <a:p>
            <a:r>
              <a:rPr lang="en-US" sz="5600" dirty="0">
                <a:effectLst/>
                <a:latin typeface="Arial" panose="020B0604020202020204" pitchFamily="34" charset="0"/>
                <a:ea typeface="Calibri" panose="020F0502020204030204" pitchFamily="34" charset="0"/>
                <a:cs typeface="Arial" panose="020B0604020202020204" pitchFamily="34" charset="0"/>
              </a:rPr>
              <a:t>quick to spot individual talents and to use them to pursue group objectives</a:t>
            </a:r>
          </a:p>
          <a:p>
            <a:endParaRPr lang="en-US" sz="5600" dirty="0">
              <a:effectLst/>
              <a:latin typeface="Arial" panose="020B0604020202020204" pitchFamily="34" charset="0"/>
              <a:ea typeface="Calibri" panose="020F0502020204030204" pitchFamily="34" charset="0"/>
              <a:cs typeface="Arial" panose="020B0604020202020204" pitchFamily="34" charset="0"/>
            </a:endParaRPr>
          </a:p>
          <a:p>
            <a:r>
              <a:rPr lang="en-US" sz="5600" dirty="0">
                <a:effectLst/>
                <a:latin typeface="Arial" panose="020B0604020202020204" pitchFamily="34" charset="0"/>
                <a:ea typeface="Calibri" panose="020F0502020204030204" pitchFamily="34" charset="0"/>
                <a:cs typeface="Arial" panose="020B0604020202020204" pitchFamily="34" charset="0"/>
              </a:rPr>
              <a:t>Coordinators, have world outlook and generally command respect.</a:t>
            </a:r>
          </a:p>
          <a:p>
            <a:endParaRPr lang="en-US" sz="5600" dirty="0">
              <a:effectLst/>
              <a:latin typeface="Arial" panose="020B0604020202020204" pitchFamily="34" charset="0"/>
              <a:ea typeface="Calibri" panose="020F0502020204030204" pitchFamily="34" charset="0"/>
              <a:cs typeface="Arial" panose="020B0604020202020204" pitchFamily="34" charset="0"/>
            </a:endParaRPr>
          </a:p>
          <a:p>
            <a:r>
              <a:rPr lang="en-US" sz="5600" dirty="0">
                <a:latin typeface="Arial" panose="020B0604020202020204" pitchFamily="34" charset="0"/>
                <a:ea typeface="Calibri" panose="020F0502020204030204" pitchFamily="34" charset="0"/>
                <a:cs typeface="Arial" panose="020B0604020202020204" pitchFamily="34" charset="0"/>
              </a:rPr>
              <a:t>T</a:t>
            </a:r>
            <a:r>
              <a:rPr lang="en-US" sz="5600" dirty="0">
                <a:effectLst/>
                <a:latin typeface="Arial" panose="020B0604020202020204" pitchFamily="34" charset="0"/>
                <a:ea typeface="Calibri" panose="020F0502020204030204" pitchFamily="34" charset="0"/>
                <a:cs typeface="Arial" panose="020B0604020202020204" pitchFamily="34" charset="0"/>
              </a:rPr>
              <a:t>hey usually believe in tackling problem calmly.</a:t>
            </a:r>
          </a:p>
          <a:p>
            <a:pPr marL="0" indent="0">
              <a:buNone/>
            </a:pPr>
            <a:endParaRPr lang="en-US" sz="800" dirty="0">
              <a:latin typeface="Arial" panose="020B0604020202020204" pitchFamily="34" charset="0"/>
              <a:cs typeface="Arial" panose="020B0604020202020204" pitchFamily="34" charset="0"/>
            </a:endParaRPr>
          </a:p>
          <a:p>
            <a:pPr marL="0" indent="0">
              <a:buNone/>
            </a:pPr>
            <a:r>
              <a:rPr lang="en-US" sz="8000" b="1" u="sng" dirty="0">
                <a:latin typeface="Arial" panose="020B0604020202020204" pitchFamily="34" charset="0"/>
                <a:cs typeface="Arial" panose="020B0604020202020204" pitchFamily="34" charset="0"/>
              </a:rPr>
              <a:t>Disadvantage</a:t>
            </a:r>
          </a:p>
          <a:p>
            <a:r>
              <a:rPr lang="en-US" sz="5600" dirty="0">
                <a:effectLst/>
                <a:latin typeface="Arial" panose="020B0604020202020204" pitchFamily="34" charset="0"/>
                <a:ea typeface="Calibri" panose="020F0502020204030204" pitchFamily="34" charset="0"/>
                <a:cs typeface="Arial" panose="020B0604020202020204" pitchFamily="34" charset="0"/>
              </a:rPr>
              <a:t>No pretensions as regards intellectual or creative ability</a:t>
            </a:r>
            <a:r>
              <a:rPr lang="en-US" sz="5600" dirty="0">
                <a:latin typeface="Arial" panose="020B0604020202020204" pitchFamily="34" charset="0"/>
                <a:ea typeface="Calibri" panose="020F0502020204030204" pitchFamily="34" charset="0"/>
                <a:cs typeface="Arial" panose="020B0604020202020204" pitchFamily="34" charset="0"/>
              </a:rPr>
              <a:t>.</a:t>
            </a:r>
          </a:p>
          <a:p>
            <a:endParaRPr lang="en-US"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7200" b="1" i="0" dirty="0">
                <a:effectLst/>
                <a:latin typeface="Arial" panose="020B0604020202020204" pitchFamily="34" charset="0"/>
                <a:cs typeface="Arial" panose="020B0604020202020204" pitchFamily="34" charset="0"/>
              </a:rPr>
              <a:t>Olamide Bobby </a:t>
            </a:r>
            <a:r>
              <a:rPr lang="en-US" sz="7200" b="1" i="0" dirty="0" err="1">
                <a:effectLst/>
                <a:latin typeface="Arial" panose="020B0604020202020204" pitchFamily="34" charset="0"/>
                <a:cs typeface="Arial" panose="020B0604020202020204" pitchFamily="34" charset="0"/>
              </a:rPr>
              <a:t>Erinosho</a:t>
            </a:r>
            <a:r>
              <a:rPr lang="en-US" sz="7200" b="1" i="0" dirty="0">
                <a:effectLst/>
                <a:latin typeface="Arial" panose="020B0604020202020204" pitchFamily="34" charset="0"/>
                <a:cs typeface="Arial" panose="020B0604020202020204" pitchFamily="34" charset="0"/>
              </a:rPr>
              <a:t> (2008390)</a:t>
            </a:r>
          </a:p>
          <a:p>
            <a:pPr marL="0" indent="0">
              <a:buNone/>
            </a:pPr>
            <a:endParaRPr lang="en-GB" sz="128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ADA9C1F-F27F-46E2-8FA1-8D0E93CEA1DE}"/>
              </a:ext>
            </a:extLst>
          </p:cNvPr>
          <p:cNvPicPr>
            <a:picLocks noChangeAspect="1"/>
          </p:cNvPicPr>
          <p:nvPr/>
        </p:nvPicPr>
        <p:blipFill rotWithShape="1">
          <a:blip r:embed="rId2"/>
          <a:srcRect l="32025" r="12270" b="2"/>
          <a:stretch/>
        </p:blipFill>
        <p:spPr>
          <a:xfrm>
            <a:off x="5977788" y="799352"/>
            <a:ext cx="5425410" cy="5259296"/>
          </a:xfrm>
          <a:prstGeom prst="rect">
            <a:avLst/>
          </a:prstGeom>
        </p:spPr>
      </p:pic>
    </p:spTree>
    <p:extLst>
      <p:ext uri="{BB962C8B-B14F-4D97-AF65-F5344CB8AC3E}">
        <p14:creationId xmlns:p14="http://schemas.microsoft.com/office/powerpoint/2010/main" val="899185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2CCE24-70AF-4A0D-A91E-FBA47B802C51}"/>
              </a:ext>
            </a:extLst>
          </p:cNvPr>
          <p:cNvSpPr>
            <a:spLocks noGrp="1"/>
          </p:cNvSpPr>
          <p:nvPr>
            <p:ph type="title"/>
          </p:nvPr>
        </p:nvSpPr>
        <p:spPr>
          <a:xfrm>
            <a:off x="1153618" y="1239927"/>
            <a:ext cx="4008586" cy="4680583"/>
          </a:xfrm>
        </p:spPr>
        <p:txBody>
          <a:bodyPr anchor="ctr">
            <a:normAutofit/>
          </a:bodyPr>
          <a:lstStyle/>
          <a:p>
            <a:r>
              <a:rPr lang="en-US" sz="5200" b="1" u="sng"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Shaper</a:t>
            </a:r>
            <a:endParaRPr lang="en-GB" sz="5200"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FB584838-4C8D-473B-B41C-312584D8C508}"/>
              </a:ext>
            </a:extLst>
          </p:cNvPr>
          <p:cNvSpPr>
            <a:spLocks noGrp="1"/>
          </p:cNvSpPr>
          <p:nvPr>
            <p:ph idx="1"/>
          </p:nvPr>
        </p:nvSpPr>
        <p:spPr>
          <a:xfrm>
            <a:off x="6291923" y="1239927"/>
            <a:ext cx="4971824" cy="4680583"/>
          </a:xfrm>
        </p:spPr>
        <p:txBody>
          <a:bodyPr anchor="ctr">
            <a:normAutofit lnSpcReduction="10000"/>
          </a:bodyPr>
          <a:lstStyle/>
          <a:p>
            <a:pPr marL="0" indent="0">
              <a:buNone/>
            </a:pPr>
            <a:r>
              <a:rPr lang="en-US" sz="1700" b="1" u="sng" dirty="0">
                <a:effectLst/>
                <a:latin typeface="Arial" panose="020B0604020202020204" pitchFamily="34" charset="0"/>
                <a:ea typeface="Calibri" panose="020F0502020204030204" pitchFamily="34" charset="0"/>
                <a:cs typeface="Arial" panose="020B0604020202020204" pitchFamily="34" charset="0"/>
              </a:rPr>
              <a:t>Advantage</a:t>
            </a:r>
          </a:p>
          <a:p>
            <a:r>
              <a:rPr lang="en-US" sz="1700" dirty="0">
                <a:effectLst/>
                <a:latin typeface="Arial" panose="020B0604020202020204" pitchFamily="34" charset="0"/>
                <a:ea typeface="Calibri" panose="020F0502020204030204" pitchFamily="34" charset="0"/>
                <a:cs typeface="Arial" panose="020B0604020202020204" pitchFamily="34" charset="0"/>
              </a:rPr>
              <a:t>Shapers are highly motivated people with a lot of nervous energy and  a great need for achievement</a:t>
            </a:r>
          </a:p>
          <a:p>
            <a:endParaRPr lang="en-US" sz="1700" dirty="0">
              <a:latin typeface="Arial" panose="020B0604020202020204" pitchFamily="34" charset="0"/>
              <a:ea typeface="Calibri" panose="020F0502020204030204" pitchFamily="34" charset="0"/>
              <a:cs typeface="Arial" panose="020B0604020202020204" pitchFamily="34" charset="0"/>
            </a:endParaRPr>
          </a:p>
          <a:p>
            <a:r>
              <a:rPr lang="en-US" sz="1700" dirty="0">
                <a:latin typeface="Arial" panose="020B0604020202020204" pitchFamily="34" charset="0"/>
                <a:ea typeface="Calibri" panose="020F0502020204030204" pitchFamily="34" charset="0"/>
                <a:cs typeface="Arial" panose="020B0604020202020204" pitchFamily="34" charset="0"/>
              </a:rPr>
              <a:t>T</a:t>
            </a:r>
            <a:r>
              <a:rPr lang="en-US" sz="1700" dirty="0">
                <a:effectLst/>
                <a:latin typeface="Arial" panose="020B0604020202020204" pitchFamily="34" charset="0"/>
                <a:ea typeface="Calibri" panose="020F0502020204030204" pitchFamily="34" charset="0"/>
                <a:cs typeface="Arial" panose="020B0604020202020204" pitchFamily="34" charset="0"/>
              </a:rPr>
              <a:t>hey seem to be aggressive extroverts with strong drive</a:t>
            </a:r>
          </a:p>
          <a:p>
            <a:endParaRPr lang="en-US" sz="1700" dirty="0">
              <a:latin typeface="Arial" panose="020B0604020202020204" pitchFamily="34" charset="0"/>
              <a:cs typeface="Arial" panose="020B0604020202020204" pitchFamily="34" charset="0"/>
            </a:endParaRPr>
          </a:p>
          <a:p>
            <a:r>
              <a:rPr lang="en-US" sz="1700" dirty="0">
                <a:effectLst/>
                <a:latin typeface="Arial" panose="020B0604020202020204" pitchFamily="34" charset="0"/>
                <a:ea typeface="Calibri" panose="020F0502020204030204" pitchFamily="34" charset="0"/>
                <a:cs typeface="Arial" panose="020B0604020202020204" pitchFamily="34" charset="0"/>
              </a:rPr>
              <a:t>Shapers like to challenge to lead and to push other into action-and to win</a:t>
            </a:r>
          </a:p>
          <a:p>
            <a:pPr marL="0" indent="0">
              <a:buNone/>
            </a:pPr>
            <a:endParaRPr lang="en-US" sz="17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US" sz="1700" b="1" u="sng" dirty="0">
                <a:effectLst/>
                <a:latin typeface="Arial" panose="020B0604020202020204" pitchFamily="34" charset="0"/>
                <a:ea typeface="Calibri" panose="020F0502020204030204" pitchFamily="34" charset="0"/>
                <a:cs typeface="Arial" panose="020B0604020202020204" pitchFamily="34" charset="0"/>
              </a:rPr>
              <a:t>Disadvantage</a:t>
            </a:r>
          </a:p>
          <a:p>
            <a:r>
              <a:rPr lang="en-US" sz="1700" dirty="0">
                <a:effectLst/>
                <a:latin typeface="Arial" panose="020B0604020202020204" pitchFamily="34" charset="0"/>
                <a:ea typeface="Calibri" panose="020F0502020204030204" pitchFamily="34" charset="0"/>
                <a:cs typeface="Arial" panose="020B0604020202020204" pitchFamily="34" charset="0"/>
              </a:rPr>
              <a:t>Prone to provocation, irritation and impatience, and a tendency to offend others.</a:t>
            </a:r>
          </a:p>
          <a:p>
            <a:pPr marL="0" indent="0">
              <a:buNone/>
            </a:pPr>
            <a:endParaRPr lang="en-US" sz="1700" dirty="0">
              <a:effectLst/>
              <a:latin typeface="Arial" panose="020B0604020202020204" pitchFamily="34" charset="0"/>
              <a:ea typeface="Calibri" panose="020F0502020204030204" pitchFamily="34" charset="0"/>
            </a:endParaRPr>
          </a:p>
          <a:p>
            <a:pPr marL="0" indent="0">
              <a:buNone/>
            </a:pPr>
            <a:r>
              <a:rPr lang="en-US" sz="1600" b="1" i="0" dirty="0">
                <a:effectLst/>
                <a:latin typeface="Arial" panose="020B0604020202020204" pitchFamily="34" charset="0"/>
                <a:cs typeface="Arial" panose="020B0604020202020204" pitchFamily="34" charset="0"/>
              </a:rPr>
              <a:t>Olamide Bobby </a:t>
            </a:r>
            <a:r>
              <a:rPr lang="en-US" sz="1600" b="1" i="0" dirty="0" err="1">
                <a:effectLst/>
                <a:latin typeface="Arial" panose="020B0604020202020204" pitchFamily="34" charset="0"/>
                <a:cs typeface="Arial" panose="020B0604020202020204" pitchFamily="34" charset="0"/>
              </a:rPr>
              <a:t>Erinosho</a:t>
            </a:r>
            <a:r>
              <a:rPr lang="en-US" sz="1600" b="1" i="0" dirty="0">
                <a:effectLst/>
                <a:latin typeface="Arial" panose="020B0604020202020204" pitchFamily="34" charset="0"/>
                <a:cs typeface="Arial" panose="020B0604020202020204" pitchFamily="34" charset="0"/>
              </a:rPr>
              <a:t> (2008390)</a:t>
            </a:r>
          </a:p>
          <a:p>
            <a:pPr marL="0" indent="0">
              <a:buNone/>
            </a:pPr>
            <a:endParaRPr lang="en-US" sz="1700" dirty="0">
              <a:effectLst/>
              <a:latin typeface="Arial" panose="020B0604020202020204" pitchFamily="34" charset="0"/>
              <a:ea typeface="Calibri" panose="020F0502020204030204" pitchFamily="34" charset="0"/>
            </a:endParaRPr>
          </a:p>
          <a:p>
            <a:pPr marL="0" indent="0">
              <a:buNone/>
            </a:pPr>
            <a:endParaRPr lang="en-GB" sz="1700" dirty="0"/>
          </a:p>
        </p:txBody>
      </p:sp>
    </p:spTree>
    <p:extLst>
      <p:ext uri="{BB962C8B-B14F-4D97-AF65-F5344CB8AC3E}">
        <p14:creationId xmlns:p14="http://schemas.microsoft.com/office/powerpoint/2010/main" val="1595576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F42ADA-D090-4346-9E5B-C31F19676377}"/>
              </a:ext>
            </a:extLst>
          </p:cNvPr>
          <p:cNvSpPr>
            <a:spLocks noGrp="1"/>
          </p:cNvSpPr>
          <p:nvPr>
            <p:ph type="title"/>
          </p:nvPr>
        </p:nvSpPr>
        <p:spPr>
          <a:xfrm>
            <a:off x="589560" y="856180"/>
            <a:ext cx="4560584" cy="1128068"/>
          </a:xfrm>
        </p:spPr>
        <p:txBody>
          <a:bodyPr anchor="ctr">
            <a:normAutofit/>
          </a:bodyPr>
          <a:lstStyle/>
          <a:p>
            <a:r>
              <a:rPr lang="en-US" sz="4000" b="1" u="sng"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Times New Roman" panose="02020603050405020304" pitchFamily="18" charset="0"/>
              </a:rPr>
              <a:t>Plant</a:t>
            </a:r>
            <a:endParaRPr lang="en-GB" sz="4000" u="sng" dirty="0">
              <a:effectLst>
                <a:outerShdw blurRad="38100" dist="38100" dir="2700000" algn="tl">
                  <a:srgbClr val="000000">
                    <a:alpha val="43137"/>
                  </a:srgbClr>
                </a:outerShdw>
              </a:effectLst>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5D3C53-E9DF-4F19-AE46-394C31AAB203}"/>
              </a:ext>
            </a:extLst>
          </p:cNvPr>
          <p:cNvSpPr>
            <a:spLocks noGrp="1"/>
          </p:cNvSpPr>
          <p:nvPr>
            <p:ph idx="1"/>
          </p:nvPr>
        </p:nvSpPr>
        <p:spPr>
          <a:xfrm>
            <a:off x="590719" y="2184808"/>
            <a:ext cx="4559425" cy="4471996"/>
          </a:xfrm>
        </p:spPr>
        <p:txBody>
          <a:bodyPr anchor="ctr">
            <a:normAutofit fontScale="92500" lnSpcReduction="20000"/>
          </a:bodyPr>
          <a:lstStyle/>
          <a:p>
            <a:pPr marL="0" indent="0">
              <a:buNone/>
            </a:pPr>
            <a:r>
              <a:rPr lang="en-US" sz="2000" b="1" u="sng" dirty="0">
                <a:latin typeface="Arial" panose="020B0604020202020204" pitchFamily="34" charset="0"/>
                <a:cs typeface="Arial" panose="020B0604020202020204" pitchFamily="34" charset="0"/>
              </a:rPr>
              <a:t>Advantage</a:t>
            </a:r>
          </a:p>
          <a:p>
            <a:r>
              <a:rPr lang="en-US" sz="1400" dirty="0">
                <a:effectLst/>
                <a:latin typeface="Arial" panose="020B0604020202020204" pitchFamily="34" charset="0"/>
                <a:ea typeface="Calibri" panose="020F0502020204030204" pitchFamily="34" charset="0"/>
              </a:rPr>
              <a:t>Plants are innovators and inventors and can be highly creative</a:t>
            </a:r>
          </a:p>
          <a:p>
            <a:pPr marL="0" indent="0">
              <a:buNone/>
            </a:pPr>
            <a:endParaRPr lang="en-US" sz="1400" dirty="0">
              <a:effectLst/>
              <a:latin typeface="Arial" panose="020B0604020202020204" pitchFamily="34" charset="0"/>
              <a:ea typeface="Calibri" panose="020F0502020204030204" pitchFamily="34" charset="0"/>
              <a:cs typeface="Arial" panose="020B0604020202020204" pitchFamily="34" charset="0"/>
            </a:endParaRPr>
          </a:p>
          <a:p>
            <a:r>
              <a:rPr lang="en-US" sz="1400" dirty="0">
                <a:effectLst/>
                <a:latin typeface="Arial" panose="020B0604020202020204" pitchFamily="34" charset="0"/>
                <a:ea typeface="Calibri" panose="020F0502020204030204" pitchFamily="34" charset="0"/>
              </a:rPr>
              <a:t>They provide the seeds and ideas from which major developments spring</a:t>
            </a:r>
          </a:p>
          <a:p>
            <a:pPr marL="0" indent="0">
              <a:buNone/>
            </a:pPr>
            <a:endParaRPr lang="en-US" sz="1400" dirty="0">
              <a:latin typeface="Arial" panose="020B0604020202020204" pitchFamily="34" charset="0"/>
              <a:ea typeface="Calibri" panose="020F0502020204030204" pitchFamily="34" charset="0"/>
              <a:cs typeface="Arial" panose="020B0604020202020204" pitchFamily="34" charset="0"/>
            </a:endParaRPr>
          </a:p>
          <a:p>
            <a:r>
              <a:rPr lang="en-US" sz="1400" dirty="0">
                <a:effectLst/>
                <a:latin typeface="Arial" panose="020B0604020202020204" pitchFamily="34" charset="0"/>
                <a:ea typeface="Calibri" panose="020F0502020204030204" pitchFamily="34" charset="0"/>
              </a:rPr>
              <a:t>Plant is to generate new proposals and to solve complex problems</a:t>
            </a:r>
          </a:p>
          <a:p>
            <a:pPr marL="0" indent="0">
              <a:buNone/>
            </a:pPr>
            <a:endParaRPr lang="en-US" sz="1400" dirty="0">
              <a:effectLst/>
              <a:latin typeface="Arial" panose="020B0604020202020204" pitchFamily="34" charset="0"/>
              <a:ea typeface="Calibri" panose="020F0502020204030204" pitchFamily="34" charset="0"/>
              <a:cs typeface="Arial" panose="020B0604020202020204" pitchFamily="34" charset="0"/>
            </a:endParaRPr>
          </a:p>
          <a:p>
            <a:r>
              <a:rPr lang="en-US" sz="1400" dirty="0">
                <a:effectLst/>
                <a:latin typeface="Arial" panose="020B0604020202020204" pitchFamily="34" charset="0"/>
                <a:ea typeface="Calibri" panose="020F0502020204030204" pitchFamily="34" charset="0"/>
              </a:rPr>
              <a:t>Plants have often made their marks as founders of companies or as originators of new products.</a:t>
            </a:r>
          </a:p>
          <a:p>
            <a:pPr marL="0" indent="0">
              <a:buNone/>
            </a:pPr>
            <a:endParaRPr lang="en-US" sz="1100" dirty="0">
              <a:latin typeface="Arial" panose="020B0604020202020204" pitchFamily="34" charset="0"/>
              <a:cs typeface="Arial" panose="020B0604020202020204" pitchFamily="34" charset="0"/>
            </a:endParaRPr>
          </a:p>
          <a:p>
            <a:pPr marL="0" indent="0">
              <a:buNone/>
            </a:pPr>
            <a:r>
              <a:rPr lang="en-US" sz="2000" b="1" u="sng" dirty="0">
                <a:latin typeface="Arial" panose="020B0604020202020204" pitchFamily="34" charset="0"/>
                <a:cs typeface="Arial" panose="020B0604020202020204" pitchFamily="34" charset="0"/>
              </a:rPr>
              <a:t>Disadvantage</a:t>
            </a:r>
          </a:p>
          <a:p>
            <a:r>
              <a:rPr lang="en-US" sz="1400" dirty="0">
                <a:latin typeface="Arial" panose="020B0604020202020204" pitchFamily="34" charset="0"/>
                <a:ea typeface="Calibri" panose="020F0502020204030204" pitchFamily="34" charset="0"/>
              </a:rPr>
              <a:t>D</a:t>
            </a:r>
            <a:r>
              <a:rPr lang="en-US" sz="1400" dirty="0">
                <a:effectLst/>
                <a:latin typeface="Arial" panose="020B0604020202020204" pitchFamily="34" charset="0"/>
                <a:ea typeface="Calibri" panose="020F0502020204030204" pitchFamily="34" charset="0"/>
              </a:rPr>
              <a:t>isregard practical details or protocol</a:t>
            </a:r>
          </a:p>
          <a:p>
            <a:pPr marL="0" indent="0">
              <a:buNone/>
            </a:pPr>
            <a:endParaRPr lang="en-US" sz="1900" b="1" dirty="0">
              <a:effectLst/>
              <a:latin typeface="Arial" panose="020B0604020202020204" pitchFamily="34" charset="0"/>
              <a:ea typeface="Calibri" panose="020F0502020204030204" pitchFamily="34" charset="0"/>
            </a:endParaRPr>
          </a:p>
          <a:p>
            <a:pPr marL="0" indent="0">
              <a:buNone/>
            </a:pPr>
            <a:r>
              <a:rPr lang="en-US" sz="1700" b="1" i="0" dirty="0">
                <a:effectLst/>
                <a:latin typeface="Arial" panose="020B0604020202020204" pitchFamily="34" charset="0"/>
                <a:cs typeface="Arial" panose="020B0604020202020204" pitchFamily="34" charset="0"/>
              </a:rPr>
              <a:t>Olamide Bobby </a:t>
            </a:r>
            <a:r>
              <a:rPr lang="en-US" sz="1700" b="1" i="0" dirty="0" err="1">
                <a:effectLst/>
                <a:latin typeface="Arial" panose="020B0604020202020204" pitchFamily="34" charset="0"/>
                <a:cs typeface="Arial" panose="020B0604020202020204" pitchFamily="34" charset="0"/>
              </a:rPr>
              <a:t>Erinosho</a:t>
            </a:r>
            <a:r>
              <a:rPr lang="en-US" sz="1700" b="1" i="0" dirty="0">
                <a:effectLst/>
                <a:latin typeface="Arial" panose="020B0604020202020204" pitchFamily="34" charset="0"/>
                <a:cs typeface="Arial" panose="020B0604020202020204" pitchFamily="34" charset="0"/>
              </a:rPr>
              <a:t> (2008390)</a:t>
            </a:r>
          </a:p>
          <a:p>
            <a:pPr marL="0" indent="0">
              <a:buNone/>
            </a:pPr>
            <a:endParaRPr lang="en-US" sz="1400" dirty="0">
              <a:latin typeface="Arial" panose="020B0604020202020204" pitchFamily="34" charset="0"/>
              <a:cs typeface="Arial" panose="020B0604020202020204" pitchFamily="34" charset="0"/>
            </a:endParaRPr>
          </a:p>
          <a:p>
            <a:pPr marL="0" indent="0">
              <a:buNone/>
            </a:pPr>
            <a:endParaRPr lang="en-GB" sz="11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Belbin Team Roles. - ppt video online download">
            <a:extLst>
              <a:ext uri="{FF2B5EF4-FFF2-40B4-BE49-F238E27FC236}">
                <a16:creationId xmlns:a16="http://schemas.microsoft.com/office/drawing/2014/main" id="{57EAC83B-49BE-418D-B772-E31B71171F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768" r="15863"/>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0834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68ACEE-00FF-4C21-B445-B2365871BCBD}"/>
              </a:ext>
            </a:extLst>
          </p:cNvPr>
          <p:cNvSpPr>
            <a:spLocks noGrp="1"/>
          </p:cNvSpPr>
          <p:nvPr>
            <p:ph type="title"/>
          </p:nvPr>
        </p:nvSpPr>
        <p:spPr>
          <a:xfrm>
            <a:off x="1153618" y="1239927"/>
            <a:ext cx="4008586" cy="4680583"/>
          </a:xfrm>
        </p:spPr>
        <p:txBody>
          <a:bodyPr anchor="ctr">
            <a:normAutofit/>
          </a:bodyPr>
          <a:lstStyle/>
          <a:p>
            <a: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 &amp; </a:t>
            </a:r>
            <a:b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2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TYPES OF CONFLICT</a:t>
            </a:r>
            <a:endParaRPr lang="en-GB" sz="28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A45FB4E-782F-48F1-BB8C-56E862C076B6}"/>
              </a:ext>
            </a:extLst>
          </p:cNvPr>
          <p:cNvSpPr>
            <a:spLocks noGrp="1"/>
          </p:cNvSpPr>
          <p:nvPr>
            <p:ph idx="1"/>
          </p:nvPr>
        </p:nvSpPr>
        <p:spPr>
          <a:xfrm>
            <a:off x="6291923" y="1239927"/>
            <a:ext cx="4971824" cy="4680583"/>
          </a:xfrm>
        </p:spPr>
        <p:txBody>
          <a:bodyPr anchor="ctr">
            <a:normAutofit fontScale="92500" lnSpcReduction="10000"/>
          </a:bodyPr>
          <a:lstStyle/>
          <a:p>
            <a:r>
              <a:rPr lang="en-GB" sz="1900" dirty="0">
                <a:latin typeface="Arial" panose="020B0604020202020204" pitchFamily="34" charset="0"/>
                <a:cs typeface="Arial" panose="020B0604020202020204" pitchFamily="34" charset="0"/>
              </a:rPr>
              <a:t> </a:t>
            </a:r>
            <a:r>
              <a:rPr lang="en-US" sz="1900" dirty="0">
                <a:latin typeface="Arial" panose="020B0604020202020204" pitchFamily="34" charset="0"/>
                <a:cs typeface="Arial" panose="020B0604020202020204" pitchFamily="34" charset="0"/>
              </a:rPr>
              <a:t>A conflict is a class of interest. </a:t>
            </a:r>
          </a:p>
          <a:p>
            <a:r>
              <a:rPr lang="en-US" sz="1900" dirty="0">
                <a:latin typeface="Arial" panose="020B0604020202020204" pitchFamily="34" charset="0"/>
                <a:cs typeface="Arial" panose="020B0604020202020204" pitchFamily="34" charset="0"/>
              </a:rPr>
              <a:t>It is a serious disagreement or argument between a person or two or more people.</a:t>
            </a:r>
          </a:p>
          <a:p>
            <a:pPr marL="0" indent="0">
              <a:buNone/>
            </a:pPr>
            <a:r>
              <a:rPr lang="en-US" sz="1900" dirty="0">
                <a:latin typeface="Arial" panose="020B0604020202020204" pitchFamily="34" charset="0"/>
                <a:cs typeface="Arial" panose="020B0604020202020204" pitchFamily="34" charset="0"/>
              </a:rPr>
              <a:t>There are three major types of conflict in an organization.</a:t>
            </a:r>
          </a:p>
          <a:p>
            <a:r>
              <a:rPr lang="en-US" sz="1900" dirty="0">
                <a:latin typeface="Arial" panose="020B0604020202020204" pitchFamily="34" charset="0"/>
                <a:cs typeface="Arial" panose="020B0604020202020204" pitchFamily="34" charset="0"/>
              </a:rPr>
              <a:t>Task Conflict: This </a:t>
            </a:r>
            <a:r>
              <a:rPr lang="en-US" sz="1900" dirty="0">
                <a:latin typeface="Arial" panose="020B0604020202020204" pitchFamily="34" charset="0"/>
                <a:ea typeface="+mn-lt"/>
                <a:cs typeface="Arial" panose="020B0604020202020204" pitchFamily="34" charset="0"/>
              </a:rPr>
              <a:t>often involves concrete issues related to employees’ work assignments </a:t>
            </a:r>
          </a:p>
          <a:p>
            <a:r>
              <a:rPr lang="en-US" sz="1900" dirty="0">
                <a:latin typeface="Arial" panose="020B0604020202020204" pitchFamily="34" charset="0"/>
                <a:cs typeface="Arial" panose="020B0604020202020204" pitchFamily="34" charset="0"/>
              </a:rPr>
              <a:t>Relationship Conflict: </a:t>
            </a:r>
            <a:r>
              <a:rPr lang="en-US" sz="1900" dirty="0">
                <a:latin typeface="Arial" panose="020B0604020202020204" pitchFamily="34" charset="0"/>
                <a:ea typeface="+mn-lt"/>
                <a:cs typeface="Arial" panose="020B0604020202020204" pitchFamily="34" charset="0"/>
              </a:rPr>
              <a:t>This arises from differences in personality, style, matters of taste, and even conflict styles.</a:t>
            </a:r>
          </a:p>
          <a:p>
            <a:r>
              <a:rPr lang="en-US" sz="1900" dirty="0">
                <a:latin typeface="Arial" panose="020B0604020202020204" pitchFamily="34" charset="0"/>
                <a:ea typeface="+mn-lt"/>
                <a:cs typeface="Arial" panose="020B0604020202020204" pitchFamily="34" charset="0"/>
              </a:rPr>
              <a:t>Value Conflict: This arises from fundamental differences in identities and values. </a:t>
            </a:r>
            <a:r>
              <a:rPr lang="en-US" sz="1700" b="1" i="1" dirty="0">
                <a:latin typeface="Arial" panose="020B0604020202020204" pitchFamily="34" charset="0"/>
                <a:cs typeface="Arial" panose="020B0604020202020204" pitchFamily="34" charset="0"/>
              </a:rPr>
              <a:t>(Shonk,2020) </a:t>
            </a:r>
            <a:endParaRPr lang="en-US" sz="1900" b="1" i="1" dirty="0">
              <a:latin typeface="Arial" panose="020B0604020202020204" pitchFamily="34" charset="0"/>
              <a:cs typeface="Arial" panose="020B0604020202020204" pitchFamily="34" charset="0"/>
            </a:endParaRPr>
          </a:p>
          <a:p>
            <a:endParaRPr lang="en-US" sz="1900" i="1" dirty="0">
              <a:latin typeface="Arial" panose="020B0604020202020204" pitchFamily="34" charset="0"/>
              <a:ea typeface="+mn-lt"/>
              <a:cs typeface="Arial" panose="020B0604020202020204" pitchFamily="34" charset="0"/>
            </a:endParaRPr>
          </a:p>
          <a:p>
            <a:pPr marL="0" indent="0">
              <a:buNone/>
            </a:pPr>
            <a:r>
              <a:rPr lang="en-US" sz="1800" b="1" i="0" dirty="0">
                <a:effectLst/>
                <a:latin typeface="Arial" panose="020B0604020202020204" pitchFamily="34" charset="0"/>
                <a:cs typeface="Arial" panose="020B0604020202020204" pitchFamily="34" charset="0"/>
              </a:rPr>
              <a:t>Adesina </a:t>
            </a:r>
            <a:r>
              <a:rPr lang="en-US" sz="1800" b="1" i="0" dirty="0" err="1">
                <a:effectLst/>
                <a:latin typeface="Arial" panose="020B0604020202020204" pitchFamily="34" charset="0"/>
                <a:cs typeface="Arial" panose="020B0604020202020204" pitchFamily="34" charset="0"/>
              </a:rPr>
              <a:t>Fatai</a:t>
            </a:r>
            <a:r>
              <a:rPr lang="en-US" sz="1800" b="1" i="0" dirty="0">
                <a:effectLst/>
                <a:latin typeface="Arial" panose="020B0604020202020204" pitchFamily="34" charset="0"/>
                <a:cs typeface="Arial" panose="020B0604020202020204" pitchFamily="34" charset="0"/>
              </a:rPr>
              <a:t> Ajao (2011889)</a:t>
            </a:r>
            <a:endParaRPr lang="en-US" sz="1800" b="1" dirty="0">
              <a:latin typeface="Arial" panose="020B0604020202020204" pitchFamily="34" charset="0"/>
              <a:cs typeface="Arial" panose="020B0604020202020204" pitchFamily="34" charset="0"/>
            </a:endParaRPr>
          </a:p>
          <a:p>
            <a:pPr marL="0" indent="0">
              <a:buNone/>
            </a:pPr>
            <a:endParaRPr lang="en-GB" sz="1900" dirty="0"/>
          </a:p>
        </p:txBody>
      </p:sp>
    </p:spTree>
    <p:extLst>
      <p:ext uri="{BB962C8B-B14F-4D97-AF65-F5344CB8AC3E}">
        <p14:creationId xmlns:p14="http://schemas.microsoft.com/office/powerpoint/2010/main" val="1574383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1B55C-0635-4A58-9C81-0B5520B80E1B}"/>
              </a:ext>
            </a:extLst>
          </p:cNvPr>
          <p:cNvSpPr>
            <a:spLocks noGrp="1"/>
          </p:cNvSpPr>
          <p:nvPr>
            <p:ph type="title"/>
          </p:nvPr>
        </p:nvSpPr>
        <p:spPr>
          <a:xfrm>
            <a:off x="1153618" y="1239927"/>
            <a:ext cx="4008586" cy="4680583"/>
          </a:xfrm>
        </p:spPr>
        <p:txBody>
          <a:bodyPr anchor="ctr">
            <a:normAutofit/>
          </a:bodyPr>
          <a:lstStyle/>
          <a:p>
            <a:r>
              <a:rPr lang="en-US" sz="36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CONFLICT MANAGEMENT </a:t>
            </a:r>
            <a:endParaRPr lang="en-GB" sz="360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E45C540-78EB-483C-8073-E97B1FCAC92C}"/>
              </a:ext>
            </a:extLst>
          </p:cNvPr>
          <p:cNvSpPr>
            <a:spLocks noGrp="1"/>
          </p:cNvSpPr>
          <p:nvPr>
            <p:ph idx="1"/>
          </p:nvPr>
        </p:nvSpPr>
        <p:spPr>
          <a:xfrm>
            <a:off x="6291923" y="1239927"/>
            <a:ext cx="4971824" cy="4680583"/>
          </a:xfrm>
        </p:spPr>
        <p:txBody>
          <a:bodyPr anchor="ctr">
            <a:normAutofit fontScale="92500" lnSpcReduction="10000"/>
          </a:bodyPr>
          <a:lstStyle/>
          <a:p>
            <a:r>
              <a:rPr lang="en-US" sz="1700" dirty="0">
                <a:latin typeface="Arial" panose="020B0604020202020204" pitchFamily="34" charset="0"/>
                <a:cs typeface="Arial" panose="020B0604020202020204" pitchFamily="34" charset="0"/>
              </a:rPr>
              <a:t>This is the process by which disputes are resolved, where negative results are minimized, and positive results are prioritized. </a:t>
            </a:r>
            <a:r>
              <a:rPr lang="en-US" sz="1700" b="1" i="1" dirty="0">
                <a:latin typeface="Arial" panose="020B0604020202020204" pitchFamily="34" charset="0"/>
                <a:cs typeface="Arial" panose="020B0604020202020204" pitchFamily="34" charset="0"/>
              </a:rPr>
              <a:t>(Valamis,2020)</a:t>
            </a:r>
          </a:p>
          <a:p>
            <a:pPr marL="0" indent="0">
              <a:buNone/>
            </a:pPr>
            <a:r>
              <a:rPr lang="en-US" sz="1700" dirty="0">
                <a:latin typeface="Arial" panose="020B0604020202020204" pitchFamily="34" charset="0"/>
                <a:cs typeface="Arial" panose="020B0604020202020204" pitchFamily="34" charset="0"/>
              </a:rPr>
              <a:t>Methods of managing conflict are: </a:t>
            </a:r>
          </a:p>
          <a:p>
            <a:pPr marL="457200" indent="-457200"/>
            <a:r>
              <a:rPr lang="en-US" sz="1700" dirty="0">
                <a:latin typeface="Arial" panose="020B0604020202020204" pitchFamily="34" charset="0"/>
                <a:cs typeface="Arial" panose="020B0604020202020204" pitchFamily="34" charset="0"/>
              </a:rPr>
              <a:t>Accommodating: Putting others needs before yours</a:t>
            </a:r>
          </a:p>
          <a:p>
            <a:pPr marL="457200" indent="-457200"/>
            <a:r>
              <a:rPr lang="en-US" sz="1700" dirty="0">
                <a:latin typeface="Arial" panose="020B0604020202020204" pitchFamily="34" charset="0"/>
                <a:cs typeface="Arial" panose="020B0604020202020204" pitchFamily="34" charset="0"/>
              </a:rPr>
              <a:t>Avoiding: Avoiding or ignoring conflict and conflicting parties</a:t>
            </a:r>
          </a:p>
          <a:p>
            <a:pPr marL="457200" indent="-457200"/>
            <a:r>
              <a:rPr lang="en-US" sz="1700" dirty="0">
                <a:latin typeface="Arial" panose="020B0604020202020204" pitchFamily="34" charset="0"/>
                <a:cs typeface="Arial" panose="020B0604020202020204" pitchFamily="34" charset="0"/>
              </a:rPr>
              <a:t>Compromising: Finding the middle ground, asking both parties to concede some aspects of their desires</a:t>
            </a:r>
          </a:p>
          <a:p>
            <a:pPr marL="457200" indent="-457200"/>
            <a:r>
              <a:rPr lang="en-US" sz="1700" dirty="0">
                <a:latin typeface="Arial" panose="020B0604020202020204" pitchFamily="34" charset="0"/>
                <a:cs typeface="Arial" panose="020B0604020202020204" pitchFamily="34" charset="0"/>
              </a:rPr>
              <a:t>Competing: </a:t>
            </a:r>
            <a:r>
              <a:rPr lang="en-US" sz="1700" dirty="0">
                <a:latin typeface="Arial" panose="020B0604020202020204" pitchFamily="34" charset="0"/>
                <a:ea typeface="+mn-lt"/>
                <a:cs typeface="Arial" panose="020B0604020202020204" pitchFamily="34" charset="0"/>
              </a:rPr>
              <a:t>It rejects compromise and involves not giving into the other viewpoints </a:t>
            </a:r>
            <a:endParaRPr lang="en-US" sz="1700" dirty="0">
              <a:latin typeface="Arial" panose="020B0604020202020204" pitchFamily="34" charset="0"/>
              <a:cs typeface="Arial" panose="020B0604020202020204" pitchFamily="34" charset="0"/>
            </a:endParaRPr>
          </a:p>
          <a:p>
            <a:pPr marL="457200" indent="-457200"/>
            <a:r>
              <a:rPr lang="en-US" sz="1700" dirty="0">
                <a:latin typeface="Arial" panose="020B0604020202020204" pitchFamily="34" charset="0"/>
                <a:cs typeface="Arial" panose="020B0604020202020204" pitchFamily="34" charset="0"/>
              </a:rPr>
              <a:t>Collaboration: Involves working together to achieve both party's needs</a:t>
            </a:r>
          </a:p>
          <a:p>
            <a:pPr marL="457200" indent="-457200"/>
            <a:endParaRPr lang="en-US" sz="1700" dirty="0">
              <a:latin typeface="Arial" panose="020B0604020202020204" pitchFamily="34" charset="0"/>
              <a:cs typeface="Arial" panose="020B0604020202020204" pitchFamily="34" charset="0"/>
            </a:endParaRPr>
          </a:p>
          <a:p>
            <a:pPr marL="0" indent="0">
              <a:buNone/>
            </a:pPr>
            <a:r>
              <a:rPr lang="en-US" sz="1600" b="1" i="0" dirty="0">
                <a:effectLst/>
                <a:latin typeface="Arial" panose="020B0604020202020204" pitchFamily="34" charset="0"/>
                <a:cs typeface="Arial" panose="020B0604020202020204" pitchFamily="34" charset="0"/>
              </a:rPr>
              <a:t>Adesina </a:t>
            </a:r>
            <a:r>
              <a:rPr lang="en-US" sz="1600" b="1" i="0" dirty="0" err="1">
                <a:effectLst/>
                <a:latin typeface="Arial" panose="020B0604020202020204" pitchFamily="34" charset="0"/>
                <a:cs typeface="Arial" panose="020B0604020202020204" pitchFamily="34" charset="0"/>
              </a:rPr>
              <a:t>Fatai</a:t>
            </a:r>
            <a:r>
              <a:rPr lang="en-US" sz="1600" b="1" i="0" dirty="0">
                <a:effectLst/>
                <a:latin typeface="Arial" panose="020B0604020202020204" pitchFamily="34" charset="0"/>
                <a:cs typeface="Arial" panose="020B0604020202020204" pitchFamily="34" charset="0"/>
              </a:rPr>
              <a:t> Ajao (2011889)</a:t>
            </a:r>
            <a:endParaRPr lang="en-US" sz="1600" b="1" dirty="0">
              <a:latin typeface="Arial" panose="020B0604020202020204" pitchFamily="34" charset="0"/>
              <a:cs typeface="Arial" panose="020B0604020202020204" pitchFamily="34" charset="0"/>
            </a:endParaRPr>
          </a:p>
          <a:p>
            <a:pPr marL="0" indent="0">
              <a:buNone/>
            </a:pPr>
            <a:endParaRPr lang="en-US" sz="1700" dirty="0">
              <a:latin typeface="Arial" panose="020B0604020202020204" pitchFamily="34" charset="0"/>
              <a:cs typeface="Arial" panose="020B0604020202020204" pitchFamily="34" charset="0"/>
            </a:endParaRPr>
          </a:p>
          <a:p>
            <a:endParaRPr lang="en-GB" sz="1700" dirty="0"/>
          </a:p>
        </p:txBody>
      </p:sp>
    </p:spTree>
    <p:extLst>
      <p:ext uri="{BB962C8B-B14F-4D97-AF65-F5344CB8AC3E}">
        <p14:creationId xmlns:p14="http://schemas.microsoft.com/office/powerpoint/2010/main" val="2963577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2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54D63D-A232-41ED-9A1A-4C6E04371440}"/>
              </a:ext>
            </a:extLst>
          </p:cNvPr>
          <p:cNvSpPr>
            <a:spLocks noGrp="1"/>
          </p:cNvSpPr>
          <p:nvPr>
            <p:ph type="title"/>
          </p:nvPr>
        </p:nvSpPr>
        <p:spPr>
          <a:xfrm>
            <a:off x="1153618" y="1239927"/>
            <a:ext cx="4008586" cy="4680583"/>
          </a:xfrm>
        </p:spPr>
        <p:txBody>
          <a:bodyPr anchor="ctr">
            <a:normAutofit/>
          </a:bodyPr>
          <a:lstStyle/>
          <a:p>
            <a:r>
              <a:rPr lang="en-GB" b="1" i="0" u="sng" strike="noStrik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team development?</a:t>
            </a:r>
            <a:r>
              <a:rPr lang="en-GB" b="1" i="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GB"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DE0E392-587A-44D6-8EE9-C32476BDBDCF}"/>
              </a:ext>
            </a:extLst>
          </p:cNvPr>
          <p:cNvSpPr>
            <a:spLocks noGrp="1"/>
          </p:cNvSpPr>
          <p:nvPr>
            <p:ph idx="1"/>
          </p:nvPr>
        </p:nvSpPr>
        <p:spPr>
          <a:xfrm>
            <a:off x="6291923" y="1239927"/>
            <a:ext cx="4971824" cy="4680583"/>
          </a:xfrm>
        </p:spPr>
        <p:txBody>
          <a:bodyPr anchor="ctr">
            <a:normAutofit/>
          </a:bodyPr>
          <a:lstStyle/>
          <a:p>
            <a:pPr algn="ctr" rtl="0" fontAlgn="base"/>
            <a:r>
              <a:rPr lang="en-GB" sz="2000" b="0" i="0" u="none" strike="noStrike" dirty="0">
                <a:latin typeface="Arial" panose="020B0604020202020204" pitchFamily="34" charset="0"/>
                <a:cs typeface="Arial" panose="020B0604020202020204" pitchFamily="34" charset="0"/>
              </a:rPr>
              <a:t>Team development is when a good working environment is created for a team by using steps that help co-workers build trust between them and be able to work effectively together.</a:t>
            </a:r>
            <a:r>
              <a:rPr lang="en-US" sz="2000" b="0" i="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a:p>
            <a:pPr marL="0" indent="0" algn="ctr" rtl="0" fontAlgn="base">
              <a:buNone/>
            </a:pPr>
            <a:endParaRPr lang="en-US" sz="2000" b="0" i="0" u="none" strike="noStrike" dirty="0">
              <a:latin typeface="Arial" panose="020B0604020202020204" pitchFamily="34" charset="0"/>
              <a:cs typeface="Arial" panose="020B0604020202020204" pitchFamily="34" charset="0"/>
            </a:endParaRPr>
          </a:p>
          <a:p>
            <a:pPr marL="0" indent="0" algn="ctr" rtl="0" fontAlgn="base">
              <a:buNone/>
            </a:pPr>
            <a:r>
              <a:rPr lang="en-GB" sz="2000" b="1" i="1" u="none" strike="noStrike" dirty="0">
                <a:latin typeface="Arial" panose="020B0604020202020204" pitchFamily="34" charset="0"/>
                <a:cs typeface="Arial" panose="020B0604020202020204" pitchFamily="34" charset="0"/>
              </a:rPr>
              <a:t>(Management study guide)</a:t>
            </a:r>
            <a:r>
              <a:rPr lang="en-GB" sz="2000" b="1" i="1" dirty="0">
                <a:latin typeface="Arial" panose="020B0604020202020204" pitchFamily="34" charset="0"/>
                <a:cs typeface="Arial" panose="020B0604020202020204" pitchFamily="34" charset="0"/>
              </a:rPr>
              <a:t>​</a:t>
            </a:r>
          </a:p>
          <a:p>
            <a:pPr marL="0" indent="0">
              <a:buNone/>
            </a:pPr>
            <a:endParaRPr lang="en-GB" sz="2000" dirty="0"/>
          </a:p>
          <a:p>
            <a:pPr marL="0" indent="0">
              <a:buNone/>
            </a:pPr>
            <a:r>
              <a:rPr lang="en-US" sz="1800" b="1" i="0" dirty="0">
                <a:effectLst/>
                <a:latin typeface="Arial" panose="020B0604020202020204" pitchFamily="34" charset="0"/>
                <a:cs typeface="Arial" panose="020B0604020202020204" pitchFamily="34" charset="0"/>
              </a:rPr>
              <a:t>Sinead Nicole Holder (2011372)</a:t>
            </a:r>
          </a:p>
          <a:p>
            <a:pPr marL="0" indent="0">
              <a:buNone/>
            </a:pPr>
            <a:endParaRPr lang="en-GB" sz="2000" dirty="0"/>
          </a:p>
        </p:txBody>
      </p:sp>
    </p:spTree>
    <p:extLst>
      <p:ext uri="{BB962C8B-B14F-4D97-AF65-F5344CB8AC3E}">
        <p14:creationId xmlns:p14="http://schemas.microsoft.com/office/powerpoint/2010/main" val="3375674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24" name="Rectangle 23">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7" name="Rectangle 26">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AB552-ACE0-43AD-8AA3-C281C8E5F316}"/>
              </a:ext>
            </a:extLst>
          </p:cNvPr>
          <p:cNvSpPr>
            <a:spLocks noGrp="1"/>
          </p:cNvSpPr>
          <p:nvPr>
            <p:ph type="title"/>
          </p:nvPr>
        </p:nvSpPr>
        <p:spPr>
          <a:xfrm>
            <a:off x="1153618" y="1239927"/>
            <a:ext cx="4008586" cy="4680583"/>
          </a:xfrm>
        </p:spPr>
        <p:txBody>
          <a:bodyPr anchor="ctr">
            <a:normAutofit/>
          </a:bodyPr>
          <a:lstStyle/>
          <a:p>
            <a:r>
              <a:rPr lang="en-GB" sz="4800" b="1" i="0" u="sng" strike="noStrik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5 Stages of team development</a:t>
            </a:r>
            <a:r>
              <a:rPr lang="en-GB" sz="4800" b="1" i="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GB" sz="4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963063-E414-461A-A9BB-D51AB977BC45}"/>
              </a:ext>
            </a:extLst>
          </p:cNvPr>
          <p:cNvSpPr>
            <a:spLocks noGrp="1"/>
          </p:cNvSpPr>
          <p:nvPr>
            <p:ph idx="1"/>
          </p:nvPr>
        </p:nvSpPr>
        <p:spPr>
          <a:xfrm>
            <a:off x="6291923" y="1239927"/>
            <a:ext cx="4971824" cy="4680583"/>
          </a:xfrm>
        </p:spPr>
        <p:txBody>
          <a:bodyPr anchor="ctr">
            <a:normAutofit lnSpcReduction="10000"/>
          </a:bodyPr>
          <a:lstStyle/>
          <a:p>
            <a:r>
              <a:rPr lang="en-GB" sz="2000" b="0" i="0" u="none" strike="noStrike" dirty="0">
                <a:effectLst/>
                <a:latin typeface="Arial" panose="020B0604020202020204" pitchFamily="34" charset="0"/>
                <a:cs typeface="Arial" panose="020B0604020202020204" pitchFamily="34" charset="0"/>
              </a:rPr>
              <a:t>This idea of the " 5 stages of team development" came a published piece from 1965 called "Tuckman's stages" by Bruce Wayne Tuckman.</a:t>
            </a:r>
            <a:r>
              <a:rPr lang="en-GB" sz="2000" b="0" i="0" dirty="0">
                <a:effectLst/>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pPr rtl="0" fontAlgn="base">
              <a:buFont typeface="+mj-lt"/>
              <a:buAutoNum type="arabicPeriod"/>
            </a:pPr>
            <a:r>
              <a:rPr lang="en-GB" sz="2000" b="0" i="0" u="none" strike="noStrike" dirty="0">
                <a:effectLst/>
                <a:latin typeface="Arial" panose="020B0604020202020204" pitchFamily="34" charset="0"/>
                <a:cs typeface="Arial" panose="020B0604020202020204" pitchFamily="34" charset="0"/>
              </a:rPr>
              <a:t>Forming  -  Getting the task started</a:t>
            </a:r>
            <a:r>
              <a:rPr lang="en-US" sz="2000" b="0" i="0" dirty="0">
                <a:effectLst/>
                <a:latin typeface="Arial" panose="020B0604020202020204" pitchFamily="34" charset="0"/>
                <a:cs typeface="Arial" panose="020B0604020202020204" pitchFamily="34" charset="0"/>
              </a:rPr>
              <a:t>​</a:t>
            </a:r>
          </a:p>
          <a:p>
            <a:pPr rtl="0" fontAlgn="base">
              <a:buFont typeface="+mj-lt"/>
              <a:buAutoNum type="arabicPeriod"/>
            </a:pPr>
            <a:r>
              <a:rPr lang="en-GB" sz="2000" b="0" i="0" u="none" strike="noStrike" dirty="0">
                <a:effectLst/>
                <a:latin typeface="Arial" panose="020B0604020202020204" pitchFamily="34" charset="0"/>
                <a:cs typeface="Arial" panose="020B0604020202020204" pitchFamily="34" charset="0"/>
              </a:rPr>
              <a:t>Storming – Conflict between individuals</a:t>
            </a:r>
            <a:r>
              <a:rPr lang="en-US" sz="2000" b="0" i="0" dirty="0">
                <a:effectLst/>
                <a:latin typeface="Arial" panose="020B0604020202020204" pitchFamily="34" charset="0"/>
                <a:cs typeface="Arial" panose="020B0604020202020204" pitchFamily="34" charset="0"/>
              </a:rPr>
              <a:t>​</a:t>
            </a:r>
          </a:p>
          <a:p>
            <a:pPr rtl="0" fontAlgn="base">
              <a:buFont typeface="+mj-lt"/>
              <a:buAutoNum type="arabicPeriod"/>
            </a:pPr>
            <a:r>
              <a:rPr lang="en-GB" sz="2000" b="0" i="0" u="none" strike="noStrike" dirty="0">
                <a:effectLst/>
                <a:latin typeface="Arial" panose="020B0604020202020204" pitchFamily="34" charset="0"/>
                <a:cs typeface="Arial" panose="020B0604020202020204" pitchFamily="34" charset="0"/>
              </a:rPr>
              <a:t>Norming - Beginning to work as a team</a:t>
            </a:r>
            <a:r>
              <a:rPr lang="en-GB" sz="2000" b="0" i="0" dirty="0">
                <a:effectLst/>
                <a:latin typeface="Arial" panose="020B0604020202020204" pitchFamily="34" charset="0"/>
                <a:cs typeface="Arial" panose="020B0604020202020204" pitchFamily="34" charset="0"/>
              </a:rPr>
              <a:t>​</a:t>
            </a:r>
          </a:p>
          <a:p>
            <a:pPr rtl="0" fontAlgn="base">
              <a:buFont typeface="+mj-lt"/>
              <a:buAutoNum type="arabicPeriod"/>
            </a:pPr>
            <a:r>
              <a:rPr lang="en-GB" sz="2000" b="0" i="0" u="none" strike="noStrike" dirty="0">
                <a:effectLst/>
                <a:latin typeface="Arial" panose="020B0604020202020204" pitchFamily="34" charset="0"/>
                <a:cs typeface="Arial" panose="020B0604020202020204" pitchFamily="34" charset="0"/>
              </a:rPr>
              <a:t> Performing -  In sync and working effectively together</a:t>
            </a:r>
            <a:r>
              <a:rPr lang="en-US" sz="2000" b="0" i="0" dirty="0">
                <a:effectLst/>
                <a:latin typeface="Arial" panose="020B0604020202020204" pitchFamily="34" charset="0"/>
                <a:cs typeface="Arial" panose="020B0604020202020204" pitchFamily="34" charset="0"/>
              </a:rPr>
              <a:t>​</a:t>
            </a:r>
          </a:p>
          <a:p>
            <a:pPr rtl="0" fontAlgn="base">
              <a:buFont typeface="+mj-lt"/>
              <a:buAutoNum type="arabicPeriod"/>
            </a:pPr>
            <a:r>
              <a:rPr lang="en-GB" sz="2000" b="0" i="0" u="none" strike="noStrike" dirty="0">
                <a:effectLst/>
                <a:latin typeface="Arial" panose="020B0604020202020204" pitchFamily="34" charset="0"/>
                <a:cs typeface="Arial" panose="020B0604020202020204" pitchFamily="34" charset="0"/>
              </a:rPr>
              <a:t>Adjourning – view Success made </a:t>
            </a:r>
            <a:r>
              <a:rPr lang="en-US" sz="2000" b="0" i="0" dirty="0">
                <a:effectLst/>
                <a:latin typeface="Arial" panose="020B0604020202020204" pitchFamily="34" charset="0"/>
                <a:cs typeface="Arial" panose="020B0604020202020204" pitchFamily="34" charset="0"/>
              </a:rPr>
              <a:t>​</a:t>
            </a:r>
          </a:p>
          <a:p>
            <a:pPr marL="0" indent="0" rtl="0" fontAlgn="base">
              <a:buNone/>
            </a:pPr>
            <a:r>
              <a:rPr lang="en-GB" sz="2000" b="1" i="1" u="none" strike="noStrike" dirty="0">
                <a:effectLst/>
                <a:latin typeface="Arial" panose="020B0604020202020204" pitchFamily="34" charset="0"/>
                <a:cs typeface="Arial" panose="020B0604020202020204" pitchFamily="34" charset="0"/>
              </a:rPr>
              <a:t>(Scully, 2020)</a:t>
            </a:r>
          </a:p>
          <a:p>
            <a:pPr marL="0" indent="0" rtl="0" fontAlgn="base">
              <a:buNone/>
            </a:pPr>
            <a:endParaRPr lang="en-GB" sz="2000" b="1" i="1" dirty="0">
              <a:latin typeface="Arial" panose="020B0604020202020204" pitchFamily="34" charset="0"/>
              <a:cs typeface="Arial" panose="020B0604020202020204" pitchFamily="34" charset="0"/>
            </a:endParaRPr>
          </a:p>
          <a:p>
            <a:pPr marL="0" indent="0" fontAlgn="base">
              <a:buNone/>
            </a:pPr>
            <a:r>
              <a:rPr lang="en-US" sz="1800" b="1" i="0" dirty="0">
                <a:effectLst/>
                <a:latin typeface="Arial" panose="020B0604020202020204" pitchFamily="34" charset="0"/>
                <a:cs typeface="Arial" panose="020B0604020202020204" pitchFamily="34" charset="0"/>
              </a:rPr>
              <a:t>Sinead Nicole Holder (2011372)</a:t>
            </a:r>
          </a:p>
          <a:p>
            <a:pPr marL="0" indent="0" rtl="0" fontAlgn="base">
              <a:buNone/>
            </a:pPr>
            <a:endParaRPr lang="en-GB" sz="2000" b="1" i="1" dirty="0">
              <a:effectLst/>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90491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A54D8D-9C4C-4FCA-9110-37038A4EA91C}"/>
              </a:ext>
            </a:extLst>
          </p:cNvPr>
          <p:cNvSpPr>
            <a:spLocks noGrp="1"/>
          </p:cNvSpPr>
          <p:nvPr>
            <p:ph type="title"/>
          </p:nvPr>
        </p:nvSpPr>
        <p:spPr>
          <a:xfrm>
            <a:off x="1153618" y="1239927"/>
            <a:ext cx="4008586" cy="4680583"/>
          </a:xfrm>
        </p:spPr>
        <p:txBody>
          <a:bodyPr anchor="ctr">
            <a:normAutofit/>
          </a:bodyPr>
          <a:lstStyle/>
          <a:p>
            <a:r>
              <a:rPr lang="en-GB" sz="4000" b="1" i="0" u="sng" strike="noStrik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Examples of how to incorporate the 5 stages into your workplace</a:t>
            </a:r>
            <a:r>
              <a:rPr lang="en-GB" sz="4000" b="1" i="0"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GB" sz="4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80189BA-8B20-44C2-8392-3F62EB8844DC}"/>
              </a:ext>
            </a:extLst>
          </p:cNvPr>
          <p:cNvSpPr>
            <a:spLocks noGrp="1"/>
          </p:cNvSpPr>
          <p:nvPr>
            <p:ph idx="1"/>
          </p:nvPr>
        </p:nvSpPr>
        <p:spPr>
          <a:xfrm>
            <a:off x="6291923" y="742123"/>
            <a:ext cx="4971824" cy="5484110"/>
          </a:xfrm>
        </p:spPr>
        <p:txBody>
          <a:bodyPr anchor="ctr">
            <a:normAutofit fontScale="92500" lnSpcReduction="20000"/>
          </a:bodyPr>
          <a:lstStyle/>
          <a:p>
            <a:pPr marL="0" indent="0" rtl="0" fontAlgn="base">
              <a:buNone/>
            </a:pPr>
            <a:r>
              <a:rPr lang="en-GB" sz="2000" b="1" i="0" u="sng" strike="noStrike" dirty="0">
                <a:effectLst/>
                <a:latin typeface="Arial" panose="020B0604020202020204" pitchFamily="34" charset="0"/>
                <a:cs typeface="Arial" panose="020B0604020202020204" pitchFamily="34" charset="0"/>
              </a:rPr>
              <a:t>From Team Members                                       </a:t>
            </a:r>
          </a:p>
          <a:p>
            <a:pPr rtl="0" fontAlgn="base">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Have Common Goals</a:t>
            </a:r>
            <a:r>
              <a:rPr lang="en-GB" sz="1400" b="0" i="0" dirty="0">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Share Ideas/information</a:t>
            </a:r>
            <a:r>
              <a:rPr lang="en-US" sz="1400" b="0" i="0" dirty="0">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Be able to adapt to change </a:t>
            </a:r>
            <a:r>
              <a:rPr lang="en-GB" sz="1400" b="0" i="0" dirty="0">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Socialise/ build relationships</a:t>
            </a:r>
            <a:r>
              <a:rPr lang="en-US" sz="1400" b="0" i="0" dirty="0">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Good communication</a:t>
            </a:r>
            <a:r>
              <a:rPr lang="en-US" sz="1400" b="0" i="0" dirty="0">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Celebrate success</a:t>
            </a:r>
            <a:endParaRPr lang="en-GB" sz="1400" b="0" i="0" dirty="0">
              <a:effectLst/>
              <a:latin typeface="Arial" panose="020B0604020202020204" pitchFamily="34" charset="0"/>
              <a:cs typeface="Arial" panose="020B0604020202020204" pitchFamily="34" charset="0"/>
            </a:endParaRPr>
          </a:p>
          <a:p>
            <a:pPr marL="0" indent="0">
              <a:buNone/>
            </a:pPr>
            <a:endParaRPr lang="en-GB" sz="800" dirty="0"/>
          </a:p>
          <a:p>
            <a:pPr marL="0" indent="0">
              <a:buNone/>
            </a:pPr>
            <a:r>
              <a:rPr lang="en-GB" sz="2000" b="1" i="0" u="sng" dirty="0">
                <a:latin typeface="Arial" panose="020B0604020202020204" pitchFamily="34" charset="0"/>
                <a:cs typeface="Arial" panose="020B0604020202020204" pitchFamily="34" charset="0"/>
              </a:rPr>
              <a:t>From management/HR</a:t>
            </a:r>
          </a:p>
          <a:p>
            <a:pPr fontAlgn="base"/>
            <a:r>
              <a:rPr lang="en-GB" sz="1400" b="0" i="0" u="none" strike="noStrike" dirty="0">
                <a:effectLst/>
                <a:latin typeface="Arial" panose="020B0604020202020204" pitchFamily="34" charset="0"/>
                <a:cs typeface="Arial" panose="020B0604020202020204" pitchFamily="34" charset="0"/>
              </a:rPr>
              <a:t> Delegate roles and responsibility</a:t>
            </a:r>
            <a:r>
              <a:rPr lang="en-GB" sz="1400" b="0" i="0" dirty="0">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 Set rules/boundaries</a:t>
            </a:r>
            <a:r>
              <a:rPr lang="en-GB" sz="1400" b="0" i="0" dirty="0">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 Clear communication</a:t>
            </a:r>
            <a:r>
              <a:rPr lang="en-US" sz="1400" b="0" i="0" dirty="0">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 Performance feedback</a:t>
            </a:r>
            <a:r>
              <a:rPr lang="en-US" sz="1400" b="0" i="0" dirty="0">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 Resolve conflict</a:t>
            </a:r>
            <a:r>
              <a:rPr lang="en-GB" sz="1400" b="0" i="0" dirty="0">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1400" b="0" i="0" u="none" strike="noStrike" dirty="0">
                <a:effectLst/>
                <a:latin typeface="Arial" panose="020B0604020202020204" pitchFamily="34" charset="0"/>
                <a:cs typeface="Arial" panose="020B0604020202020204" pitchFamily="34" charset="0"/>
              </a:rPr>
              <a:t> Acknowledge good work &amp; reward it</a:t>
            </a:r>
            <a:r>
              <a:rPr lang="en-GB" sz="1400" b="0" i="0" dirty="0">
                <a:effectLst/>
                <a:latin typeface="Arial" panose="020B0604020202020204" pitchFamily="34" charset="0"/>
                <a:cs typeface="Arial" panose="020B0604020202020204" pitchFamily="34" charset="0"/>
              </a:rPr>
              <a:t>​</a:t>
            </a:r>
          </a:p>
          <a:p>
            <a:pPr marL="0" indent="0" rtl="0" fontAlgn="base">
              <a:buNone/>
            </a:pPr>
            <a:endParaRPr lang="en-GB" sz="1400" b="0" i="0" dirty="0">
              <a:effectLst/>
              <a:latin typeface="Arial" panose="020B0604020202020204" pitchFamily="34" charset="0"/>
              <a:cs typeface="Arial" panose="020B0604020202020204" pitchFamily="34" charset="0"/>
            </a:endParaRPr>
          </a:p>
          <a:p>
            <a:pPr marL="0" indent="0" algn="l" rtl="0" fontAlgn="base">
              <a:buNone/>
            </a:pPr>
            <a:r>
              <a:rPr lang="en-GB" sz="2200" b="1" i="1" u="none" strike="noStrike" dirty="0">
                <a:solidFill>
                  <a:srgbClr val="000000"/>
                </a:solidFill>
                <a:effectLst/>
                <a:latin typeface="Calibri" panose="020F0502020204030204" pitchFamily="34" charset="0"/>
              </a:rPr>
              <a:t>(</a:t>
            </a:r>
            <a:r>
              <a:rPr lang="en-GB" sz="2200" b="1" i="1" u="none" strike="noStrike" dirty="0" err="1">
                <a:solidFill>
                  <a:srgbClr val="000000"/>
                </a:solidFill>
                <a:effectLst/>
                <a:latin typeface="Calibri" panose="020F0502020204030204" pitchFamily="34" charset="0"/>
              </a:rPr>
              <a:t>Llopis</a:t>
            </a:r>
            <a:r>
              <a:rPr lang="en-GB" sz="2200" b="1" i="1" u="none" strike="noStrike" dirty="0">
                <a:solidFill>
                  <a:srgbClr val="000000"/>
                </a:solidFill>
                <a:effectLst/>
                <a:latin typeface="Calibri" panose="020F0502020204030204" pitchFamily="34" charset="0"/>
              </a:rPr>
              <a:t>, 2012)</a:t>
            </a:r>
            <a:r>
              <a:rPr lang="en-US" sz="2200" b="1" i="1" dirty="0">
                <a:solidFill>
                  <a:srgbClr val="000000"/>
                </a:solidFill>
                <a:effectLst/>
                <a:latin typeface="Calibri" panose="020F0502020204030204" pitchFamily="34" charset="0"/>
              </a:rPr>
              <a:t>​ </a:t>
            </a:r>
            <a:r>
              <a:rPr lang="en-GB" sz="2200" b="1" i="1" u="none" strike="noStrike" dirty="0">
                <a:solidFill>
                  <a:srgbClr val="000000"/>
                </a:solidFill>
                <a:effectLst/>
                <a:latin typeface="Calibri" panose="020F0502020204030204" pitchFamily="34" charset="0"/>
              </a:rPr>
              <a:t>(Berkeley university,?)</a:t>
            </a:r>
          </a:p>
          <a:p>
            <a:pPr marL="0" indent="0" algn="l" rtl="0" fontAlgn="base">
              <a:buNone/>
            </a:pPr>
            <a:endParaRPr lang="en-GB" sz="2200" b="1" i="1" dirty="0">
              <a:solidFill>
                <a:srgbClr val="000000"/>
              </a:solidFill>
              <a:latin typeface="Calibri" panose="020F0502020204030204" pitchFamily="34" charset="0"/>
            </a:endParaRPr>
          </a:p>
          <a:p>
            <a:pPr marL="0" indent="0" fontAlgn="base">
              <a:buNone/>
            </a:pPr>
            <a:r>
              <a:rPr lang="en-US" sz="2000" b="1" i="0" dirty="0">
                <a:effectLst/>
                <a:latin typeface="Arial" panose="020B0604020202020204" pitchFamily="34" charset="0"/>
                <a:cs typeface="Arial" panose="020B0604020202020204" pitchFamily="34" charset="0"/>
              </a:rPr>
              <a:t>Sinead Nicole Holder (2011372)</a:t>
            </a:r>
          </a:p>
          <a:p>
            <a:pPr marL="0" indent="0" algn="l" rtl="0" fontAlgn="base">
              <a:buNone/>
            </a:pPr>
            <a:endParaRPr lang="en-GB" sz="2200" b="1" i="1" dirty="0">
              <a:solidFill>
                <a:srgbClr val="000000"/>
              </a:solidFill>
              <a:effectLst/>
              <a:latin typeface="Segoe UI" panose="020B0502040204020203" pitchFamily="34" charset="0"/>
            </a:endParaRPr>
          </a:p>
          <a:p>
            <a:pPr marL="0" indent="0" rtl="0" fontAlgn="base">
              <a:buNone/>
            </a:pPr>
            <a:endParaRPr lang="en-GB" sz="1400" b="0" i="0" dirty="0">
              <a:effectLst/>
              <a:latin typeface="Arial" panose="020B0604020202020204" pitchFamily="34" charset="0"/>
              <a:cs typeface="Arial" panose="020B0604020202020204" pitchFamily="34" charset="0"/>
            </a:endParaRPr>
          </a:p>
          <a:p>
            <a:pPr marL="0" indent="0" rtl="0" fontAlgn="base">
              <a:buNone/>
            </a:pPr>
            <a:endParaRPr lang="en-GB" sz="1400" b="0" i="0" dirty="0">
              <a:effectLst/>
              <a:latin typeface="Arial" panose="020B0604020202020204" pitchFamily="34" charset="0"/>
              <a:cs typeface="Arial" panose="020B0604020202020204" pitchFamily="34" charset="0"/>
            </a:endParaRPr>
          </a:p>
          <a:p>
            <a:pPr marL="0" indent="0">
              <a:buNone/>
            </a:pPr>
            <a:endParaRPr lang="en-GB" sz="800" dirty="0"/>
          </a:p>
        </p:txBody>
      </p:sp>
    </p:spTree>
    <p:extLst>
      <p:ext uri="{BB962C8B-B14F-4D97-AF65-F5344CB8AC3E}">
        <p14:creationId xmlns:p14="http://schemas.microsoft.com/office/powerpoint/2010/main" val="3698014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33"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4"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5"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CC773D-8FBD-4902-813A-46629DFD61D3}"/>
              </a:ext>
            </a:extLst>
          </p:cNvPr>
          <p:cNvSpPr>
            <a:spLocks noGrp="1"/>
          </p:cNvSpPr>
          <p:nvPr>
            <p:ph type="title"/>
          </p:nvPr>
        </p:nvSpPr>
        <p:spPr>
          <a:xfrm>
            <a:off x="1153618" y="1239927"/>
            <a:ext cx="4008586" cy="4680583"/>
          </a:xfrm>
        </p:spPr>
        <p:txBody>
          <a:bodyPr anchor="ctr">
            <a:normAutofit/>
          </a:bodyPr>
          <a:lstStyle/>
          <a:p>
            <a:r>
              <a:rPr lang="en-GB" sz="3300" b="1" u="sng" strike="noStrike">
                <a:effectLst>
                  <a:outerShdw blurRad="38100" dist="38100" dir="2700000" algn="tl">
                    <a:srgbClr val="000000">
                      <a:alpha val="43137"/>
                    </a:srgbClr>
                  </a:outerShdw>
                </a:effectLst>
                <a:latin typeface="Arial" panose="020B0604020202020204" pitchFamily="34" charset="0"/>
                <a:cs typeface="Arial" panose="020B0604020202020204" pitchFamily="34" charset="0"/>
              </a:rPr>
              <a:t>Outcome of successful team development</a:t>
            </a:r>
            <a:r>
              <a:rPr lang="en-GB" sz="3300" b="1" u="sng">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p:txBody>
      </p:sp>
      <p:sp>
        <p:nvSpPr>
          <p:cNvPr id="37" name="Content Placeholder 2">
            <a:extLst>
              <a:ext uri="{FF2B5EF4-FFF2-40B4-BE49-F238E27FC236}">
                <a16:creationId xmlns:a16="http://schemas.microsoft.com/office/drawing/2014/main" id="{32AAFE99-FEFA-4089-A9E2-7B3EC0FE9166}"/>
              </a:ext>
            </a:extLst>
          </p:cNvPr>
          <p:cNvSpPr>
            <a:spLocks noGrp="1"/>
          </p:cNvSpPr>
          <p:nvPr>
            <p:ph idx="1"/>
          </p:nvPr>
        </p:nvSpPr>
        <p:spPr>
          <a:xfrm>
            <a:off x="6291923" y="1239927"/>
            <a:ext cx="4971824" cy="4680583"/>
          </a:xfrm>
        </p:spPr>
        <p:txBody>
          <a:bodyPr anchor="ctr">
            <a:normAutofit/>
          </a:bodyPr>
          <a:lstStyle/>
          <a:p>
            <a:pPr rtl="0" fontAlgn="base">
              <a:buFont typeface="Arial" panose="020B0604020202020204" pitchFamily="34" charset="0"/>
              <a:buChar char="•"/>
            </a:pPr>
            <a:r>
              <a:rPr lang="en-GB" sz="2000" b="0" i="0" u="none" strike="noStrike" dirty="0">
                <a:effectLst/>
                <a:latin typeface="Arial" panose="020B0604020202020204" pitchFamily="34" charset="0"/>
                <a:cs typeface="Arial" panose="020B0604020202020204" pitchFamily="34" charset="0"/>
              </a:rPr>
              <a:t>Increased trust between everyone</a:t>
            </a:r>
            <a:r>
              <a:rPr lang="en-US" sz="2000" b="0" i="0" dirty="0">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2000" b="0" i="0" u="none" strike="noStrike" dirty="0">
                <a:effectLst/>
                <a:latin typeface="Arial" panose="020B0604020202020204" pitchFamily="34" charset="0"/>
                <a:cs typeface="Arial" panose="020B0604020202020204" pitchFamily="34" charset="0"/>
              </a:rPr>
              <a:t>Improved communication within the team</a:t>
            </a:r>
            <a:r>
              <a:rPr lang="en-US" sz="2000" b="0" i="0" dirty="0">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2000" b="0" i="0" u="none" strike="noStrike" dirty="0">
                <a:effectLst/>
                <a:latin typeface="Arial" panose="020B0604020202020204" pitchFamily="34" charset="0"/>
                <a:cs typeface="Arial" panose="020B0604020202020204" pitchFamily="34" charset="0"/>
              </a:rPr>
              <a:t>Increased productivity</a:t>
            </a:r>
            <a:r>
              <a:rPr lang="en-GB" sz="2000" b="0" i="0" dirty="0">
                <a:effectLst/>
                <a:latin typeface="Arial" panose="020B0604020202020204" pitchFamily="34" charset="0"/>
                <a:cs typeface="Arial" panose="020B0604020202020204" pitchFamily="34" charset="0"/>
              </a:rPr>
              <a:t>​</a:t>
            </a:r>
          </a:p>
          <a:p>
            <a:pPr rtl="0" fontAlgn="base">
              <a:buFont typeface="Arial" panose="020B0604020202020204" pitchFamily="34" charset="0"/>
              <a:buChar char="•"/>
            </a:pPr>
            <a:r>
              <a:rPr lang="en-GB" sz="2000" b="0" i="0" u="none" strike="noStrike" dirty="0">
                <a:effectLst/>
                <a:latin typeface="Arial" panose="020B0604020202020204" pitchFamily="34" charset="0"/>
                <a:cs typeface="Arial" panose="020B0604020202020204" pitchFamily="34" charset="0"/>
              </a:rPr>
              <a:t>Better work ethic</a:t>
            </a:r>
            <a:r>
              <a:rPr lang="en-US" sz="2000" b="0" i="0" dirty="0">
                <a:effectLst/>
                <a:latin typeface="Arial" panose="020B0604020202020204" pitchFamily="34" charset="0"/>
                <a:cs typeface="Arial" panose="020B0604020202020204" pitchFamily="34" charset="0"/>
              </a:rPr>
              <a:t>​</a:t>
            </a:r>
          </a:p>
          <a:p>
            <a:pPr marL="0" indent="0" algn="ctr" rtl="0" fontAlgn="base">
              <a:buNone/>
            </a:pPr>
            <a:r>
              <a:rPr lang="en-GB" sz="2000" b="0" i="0" u="none" strike="noStrike" dirty="0">
                <a:effectLst/>
                <a:latin typeface="Arial" panose="020B0604020202020204" pitchFamily="34" charset="0"/>
                <a:cs typeface="Arial" panose="020B0604020202020204" pitchFamily="34" charset="0"/>
              </a:rPr>
              <a:t>(</a:t>
            </a:r>
            <a:r>
              <a:rPr lang="en-GB" sz="2000" b="1" i="1" strike="noStrike" dirty="0">
                <a:effectLst/>
                <a:latin typeface="Arial" panose="020B0604020202020204" pitchFamily="34" charset="0"/>
                <a:cs typeface="Arial" panose="020B0604020202020204" pitchFamily="34" charset="0"/>
              </a:rPr>
              <a:t>Deakin University)</a:t>
            </a:r>
            <a:r>
              <a:rPr lang="en-GB" sz="2000" b="1" i="1" dirty="0">
                <a:effectLst/>
                <a:latin typeface="Arial" panose="020B0604020202020204" pitchFamily="34" charset="0"/>
                <a:cs typeface="Arial" panose="020B0604020202020204" pitchFamily="34" charset="0"/>
              </a:rPr>
              <a:t>​</a:t>
            </a:r>
          </a:p>
          <a:p>
            <a:pPr marL="0" indent="0" algn="ctr" rtl="0" fontAlgn="base">
              <a:buNone/>
            </a:pPr>
            <a:endParaRPr lang="en-GB" sz="2000" b="1" i="1" dirty="0">
              <a:latin typeface="Arial" panose="020B0604020202020204" pitchFamily="34" charset="0"/>
              <a:cs typeface="Arial" panose="020B0604020202020204" pitchFamily="34" charset="0"/>
            </a:endParaRPr>
          </a:p>
          <a:p>
            <a:pPr marL="0" indent="0" fontAlgn="base">
              <a:buNone/>
            </a:pPr>
            <a:r>
              <a:rPr lang="en-US" sz="1800" b="1" i="0" dirty="0">
                <a:effectLst/>
                <a:latin typeface="Arial" panose="020B0604020202020204" pitchFamily="34" charset="0"/>
                <a:cs typeface="Arial" panose="020B0604020202020204" pitchFamily="34" charset="0"/>
              </a:rPr>
              <a:t>Sinead Nicole Holder (2011372)</a:t>
            </a:r>
          </a:p>
          <a:p>
            <a:pPr marL="0" indent="0" rtl="0" fontAlgn="base">
              <a:buNone/>
            </a:pPr>
            <a:endParaRPr lang="en-GB" sz="2000" b="1" i="1" dirty="0">
              <a:effectLst/>
              <a:latin typeface="Arial" panose="020B0604020202020204" pitchFamily="34" charset="0"/>
              <a:cs typeface="Arial" panose="020B0604020202020204" pitchFamily="34" charset="0"/>
            </a:endParaRPr>
          </a:p>
          <a:p>
            <a:pPr marL="0" indent="0">
              <a:buNone/>
            </a:pPr>
            <a:endParaRPr lang="en-GB" sz="2000" dirty="0"/>
          </a:p>
        </p:txBody>
      </p:sp>
    </p:spTree>
    <p:extLst>
      <p:ext uri="{BB962C8B-B14F-4D97-AF65-F5344CB8AC3E}">
        <p14:creationId xmlns:p14="http://schemas.microsoft.com/office/powerpoint/2010/main" val="30821634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47" name="Rectangle 46">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7" name="Straight Connector 47">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50" name="Rectangle 49">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1">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6E2DB7-AEB1-4666-B210-232D45BB8B0C}"/>
              </a:ext>
            </a:extLst>
          </p:cNvPr>
          <p:cNvSpPr>
            <a:spLocks noGrp="1"/>
          </p:cNvSpPr>
          <p:nvPr>
            <p:ph type="title"/>
          </p:nvPr>
        </p:nvSpPr>
        <p:spPr>
          <a:xfrm>
            <a:off x="1153618" y="1239927"/>
            <a:ext cx="4008586" cy="4680583"/>
          </a:xfrm>
        </p:spPr>
        <p:txBody>
          <a:bodyPr anchor="ctr">
            <a:normAutofit/>
          </a:bodyPr>
          <a:lstStyle/>
          <a:p>
            <a:r>
              <a:rPr lang="en-GB" sz="52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836D5D87-343D-4945-B539-50F253B12F51}"/>
              </a:ext>
            </a:extLst>
          </p:cNvPr>
          <p:cNvSpPr>
            <a:spLocks noGrp="1"/>
          </p:cNvSpPr>
          <p:nvPr>
            <p:ph idx="1"/>
          </p:nvPr>
        </p:nvSpPr>
        <p:spPr>
          <a:xfrm>
            <a:off x="6291923" y="1239927"/>
            <a:ext cx="4971824" cy="4680583"/>
          </a:xfrm>
        </p:spPr>
        <p:txBody>
          <a:bodyPr anchor="ctr">
            <a:normAutofit lnSpcReduction="10000"/>
          </a:bodyPr>
          <a:lstStyle/>
          <a:p>
            <a:pPr marL="0" indent="0">
              <a:buNone/>
            </a:pPr>
            <a:r>
              <a:rPr lang="en-GB" sz="1900" dirty="0">
                <a:latin typeface="Arial" panose="020B0604020202020204" pitchFamily="34" charset="0"/>
                <a:cs typeface="Arial" panose="020B0604020202020204" pitchFamily="34" charset="0"/>
              </a:rPr>
              <a:t>Altogether, there are many factors that play a part in successful, effective teamwork and communication. Although there are many benefits that come from teamwork, it is fundamental to understand the many factors that come with a successful team: </a:t>
            </a:r>
          </a:p>
          <a:p>
            <a:pPr marL="0" indent="0">
              <a:buNone/>
            </a:pPr>
            <a:endParaRPr lang="en-GB" sz="1900" dirty="0">
              <a:latin typeface="Arial" panose="020B0604020202020204" pitchFamily="34" charset="0"/>
              <a:cs typeface="Arial" panose="020B0604020202020204" pitchFamily="34" charset="0"/>
            </a:endParaRPr>
          </a:p>
          <a:p>
            <a:r>
              <a:rPr lang="en-GB" sz="1900" dirty="0">
                <a:latin typeface="Arial" panose="020B0604020202020204" pitchFamily="34" charset="0"/>
                <a:cs typeface="Arial" panose="020B0604020202020204" pitchFamily="34" charset="0"/>
              </a:rPr>
              <a:t>Team development – Identifying areas of weakness and using interdependence and synergy to overcome them.</a:t>
            </a:r>
          </a:p>
          <a:p>
            <a:r>
              <a:rPr lang="en-GB" sz="1900" dirty="0">
                <a:latin typeface="Arial" panose="020B0604020202020204" pitchFamily="34" charset="0"/>
                <a:cs typeface="Arial" panose="020B0604020202020204" pitchFamily="34" charset="0"/>
              </a:rPr>
              <a:t>Team roles – The importance of each member’s role.</a:t>
            </a:r>
          </a:p>
          <a:p>
            <a:r>
              <a:rPr lang="en-GB" sz="1900" dirty="0">
                <a:latin typeface="Arial" panose="020B0604020202020204" pitchFamily="34" charset="0"/>
                <a:cs typeface="Arial" panose="020B0604020202020204" pitchFamily="34" charset="0"/>
              </a:rPr>
              <a:t>Managing conflict – Building an understanding with your team members using verbal and non-verbal communication.</a:t>
            </a:r>
          </a:p>
          <a:p>
            <a:pPr marL="0" indent="0">
              <a:buNone/>
            </a:pPr>
            <a:endParaRPr lang="en-GB" sz="1900" dirty="0"/>
          </a:p>
        </p:txBody>
      </p:sp>
    </p:spTree>
    <p:extLst>
      <p:ext uri="{BB962C8B-B14F-4D97-AF65-F5344CB8AC3E}">
        <p14:creationId xmlns:p14="http://schemas.microsoft.com/office/powerpoint/2010/main" val="1195334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40" name="Rectangle 39">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1" name="Straight Connector 40">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43" name="Rectangle 42">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DCC09F-C454-4FEE-B2B8-07CFAF51683B}"/>
              </a:ext>
            </a:extLst>
          </p:cNvPr>
          <p:cNvSpPr>
            <a:spLocks noGrp="1"/>
          </p:cNvSpPr>
          <p:nvPr>
            <p:ph type="title"/>
          </p:nvPr>
        </p:nvSpPr>
        <p:spPr>
          <a:xfrm>
            <a:off x="1153618" y="1239927"/>
            <a:ext cx="4008586" cy="4680583"/>
          </a:xfrm>
        </p:spPr>
        <p:txBody>
          <a:bodyPr vert="horz" lIns="91440" tIns="45720" rIns="91440" bIns="45720" rtlCol="0" anchor="ctr">
            <a:normAutofit/>
          </a:bodyPr>
          <a:lstStyle/>
          <a:p>
            <a:r>
              <a:rPr lang="en-US" sz="5200" b="1" u="sng" kern="120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F2D672D2-334B-41DD-A344-14BB25C0AD1A}"/>
              </a:ext>
            </a:extLst>
          </p:cNvPr>
          <p:cNvSpPr>
            <a:spLocks noGrp="1"/>
          </p:cNvSpPr>
          <p:nvPr>
            <p:ph idx="1"/>
          </p:nvPr>
        </p:nvSpPr>
        <p:spPr>
          <a:xfrm>
            <a:off x="6291923" y="1239927"/>
            <a:ext cx="4971824" cy="4680583"/>
          </a:xfrm>
        </p:spPr>
        <p:txBody>
          <a:bodyPr vert="horz" lIns="91440" tIns="45720" rIns="91440" bIns="45720" rtlCol="0" anchor="ctr">
            <a:normAutofit/>
          </a:bodyPr>
          <a:lstStyle/>
          <a:p>
            <a:pPr marL="0" indent="0">
              <a:buNone/>
            </a:pPr>
            <a:r>
              <a:rPr lang="en-GB" sz="1400" b="1" u="sng" dirty="0">
                <a:latin typeface="Arial" panose="020B0604020202020204" pitchFamily="34" charset="0"/>
                <a:cs typeface="Arial" panose="020B0604020202020204" pitchFamily="34" charset="0"/>
              </a:rPr>
              <a:t>Amira</a:t>
            </a:r>
          </a:p>
          <a:p>
            <a:r>
              <a:rPr lang="en-GB" sz="1400" dirty="0">
                <a:latin typeface="Arial" panose="020B0604020202020204" pitchFamily="34" charset="0"/>
                <a:cs typeface="Arial" panose="020B0604020202020204" pitchFamily="34" charset="0"/>
              </a:rPr>
              <a:t>Cambridge Dictionary. (2021) Synergy. Available at: </a:t>
            </a:r>
            <a:r>
              <a:rPr lang="en-GB" sz="1400" dirty="0">
                <a:latin typeface="Arial" panose="020B0604020202020204" pitchFamily="34" charset="0"/>
                <a:cs typeface="Arial" panose="020B0604020202020204" pitchFamily="34" charset="0"/>
                <a:hlinkClick r:id="rId2"/>
              </a:rPr>
              <a:t>https://dictionary.cambridge.org/dictionary/english/synergy</a:t>
            </a:r>
            <a:endParaRPr lang="en-GB" sz="1400" b="0" i="0" dirty="0">
              <a:effectLst/>
              <a:latin typeface="Arial" panose="020B0604020202020204" pitchFamily="34" charset="0"/>
              <a:cs typeface="Arial" panose="020B0604020202020204" pitchFamily="34" charset="0"/>
            </a:endParaRPr>
          </a:p>
          <a:p>
            <a:r>
              <a:rPr lang="en-GB" sz="1400" b="0" i="0" dirty="0">
                <a:effectLst/>
                <a:latin typeface="Arial" panose="020B0604020202020204" pitchFamily="34" charset="0"/>
                <a:cs typeface="Arial" panose="020B0604020202020204" pitchFamily="34" charset="0"/>
              </a:rPr>
              <a:t>Mead, Margaret. (n.d.). </a:t>
            </a:r>
            <a:r>
              <a:rPr lang="en-GB" sz="1400" b="0" i="1" dirty="0">
                <a:effectLst/>
                <a:latin typeface="Arial" panose="020B0604020202020204" pitchFamily="34" charset="0"/>
                <a:cs typeface="Arial" panose="020B0604020202020204" pitchFamily="34" charset="0"/>
              </a:rPr>
              <a:t>Margaret Mead Quotes</a:t>
            </a:r>
            <a:r>
              <a:rPr lang="en-GB" sz="1400" b="0" i="0" dirty="0">
                <a:effectLst/>
                <a:latin typeface="Arial" panose="020B0604020202020204" pitchFamily="34" charset="0"/>
                <a:cs typeface="Arial" panose="020B0604020202020204" pitchFamily="34" charset="0"/>
              </a:rPr>
              <a:t>, BrainyQuotes.com Available </a:t>
            </a:r>
            <a:r>
              <a:rPr lang="en-GB" sz="1400" dirty="0">
                <a:latin typeface="Arial" panose="020B0604020202020204" pitchFamily="34" charset="0"/>
                <a:cs typeface="Arial" panose="020B0604020202020204" pitchFamily="34" charset="0"/>
              </a:rPr>
              <a:t>a</a:t>
            </a:r>
            <a:r>
              <a:rPr lang="en-GB" sz="1400" b="0" i="0" dirty="0">
                <a:effectLst/>
                <a:latin typeface="Arial" panose="020B0604020202020204" pitchFamily="34" charset="0"/>
                <a:cs typeface="Arial" panose="020B0604020202020204" pitchFamily="34" charset="0"/>
              </a:rPr>
              <a:t>t: </a:t>
            </a:r>
            <a:r>
              <a:rPr lang="en-GB" sz="1400" b="0" i="0" dirty="0">
                <a:effectLst/>
                <a:latin typeface="Arial" panose="020B0604020202020204" pitchFamily="34" charset="0"/>
                <a:cs typeface="Arial" panose="020B0604020202020204" pitchFamily="34" charset="0"/>
                <a:hlinkClick r:id="rId3"/>
              </a:rPr>
              <a:t>https://www.brainyquote.com/quotes/margaret_mead_10050</a:t>
            </a:r>
            <a:r>
              <a:rPr lang="en-GB" sz="1400" b="0" i="0" dirty="0">
                <a:effectLst/>
                <a:latin typeface="Arial" panose="020B0604020202020204" pitchFamily="34" charset="0"/>
                <a:cs typeface="Arial" panose="020B0604020202020204" pitchFamily="34" charset="0"/>
              </a:rPr>
              <a:t> (Accessed:10th April 2021)</a:t>
            </a:r>
          </a:p>
          <a:p>
            <a:r>
              <a:rPr lang="en-GB" sz="1400" dirty="0">
                <a:latin typeface="Arial" panose="020B0604020202020204" pitchFamily="34" charset="0"/>
                <a:cs typeface="Arial" panose="020B0604020202020204" pitchFamily="34" charset="0"/>
              </a:rPr>
              <a:t>Laal, M. (2013) ‘</a:t>
            </a:r>
            <a:r>
              <a:rPr lang="en-GB" sz="1400" b="0" i="1" dirty="0">
                <a:effectLst/>
                <a:latin typeface="Arial" panose="020B0604020202020204" pitchFamily="34" charset="0"/>
                <a:cs typeface="Arial" panose="020B0604020202020204" pitchFamily="34" charset="0"/>
              </a:rPr>
              <a:t>Positive Interdependence in Collaborative Learning’</a:t>
            </a:r>
            <a:r>
              <a:rPr lang="en-GB" sz="1400" b="0" dirty="0">
                <a:effectLst/>
                <a:latin typeface="Arial" panose="020B0604020202020204" pitchFamily="34" charset="0"/>
                <a:cs typeface="Arial" panose="020B0604020202020204" pitchFamily="34" charset="0"/>
              </a:rPr>
              <a:t>, Procedia – Social and Behavioural Sciences, 93, pp. 1433 – 1437.</a:t>
            </a:r>
          </a:p>
          <a:p>
            <a:r>
              <a:rPr lang="en-GB" sz="1400" dirty="0" err="1">
                <a:latin typeface="Arial" panose="020B0604020202020204" pitchFamily="34" charset="0"/>
                <a:cs typeface="Arial" panose="020B0604020202020204" pitchFamily="34" charset="0"/>
              </a:rPr>
              <a:t>Laman</a:t>
            </a:r>
            <a:r>
              <a:rPr lang="en-GB" sz="1400" dirty="0">
                <a:latin typeface="Arial" panose="020B0604020202020204" pitchFamily="34" charset="0"/>
                <a:cs typeface="Arial" panose="020B0604020202020204" pitchFamily="34" charset="0"/>
              </a:rPr>
              <a:t>, Scott (2021)</a:t>
            </a:r>
            <a:r>
              <a:rPr lang="en-GB" sz="1400" b="0" i="0" cap="all" dirty="0">
                <a:effectLst/>
                <a:latin typeface="Arial" panose="020B0604020202020204" pitchFamily="34" charset="0"/>
                <a:cs typeface="Arial" panose="020B0604020202020204" pitchFamily="34" charset="0"/>
              </a:rPr>
              <a:t> </a:t>
            </a:r>
            <a:r>
              <a:rPr lang="en-GB" sz="1400" b="0" i="1" dirty="0">
                <a:effectLst/>
                <a:latin typeface="Arial" panose="020B0604020202020204" pitchFamily="34" charset="0"/>
                <a:cs typeface="Arial" panose="020B0604020202020204" pitchFamily="34" charset="0"/>
              </a:rPr>
              <a:t>The </a:t>
            </a:r>
            <a:r>
              <a:rPr lang="en-GB" sz="1400" b="0" i="1" dirty="0" err="1">
                <a:effectLst/>
                <a:latin typeface="Arial" panose="020B0604020202020204" pitchFamily="34" charset="0"/>
                <a:cs typeface="Arial" panose="020B0604020202020204" pitchFamily="34" charset="0"/>
              </a:rPr>
              <a:t>Asq</a:t>
            </a:r>
            <a:r>
              <a:rPr lang="en-GB" sz="1400" b="0" i="1" dirty="0">
                <a:effectLst/>
                <a:latin typeface="Arial" panose="020B0604020202020204" pitchFamily="34" charset="0"/>
                <a:cs typeface="Arial" panose="020B0604020202020204" pitchFamily="34" charset="0"/>
              </a:rPr>
              <a:t> Certified Medical Device Auditor Handbook, 4</a:t>
            </a:r>
            <a:r>
              <a:rPr lang="en-GB" sz="1400" i="1" baseline="30000" dirty="0">
                <a:latin typeface="Arial" panose="020B0604020202020204" pitchFamily="34" charset="0"/>
                <a:cs typeface="Arial" panose="020B0604020202020204" pitchFamily="34" charset="0"/>
              </a:rPr>
              <a:t>th</a:t>
            </a:r>
            <a:r>
              <a:rPr lang="en-GB" sz="1400" i="1" dirty="0">
                <a:latin typeface="Arial" panose="020B0604020202020204" pitchFamily="34" charset="0"/>
                <a:cs typeface="Arial" panose="020B0604020202020204" pitchFamily="34" charset="0"/>
              </a:rPr>
              <a:t> Edition. </a:t>
            </a:r>
            <a:r>
              <a:rPr lang="en-GB" sz="1400" dirty="0">
                <a:latin typeface="Arial" panose="020B0604020202020204" pitchFamily="34" charset="0"/>
                <a:cs typeface="Arial" panose="020B0604020202020204" pitchFamily="34" charset="0"/>
              </a:rPr>
              <a:t>ASQ Press.</a:t>
            </a:r>
          </a:p>
          <a:p>
            <a:r>
              <a:rPr lang="en-GB" sz="1400" b="0" dirty="0">
                <a:effectLst/>
                <a:latin typeface="Arial" panose="020B0604020202020204" pitchFamily="34" charset="0"/>
                <a:cs typeface="Arial" panose="020B0604020202020204" pitchFamily="34" charset="0"/>
              </a:rPr>
              <a:t>Lewin, Kurt. (1948) Resolving Social Conflicts: Selected Papers in Group Dynamics.</a:t>
            </a:r>
            <a:r>
              <a:rPr lang="en-GB" sz="1400" dirty="0">
                <a:latin typeface="Arial" panose="020B0604020202020204" pitchFamily="34" charset="0"/>
                <a:cs typeface="Arial" panose="020B0604020202020204" pitchFamily="34" charset="0"/>
              </a:rPr>
              <a:t> New York: Harpers and Brothers</a:t>
            </a:r>
          </a:p>
          <a:p>
            <a:r>
              <a:rPr lang="en-GB" sz="1400" b="0" dirty="0">
                <a:effectLst/>
                <a:latin typeface="Arial" panose="020B0604020202020204" pitchFamily="34" charset="0"/>
                <a:cs typeface="Arial" panose="020B0604020202020204" pitchFamily="34" charset="0"/>
              </a:rPr>
              <a:t>Maslow, A. H. (1943)  A Theory Of Human Motivation. </a:t>
            </a:r>
            <a:r>
              <a:rPr lang="en-GB" sz="1400" dirty="0">
                <a:latin typeface="Arial" panose="020B0604020202020204" pitchFamily="34" charset="0"/>
                <a:cs typeface="Arial" panose="020B0604020202020204" pitchFamily="34" charset="0"/>
              </a:rPr>
              <a:t>New Delhi: General Press</a:t>
            </a:r>
            <a:r>
              <a:rPr lang="en-GB" sz="1400" i="1" dirty="0">
                <a:latin typeface="Arial" panose="020B0604020202020204" pitchFamily="34" charset="0"/>
                <a:cs typeface="Arial" panose="020B0604020202020204" pitchFamily="34" charset="0"/>
              </a:rPr>
              <a:t>(2019)</a:t>
            </a:r>
          </a:p>
          <a:p>
            <a:pPr marL="0" indent="0">
              <a:buNone/>
            </a:pPr>
            <a:r>
              <a:rPr lang="en-GB" sz="1400" dirty="0">
                <a:latin typeface="Arial" panose="020B0604020202020204" pitchFamily="34" charset="0"/>
                <a:cs typeface="Arial" panose="020B0604020202020204" pitchFamily="34" charset="0"/>
              </a:rPr>
              <a:t>McGregor, D. (1960) The Human Side of Enterprise, New York: McGraw-Hill.</a:t>
            </a:r>
          </a:p>
          <a:p>
            <a:pPr marL="0" indent="0">
              <a:buNone/>
            </a:pPr>
            <a:endParaRPr lang="en-GB" sz="1400" b="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4623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F27648-6B59-4D9F-8047-114A6A389888}"/>
              </a:ext>
            </a:extLst>
          </p:cNvPr>
          <p:cNvSpPr>
            <a:spLocks noGrp="1"/>
          </p:cNvSpPr>
          <p:nvPr>
            <p:ph type="title"/>
          </p:nvPr>
        </p:nvSpPr>
        <p:spPr>
          <a:xfrm>
            <a:off x="1153618" y="1239927"/>
            <a:ext cx="4008586" cy="4680583"/>
          </a:xfrm>
        </p:spPr>
        <p:txBody>
          <a:bodyPr anchor="ctr">
            <a:normAutofit/>
          </a:bodyPr>
          <a:lstStyle/>
          <a:p>
            <a:r>
              <a:rPr lang="en-GB" sz="5200" b="1" u="sng"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DBD4352F-1E99-4AB1-AED6-17BCFE71A5D9}"/>
              </a:ext>
            </a:extLst>
          </p:cNvPr>
          <p:cNvSpPr>
            <a:spLocks noGrp="1"/>
          </p:cNvSpPr>
          <p:nvPr>
            <p:ph idx="1"/>
          </p:nvPr>
        </p:nvSpPr>
        <p:spPr>
          <a:xfrm>
            <a:off x="5954298" y="1002890"/>
            <a:ext cx="4971824" cy="5381281"/>
          </a:xfrm>
        </p:spPr>
        <p:txBody>
          <a:bodyPr anchor="ctr">
            <a:normAutofit fontScale="25000" lnSpcReduction="20000"/>
          </a:bodyPr>
          <a:lstStyle/>
          <a:p>
            <a:pPr marL="0" indent="0" fontAlgn="base">
              <a:buNone/>
            </a:pPr>
            <a:r>
              <a:rPr lang="en-GB" sz="5600" b="1" i="0" u="sng" strike="noStrike" dirty="0">
                <a:effectLst/>
                <a:latin typeface="Arial" panose="020B0604020202020204" pitchFamily="34" charset="0"/>
                <a:cs typeface="Arial" panose="020B0604020202020204" pitchFamily="34" charset="0"/>
              </a:rPr>
              <a:t>Sinead</a:t>
            </a:r>
          </a:p>
          <a:p>
            <a:pPr fontAlgn="base"/>
            <a:r>
              <a:rPr lang="en-GB" sz="5600" b="0" i="0" u="none" strike="noStrike" dirty="0">
                <a:effectLst/>
                <a:latin typeface="Arial" panose="020B0604020202020204" pitchFamily="34" charset="0"/>
                <a:cs typeface="Arial" panose="020B0604020202020204" pitchFamily="34" charset="0"/>
              </a:rPr>
              <a:t>Berkley University. (?) </a:t>
            </a:r>
            <a:r>
              <a:rPr lang="en-GB" sz="5600" b="0" i="1" u="none" strike="noStrike" dirty="0">
                <a:effectLst/>
                <a:latin typeface="Arial" panose="020B0604020202020204" pitchFamily="34" charset="0"/>
                <a:cs typeface="Arial" panose="020B0604020202020204" pitchFamily="34" charset="0"/>
              </a:rPr>
              <a:t>Steps to building an effective team</a:t>
            </a:r>
            <a:r>
              <a:rPr lang="en-GB" sz="5600" b="0" i="0" u="none" strike="noStrike" dirty="0">
                <a:effectLst/>
                <a:latin typeface="Arial" panose="020B0604020202020204" pitchFamily="34" charset="0"/>
                <a:cs typeface="Arial" panose="020B0604020202020204" pitchFamily="34" charset="0"/>
              </a:rPr>
              <a:t> [online] Available at: </a:t>
            </a:r>
            <a:r>
              <a:rPr lang="en-GB" sz="5600" b="0" i="0" u="sng" strike="noStrike" dirty="0">
                <a:effectLst/>
                <a:latin typeface="Arial" panose="020B0604020202020204" pitchFamily="34" charset="0"/>
                <a:cs typeface="Arial" panose="020B0604020202020204" pitchFamily="34" charset="0"/>
                <a:hlinkClick r:id="rId2"/>
              </a:rPr>
              <a:t>Steps to Building an Effective Team | People &amp; Culture (berkeley.edu)</a:t>
            </a:r>
            <a:r>
              <a:rPr lang="en-GB" sz="5600" b="0" i="0" u="none" strike="noStrike" dirty="0">
                <a:effectLst/>
                <a:latin typeface="Arial" panose="020B0604020202020204" pitchFamily="34" charset="0"/>
                <a:cs typeface="Arial" panose="020B0604020202020204" pitchFamily="34" charset="0"/>
              </a:rPr>
              <a:t> (accessed: 17th April 2021)</a:t>
            </a:r>
            <a:r>
              <a:rPr lang="en-GB" sz="5600" b="0" i="0" dirty="0">
                <a:effectLst/>
                <a:latin typeface="Arial" panose="020B0604020202020204" pitchFamily="34" charset="0"/>
                <a:cs typeface="Arial" panose="020B0604020202020204" pitchFamily="34" charset="0"/>
              </a:rPr>
              <a:t>​</a:t>
            </a:r>
          </a:p>
          <a:p>
            <a:pPr fontAlgn="base"/>
            <a:r>
              <a:rPr lang="en-GB" sz="5600" b="0" i="0" u="none" strike="noStrike" dirty="0">
                <a:effectLst/>
                <a:latin typeface="Arial" panose="020B0604020202020204" pitchFamily="34" charset="0"/>
                <a:cs typeface="Arial" panose="020B0604020202020204" pitchFamily="34" charset="0"/>
              </a:rPr>
              <a:t>Deakin University. (?) </a:t>
            </a:r>
            <a:r>
              <a:rPr lang="en-GB" sz="5600" b="0" i="1" u="none" strike="noStrike" dirty="0">
                <a:effectLst/>
                <a:latin typeface="Arial" panose="020B0604020202020204" pitchFamily="34" charset="0"/>
                <a:cs typeface="Arial" panose="020B0604020202020204" pitchFamily="34" charset="0"/>
              </a:rPr>
              <a:t>Why is team development important to a leader?</a:t>
            </a:r>
            <a:r>
              <a:rPr lang="en-GB" sz="5600" b="0" i="0" u="none" strike="noStrike" dirty="0">
                <a:effectLst/>
                <a:latin typeface="Arial" panose="020B0604020202020204" pitchFamily="34" charset="0"/>
                <a:cs typeface="Arial" panose="020B0604020202020204" pitchFamily="34" charset="0"/>
              </a:rPr>
              <a:t> [online] Available at: </a:t>
            </a:r>
            <a:r>
              <a:rPr lang="en-GB" sz="5600" b="0" i="0" u="sng" strike="noStrike" dirty="0">
                <a:effectLst/>
                <a:latin typeface="Arial" panose="020B0604020202020204" pitchFamily="34" charset="0"/>
                <a:cs typeface="Arial" panose="020B0604020202020204" pitchFamily="34" charset="0"/>
                <a:hlinkClick r:id="rId3"/>
              </a:rPr>
              <a:t>https://www.cmo.com.au/brand-post/content/662563/why-is-team-development-important-to-a-leader/#:~:text=Strong%20team%20development%20is%20an,any%20successful%20workplace%20or%20organisation.&amp;text=Increased%20productivity%3A%20Productive%20teams%20achieve,together%20to%20produce%20something%20great</a:t>
            </a:r>
            <a:r>
              <a:rPr lang="en-GB" sz="5600" b="0" i="0" u="none" strike="noStrike" dirty="0">
                <a:effectLst/>
                <a:latin typeface="Arial" panose="020B0604020202020204" pitchFamily="34" charset="0"/>
                <a:cs typeface="Arial" panose="020B0604020202020204" pitchFamily="34" charset="0"/>
              </a:rPr>
              <a:t>. (accessed: 17th April 2021)</a:t>
            </a:r>
            <a:r>
              <a:rPr lang="en-GB" sz="5600" b="0" i="0" dirty="0">
                <a:effectLst/>
                <a:latin typeface="Arial" panose="020B0604020202020204" pitchFamily="34" charset="0"/>
                <a:cs typeface="Arial" panose="020B0604020202020204" pitchFamily="34" charset="0"/>
              </a:rPr>
              <a:t>​</a:t>
            </a:r>
          </a:p>
          <a:p>
            <a:pPr fontAlgn="base"/>
            <a:r>
              <a:rPr lang="en-GB" sz="5600" b="0" i="0" dirty="0">
                <a:effectLst/>
                <a:latin typeface="Arial" panose="020B0604020202020204" pitchFamily="34" charset="0"/>
                <a:cs typeface="Arial" panose="020B0604020202020204" pitchFamily="34" charset="0"/>
              </a:rPr>
              <a:t>​</a:t>
            </a:r>
            <a:r>
              <a:rPr lang="en-GB" sz="5600" b="0" i="0" u="none" strike="noStrike" dirty="0">
                <a:effectLst/>
                <a:latin typeface="Arial" panose="020B0604020202020204" pitchFamily="34" charset="0"/>
                <a:cs typeface="Arial" panose="020B0604020202020204" pitchFamily="34" charset="0"/>
              </a:rPr>
              <a:t>Management Study Guide. (?) </a:t>
            </a:r>
            <a:r>
              <a:rPr lang="en-GB" sz="5600" b="0" i="1" u="none" strike="noStrike" dirty="0">
                <a:effectLst/>
                <a:latin typeface="Arial" panose="020B0604020202020204" pitchFamily="34" charset="0"/>
                <a:cs typeface="Arial" panose="020B0604020202020204" pitchFamily="34" charset="0"/>
              </a:rPr>
              <a:t>Team Development – Meaning, Stages and Forming an effective team</a:t>
            </a:r>
            <a:r>
              <a:rPr lang="en-GB" sz="5600" b="0" i="0" u="none" strike="noStrike" dirty="0">
                <a:effectLst/>
                <a:latin typeface="Arial" panose="020B0604020202020204" pitchFamily="34" charset="0"/>
                <a:cs typeface="Arial" panose="020B0604020202020204" pitchFamily="34" charset="0"/>
              </a:rPr>
              <a:t> [online] Available at: </a:t>
            </a:r>
            <a:r>
              <a:rPr lang="en-GB" sz="5600" b="0" i="0" u="sng" strike="noStrike" dirty="0">
                <a:effectLst/>
                <a:latin typeface="Arial" panose="020B0604020202020204" pitchFamily="34" charset="0"/>
                <a:cs typeface="Arial" panose="020B0604020202020204" pitchFamily="34" charset="0"/>
                <a:hlinkClick r:id="rId4"/>
              </a:rPr>
              <a:t>https://www.managementstudyguide.com/team-development.htm</a:t>
            </a:r>
            <a:r>
              <a:rPr lang="en-GB" sz="5600" b="0" i="0" u="none" strike="noStrike" dirty="0">
                <a:effectLst/>
                <a:latin typeface="Arial" panose="020B0604020202020204" pitchFamily="34" charset="0"/>
                <a:cs typeface="Arial" panose="020B0604020202020204" pitchFamily="34" charset="0"/>
              </a:rPr>
              <a:t> (accessed: 17th April 2021</a:t>
            </a:r>
            <a:r>
              <a:rPr lang="en-GB" sz="5600" b="0" i="0" dirty="0">
                <a:effectLst/>
                <a:latin typeface="Arial" panose="020B0604020202020204" pitchFamily="34" charset="0"/>
                <a:cs typeface="Arial" panose="020B0604020202020204" pitchFamily="34" charset="0"/>
              </a:rPr>
              <a:t>​</a:t>
            </a:r>
          </a:p>
          <a:p>
            <a:pPr fontAlgn="base"/>
            <a:r>
              <a:rPr lang="en-GB" sz="5600" b="0" i="0" dirty="0">
                <a:effectLst/>
                <a:latin typeface="Arial" panose="020B0604020202020204" pitchFamily="34" charset="0"/>
                <a:cs typeface="Arial" panose="020B0604020202020204" pitchFamily="34" charset="0"/>
              </a:rPr>
              <a:t>​</a:t>
            </a:r>
            <a:r>
              <a:rPr lang="en-GB" sz="5600" b="0" i="0" u="none" strike="noStrike" dirty="0" err="1">
                <a:effectLst/>
                <a:latin typeface="Arial" panose="020B0604020202020204" pitchFamily="34" charset="0"/>
                <a:cs typeface="Arial" panose="020B0604020202020204" pitchFamily="34" charset="0"/>
              </a:rPr>
              <a:t>Lloips</a:t>
            </a:r>
            <a:r>
              <a:rPr lang="en-GB" sz="5600" b="0" i="0" u="none" strike="noStrike" dirty="0">
                <a:effectLst/>
                <a:latin typeface="Arial" panose="020B0604020202020204" pitchFamily="34" charset="0"/>
                <a:cs typeface="Arial" panose="020B0604020202020204" pitchFamily="34" charset="0"/>
              </a:rPr>
              <a:t>, G. (2012)</a:t>
            </a:r>
            <a:r>
              <a:rPr lang="en-GB" sz="5600" b="0" i="1" u="none" strike="noStrike" dirty="0">
                <a:effectLst/>
                <a:latin typeface="Arial" panose="020B0604020202020204" pitchFamily="34" charset="0"/>
                <a:cs typeface="Arial" panose="020B0604020202020204" pitchFamily="34" charset="0"/>
              </a:rPr>
              <a:t> 6 Ways successful teams are built to last.</a:t>
            </a:r>
            <a:r>
              <a:rPr lang="en-GB" sz="5600" b="0" i="0" u="none" strike="noStrike" dirty="0">
                <a:effectLst/>
                <a:latin typeface="Arial" panose="020B0604020202020204" pitchFamily="34" charset="0"/>
                <a:cs typeface="Arial" panose="020B0604020202020204" pitchFamily="34" charset="0"/>
              </a:rPr>
              <a:t> [online] Available at: </a:t>
            </a:r>
            <a:r>
              <a:rPr lang="en-GB" sz="5600" b="0" i="0" u="sng" strike="noStrike" dirty="0">
                <a:effectLst/>
                <a:latin typeface="Arial" panose="020B0604020202020204" pitchFamily="34" charset="0"/>
                <a:cs typeface="Arial" panose="020B0604020202020204" pitchFamily="34" charset="0"/>
                <a:hlinkClick r:id="rId5"/>
              </a:rPr>
              <a:t>6 Ways Successful Teams Are Built To Last (forbes.com)</a:t>
            </a:r>
            <a:r>
              <a:rPr lang="en-GB" sz="5600" b="0" i="0" u="none" strike="noStrike" dirty="0">
                <a:effectLst/>
                <a:latin typeface="Arial" panose="020B0604020202020204" pitchFamily="34" charset="0"/>
                <a:cs typeface="Arial" panose="020B0604020202020204" pitchFamily="34" charset="0"/>
              </a:rPr>
              <a:t> (accessed: 17th April 2021)</a:t>
            </a:r>
            <a:r>
              <a:rPr lang="en-GB" sz="5600" b="0" i="0" dirty="0">
                <a:effectLst/>
                <a:latin typeface="Arial" panose="020B0604020202020204" pitchFamily="34" charset="0"/>
                <a:cs typeface="Arial" panose="020B0604020202020204" pitchFamily="34" charset="0"/>
              </a:rPr>
              <a:t>​</a:t>
            </a:r>
          </a:p>
          <a:p>
            <a:pPr fontAlgn="base"/>
            <a:r>
              <a:rPr lang="en-GB" sz="5600" b="0" i="0" u="none" strike="noStrike" dirty="0">
                <a:effectLst/>
                <a:latin typeface="Arial" panose="020B0604020202020204" pitchFamily="34" charset="0"/>
                <a:cs typeface="Arial" panose="020B0604020202020204" pitchFamily="34" charset="0"/>
              </a:rPr>
              <a:t>Scully, D. (2020) </a:t>
            </a:r>
            <a:r>
              <a:rPr lang="en-GB" sz="5600" b="0" i="1" u="none" strike="noStrike" dirty="0">
                <a:effectLst/>
                <a:latin typeface="Arial" panose="020B0604020202020204" pitchFamily="34" charset="0"/>
                <a:cs typeface="Arial" panose="020B0604020202020204" pitchFamily="34" charset="0"/>
              </a:rPr>
              <a:t>The 5 stages of team development</a:t>
            </a:r>
            <a:r>
              <a:rPr lang="en-GB" sz="5600" b="0" i="0" u="none" strike="noStrike" dirty="0">
                <a:effectLst/>
                <a:latin typeface="Arial" panose="020B0604020202020204" pitchFamily="34" charset="0"/>
                <a:cs typeface="Arial" panose="020B0604020202020204" pitchFamily="34" charset="0"/>
              </a:rPr>
              <a:t>. [online] Available at: </a:t>
            </a:r>
            <a:r>
              <a:rPr lang="en-GB" sz="5600" b="0" i="0" u="sng" strike="noStrike" dirty="0">
                <a:effectLst/>
                <a:latin typeface="Arial" panose="020B0604020202020204" pitchFamily="34" charset="0"/>
                <a:cs typeface="Arial" panose="020B0604020202020204" pitchFamily="34" charset="0"/>
                <a:hlinkClick r:id="rId6"/>
              </a:rPr>
              <a:t>https://www.teamwork.com/blog/the-5-stages-of-team-development-what-you-need-to-know/</a:t>
            </a:r>
            <a:r>
              <a:rPr lang="en-GB" sz="5600" b="0" i="0" u="none" strike="noStrike" dirty="0">
                <a:effectLst/>
                <a:latin typeface="Arial" panose="020B0604020202020204" pitchFamily="34" charset="0"/>
                <a:cs typeface="Arial" panose="020B0604020202020204" pitchFamily="34" charset="0"/>
              </a:rPr>
              <a:t> (accessed: 17th April 2021)</a:t>
            </a:r>
            <a:r>
              <a:rPr lang="en-US" sz="5600" b="0" i="0" dirty="0">
                <a:effectLst/>
                <a:latin typeface="Arial" panose="020B0604020202020204" pitchFamily="34" charset="0"/>
                <a:cs typeface="Arial" panose="020B0604020202020204" pitchFamily="34" charset="0"/>
              </a:rPr>
              <a:t>​</a:t>
            </a:r>
            <a:r>
              <a:rPr lang="en-GB" sz="5600" b="0" i="0" dirty="0">
                <a:effectLst/>
                <a:latin typeface="Arial" panose="020B0604020202020204" pitchFamily="34" charset="0"/>
                <a:cs typeface="Arial" panose="020B0604020202020204" pitchFamily="34" charset="0"/>
              </a:rPr>
              <a:t>​</a:t>
            </a:r>
          </a:p>
          <a:p>
            <a:pPr marL="0" indent="0" fontAlgn="base">
              <a:buNone/>
            </a:pPr>
            <a:endParaRPr lang="en-GB" sz="5600" b="0" i="0" dirty="0">
              <a:effectLst/>
              <a:latin typeface="Arial" panose="020B0604020202020204" pitchFamily="34" charset="0"/>
              <a:cs typeface="Arial" panose="020B0604020202020204" pitchFamily="34" charset="0"/>
            </a:endParaRPr>
          </a:p>
          <a:p>
            <a:pPr marL="0" indent="0" fontAlgn="base">
              <a:buNone/>
            </a:pPr>
            <a:r>
              <a:rPr lang="en-GB" sz="5600" b="1" i="0" u="sng" dirty="0">
                <a:effectLst/>
                <a:latin typeface="Arial" panose="020B0604020202020204" pitchFamily="34" charset="0"/>
                <a:cs typeface="Arial" panose="020B0604020202020204" pitchFamily="34" charset="0"/>
              </a:rPr>
              <a:t>Jane</a:t>
            </a:r>
            <a:endParaRPr lang="en-GB" sz="5600" b="1" u="sng" dirty="0">
              <a:latin typeface="Arial" panose="020B0604020202020204" pitchFamily="34" charset="0"/>
              <a:cs typeface="Arial" panose="020B0604020202020204" pitchFamily="34" charset="0"/>
            </a:endParaRPr>
          </a:p>
          <a:p>
            <a:pPr fontAlgn="base"/>
            <a:r>
              <a:rPr lang="en-US" sz="5600" dirty="0">
                <a:latin typeface="Arial" panose="020B0604020202020204" pitchFamily="34" charset="0"/>
                <a:cs typeface="Arial" panose="020B0604020202020204" pitchFamily="34" charset="0"/>
              </a:rPr>
              <a:t>Tuckman, B. (1965) Developmental sequence in small groups. Psychological Bulletin. 63 (6) : 384-399.</a:t>
            </a:r>
          </a:p>
          <a:p>
            <a:pPr fontAlgn="base"/>
            <a:r>
              <a:rPr lang="en-US" sz="5600" dirty="0">
                <a:latin typeface="Arial" panose="020B0604020202020204" pitchFamily="34" charset="0"/>
                <a:cs typeface="Arial" panose="020B0604020202020204" pitchFamily="34" charset="0"/>
              </a:rPr>
              <a:t>White, A. (2019)From Comfort Zone to Performance Management. White &amp; MacLean Publishing. CY Belgium.</a:t>
            </a:r>
          </a:p>
          <a:p>
            <a:pPr fontAlgn="base"/>
            <a:endParaRPr lang="en-US" sz="5600" dirty="0">
              <a:latin typeface="Arial" panose="020B0604020202020204" pitchFamily="34" charset="0"/>
              <a:cs typeface="Arial" panose="020B0604020202020204" pitchFamily="34" charset="0"/>
            </a:endParaRPr>
          </a:p>
          <a:p>
            <a:pPr marL="0" indent="0" fontAlgn="base">
              <a:buNone/>
            </a:pPr>
            <a:endParaRPr lang="en-GB" sz="5600" b="1" i="0" u="sng" dirty="0">
              <a:effectLst/>
              <a:latin typeface="Arial" panose="020B0604020202020204" pitchFamily="34" charset="0"/>
            </a:endParaRPr>
          </a:p>
          <a:p>
            <a:pPr fontAlgn="base"/>
            <a:endParaRPr lang="en-GB" sz="800" b="0" i="0" dirty="0">
              <a:effectLst/>
              <a:latin typeface="Arial" panose="020B0604020202020204" pitchFamily="34" charset="0"/>
            </a:endParaRPr>
          </a:p>
          <a:p>
            <a:pPr fontAlgn="base"/>
            <a:endParaRPr lang="en-GB" sz="800" b="0" i="0" dirty="0">
              <a:effectLst/>
              <a:latin typeface="Arial" panose="020B0604020202020204" pitchFamily="34" charset="0"/>
            </a:endParaRPr>
          </a:p>
          <a:p>
            <a:endParaRPr lang="en-GB" sz="800" dirty="0"/>
          </a:p>
        </p:txBody>
      </p:sp>
    </p:spTree>
    <p:extLst>
      <p:ext uri="{BB962C8B-B14F-4D97-AF65-F5344CB8AC3E}">
        <p14:creationId xmlns:p14="http://schemas.microsoft.com/office/powerpoint/2010/main" val="11436346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7F702-F6DB-4CD3-8319-9C859F9E0797}"/>
              </a:ext>
            </a:extLst>
          </p:cNvPr>
          <p:cNvSpPr>
            <a:spLocks noGrp="1"/>
          </p:cNvSpPr>
          <p:nvPr>
            <p:ph type="title"/>
          </p:nvPr>
        </p:nvSpPr>
        <p:spPr>
          <a:xfrm>
            <a:off x="1153618" y="1239927"/>
            <a:ext cx="4008586" cy="4680583"/>
          </a:xfrm>
        </p:spPr>
        <p:txBody>
          <a:bodyPr anchor="ctr">
            <a:normAutofit/>
          </a:bodyPr>
          <a:lstStyle/>
          <a:p>
            <a:r>
              <a:rPr lang="en-GB" sz="5200" b="1" u="sng">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8A347B8-90F3-4EDD-B779-10AEF2D57E42}"/>
              </a:ext>
            </a:extLst>
          </p:cNvPr>
          <p:cNvSpPr>
            <a:spLocks noGrp="1"/>
          </p:cNvSpPr>
          <p:nvPr>
            <p:ph idx="1"/>
          </p:nvPr>
        </p:nvSpPr>
        <p:spPr>
          <a:xfrm>
            <a:off x="5609767" y="206477"/>
            <a:ext cx="5545913" cy="6857365"/>
          </a:xfrm>
        </p:spPr>
        <p:txBody>
          <a:bodyPr anchor="ctr">
            <a:normAutofit fontScale="25000" lnSpcReduction="20000"/>
          </a:bodyPr>
          <a:lstStyle/>
          <a:p>
            <a:pPr marL="0" indent="0">
              <a:buNone/>
            </a:pPr>
            <a:r>
              <a:rPr lang="en-GB" sz="5600" b="1" u="sng" dirty="0">
                <a:latin typeface="Arial" panose="020B0604020202020204" pitchFamily="34" charset="0"/>
                <a:cs typeface="Arial" panose="020B0604020202020204" pitchFamily="34" charset="0"/>
              </a:rPr>
              <a:t>Adesina</a:t>
            </a:r>
          </a:p>
          <a:p>
            <a:r>
              <a:rPr lang="en-US" sz="5600" dirty="0" err="1">
                <a:latin typeface="Arial" panose="020B0604020202020204" pitchFamily="34" charset="0"/>
                <a:cs typeface="Arial" panose="020B0604020202020204" pitchFamily="34" charset="0"/>
              </a:rPr>
              <a:t>Shonk,Katie</a:t>
            </a:r>
            <a:r>
              <a:rPr lang="en-US" sz="5600" dirty="0">
                <a:latin typeface="Arial" panose="020B0604020202020204" pitchFamily="34" charset="0"/>
                <a:cs typeface="Arial" panose="020B0604020202020204" pitchFamily="34" charset="0"/>
              </a:rPr>
              <a:t>, (2020). </a:t>
            </a:r>
            <a:r>
              <a:rPr lang="en-US" sz="5600" i="1" dirty="0">
                <a:latin typeface="Arial" panose="020B0604020202020204" pitchFamily="34" charset="0"/>
                <a:cs typeface="Arial" panose="020B0604020202020204" pitchFamily="34" charset="0"/>
              </a:rPr>
              <a:t>Three types of conflict and how to address them. </a:t>
            </a:r>
            <a:r>
              <a:rPr lang="en-US" sz="5600" dirty="0">
                <a:latin typeface="Arial" panose="020B0604020202020204" pitchFamily="34" charset="0"/>
                <a:cs typeface="Arial" panose="020B0604020202020204" pitchFamily="34" charset="0"/>
              </a:rPr>
              <a:t>Harvard Law School. Available at: </a:t>
            </a:r>
            <a:r>
              <a:rPr lang="en-US" sz="5600" dirty="0">
                <a:latin typeface="Arial" panose="020B0604020202020204" pitchFamily="34" charset="0"/>
                <a:ea typeface="+mn-lt"/>
                <a:cs typeface="Arial" panose="020B0604020202020204" pitchFamily="34" charset="0"/>
                <a:hlinkClick r:id="rId2"/>
              </a:rPr>
              <a:t>https://www.pon.harvard.edu/daily/conflict-resolution/types-conflict/</a:t>
            </a:r>
            <a:r>
              <a:rPr lang="en-US" sz="5600" dirty="0">
                <a:latin typeface="Arial" panose="020B0604020202020204" pitchFamily="34" charset="0"/>
                <a:ea typeface="+mn-lt"/>
                <a:cs typeface="Arial" panose="020B0604020202020204" pitchFamily="34" charset="0"/>
              </a:rPr>
              <a:t>.</a:t>
            </a:r>
          </a:p>
          <a:p>
            <a:r>
              <a:rPr lang="en-US" sz="5600" dirty="0" err="1">
                <a:latin typeface="Arial" panose="020B0604020202020204" pitchFamily="34" charset="0"/>
                <a:cs typeface="Arial" panose="020B0604020202020204" pitchFamily="34" charset="0"/>
              </a:rPr>
              <a:t>Valamis</a:t>
            </a:r>
            <a:r>
              <a:rPr lang="en-US" sz="5600" dirty="0">
                <a:latin typeface="Arial" panose="020B0604020202020204" pitchFamily="34" charset="0"/>
                <a:cs typeface="Arial" panose="020B0604020202020204" pitchFamily="34" charset="0"/>
              </a:rPr>
              <a:t> (2020) </a:t>
            </a:r>
            <a:r>
              <a:rPr lang="en-US" sz="5600" i="1" dirty="0">
                <a:latin typeface="Arial" panose="020B0604020202020204" pitchFamily="34" charset="0"/>
                <a:cs typeface="Arial" panose="020B0604020202020204" pitchFamily="34" charset="0"/>
              </a:rPr>
              <a:t>Conflict Management styles. </a:t>
            </a:r>
            <a:r>
              <a:rPr lang="en-US" sz="5600" dirty="0">
                <a:latin typeface="Arial" panose="020B0604020202020204" pitchFamily="34" charset="0"/>
                <a:cs typeface="Arial" panose="020B0604020202020204" pitchFamily="34" charset="0"/>
              </a:rPr>
              <a:t>Available at: </a:t>
            </a:r>
            <a:r>
              <a:rPr lang="en-US" sz="5600" dirty="0">
                <a:latin typeface="Arial" panose="020B0604020202020204" pitchFamily="34" charset="0"/>
                <a:ea typeface="+mn-lt"/>
                <a:cs typeface="Arial" panose="020B0604020202020204" pitchFamily="34" charset="0"/>
              </a:rPr>
              <a:t>https://www.valamis.com/hub/conflict-management-styles.</a:t>
            </a:r>
          </a:p>
          <a:p>
            <a:pPr marL="0" indent="0">
              <a:buNone/>
            </a:pPr>
            <a:r>
              <a:rPr lang="en-GB" sz="5600" b="1" u="sng" dirty="0">
                <a:latin typeface="Arial" panose="020B0604020202020204" pitchFamily="34" charset="0"/>
                <a:cs typeface="Arial" panose="020B0604020202020204" pitchFamily="34" charset="0"/>
              </a:rPr>
              <a:t>Bobby</a:t>
            </a:r>
          </a:p>
          <a:p>
            <a:r>
              <a:rPr lang="en-US" sz="5600" dirty="0">
                <a:effectLst/>
                <a:latin typeface="Arial" panose="020B0604020202020204" pitchFamily="34" charset="0"/>
                <a:ea typeface="Calibri" panose="020F0502020204030204" pitchFamily="34" charset="0"/>
                <a:cs typeface="Arial" panose="020B0604020202020204" pitchFamily="34" charset="0"/>
              </a:rPr>
              <a:t>(https://journals-sagepub-com.ezproxy.uwtsd.ac.uk/doi/pdf/10.1177/154193120605001710, n.d.)</a:t>
            </a:r>
          </a:p>
          <a:p>
            <a:r>
              <a:rPr lang="en-US" sz="5600" dirty="0">
                <a:effectLst/>
                <a:latin typeface="Arial" panose="020B0604020202020204" pitchFamily="34" charset="0"/>
                <a:ea typeface="Calibri" panose="020F0502020204030204" pitchFamily="34" charset="0"/>
                <a:cs typeface="Arial" panose="020B0604020202020204" pitchFamily="34" charset="0"/>
              </a:rPr>
              <a:t>(https://journals-sagepub-com.ezproxy.uwtsd.ac.uk/doi/pdf/10.1177/0170840610373195, n.d.)</a:t>
            </a:r>
          </a:p>
          <a:p>
            <a:pPr marL="0" marR="0">
              <a:spcBef>
                <a:spcPts val="0"/>
              </a:spcBef>
              <a:spcAft>
                <a:spcPts val="800"/>
              </a:spcAft>
            </a:pPr>
            <a:r>
              <a:rPr lang="en-US" sz="5600" dirty="0">
                <a:effectLst/>
                <a:latin typeface="Arial" panose="020B0604020202020204" pitchFamily="34" charset="0"/>
                <a:ea typeface="Calibri" panose="020F0502020204030204" pitchFamily="34" charset="0"/>
                <a:cs typeface="Arial" panose="020B0604020202020204" pitchFamily="34" charset="0"/>
              </a:rPr>
              <a:t>Elena-Roxana, </a:t>
            </a:r>
            <a:r>
              <a:rPr lang="en-US" sz="5600" dirty="0">
                <a:latin typeface="Arial" panose="020B0604020202020204" pitchFamily="34" charset="0"/>
                <a:ea typeface="Calibri" panose="020F0502020204030204" pitchFamily="34" charset="0"/>
                <a:cs typeface="Arial" panose="020B0604020202020204" pitchFamily="34" charset="0"/>
              </a:rPr>
              <a:t>I. (2016)</a:t>
            </a:r>
            <a:r>
              <a:rPr lang="en-US" sz="5600" dirty="0">
                <a:effectLst/>
                <a:latin typeface="Arial" panose="020B0604020202020204" pitchFamily="34" charset="0"/>
                <a:ea typeface="Calibri" panose="020F0502020204030204" pitchFamily="34" charset="0"/>
                <a:cs typeface="Arial" panose="020B0604020202020204" pitchFamily="34" charset="0"/>
              </a:rPr>
              <a:t>IMPORTANCE OF TEAMWORK IN ORGANIZATIONS. Defense Resources Management in the 21st Century.</a:t>
            </a:r>
            <a:endParaRPr lang="en-GB" sz="5600" b="1" u="sng" dirty="0">
              <a:latin typeface="Arial" panose="020B0604020202020204" pitchFamily="34" charset="0"/>
              <a:cs typeface="Arial" panose="020B0604020202020204" pitchFamily="34" charset="0"/>
            </a:endParaRPr>
          </a:p>
          <a:p>
            <a:r>
              <a:rPr lang="en-US" sz="5600" dirty="0">
                <a:effectLst/>
                <a:latin typeface="Arial" panose="020B0604020202020204" pitchFamily="34" charset="0"/>
                <a:ea typeface="Calibri" panose="020F0502020204030204" pitchFamily="34" charset="0"/>
                <a:cs typeface="Arial" panose="020B0604020202020204" pitchFamily="34" charset="0"/>
              </a:rPr>
              <a:t>Griffith, Brian A., and Ethan B. Dunham. Working in Teams : Moving From High Potential to High Performance, SAGE Publications, 2014. ProQuest eBook.</a:t>
            </a:r>
          </a:p>
          <a:p>
            <a:r>
              <a:rPr lang="en-GB" sz="5600" dirty="0" err="1">
                <a:effectLst/>
                <a:latin typeface="Arial" panose="020B0604020202020204" pitchFamily="34" charset="0"/>
                <a:ea typeface="Calibri" panose="020F0502020204030204" pitchFamily="34" charset="0"/>
                <a:cs typeface="Arial" panose="020B0604020202020204" pitchFamily="34" charset="0"/>
              </a:rPr>
              <a:t>Maund</a:t>
            </a:r>
            <a:r>
              <a:rPr lang="en-GB" sz="5600" dirty="0">
                <a:effectLst/>
                <a:latin typeface="Arial" panose="020B0604020202020204" pitchFamily="34" charset="0"/>
                <a:ea typeface="Calibri" panose="020F0502020204030204" pitchFamily="34" charset="0"/>
                <a:cs typeface="Arial" panose="020B0604020202020204" pitchFamily="34" charset="0"/>
              </a:rPr>
              <a:t>, A. Shriek, M. and </a:t>
            </a:r>
            <a:r>
              <a:rPr lang="en-GB" sz="5600" dirty="0" err="1">
                <a:effectLst/>
                <a:latin typeface="Arial" panose="020B0604020202020204" pitchFamily="34" charset="0"/>
                <a:ea typeface="Calibri" panose="020F0502020204030204" pitchFamily="34" charset="0"/>
                <a:cs typeface="Arial" panose="020B0604020202020204" pitchFamily="34" charset="0"/>
              </a:rPr>
              <a:t>Tinkler</a:t>
            </a:r>
            <a:r>
              <a:rPr lang="en-GB" sz="5600" dirty="0">
                <a:effectLst/>
                <a:latin typeface="Arial" panose="020B0604020202020204" pitchFamily="34" charset="0"/>
                <a:ea typeface="Calibri" panose="020F0502020204030204" pitchFamily="34" charset="0"/>
                <a:cs typeface="Arial" panose="020B0604020202020204" pitchFamily="34" charset="0"/>
              </a:rPr>
              <a:t>, P.K (2017) </a:t>
            </a:r>
            <a:r>
              <a:rPr lang="en-GB" sz="5600" i="1" dirty="0">
                <a:effectLst/>
                <a:latin typeface="Arial" panose="020B0604020202020204" pitchFamily="34" charset="0"/>
                <a:ea typeface="Calibri" panose="020F0502020204030204" pitchFamily="34" charset="0"/>
                <a:cs typeface="Arial" panose="020B0604020202020204" pitchFamily="34" charset="0"/>
              </a:rPr>
              <a:t>Certificate in Higher Education: Skills for the Workplace Student Yearbook. Sage. London.</a:t>
            </a:r>
          </a:p>
          <a:p>
            <a:r>
              <a:rPr lang="en-US" sz="5600" dirty="0">
                <a:effectLst/>
                <a:latin typeface="Arial" panose="020B0604020202020204" pitchFamily="34" charset="0"/>
                <a:ea typeface="Calibri" panose="020F0502020204030204" pitchFamily="34" charset="0"/>
                <a:cs typeface="Arial" panose="020B0604020202020204" pitchFamily="34" charset="0"/>
              </a:rPr>
              <a:t>Mehta, A. et al. (2009) ‘Team Goal Orientation and Team Performance: The Mediating Role of Team Planning’, Journal of Management, 35(4), pp. 1026–1046. : 10.1177/0149206308326773.</a:t>
            </a:r>
          </a:p>
          <a:p>
            <a:pPr marL="0" indent="0">
              <a:buNone/>
            </a:pPr>
            <a:endParaRPr lang="en-GB" sz="5600" i="1" dirty="0">
              <a:effectLst/>
              <a:latin typeface="Arial" panose="020B0604020202020204" pitchFamily="34" charset="0"/>
              <a:ea typeface="Calibri" panose="020F0502020204030204" pitchFamily="34" charset="0"/>
              <a:cs typeface="Times New Roman" panose="02020603050405020304" pitchFamily="18" charset="0"/>
            </a:endParaRPr>
          </a:p>
          <a:p>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100" b="1" u="sng" dirty="0"/>
          </a:p>
          <a:p>
            <a:pPr marL="0" indent="0">
              <a:buNone/>
            </a:pPr>
            <a:endParaRPr lang="en-GB" sz="1100" dirty="0"/>
          </a:p>
        </p:txBody>
      </p:sp>
    </p:spTree>
    <p:extLst>
      <p:ext uri="{BB962C8B-B14F-4D97-AF65-F5344CB8AC3E}">
        <p14:creationId xmlns:p14="http://schemas.microsoft.com/office/powerpoint/2010/main" val="12941930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763</TotalTime>
  <Words>2161</Words>
  <Application>Microsoft Office PowerPoint</Application>
  <PresentationFormat>Widescreen</PresentationFormat>
  <Paragraphs>237</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Calibri Light</vt:lpstr>
      <vt:lpstr>Segoe UI</vt:lpstr>
      <vt:lpstr>Office Theme</vt:lpstr>
      <vt:lpstr>Module: Effective Team Working and Communication (BMSW4002_LON)  Institution: University Of Wales Trinity And Saint David</vt:lpstr>
      <vt:lpstr>Table Of Contents</vt:lpstr>
      <vt:lpstr>Introduction To Benefits of working in a team</vt:lpstr>
      <vt:lpstr>Elements For Effective Team Work</vt:lpstr>
      <vt:lpstr>Advantages and Disadvantages</vt:lpstr>
      <vt:lpstr>Introduction to stages of team development </vt:lpstr>
      <vt:lpstr>Stages of team development </vt:lpstr>
      <vt:lpstr>Ground Rules </vt:lpstr>
      <vt:lpstr>INTRODUCTION TO TEAM ROLES: </vt:lpstr>
      <vt:lpstr>Team Member</vt:lpstr>
      <vt:lpstr>Coordinator</vt:lpstr>
      <vt:lpstr>Shaper</vt:lpstr>
      <vt:lpstr>Plant</vt:lpstr>
      <vt:lpstr>DEFINITION &amp;  TYPES OF CONFLICT</vt:lpstr>
      <vt:lpstr>CONFLICT MANAGEMENT </vt:lpstr>
      <vt:lpstr>What is team development?​</vt:lpstr>
      <vt:lpstr>5 Stages of team development​</vt:lpstr>
      <vt:lpstr>Examples of how to incorporate the 5 stages into your workplace​</vt:lpstr>
      <vt:lpstr>Outcome of successful team development​</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Amira Bennett</dc:creator>
  <cp:lastModifiedBy>Amira Bennett</cp:lastModifiedBy>
  <cp:revision>38</cp:revision>
  <dcterms:created xsi:type="dcterms:W3CDTF">2021-04-18T11:14:20Z</dcterms:created>
  <dcterms:modified xsi:type="dcterms:W3CDTF">2021-04-19T21:08:06Z</dcterms:modified>
</cp:coreProperties>
</file>