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8" r:id="rId3"/>
    <p:sldId id="259" r:id="rId4"/>
    <p:sldId id="260" r:id="rId5"/>
    <p:sldId id="257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BA47E7-F965-432F-B99E-C8817E48CDA9}" v="8" dt="2021-03-13T07:53:07.051"/>
    <p1510:client id="{972E1D56-1D18-42E3-A986-DCF9C5C462C9}" v="958" dt="2021-03-13T09:25:41.595"/>
    <p1510:client id="{A0C62F4F-99EA-456E-A732-1E9BC1575BD0}" v="33" dt="2021-03-13T07:36:35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881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810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2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32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031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969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491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88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60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6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66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193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37" r:id="rId8"/>
    <p:sldLayoutId id="2147483738" r:id="rId9"/>
    <p:sldLayoutId id="2147483739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sv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syw.qld.gov.au/campaign/stop-cyberbullying" TargetMode="External"/><Relationship Id="rId7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hoola/" TargetMode="External"/><Relationship Id="rId13" Type="http://schemas.openxmlformats.org/officeDocument/2006/relationships/hyperlink" Target="https://www.gov.wales/" TargetMode="External"/><Relationship Id="rId3" Type="http://schemas.openxmlformats.org/officeDocument/2006/relationships/image" Target="../media/image18.png"/><Relationship Id="rId7" Type="http://schemas.openxmlformats.org/officeDocument/2006/relationships/hyperlink" Target="https://www.stopbullying.gov/" TargetMode="External"/><Relationship Id="rId12" Type="http://schemas.openxmlformats.org/officeDocument/2006/relationships/hyperlink" Target="https://www.scmp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ing.com/" TargetMode="External"/><Relationship Id="rId11" Type="http://schemas.openxmlformats.org/officeDocument/2006/relationships/hyperlink" Target="https://www.krify.co/" TargetMode="External"/><Relationship Id="rId5" Type="http://schemas.openxmlformats.org/officeDocument/2006/relationships/hyperlink" Target="https://www.childcomwales.org.uk/" TargetMode="External"/><Relationship Id="rId10" Type="http://schemas.openxmlformats.org/officeDocument/2006/relationships/hyperlink" Target="https://www.ons.gov.uk/" TargetMode="External"/><Relationship Id="rId4" Type="http://schemas.openxmlformats.org/officeDocument/2006/relationships/hyperlink" Target="https://www.nspcc.org.uk/" TargetMode="External"/><Relationship Id="rId9" Type="http://schemas.openxmlformats.org/officeDocument/2006/relationships/hyperlink" Target="https://www.simplypsycology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Rectangle 1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1" name="Picture 124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22" name="Rectangle 12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4" name="Rectangle 128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96307"/>
            <a:ext cx="5257800" cy="2351693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l"/>
            <a:br>
              <a:rPr lang="en-US">
                <a:highlight>
                  <a:srgbClr val="FF0000"/>
                </a:highlight>
              </a:rPr>
            </a:br>
            <a:br>
              <a:rPr lang="en-US">
                <a:highlight>
                  <a:srgbClr val="FF0000"/>
                </a:highlight>
              </a:rPr>
            </a:br>
            <a:endParaRPr lang="en-US">
              <a:highlight>
                <a:srgbClr val="FF0000"/>
              </a:highligh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8995" y="3098355"/>
            <a:ext cx="5257800" cy="29576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Vicky Woodward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Nichola Jones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Sarah Merrifield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Jennifer Wallen</a:t>
            </a:r>
          </a:p>
        </p:txBody>
      </p:sp>
      <p:pic>
        <p:nvPicPr>
          <p:cNvPr id="6" name="Picture 6" descr="A picture containing map&#10;&#10;Description automatically generated">
            <a:extLst>
              <a:ext uri="{FF2B5EF4-FFF2-40B4-BE49-F238E27FC236}">
                <a16:creationId xmlns:a16="http://schemas.microsoft.com/office/drawing/2014/main" id="{015CCD5E-5995-4C9B-8DFD-D840D9432B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63" r="2" b="2"/>
          <a:stretch/>
        </p:blipFill>
        <p:spPr>
          <a:xfrm>
            <a:off x="6477000" y="-36760"/>
            <a:ext cx="5722070" cy="3461697"/>
          </a:xfrm>
          <a:prstGeom prst="rect">
            <a:avLst/>
          </a:prstGeom>
        </p:spPr>
      </p:pic>
      <p:pic>
        <p:nvPicPr>
          <p:cNvPr id="8" name="Picture 8" descr="A picture containing dark, indoor, computer, screen&#10;&#10;Description automatically generated">
            <a:extLst>
              <a:ext uri="{FF2B5EF4-FFF2-40B4-BE49-F238E27FC236}">
                <a16:creationId xmlns:a16="http://schemas.microsoft.com/office/drawing/2014/main" id="{5D05F493-ADD8-4995-AD03-40BE1FEC54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7" r="-1" b="2479"/>
          <a:stretch/>
        </p:blipFill>
        <p:spPr>
          <a:xfrm>
            <a:off x="6477000" y="3396303"/>
            <a:ext cx="5722070" cy="34616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CE541D-7C7C-4C7C-A663-B2A26EC9B154}"/>
              </a:ext>
            </a:extLst>
          </p:cNvPr>
          <p:cNvSpPr txBox="1"/>
          <p:nvPr/>
        </p:nvSpPr>
        <p:spPr>
          <a:xfrm>
            <a:off x="252856" y="-34528"/>
            <a:ext cx="4817466" cy="67560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endParaRPr lang="en-GB" sz="2400" dirty="0">
              <a:solidFill>
                <a:srgbClr val="FFFFFF"/>
              </a:solidFill>
            </a:endParaRPr>
          </a:p>
          <a:p>
            <a:pPr algn="ctr">
              <a:spcAft>
                <a:spcPts val="600"/>
              </a:spcAft>
            </a:pPr>
            <a:endParaRPr lang="en-GB" sz="3200" dirty="0">
              <a:solidFill>
                <a:srgbClr val="FFFFFF"/>
              </a:solidFill>
              <a:latin typeface="Calibri"/>
              <a:cs typeface="Calibri"/>
            </a:endParaRPr>
          </a:p>
          <a:p>
            <a:pPr algn="ctr">
              <a:spcAft>
                <a:spcPts val="600"/>
              </a:spcAft>
            </a:pPr>
            <a:r>
              <a:rPr lang="en-GB" sz="3200" dirty="0">
                <a:solidFill>
                  <a:srgbClr val="FFFFFF"/>
                </a:solidFill>
                <a:latin typeface="Calibri"/>
                <a:cs typeface="Calibri"/>
              </a:rPr>
              <a:t>E –SAFETY TRAINING</a:t>
            </a:r>
          </a:p>
          <a:p>
            <a:pPr algn="ctr">
              <a:spcAft>
                <a:spcPts val="600"/>
              </a:spcAft>
            </a:pPr>
            <a:r>
              <a:rPr lang="en-GB" sz="2800" dirty="0">
                <a:solidFill>
                  <a:srgbClr val="FFFFFF"/>
                </a:solidFill>
                <a:latin typeface="Calibri"/>
                <a:cs typeface="Calibri"/>
              </a:rPr>
              <a:t>KEEPING OUR CHILDREN SAFE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A picture containing map&#10;&#10;Description automatically generated">
            <a:extLst>
              <a:ext uri="{FF2B5EF4-FFF2-40B4-BE49-F238E27FC236}">
                <a16:creationId xmlns:a16="http://schemas.microsoft.com/office/drawing/2014/main" id="{E083ED31-BA3D-4E73-9150-081A99979E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3" r="2" b="2"/>
          <a:stretch/>
        </p:blipFill>
        <p:spPr>
          <a:xfrm>
            <a:off x="36534" y="4827511"/>
            <a:ext cx="3947550" cy="2031645"/>
          </a:xfrm>
          <a:prstGeom prst="rect">
            <a:avLst/>
          </a:prstGeom>
        </p:spPr>
      </p:pic>
      <p:pic>
        <p:nvPicPr>
          <p:cNvPr id="5" name="Picture 8" descr="A picture containing dark, indoor, computer, screen&#10;&#10;Description automatically generated">
            <a:extLst>
              <a:ext uri="{FF2B5EF4-FFF2-40B4-BE49-F238E27FC236}">
                <a16:creationId xmlns:a16="http://schemas.microsoft.com/office/drawing/2014/main" id="{405A71C5-9AC9-4010-BC12-BCA0D092A2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7" r="-1" b="2479"/>
          <a:stretch/>
        </p:blipFill>
        <p:spPr>
          <a:xfrm>
            <a:off x="8909137" y="4826358"/>
            <a:ext cx="3206426" cy="19898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DC2271-4713-4737-82D5-B482C1001819}"/>
              </a:ext>
            </a:extLst>
          </p:cNvPr>
          <p:cNvSpPr txBox="1"/>
          <p:nvPr/>
        </p:nvSpPr>
        <p:spPr>
          <a:xfrm>
            <a:off x="79331" y="1651210"/>
            <a:ext cx="430895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cs typeface="Calibri"/>
              </a:rPr>
              <a:t>"</a:t>
            </a:r>
            <a:r>
              <a:rPr lang="en-GB" b="1" dirty="0">
                <a:latin typeface="Calibri"/>
                <a:cs typeface="Calibri"/>
              </a:rPr>
              <a:t>SAFEGUARDING IS AN UMBRELLA TERM  WHICH PROMOTES THE WELFARE OF CHILDREN AND YOUNG PEOPLE AND HOW WE KEEP THE SAFE FROM HARM</a:t>
            </a:r>
            <a:r>
              <a:rPr lang="en-GB" dirty="0">
                <a:latin typeface="Calibri"/>
                <a:cs typeface="Calibri"/>
              </a:rPr>
              <a:t>". (</a:t>
            </a:r>
            <a:r>
              <a:rPr lang="en-GB" sz="1400" dirty="0">
                <a:latin typeface="Calibri"/>
                <a:cs typeface="Calibri"/>
              </a:rPr>
              <a:t>NSPCC, 2020)</a:t>
            </a:r>
            <a:endParaRPr lang="en-GB" dirty="0">
              <a:latin typeface="Calibri"/>
              <a:cs typeface="Calibri"/>
            </a:endParaRPr>
          </a:p>
        </p:txBody>
      </p:sp>
      <p:pic>
        <p:nvPicPr>
          <p:cNvPr id="7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AF4C1A4C-E4A3-4F58-974C-5D9477ED63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24" y="680855"/>
            <a:ext cx="2336105" cy="8199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5A83AE-8500-4A2B-9BA1-DDBC3A7CF516}"/>
              </a:ext>
            </a:extLst>
          </p:cNvPr>
          <p:cNvSpPr txBox="1"/>
          <p:nvPr/>
        </p:nvSpPr>
        <p:spPr>
          <a:xfrm>
            <a:off x="8959110" y="1935607"/>
            <a:ext cx="315029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cs typeface="Calibri"/>
              </a:rPr>
              <a:t>9 IN 10 5-15 YEAR OLDS HAVE ACCESS ONLINE USING A LAPTOP OR TABLET.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(ONS,2020)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599728-D00C-41E1-8B19-C3DA8A5B9FF6}"/>
              </a:ext>
            </a:extLst>
          </p:cNvPr>
          <p:cNvSpPr txBox="1"/>
          <p:nvPr/>
        </p:nvSpPr>
        <p:spPr>
          <a:xfrm>
            <a:off x="4391156" y="98115"/>
            <a:ext cx="39717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Constantia"/>
                <a:cs typeface="Calibri"/>
              </a:rPr>
              <a:t>SAFEGUARDING</a:t>
            </a:r>
          </a:p>
        </p:txBody>
      </p:sp>
      <p:pic>
        <p:nvPicPr>
          <p:cNvPr id="11" name="Picture 11" descr="Text, whiteboard&#10;&#10;Description automatically generated">
            <a:extLst>
              <a:ext uri="{FF2B5EF4-FFF2-40B4-BE49-F238E27FC236}">
                <a16:creationId xmlns:a16="http://schemas.microsoft.com/office/drawing/2014/main" id="{B94F835E-33EC-4F3B-B167-8427D0A8BE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6043" y="541772"/>
            <a:ext cx="1803748" cy="14007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CCE9C11-139B-4BBD-A53F-00FDCBD5BC4A}"/>
              </a:ext>
            </a:extLst>
          </p:cNvPr>
          <p:cNvSpPr txBox="1"/>
          <p:nvPr/>
        </p:nvSpPr>
        <p:spPr>
          <a:xfrm rot="10800000" flipV="1">
            <a:off x="4998284" y="6326933"/>
            <a:ext cx="30041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cs typeface="Calibri"/>
              </a:rPr>
              <a:t>ARTICLE 31 – YOUR RIGHT TO RELAX AND PLAY. </a:t>
            </a:r>
            <a:r>
              <a:rPr lang="en-GB" sz="1400" dirty="0">
                <a:latin typeface="Calibri"/>
                <a:cs typeface="Calibri"/>
              </a:rPr>
              <a:t>(UNCRC, 2020)</a:t>
            </a:r>
            <a:endParaRPr lang="en-GB" b="1" dirty="0">
              <a:latin typeface="Calibri"/>
              <a:cs typeface="Calibri"/>
            </a:endParaRPr>
          </a:p>
        </p:txBody>
      </p:sp>
      <p:pic>
        <p:nvPicPr>
          <p:cNvPr id="13" name="Picture 13" descr="Diagram&#10;&#10;Description automatically generated">
            <a:extLst>
              <a:ext uri="{FF2B5EF4-FFF2-40B4-BE49-F238E27FC236}">
                <a16:creationId xmlns:a16="http://schemas.microsoft.com/office/drawing/2014/main" id="{D3696DEF-96F3-49C9-9077-76D917B1BE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043" y="4604360"/>
            <a:ext cx="1480160" cy="1480159"/>
          </a:xfrm>
          <a:prstGeom prst="rect">
            <a:avLst/>
          </a:prstGeom>
        </p:spPr>
      </p:pic>
      <p:pic>
        <p:nvPicPr>
          <p:cNvPr id="19" name="Graphic 20" descr="Back with solid fill">
            <a:extLst>
              <a:ext uri="{FF2B5EF4-FFF2-40B4-BE49-F238E27FC236}">
                <a16:creationId xmlns:a16="http://schemas.microsoft.com/office/drawing/2014/main" id="{0122241C-4249-4E6D-AD92-D971475704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76886" y="-129305"/>
            <a:ext cx="914400" cy="914400"/>
          </a:xfrm>
          <a:prstGeom prst="rect">
            <a:avLst/>
          </a:prstGeom>
        </p:spPr>
      </p:pic>
      <p:pic>
        <p:nvPicPr>
          <p:cNvPr id="21" name="Graphic 22" descr="Back with solid fill">
            <a:extLst>
              <a:ext uri="{FF2B5EF4-FFF2-40B4-BE49-F238E27FC236}">
                <a16:creationId xmlns:a16="http://schemas.microsoft.com/office/drawing/2014/main" id="{F0948E30-36AC-4A5B-A5E1-91EA40615C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363239" y="-86639"/>
            <a:ext cx="914400" cy="914400"/>
          </a:xfrm>
          <a:prstGeom prst="rect">
            <a:avLst/>
          </a:prstGeom>
        </p:spPr>
      </p:pic>
      <p:pic>
        <p:nvPicPr>
          <p:cNvPr id="23" name="Graphic 24" descr="Arrow: Straight with solid fill">
            <a:extLst>
              <a:ext uri="{FF2B5EF4-FFF2-40B4-BE49-F238E27FC236}">
                <a16:creationId xmlns:a16="http://schemas.microsoft.com/office/drawing/2014/main" id="{945E8E0E-9469-4D5D-BDDE-C0D3AF8D9AC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6200000">
            <a:off x="5576170" y="831937"/>
            <a:ext cx="924838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4561C5A-698B-4E07-897A-5AF2F6544EA7}"/>
              </a:ext>
            </a:extLst>
          </p:cNvPr>
          <p:cNvSpPr txBox="1"/>
          <p:nvPr/>
        </p:nvSpPr>
        <p:spPr>
          <a:xfrm>
            <a:off x="4930558" y="3427434"/>
            <a:ext cx="32859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cs typeface="Calibri"/>
              </a:rPr>
              <a:t>45% OF 5-15 YEAR OLDS OWN A MOBILE PHONE.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(ONS, 2020)</a:t>
            </a:r>
            <a:endParaRPr lang="en-GB">
              <a:latin typeface="Calibri"/>
              <a:cs typeface="Calibri"/>
            </a:endParaRPr>
          </a:p>
        </p:txBody>
      </p:sp>
      <p:pic>
        <p:nvPicPr>
          <p:cNvPr id="26" name="Picture 26" descr="A picture containing electronics, cellphone&#10;&#10;Description automatically generated">
            <a:extLst>
              <a:ext uri="{FF2B5EF4-FFF2-40B4-BE49-F238E27FC236}">
                <a16:creationId xmlns:a16="http://schemas.microsoft.com/office/drawing/2014/main" id="{E8F18F58-E3E4-4696-AC0B-3FBC3B0EBCE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87801" y="2179230"/>
            <a:ext cx="1073809" cy="1083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92AD34-7DEA-476B-B650-0683630E0C0C}"/>
              </a:ext>
            </a:extLst>
          </p:cNvPr>
          <p:cNvSpPr txBox="1"/>
          <p:nvPr/>
        </p:nvSpPr>
        <p:spPr>
          <a:xfrm>
            <a:off x="79331" y="4419694"/>
            <a:ext cx="26372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(Krify.co,2020)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93F7CA-8888-43BC-9F08-B24E15232E19}"/>
              </a:ext>
            </a:extLst>
          </p:cNvPr>
          <p:cNvSpPr txBox="1"/>
          <p:nvPr/>
        </p:nvSpPr>
        <p:spPr>
          <a:xfrm>
            <a:off x="10102788" y="4492101"/>
            <a:ext cx="172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(Scmp.com,2020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07910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3D26C-496E-47BE-B2DF-2BD825AF6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u="sng" dirty="0">
                <a:latin typeface="Constantia"/>
                <a:cs typeface="Calibri"/>
              </a:rPr>
              <a:t>CYBERBULLYING</a:t>
            </a:r>
            <a:endParaRPr lang="en-GB" sz="3600" u="sng" dirty="0">
              <a:latin typeface="Constantia"/>
              <a:cs typeface="Sabon Next 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DC60E-FAB4-443B-9810-9B912FB76F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>
                <a:highlight>
                  <a:srgbClr val="008080"/>
                </a:highlight>
              </a:rPr>
              <a:t>WHAT IS IT?</a:t>
            </a:r>
            <a:endParaRPr lang="en-GB" b="1" i="0">
              <a:highlight>
                <a:srgbClr val="008080"/>
              </a:highligh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A4B6EE-1D85-48F9-B618-9B435DE42A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Calibri"/>
                <a:cs typeface="Calibri"/>
              </a:rPr>
              <a:t>RECEIVING NASTY MESSAGES.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Calibri"/>
                <a:cs typeface="Calibri"/>
              </a:rPr>
              <a:t>NAME CALLING.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Calibri"/>
                <a:cs typeface="Calibri"/>
              </a:rPr>
              <a:t>SPREADING RUMOURS ONLINE.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Calibri"/>
                <a:cs typeface="Calibri"/>
              </a:rPr>
              <a:t>HAVING EMBARRESSING THINGS POSTED ABOUT YOU.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Calibri"/>
                <a:cs typeface="Calibri"/>
              </a:rPr>
              <a:t>BEING BLOCKED FOR NO REASON. </a:t>
            </a:r>
            <a:r>
              <a:rPr lang="en-GB" sz="1400" dirty="0">
                <a:latin typeface="Calibri"/>
                <a:cs typeface="Calibri"/>
              </a:rPr>
              <a:t>(stopbullying.com, 2020)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E76B36-2425-4D66-9CA6-08CBD470E9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i="0" dirty="0">
                <a:highlight>
                  <a:srgbClr val="008080"/>
                </a:highlight>
              </a:rPr>
              <a:t>IMPACT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0DF0BD-A3B8-4F1B-AA36-23DC2C016E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Calibri"/>
                <a:cs typeface="Calibri"/>
              </a:rPr>
              <a:t>FEELING ANGRY OR SAD.</a:t>
            </a:r>
          </a:p>
          <a:p>
            <a:r>
              <a:rPr lang="en-GB" sz="1800" dirty="0">
                <a:latin typeface="Calibri"/>
                <a:cs typeface="Calibri"/>
              </a:rPr>
              <a:t>LOW SELF ESTEEM.</a:t>
            </a:r>
          </a:p>
          <a:p>
            <a:r>
              <a:rPr lang="en-GB" sz="1800" dirty="0">
                <a:latin typeface="Calibri"/>
                <a:cs typeface="Calibri"/>
              </a:rPr>
              <a:t>FEELING ISOLATED.</a:t>
            </a:r>
          </a:p>
          <a:p>
            <a:r>
              <a:rPr lang="en-GB" sz="1800" dirty="0">
                <a:latin typeface="Calibri"/>
                <a:cs typeface="Calibri"/>
              </a:rPr>
              <a:t>NO ONE TO TURN TO.</a:t>
            </a:r>
          </a:p>
          <a:p>
            <a:r>
              <a:rPr lang="en-GB" sz="1800" dirty="0">
                <a:latin typeface="Calibri"/>
                <a:cs typeface="Calibri"/>
              </a:rPr>
              <a:t>EMBARRESSED</a:t>
            </a:r>
            <a:r>
              <a:rPr lang="en-GB" sz="1400" dirty="0">
                <a:latin typeface="Calibri"/>
                <a:cs typeface="Calibri"/>
              </a:rPr>
              <a:t>.  (NSPCC, 2021)</a:t>
            </a:r>
          </a:p>
        </p:txBody>
      </p:sp>
      <p:pic>
        <p:nvPicPr>
          <p:cNvPr id="8" name="Picture 6" descr="A picture containing map&#10;&#10;Description automatically generated">
            <a:extLst>
              <a:ext uri="{FF2B5EF4-FFF2-40B4-BE49-F238E27FC236}">
                <a16:creationId xmlns:a16="http://schemas.microsoft.com/office/drawing/2014/main" id="{EBFD57B6-E284-41A2-B420-01C5EC0BAC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3" r="2" b="2"/>
          <a:stretch/>
        </p:blipFill>
        <p:spPr>
          <a:xfrm>
            <a:off x="-5219" y="4991"/>
            <a:ext cx="3644838" cy="1885508"/>
          </a:xfrm>
          <a:prstGeom prst="rect">
            <a:avLst/>
          </a:prstGeom>
        </p:spPr>
      </p:pic>
      <p:pic>
        <p:nvPicPr>
          <p:cNvPr id="10" name="Picture 8" descr="A picture containing dark, indoor, computer, screen&#10;&#10;Description automatically generated">
            <a:extLst>
              <a:ext uri="{FF2B5EF4-FFF2-40B4-BE49-F238E27FC236}">
                <a16:creationId xmlns:a16="http://schemas.microsoft.com/office/drawing/2014/main" id="{C23B4766-FEEE-4D47-804D-38937B624F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7" r="-1" b="2479"/>
          <a:stretch/>
        </p:blipFill>
        <p:spPr>
          <a:xfrm>
            <a:off x="8950890" y="3837"/>
            <a:ext cx="3206426" cy="19898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D162BA-5D6F-4EE3-945F-33EDB9E1DC9E}"/>
              </a:ext>
            </a:extLst>
          </p:cNvPr>
          <p:cNvSpPr txBox="1"/>
          <p:nvPr/>
        </p:nvSpPr>
        <p:spPr>
          <a:xfrm>
            <a:off x="3043825" y="5291132"/>
            <a:ext cx="91314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+mn-lt"/>
                <a:cs typeface="+mn-lt"/>
              </a:rPr>
              <a:t>764,000 CHILDREN AGED 10-15 IN ENGLAND AND WALES HAVE EXPERIENCED A FORM OF BULLYING ONLINE WITH 70% SAYING IT WAS SOMEONE IN SCHOOL. </a:t>
            </a:r>
            <a:r>
              <a:rPr lang="en-GB" dirty="0">
                <a:latin typeface="Calibri"/>
                <a:ea typeface="+mn-lt"/>
                <a:cs typeface="+mn-lt"/>
              </a:rPr>
              <a:t>(</a:t>
            </a:r>
            <a:r>
              <a:rPr lang="en-GB" sz="1400" dirty="0">
                <a:latin typeface="Calibri"/>
                <a:ea typeface="+mn-lt"/>
                <a:cs typeface="+mn-lt"/>
              </a:rPr>
              <a:t>Stopbullying.com, 2020</a:t>
            </a:r>
            <a:r>
              <a:rPr lang="en-GB" dirty="0">
                <a:latin typeface="Calibri"/>
                <a:ea typeface="+mn-lt"/>
                <a:cs typeface="+mn-lt"/>
              </a:rPr>
              <a:t>)</a:t>
            </a:r>
            <a:endParaRPr lang="en-GB" b="1" dirty="0">
              <a:latin typeface="Calibri"/>
              <a:ea typeface="+mn-lt"/>
              <a:cs typeface="+mn-lt"/>
            </a:endParaRPr>
          </a:p>
        </p:txBody>
      </p:sp>
      <p:pic>
        <p:nvPicPr>
          <p:cNvPr id="15" name="Picture 15" descr="ما هو التنمر الإلكتروني؟ | SafeSpace">
            <a:extLst>
              <a:ext uri="{FF2B5EF4-FFF2-40B4-BE49-F238E27FC236}">
                <a16:creationId xmlns:a16="http://schemas.microsoft.com/office/drawing/2014/main" id="{9AB225DB-7235-42FB-8663-EDC586BB9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57" y="5078707"/>
            <a:ext cx="2325666" cy="130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708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>
            <a:extLst>
              <a:ext uri="{FF2B5EF4-FFF2-40B4-BE49-F238E27FC236}">
                <a16:creationId xmlns:a16="http://schemas.microsoft.com/office/drawing/2014/main" id="{60E43224-9950-49DB-86BD-B9605A5165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53003" y="5551736"/>
            <a:ext cx="3567827" cy="1130282"/>
          </a:xfrm>
          <a:prstGeom prst="rect">
            <a:avLst/>
          </a:prstGeom>
        </p:spPr>
      </p:pic>
      <p:pic>
        <p:nvPicPr>
          <p:cNvPr id="5" name="Picture 6" descr="A picture containing map&#10;&#10;Description automatically generated">
            <a:extLst>
              <a:ext uri="{FF2B5EF4-FFF2-40B4-BE49-F238E27FC236}">
                <a16:creationId xmlns:a16="http://schemas.microsoft.com/office/drawing/2014/main" id="{64FE3397-6EE9-4AE1-A96A-976650C39C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63" r="2" b="2"/>
          <a:stretch/>
        </p:blipFill>
        <p:spPr>
          <a:xfrm>
            <a:off x="-5219" y="4991"/>
            <a:ext cx="3644838" cy="1885508"/>
          </a:xfrm>
          <a:prstGeom prst="rect">
            <a:avLst/>
          </a:prstGeom>
        </p:spPr>
      </p:pic>
      <p:pic>
        <p:nvPicPr>
          <p:cNvPr id="7" name="Picture 8" descr="A picture containing dark, indoor, computer, screen&#10;&#10;Description automatically generated">
            <a:extLst>
              <a:ext uri="{FF2B5EF4-FFF2-40B4-BE49-F238E27FC236}">
                <a16:creationId xmlns:a16="http://schemas.microsoft.com/office/drawing/2014/main" id="{DF8164F7-D2AD-4061-B6F5-1D4F5F52351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887" r="-1" b="2479"/>
          <a:stretch/>
        </p:blipFill>
        <p:spPr>
          <a:xfrm>
            <a:off x="8950890" y="3837"/>
            <a:ext cx="3206426" cy="1989889"/>
          </a:xfrm>
          <a:prstGeom prst="rect">
            <a:avLst/>
          </a:prstGeom>
        </p:spPr>
      </p:pic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BA9E265A-E62C-472C-9133-CF6001DFD1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523" y="4710711"/>
            <a:ext cx="2743200" cy="20712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261D12-6574-4040-86EE-334DBC7AADA7}"/>
              </a:ext>
            </a:extLst>
          </p:cNvPr>
          <p:cNvSpPr txBox="1"/>
          <p:nvPr/>
        </p:nvSpPr>
        <p:spPr>
          <a:xfrm>
            <a:off x="4025030" y="-185781"/>
            <a:ext cx="4590786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dirty="0">
              <a:solidFill>
                <a:srgbClr val="00B0F0"/>
              </a:solidFill>
              <a:latin typeface="Calibri"/>
              <a:cs typeface="Calibri"/>
            </a:endParaRPr>
          </a:p>
          <a:p>
            <a:pPr algn="ctr"/>
            <a:r>
              <a:rPr lang="en-GB" sz="3600" b="1" u="sng" dirty="0">
                <a:latin typeface="Constantia"/>
                <a:cs typeface="Calibri"/>
              </a:rPr>
              <a:t>HOW CAN WE HELP?</a:t>
            </a:r>
          </a:p>
          <a:p>
            <a:endParaRPr lang="en-GB" sz="3600" b="1" u="sng" dirty="0">
              <a:latin typeface="Constantia"/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LOOK FOR A CHANGE IN BEHAVIOUR.</a:t>
            </a:r>
            <a:endParaRPr lang="en-GB" sz="2400">
              <a:latin typeface="Calibri"/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CHILD DOESN'T WANT TO COME TO SCHOOL.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CHILD FEELS ANXIOUS OR NERVOUS.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BULLYING OTHERS.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SIGNS IN THEIR PLAY. </a:t>
            </a:r>
            <a:r>
              <a:rPr lang="en-GB" sz="1400" dirty="0">
                <a:solidFill>
                  <a:srgbClr val="000000"/>
                </a:solidFill>
                <a:latin typeface="Calibri"/>
                <a:cs typeface="Calibri"/>
              </a:rPr>
              <a:t>(NSPCC, 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792C51-D686-42C9-8719-C6DA656D9CB7}"/>
              </a:ext>
            </a:extLst>
          </p:cNvPr>
          <p:cNvSpPr txBox="1"/>
          <p:nvPr/>
        </p:nvSpPr>
        <p:spPr>
          <a:xfrm flipH="1">
            <a:off x="10927522" y="6424176"/>
            <a:ext cx="135633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B8A040-F65A-433E-A716-D3CA2960AF5A}"/>
              </a:ext>
            </a:extLst>
          </p:cNvPr>
          <p:cNvSpPr txBox="1"/>
          <p:nvPr/>
        </p:nvSpPr>
        <p:spPr>
          <a:xfrm>
            <a:off x="190892" y="2810919"/>
            <a:ext cx="344256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"TO HELP AND SUPPORT ALL CHILDREN TO REACH THEIR FULL POTENTIAL AND BE THE BEST THEY CAN BE". (</a:t>
            </a:r>
            <a:r>
              <a:rPr lang="en-GB" sz="1400" b="1" dirty="0" err="1">
                <a:solidFill>
                  <a:srgbClr val="00B0F0"/>
                </a:solidFill>
                <a:latin typeface="Calibri"/>
                <a:cs typeface="Calibri"/>
              </a:rPr>
              <a:t>McLoed</a:t>
            </a:r>
            <a:r>
              <a:rPr lang="en-GB" sz="1400" b="1" dirty="0">
                <a:solidFill>
                  <a:srgbClr val="00B0F0"/>
                </a:solidFill>
                <a:latin typeface="Calibri"/>
                <a:cs typeface="Calibri"/>
              </a:rPr>
              <a:t>, 2019)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FF8A30-646C-4BA5-8785-BCF5CFE568B1}"/>
              </a:ext>
            </a:extLst>
          </p:cNvPr>
          <p:cNvSpPr txBox="1"/>
          <p:nvPr/>
        </p:nvSpPr>
        <p:spPr>
          <a:xfrm>
            <a:off x="8987162" y="3094851"/>
            <a:ext cx="296240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"EVERYONE WORKING TOGETHER TO EDUCATE CHILDREN AND YOUNG PEOPLE". </a:t>
            </a:r>
            <a:r>
              <a:rPr lang="en-GB" sz="1400" dirty="0">
                <a:solidFill>
                  <a:srgbClr val="00B0F0"/>
                </a:solidFill>
                <a:latin typeface="Calibri"/>
                <a:cs typeface="Calibri"/>
              </a:rPr>
              <a:t>(School A, 2020)</a:t>
            </a: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90EEDC7B-3EFE-4A3B-9DC2-C826F573A8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53475" y="4410075"/>
            <a:ext cx="3200399" cy="220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9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9" name="Rectangle 13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7DA29CF3-8B8B-4DDF-A19B-72E0059DD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BEDB17-CF5A-41FA-8F45-0E8610BDD54F}"/>
              </a:ext>
            </a:extLst>
          </p:cNvPr>
          <p:cNvSpPr txBox="1"/>
          <p:nvPr/>
        </p:nvSpPr>
        <p:spPr>
          <a:xfrm>
            <a:off x="838200" y="744909"/>
            <a:ext cx="5562600" cy="26078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200" dirty="0">
              <a:latin typeface="Avenir Next LT Pro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</p:txBody>
      </p:sp>
      <p:grpSp>
        <p:nvGrpSpPr>
          <p:cNvPr id="13" name="Group 17">
            <a:extLst>
              <a:ext uri="{FF2B5EF4-FFF2-40B4-BE49-F238E27FC236}">
                <a16:creationId xmlns:a16="http://schemas.microsoft.com/office/drawing/2014/main" id="{2C96D671-CB09-4A40-87DE-E5042068B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1A0628A-CD3B-450E-BF5A-04678A41E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E96386AA-8B39-4EAE-8E84-F62C12CCE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9A8F560-0D3A-42EF-891B-0EED8E13E166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D15829-60E0-4277-89AC-8C205687CA1B}"/>
              </a:ext>
            </a:extLst>
          </p:cNvPr>
          <p:cNvSpPr txBox="1"/>
          <p:nvPr/>
        </p:nvSpPr>
        <p:spPr>
          <a:xfrm>
            <a:off x="4833938" y="3978971"/>
            <a:ext cx="5968782" cy="67240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D90F5D-CBD0-4B7C-B54F-355CDA47527B}"/>
              </a:ext>
            </a:extLst>
          </p:cNvPr>
          <p:cNvSpPr txBox="1"/>
          <p:nvPr/>
        </p:nvSpPr>
        <p:spPr>
          <a:xfrm>
            <a:off x="723900" y="142875"/>
            <a:ext cx="10563225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pPr algn="l"/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NPSCC. (2021). 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Keeping children safe/</a:t>
            </a:r>
            <a:r>
              <a:rPr lang="en-GB" i="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childrens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mental health.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https://www.nspcc.org.uk/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baseline="30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March 2021).</a:t>
            </a: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UNCRC. (2021)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Childrens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Commissioner for Wales 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https://www.childcomwales.org.uk/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(Accessed: 20</a:t>
            </a:r>
            <a:r>
              <a:rPr lang="en-GB" b="0" i="0" u="none" strike="noStrike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February 2021).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Bing image 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The Four Purposes of the Curriculum for Wales.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https://www.bing.com/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(Accessed: 10</a:t>
            </a:r>
            <a:r>
              <a:rPr lang="en-GB" b="0" i="0" u="none" strike="noStrike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March 2021).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Stop bullying.gov. (2020)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 cyberbullying.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https://www.stopbullying.gov/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(Accessed: 20</a:t>
            </a:r>
            <a:r>
              <a:rPr lang="en-GB" b="0" i="0" u="none" strike="noStrike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February 2021).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School A. (2019)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Safeguarding Policy. West Glamorgan safeguarding 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board model – safeguarding and child protection policy for schools.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https://www.schoolA/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(Accessed: 20th February 2021).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Mcloed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S. (2018) 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Maslow Hierarchy of Needs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https://www.simplypsycology.org/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(Accessed: 10</a:t>
            </a:r>
            <a:r>
              <a:rPr lang="en-GB" b="0" i="0" u="none" strike="noStrike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March 2021).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Office for National Statistics (ONS) (2020)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Online bullying in England and Wales: year ending March 2020.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https://www.ons.gov.uk/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(Accessed: 20</a:t>
            </a:r>
            <a:r>
              <a:rPr lang="en-GB" b="0" i="0" u="none" strike="noStrike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February 2021).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Office for National Statistics (ONS). (2020). 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Children and Parents: Media use and attitudes Report 2019.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https://www.ons.gov.uk/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20</a:t>
            </a:r>
            <a:r>
              <a:rPr lang="en-GB" baseline="30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February 2021).</a:t>
            </a:r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Krify.co. (2021)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Best features to create a successful social networking site.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/>
              </a:rPr>
              <a:t>https://www.krify.co/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26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February 2021).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SCMP.COM. (2021). Image. 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/>
              </a:rPr>
              <a:t>https://www.scmp.com/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26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February 2021).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Williams, K. (2019).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Safety In Wales – an update on safer internet day 2019.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/>
              </a:rPr>
              <a:t>https://www.gov.wales/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March 2021).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183045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87</TotalTime>
  <Words>667</Words>
  <Application>Microsoft Office PowerPoint</Application>
  <PresentationFormat>Widescreen</PresentationFormat>
  <Paragraphs>54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DappledVTI</vt:lpstr>
      <vt:lpstr>  </vt:lpstr>
      <vt:lpstr>PowerPoint Presentation</vt:lpstr>
      <vt:lpstr>CYBERBULLYING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Victoria Anne Woodward (1808417)</cp:lastModifiedBy>
  <cp:revision>518</cp:revision>
  <dcterms:created xsi:type="dcterms:W3CDTF">2021-01-19T21:45:34Z</dcterms:created>
  <dcterms:modified xsi:type="dcterms:W3CDTF">2021-03-13T09:30:37Z</dcterms:modified>
</cp:coreProperties>
</file>