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0"/>
  </p:notesMasterIdLst>
  <p:sldIdLst>
    <p:sldId id="259" r:id="rId3"/>
    <p:sldId id="271" r:id="rId4"/>
    <p:sldId id="272" r:id="rId5"/>
    <p:sldId id="273" r:id="rId6"/>
    <p:sldId id="274" r:id="rId7"/>
    <p:sldId id="275" r:id="rId8"/>
    <p:sldId id="264" r:id="rId9"/>
    <p:sldId id="268" r:id="rId10"/>
    <p:sldId id="269" r:id="rId11"/>
    <p:sldId id="277" r:id="rId12"/>
    <p:sldId id="276" r:id="rId13"/>
    <p:sldId id="260" r:id="rId14"/>
    <p:sldId id="262" r:id="rId15"/>
    <p:sldId id="278" r:id="rId16"/>
    <p:sldId id="279" r:id="rId17"/>
    <p:sldId id="257" r:id="rId18"/>
    <p:sldId id="28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hla Khan" initials="SK" lastIdx="1" clrIdx="0">
    <p:extLst>
      <p:ext uri="{19B8F6BF-5375-455C-9EA6-DF929625EA0E}">
        <p15:presenceInfo xmlns:p15="http://schemas.microsoft.com/office/powerpoint/2012/main" userId="S::s.khan@uwtsd.ac.uk::31fdc09e-257a-40db-a3a4-361c0cb0bee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AFDC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108" d="100"/>
          <a:sy n="108" d="100"/>
        </p:scale>
        <p:origin x="7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22T13:52:22.016"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FAC40B-1887-46F2-99EE-D99D6B9A0B5B}" type="doc">
      <dgm:prSet loTypeId="urn:microsoft.com/office/officeart/2005/8/layout/cycle2" loCatId="cycle" qsTypeId="urn:microsoft.com/office/officeart/2005/8/quickstyle/simple3" qsCatId="simple" csTypeId="urn:microsoft.com/office/officeart/2005/8/colors/colorful2" csCatId="colorful" phldr="1"/>
      <dgm:spPr/>
      <dgm:t>
        <a:bodyPr/>
        <a:lstStyle/>
        <a:p>
          <a:endParaRPr lang="en-US"/>
        </a:p>
      </dgm:t>
    </dgm:pt>
    <dgm:pt modelId="{7B5EFC52-4F8D-4386-8884-C936713A9A1A}">
      <dgm:prSet phldrT="[Text]"/>
      <dgm:spPr/>
      <dgm:t>
        <a:bodyPr/>
        <a:lstStyle/>
        <a:p>
          <a:r>
            <a:rPr lang="en-US" dirty="0"/>
            <a:t>Theory X Belief- employees are lazy</a:t>
          </a:r>
        </a:p>
      </dgm:t>
    </dgm:pt>
    <dgm:pt modelId="{D9FF128A-D6EE-472F-BBAE-4B06BCE126BC}" type="parTrans" cxnId="{7C0CE640-59D8-414D-B569-F31E3094CB45}">
      <dgm:prSet/>
      <dgm:spPr/>
      <dgm:t>
        <a:bodyPr/>
        <a:lstStyle/>
        <a:p>
          <a:endParaRPr lang="en-US"/>
        </a:p>
      </dgm:t>
    </dgm:pt>
    <dgm:pt modelId="{E3B36833-A191-4821-8ED3-2CEF99149BC5}" type="sibTrans" cxnId="{7C0CE640-59D8-414D-B569-F31E3094CB45}">
      <dgm:prSet/>
      <dgm:spPr/>
      <dgm:t>
        <a:bodyPr/>
        <a:lstStyle/>
        <a:p>
          <a:endParaRPr lang="en-US"/>
        </a:p>
      </dgm:t>
    </dgm:pt>
    <dgm:pt modelId="{9537D6F3-C0E1-497C-BB13-7D39023395B2}">
      <dgm:prSet phldrT="[Text]"/>
      <dgm:spPr/>
      <dgm:t>
        <a:bodyPr/>
        <a:lstStyle/>
        <a:p>
          <a:r>
            <a:rPr lang="en-US" dirty="0"/>
            <a:t>Controlled activities</a:t>
          </a:r>
        </a:p>
      </dgm:t>
    </dgm:pt>
    <dgm:pt modelId="{EE0B75BB-070A-4A99-B185-960743A5E2F4}" type="parTrans" cxnId="{0BD4B088-9D07-4EB1-B832-1EA9B7066916}">
      <dgm:prSet/>
      <dgm:spPr/>
      <dgm:t>
        <a:bodyPr/>
        <a:lstStyle/>
        <a:p>
          <a:endParaRPr lang="en-US"/>
        </a:p>
      </dgm:t>
    </dgm:pt>
    <dgm:pt modelId="{D88E6D39-C6AA-4ED3-855E-09EDA73BDE57}" type="sibTrans" cxnId="{0BD4B088-9D07-4EB1-B832-1EA9B7066916}">
      <dgm:prSet/>
      <dgm:spPr/>
      <dgm:t>
        <a:bodyPr/>
        <a:lstStyle/>
        <a:p>
          <a:endParaRPr lang="en-US"/>
        </a:p>
      </dgm:t>
    </dgm:pt>
    <dgm:pt modelId="{77D7642B-C90C-4B3D-9F21-E8B4D5E0DC11}">
      <dgm:prSet phldrT="[Text]"/>
      <dgm:spPr/>
      <dgm:t>
        <a:bodyPr/>
        <a:lstStyle/>
        <a:p>
          <a:r>
            <a:rPr lang="en-US" dirty="0"/>
            <a:t>Results in employees resisting</a:t>
          </a:r>
        </a:p>
      </dgm:t>
    </dgm:pt>
    <dgm:pt modelId="{E0A8D177-28CF-4359-B597-12277FC510FE}" type="parTrans" cxnId="{81FFD06A-B5A4-4764-B571-9A62A39B3536}">
      <dgm:prSet/>
      <dgm:spPr/>
      <dgm:t>
        <a:bodyPr/>
        <a:lstStyle/>
        <a:p>
          <a:endParaRPr lang="en-US"/>
        </a:p>
      </dgm:t>
    </dgm:pt>
    <dgm:pt modelId="{71500A92-7A2C-4961-813A-42BA30ACA391}" type="sibTrans" cxnId="{81FFD06A-B5A4-4764-B571-9A62A39B3536}">
      <dgm:prSet/>
      <dgm:spPr/>
      <dgm:t>
        <a:bodyPr/>
        <a:lstStyle/>
        <a:p>
          <a:endParaRPr lang="en-US"/>
        </a:p>
      </dgm:t>
    </dgm:pt>
    <dgm:pt modelId="{112E4465-21EA-4AAD-95A6-54336F7F97A2}">
      <dgm:prSet phldrT="[Text]"/>
      <dgm:spPr/>
      <dgm:t>
        <a:bodyPr/>
        <a:lstStyle/>
        <a:p>
          <a:r>
            <a:rPr lang="en-US" dirty="0"/>
            <a:t>Poor performance reinforcing the belief </a:t>
          </a:r>
        </a:p>
      </dgm:t>
    </dgm:pt>
    <dgm:pt modelId="{AE9CEE32-A905-4A94-8EB6-3CF3A0F878C6}" type="parTrans" cxnId="{6A01D24B-4BCB-4DFE-A798-4D34038D9CA4}">
      <dgm:prSet/>
      <dgm:spPr/>
      <dgm:t>
        <a:bodyPr/>
        <a:lstStyle/>
        <a:p>
          <a:endParaRPr lang="en-US"/>
        </a:p>
      </dgm:t>
    </dgm:pt>
    <dgm:pt modelId="{7D2BC955-8281-4F54-B981-2867076BD360}" type="sibTrans" cxnId="{6A01D24B-4BCB-4DFE-A798-4D34038D9CA4}">
      <dgm:prSet/>
      <dgm:spPr/>
      <dgm:t>
        <a:bodyPr/>
        <a:lstStyle/>
        <a:p>
          <a:endParaRPr lang="en-US"/>
        </a:p>
      </dgm:t>
    </dgm:pt>
    <dgm:pt modelId="{C70C2290-063F-4C79-B666-0BB90FA64A81}" type="pres">
      <dgm:prSet presAssocID="{03FAC40B-1887-46F2-99EE-D99D6B9A0B5B}" presName="cycle" presStyleCnt="0">
        <dgm:presLayoutVars>
          <dgm:dir/>
          <dgm:resizeHandles val="exact"/>
        </dgm:presLayoutVars>
      </dgm:prSet>
      <dgm:spPr/>
    </dgm:pt>
    <dgm:pt modelId="{75C58297-1162-40F5-89A1-E50D4CB96EAB}" type="pres">
      <dgm:prSet presAssocID="{7B5EFC52-4F8D-4386-8884-C936713A9A1A}" presName="node" presStyleLbl="node1" presStyleIdx="0" presStyleCnt="4">
        <dgm:presLayoutVars>
          <dgm:bulletEnabled val="1"/>
        </dgm:presLayoutVars>
      </dgm:prSet>
      <dgm:spPr/>
    </dgm:pt>
    <dgm:pt modelId="{CCD72836-47F8-4071-8280-774F54CD146D}" type="pres">
      <dgm:prSet presAssocID="{E3B36833-A191-4821-8ED3-2CEF99149BC5}" presName="sibTrans" presStyleLbl="sibTrans2D1" presStyleIdx="0" presStyleCnt="4"/>
      <dgm:spPr/>
    </dgm:pt>
    <dgm:pt modelId="{11419E43-B69B-4E87-AA3A-00A3E5A69146}" type="pres">
      <dgm:prSet presAssocID="{E3B36833-A191-4821-8ED3-2CEF99149BC5}" presName="connectorText" presStyleLbl="sibTrans2D1" presStyleIdx="0" presStyleCnt="4"/>
      <dgm:spPr/>
    </dgm:pt>
    <dgm:pt modelId="{73BE9A24-D8EA-4C32-B57B-1140DDFDD21B}" type="pres">
      <dgm:prSet presAssocID="{9537D6F3-C0E1-497C-BB13-7D39023395B2}" presName="node" presStyleLbl="node1" presStyleIdx="1" presStyleCnt="4">
        <dgm:presLayoutVars>
          <dgm:bulletEnabled val="1"/>
        </dgm:presLayoutVars>
      </dgm:prSet>
      <dgm:spPr/>
    </dgm:pt>
    <dgm:pt modelId="{770749FB-CE83-4BF6-B853-FF09DE379BE6}" type="pres">
      <dgm:prSet presAssocID="{D88E6D39-C6AA-4ED3-855E-09EDA73BDE57}" presName="sibTrans" presStyleLbl="sibTrans2D1" presStyleIdx="1" presStyleCnt="4"/>
      <dgm:spPr/>
    </dgm:pt>
    <dgm:pt modelId="{25CB7FA0-F1AF-4CF7-88A1-07D101A38371}" type="pres">
      <dgm:prSet presAssocID="{D88E6D39-C6AA-4ED3-855E-09EDA73BDE57}" presName="connectorText" presStyleLbl="sibTrans2D1" presStyleIdx="1" presStyleCnt="4"/>
      <dgm:spPr/>
    </dgm:pt>
    <dgm:pt modelId="{F6C4A7DE-819F-4A4D-8FF0-2F7BB9C30C31}" type="pres">
      <dgm:prSet presAssocID="{77D7642B-C90C-4B3D-9F21-E8B4D5E0DC11}" presName="node" presStyleLbl="node1" presStyleIdx="2" presStyleCnt="4">
        <dgm:presLayoutVars>
          <dgm:bulletEnabled val="1"/>
        </dgm:presLayoutVars>
      </dgm:prSet>
      <dgm:spPr/>
    </dgm:pt>
    <dgm:pt modelId="{8AEA87CE-36FB-48F3-BCDF-0A49F47BD9DE}" type="pres">
      <dgm:prSet presAssocID="{71500A92-7A2C-4961-813A-42BA30ACA391}" presName="sibTrans" presStyleLbl="sibTrans2D1" presStyleIdx="2" presStyleCnt="4"/>
      <dgm:spPr/>
    </dgm:pt>
    <dgm:pt modelId="{E0053769-CACD-4150-935C-22672AD50996}" type="pres">
      <dgm:prSet presAssocID="{71500A92-7A2C-4961-813A-42BA30ACA391}" presName="connectorText" presStyleLbl="sibTrans2D1" presStyleIdx="2" presStyleCnt="4"/>
      <dgm:spPr/>
    </dgm:pt>
    <dgm:pt modelId="{26A29308-8441-4648-A43C-A05CCD83A788}" type="pres">
      <dgm:prSet presAssocID="{112E4465-21EA-4AAD-95A6-54336F7F97A2}" presName="node" presStyleLbl="node1" presStyleIdx="3" presStyleCnt="4">
        <dgm:presLayoutVars>
          <dgm:bulletEnabled val="1"/>
        </dgm:presLayoutVars>
      </dgm:prSet>
      <dgm:spPr/>
    </dgm:pt>
    <dgm:pt modelId="{05A1F061-F0E2-4770-8D41-8E2B7F89ED2F}" type="pres">
      <dgm:prSet presAssocID="{7D2BC955-8281-4F54-B981-2867076BD360}" presName="sibTrans" presStyleLbl="sibTrans2D1" presStyleIdx="3" presStyleCnt="4"/>
      <dgm:spPr/>
    </dgm:pt>
    <dgm:pt modelId="{B22673B8-0EE7-46B2-8BDB-56A36E343F96}" type="pres">
      <dgm:prSet presAssocID="{7D2BC955-8281-4F54-B981-2867076BD360}" presName="connectorText" presStyleLbl="sibTrans2D1" presStyleIdx="3" presStyleCnt="4"/>
      <dgm:spPr/>
    </dgm:pt>
  </dgm:ptLst>
  <dgm:cxnLst>
    <dgm:cxn modelId="{10E1D412-0828-4440-9A48-3AD9DE410AF3}" type="presOf" srcId="{7D2BC955-8281-4F54-B981-2867076BD360}" destId="{B22673B8-0EE7-46B2-8BDB-56A36E343F96}" srcOrd="1" destOrd="0" presId="urn:microsoft.com/office/officeart/2005/8/layout/cycle2"/>
    <dgm:cxn modelId="{F6135115-28BF-4D75-A885-F38BDE3B1370}" type="presOf" srcId="{9537D6F3-C0E1-497C-BB13-7D39023395B2}" destId="{73BE9A24-D8EA-4C32-B57B-1140DDFDD21B}" srcOrd="0" destOrd="0" presId="urn:microsoft.com/office/officeart/2005/8/layout/cycle2"/>
    <dgm:cxn modelId="{42D20819-3C5A-4AC9-8C7F-0D9CEBF03E7A}" type="presOf" srcId="{71500A92-7A2C-4961-813A-42BA30ACA391}" destId="{8AEA87CE-36FB-48F3-BCDF-0A49F47BD9DE}" srcOrd="0" destOrd="0" presId="urn:microsoft.com/office/officeart/2005/8/layout/cycle2"/>
    <dgm:cxn modelId="{7C0CE640-59D8-414D-B569-F31E3094CB45}" srcId="{03FAC40B-1887-46F2-99EE-D99D6B9A0B5B}" destId="{7B5EFC52-4F8D-4386-8884-C936713A9A1A}" srcOrd="0" destOrd="0" parTransId="{D9FF128A-D6EE-472F-BBAE-4B06BCE126BC}" sibTransId="{E3B36833-A191-4821-8ED3-2CEF99149BC5}"/>
    <dgm:cxn modelId="{A351B85C-5A87-45EC-A5E5-9FC2C0B718E1}" type="presOf" srcId="{D88E6D39-C6AA-4ED3-855E-09EDA73BDE57}" destId="{25CB7FA0-F1AF-4CF7-88A1-07D101A38371}" srcOrd="1" destOrd="0" presId="urn:microsoft.com/office/officeart/2005/8/layout/cycle2"/>
    <dgm:cxn modelId="{BD8B9645-C696-4139-8F5F-6E0F7E1FEE15}" type="presOf" srcId="{E3B36833-A191-4821-8ED3-2CEF99149BC5}" destId="{CCD72836-47F8-4071-8280-774F54CD146D}" srcOrd="0" destOrd="0" presId="urn:microsoft.com/office/officeart/2005/8/layout/cycle2"/>
    <dgm:cxn modelId="{81FFD06A-B5A4-4764-B571-9A62A39B3536}" srcId="{03FAC40B-1887-46F2-99EE-D99D6B9A0B5B}" destId="{77D7642B-C90C-4B3D-9F21-E8B4D5E0DC11}" srcOrd="2" destOrd="0" parTransId="{E0A8D177-28CF-4359-B597-12277FC510FE}" sibTransId="{71500A92-7A2C-4961-813A-42BA30ACA391}"/>
    <dgm:cxn modelId="{6A01D24B-4BCB-4DFE-A798-4D34038D9CA4}" srcId="{03FAC40B-1887-46F2-99EE-D99D6B9A0B5B}" destId="{112E4465-21EA-4AAD-95A6-54336F7F97A2}" srcOrd="3" destOrd="0" parTransId="{AE9CEE32-A905-4A94-8EB6-3CF3A0F878C6}" sibTransId="{7D2BC955-8281-4F54-B981-2867076BD360}"/>
    <dgm:cxn modelId="{4E16184F-376A-4885-86FD-A7FCD4064E1F}" type="presOf" srcId="{03FAC40B-1887-46F2-99EE-D99D6B9A0B5B}" destId="{C70C2290-063F-4C79-B666-0BB90FA64A81}" srcOrd="0" destOrd="0" presId="urn:microsoft.com/office/officeart/2005/8/layout/cycle2"/>
    <dgm:cxn modelId="{E8876955-57A2-4A73-BB74-7993EDA2D79A}" type="presOf" srcId="{D88E6D39-C6AA-4ED3-855E-09EDA73BDE57}" destId="{770749FB-CE83-4BF6-B853-FF09DE379BE6}" srcOrd="0" destOrd="0" presId="urn:microsoft.com/office/officeart/2005/8/layout/cycle2"/>
    <dgm:cxn modelId="{E901317D-9517-4A4F-BF0F-AAD5CC32A9B2}" type="presOf" srcId="{71500A92-7A2C-4961-813A-42BA30ACA391}" destId="{E0053769-CACD-4150-935C-22672AD50996}" srcOrd="1" destOrd="0" presId="urn:microsoft.com/office/officeart/2005/8/layout/cycle2"/>
    <dgm:cxn modelId="{77FE3980-2525-40DE-BBDD-0BFED14E9D49}" type="presOf" srcId="{E3B36833-A191-4821-8ED3-2CEF99149BC5}" destId="{11419E43-B69B-4E87-AA3A-00A3E5A69146}" srcOrd="1" destOrd="0" presId="urn:microsoft.com/office/officeart/2005/8/layout/cycle2"/>
    <dgm:cxn modelId="{0BD4B088-9D07-4EB1-B832-1EA9B7066916}" srcId="{03FAC40B-1887-46F2-99EE-D99D6B9A0B5B}" destId="{9537D6F3-C0E1-497C-BB13-7D39023395B2}" srcOrd="1" destOrd="0" parTransId="{EE0B75BB-070A-4A99-B185-960743A5E2F4}" sibTransId="{D88E6D39-C6AA-4ED3-855E-09EDA73BDE57}"/>
    <dgm:cxn modelId="{1DE35DA8-63B8-4AC5-9E01-326A691B2343}" type="presOf" srcId="{77D7642B-C90C-4B3D-9F21-E8B4D5E0DC11}" destId="{F6C4A7DE-819F-4A4D-8FF0-2F7BB9C30C31}" srcOrd="0" destOrd="0" presId="urn:microsoft.com/office/officeart/2005/8/layout/cycle2"/>
    <dgm:cxn modelId="{37ABCFE6-CCD8-4AB2-8816-E6B929B5A552}" type="presOf" srcId="{7B5EFC52-4F8D-4386-8884-C936713A9A1A}" destId="{75C58297-1162-40F5-89A1-E50D4CB96EAB}" srcOrd="0" destOrd="0" presId="urn:microsoft.com/office/officeart/2005/8/layout/cycle2"/>
    <dgm:cxn modelId="{84E053EF-CC84-4569-949B-2791164D40EF}" type="presOf" srcId="{7D2BC955-8281-4F54-B981-2867076BD360}" destId="{05A1F061-F0E2-4770-8D41-8E2B7F89ED2F}" srcOrd="0" destOrd="0" presId="urn:microsoft.com/office/officeart/2005/8/layout/cycle2"/>
    <dgm:cxn modelId="{2762AFFA-8778-4265-A09F-4AC3EA06375F}" type="presOf" srcId="{112E4465-21EA-4AAD-95A6-54336F7F97A2}" destId="{26A29308-8441-4648-A43C-A05CCD83A788}" srcOrd="0" destOrd="0" presId="urn:microsoft.com/office/officeart/2005/8/layout/cycle2"/>
    <dgm:cxn modelId="{63B69D3B-AFB9-4621-BF38-57CA925BCD28}" type="presParOf" srcId="{C70C2290-063F-4C79-B666-0BB90FA64A81}" destId="{75C58297-1162-40F5-89A1-E50D4CB96EAB}" srcOrd="0" destOrd="0" presId="urn:microsoft.com/office/officeart/2005/8/layout/cycle2"/>
    <dgm:cxn modelId="{D3490379-C819-4273-93AD-5C1BBFF8FFC7}" type="presParOf" srcId="{C70C2290-063F-4C79-B666-0BB90FA64A81}" destId="{CCD72836-47F8-4071-8280-774F54CD146D}" srcOrd="1" destOrd="0" presId="urn:microsoft.com/office/officeart/2005/8/layout/cycle2"/>
    <dgm:cxn modelId="{465C9A1C-2110-4579-8C46-718AD74A8D65}" type="presParOf" srcId="{CCD72836-47F8-4071-8280-774F54CD146D}" destId="{11419E43-B69B-4E87-AA3A-00A3E5A69146}" srcOrd="0" destOrd="0" presId="urn:microsoft.com/office/officeart/2005/8/layout/cycle2"/>
    <dgm:cxn modelId="{A1548E99-7907-4930-A1FD-C4BA48D9E5A3}" type="presParOf" srcId="{C70C2290-063F-4C79-B666-0BB90FA64A81}" destId="{73BE9A24-D8EA-4C32-B57B-1140DDFDD21B}" srcOrd="2" destOrd="0" presId="urn:microsoft.com/office/officeart/2005/8/layout/cycle2"/>
    <dgm:cxn modelId="{E1ADD193-D5CF-4B19-9C47-2D78A9E8628F}" type="presParOf" srcId="{C70C2290-063F-4C79-B666-0BB90FA64A81}" destId="{770749FB-CE83-4BF6-B853-FF09DE379BE6}" srcOrd="3" destOrd="0" presId="urn:microsoft.com/office/officeart/2005/8/layout/cycle2"/>
    <dgm:cxn modelId="{5E8F50E5-BAE7-48C6-BD14-767CD1D6B6F2}" type="presParOf" srcId="{770749FB-CE83-4BF6-B853-FF09DE379BE6}" destId="{25CB7FA0-F1AF-4CF7-88A1-07D101A38371}" srcOrd="0" destOrd="0" presId="urn:microsoft.com/office/officeart/2005/8/layout/cycle2"/>
    <dgm:cxn modelId="{66AA6145-6EAC-4078-ADBC-38BC4DFBE2B7}" type="presParOf" srcId="{C70C2290-063F-4C79-B666-0BB90FA64A81}" destId="{F6C4A7DE-819F-4A4D-8FF0-2F7BB9C30C31}" srcOrd="4" destOrd="0" presId="urn:microsoft.com/office/officeart/2005/8/layout/cycle2"/>
    <dgm:cxn modelId="{901D5B9D-7079-4D57-8E16-47750BEAC20A}" type="presParOf" srcId="{C70C2290-063F-4C79-B666-0BB90FA64A81}" destId="{8AEA87CE-36FB-48F3-BCDF-0A49F47BD9DE}" srcOrd="5" destOrd="0" presId="urn:microsoft.com/office/officeart/2005/8/layout/cycle2"/>
    <dgm:cxn modelId="{A9BB6209-95D8-4A58-A818-D50ECA36B1CE}" type="presParOf" srcId="{8AEA87CE-36FB-48F3-BCDF-0A49F47BD9DE}" destId="{E0053769-CACD-4150-935C-22672AD50996}" srcOrd="0" destOrd="0" presId="urn:microsoft.com/office/officeart/2005/8/layout/cycle2"/>
    <dgm:cxn modelId="{150D0490-0F83-4CF1-99CC-5C8CF18D970B}" type="presParOf" srcId="{C70C2290-063F-4C79-B666-0BB90FA64A81}" destId="{26A29308-8441-4648-A43C-A05CCD83A788}" srcOrd="6" destOrd="0" presId="urn:microsoft.com/office/officeart/2005/8/layout/cycle2"/>
    <dgm:cxn modelId="{F8A59FD8-E8B1-4D41-B7CD-931B308E1B6A}" type="presParOf" srcId="{C70C2290-063F-4C79-B666-0BB90FA64A81}" destId="{05A1F061-F0E2-4770-8D41-8E2B7F89ED2F}" srcOrd="7" destOrd="0" presId="urn:microsoft.com/office/officeart/2005/8/layout/cycle2"/>
    <dgm:cxn modelId="{F310B4FE-308B-49E8-9A41-52016A067344}" type="presParOf" srcId="{05A1F061-F0E2-4770-8D41-8E2B7F89ED2F}" destId="{B22673B8-0EE7-46B2-8BDB-56A36E343F9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38014A-C070-41AF-99EE-8C255901C1DD}" type="doc">
      <dgm:prSet loTypeId="urn:microsoft.com/office/officeart/2005/8/layout/bProcess4" loCatId="process" qsTypeId="urn:microsoft.com/office/officeart/2005/8/quickstyle/simple1" qsCatId="simple" csTypeId="urn:microsoft.com/office/officeart/2005/8/colors/colorful3" csCatId="colorful" phldr="1"/>
      <dgm:spPr/>
      <dgm:t>
        <a:bodyPr/>
        <a:lstStyle/>
        <a:p>
          <a:endParaRPr lang="en-US"/>
        </a:p>
      </dgm:t>
    </dgm:pt>
    <dgm:pt modelId="{DC427B85-153A-4E21-A6F7-F0C1618FC6AB}">
      <dgm:prSet phldrT="[Text]"/>
      <dgm:spPr/>
      <dgm:t>
        <a:bodyPr/>
        <a:lstStyle/>
        <a:p>
          <a:r>
            <a:rPr lang="en-US" dirty="0"/>
            <a:t>1. </a:t>
          </a:r>
          <a:r>
            <a:rPr lang="en-GB" b="1" i="0" dirty="0"/>
            <a:t>A bias for action </a:t>
          </a:r>
          <a:r>
            <a:rPr lang="en-GB" b="0" i="0" dirty="0"/>
            <a:t>, active decision making - 'getting on with it'.</a:t>
          </a:r>
          <a:endParaRPr lang="en-US" dirty="0"/>
        </a:p>
      </dgm:t>
    </dgm:pt>
    <dgm:pt modelId="{0E49B50D-71BE-451B-BEC6-B8D0DDFCD8D1}" type="parTrans" cxnId="{E57109D5-5BDA-4AFA-98B2-096A2D4606FD}">
      <dgm:prSet/>
      <dgm:spPr/>
      <dgm:t>
        <a:bodyPr/>
        <a:lstStyle/>
        <a:p>
          <a:endParaRPr lang="en-US"/>
        </a:p>
      </dgm:t>
    </dgm:pt>
    <dgm:pt modelId="{0250D843-E706-498D-B158-E950AC293ECF}" type="sibTrans" cxnId="{E57109D5-5BDA-4AFA-98B2-096A2D4606FD}">
      <dgm:prSet/>
      <dgm:spPr/>
      <dgm:t>
        <a:bodyPr/>
        <a:lstStyle/>
        <a:p>
          <a:endParaRPr lang="en-US"/>
        </a:p>
      </dgm:t>
    </dgm:pt>
    <dgm:pt modelId="{BF41485D-44C3-476B-8A3C-55A14F58DC2D}">
      <dgm:prSet phldrT="[Text]"/>
      <dgm:spPr/>
      <dgm:t>
        <a:bodyPr/>
        <a:lstStyle/>
        <a:p>
          <a:r>
            <a:rPr lang="en-US" dirty="0"/>
            <a:t>2. </a:t>
          </a:r>
          <a:r>
            <a:rPr lang="en-GB" b="1" i="0" dirty="0"/>
            <a:t>Close to the customer </a:t>
          </a:r>
          <a:r>
            <a:rPr lang="en-GB" b="0" i="0" dirty="0"/>
            <a:t>- learning from the people served by the business.</a:t>
          </a:r>
          <a:endParaRPr lang="en-US" dirty="0"/>
        </a:p>
      </dgm:t>
    </dgm:pt>
    <dgm:pt modelId="{1A05F598-B048-458C-B3D1-60DFED9F009B}" type="parTrans" cxnId="{42F76626-3902-42C0-B838-89E194894D59}">
      <dgm:prSet/>
      <dgm:spPr/>
      <dgm:t>
        <a:bodyPr/>
        <a:lstStyle/>
        <a:p>
          <a:endParaRPr lang="en-US"/>
        </a:p>
      </dgm:t>
    </dgm:pt>
    <dgm:pt modelId="{6892B0D5-3377-4CA8-B49C-8385B10EEADD}" type="sibTrans" cxnId="{42F76626-3902-42C0-B838-89E194894D59}">
      <dgm:prSet/>
      <dgm:spPr/>
      <dgm:t>
        <a:bodyPr/>
        <a:lstStyle/>
        <a:p>
          <a:endParaRPr lang="en-US"/>
        </a:p>
      </dgm:t>
    </dgm:pt>
    <dgm:pt modelId="{8D25B23F-6F9F-4730-A9EC-B7937FC34F5B}">
      <dgm:prSet phldrT="[Text]"/>
      <dgm:spPr/>
      <dgm:t>
        <a:bodyPr/>
        <a:lstStyle/>
        <a:p>
          <a:r>
            <a:rPr lang="en-GB" b="1" i="0" dirty="0"/>
            <a:t>3. Autonomy and entrepreneurship </a:t>
          </a:r>
          <a:r>
            <a:rPr lang="en-GB" b="0" i="0" dirty="0"/>
            <a:t>- fostering innovation and nurturing 'champions'.</a:t>
          </a:r>
          <a:endParaRPr lang="en-US" dirty="0"/>
        </a:p>
      </dgm:t>
    </dgm:pt>
    <dgm:pt modelId="{9DF19B84-78FF-4FBC-BA5C-FB0FD729C267}" type="parTrans" cxnId="{AACBE504-05FB-4245-9448-DB7A601AC1D5}">
      <dgm:prSet/>
      <dgm:spPr/>
      <dgm:t>
        <a:bodyPr/>
        <a:lstStyle/>
        <a:p>
          <a:endParaRPr lang="en-US"/>
        </a:p>
      </dgm:t>
    </dgm:pt>
    <dgm:pt modelId="{297FC9BF-2FB9-4A11-8DFE-378B50F3B360}" type="sibTrans" cxnId="{AACBE504-05FB-4245-9448-DB7A601AC1D5}">
      <dgm:prSet/>
      <dgm:spPr/>
      <dgm:t>
        <a:bodyPr/>
        <a:lstStyle/>
        <a:p>
          <a:endParaRPr lang="en-US"/>
        </a:p>
      </dgm:t>
    </dgm:pt>
    <dgm:pt modelId="{2EBD927F-A0B1-4805-B32F-F7122A28ABB8}">
      <dgm:prSet phldrT="[Text]"/>
      <dgm:spPr/>
      <dgm:t>
        <a:bodyPr/>
        <a:lstStyle/>
        <a:p>
          <a:r>
            <a:rPr lang="en-US" dirty="0"/>
            <a:t>4. </a:t>
          </a:r>
          <a:r>
            <a:rPr lang="en-GB" b="1" i="0" dirty="0"/>
            <a:t>Productivity through people </a:t>
          </a:r>
          <a:r>
            <a:rPr lang="en-GB" b="0" i="0" dirty="0"/>
            <a:t>- treating rank and file employees as a source of quality.</a:t>
          </a:r>
          <a:endParaRPr lang="en-US" dirty="0"/>
        </a:p>
      </dgm:t>
    </dgm:pt>
    <dgm:pt modelId="{9CF84C30-5FB2-4470-8CE7-2DF6EB97713D}" type="parTrans" cxnId="{2E40698C-921A-44F0-B3E0-083AAE0A8C29}">
      <dgm:prSet/>
      <dgm:spPr/>
      <dgm:t>
        <a:bodyPr/>
        <a:lstStyle/>
        <a:p>
          <a:endParaRPr lang="en-US"/>
        </a:p>
      </dgm:t>
    </dgm:pt>
    <dgm:pt modelId="{293A6A27-9171-4973-A0A0-0A6C4347C4E1}" type="sibTrans" cxnId="{2E40698C-921A-44F0-B3E0-083AAE0A8C29}">
      <dgm:prSet/>
      <dgm:spPr/>
      <dgm:t>
        <a:bodyPr/>
        <a:lstStyle/>
        <a:p>
          <a:endParaRPr lang="en-US"/>
        </a:p>
      </dgm:t>
    </dgm:pt>
    <dgm:pt modelId="{B0658EF4-5A8F-4BFF-A94B-D6DE34EC5715}">
      <dgm:prSet phldrT="[Text]"/>
      <dgm:spPr/>
      <dgm:t>
        <a:bodyPr/>
        <a:lstStyle/>
        <a:p>
          <a:r>
            <a:rPr lang="en-US" dirty="0"/>
            <a:t>5. </a:t>
          </a:r>
          <a:r>
            <a:rPr lang="en-GB" b="1" i="0" dirty="0"/>
            <a:t>Hands-on, value-driven </a:t>
          </a:r>
          <a:r>
            <a:rPr lang="en-GB" b="0" i="0" dirty="0"/>
            <a:t>- management philosophy that guides everyday practice - management showing its commitment.</a:t>
          </a:r>
          <a:endParaRPr lang="en-US" dirty="0"/>
        </a:p>
      </dgm:t>
    </dgm:pt>
    <dgm:pt modelId="{EF08AFDD-39BF-41A0-954C-A5DFDFFDBC8E}" type="parTrans" cxnId="{7BB93E3A-08BF-4F89-9B9F-3EE81481BA3B}">
      <dgm:prSet/>
      <dgm:spPr/>
      <dgm:t>
        <a:bodyPr/>
        <a:lstStyle/>
        <a:p>
          <a:endParaRPr lang="en-US"/>
        </a:p>
      </dgm:t>
    </dgm:pt>
    <dgm:pt modelId="{535FD874-6276-4691-B346-B7A0BDD5C11F}" type="sibTrans" cxnId="{7BB93E3A-08BF-4F89-9B9F-3EE81481BA3B}">
      <dgm:prSet/>
      <dgm:spPr/>
      <dgm:t>
        <a:bodyPr/>
        <a:lstStyle/>
        <a:p>
          <a:endParaRPr lang="en-US"/>
        </a:p>
      </dgm:t>
    </dgm:pt>
    <dgm:pt modelId="{3A46C54E-F0C7-41EB-81EC-6F8A6BAA1CAF}">
      <dgm:prSet phldrT="[Text]"/>
      <dgm:spPr/>
      <dgm:t>
        <a:bodyPr/>
        <a:lstStyle/>
        <a:p>
          <a:r>
            <a:rPr lang="en-GB" b="1" i="0" dirty="0"/>
            <a:t>6. Stick to the knitting </a:t>
          </a:r>
          <a:r>
            <a:rPr lang="en-GB" b="0" i="0" dirty="0"/>
            <a:t>- stay with the business that you know.</a:t>
          </a:r>
          <a:endParaRPr lang="en-US" dirty="0"/>
        </a:p>
      </dgm:t>
    </dgm:pt>
    <dgm:pt modelId="{FDE448DE-6096-422B-95DF-2581F27670BA}" type="parTrans" cxnId="{362A3AC0-2E42-4CA9-8953-4E9FE2640FF2}">
      <dgm:prSet/>
      <dgm:spPr/>
      <dgm:t>
        <a:bodyPr/>
        <a:lstStyle/>
        <a:p>
          <a:endParaRPr lang="en-US"/>
        </a:p>
      </dgm:t>
    </dgm:pt>
    <dgm:pt modelId="{356EBFE5-DD18-4E1A-ACE0-63C764375062}" type="sibTrans" cxnId="{362A3AC0-2E42-4CA9-8953-4E9FE2640FF2}">
      <dgm:prSet/>
      <dgm:spPr/>
      <dgm:t>
        <a:bodyPr/>
        <a:lstStyle/>
        <a:p>
          <a:endParaRPr lang="en-US"/>
        </a:p>
      </dgm:t>
    </dgm:pt>
    <dgm:pt modelId="{98ABEBCD-5D83-4308-80DF-47D9A7F2ADC8}">
      <dgm:prSet phldrT="[Text]"/>
      <dgm:spPr/>
      <dgm:t>
        <a:bodyPr/>
        <a:lstStyle/>
        <a:p>
          <a:r>
            <a:rPr lang="en-US" dirty="0"/>
            <a:t>7. </a:t>
          </a:r>
          <a:r>
            <a:rPr lang="en-GB" b="1" i="0" dirty="0"/>
            <a:t>Simple form, lean staff </a:t>
          </a:r>
          <a:r>
            <a:rPr lang="en-GB" b="0" i="0" dirty="0"/>
            <a:t>- some of the best companies have minimal HQ staff.</a:t>
          </a:r>
          <a:endParaRPr lang="en-US" dirty="0"/>
        </a:p>
      </dgm:t>
    </dgm:pt>
    <dgm:pt modelId="{7D6351C9-56C8-4D81-B033-567136F700D5}" type="parTrans" cxnId="{52371B20-1A61-440D-8EF7-58A7DA109788}">
      <dgm:prSet/>
      <dgm:spPr/>
      <dgm:t>
        <a:bodyPr/>
        <a:lstStyle/>
        <a:p>
          <a:endParaRPr lang="en-US"/>
        </a:p>
      </dgm:t>
    </dgm:pt>
    <dgm:pt modelId="{30818C96-1A5D-494F-81E6-FA2F4B2F1AC3}" type="sibTrans" cxnId="{52371B20-1A61-440D-8EF7-58A7DA109788}">
      <dgm:prSet/>
      <dgm:spPr/>
      <dgm:t>
        <a:bodyPr/>
        <a:lstStyle/>
        <a:p>
          <a:endParaRPr lang="en-US"/>
        </a:p>
      </dgm:t>
    </dgm:pt>
    <dgm:pt modelId="{3921AA34-CA81-439B-B0D3-0DE9669DB3A1}">
      <dgm:prSet phldrT="[Text]"/>
      <dgm:spPr/>
      <dgm:t>
        <a:bodyPr/>
        <a:lstStyle/>
        <a:p>
          <a:r>
            <a:rPr lang="en-US" dirty="0"/>
            <a:t>8. </a:t>
          </a:r>
          <a:r>
            <a:rPr lang="en-GB" b="1" i="0" dirty="0"/>
            <a:t>Simultaneous loose-tight properties </a:t>
          </a:r>
          <a:r>
            <a:rPr lang="en-GB" b="0" i="0" dirty="0"/>
            <a:t>- autonomy in shop-floor activities plus centralised values.</a:t>
          </a:r>
          <a:endParaRPr lang="en-US" dirty="0"/>
        </a:p>
      </dgm:t>
    </dgm:pt>
    <dgm:pt modelId="{2081DD2B-2337-4CA3-B82D-8E1C73FD2082}" type="parTrans" cxnId="{41B5A939-5FC7-4EB2-8BC8-2A70A56613D1}">
      <dgm:prSet/>
      <dgm:spPr/>
      <dgm:t>
        <a:bodyPr/>
        <a:lstStyle/>
        <a:p>
          <a:endParaRPr lang="en-US"/>
        </a:p>
      </dgm:t>
    </dgm:pt>
    <dgm:pt modelId="{62926F63-A54E-4EC7-A5EC-C89E2E7BD2EA}" type="sibTrans" cxnId="{41B5A939-5FC7-4EB2-8BC8-2A70A56613D1}">
      <dgm:prSet/>
      <dgm:spPr/>
      <dgm:t>
        <a:bodyPr/>
        <a:lstStyle/>
        <a:p>
          <a:endParaRPr lang="en-US"/>
        </a:p>
      </dgm:t>
    </dgm:pt>
    <dgm:pt modelId="{25B0B390-C31E-4155-B525-971D7ED79BA0}" type="pres">
      <dgm:prSet presAssocID="{CA38014A-C070-41AF-99EE-8C255901C1DD}" presName="Name0" presStyleCnt="0">
        <dgm:presLayoutVars>
          <dgm:dir/>
          <dgm:resizeHandles/>
        </dgm:presLayoutVars>
      </dgm:prSet>
      <dgm:spPr/>
    </dgm:pt>
    <dgm:pt modelId="{5C0A2CC2-7B2F-45D5-9BCF-82D2D732CDE7}" type="pres">
      <dgm:prSet presAssocID="{DC427B85-153A-4E21-A6F7-F0C1618FC6AB}" presName="compNode" presStyleCnt="0"/>
      <dgm:spPr/>
    </dgm:pt>
    <dgm:pt modelId="{8C7BB521-0919-409F-BF46-BC7D180E6073}" type="pres">
      <dgm:prSet presAssocID="{DC427B85-153A-4E21-A6F7-F0C1618FC6AB}" presName="dummyConnPt" presStyleCnt="0"/>
      <dgm:spPr/>
    </dgm:pt>
    <dgm:pt modelId="{A2F330AA-84F2-4CC6-87E4-309F57F0E544}" type="pres">
      <dgm:prSet presAssocID="{DC427B85-153A-4E21-A6F7-F0C1618FC6AB}" presName="node" presStyleLbl="node1" presStyleIdx="0" presStyleCnt="8">
        <dgm:presLayoutVars>
          <dgm:bulletEnabled val="1"/>
        </dgm:presLayoutVars>
      </dgm:prSet>
      <dgm:spPr/>
    </dgm:pt>
    <dgm:pt modelId="{55226E94-CFA8-459C-9879-D830B231994C}" type="pres">
      <dgm:prSet presAssocID="{0250D843-E706-498D-B158-E950AC293ECF}" presName="sibTrans" presStyleLbl="bgSibTrans2D1" presStyleIdx="0" presStyleCnt="7"/>
      <dgm:spPr/>
    </dgm:pt>
    <dgm:pt modelId="{88E023FD-4E49-49D7-B65A-4BA08AB039F7}" type="pres">
      <dgm:prSet presAssocID="{BF41485D-44C3-476B-8A3C-55A14F58DC2D}" presName="compNode" presStyleCnt="0"/>
      <dgm:spPr/>
    </dgm:pt>
    <dgm:pt modelId="{BCAFAF9C-AFF2-4D8A-B189-5679A8774D60}" type="pres">
      <dgm:prSet presAssocID="{BF41485D-44C3-476B-8A3C-55A14F58DC2D}" presName="dummyConnPt" presStyleCnt="0"/>
      <dgm:spPr/>
    </dgm:pt>
    <dgm:pt modelId="{B68EAF4C-17C6-4DAB-9E8B-143059A113F9}" type="pres">
      <dgm:prSet presAssocID="{BF41485D-44C3-476B-8A3C-55A14F58DC2D}" presName="node" presStyleLbl="node1" presStyleIdx="1" presStyleCnt="8">
        <dgm:presLayoutVars>
          <dgm:bulletEnabled val="1"/>
        </dgm:presLayoutVars>
      </dgm:prSet>
      <dgm:spPr/>
    </dgm:pt>
    <dgm:pt modelId="{DE8A5C70-9E4B-4670-9236-76761E26A2D1}" type="pres">
      <dgm:prSet presAssocID="{6892B0D5-3377-4CA8-B49C-8385B10EEADD}" presName="sibTrans" presStyleLbl="bgSibTrans2D1" presStyleIdx="1" presStyleCnt="7"/>
      <dgm:spPr/>
    </dgm:pt>
    <dgm:pt modelId="{68E7FC0B-670C-417F-A9C6-83D1923F1CC0}" type="pres">
      <dgm:prSet presAssocID="{8D25B23F-6F9F-4730-A9EC-B7937FC34F5B}" presName="compNode" presStyleCnt="0"/>
      <dgm:spPr/>
    </dgm:pt>
    <dgm:pt modelId="{79DE6AA2-0878-4AA3-84B2-33F09DCC538E}" type="pres">
      <dgm:prSet presAssocID="{8D25B23F-6F9F-4730-A9EC-B7937FC34F5B}" presName="dummyConnPt" presStyleCnt="0"/>
      <dgm:spPr/>
    </dgm:pt>
    <dgm:pt modelId="{1834A4F3-B1CC-40FA-BA4A-296560152999}" type="pres">
      <dgm:prSet presAssocID="{8D25B23F-6F9F-4730-A9EC-B7937FC34F5B}" presName="node" presStyleLbl="node1" presStyleIdx="2" presStyleCnt="8">
        <dgm:presLayoutVars>
          <dgm:bulletEnabled val="1"/>
        </dgm:presLayoutVars>
      </dgm:prSet>
      <dgm:spPr/>
    </dgm:pt>
    <dgm:pt modelId="{7C4643BF-3013-4763-9E1E-A9F20B6C0F4C}" type="pres">
      <dgm:prSet presAssocID="{297FC9BF-2FB9-4A11-8DFE-378B50F3B360}" presName="sibTrans" presStyleLbl="bgSibTrans2D1" presStyleIdx="2" presStyleCnt="7"/>
      <dgm:spPr/>
    </dgm:pt>
    <dgm:pt modelId="{1F4A98CB-5294-4E6C-A4B6-AB8EFC16A7B6}" type="pres">
      <dgm:prSet presAssocID="{2EBD927F-A0B1-4805-B32F-F7122A28ABB8}" presName="compNode" presStyleCnt="0"/>
      <dgm:spPr/>
    </dgm:pt>
    <dgm:pt modelId="{E3BB8A81-4C18-414B-8795-07BB04751553}" type="pres">
      <dgm:prSet presAssocID="{2EBD927F-A0B1-4805-B32F-F7122A28ABB8}" presName="dummyConnPt" presStyleCnt="0"/>
      <dgm:spPr/>
    </dgm:pt>
    <dgm:pt modelId="{6307B9CD-978A-4E82-96D8-A1604B0552CE}" type="pres">
      <dgm:prSet presAssocID="{2EBD927F-A0B1-4805-B32F-F7122A28ABB8}" presName="node" presStyleLbl="node1" presStyleIdx="3" presStyleCnt="8">
        <dgm:presLayoutVars>
          <dgm:bulletEnabled val="1"/>
        </dgm:presLayoutVars>
      </dgm:prSet>
      <dgm:spPr/>
    </dgm:pt>
    <dgm:pt modelId="{F4B5B211-EC84-4850-94BA-2356F1272BE8}" type="pres">
      <dgm:prSet presAssocID="{293A6A27-9171-4973-A0A0-0A6C4347C4E1}" presName="sibTrans" presStyleLbl="bgSibTrans2D1" presStyleIdx="3" presStyleCnt="7"/>
      <dgm:spPr/>
    </dgm:pt>
    <dgm:pt modelId="{9E2057BA-54D0-4194-85BA-1D40B95453FD}" type="pres">
      <dgm:prSet presAssocID="{B0658EF4-5A8F-4BFF-A94B-D6DE34EC5715}" presName="compNode" presStyleCnt="0"/>
      <dgm:spPr/>
    </dgm:pt>
    <dgm:pt modelId="{A8213356-DFDE-4D8E-843F-BEAC83980248}" type="pres">
      <dgm:prSet presAssocID="{B0658EF4-5A8F-4BFF-A94B-D6DE34EC5715}" presName="dummyConnPt" presStyleCnt="0"/>
      <dgm:spPr/>
    </dgm:pt>
    <dgm:pt modelId="{D8E87951-1FAB-4946-8DB9-CFDF71902CA8}" type="pres">
      <dgm:prSet presAssocID="{B0658EF4-5A8F-4BFF-A94B-D6DE34EC5715}" presName="node" presStyleLbl="node1" presStyleIdx="4" presStyleCnt="8">
        <dgm:presLayoutVars>
          <dgm:bulletEnabled val="1"/>
        </dgm:presLayoutVars>
      </dgm:prSet>
      <dgm:spPr/>
    </dgm:pt>
    <dgm:pt modelId="{08568F10-D57E-459F-A7B6-9E9887BFAEE0}" type="pres">
      <dgm:prSet presAssocID="{535FD874-6276-4691-B346-B7A0BDD5C11F}" presName="sibTrans" presStyleLbl="bgSibTrans2D1" presStyleIdx="4" presStyleCnt="7"/>
      <dgm:spPr/>
    </dgm:pt>
    <dgm:pt modelId="{10F896BD-5CBA-47B4-B253-87A8F6234CB3}" type="pres">
      <dgm:prSet presAssocID="{3A46C54E-F0C7-41EB-81EC-6F8A6BAA1CAF}" presName="compNode" presStyleCnt="0"/>
      <dgm:spPr/>
    </dgm:pt>
    <dgm:pt modelId="{C2CC9CA7-77BE-450F-9124-346E9B836776}" type="pres">
      <dgm:prSet presAssocID="{3A46C54E-F0C7-41EB-81EC-6F8A6BAA1CAF}" presName="dummyConnPt" presStyleCnt="0"/>
      <dgm:spPr/>
    </dgm:pt>
    <dgm:pt modelId="{A46E6CF1-B415-4EB0-82CD-19A3DC138ABA}" type="pres">
      <dgm:prSet presAssocID="{3A46C54E-F0C7-41EB-81EC-6F8A6BAA1CAF}" presName="node" presStyleLbl="node1" presStyleIdx="5" presStyleCnt="8">
        <dgm:presLayoutVars>
          <dgm:bulletEnabled val="1"/>
        </dgm:presLayoutVars>
      </dgm:prSet>
      <dgm:spPr/>
    </dgm:pt>
    <dgm:pt modelId="{D4E16A7B-088C-45F8-9D7F-60E978E987E2}" type="pres">
      <dgm:prSet presAssocID="{356EBFE5-DD18-4E1A-ACE0-63C764375062}" presName="sibTrans" presStyleLbl="bgSibTrans2D1" presStyleIdx="5" presStyleCnt="7"/>
      <dgm:spPr/>
    </dgm:pt>
    <dgm:pt modelId="{427165C5-376E-4FA9-9B05-8B8ECD8A8B2D}" type="pres">
      <dgm:prSet presAssocID="{98ABEBCD-5D83-4308-80DF-47D9A7F2ADC8}" presName="compNode" presStyleCnt="0"/>
      <dgm:spPr/>
    </dgm:pt>
    <dgm:pt modelId="{82DA4990-0C33-4322-A18E-4ABE85A7EF56}" type="pres">
      <dgm:prSet presAssocID="{98ABEBCD-5D83-4308-80DF-47D9A7F2ADC8}" presName="dummyConnPt" presStyleCnt="0"/>
      <dgm:spPr/>
    </dgm:pt>
    <dgm:pt modelId="{488E3760-F868-4D3F-95B2-09E58D65D1C4}" type="pres">
      <dgm:prSet presAssocID="{98ABEBCD-5D83-4308-80DF-47D9A7F2ADC8}" presName="node" presStyleLbl="node1" presStyleIdx="6" presStyleCnt="8">
        <dgm:presLayoutVars>
          <dgm:bulletEnabled val="1"/>
        </dgm:presLayoutVars>
      </dgm:prSet>
      <dgm:spPr/>
    </dgm:pt>
    <dgm:pt modelId="{089109AB-4C6E-414C-8269-A48B20D1F993}" type="pres">
      <dgm:prSet presAssocID="{30818C96-1A5D-494F-81E6-FA2F4B2F1AC3}" presName="sibTrans" presStyleLbl="bgSibTrans2D1" presStyleIdx="6" presStyleCnt="7"/>
      <dgm:spPr/>
    </dgm:pt>
    <dgm:pt modelId="{82292452-D657-405D-B465-4AF6E8D1A3D0}" type="pres">
      <dgm:prSet presAssocID="{3921AA34-CA81-439B-B0D3-0DE9669DB3A1}" presName="compNode" presStyleCnt="0"/>
      <dgm:spPr/>
    </dgm:pt>
    <dgm:pt modelId="{6CA5930D-D3CB-4B57-8C1D-3F442A205541}" type="pres">
      <dgm:prSet presAssocID="{3921AA34-CA81-439B-B0D3-0DE9669DB3A1}" presName="dummyConnPt" presStyleCnt="0"/>
      <dgm:spPr/>
    </dgm:pt>
    <dgm:pt modelId="{FEDA98B8-251D-4695-90B0-ECBF6BF23722}" type="pres">
      <dgm:prSet presAssocID="{3921AA34-CA81-439B-B0D3-0DE9669DB3A1}" presName="node" presStyleLbl="node1" presStyleIdx="7" presStyleCnt="8">
        <dgm:presLayoutVars>
          <dgm:bulletEnabled val="1"/>
        </dgm:presLayoutVars>
      </dgm:prSet>
      <dgm:spPr/>
    </dgm:pt>
  </dgm:ptLst>
  <dgm:cxnLst>
    <dgm:cxn modelId="{FA2B7301-0CB3-4CD6-A212-10E764C72388}" type="presOf" srcId="{DC427B85-153A-4E21-A6F7-F0C1618FC6AB}" destId="{A2F330AA-84F2-4CC6-87E4-309F57F0E544}" srcOrd="0" destOrd="0" presId="urn:microsoft.com/office/officeart/2005/8/layout/bProcess4"/>
    <dgm:cxn modelId="{AACBE504-05FB-4245-9448-DB7A601AC1D5}" srcId="{CA38014A-C070-41AF-99EE-8C255901C1DD}" destId="{8D25B23F-6F9F-4730-A9EC-B7937FC34F5B}" srcOrd="2" destOrd="0" parTransId="{9DF19B84-78FF-4FBC-BA5C-FB0FD729C267}" sibTransId="{297FC9BF-2FB9-4A11-8DFE-378B50F3B360}"/>
    <dgm:cxn modelId="{52371B20-1A61-440D-8EF7-58A7DA109788}" srcId="{CA38014A-C070-41AF-99EE-8C255901C1DD}" destId="{98ABEBCD-5D83-4308-80DF-47D9A7F2ADC8}" srcOrd="6" destOrd="0" parTransId="{7D6351C9-56C8-4D81-B033-567136F700D5}" sibTransId="{30818C96-1A5D-494F-81E6-FA2F4B2F1AC3}"/>
    <dgm:cxn modelId="{46C3D422-5932-43CF-8BFB-9AA182FF025F}" type="presOf" srcId="{535FD874-6276-4691-B346-B7A0BDD5C11F}" destId="{08568F10-D57E-459F-A7B6-9E9887BFAEE0}" srcOrd="0" destOrd="0" presId="urn:microsoft.com/office/officeart/2005/8/layout/bProcess4"/>
    <dgm:cxn modelId="{42F76626-3902-42C0-B838-89E194894D59}" srcId="{CA38014A-C070-41AF-99EE-8C255901C1DD}" destId="{BF41485D-44C3-476B-8A3C-55A14F58DC2D}" srcOrd="1" destOrd="0" parTransId="{1A05F598-B048-458C-B3D1-60DFED9F009B}" sibTransId="{6892B0D5-3377-4CA8-B49C-8385B10EEADD}"/>
    <dgm:cxn modelId="{5E0DFF26-F26E-4C32-9ECB-C46A229B80DB}" type="presOf" srcId="{3A46C54E-F0C7-41EB-81EC-6F8A6BAA1CAF}" destId="{A46E6CF1-B415-4EB0-82CD-19A3DC138ABA}" srcOrd="0" destOrd="0" presId="urn:microsoft.com/office/officeart/2005/8/layout/bProcess4"/>
    <dgm:cxn modelId="{151C2131-B747-42BD-A2AB-B78CD92D4EA1}" type="presOf" srcId="{CA38014A-C070-41AF-99EE-8C255901C1DD}" destId="{25B0B390-C31E-4155-B525-971D7ED79BA0}" srcOrd="0" destOrd="0" presId="urn:microsoft.com/office/officeart/2005/8/layout/bProcess4"/>
    <dgm:cxn modelId="{9F768632-6AE5-4AC7-A23A-27D449C2F2DE}" type="presOf" srcId="{BF41485D-44C3-476B-8A3C-55A14F58DC2D}" destId="{B68EAF4C-17C6-4DAB-9E8B-143059A113F9}" srcOrd="0" destOrd="0" presId="urn:microsoft.com/office/officeart/2005/8/layout/bProcess4"/>
    <dgm:cxn modelId="{41B5A939-5FC7-4EB2-8BC8-2A70A56613D1}" srcId="{CA38014A-C070-41AF-99EE-8C255901C1DD}" destId="{3921AA34-CA81-439B-B0D3-0DE9669DB3A1}" srcOrd="7" destOrd="0" parTransId="{2081DD2B-2337-4CA3-B82D-8E1C73FD2082}" sibTransId="{62926F63-A54E-4EC7-A5EC-C89E2E7BD2EA}"/>
    <dgm:cxn modelId="{7BB93E3A-08BF-4F89-9B9F-3EE81481BA3B}" srcId="{CA38014A-C070-41AF-99EE-8C255901C1DD}" destId="{B0658EF4-5A8F-4BFF-A94B-D6DE34EC5715}" srcOrd="4" destOrd="0" parTransId="{EF08AFDD-39BF-41A0-954C-A5DFDFFDBC8E}" sibTransId="{535FD874-6276-4691-B346-B7A0BDD5C11F}"/>
    <dgm:cxn modelId="{2E40698C-921A-44F0-B3E0-083AAE0A8C29}" srcId="{CA38014A-C070-41AF-99EE-8C255901C1DD}" destId="{2EBD927F-A0B1-4805-B32F-F7122A28ABB8}" srcOrd="3" destOrd="0" parTransId="{9CF84C30-5FB2-4470-8CE7-2DF6EB97713D}" sibTransId="{293A6A27-9171-4973-A0A0-0A6C4347C4E1}"/>
    <dgm:cxn modelId="{5A164294-ED1D-4322-8ACC-6F2EE31F6612}" type="presOf" srcId="{6892B0D5-3377-4CA8-B49C-8385B10EEADD}" destId="{DE8A5C70-9E4B-4670-9236-76761E26A2D1}" srcOrd="0" destOrd="0" presId="urn:microsoft.com/office/officeart/2005/8/layout/bProcess4"/>
    <dgm:cxn modelId="{8B9637A3-3F3F-4B0E-8055-D174F64EBE75}" type="presOf" srcId="{0250D843-E706-498D-B158-E950AC293ECF}" destId="{55226E94-CFA8-459C-9879-D830B231994C}" srcOrd="0" destOrd="0" presId="urn:microsoft.com/office/officeart/2005/8/layout/bProcess4"/>
    <dgm:cxn modelId="{06CFFEA7-AE1B-42F6-BC68-FA4EC074F997}" type="presOf" srcId="{98ABEBCD-5D83-4308-80DF-47D9A7F2ADC8}" destId="{488E3760-F868-4D3F-95B2-09E58D65D1C4}" srcOrd="0" destOrd="0" presId="urn:microsoft.com/office/officeart/2005/8/layout/bProcess4"/>
    <dgm:cxn modelId="{5961BEA9-C253-4F42-B6C6-FFD4288EA125}" type="presOf" srcId="{B0658EF4-5A8F-4BFF-A94B-D6DE34EC5715}" destId="{D8E87951-1FAB-4946-8DB9-CFDF71902CA8}" srcOrd="0" destOrd="0" presId="urn:microsoft.com/office/officeart/2005/8/layout/bProcess4"/>
    <dgm:cxn modelId="{3BDA0EBC-B839-45D1-B28F-40FFC1ABB9E5}" type="presOf" srcId="{2EBD927F-A0B1-4805-B32F-F7122A28ABB8}" destId="{6307B9CD-978A-4E82-96D8-A1604B0552CE}" srcOrd="0" destOrd="0" presId="urn:microsoft.com/office/officeart/2005/8/layout/bProcess4"/>
    <dgm:cxn modelId="{19D30FBC-1CD3-44B6-8F72-106BAA6B83D7}" type="presOf" srcId="{8D25B23F-6F9F-4730-A9EC-B7937FC34F5B}" destId="{1834A4F3-B1CC-40FA-BA4A-296560152999}" srcOrd="0" destOrd="0" presId="urn:microsoft.com/office/officeart/2005/8/layout/bProcess4"/>
    <dgm:cxn modelId="{362A3AC0-2E42-4CA9-8953-4E9FE2640FF2}" srcId="{CA38014A-C070-41AF-99EE-8C255901C1DD}" destId="{3A46C54E-F0C7-41EB-81EC-6F8A6BAA1CAF}" srcOrd="5" destOrd="0" parTransId="{FDE448DE-6096-422B-95DF-2581F27670BA}" sibTransId="{356EBFE5-DD18-4E1A-ACE0-63C764375062}"/>
    <dgm:cxn modelId="{2BB19EC1-A6C6-4698-85AE-E1B89AD911E1}" type="presOf" srcId="{3921AA34-CA81-439B-B0D3-0DE9669DB3A1}" destId="{FEDA98B8-251D-4695-90B0-ECBF6BF23722}" srcOrd="0" destOrd="0" presId="urn:microsoft.com/office/officeart/2005/8/layout/bProcess4"/>
    <dgm:cxn modelId="{3F0AA6C2-05AC-4F99-9714-8592DD3DE1E0}" type="presOf" srcId="{293A6A27-9171-4973-A0A0-0A6C4347C4E1}" destId="{F4B5B211-EC84-4850-94BA-2356F1272BE8}" srcOrd="0" destOrd="0" presId="urn:microsoft.com/office/officeart/2005/8/layout/bProcess4"/>
    <dgm:cxn modelId="{569C0CC8-E982-41A4-A9DD-BBE23129D3D5}" type="presOf" srcId="{297FC9BF-2FB9-4A11-8DFE-378B50F3B360}" destId="{7C4643BF-3013-4763-9E1E-A9F20B6C0F4C}" srcOrd="0" destOrd="0" presId="urn:microsoft.com/office/officeart/2005/8/layout/bProcess4"/>
    <dgm:cxn modelId="{B8D847CE-FA7D-4A5B-ABE7-E776032A3FBB}" type="presOf" srcId="{30818C96-1A5D-494F-81E6-FA2F4B2F1AC3}" destId="{089109AB-4C6E-414C-8269-A48B20D1F993}" srcOrd="0" destOrd="0" presId="urn:microsoft.com/office/officeart/2005/8/layout/bProcess4"/>
    <dgm:cxn modelId="{E57109D5-5BDA-4AFA-98B2-096A2D4606FD}" srcId="{CA38014A-C070-41AF-99EE-8C255901C1DD}" destId="{DC427B85-153A-4E21-A6F7-F0C1618FC6AB}" srcOrd="0" destOrd="0" parTransId="{0E49B50D-71BE-451B-BEC6-B8D0DDFCD8D1}" sibTransId="{0250D843-E706-498D-B158-E950AC293ECF}"/>
    <dgm:cxn modelId="{536C34D5-5F21-4B42-89EA-46BD08AFFC67}" type="presOf" srcId="{356EBFE5-DD18-4E1A-ACE0-63C764375062}" destId="{D4E16A7B-088C-45F8-9D7F-60E978E987E2}" srcOrd="0" destOrd="0" presId="urn:microsoft.com/office/officeart/2005/8/layout/bProcess4"/>
    <dgm:cxn modelId="{B6F429BE-3B07-4B70-88F0-D2DD1C551E41}" type="presParOf" srcId="{25B0B390-C31E-4155-B525-971D7ED79BA0}" destId="{5C0A2CC2-7B2F-45D5-9BCF-82D2D732CDE7}" srcOrd="0" destOrd="0" presId="urn:microsoft.com/office/officeart/2005/8/layout/bProcess4"/>
    <dgm:cxn modelId="{F78DD323-2716-4360-B8C2-8D9305AE9D1C}" type="presParOf" srcId="{5C0A2CC2-7B2F-45D5-9BCF-82D2D732CDE7}" destId="{8C7BB521-0919-409F-BF46-BC7D180E6073}" srcOrd="0" destOrd="0" presId="urn:microsoft.com/office/officeart/2005/8/layout/bProcess4"/>
    <dgm:cxn modelId="{04D52235-0649-4941-94C7-C86EAA5E6B8E}" type="presParOf" srcId="{5C0A2CC2-7B2F-45D5-9BCF-82D2D732CDE7}" destId="{A2F330AA-84F2-4CC6-87E4-309F57F0E544}" srcOrd="1" destOrd="0" presId="urn:microsoft.com/office/officeart/2005/8/layout/bProcess4"/>
    <dgm:cxn modelId="{FA8641E0-CA21-43D4-B6D0-00393AEBA1D7}" type="presParOf" srcId="{25B0B390-C31E-4155-B525-971D7ED79BA0}" destId="{55226E94-CFA8-459C-9879-D830B231994C}" srcOrd="1" destOrd="0" presId="urn:microsoft.com/office/officeart/2005/8/layout/bProcess4"/>
    <dgm:cxn modelId="{F75B3E51-792B-4C59-AAAB-033431A34D39}" type="presParOf" srcId="{25B0B390-C31E-4155-B525-971D7ED79BA0}" destId="{88E023FD-4E49-49D7-B65A-4BA08AB039F7}" srcOrd="2" destOrd="0" presId="urn:microsoft.com/office/officeart/2005/8/layout/bProcess4"/>
    <dgm:cxn modelId="{3F87E853-AD1D-45F9-B47D-B832E09C329D}" type="presParOf" srcId="{88E023FD-4E49-49D7-B65A-4BA08AB039F7}" destId="{BCAFAF9C-AFF2-4D8A-B189-5679A8774D60}" srcOrd="0" destOrd="0" presId="urn:microsoft.com/office/officeart/2005/8/layout/bProcess4"/>
    <dgm:cxn modelId="{BB8EAFE5-CF33-495C-BF74-672878FC50EB}" type="presParOf" srcId="{88E023FD-4E49-49D7-B65A-4BA08AB039F7}" destId="{B68EAF4C-17C6-4DAB-9E8B-143059A113F9}" srcOrd="1" destOrd="0" presId="urn:microsoft.com/office/officeart/2005/8/layout/bProcess4"/>
    <dgm:cxn modelId="{9CAEACBE-DE45-4ECF-82C0-66D081523FC0}" type="presParOf" srcId="{25B0B390-C31E-4155-B525-971D7ED79BA0}" destId="{DE8A5C70-9E4B-4670-9236-76761E26A2D1}" srcOrd="3" destOrd="0" presId="urn:microsoft.com/office/officeart/2005/8/layout/bProcess4"/>
    <dgm:cxn modelId="{758386E4-C854-4F98-9195-829D68C5025E}" type="presParOf" srcId="{25B0B390-C31E-4155-B525-971D7ED79BA0}" destId="{68E7FC0B-670C-417F-A9C6-83D1923F1CC0}" srcOrd="4" destOrd="0" presId="urn:microsoft.com/office/officeart/2005/8/layout/bProcess4"/>
    <dgm:cxn modelId="{11E82FBF-C757-4E0A-A048-6B79863F9646}" type="presParOf" srcId="{68E7FC0B-670C-417F-A9C6-83D1923F1CC0}" destId="{79DE6AA2-0878-4AA3-84B2-33F09DCC538E}" srcOrd="0" destOrd="0" presId="urn:microsoft.com/office/officeart/2005/8/layout/bProcess4"/>
    <dgm:cxn modelId="{CA55B776-DB18-4996-B5D8-2B9866A80FBB}" type="presParOf" srcId="{68E7FC0B-670C-417F-A9C6-83D1923F1CC0}" destId="{1834A4F3-B1CC-40FA-BA4A-296560152999}" srcOrd="1" destOrd="0" presId="urn:microsoft.com/office/officeart/2005/8/layout/bProcess4"/>
    <dgm:cxn modelId="{FEEA1AFE-E0AC-4040-BAE9-CD77FB749B72}" type="presParOf" srcId="{25B0B390-C31E-4155-B525-971D7ED79BA0}" destId="{7C4643BF-3013-4763-9E1E-A9F20B6C0F4C}" srcOrd="5" destOrd="0" presId="urn:microsoft.com/office/officeart/2005/8/layout/bProcess4"/>
    <dgm:cxn modelId="{F9AF70B2-D482-4FD4-A9D0-8A6A76380D2F}" type="presParOf" srcId="{25B0B390-C31E-4155-B525-971D7ED79BA0}" destId="{1F4A98CB-5294-4E6C-A4B6-AB8EFC16A7B6}" srcOrd="6" destOrd="0" presId="urn:microsoft.com/office/officeart/2005/8/layout/bProcess4"/>
    <dgm:cxn modelId="{0D84DE30-5A3C-4F03-9EB9-754775C2FCFA}" type="presParOf" srcId="{1F4A98CB-5294-4E6C-A4B6-AB8EFC16A7B6}" destId="{E3BB8A81-4C18-414B-8795-07BB04751553}" srcOrd="0" destOrd="0" presId="urn:microsoft.com/office/officeart/2005/8/layout/bProcess4"/>
    <dgm:cxn modelId="{6D7C5827-5980-47CB-A3F9-D37BB97BD896}" type="presParOf" srcId="{1F4A98CB-5294-4E6C-A4B6-AB8EFC16A7B6}" destId="{6307B9CD-978A-4E82-96D8-A1604B0552CE}" srcOrd="1" destOrd="0" presId="urn:microsoft.com/office/officeart/2005/8/layout/bProcess4"/>
    <dgm:cxn modelId="{317AB925-C5B7-4AEC-A13F-944239CC0E4D}" type="presParOf" srcId="{25B0B390-C31E-4155-B525-971D7ED79BA0}" destId="{F4B5B211-EC84-4850-94BA-2356F1272BE8}" srcOrd="7" destOrd="0" presId="urn:microsoft.com/office/officeart/2005/8/layout/bProcess4"/>
    <dgm:cxn modelId="{439F631D-A24E-4362-8289-D4FDA3774AE3}" type="presParOf" srcId="{25B0B390-C31E-4155-B525-971D7ED79BA0}" destId="{9E2057BA-54D0-4194-85BA-1D40B95453FD}" srcOrd="8" destOrd="0" presId="urn:microsoft.com/office/officeart/2005/8/layout/bProcess4"/>
    <dgm:cxn modelId="{EB30B826-8B2B-460E-B70D-AEF8DDC08E04}" type="presParOf" srcId="{9E2057BA-54D0-4194-85BA-1D40B95453FD}" destId="{A8213356-DFDE-4D8E-843F-BEAC83980248}" srcOrd="0" destOrd="0" presId="urn:microsoft.com/office/officeart/2005/8/layout/bProcess4"/>
    <dgm:cxn modelId="{0EBBA309-0E56-42FE-88A1-BB4BF9100127}" type="presParOf" srcId="{9E2057BA-54D0-4194-85BA-1D40B95453FD}" destId="{D8E87951-1FAB-4946-8DB9-CFDF71902CA8}" srcOrd="1" destOrd="0" presId="urn:microsoft.com/office/officeart/2005/8/layout/bProcess4"/>
    <dgm:cxn modelId="{08C62E89-4882-497F-891B-134F5A2AAB62}" type="presParOf" srcId="{25B0B390-C31E-4155-B525-971D7ED79BA0}" destId="{08568F10-D57E-459F-A7B6-9E9887BFAEE0}" srcOrd="9" destOrd="0" presId="urn:microsoft.com/office/officeart/2005/8/layout/bProcess4"/>
    <dgm:cxn modelId="{1A27AE53-6602-4F1F-B173-48B7957373E9}" type="presParOf" srcId="{25B0B390-C31E-4155-B525-971D7ED79BA0}" destId="{10F896BD-5CBA-47B4-B253-87A8F6234CB3}" srcOrd="10" destOrd="0" presId="urn:microsoft.com/office/officeart/2005/8/layout/bProcess4"/>
    <dgm:cxn modelId="{0481654D-1CA0-433F-894D-0C709CEB8F17}" type="presParOf" srcId="{10F896BD-5CBA-47B4-B253-87A8F6234CB3}" destId="{C2CC9CA7-77BE-450F-9124-346E9B836776}" srcOrd="0" destOrd="0" presId="urn:microsoft.com/office/officeart/2005/8/layout/bProcess4"/>
    <dgm:cxn modelId="{1CD4CB7A-DE0F-4BAB-A367-FBA487F0E72B}" type="presParOf" srcId="{10F896BD-5CBA-47B4-B253-87A8F6234CB3}" destId="{A46E6CF1-B415-4EB0-82CD-19A3DC138ABA}" srcOrd="1" destOrd="0" presId="urn:microsoft.com/office/officeart/2005/8/layout/bProcess4"/>
    <dgm:cxn modelId="{DCFB009C-0D87-4EC5-BC88-2C669979B0C5}" type="presParOf" srcId="{25B0B390-C31E-4155-B525-971D7ED79BA0}" destId="{D4E16A7B-088C-45F8-9D7F-60E978E987E2}" srcOrd="11" destOrd="0" presId="urn:microsoft.com/office/officeart/2005/8/layout/bProcess4"/>
    <dgm:cxn modelId="{363664A1-390E-414D-91C4-EBD85A77C7B0}" type="presParOf" srcId="{25B0B390-C31E-4155-B525-971D7ED79BA0}" destId="{427165C5-376E-4FA9-9B05-8B8ECD8A8B2D}" srcOrd="12" destOrd="0" presId="urn:microsoft.com/office/officeart/2005/8/layout/bProcess4"/>
    <dgm:cxn modelId="{E11849A1-109D-4B3D-90CB-48A7AFDEB330}" type="presParOf" srcId="{427165C5-376E-4FA9-9B05-8B8ECD8A8B2D}" destId="{82DA4990-0C33-4322-A18E-4ABE85A7EF56}" srcOrd="0" destOrd="0" presId="urn:microsoft.com/office/officeart/2005/8/layout/bProcess4"/>
    <dgm:cxn modelId="{522756CA-BA3A-437E-AE76-29D5B2A9B6DD}" type="presParOf" srcId="{427165C5-376E-4FA9-9B05-8B8ECD8A8B2D}" destId="{488E3760-F868-4D3F-95B2-09E58D65D1C4}" srcOrd="1" destOrd="0" presId="urn:microsoft.com/office/officeart/2005/8/layout/bProcess4"/>
    <dgm:cxn modelId="{907EECA4-0BC6-41AA-9F10-FCE72FD0CF65}" type="presParOf" srcId="{25B0B390-C31E-4155-B525-971D7ED79BA0}" destId="{089109AB-4C6E-414C-8269-A48B20D1F993}" srcOrd="13" destOrd="0" presId="urn:microsoft.com/office/officeart/2005/8/layout/bProcess4"/>
    <dgm:cxn modelId="{9EAB58D8-5DB4-4275-9739-7A74F9F10B2C}" type="presParOf" srcId="{25B0B390-C31E-4155-B525-971D7ED79BA0}" destId="{82292452-D657-405D-B465-4AF6E8D1A3D0}" srcOrd="14" destOrd="0" presId="urn:microsoft.com/office/officeart/2005/8/layout/bProcess4"/>
    <dgm:cxn modelId="{E7DB9AC0-AAE6-49D0-B2D2-1D55AEABD348}" type="presParOf" srcId="{82292452-D657-405D-B465-4AF6E8D1A3D0}" destId="{6CA5930D-D3CB-4B57-8C1D-3F442A205541}" srcOrd="0" destOrd="0" presId="urn:microsoft.com/office/officeart/2005/8/layout/bProcess4"/>
    <dgm:cxn modelId="{6E6E1A55-6780-4E53-8C27-08E259265E9C}" type="presParOf" srcId="{82292452-D657-405D-B465-4AF6E8D1A3D0}" destId="{FEDA98B8-251D-4695-90B0-ECBF6BF2372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58297-1162-40F5-89A1-E50D4CB96EAB}">
      <dsp:nvSpPr>
        <dsp:cNvPr id="0" name=""/>
        <dsp:cNvSpPr/>
      </dsp:nvSpPr>
      <dsp:spPr>
        <a:xfrm>
          <a:off x="3686370" y="1005"/>
          <a:ext cx="1671507" cy="1671507"/>
        </a:xfrm>
        <a:prstGeom prst="ellipse">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Theory X Belief- employees are lazy</a:t>
          </a:r>
        </a:p>
      </dsp:txBody>
      <dsp:txXfrm>
        <a:off x="3931157" y="245792"/>
        <a:ext cx="1181933" cy="1181933"/>
      </dsp:txXfrm>
    </dsp:sp>
    <dsp:sp modelId="{CCD72836-47F8-4071-8280-774F54CD146D}">
      <dsp:nvSpPr>
        <dsp:cNvPr id="0" name=""/>
        <dsp:cNvSpPr/>
      </dsp:nvSpPr>
      <dsp:spPr>
        <a:xfrm rot="2700000">
          <a:off x="5178294" y="1432538"/>
          <a:ext cx="443351" cy="564133"/>
        </a:xfrm>
        <a:prstGeom prst="rightArrow">
          <a:avLst>
            <a:gd name="adj1" fmla="val 60000"/>
            <a:gd name="adj2" fmla="val 50000"/>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197772" y="1498341"/>
        <a:ext cx="310346" cy="338479"/>
      </dsp:txXfrm>
    </dsp:sp>
    <dsp:sp modelId="{73BE9A24-D8EA-4C32-B57B-1140DDFDD21B}">
      <dsp:nvSpPr>
        <dsp:cNvPr id="0" name=""/>
        <dsp:cNvSpPr/>
      </dsp:nvSpPr>
      <dsp:spPr>
        <a:xfrm>
          <a:off x="5459807" y="1774442"/>
          <a:ext cx="1671507" cy="1671507"/>
        </a:xfrm>
        <a:prstGeom prst="ellipse">
          <a:avLst/>
        </a:prstGeom>
        <a:gradFill rotWithShape="0">
          <a:gsLst>
            <a:gs pos="0">
              <a:schemeClr val="accent2">
                <a:hueOff val="-3450629"/>
                <a:satOff val="15286"/>
                <a:lumOff val="-5621"/>
                <a:alphaOff val="0"/>
                <a:tint val="80000"/>
                <a:satMod val="107000"/>
                <a:lumMod val="103000"/>
              </a:schemeClr>
            </a:gs>
            <a:gs pos="100000">
              <a:schemeClr val="accent2">
                <a:hueOff val="-3450629"/>
                <a:satOff val="15286"/>
                <a:lumOff val="-5621"/>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Controlled activities</a:t>
          </a:r>
        </a:p>
      </dsp:txBody>
      <dsp:txXfrm>
        <a:off x="5704594" y="2019229"/>
        <a:ext cx="1181933" cy="1181933"/>
      </dsp:txXfrm>
    </dsp:sp>
    <dsp:sp modelId="{770749FB-CE83-4BF6-B853-FF09DE379BE6}">
      <dsp:nvSpPr>
        <dsp:cNvPr id="0" name=""/>
        <dsp:cNvSpPr/>
      </dsp:nvSpPr>
      <dsp:spPr>
        <a:xfrm rot="8100000">
          <a:off x="5196039" y="3205975"/>
          <a:ext cx="443351" cy="564133"/>
        </a:xfrm>
        <a:prstGeom prst="rightArrow">
          <a:avLst>
            <a:gd name="adj1" fmla="val 60000"/>
            <a:gd name="adj2" fmla="val 50000"/>
          </a:avLst>
        </a:prstGeom>
        <a:gradFill rotWithShape="0">
          <a:gsLst>
            <a:gs pos="0">
              <a:schemeClr val="accent2">
                <a:hueOff val="-3450629"/>
                <a:satOff val="15286"/>
                <a:lumOff val="-5621"/>
                <a:alphaOff val="0"/>
                <a:tint val="80000"/>
                <a:satMod val="107000"/>
                <a:lumMod val="103000"/>
              </a:schemeClr>
            </a:gs>
            <a:gs pos="100000">
              <a:schemeClr val="accent2">
                <a:hueOff val="-3450629"/>
                <a:satOff val="15286"/>
                <a:lumOff val="-5621"/>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5309566" y="3271778"/>
        <a:ext cx="310346" cy="338479"/>
      </dsp:txXfrm>
    </dsp:sp>
    <dsp:sp modelId="{F6C4A7DE-819F-4A4D-8FF0-2F7BB9C30C31}">
      <dsp:nvSpPr>
        <dsp:cNvPr id="0" name=""/>
        <dsp:cNvSpPr/>
      </dsp:nvSpPr>
      <dsp:spPr>
        <a:xfrm>
          <a:off x="3686370" y="3547880"/>
          <a:ext cx="1671507" cy="1671507"/>
        </a:xfrm>
        <a:prstGeom prst="ellipse">
          <a:avLst/>
        </a:prstGeom>
        <a:gradFill rotWithShape="0">
          <a:gsLst>
            <a:gs pos="0">
              <a:schemeClr val="accent2">
                <a:hueOff val="-6901259"/>
                <a:satOff val="30573"/>
                <a:lumOff val="-11243"/>
                <a:alphaOff val="0"/>
                <a:tint val="80000"/>
                <a:satMod val="107000"/>
                <a:lumMod val="103000"/>
              </a:schemeClr>
            </a:gs>
            <a:gs pos="100000">
              <a:schemeClr val="accent2">
                <a:hueOff val="-6901259"/>
                <a:satOff val="30573"/>
                <a:lumOff val="-11243"/>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Results in employees resisting</a:t>
          </a:r>
        </a:p>
      </dsp:txBody>
      <dsp:txXfrm>
        <a:off x="3931157" y="3792667"/>
        <a:ext cx="1181933" cy="1181933"/>
      </dsp:txXfrm>
    </dsp:sp>
    <dsp:sp modelId="{8AEA87CE-36FB-48F3-BCDF-0A49F47BD9DE}">
      <dsp:nvSpPr>
        <dsp:cNvPr id="0" name=""/>
        <dsp:cNvSpPr/>
      </dsp:nvSpPr>
      <dsp:spPr>
        <a:xfrm rot="13500000">
          <a:off x="3422602" y="3223720"/>
          <a:ext cx="443351" cy="564133"/>
        </a:xfrm>
        <a:prstGeom prst="rightArrow">
          <a:avLst>
            <a:gd name="adj1" fmla="val 60000"/>
            <a:gd name="adj2" fmla="val 50000"/>
          </a:avLst>
        </a:prstGeom>
        <a:gradFill rotWithShape="0">
          <a:gsLst>
            <a:gs pos="0">
              <a:schemeClr val="accent2">
                <a:hueOff val="-6901259"/>
                <a:satOff val="30573"/>
                <a:lumOff val="-11243"/>
                <a:alphaOff val="0"/>
                <a:tint val="80000"/>
                <a:satMod val="107000"/>
                <a:lumMod val="103000"/>
              </a:schemeClr>
            </a:gs>
            <a:gs pos="100000">
              <a:schemeClr val="accent2">
                <a:hueOff val="-6901259"/>
                <a:satOff val="30573"/>
                <a:lumOff val="-11243"/>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536129" y="3383571"/>
        <a:ext cx="310346" cy="338479"/>
      </dsp:txXfrm>
    </dsp:sp>
    <dsp:sp modelId="{26A29308-8441-4648-A43C-A05CCD83A788}">
      <dsp:nvSpPr>
        <dsp:cNvPr id="0" name=""/>
        <dsp:cNvSpPr/>
      </dsp:nvSpPr>
      <dsp:spPr>
        <a:xfrm>
          <a:off x="1912932" y="1774442"/>
          <a:ext cx="1671507" cy="1671507"/>
        </a:xfrm>
        <a:prstGeom prst="ellipse">
          <a:avLst/>
        </a:prstGeom>
        <a:gradFill rotWithShape="0">
          <a:gsLst>
            <a:gs pos="0">
              <a:schemeClr val="accent2">
                <a:hueOff val="-10351888"/>
                <a:satOff val="45859"/>
                <a:lumOff val="-16864"/>
                <a:alphaOff val="0"/>
                <a:tint val="80000"/>
                <a:satMod val="107000"/>
                <a:lumMod val="103000"/>
              </a:schemeClr>
            </a:gs>
            <a:gs pos="100000">
              <a:schemeClr val="accent2">
                <a:hueOff val="-10351888"/>
                <a:satOff val="45859"/>
                <a:lumOff val="-16864"/>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Poor performance reinforcing the belief </a:t>
          </a:r>
        </a:p>
      </dsp:txBody>
      <dsp:txXfrm>
        <a:off x="2157719" y="2019229"/>
        <a:ext cx="1181933" cy="1181933"/>
      </dsp:txXfrm>
    </dsp:sp>
    <dsp:sp modelId="{05A1F061-F0E2-4770-8D41-8E2B7F89ED2F}">
      <dsp:nvSpPr>
        <dsp:cNvPr id="0" name=""/>
        <dsp:cNvSpPr/>
      </dsp:nvSpPr>
      <dsp:spPr>
        <a:xfrm rot="18900000">
          <a:off x="3404857" y="1450283"/>
          <a:ext cx="443351" cy="564133"/>
        </a:xfrm>
        <a:prstGeom prst="rightArrow">
          <a:avLst>
            <a:gd name="adj1" fmla="val 60000"/>
            <a:gd name="adj2" fmla="val 50000"/>
          </a:avLst>
        </a:prstGeom>
        <a:gradFill rotWithShape="0">
          <a:gsLst>
            <a:gs pos="0">
              <a:schemeClr val="accent2">
                <a:hueOff val="-10351888"/>
                <a:satOff val="45859"/>
                <a:lumOff val="-16864"/>
                <a:alphaOff val="0"/>
                <a:tint val="80000"/>
                <a:satMod val="107000"/>
                <a:lumMod val="103000"/>
              </a:schemeClr>
            </a:gs>
            <a:gs pos="100000">
              <a:schemeClr val="accent2">
                <a:hueOff val="-10351888"/>
                <a:satOff val="45859"/>
                <a:lumOff val="-16864"/>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424335" y="1610134"/>
        <a:ext cx="310346" cy="338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26E94-CFA8-459C-9879-D830B231994C}">
      <dsp:nvSpPr>
        <dsp:cNvPr id="0" name=""/>
        <dsp:cNvSpPr/>
      </dsp:nvSpPr>
      <dsp:spPr>
        <a:xfrm rot="5400000">
          <a:off x="115209" y="1305541"/>
          <a:ext cx="2042012" cy="246098"/>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F330AA-84F2-4CC6-87E4-309F57F0E544}">
      <dsp:nvSpPr>
        <dsp:cNvPr id="0" name=""/>
        <dsp:cNvSpPr/>
      </dsp:nvSpPr>
      <dsp:spPr>
        <a:xfrm>
          <a:off x="584926" y="2286"/>
          <a:ext cx="2734424" cy="16406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1. </a:t>
          </a:r>
          <a:r>
            <a:rPr lang="en-GB" sz="1700" b="1" i="0" kern="1200" dirty="0"/>
            <a:t>A bias for action </a:t>
          </a:r>
          <a:r>
            <a:rPr lang="en-GB" sz="1700" b="0" i="0" kern="1200" dirty="0"/>
            <a:t>, active decision making - 'getting on with it'.</a:t>
          </a:r>
          <a:endParaRPr lang="en-US" sz="1700" kern="1200" dirty="0"/>
        </a:p>
      </dsp:txBody>
      <dsp:txXfrm>
        <a:off x="632979" y="50339"/>
        <a:ext cx="2638318" cy="1544548"/>
      </dsp:txXfrm>
    </dsp:sp>
    <dsp:sp modelId="{DE8A5C70-9E4B-4670-9236-76761E26A2D1}">
      <dsp:nvSpPr>
        <dsp:cNvPr id="0" name=""/>
        <dsp:cNvSpPr/>
      </dsp:nvSpPr>
      <dsp:spPr>
        <a:xfrm rot="5400000">
          <a:off x="115209" y="3356360"/>
          <a:ext cx="2042012" cy="246098"/>
        </a:xfrm>
        <a:prstGeom prst="rect">
          <a:avLst/>
        </a:prstGeom>
        <a:solidFill>
          <a:schemeClr val="accent3">
            <a:hueOff val="518093"/>
            <a:satOff val="-7665"/>
            <a:lumOff val="14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8EAF4C-17C6-4DAB-9E8B-143059A113F9}">
      <dsp:nvSpPr>
        <dsp:cNvPr id="0" name=""/>
        <dsp:cNvSpPr/>
      </dsp:nvSpPr>
      <dsp:spPr>
        <a:xfrm>
          <a:off x="584926" y="2053105"/>
          <a:ext cx="2734424" cy="1640654"/>
        </a:xfrm>
        <a:prstGeom prst="roundRect">
          <a:avLst>
            <a:gd name="adj" fmla="val 10000"/>
          </a:avLst>
        </a:prstGeom>
        <a:solidFill>
          <a:schemeClr val="accent3">
            <a:hueOff val="444080"/>
            <a:satOff val="-6570"/>
            <a:lumOff val="12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2. </a:t>
          </a:r>
          <a:r>
            <a:rPr lang="en-GB" sz="1700" b="1" i="0" kern="1200" dirty="0"/>
            <a:t>Close to the customer </a:t>
          </a:r>
          <a:r>
            <a:rPr lang="en-GB" sz="1700" b="0" i="0" kern="1200" dirty="0"/>
            <a:t>- learning from the people served by the business.</a:t>
          </a:r>
          <a:endParaRPr lang="en-US" sz="1700" kern="1200" dirty="0"/>
        </a:p>
      </dsp:txBody>
      <dsp:txXfrm>
        <a:off x="632979" y="2101158"/>
        <a:ext cx="2638318" cy="1544548"/>
      </dsp:txXfrm>
    </dsp:sp>
    <dsp:sp modelId="{7C4643BF-3013-4763-9E1E-A9F20B6C0F4C}">
      <dsp:nvSpPr>
        <dsp:cNvPr id="0" name=""/>
        <dsp:cNvSpPr/>
      </dsp:nvSpPr>
      <dsp:spPr>
        <a:xfrm>
          <a:off x="1140618" y="4381770"/>
          <a:ext cx="3627978" cy="246098"/>
        </a:xfrm>
        <a:prstGeom prst="rect">
          <a:avLst/>
        </a:prstGeom>
        <a:solidFill>
          <a:schemeClr val="accent3">
            <a:hueOff val="1036186"/>
            <a:satOff val="-15329"/>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34A4F3-B1CC-40FA-BA4A-296560152999}">
      <dsp:nvSpPr>
        <dsp:cNvPr id="0" name=""/>
        <dsp:cNvSpPr/>
      </dsp:nvSpPr>
      <dsp:spPr>
        <a:xfrm>
          <a:off x="584926" y="4103924"/>
          <a:ext cx="2734424" cy="1640654"/>
        </a:xfrm>
        <a:prstGeom prst="roundRect">
          <a:avLst>
            <a:gd name="adj" fmla="val 10000"/>
          </a:avLst>
        </a:prstGeom>
        <a:solidFill>
          <a:schemeClr val="accent3">
            <a:hueOff val="888159"/>
            <a:satOff val="-13139"/>
            <a:lumOff val="24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3. Autonomy and entrepreneurship </a:t>
          </a:r>
          <a:r>
            <a:rPr lang="en-GB" sz="1700" b="0" i="0" kern="1200" dirty="0"/>
            <a:t>- fostering innovation and nurturing 'champions'.</a:t>
          </a:r>
          <a:endParaRPr lang="en-US" sz="1700" kern="1200" dirty="0"/>
        </a:p>
      </dsp:txBody>
      <dsp:txXfrm>
        <a:off x="632979" y="4151977"/>
        <a:ext cx="2638318" cy="1544548"/>
      </dsp:txXfrm>
    </dsp:sp>
    <dsp:sp modelId="{F4B5B211-EC84-4850-94BA-2356F1272BE8}">
      <dsp:nvSpPr>
        <dsp:cNvPr id="0" name=""/>
        <dsp:cNvSpPr/>
      </dsp:nvSpPr>
      <dsp:spPr>
        <a:xfrm rot="16200000">
          <a:off x="3751994" y="3356360"/>
          <a:ext cx="2042012" cy="246098"/>
        </a:xfrm>
        <a:prstGeom prst="rect">
          <a:avLst/>
        </a:prstGeom>
        <a:solidFill>
          <a:schemeClr val="accent3">
            <a:hueOff val="1554279"/>
            <a:satOff val="-2299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07B9CD-978A-4E82-96D8-A1604B0552CE}">
      <dsp:nvSpPr>
        <dsp:cNvPr id="0" name=""/>
        <dsp:cNvSpPr/>
      </dsp:nvSpPr>
      <dsp:spPr>
        <a:xfrm>
          <a:off x="4221712" y="4103924"/>
          <a:ext cx="2734424" cy="1640654"/>
        </a:xfrm>
        <a:prstGeom prst="roundRect">
          <a:avLst>
            <a:gd name="adj" fmla="val 10000"/>
          </a:avLst>
        </a:prstGeom>
        <a:solidFill>
          <a:schemeClr val="accent3">
            <a:hueOff val="1332239"/>
            <a:satOff val="-19709"/>
            <a:lumOff val="369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4. </a:t>
          </a:r>
          <a:r>
            <a:rPr lang="en-GB" sz="1700" b="1" i="0" kern="1200" dirty="0"/>
            <a:t>Productivity through people </a:t>
          </a:r>
          <a:r>
            <a:rPr lang="en-GB" sz="1700" b="0" i="0" kern="1200" dirty="0"/>
            <a:t>- treating rank and file employees as a source of quality.</a:t>
          </a:r>
          <a:endParaRPr lang="en-US" sz="1700" kern="1200" dirty="0"/>
        </a:p>
      </dsp:txBody>
      <dsp:txXfrm>
        <a:off x="4269765" y="4151977"/>
        <a:ext cx="2638318" cy="1544548"/>
      </dsp:txXfrm>
    </dsp:sp>
    <dsp:sp modelId="{08568F10-D57E-459F-A7B6-9E9887BFAEE0}">
      <dsp:nvSpPr>
        <dsp:cNvPr id="0" name=""/>
        <dsp:cNvSpPr/>
      </dsp:nvSpPr>
      <dsp:spPr>
        <a:xfrm rot="16200000">
          <a:off x="3751994" y="1305541"/>
          <a:ext cx="2042012" cy="246098"/>
        </a:xfrm>
        <a:prstGeom prst="rect">
          <a:avLst/>
        </a:prstGeom>
        <a:solidFill>
          <a:schemeClr val="accent3">
            <a:hueOff val="2072372"/>
            <a:satOff val="-30659"/>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E87951-1FAB-4946-8DB9-CFDF71902CA8}">
      <dsp:nvSpPr>
        <dsp:cNvPr id="0" name=""/>
        <dsp:cNvSpPr/>
      </dsp:nvSpPr>
      <dsp:spPr>
        <a:xfrm>
          <a:off x="4221712" y="2053105"/>
          <a:ext cx="2734424" cy="1640654"/>
        </a:xfrm>
        <a:prstGeom prst="roundRect">
          <a:avLst>
            <a:gd name="adj" fmla="val 10000"/>
          </a:avLst>
        </a:prstGeom>
        <a:solidFill>
          <a:schemeClr val="accent3">
            <a:hueOff val="1776319"/>
            <a:satOff val="-26279"/>
            <a:lumOff val="49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5. </a:t>
          </a:r>
          <a:r>
            <a:rPr lang="en-GB" sz="1700" b="1" i="0" kern="1200" dirty="0"/>
            <a:t>Hands-on, value-driven </a:t>
          </a:r>
          <a:r>
            <a:rPr lang="en-GB" sz="1700" b="0" i="0" kern="1200" dirty="0"/>
            <a:t>- management philosophy that guides everyday practice - management showing its commitment.</a:t>
          </a:r>
          <a:endParaRPr lang="en-US" sz="1700" kern="1200" dirty="0"/>
        </a:p>
      </dsp:txBody>
      <dsp:txXfrm>
        <a:off x="4269765" y="2101158"/>
        <a:ext cx="2638318" cy="1544548"/>
      </dsp:txXfrm>
    </dsp:sp>
    <dsp:sp modelId="{D4E16A7B-088C-45F8-9D7F-60E978E987E2}">
      <dsp:nvSpPr>
        <dsp:cNvPr id="0" name=""/>
        <dsp:cNvSpPr/>
      </dsp:nvSpPr>
      <dsp:spPr>
        <a:xfrm>
          <a:off x="4777403" y="280132"/>
          <a:ext cx="3627978" cy="246098"/>
        </a:xfrm>
        <a:prstGeom prst="rect">
          <a:avLst/>
        </a:prstGeom>
        <a:solidFill>
          <a:schemeClr val="accent3">
            <a:hueOff val="2590464"/>
            <a:satOff val="-38323"/>
            <a:lumOff val="71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46E6CF1-B415-4EB0-82CD-19A3DC138ABA}">
      <dsp:nvSpPr>
        <dsp:cNvPr id="0" name=""/>
        <dsp:cNvSpPr/>
      </dsp:nvSpPr>
      <dsp:spPr>
        <a:xfrm>
          <a:off x="4221712" y="2286"/>
          <a:ext cx="2734424" cy="1640654"/>
        </a:xfrm>
        <a:prstGeom prst="roundRect">
          <a:avLst>
            <a:gd name="adj" fmla="val 10000"/>
          </a:avLst>
        </a:prstGeom>
        <a:solidFill>
          <a:schemeClr val="accent3">
            <a:hueOff val="2220398"/>
            <a:satOff val="-32849"/>
            <a:lumOff val="61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6. Stick to the knitting </a:t>
          </a:r>
          <a:r>
            <a:rPr lang="en-GB" sz="1700" b="0" i="0" kern="1200" dirty="0"/>
            <a:t>- stay with the business that you know.</a:t>
          </a:r>
          <a:endParaRPr lang="en-US" sz="1700" kern="1200" dirty="0"/>
        </a:p>
      </dsp:txBody>
      <dsp:txXfrm>
        <a:off x="4269765" y="50339"/>
        <a:ext cx="2638318" cy="1544548"/>
      </dsp:txXfrm>
    </dsp:sp>
    <dsp:sp modelId="{089109AB-4C6E-414C-8269-A48B20D1F993}">
      <dsp:nvSpPr>
        <dsp:cNvPr id="0" name=""/>
        <dsp:cNvSpPr/>
      </dsp:nvSpPr>
      <dsp:spPr>
        <a:xfrm rot="5400000">
          <a:off x="7388779" y="1305541"/>
          <a:ext cx="2042012" cy="246098"/>
        </a:xfrm>
        <a:prstGeom prst="rect">
          <a:avLst/>
        </a:prstGeom>
        <a:solidFill>
          <a:schemeClr val="accent3">
            <a:hueOff val="3108557"/>
            <a:satOff val="-4598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8E3760-F868-4D3F-95B2-09E58D65D1C4}">
      <dsp:nvSpPr>
        <dsp:cNvPr id="0" name=""/>
        <dsp:cNvSpPr/>
      </dsp:nvSpPr>
      <dsp:spPr>
        <a:xfrm>
          <a:off x="7858497" y="2286"/>
          <a:ext cx="2734424" cy="1640654"/>
        </a:xfrm>
        <a:prstGeom prst="roundRect">
          <a:avLst>
            <a:gd name="adj" fmla="val 10000"/>
          </a:avLst>
        </a:prstGeom>
        <a:solidFill>
          <a:schemeClr val="accent3">
            <a:hueOff val="2664478"/>
            <a:satOff val="-39418"/>
            <a:lumOff val="739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7. </a:t>
          </a:r>
          <a:r>
            <a:rPr lang="en-GB" sz="1700" b="1" i="0" kern="1200" dirty="0"/>
            <a:t>Simple form, lean staff </a:t>
          </a:r>
          <a:r>
            <a:rPr lang="en-GB" sz="1700" b="0" i="0" kern="1200" dirty="0"/>
            <a:t>- some of the best companies have minimal HQ staff.</a:t>
          </a:r>
          <a:endParaRPr lang="en-US" sz="1700" kern="1200" dirty="0"/>
        </a:p>
      </dsp:txBody>
      <dsp:txXfrm>
        <a:off x="7906550" y="50339"/>
        <a:ext cx="2638318" cy="1544548"/>
      </dsp:txXfrm>
    </dsp:sp>
    <dsp:sp modelId="{FEDA98B8-251D-4695-90B0-ECBF6BF23722}">
      <dsp:nvSpPr>
        <dsp:cNvPr id="0" name=""/>
        <dsp:cNvSpPr/>
      </dsp:nvSpPr>
      <dsp:spPr>
        <a:xfrm>
          <a:off x="7858497" y="2053105"/>
          <a:ext cx="2734424" cy="1640654"/>
        </a:xfrm>
        <a:prstGeom prst="roundRect">
          <a:avLst>
            <a:gd name="adj" fmla="val 100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8. </a:t>
          </a:r>
          <a:r>
            <a:rPr lang="en-GB" sz="1700" b="1" i="0" kern="1200" dirty="0"/>
            <a:t>Simultaneous loose-tight properties </a:t>
          </a:r>
          <a:r>
            <a:rPr lang="en-GB" sz="1700" b="0" i="0" kern="1200" dirty="0"/>
            <a:t>- autonomy in shop-floor activities plus centralised values.</a:t>
          </a:r>
          <a:endParaRPr lang="en-US" sz="1700" kern="1200" dirty="0"/>
        </a:p>
      </dsp:txBody>
      <dsp:txXfrm>
        <a:off x="7906550" y="2101158"/>
        <a:ext cx="2638318" cy="154454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915B55-02BE-4983-8D90-146F97A238D6}" type="datetimeFigureOut">
              <a:rPr lang="en-GB" smtClean="0"/>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5C5EDE-FC27-4D6F-A30A-304B33C69569}" type="slidenum">
              <a:rPr lang="en-GB" smtClean="0"/>
              <a:t>‹#›</a:t>
            </a:fld>
            <a:endParaRPr lang="en-GB"/>
          </a:p>
        </p:txBody>
      </p:sp>
    </p:spTree>
    <p:extLst>
      <p:ext uri="{BB962C8B-B14F-4D97-AF65-F5344CB8AC3E}">
        <p14:creationId xmlns:p14="http://schemas.microsoft.com/office/powerpoint/2010/main" val="60721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0C147D-9612-40AB-A76B-7FCAD55CD87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642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2</a:t>
            </a:fld>
            <a:endParaRPr lang="en-GB"/>
          </a:p>
        </p:txBody>
      </p:sp>
    </p:spTree>
    <p:extLst>
      <p:ext uri="{BB962C8B-B14F-4D97-AF65-F5344CB8AC3E}">
        <p14:creationId xmlns:p14="http://schemas.microsoft.com/office/powerpoint/2010/main" val="2816299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our beliefs shape our behaviour and how that influences others around us </a:t>
            </a:r>
          </a:p>
          <a:p>
            <a:r>
              <a:rPr lang="en-GB" dirty="0"/>
              <a:t>Theory X – most</a:t>
            </a:r>
            <a:r>
              <a:rPr lang="en-GB" baseline="0" dirty="0"/>
              <a:t> managers believed that most employees were inherently lazy, lacks ambition and responsibility and likes to be managed and guided</a:t>
            </a:r>
          </a:p>
          <a:p>
            <a:r>
              <a:rPr lang="en-GB" baseline="0" dirty="0"/>
              <a:t>So an average employee doesn't change according to organisational needs and not very smart</a:t>
            </a:r>
          </a:p>
          <a:p>
            <a:r>
              <a:rPr lang="en-GB" baseline="0" dirty="0"/>
              <a:t>And so need an active intervention by managers – and be persuaded by rewarding or punishing them through directed them to controlled activities </a:t>
            </a:r>
          </a:p>
          <a:p>
            <a:r>
              <a:rPr lang="en-GB" baseline="0" dirty="0"/>
              <a:t>This is what he observed managers practiced at the time – Controlling their employees because they think they are lazy so they force them to do work in a tighter and controlled manner which leads to counterforce</a:t>
            </a:r>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3</a:t>
            </a:fld>
            <a:endParaRPr lang="en-GB"/>
          </a:p>
        </p:txBody>
      </p:sp>
    </p:spTree>
    <p:extLst>
      <p:ext uri="{BB962C8B-B14F-4D97-AF65-F5344CB8AC3E}">
        <p14:creationId xmlns:p14="http://schemas.microsoft.com/office/powerpoint/2010/main" val="3465262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is why he came up with theory Y which is more aligned with what he believed – effort</a:t>
            </a:r>
            <a:r>
              <a:rPr lang="en-GB" baseline="0" dirty="0"/>
              <a:t> in wok are natural and can work hard and enjoy their work </a:t>
            </a:r>
          </a:p>
          <a:p>
            <a:r>
              <a:rPr lang="en-GB" baseline="0" dirty="0"/>
              <a:t>Punishment and control is not the  only way to get people to work hard, but people can self direct and commit to achieving organisational objectives  if they agree with the goals and they will work hard in achieving them especially if there are rewards associated with those objectives (particularly rewards like personal ego and self actualisation)</a:t>
            </a:r>
          </a:p>
          <a:p>
            <a:r>
              <a:rPr lang="en-GB" dirty="0"/>
              <a:t>So feeling fulfilled and grow</a:t>
            </a:r>
            <a:r>
              <a:rPr lang="en-GB" baseline="0" dirty="0"/>
              <a:t> as employees while working towards organisation goals through responsibility and most employees have high potential and not just the best of the best </a:t>
            </a:r>
          </a:p>
          <a:p>
            <a:r>
              <a:rPr lang="en-GB" baseline="0" dirty="0"/>
              <a:t>So managers arrange their teams and their work in a manner that their employees get their work done and enjoy whilst doing it and is linked with </a:t>
            </a:r>
            <a:r>
              <a:rPr lang="en-GB" baseline="0" dirty="0" err="1"/>
              <a:t>Maslows</a:t>
            </a:r>
            <a:r>
              <a:rPr lang="en-GB" baseline="0" dirty="0"/>
              <a:t> Hierarchy of needs – where most people are at bottom levels of physiological and safety needs being met at work- having salary to cover their food, shelter clothing and security and with the right selection of teams managers can create a sense of belonging to the organisation which leads them to feeling proud to be part of the organisation as well as be proud of their achievements towards the gaols of the organisation which will lead to them feeling their own sense of achievement and growth- their self actualisation so </a:t>
            </a:r>
            <a:r>
              <a:rPr lang="en-GB" baseline="0" dirty="0" err="1"/>
              <a:t>Mcgregor</a:t>
            </a:r>
            <a:r>
              <a:rPr lang="en-GB" baseline="0" dirty="0"/>
              <a:t> said the theory X believed that employees only had basic needs of physiological needs and safety needs which were being met by performing the basic duties but also that  Theory Y helps us tap into the higher level of employee’s growth as well as the organisational growth.</a:t>
            </a:r>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5</a:t>
            </a:fld>
            <a:endParaRPr lang="en-GB"/>
          </a:p>
        </p:txBody>
      </p:sp>
    </p:spTree>
    <p:extLst>
      <p:ext uri="{BB962C8B-B14F-4D97-AF65-F5344CB8AC3E}">
        <p14:creationId xmlns:p14="http://schemas.microsoft.com/office/powerpoint/2010/main" val="3173163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increases organisation’s adaptability to environmental changes. The organisation is studied as a whole and not through its parts. This enables it to adapt to the needs of the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System approach provides a framework for effective interaction of parts of the organisation in a specific arrangement for achieving</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of its goals. It does not focus on one part of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analyses the system at different levels and inter-relates and integrates it into one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set of direction. Starting from individual goals, it focuses on overall organisational goals, merges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two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System approach considers the organisation as a dynamic and inter-related set of parts and </a:t>
            </a:r>
            <a:r>
              <a:rPr lang="en-GB" sz="1200" b="0" i="0" kern="1200" dirty="0">
                <a:solidFill>
                  <a:schemeClr val="tx1"/>
                </a:solidFill>
                <a:effectLst/>
                <a:latin typeface="+mn-lt"/>
                <a:ea typeface="+mn-ea"/>
                <a:cs typeface="+mn-cs"/>
              </a:rPr>
              <a:t>considers the impact of future on organisational activities</a:t>
            </a:r>
            <a:r>
              <a:rPr lang="en-GB" sz="1200" b="0" i="0" kern="1200" baseline="0" dirty="0">
                <a:solidFill>
                  <a:schemeClr val="tx1"/>
                </a:solidFill>
                <a:effectLst/>
                <a:latin typeface="+mn-lt"/>
                <a:ea typeface="+mn-ea"/>
                <a:cs typeface="+mn-cs"/>
              </a:rPr>
              <a:t> and</a:t>
            </a:r>
            <a:r>
              <a:rPr lang="en-GB" sz="1200" b="0" i="0" kern="1200" dirty="0">
                <a:solidFill>
                  <a:schemeClr val="tx1"/>
                </a:solidFill>
                <a:effectLst/>
                <a:latin typeface="+mn-lt"/>
                <a:ea typeface="+mn-ea"/>
                <a:cs typeface="+mn-cs"/>
              </a:rPr>
              <a:t> respond to changes in the internal and external environmental conditions</a:t>
            </a:r>
            <a:r>
              <a:rPr lang="en-GB" sz="1200" b="0" i="0" kern="1200" baseline="0" dirty="0">
                <a:solidFill>
                  <a:schemeClr val="tx1"/>
                </a:solidFill>
                <a:effectLst/>
                <a:latin typeface="+mn-lt"/>
                <a:ea typeface="+mn-ea"/>
                <a:cs typeface="+mn-cs"/>
              </a:rPr>
              <a:t> and how to respond to</a:t>
            </a:r>
            <a:r>
              <a:rPr lang="en-GB" sz="1200" b="0" i="0" kern="1200" dirty="0">
                <a:solidFill>
                  <a:schemeClr val="tx1"/>
                </a:solidFill>
                <a:effectLst/>
                <a:latin typeface="+mn-lt"/>
                <a:ea typeface="+mn-ea"/>
                <a:cs typeface="+mn-cs"/>
              </a:rPr>
              <a:t> competitive environments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By integrating the goals of organisation with society at large – it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enables organisations to grow in the dynamic environment.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Business operates in the social system and social values, culture, beliefs and ethics are important constituents of business operations.</a:t>
            </a:r>
          </a:p>
          <a:p>
            <a:pPr fontAlgn="base"/>
            <a:r>
              <a:rPr lang="en-GB" dirty="0"/>
              <a:t>Critiques of this theory say </a:t>
            </a:r>
            <a:r>
              <a:rPr lang="en-GB" sz="1200" b="0" kern="1200" dirty="0">
                <a:solidFill>
                  <a:schemeClr val="tx1"/>
                </a:solidFill>
                <a:effectLst/>
                <a:latin typeface="+mn-lt"/>
                <a:ea typeface="+mn-ea"/>
                <a:cs typeface="+mn-cs"/>
              </a:rPr>
              <a:t>Relationship amongst parts of the organisation is emphasised but</a:t>
            </a:r>
            <a:r>
              <a:rPr lang="en-GB" sz="1200" b="0" kern="1200" baseline="0" dirty="0">
                <a:solidFill>
                  <a:schemeClr val="tx1"/>
                </a:solidFill>
                <a:effectLst/>
                <a:latin typeface="+mn-lt"/>
                <a:ea typeface="+mn-ea"/>
                <a:cs typeface="+mn-cs"/>
              </a:rPr>
              <a:t> hard to determine </a:t>
            </a:r>
            <a:r>
              <a:rPr lang="en-GB" sz="1200" b="0" kern="1200" dirty="0">
                <a:solidFill>
                  <a:schemeClr val="tx1"/>
                </a:solidFill>
                <a:effectLst/>
                <a:latin typeface="+mn-lt"/>
                <a:ea typeface="+mn-ea"/>
                <a:cs typeface="+mn-cs"/>
              </a:rPr>
              <a:t>inter-dependent</a:t>
            </a:r>
            <a:r>
              <a:rPr lang="en-GB" sz="1200" b="0" kern="1200" baseline="0" dirty="0">
                <a:solidFill>
                  <a:schemeClr val="tx1"/>
                </a:solidFill>
                <a:effectLst/>
                <a:latin typeface="+mn-lt"/>
                <a:ea typeface="+mn-ea"/>
                <a:cs typeface="+mn-cs"/>
              </a:rPr>
              <a:t> nature of the components  and similarly hard to determine the exact</a:t>
            </a:r>
            <a:r>
              <a:rPr lang="en-GB" sz="1200" b="0" kern="1200" dirty="0">
                <a:solidFill>
                  <a:schemeClr val="tx1"/>
                </a:solidFill>
                <a:effectLst/>
                <a:latin typeface="+mn-lt"/>
                <a:ea typeface="+mn-ea"/>
                <a:cs typeface="+mn-cs"/>
              </a:rPr>
              <a:t> relationship between internal and external environment of the organisation.</a:t>
            </a:r>
          </a:p>
          <a:p>
            <a:pPr fontAlgn="base"/>
            <a:r>
              <a:rPr lang="en-GB" sz="1200" b="0" i="0" kern="1200" dirty="0">
                <a:solidFill>
                  <a:schemeClr val="tx1"/>
                </a:solidFill>
                <a:effectLst/>
                <a:latin typeface="+mn-lt"/>
                <a:ea typeface="+mn-ea"/>
                <a:cs typeface="+mn-cs"/>
              </a:rPr>
              <a:t>It fails to provide concepts that apply to all types of organisations. The small organisations are less adaptive to environmental variables than large organisations. The theory assumes that most of the organisations are big, complex and open systems. It, thus, fails to provide a unified theory.</a:t>
            </a:r>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6</a:t>
            </a:fld>
            <a:endParaRPr lang="en-GB"/>
          </a:p>
        </p:txBody>
      </p:sp>
    </p:spTree>
    <p:extLst>
      <p:ext uri="{BB962C8B-B14F-4D97-AF65-F5344CB8AC3E}">
        <p14:creationId xmlns:p14="http://schemas.microsoft.com/office/powerpoint/2010/main" val="1596579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Herzberg’s Motivation Theory model, or Two Factor Theory, argues that there are two factors that an organisation can adjust to influence motivation in the workplace.</a:t>
            </a:r>
          </a:p>
          <a:p>
            <a:r>
              <a:rPr lang="en-GB" dirty="0">
                <a:solidFill>
                  <a:schemeClr val="accent6">
                    <a:lumMod val="50000"/>
                  </a:schemeClr>
                </a:solidFill>
              </a:rPr>
              <a:t>Motivators</a:t>
            </a:r>
            <a:r>
              <a:rPr lang="en-GB" dirty="0"/>
              <a:t>: Which can encourage employees to work harder</a:t>
            </a:r>
            <a:endParaRPr lang="en-GB" dirty="0">
              <a:solidFill>
                <a:srgbClr val="FF0000"/>
              </a:solidFill>
            </a:endParaRPr>
          </a:p>
          <a:p>
            <a:r>
              <a:rPr lang="en-GB" dirty="0">
                <a:solidFill>
                  <a:srgbClr val="FF0000"/>
                </a:solidFill>
              </a:rPr>
              <a:t>Achievement</a:t>
            </a:r>
            <a:r>
              <a:rPr lang="en-GB" dirty="0"/>
              <a:t>: A job must give an employee a sense of achievement. This will provide a proud feeling of having done something difficult but worthwhile.</a:t>
            </a:r>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Hygiene factors</a:t>
            </a:r>
            <a:r>
              <a:rPr lang="en-GB" dirty="0"/>
              <a:t>: These won’t encourage employees to work harder but they will cause them to become unmotivated if they are not present</a:t>
            </a:r>
          </a:p>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organizations in the same industry.</a:t>
            </a:r>
          </a:p>
          <a:p>
            <a:pPr fontAlgn="base"/>
            <a:r>
              <a:rPr lang="en-GB" b="1" dirty="0">
                <a:solidFill>
                  <a:srgbClr val="0070C0"/>
                </a:solidFill>
              </a:rPr>
              <a:t>Status</a:t>
            </a:r>
            <a:r>
              <a:rPr lang="en-GB" dirty="0"/>
              <a:t>: The organization should maintain the status of all employees within the organization.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3224585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simple and practical model is figuratively based on three overlapping circles. These represent the task, the team and the individual. The model seems to endure well, probably because it is the fundamental model for describing what leaders have to do, the actions they must take whatever their working environment, in order to be effective:</a:t>
            </a:r>
          </a:p>
          <a:p>
            <a:endParaRPr lang="en-GB" dirty="0"/>
          </a:p>
          <a:p>
            <a:r>
              <a:rPr lang="en-GB" dirty="0"/>
              <a:t>Achieve the task</a:t>
            </a:r>
          </a:p>
          <a:p>
            <a:r>
              <a:rPr lang="en-GB" dirty="0"/>
              <a:t>Build and maintain the team</a:t>
            </a:r>
          </a:p>
          <a:p>
            <a:r>
              <a:rPr lang="en-GB" dirty="0"/>
              <a:t>Develop the individual</a:t>
            </a:r>
          </a:p>
          <a:p>
            <a:r>
              <a:rPr lang="en-GB" dirty="0"/>
              <a:t>Task, team and individual: Adair's concept asserts that the three needs of task, team and individual are the watchwords of leadership, as people expect their leaders to help them achieve the common task, build the synergy of teamwork, and respond to individuals' needs.</a:t>
            </a:r>
          </a:p>
          <a:p>
            <a:endParaRPr lang="en-GB" dirty="0"/>
          </a:p>
          <a:p>
            <a:r>
              <a:rPr lang="en-GB" dirty="0"/>
              <a:t>The task needs work groups or organisations to come into effect because one person alone cannot accomplish it.</a:t>
            </a:r>
          </a:p>
          <a:p>
            <a:r>
              <a:rPr lang="en-GB" dirty="0"/>
              <a:t>The team needs constant promotion and retention of group cohesiveness to ensure that it functions efficiently. The team functions on the 'united we stand, divided we fall' principle.</a:t>
            </a:r>
          </a:p>
          <a:p>
            <a:r>
              <a:rPr lang="en-GB" dirty="0"/>
              <a:t>The individual's needs are the physical ones (salary) and the psychological ones of recognition; sense of purpose and achievement; status; and the need to give and receive from others in a work environment.</a:t>
            </a:r>
          </a:p>
          <a:p>
            <a:r>
              <a:rPr lang="en-GB" dirty="0"/>
              <a:t>For Adair, the task, team and individual needs overlap as follows:</a:t>
            </a:r>
          </a:p>
          <a:p>
            <a:endParaRPr lang="en-GB" dirty="0"/>
          </a:p>
          <a:p>
            <a:r>
              <a:rPr lang="en-GB" dirty="0"/>
              <a:t>Achieving the task builds the team and satisfies the individuals</a:t>
            </a:r>
          </a:p>
          <a:p>
            <a:r>
              <a:rPr lang="en-GB" dirty="0"/>
              <a:t>If the team needs are not met - if the team lacks cohesiveness - then performance of the task is impaired and individual satisfaction is reduced</a:t>
            </a:r>
          </a:p>
          <a:p>
            <a:r>
              <a:rPr lang="en-GB" dirty="0"/>
              <a:t>If individual needs are not met the team will lack cohesiveness and performance of the task will be impaired</a:t>
            </a:r>
          </a:p>
          <a:p>
            <a:r>
              <a:rPr lang="en-GB" dirty="0"/>
              <a:t>Motivating people</a:t>
            </a:r>
          </a:p>
          <a:p>
            <a:r>
              <a:rPr lang="en-GB" dirty="0"/>
              <a:t>In many ways, Adair's ideas in the area of motivating people are in line with those of the classic motivational theorists, such as Maslow, McGregor and Herzberg.</a:t>
            </a:r>
          </a:p>
          <a:p>
            <a:endParaRPr lang="en-GB" dirty="0"/>
          </a:p>
          <a:p>
            <a:r>
              <a:rPr lang="en-GB" dirty="0"/>
              <a:t>The 50:50 rule: just as the Pareto principle (or 80:20 rule) is the ratio of the vital few and the trivial many, the Adair 50:50 rule (from his book Effective motivation) states that '50% of motivation comes from within a person, and 50% from his or her environment, especially from the leadership encountered therein'.</a:t>
            </a:r>
          </a:p>
          <a:p>
            <a:endParaRPr lang="en-GB" dirty="0"/>
          </a:p>
          <a:p>
            <a:r>
              <a:rPr lang="en-GB" dirty="0"/>
              <a:t>Adair's view is that people are motivated by a complex and varied number of different factors. So, for example, the carrot and stick approach is not dismissed by Adair, but is seen as one of the stimulus-response approaches that can be one factor among many others in motivating or influencing people's actions. For Adair, an individual's strength of motivation is affected by the expectations of outcomes from certain actions, but it is also strengthened by other factors such as the individual's preferred outcome (as demonstrated by Victor Vroom in the 1960s); conditions in the working environment; and the individual's own perceptions and fears.</a:t>
            </a:r>
          </a:p>
          <a:p>
            <a:endParaRPr lang="en-GB" dirty="0"/>
          </a:p>
          <a:p>
            <a:r>
              <a:rPr lang="en-GB" dirty="0"/>
              <a:t>Adair's 8 rules in motivating people: Adair proposes that understanding what motivates individuals to act is fundamental to engaging their interest and focusing their efforts. The will that leads to action is governed by motives, and motives are inner needs or desires that can be conscious, semi-conscious or unconscious. In The John Adair handbook of management and leadership the point is made that 'motives can also be mixed, with several clustered around a primary motive'.</a:t>
            </a:r>
          </a:p>
          <a:p>
            <a:endParaRPr lang="en-GB" dirty="0"/>
          </a:p>
          <a:p>
            <a:r>
              <a:rPr lang="en-GB" dirty="0"/>
              <a:t>Adair emphasises the importance of a motivating environment and a motivated individual. The third, crucial factor is the role of the leader who must, he believes, be completely self-motivated. In Effective motivation, eight basic rules are outlined to guide leaders in motivating people to act:</a:t>
            </a:r>
          </a:p>
          <a:p>
            <a:endParaRPr lang="en-GB" dirty="0"/>
          </a:p>
          <a:p>
            <a:r>
              <a:rPr lang="en-GB" dirty="0"/>
              <a:t>Be motivated yourself.</a:t>
            </a:r>
          </a:p>
          <a:p>
            <a:r>
              <a:rPr lang="en-GB" dirty="0"/>
              <a:t>Select people who are highly motivated.</a:t>
            </a:r>
          </a:p>
          <a:p>
            <a:r>
              <a:rPr lang="en-GB" dirty="0"/>
              <a:t>Treat each person as an individual.</a:t>
            </a:r>
          </a:p>
          <a:p>
            <a:r>
              <a:rPr lang="en-GB" dirty="0"/>
              <a:t>Set realistic and challenging targets.</a:t>
            </a:r>
          </a:p>
          <a:p>
            <a:r>
              <a:rPr lang="en-GB" dirty="0"/>
              <a:t>Remember that progress motivates.</a:t>
            </a:r>
          </a:p>
          <a:p>
            <a:r>
              <a:rPr lang="en-GB" dirty="0"/>
              <a:t>Create a motivating environment.</a:t>
            </a:r>
          </a:p>
          <a:p>
            <a:r>
              <a:rPr lang="en-GB" dirty="0"/>
              <a:t>Provide fair rewards.</a:t>
            </a:r>
          </a:p>
          <a:p>
            <a:r>
              <a:rPr lang="en-GB" dirty="0"/>
              <a:t>Give recognition.</a:t>
            </a:r>
          </a:p>
        </p:txBody>
      </p:sp>
      <p:sp>
        <p:nvSpPr>
          <p:cNvPr id="4" name="Slide Number Placeholder 3"/>
          <p:cNvSpPr>
            <a:spLocks noGrp="1"/>
          </p:cNvSpPr>
          <p:nvPr>
            <p:ph type="sldNum" sz="quarter" idx="10"/>
          </p:nvPr>
        </p:nvSpPr>
        <p:spPr/>
        <p:txBody>
          <a:bodyPr/>
          <a:lstStyle/>
          <a:p>
            <a:fld id="{820C147D-9612-40AB-A76B-7FCAD55CD87B}" type="slidenum">
              <a:rPr lang="en-GB" smtClean="0"/>
              <a:pPr/>
              <a:t>9</a:t>
            </a:fld>
            <a:endParaRPr lang="en-GB"/>
          </a:p>
        </p:txBody>
      </p:sp>
    </p:spTree>
    <p:extLst>
      <p:ext uri="{BB962C8B-B14F-4D97-AF65-F5344CB8AC3E}">
        <p14:creationId xmlns:p14="http://schemas.microsoft.com/office/powerpoint/2010/main" val="3507351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management</a:t>
            </a:r>
            <a:r>
              <a:rPr lang="en-GB" baseline="0" dirty="0"/>
              <a:t> theories where leadership varies from situation to situation</a:t>
            </a:r>
          </a:p>
          <a:p>
            <a:r>
              <a:rPr lang="en-GB" sz="1200" b="1" i="0" kern="1200" dirty="0">
                <a:solidFill>
                  <a:schemeClr val="tx1"/>
                </a:solidFill>
                <a:effectLst/>
                <a:latin typeface="+mn-lt"/>
                <a:ea typeface="+mn-ea"/>
                <a:cs typeface="+mn-cs"/>
              </a:rPr>
              <a:t>there is not one single ideal approach to leading because circumstances vary.</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situational leadership theory says, </a:t>
            </a:r>
            <a:r>
              <a:rPr lang="en-GB" sz="1200" b="1" i="0" kern="1200" dirty="0">
                <a:solidFill>
                  <a:schemeClr val="tx1"/>
                </a:solidFill>
                <a:effectLst/>
                <a:latin typeface="+mn-lt"/>
                <a:ea typeface="+mn-ea"/>
                <a:cs typeface="+mn-cs"/>
              </a:rPr>
              <a:t>effective leaders must change their behaviour according to the situation.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particular 'situational' or 'contingency' models offer a framework or guide for being </a:t>
            </a:r>
            <a:r>
              <a:rPr lang="en-GB" sz="1200" b="1" i="0" kern="1200" dirty="0">
                <a:solidFill>
                  <a:schemeClr val="tx1"/>
                </a:solidFill>
                <a:effectLst/>
                <a:latin typeface="+mn-lt"/>
                <a:ea typeface="+mn-ea"/>
                <a:cs typeface="+mn-cs"/>
              </a:rPr>
              <a:t>flexible and adaptable </a:t>
            </a:r>
            <a:r>
              <a:rPr lang="en-GB" sz="1200" b="0" i="0" kern="1200" dirty="0">
                <a:solidFill>
                  <a:schemeClr val="tx1"/>
                </a:solidFill>
                <a:effectLst/>
                <a:latin typeface="+mn-lt"/>
                <a:ea typeface="+mn-ea"/>
                <a:cs typeface="+mn-cs"/>
              </a:rPr>
              <a:t>when leading.</a:t>
            </a:r>
          </a:p>
          <a:p>
            <a:r>
              <a:rPr lang="en-GB" sz="1200" b="0" i="0" kern="1200" dirty="0">
                <a:solidFill>
                  <a:schemeClr val="tx1"/>
                </a:solidFill>
                <a:effectLst/>
                <a:latin typeface="+mn-lt"/>
                <a:ea typeface="+mn-ea"/>
                <a:cs typeface="+mn-cs"/>
              </a:rPr>
              <a:t>One such model developed by </a:t>
            </a:r>
            <a:r>
              <a:rPr lang="en-GB" sz="1200" b="1" i="0" kern="1200" dirty="0">
                <a:solidFill>
                  <a:schemeClr val="tx1"/>
                </a:solidFill>
                <a:effectLst/>
                <a:latin typeface="+mn-lt"/>
                <a:ea typeface="+mn-ea"/>
                <a:cs typeface="+mn-cs"/>
              </a:rPr>
              <a:t>Paul Hersey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Ken Blanchard </a:t>
            </a:r>
            <a:r>
              <a:rPr lang="en-GB" sz="1200" b="0" i="0" kern="1200" dirty="0">
                <a:solidFill>
                  <a:schemeClr val="tx1"/>
                </a:solidFill>
                <a:effectLst/>
                <a:latin typeface="+mn-lt"/>
                <a:ea typeface="+mn-ea"/>
                <a:cs typeface="+mn-cs"/>
              </a:rPr>
              <a:t>Focuses on </a:t>
            </a:r>
            <a:r>
              <a:rPr lang="en-GB" sz="1200" b="1" i="0" kern="1200" dirty="0">
                <a:solidFill>
                  <a:schemeClr val="tx1"/>
                </a:solidFill>
                <a:effectLst/>
                <a:latin typeface="+mn-lt"/>
                <a:ea typeface="+mn-ea"/>
                <a:cs typeface="+mn-cs"/>
              </a:rPr>
              <a:t>followers</a:t>
            </a:r>
            <a:r>
              <a:rPr lang="en-GB" sz="1200" b="0" i="0" kern="1200" dirty="0">
                <a:solidFill>
                  <a:schemeClr val="tx1"/>
                </a:solidFill>
                <a:effectLst/>
                <a:latin typeface="+mn-lt"/>
                <a:ea typeface="+mn-ea"/>
                <a:cs typeface="+mn-cs"/>
              </a:rPr>
              <a:t>, (employees) rather than wider workplace circumstances.</a:t>
            </a:r>
          </a:p>
          <a:p>
            <a:r>
              <a:rPr lang="en-GB" sz="1200" b="0" i="0" kern="1200" dirty="0">
                <a:solidFill>
                  <a:schemeClr val="tx1"/>
                </a:solidFill>
                <a:effectLst/>
                <a:latin typeface="+mn-lt"/>
                <a:ea typeface="+mn-ea"/>
                <a:cs typeface="+mn-cs"/>
              </a:rPr>
              <a:t>Asserts that leaders should </a:t>
            </a:r>
            <a:r>
              <a:rPr lang="en-GB" sz="1200" b="1" i="0" kern="1200" dirty="0">
                <a:solidFill>
                  <a:schemeClr val="tx1"/>
                </a:solidFill>
                <a:effectLst/>
                <a:latin typeface="+mn-lt"/>
                <a:ea typeface="+mn-ea"/>
                <a:cs typeface="+mn-cs"/>
              </a:rPr>
              <a:t>change their behaviour </a:t>
            </a:r>
            <a:r>
              <a:rPr lang="en-GB" sz="1200" b="0" i="0" kern="1200" dirty="0">
                <a:solidFill>
                  <a:schemeClr val="tx1"/>
                </a:solidFill>
                <a:effectLst/>
                <a:latin typeface="+mn-lt"/>
                <a:ea typeface="+mn-ea"/>
                <a:cs typeface="+mn-cs"/>
              </a:rPr>
              <a:t>according to the type of followers.</a:t>
            </a:r>
          </a:p>
          <a:p>
            <a:r>
              <a:rPr lang="en-GB" sz="1200" b="0" i="0" kern="1200" dirty="0">
                <a:solidFill>
                  <a:schemeClr val="tx1"/>
                </a:solidFill>
                <a:effectLst/>
                <a:latin typeface="+mn-lt"/>
                <a:ea typeface="+mn-ea"/>
                <a:cs typeface="+mn-cs"/>
              </a:rPr>
              <a:t>Proposes a progression </a:t>
            </a:r>
            <a:r>
              <a:rPr lang="en-GB" sz="1200" b="1" i="0" kern="1200" dirty="0">
                <a:solidFill>
                  <a:schemeClr val="tx1"/>
                </a:solidFill>
                <a:effectLst/>
                <a:latin typeface="+mn-lt"/>
                <a:ea typeface="+mn-ea"/>
                <a:cs typeface="+mn-cs"/>
              </a:rPr>
              <a:t>of leadership should be  </a:t>
            </a:r>
            <a:r>
              <a:rPr lang="en-GB" sz="1200" b="0" i="0" kern="1200" dirty="0">
                <a:solidFill>
                  <a:schemeClr val="tx1"/>
                </a:solidFill>
                <a:effectLst/>
                <a:latin typeface="+mn-lt"/>
                <a:ea typeface="+mn-ea"/>
                <a:cs typeface="+mn-cs"/>
              </a:rPr>
              <a:t>in response to the development of followers. consider that groups and individuals may require different approaches when using Hersey and Blanchard's model.</a:t>
            </a:r>
          </a:p>
          <a:p>
            <a:r>
              <a:rPr lang="en-GB" sz="1200" b="0" i="0" kern="1200" dirty="0">
                <a:solidFill>
                  <a:schemeClr val="tx1"/>
                </a:solidFill>
                <a:effectLst/>
                <a:latin typeface="+mn-lt"/>
                <a:ea typeface="+mn-ea"/>
                <a:cs typeface="+mn-cs"/>
              </a:rPr>
              <a:t>Notably, where members of a group possess different levels of capability and experience, Hersey and Blanchard's model requires a more individualistic approach, rather than a broad group approach.</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10</a:t>
            </a:fld>
            <a:endParaRPr lang="en-GB"/>
          </a:p>
        </p:txBody>
      </p:sp>
    </p:spTree>
    <p:extLst>
      <p:ext uri="{BB962C8B-B14F-4D97-AF65-F5344CB8AC3E}">
        <p14:creationId xmlns:p14="http://schemas.microsoft.com/office/powerpoint/2010/main" val="992898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engineer following war</a:t>
            </a:r>
            <a:r>
              <a:rPr lang="en-GB" baseline="0" dirty="0"/>
              <a:t> he went on to becoming a consultant in management using statistical tools to improve quality.</a:t>
            </a:r>
          </a:p>
          <a:p>
            <a:pPr marL="228600" indent="-228600">
              <a:buAutoNum type="arabicPeriod"/>
            </a:pPr>
            <a:r>
              <a:rPr lang="en-GB" baseline="0" dirty="0"/>
              <a:t>He was very critical of short term vison of original management theories and believed in long term strategies of improving products design and improve services and must involve investment and research, development and innovation </a:t>
            </a:r>
          </a:p>
          <a:p>
            <a:pPr marL="228600" indent="-228600">
              <a:buAutoNum type="arabicPeriod"/>
            </a:pPr>
            <a:r>
              <a:rPr lang="en-GB" dirty="0"/>
              <a:t>Adopt a new</a:t>
            </a:r>
            <a:r>
              <a:rPr lang="en-GB" baseline="0" dirty="0"/>
              <a:t> methods of working with changing times – reject poor performance , defective products or bad service</a:t>
            </a:r>
          </a:p>
          <a:p>
            <a:pPr marL="228600" indent="-228600">
              <a:buAutoNum type="arabicPeriod"/>
            </a:pPr>
            <a:r>
              <a:rPr lang="en-GB" baseline="0" dirty="0"/>
              <a:t>Relying on inspection is too late as the defective product has already been produced  and more focus needs to be done on prevention work </a:t>
            </a:r>
          </a:p>
          <a:p>
            <a:pPr marL="228600" indent="-228600">
              <a:buAutoNum type="arabicPeriod"/>
            </a:pPr>
            <a:r>
              <a:rPr lang="en-GB" baseline="0" dirty="0"/>
              <a:t>Don’t just rely on suppliers price but also consider the quality of product being supplied and preference should be given to suppliers who use methods to improve quality and not necessarily produce the cheapest </a:t>
            </a:r>
          </a:p>
          <a:p>
            <a:pPr marL="228600" indent="-228600">
              <a:buAutoNum type="arabicPeriod"/>
            </a:pPr>
            <a:r>
              <a:rPr lang="en-GB" baseline="0" dirty="0"/>
              <a:t>5. and involve the workforce in these activities</a:t>
            </a:r>
          </a:p>
          <a:p>
            <a:pPr marL="228600" indent="-228600">
              <a:buAutoNum type="arabicPeriod"/>
            </a:pPr>
            <a:r>
              <a:rPr lang="en-GB" baseline="0" dirty="0"/>
              <a:t>Everyone should be trained in technical side of their jobs and in productivity improvement and encouraged to sue the techniques  learnt. Most organisation neglect training an development of their staff.</a:t>
            </a:r>
          </a:p>
          <a:p>
            <a:pPr marL="228600" indent="-228600">
              <a:buAutoNum type="arabicPeriod"/>
            </a:pPr>
            <a:r>
              <a:rPr lang="en-GB" baseline="0" dirty="0"/>
              <a:t>Improve leadership And regular supervision and helping the employee improve their performance and their environment in which they work  to improve the work systems  </a:t>
            </a:r>
          </a:p>
          <a:p>
            <a:pPr marL="228600" indent="-228600">
              <a:buAutoNum type="arabicPeriod"/>
            </a:pPr>
            <a:r>
              <a:rPr lang="en-GB" dirty="0"/>
              <a:t>Many employees</a:t>
            </a:r>
            <a:r>
              <a:rPr lang="en-GB" baseline="0" dirty="0"/>
              <a:t> feel scared to report problems only management can eliminate fear .. and make everyone comfortable enough to raise their concerns</a:t>
            </a:r>
          </a:p>
          <a:p>
            <a:pPr marL="228600" indent="-228600">
              <a:buAutoNum type="arabicPeriod"/>
            </a:pPr>
            <a:r>
              <a:rPr lang="en-GB" baseline="0" dirty="0"/>
              <a:t>Break down barriers in different units as team work is essential for the over all business </a:t>
            </a:r>
          </a:p>
          <a:p>
            <a:pPr marL="228600" indent="-228600">
              <a:buAutoNum type="arabicPeriod"/>
            </a:pPr>
            <a:r>
              <a:rPr lang="en-GB" baseline="0" dirty="0"/>
              <a:t>Eliminate slogans which do not a plan to achieve it clearly – i.e. 0 defects to be produced .. Without clear plans and systems in place slogans such as these are useless</a:t>
            </a:r>
          </a:p>
          <a:p>
            <a:pPr marL="228600" indent="-228600">
              <a:buAutoNum type="arabicPeriod"/>
            </a:pPr>
            <a:r>
              <a:rPr lang="en-GB" baseline="0" dirty="0"/>
              <a:t>Linked with this is numerical quotas which are management inability to recognise work process and focus on quality is taken away it should focus on effective management systems </a:t>
            </a:r>
          </a:p>
          <a:p>
            <a:pPr marL="228600" indent="-228600">
              <a:buAutoNum type="arabicPeriod"/>
            </a:pPr>
            <a:r>
              <a:rPr lang="en-GB" baseline="0" dirty="0"/>
              <a:t>Remove barriers to complaints and suggestions that stop employees form doing their jobs and management must listen – work force is a very </a:t>
            </a:r>
            <a:r>
              <a:rPr lang="en-GB" baseline="0" dirty="0" err="1"/>
              <a:t>importamt</a:t>
            </a:r>
            <a:endParaRPr lang="en-GB" baseline="0" dirty="0"/>
          </a:p>
          <a:p>
            <a:pPr marL="228600" indent="-228600">
              <a:buAutoNum type="arabicPeriod"/>
            </a:pPr>
            <a:r>
              <a:rPr lang="en-GB" baseline="0" dirty="0"/>
              <a:t>Training for employees so they can identify poor products</a:t>
            </a:r>
          </a:p>
          <a:p>
            <a:pPr marL="228600" indent="-228600">
              <a:buAutoNum type="arabicPeriod"/>
            </a:pPr>
            <a:r>
              <a:rPr lang="en-GB" baseline="0" dirty="0"/>
              <a:t>Create management structure that advocates all these points and everyone should know continuous improvement and change  is main focus of the organisation and management’s role is vital in this process </a:t>
            </a:r>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11</a:t>
            </a:fld>
            <a:endParaRPr lang="en-GB"/>
          </a:p>
        </p:txBody>
      </p:sp>
    </p:spTree>
    <p:extLst>
      <p:ext uri="{BB962C8B-B14F-4D97-AF65-F5344CB8AC3E}">
        <p14:creationId xmlns:p14="http://schemas.microsoft.com/office/powerpoint/2010/main" val="2077969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McKinsey 7 S model looking at Structure, Strategy, Systems, Styles of management, Skills, staff and shared values proved that people are crucial to business </a:t>
            </a:r>
            <a:r>
              <a:rPr lang="en-GB" dirty="0" err="1"/>
              <a:t>sucess</a:t>
            </a:r>
            <a:r>
              <a:rPr lang="en-GB" baseline="0" dirty="0"/>
              <a:t> and in search of excellence organisations need to focus on People + Customers and Actions they take to keep them satisfied.</a:t>
            </a:r>
          </a:p>
          <a:p>
            <a:pPr marL="438912" indent="-320040">
              <a:spcBef>
                <a:spcPts val="0"/>
              </a:spcBef>
              <a:buFont typeface="Wingdings 2"/>
              <a:buChar char=""/>
              <a:defRPr/>
            </a:pPr>
            <a:r>
              <a:rPr lang="en-GB" sz="1200" b="1" dirty="0"/>
              <a:t>A bias for action - </a:t>
            </a:r>
            <a:r>
              <a:rPr lang="en-GB" sz="1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1200" b="1" dirty="0"/>
              <a:t>Staying close to the customer -  </a:t>
            </a:r>
            <a:r>
              <a:rPr lang="en-GB" sz="1200" dirty="0"/>
              <a:t>learning their preferences and catering to them</a:t>
            </a:r>
          </a:p>
          <a:p>
            <a:pPr marL="438912" indent="-320040">
              <a:spcBef>
                <a:spcPts val="0"/>
              </a:spcBef>
              <a:buFont typeface="Wingdings 2"/>
              <a:buChar char=""/>
              <a:defRPr/>
            </a:pPr>
            <a:r>
              <a:rPr lang="en-GB" sz="1200" b="1" dirty="0"/>
              <a:t>Autonomy and entrepreneurship - </a:t>
            </a:r>
            <a:r>
              <a:rPr lang="en-GB" sz="1200" dirty="0"/>
              <a:t>breaking the corporation into small companies &amp; encouraging them to think independently &amp; competitively</a:t>
            </a:r>
            <a:r>
              <a:rPr lang="en-GB" sz="1200" b="1" dirty="0"/>
              <a:t> </a:t>
            </a:r>
            <a:endParaRPr lang="en-GB" sz="1200" dirty="0"/>
          </a:p>
          <a:p>
            <a:pPr marL="438912" indent="-320040">
              <a:spcBef>
                <a:spcPts val="0"/>
              </a:spcBef>
              <a:buFont typeface="Wingdings 2"/>
              <a:buChar char=""/>
              <a:defRPr/>
            </a:pPr>
            <a:r>
              <a:rPr lang="en-GB" sz="1200" b="1" dirty="0"/>
              <a:t>Productivity through people - </a:t>
            </a:r>
            <a:r>
              <a:rPr lang="en-GB" sz="1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1200" b="1" dirty="0"/>
              <a:t>Hands-on, value driven - </a:t>
            </a:r>
            <a:r>
              <a:rPr lang="en-GB" sz="1200" dirty="0"/>
              <a:t>insisting that executive keep in touch with the firm's essential business</a:t>
            </a:r>
          </a:p>
          <a:p>
            <a:pPr marL="438912" indent="-320040">
              <a:buFont typeface="Wingdings 2"/>
              <a:buChar char=""/>
              <a:defRPr/>
            </a:pPr>
            <a:r>
              <a:rPr lang="en-GB" sz="1200" b="1" dirty="0"/>
              <a:t>Stick to the knitting - </a:t>
            </a:r>
            <a:r>
              <a:rPr lang="en-GB" sz="1200" dirty="0"/>
              <a:t>remaining with the business the company knows best</a:t>
            </a:r>
          </a:p>
          <a:p>
            <a:pPr marL="438912" indent="-320040">
              <a:buFont typeface="Wingdings 2"/>
              <a:buChar char=""/>
              <a:defRPr/>
            </a:pPr>
            <a:r>
              <a:rPr lang="en-GB" sz="1200" b="1" dirty="0"/>
              <a:t>Simple form, lean staff - </a:t>
            </a:r>
            <a:r>
              <a:rPr lang="en-GB" sz="1200" dirty="0"/>
              <a:t>few administrative layers, few people at the upper levels</a:t>
            </a:r>
          </a:p>
          <a:p>
            <a:pPr marL="438912" indent="-320040">
              <a:buFont typeface="Wingdings 2"/>
              <a:buChar char=""/>
              <a:defRPr/>
            </a:pPr>
            <a:r>
              <a:rPr lang="en-GB" sz="1200" b="1" dirty="0"/>
              <a:t>Simultaneous Loose-tight properties - </a:t>
            </a:r>
            <a:r>
              <a:rPr lang="en-GB" sz="1200" dirty="0"/>
              <a:t>fostering a climate where there is dedication to the central values of the company combined with tolerance for all employees who accept those values</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12</a:t>
            </a:fld>
            <a:endParaRPr lang="en-GB"/>
          </a:p>
        </p:txBody>
      </p:sp>
    </p:spTree>
    <p:extLst>
      <p:ext uri="{BB962C8B-B14F-4D97-AF65-F5344CB8AC3E}">
        <p14:creationId xmlns:p14="http://schemas.microsoft.com/office/powerpoint/2010/main" val="3124962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28600" indent="-228600">
              <a:buAutoNum type="arabicPeriod"/>
            </a:pPr>
            <a:r>
              <a:rPr lang="en-GB" dirty="0"/>
              <a:t>Managers should aim to shape events and the environment in which they work, not just sit back and wait for things to happen.  Don’t be a victim!</a:t>
            </a:r>
          </a:p>
          <a:p>
            <a:pPr marL="228600" indent="-228600">
              <a:buAutoNum type="arabicPeriod"/>
            </a:pPr>
            <a:r>
              <a:rPr lang="en-GB" dirty="0"/>
              <a:t>Managers should identify what they want to achieve.  Once identified, they must avoid distractions and constantly work on activities that take them towards their goals.</a:t>
            </a:r>
          </a:p>
          <a:p>
            <a:pPr marL="228600" indent="-228600">
              <a:buAutoNum type="arabicPeriod"/>
            </a:pPr>
            <a:r>
              <a:rPr lang="en-GB" dirty="0"/>
              <a:t>Managers should prioritise those activities that will help them achieve their aims.</a:t>
            </a:r>
          </a:p>
          <a:p>
            <a:pPr marL="228600" indent="-228600">
              <a:buAutoNum type="arabicPeriod"/>
            </a:pPr>
            <a:r>
              <a:rPr lang="en-GB" dirty="0"/>
              <a:t>When dealing with staff, customers, suppliers and even competitors, wise managers look for common ground and a solution, or solutions, that suit all parties.</a:t>
            </a:r>
          </a:p>
          <a:p>
            <a:pPr marL="228600" indent="-228600">
              <a:buAutoNum type="arabicPeriod"/>
            </a:pPr>
            <a:r>
              <a:rPr lang="en-GB" dirty="0"/>
              <a:t>Like doctors, managers should diagnose the problem before they prescribe a cure.  Listen to others….critically…..to understand fully BEFORE responding.</a:t>
            </a:r>
          </a:p>
          <a:p>
            <a:pPr marL="228600" indent="-228600">
              <a:buAutoNum type="arabicPeriod"/>
            </a:pPr>
            <a:r>
              <a:rPr lang="en-GB" dirty="0"/>
              <a:t>Synergy occurs when the outcome is greater than the sum of its parts.  2+2=5.  Great teamwork and collaboration, in the spirit of Win-Win can achieve this.</a:t>
            </a:r>
          </a:p>
          <a:p>
            <a:pPr marL="228600" indent="-228600">
              <a:buFont typeface="+mj-lt"/>
              <a:buAutoNum type="arabicPeriod"/>
            </a:pPr>
            <a:r>
              <a:rPr lang="en-GB" dirty="0"/>
              <a:t>The final habit is the constant act of renewal – taking rest, learning new things, updating knowledge and skills, looking after your health and well being…..</a:t>
            </a:r>
            <a:r>
              <a:rPr lang="en-GB" b="1" dirty="0"/>
              <a:t>physical and spiritual.</a:t>
            </a:r>
          </a:p>
          <a:p>
            <a:pPr>
              <a:buNone/>
            </a:pPr>
            <a:endParaRPr lang="en-GB" sz="1200" b="1"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13</a:t>
            </a:fld>
            <a:endParaRPr lang="en-GB"/>
          </a:p>
        </p:txBody>
      </p:sp>
    </p:spTree>
    <p:extLst>
      <p:ext uri="{BB962C8B-B14F-4D97-AF65-F5344CB8AC3E}">
        <p14:creationId xmlns:p14="http://schemas.microsoft.com/office/powerpoint/2010/main" val="3554258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469654" y="2386744"/>
            <a:ext cx="9252693"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5" y="4352544"/>
            <a:ext cx="6801612"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23/11/2021</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4706596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23/11/2021</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949502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475232" y="2386744"/>
            <a:ext cx="9253728"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5" y="4352465"/>
            <a:ext cx="6801612"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23/11/2021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8199162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69653" y="2638044"/>
            <a:ext cx="438403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6" y="2638044"/>
            <a:ext cx="4387355"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23/11/2021</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51747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69652" y="2313435"/>
            <a:ext cx="438403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69652" y="3143250"/>
            <a:ext cx="4384032"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387355"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5"/>
            <a:ext cx="4387355"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23/11/2021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32142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23/11/2021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581344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23/11/2021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26210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4271" y="2243830"/>
            <a:ext cx="4387459"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0620"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23/11/2021</a:t>
            </a:fld>
            <a:endParaRPr lang="en-GB"/>
          </a:p>
        </p:txBody>
      </p:sp>
      <p:sp>
        <p:nvSpPr>
          <p:cNvPr id="10" name="Footer Placeholder 9"/>
          <p:cNvSpPr>
            <a:spLocks noGrp="1"/>
          </p:cNvSpPr>
          <p:nvPr>
            <p:ph type="ftr" sz="quarter" idx="11"/>
          </p:nvPr>
        </p:nvSpPr>
        <p:spPr>
          <a:xfrm>
            <a:off x="854271" y="6236208"/>
            <a:ext cx="5075197"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93575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3440" y="2243828"/>
            <a:ext cx="438912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6001" y="-42172"/>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0620" y="3549920"/>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23/11/2021</a:t>
            </a:fld>
            <a:endParaRPr lang="en-GB"/>
          </a:p>
        </p:txBody>
      </p:sp>
      <p:sp>
        <p:nvSpPr>
          <p:cNvPr id="9" name="Footer Placeholder 8"/>
          <p:cNvSpPr>
            <a:spLocks noGrp="1"/>
          </p:cNvSpPr>
          <p:nvPr>
            <p:ph type="ftr" sz="quarter" idx="11"/>
          </p:nvPr>
        </p:nvSpPr>
        <p:spPr>
          <a:xfrm>
            <a:off x="853440" y="6236208"/>
            <a:ext cx="5071872"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286794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23/11/2021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642925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40528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141395" y="937260"/>
            <a:ext cx="6288232"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23/11/2021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63297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0A31869-C24A-4F03-8DD6-280B47286DEE}"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2158236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A31869-C24A-4F03-8DD6-280B47286DEE}"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1000387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A31869-C24A-4F03-8DD6-280B47286DEE}"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3248463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A31869-C24A-4F03-8DD6-280B47286DEE}"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2425944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A31869-C24A-4F03-8DD6-280B47286DEE}" type="datetimeFigureOut">
              <a:rPr lang="en-GB" smtClean="0"/>
              <a:t>23/11/2021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3833591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A31869-C24A-4F03-8DD6-280B47286DEE}" type="datetimeFigureOut">
              <a:rPr lang="en-GB" smtClean="0"/>
              <a:t>23/11/2021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3131874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A31869-C24A-4F03-8DD6-280B47286DEE}" type="datetimeFigureOut">
              <a:rPr lang="en-GB" smtClean="0"/>
              <a:t>23/11/2021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11380199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0A31869-C24A-4F03-8DD6-280B47286DEE}"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10635140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0A31869-C24A-4F03-8DD6-280B47286DEE}"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34750470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A31869-C24A-4F03-8DD6-280B47286DEE}"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5369793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A31869-C24A-4F03-8DD6-280B47286DEE}"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F2A08-DE3A-4256-A803-1A48D53EEC15}" type="slidenum">
              <a:rPr lang="en-GB" smtClean="0"/>
              <a:t>‹#›</a:t>
            </a:fld>
            <a:endParaRPr lang="en-GB"/>
          </a:p>
        </p:txBody>
      </p:sp>
    </p:spTree>
    <p:extLst>
      <p:ext uri="{BB962C8B-B14F-4D97-AF65-F5344CB8AC3E}">
        <p14:creationId xmlns:p14="http://schemas.microsoft.com/office/powerpoint/2010/main" val="2733756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141394" y="964692"/>
            <a:ext cx="7917007"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41394" y="2638046"/>
            <a:ext cx="7917007"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71924" y="6238816"/>
            <a:ext cx="2753747"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469652" y="6236208"/>
            <a:ext cx="6075552"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10986816" y="6217920"/>
            <a:ext cx="48768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5205068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A31869-C24A-4F03-8DD6-280B47286DEE}" type="datetimeFigureOut">
              <a:rPr lang="en-GB" smtClean="0"/>
              <a:t>23/11/2021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DF2A08-DE3A-4256-A803-1A48D53EEC15}" type="slidenum">
              <a:rPr lang="en-GB" smtClean="0"/>
              <a:t>‹#›</a:t>
            </a:fld>
            <a:endParaRPr lang="en-GB"/>
          </a:p>
        </p:txBody>
      </p:sp>
    </p:spTree>
    <p:extLst>
      <p:ext uri="{BB962C8B-B14F-4D97-AF65-F5344CB8AC3E}">
        <p14:creationId xmlns:p14="http://schemas.microsoft.com/office/powerpoint/2010/main" val="24529226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amp;url=http%3A%2F%2Ftristateofficefurniture.com%2Fcelebrating-5-years%2F&amp;psig=AOvVaw2nOmRG9pTuhhxP7AruEcr9&amp;ust=154111400315099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oogle.com/url?sa=i&amp;rct=j&amp;q=&amp;esrc=s&amp;source=images&amp;cd=&amp;cad=rja&amp;uact=8&amp;ved=2ahUKEwiaxIGZ57HeAhVLqxoKHaQSAQQQjRx6BAgBEAU&amp;url=https%3A%2F%2Fwww.excella.com%2Finsights%2Frole-of-a-manager-in-agile-scrum-team&amp;psig=AOvVaw2nOmRG9pTuhhxP7AruEcr9&amp;ust=1541114003150992" TargetMode="External"/><Relationship Id="rId5" Type="http://schemas.microsoft.com/office/2007/relationships/hdphoto" Target="../media/hdphoto1.wdp"/><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22529" y="2354263"/>
            <a:ext cx="8585448" cy="1470025"/>
          </a:xfrm>
        </p:spPr>
        <p:txBody>
          <a:bodyPr/>
          <a:lstStyle/>
          <a:p>
            <a:r>
              <a:rPr lang="en-GB" dirty="0"/>
              <a:t>BMSW5101 Developing Workplace Critical Thinking</a:t>
            </a:r>
          </a:p>
        </p:txBody>
      </p:sp>
      <p:sp>
        <p:nvSpPr>
          <p:cNvPr id="3" name="Subtitle 2"/>
          <p:cNvSpPr>
            <a:spLocks noGrp="1"/>
          </p:cNvSpPr>
          <p:nvPr>
            <p:ph type="subTitle" idx="1"/>
          </p:nvPr>
        </p:nvSpPr>
        <p:spPr>
          <a:xfrm>
            <a:off x="2938145" y="4038600"/>
            <a:ext cx="6400800" cy="1752600"/>
          </a:xfrm>
        </p:spPr>
        <p:txBody>
          <a:bodyPr/>
          <a:lstStyle/>
          <a:p>
            <a:r>
              <a:rPr lang="en-GB" dirty="0"/>
              <a:t> </a:t>
            </a:r>
            <a:r>
              <a:rPr lang="en-GB" b="1" dirty="0">
                <a:solidFill>
                  <a:srgbClr val="FF0000"/>
                </a:solidFill>
              </a:rPr>
              <a:t>week 8</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2405" y="4542885"/>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9882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management theories</a:t>
            </a:r>
          </a:p>
        </p:txBody>
      </p:sp>
      <p:sp>
        <p:nvSpPr>
          <p:cNvPr id="3" name="Content Placeholder 2"/>
          <p:cNvSpPr>
            <a:spLocks noGrp="1"/>
          </p:cNvSpPr>
          <p:nvPr>
            <p:ph idx="1"/>
          </p:nvPr>
        </p:nvSpPr>
        <p:spPr/>
        <p:txBody>
          <a:bodyPr>
            <a:normAutofit/>
          </a:bodyPr>
          <a:lstStyle/>
          <a:p>
            <a:r>
              <a:rPr lang="en-GB" dirty="0"/>
              <a:t>Douglas McGregor </a:t>
            </a:r>
          </a:p>
          <a:p>
            <a:r>
              <a:rPr lang="en-GB" dirty="0"/>
              <a:t>Systems approach</a:t>
            </a:r>
          </a:p>
          <a:p>
            <a:r>
              <a:rPr lang="en-GB" dirty="0"/>
              <a:t>Herzberg</a:t>
            </a:r>
          </a:p>
          <a:p>
            <a:r>
              <a:rPr lang="en-GB" dirty="0"/>
              <a:t>Adair</a:t>
            </a:r>
          </a:p>
          <a:p>
            <a:r>
              <a:rPr lang="en-GB" dirty="0"/>
              <a:t>Edward W. Deming </a:t>
            </a:r>
          </a:p>
          <a:p>
            <a:r>
              <a:rPr lang="en-GB" dirty="0"/>
              <a:t>Covey</a:t>
            </a:r>
          </a:p>
          <a:p>
            <a:endParaRPr lang="en-GB" dirty="0"/>
          </a:p>
        </p:txBody>
      </p:sp>
    </p:spTree>
    <p:extLst>
      <p:ext uri="{BB962C8B-B14F-4D97-AF65-F5344CB8AC3E}">
        <p14:creationId xmlns:p14="http://schemas.microsoft.com/office/powerpoint/2010/main" val="1327723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Douglas McGregor</a:t>
            </a:r>
            <a:br>
              <a:rPr lang="en-GB" dirty="0"/>
            </a:br>
            <a:r>
              <a:rPr lang="en-GB" dirty="0"/>
              <a:t>Theory x &amp; Y</a:t>
            </a:r>
          </a:p>
        </p:txBody>
      </p:sp>
      <p:sp>
        <p:nvSpPr>
          <p:cNvPr id="3" name="Content Placeholder 2"/>
          <p:cNvSpPr>
            <a:spLocks noGrp="1"/>
          </p:cNvSpPr>
          <p:nvPr>
            <p:ph idx="1"/>
          </p:nvPr>
        </p:nvSpPr>
        <p:spPr/>
        <p:txBody>
          <a:bodyPr/>
          <a:lstStyle/>
          <a:p>
            <a:r>
              <a:rPr lang="en-GB" dirty="0"/>
              <a:t>Advocate for human relation (alternative to classical management style)</a:t>
            </a:r>
          </a:p>
          <a:p>
            <a:r>
              <a:rPr lang="en-GB" dirty="0"/>
              <a:t>What motivates people to work hard (beliefs)</a:t>
            </a:r>
          </a:p>
          <a:p>
            <a:pPr marL="0" indent="0">
              <a:buNone/>
            </a:pPr>
            <a:endParaRPr lang="en-GB" dirty="0"/>
          </a:p>
        </p:txBody>
      </p:sp>
      <p:sp>
        <p:nvSpPr>
          <p:cNvPr id="4" name="Right Arrow Callout 3"/>
          <p:cNvSpPr/>
          <p:nvPr/>
        </p:nvSpPr>
        <p:spPr>
          <a:xfrm>
            <a:off x="2813957" y="3706586"/>
            <a:ext cx="2001883" cy="1391887"/>
          </a:xfrm>
          <a:prstGeom prst="rightArrowCallou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Our beliefs </a:t>
            </a:r>
          </a:p>
        </p:txBody>
      </p:sp>
      <p:sp>
        <p:nvSpPr>
          <p:cNvPr id="5" name="Rectangle 4"/>
          <p:cNvSpPr/>
          <p:nvPr/>
        </p:nvSpPr>
        <p:spPr>
          <a:xfrm>
            <a:off x="5329646" y="3640085"/>
            <a:ext cx="1680753" cy="153043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Our behaviour</a:t>
            </a:r>
          </a:p>
        </p:txBody>
      </p:sp>
      <p:sp>
        <p:nvSpPr>
          <p:cNvPr id="6" name="Pentagon 5"/>
          <p:cNvSpPr/>
          <p:nvPr/>
        </p:nvSpPr>
        <p:spPr>
          <a:xfrm>
            <a:off x="2801586" y="5375563"/>
            <a:ext cx="2014253" cy="1108363"/>
          </a:xfrm>
          <a:prstGeom prst="homePlat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Theory X led to </a:t>
            </a:r>
          </a:p>
        </p:txBody>
      </p:sp>
      <p:sp>
        <p:nvSpPr>
          <p:cNvPr id="7" name="Rectangle 6"/>
          <p:cNvSpPr/>
          <p:nvPr/>
        </p:nvSpPr>
        <p:spPr>
          <a:xfrm>
            <a:off x="5370022" y="5375564"/>
            <a:ext cx="1712422" cy="118594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Tighter control</a:t>
            </a:r>
          </a:p>
          <a:p>
            <a:pPr algn="ctr"/>
            <a:r>
              <a:rPr lang="en-GB" dirty="0"/>
              <a:t>Stricter policies </a:t>
            </a:r>
          </a:p>
          <a:p>
            <a:pPr algn="ctr"/>
            <a:r>
              <a:rPr lang="en-GB" dirty="0" err="1"/>
              <a:t>Punishements</a:t>
            </a:r>
            <a:r>
              <a:rPr lang="en-GB" dirty="0"/>
              <a:t> &amp; rewards </a:t>
            </a:r>
          </a:p>
        </p:txBody>
      </p:sp>
    </p:spTree>
    <p:extLst>
      <p:ext uri="{BB962C8B-B14F-4D97-AF65-F5344CB8AC3E}">
        <p14:creationId xmlns:p14="http://schemas.microsoft.com/office/powerpoint/2010/main" val="1066484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7496" y="122335"/>
            <a:ext cx="7917007" cy="1188720"/>
          </a:xfrm>
        </p:spPr>
        <p:txBody>
          <a:bodyPr/>
          <a:lstStyle/>
          <a:p>
            <a:r>
              <a:rPr lang="en-GB" dirty="0"/>
              <a:t>Mc Gregor’s - Theory X</a:t>
            </a:r>
          </a:p>
        </p:txBody>
      </p:sp>
      <p:graphicFrame>
        <p:nvGraphicFramePr>
          <p:cNvPr id="5" name="Diagram 4"/>
          <p:cNvGraphicFramePr/>
          <p:nvPr>
            <p:extLst>
              <p:ext uri="{D42A27DB-BD31-4B8C-83A1-F6EECF244321}">
                <p14:modId xmlns:p14="http://schemas.microsoft.com/office/powerpoint/2010/main" val="3871561554"/>
              </p:ext>
            </p:extLst>
          </p:nvPr>
        </p:nvGraphicFramePr>
        <p:xfrm>
          <a:off x="1479665" y="1485207"/>
          <a:ext cx="9044248" cy="52203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902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McGregor’s Theory Y</a:t>
            </a:r>
          </a:p>
        </p:txBody>
      </p:sp>
      <p:sp>
        <p:nvSpPr>
          <p:cNvPr id="4" name="Right Arrow Callout 3"/>
          <p:cNvSpPr/>
          <p:nvPr/>
        </p:nvSpPr>
        <p:spPr>
          <a:xfrm>
            <a:off x="2831869" y="2638046"/>
            <a:ext cx="2222269" cy="2233212"/>
          </a:xfrm>
          <a:prstGeom prst="rightArrowCallou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dirty="0"/>
              <a:t>Theory Y beliefs </a:t>
            </a:r>
          </a:p>
        </p:txBody>
      </p:sp>
      <p:sp>
        <p:nvSpPr>
          <p:cNvPr id="5" name="Rounded Rectangle 4"/>
          <p:cNvSpPr/>
          <p:nvPr/>
        </p:nvSpPr>
        <p:spPr>
          <a:xfrm>
            <a:off x="5370022" y="2638046"/>
            <a:ext cx="2859578" cy="17566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Individual can achieve their own goals and happily accomplish the organisational goals at the same time</a:t>
            </a:r>
          </a:p>
        </p:txBody>
      </p:sp>
      <p:pic>
        <p:nvPicPr>
          <p:cNvPr id="1026" name="Picture 2" descr="Radical Catholic on Twitter: &quot;I've long suspected that Maslow's famous  'Hierarchy of Needs' is deeply flawed in its view of human flourishing, not  least of all because of its inherent individualism. In"/>
          <p:cNvPicPr>
            <a:picLocks noChangeAspect="1" noChangeArrowheads="1"/>
          </p:cNvPicPr>
          <p:nvPr/>
        </p:nvPicPr>
        <p:blipFill rotWithShape="1">
          <a:blip r:embed="rId3">
            <a:extLst>
              <a:ext uri="{28A0092B-C50C-407E-A947-70E740481C1C}">
                <a14:useLocalDpi xmlns:a14="http://schemas.microsoft.com/office/drawing/2010/main" val="0"/>
              </a:ext>
            </a:extLst>
          </a:blip>
          <a:srcRect l="3582" t="2093" r="6068" b="3548"/>
          <a:stretch/>
        </p:blipFill>
        <p:spPr bwMode="auto">
          <a:xfrm>
            <a:off x="8467898" y="2593571"/>
            <a:ext cx="3435927" cy="36686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514109" y="5397731"/>
            <a:ext cx="2427316" cy="9753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Theory X</a:t>
            </a:r>
          </a:p>
        </p:txBody>
      </p:sp>
      <p:cxnSp>
        <p:nvCxnSpPr>
          <p:cNvPr id="8" name="Straight Arrow Connector 7"/>
          <p:cNvCxnSpPr/>
          <p:nvPr/>
        </p:nvCxnSpPr>
        <p:spPr>
          <a:xfrm flipV="1">
            <a:off x="8002384" y="5400502"/>
            <a:ext cx="820189" cy="21058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0" name="Straight Arrow Connector 9"/>
          <p:cNvCxnSpPr/>
          <p:nvPr/>
        </p:nvCxnSpPr>
        <p:spPr>
          <a:xfrm>
            <a:off x="8019010" y="5611091"/>
            <a:ext cx="681645" cy="163484"/>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1" name="Straight Arrow Connector 10"/>
          <p:cNvCxnSpPr/>
          <p:nvPr/>
        </p:nvCxnSpPr>
        <p:spPr>
          <a:xfrm>
            <a:off x="4444538" y="4596939"/>
            <a:ext cx="4705004" cy="321425"/>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2" name="Straight Arrow Connector 11"/>
          <p:cNvCxnSpPr/>
          <p:nvPr/>
        </p:nvCxnSpPr>
        <p:spPr>
          <a:xfrm flipV="1">
            <a:off x="4499956" y="4344786"/>
            <a:ext cx="4887884" cy="252154"/>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2" name="Straight Arrow Connector 21"/>
          <p:cNvCxnSpPr/>
          <p:nvPr/>
        </p:nvCxnSpPr>
        <p:spPr>
          <a:xfrm flipV="1">
            <a:off x="8257309" y="3574473"/>
            <a:ext cx="1446415" cy="811878"/>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899938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System Approach Theory of Management</a:t>
            </a:r>
            <a:br>
              <a:rPr lang="en-GB" b="1" dirty="0"/>
            </a:br>
            <a:endParaRPr lang="en-GB" dirty="0"/>
          </a:p>
        </p:txBody>
      </p:sp>
      <p:sp>
        <p:nvSpPr>
          <p:cNvPr id="3" name="Content Placeholder 2"/>
          <p:cNvSpPr>
            <a:spLocks noGrp="1"/>
          </p:cNvSpPr>
          <p:nvPr>
            <p:ph idx="1"/>
          </p:nvPr>
        </p:nvSpPr>
        <p:spPr/>
        <p:txBody>
          <a:bodyPr/>
          <a:lstStyle/>
          <a:p>
            <a:endParaRPr lang="en-GB" dirty="0"/>
          </a:p>
          <a:p>
            <a:r>
              <a:rPr lang="en-GB" dirty="0"/>
              <a:t>System approach provides a holistic view of the organisations and emphasises on their adaptive nature</a:t>
            </a:r>
          </a:p>
          <a:p>
            <a:r>
              <a:rPr lang="en-GB" dirty="0"/>
              <a:t>Integrates goals of the organisation with goals of the environment or society in which it operates.</a:t>
            </a:r>
          </a:p>
          <a:p>
            <a:r>
              <a:rPr lang="en-GB" dirty="0"/>
              <a:t>System approach enables organisations to frame policies that promote business objectives and social objectives. </a:t>
            </a:r>
          </a:p>
          <a:p>
            <a:r>
              <a:rPr lang="en-GB" dirty="0"/>
              <a:t>System approach updates the classical and behavioural theories into a broader framework to solve managerial problems</a:t>
            </a:r>
          </a:p>
        </p:txBody>
      </p:sp>
    </p:spTree>
    <p:extLst>
      <p:ext uri="{BB962C8B-B14F-4D97-AF65-F5344CB8AC3E}">
        <p14:creationId xmlns:p14="http://schemas.microsoft.com/office/powerpoint/2010/main" val="420267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7123" y="517610"/>
            <a:ext cx="5937755" cy="1188720"/>
          </a:xfrm>
        </p:spPr>
        <p:txBody>
          <a:bodyPr>
            <a:normAutofit fontScale="90000"/>
          </a:bodyPr>
          <a:lstStyle/>
          <a:p>
            <a:pPr algn="ctr"/>
            <a:r>
              <a:rPr lang="en-GB" dirty="0"/>
              <a:t>Herzberg’s Motivation Theory – Two Factor Theory</a:t>
            </a:r>
          </a:p>
        </p:txBody>
      </p:sp>
      <p:pic>
        <p:nvPicPr>
          <p:cNvPr id="8" name="Content Placeholder 7"/>
          <p:cNvPicPr>
            <a:picLocks noGrp="1" noChangeAspect="1"/>
          </p:cNvPicPr>
          <p:nvPr>
            <p:ph idx="1"/>
          </p:nvPr>
        </p:nvPicPr>
        <p:blipFill>
          <a:blip r:embed="rId3"/>
          <a:stretch>
            <a:fillRect/>
          </a:stretch>
        </p:blipFill>
        <p:spPr>
          <a:xfrm>
            <a:off x="1957467" y="1815092"/>
            <a:ext cx="8277065" cy="4535832"/>
          </a:xfrm>
          <a:prstGeom prst="rect">
            <a:avLst/>
          </a:prstGeom>
        </p:spPr>
      </p:pic>
    </p:spTree>
    <p:extLst>
      <p:ext uri="{BB962C8B-B14F-4D97-AF65-F5344CB8AC3E}">
        <p14:creationId xmlns:p14="http://schemas.microsoft.com/office/powerpoint/2010/main" val="129339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992" y="476672"/>
            <a:ext cx="4176464" cy="1152128"/>
          </a:xfrm>
        </p:spPr>
        <p:txBody>
          <a:bodyPr>
            <a:normAutofit fontScale="90000"/>
          </a:bodyPr>
          <a:lstStyle/>
          <a:p>
            <a:r>
              <a:rPr lang="en-GB" dirty="0"/>
              <a:t>How to Use The Model</a:t>
            </a:r>
            <a:br>
              <a:rPr lang="en-GB" dirty="0"/>
            </a:br>
            <a:endParaRPr lang="en-GB" dirty="0"/>
          </a:p>
        </p:txBody>
      </p:sp>
      <p:sp>
        <p:nvSpPr>
          <p:cNvPr id="3" name="Content Placeholder 2"/>
          <p:cNvSpPr>
            <a:spLocks noGrp="1"/>
          </p:cNvSpPr>
          <p:nvPr>
            <p:ph idx="1"/>
          </p:nvPr>
        </p:nvSpPr>
        <p:spPr>
          <a:xfrm>
            <a:off x="1811525" y="1988840"/>
            <a:ext cx="8568951" cy="4023360"/>
          </a:xfrm>
        </p:spPr>
        <p:txBody>
          <a:bodyPr>
            <a:normAutofit/>
          </a:bodyPr>
          <a:lstStyle/>
          <a:p>
            <a:pPr marL="0" indent="0">
              <a:buNone/>
            </a:pPr>
            <a:r>
              <a:rPr lang="en-GB" dirty="0"/>
              <a:t>Eliminate Job Hygiene Stressors by:</a:t>
            </a:r>
          </a:p>
          <a:p>
            <a:r>
              <a:rPr lang="en-GB" dirty="0"/>
              <a:t>Rectify petty and bureaucratic company policies.</a:t>
            </a:r>
          </a:p>
          <a:p>
            <a:r>
              <a:rPr lang="en-GB" dirty="0"/>
              <a:t>Ensure each team member feels supported without feeling micromanaged. </a:t>
            </a:r>
          </a:p>
          <a:p>
            <a:r>
              <a:rPr lang="en-GB" dirty="0"/>
              <a:t>Ensure the day to day working culture is supportive. No bullying. No cliques. Everyone treated with equal respect.</a:t>
            </a:r>
          </a:p>
          <a:p>
            <a:r>
              <a:rPr lang="en-GB" dirty="0"/>
              <a:t>Ensure that salaries are competitive within the industry. Ensure there are no major salary disparities between employees doing similar jobs.</a:t>
            </a:r>
          </a:p>
          <a:p>
            <a:r>
              <a:rPr lang="en-GB" dirty="0"/>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2"/>
          <a:stretch>
            <a:fillRect/>
          </a:stretch>
        </p:blipFill>
        <p:spPr>
          <a:xfrm>
            <a:off x="7824193" y="188640"/>
            <a:ext cx="2412267" cy="2376264"/>
          </a:xfrm>
          <a:prstGeom prst="rect">
            <a:avLst/>
          </a:prstGeom>
        </p:spPr>
      </p:pic>
    </p:spTree>
    <p:extLst>
      <p:ext uri="{BB962C8B-B14F-4D97-AF65-F5344CB8AC3E}">
        <p14:creationId xmlns:p14="http://schemas.microsoft.com/office/powerpoint/2010/main" val="235499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dairs management the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552" y="404664"/>
            <a:ext cx="7992888" cy="5994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622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1465" y="260881"/>
            <a:ext cx="7917007" cy="958319"/>
          </a:xfrm>
        </p:spPr>
        <p:txBody>
          <a:bodyPr/>
          <a:lstStyle/>
          <a:p>
            <a:r>
              <a:rPr lang="en-GB" dirty="0"/>
              <a:t>Situational Leadership </a:t>
            </a:r>
          </a:p>
        </p:txBody>
      </p:sp>
      <p:pic>
        <p:nvPicPr>
          <p:cNvPr id="4" name="Content Placeholder 3"/>
          <p:cNvPicPr>
            <a:picLocks noGrp="1" noChangeAspect="1"/>
          </p:cNvPicPr>
          <p:nvPr>
            <p:ph idx="1"/>
          </p:nvPr>
        </p:nvPicPr>
        <p:blipFill>
          <a:blip r:embed="rId3"/>
          <a:stretch>
            <a:fillRect/>
          </a:stretch>
        </p:blipFill>
        <p:spPr>
          <a:xfrm>
            <a:off x="3951158" y="1424151"/>
            <a:ext cx="4904668" cy="4693094"/>
          </a:xfrm>
          <a:prstGeom prst="rect">
            <a:avLst/>
          </a:prstGeom>
        </p:spPr>
      </p:pic>
    </p:spTree>
    <p:extLst>
      <p:ext uri="{BB962C8B-B14F-4D97-AF65-F5344CB8AC3E}">
        <p14:creationId xmlns:p14="http://schemas.microsoft.com/office/powerpoint/2010/main" val="3600149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742" y="355092"/>
            <a:ext cx="7917007" cy="1188720"/>
          </a:xfrm>
        </p:spPr>
        <p:txBody>
          <a:bodyPr/>
          <a:lstStyle/>
          <a:p>
            <a:r>
              <a:rPr lang="en-GB" dirty="0"/>
              <a:t>Edward Deming – 14 points of management </a:t>
            </a:r>
          </a:p>
        </p:txBody>
      </p:sp>
      <p:pic>
        <p:nvPicPr>
          <p:cNvPr id="1026" name="Picture 2" descr="Deming's 14 Points: Total Quality Management Principles | AS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5360" y="1596044"/>
            <a:ext cx="10041776" cy="5167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874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752" y="149806"/>
            <a:ext cx="8315447" cy="698092"/>
          </a:xfrm>
        </p:spPr>
        <p:txBody>
          <a:bodyPr>
            <a:normAutofit fontScale="90000"/>
          </a:bodyPr>
          <a:lstStyle/>
          <a:p>
            <a:pPr>
              <a:defRPr/>
            </a:pPr>
            <a:r>
              <a:rPr lang="en-GB" dirty="0"/>
              <a:t>Modern school- PETERS &amp; WATERMAN (1982) “In search of excellence</a:t>
            </a:r>
          </a:p>
        </p:txBody>
      </p:sp>
      <p:graphicFrame>
        <p:nvGraphicFramePr>
          <p:cNvPr id="7" name="Diagram 6"/>
          <p:cNvGraphicFramePr/>
          <p:nvPr>
            <p:extLst>
              <p:ext uri="{D42A27DB-BD31-4B8C-83A1-F6EECF244321}">
                <p14:modId xmlns:p14="http://schemas.microsoft.com/office/powerpoint/2010/main" val="2740001338"/>
              </p:ext>
            </p:extLst>
          </p:nvPr>
        </p:nvGraphicFramePr>
        <p:xfrm>
          <a:off x="598515" y="936567"/>
          <a:ext cx="11177849" cy="5746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7339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2" name="Picture 12" descr="Related image">
            <a:hlinkClick r:id="rId3"/>
          </p:cNvPr>
          <p:cNvPicPr>
            <a:picLocks noChangeAspect="1" noChangeArrowheads="1"/>
          </p:cNvPicPr>
          <p:nvPr/>
        </p:nvPicPr>
        <p:blipFill>
          <a:blip r:embed="rId4">
            <a:lum bright="70000" contrast="-70000"/>
            <a:extLst>
              <a:ext uri="{BEBA8EAE-BF5A-486C-A8C5-ECC9F3942E4B}">
                <a14:imgProps xmlns:a14="http://schemas.microsoft.com/office/drawing/2010/main">
                  <a14:imgLayer r:embed="rId5">
                    <a14:imgEffect>
                      <a14:backgroundRemoval t="4375" b="96250" l="8125" r="95625"/>
                    </a14:imgEffect>
                    <a14:imgEffect>
                      <a14:artisticPlasticWrap/>
                    </a14:imgEffect>
                  </a14:imgLayer>
                </a14:imgProps>
              </a:ext>
            </a:extLst>
          </a:blip>
          <a:srcRect/>
          <a:stretch>
            <a:fillRect/>
          </a:stretch>
        </p:blipFill>
        <p:spPr bwMode="auto">
          <a:xfrm>
            <a:off x="3723581" y="2297077"/>
            <a:ext cx="3619327" cy="4143405"/>
          </a:xfrm>
          <a:prstGeom prst="rect">
            <a:avLst/>
          </a:prstGeom>
          <a:noFill/>
        </p:spPr>
      </p:pic>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 </a:t>
            </a:r>
            <a:r>
              <a:rPr lang="en-GB" sz="2800" b="1" dirty="0"/>
              <a:t>Stephen Covey</a:t>
            </a:r>
            <a:br>
              <a:rPr lang="en-GB" sz="2800" b="1" dirty="0"/>
            </a:br>
            <a:endParaRPr lang="en-GB" dirty="0"/>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a:xfrm>
            <a:off x="703291" y="2687782"/>
            <a:ext cx="5741843" cy="3071852"/>
          </a:xfrm>
        </p:spPr>
        <p:txBody>
          <a:bodyPr/>
          <a:lstStyle/>
          <a:p>
            <a:pPr>
              <a:buNone/>
            </a:pPr>
            <a:r>
              <a:rPr lang="en-GB" sz="2400" dirty="0"/>
              <a:t>The Seven Habits of Highly Effective People</a:t>
            </a:r>
          </a:p>
          <a:p>
            <a:r>
              <a:rPr lang="en-GB" sz="2400" b="1" dirty="0">
                <a:solidFill>
                  <a:srgbClr val="00B050"/>
                </a:solidFill>
              </a:rPr>
              <a:t>Personal Victory</a:t>
            </a:r>
          </a:p>
          <a:p>
            <a:r>
              <a:rPr lang="en-GB" sz="2400" b="1" dirty="0">
                <a:solidFill>
                  <a:srgbClr val="0070C0"/>
                </a:solidFill>
              </a:rPr>
              <a:t>Public Victory</a:t>
            </a:r>
          </a:p>
          <a:p>
            <a:pPr marL="0" indent="0">
              <a:buNone/>
            </a:pPr>
            <a:endParaRPr lang="en-GB" dirty="0"/>
          </a:p>
        </p:txBody>
      </p:sp>
      <p:sp>
        <p:nvSpPr>
          <p:cNvPr id="5122" name="AutoShape 2" descr="Image result for managers"/>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Image result for managers"/>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Image result for managers"/>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Image result for managers">
            <a:hlinkClick r:id="rId6"/>
          </p:cNvPr>
          <p:cNvSpPr>
            <a:spLocks noChangeAspect="1" noChangeArrowheads="1"/>
          </p:cNvSpPr>
          <p:nvPr/>
        </p:nvSpPr>
        <p:spPr bwMode="auto">
          <a:xfrm>
            <a:off x="1562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0" name="AutoShape 10" descr="Image result for managers">
            <a:hlinkClick r:id="rId6"/>
          </p:cNvPr>
          <p:cNvSpPr>
            <a:spLocks noChangeAspect="1" noChangeArrowheads="1"/>
          </p:cNvSpPr>
          <p:nvPr/>
        </p:nvSpPr>
        <p:spPr bwMode="auto">
          <a:xfrm>
            <a:off x="1562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 name="Content Placeholder 2">
            <a:extLst>
              <a:ext uri="{FF2B5EF4-FFF2-40B4-BE49-F238E27FC236}">
                <a16:creationId xmlns:a16="http://schemas.microsoft.com/office/drawing/2014/main" id="{49B87BA3-6183-4EDB-941A-F81609B2F308}"/>
              </a:ext>
            </a:extLst>
          </p:cNvPr>
          <p:cNvSpPr txBox="1">
            <a:spLocks/>
          </p:cNvSpPr>
          <p:nvPr/>
        </p:nvSpPr>
        <p:spPr>
          <a:xfrm>
            <a:off x="6716683" y="2410263"/>
            <a:ext cx="4150821" cy="391703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14350" indent="-514350">
              <a:buFont typeface="+mj-lt"/>
              <a:buAutoNum type="arabicPeriod"/>
            </a:pPr>
            <a:r>
              <a:rPr lang="en-GB" sz="2400" b="1" i="1" dirty="0">
                <a:solidFill>
                  <a:srgbClr val="00B050"/>
                </a:solidFill>
              </a:rPr>
              <a:t>Be proactive</a:t>
            </a:r>
          </a:p>
          <a:p>
            <a:pPr marL="514350" indent="-514350">
              <a:buFont typeface="+mj-lt"/>
              <a:buAutoNum type="arabicPeriod"/>
            </a:pPr>
            <a:r>
              <a:rPr lang="en-GB" sz="2400" b="1" i="1" dirty="0">
                <a:solidFill>
                  <a:srgbClr val="00B050"/>
                </a:solidFill>
              </a:rPr>
              <a:t>Start with the end in mind</a:t>
            </a:r>
          </a:p>
          <a:p>
            <a:pPr marL="514350" indent="-514350">
              <a:buFont typeface="+mj-lt"/>
              <a:buAutoNum type="arabicPeriod"/>
            </a:pPr>
            <a:r>
              <a:rPr lang="en-GB" sz="2400" b="1" i="1" dirty="0">
                <a:solidFill>
                  <a:srgbClr val="00B050"/>
                </a:solidFill>
              </a:rPr>
              <a:t>Put first things first</a:t>
            </a:r>
          </a:p>
          <a:p>
            <a:pPr marL="514350" indent="-514350">
              <a:buFont typeface="+mj-lt"/>
              <a:buAutoNum type="arabicPeriod"/>
            </a:pPr>
            <a:r>
              <a:rPr lang="en-GB" sz="2400" b="1" i="1" dirty="0">
                <a:solidFill>
                  <a:srgbClr val="0070C0"/>
                </a:solidFill>
              </a:rPr>
              <a:t>Think win-win</a:t>
            </a:r>
          </a:p>
          <a:p>
            <a:pPr marL="514350" indent="-514350">
              <a:buFont typeface="+mj-lt"/>
              <a:buAutoNum type="arabicPeriod"/>
            </a:pPr>
            <a:r>
              <a:rPr lang="en-GB" sz="2400" b="1" i="1" dirty="0">
                <a:solidFill>
                  <a:srgbClr val="0070C0"/>
                </a:solidFill>
              </a:rPr>
              <a:t>Seek first to understand then be understood</a:t>
            </a:r>
          </a:p>
          <a:p>
            <a:pPr marL="514350" indent="-514350">
              <a:buFont typeface="+mj-lt"/>
              <a:buAutoNum type="arabicPeriod"/>
            </a:pPr>
            <a:r>
              <a:rPr lang="en-GB" sz="2400" b="1" i="1" dirty="0">
                <a:solidFill>
                  <a:srgbClr val="0070C0"/>
                </a:solidFill>
              </a:rPr>
              <a:t>Synergise</a:t>
            </a:r>
          </a:p>
          <a:p>
            <a:pPr marL="514350" indent="-514350">
              <a:buFont typeface="+mj-lt"/>
              <a:buAutoNum type="arabicPeriod"/>
            </a:pPr>
            <a:r>
              <a:rPr lang="en-GB" sz="2400" b="1" dirty="0">
                <a:solidFill>
                  <a:srgbClr val="7030A0"/>
                </a:solidFill>
              </a:rPr>
              <a:t>Sharpen the saw!</a:t>
            </a:r>
          </a:p>
        </p:txBody>
      </p:sp>
    </p:spTree>
    <p:extLst>
      <p:ext uri="{BB962C8B-B14F-4D97-AF65-F5344CB8AC3E}">
        <p14:creationId xmlns:p14="http://schemas.microsoft.com/office/powerpoint/2010/main" val="1924135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Compare modern Management theories with classical </a:t>
            </a:r>
          </a:p>
        </p:txBody>
      </p:sp>
      <p:sp>
        <p:nvSpPr>
          <p:cNvPr id="3" name="Content Placeholder 2"/>
          <p:cNvSpPr>
            <a:spLocks noGrp="1"/>
          </p:cNvSpPr>
          <p:nvPr>
            <p:ph idx="1"/>
          </p:nvPr>
        </p:nvSpPr>
        <p:spPr/>
        <p:txBody>
          <a:bodyPr/>
          <a:lstStyle/>
          <a:p>
            <a:pPr marL="0" indent="0">
              <a:buNone/>
            </a:pPr>
            <a:r>
              <a:rPr lang="en-GB" dirty="0"/>
              <a:t>After analysing and assessing the impact of the classical theories on the beliefs, attitudes and values of the organisation, identify which modern management theory/ theories could enhance, improve the organisation in achieving their values, and their organisational culture for their employees more efficiently. Remember this is a critical thinking assessment so look at critiquing the theories and identify best fit according to the organisational example you are considering. </a:t>
            </a:r>
          </a:p>
        </p:txBody>
      </p:sp>
    </p:spTree>
    <p:extLst>
      <p:ext uri="{BB962C8B-B14F-4D97-AF65-F5344CB8AC3E}">
        <p14:creationId xmlns:p14="http://schemas.microsoft.com/office/powerpoint/2010/main" val="3335125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42C63-A989-4D08-AE8D-CBEA494B0A24}"/>
              </a:ext>
            </a:extLst>
          </p:cNvPr>
          <p:cNvSpPr>
            <a:spLocks noGrp="1"/>
          </p:cNvSpPr>
          <p:nvPr>
            <p:ph type="title"/>
          </p:nvPr>
        </p:nvSpPr>
        <p:spPr>
          <a:xfrm>
            <a:off x="4603820" y="998147"/>
            <a:ext cx="2984360" cy="1188720"/>
          </a:xfrm>
        </p:spPr>
        <p:txBody>
          <a:bodyPr>
            <a:normAutofit/>
          </a:bodyPr>
          <a:lstStyle/>
          <a:p>
            <a:r>
              <a:rPr lang="en-GB" sz="2400" dirty="0"/>
              <a:t>organisation</a:t>
            </a:r>
          </a:p>
        </p:txBody>
      </p:sp>
      <p:sp>
        <p:nvSpPr>
          <p:cNvPr id="3" name="Content Placeholder 2">
            <a:extLst>
              <a:ext uri="{FF2B5EF4-FFF2-40B4-BE49-F238E27FC236}">
                <a16:creationId xmlns:a16="http://schemas.microsoft.com/office/drawing/2014/main" id="{31E04BEC-4664-41B5-B397-A169076ABB41}"/>
              </a:ext>
            </a:extLst>
          </p:cNvPr>
          <p:cNvSpPr>
            <a:spLocks noGrp="1"/>
          </p:cNvSpPr>
          <p:nvPr>
            <p:ph sz="half" idx="1"/>
          </p:nvPr>
        </p:nvSpPr>
        <p:spPr>
          <a:xfrm>
            <a:off x="1322170" y="750891"/>
            <a:ext cx="2984360" cy="1683233"/>
          </a:xfrm>
        </p:spPr>
        <p:txBody>
          <a:bodyPr/>
          <a:lstStyle/>
          <a:p>
            <a:r>
              <a:rPr lang="en-GB" dirty="0"/>
              <a:t>Values Beliefs and Attitudes (impact on employees/ sustainability/ growth of organisation</a:t>
            </a:r>
          </a:p>
        </p:txBody>
      </p:sp>
      <p:sp>
        <p:nvSpPr>
          <p:cNvPr id="4" name="Content Placeholder 3">
            <a:extLst>
              <a:ext uri="{FF2B5EF4-FFF2-40B4-BE49-F238E27FC236}">
                <a16:creationId xmlns:a16="http://schemas.microsoft.com/office/drawing/2014/main" id="{1C35C1B3-4008-4CA2-BBCC-D0B699662E03}"/>
              </a:ext>
            </a:extLst>
          </p:cNvPr>
          <p:cNvSpPr>
            <a:spLocks noGrp="1"/>
          </p:cNvSpPr>
          <p:nvPr>
            <p:ph sz="half" idx="2"/>
          </p:nvPr>
        </p:nvSpPr>
        <p:spPr>
          <a:xfrm>
            <a:off x="8001559" y="750891"/>
            <a:ext cx="3059732" cy="1402521"/>
          </a:xfrm>
        </p:spPr>
        <p:txBody>
          <a:bodyPr/>
          <a:lstStyle/>
          <a:p>
            <a:r>
              <a:rPr lang="en-GB" dirty="0"/>
              <a:t>Old management theories (Webber/ Taylor/ Fayol/ Mayo)- RED or Toulmin</a:t>
            </a:r>
          </a:p>
        </p:txBody>
      </p:sp>
      <p:sp>
        <p:nvSpPr>
          <p:cNvPr id="5" name="Rectangle 4">
            <a:extLst>
              <a:ext uri="{FF2B5EF4-FFF2-40B4-BE49-F238E27FC236}">
                <a16:creationId xmlns:a16="http://schemas.microsoft.com/office/drawing/2014/main" id="{B0C77088-83B9-468A-B354-F977140CE926}"/>
              </a:ext>
            </a:extLst>
          </p:cNvPr>
          <p:cNvSpPr/>
          <p:nvPr/>
        </p:nvSpPr>
        <p:spPr>
          <a:xfrm>
            <a:off x="1519084" y="3288890"/>
            <a:ext cx="2787446" cy="14895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Modern Management theories (Herzberg/ Covey/ Adair/ Theory XY etc)</a:t>
            </a:r>
          </a:p>
        </p:txBody>
      </p:sp>
      <p:sp>
        <p:nvSpPr>
          <p:cNvPr id="6" name="Rectangle 5">
            <a:extLst>
              <a:ext uri="{FF2B5EF4-FFF2-40B4-BE49-F238E27FC236}">
                <a16:creationId xmlns:a16="http://schemas.microsoft.com/office/drawing/2014/main" id="{DE1BA432-AC3C-4CAA-8251-D20ED9FD20D8}"/>
              </a:ext>
            </a:extLst>
          </p:cNvPr>
          <p:cNvSpPr/>
          <p:nvPr/>
        </p:nvSpPr>
        <p:spPr>
          <a:xfrm>
            <a:off x="8141110" y="3429000"/>
            <a:ext cx="2920181" cy="165181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Your personal values/ belief and attitudes in relation to the organisation</a:t>
            </a:r>
          </a:p>
        </p:txBody>
      </p:sp>
    </p:spTree>
    <p:extLst>
      <p:ext uri="{BB962C8B-B14F-4D97-AF65-F5344CB8AC3E}">
        <p14:creationId xmlns:p14="http://schemas.microsoft.com/office/powerpoint/2010/main" val="205873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aphicFrame>
        <p:nvGraphicFramePr>
          <p:cNvPr id="4" name="Table 3"/>
          <p:cNvGraphicFramePr>
            <a:graphicFrameLocks noGrp="1"/>
          </p:cNvGraphicFramePr>
          <p:nvPr/>
        </p:nvGraphicFramePr>
        <p:xfrm>
          <a:off x="446467" y="137878"/>
          <a:ext cx="11502277" cy="7014369"/>
        </p:xfrm>
        <a:graphic>
          <a:graphicData uri="http://schemas.openxmlformats.org/drawingml/2006/table">
            <a:tbl>
              <a:tblPr firstRow="1" bandRow="1">
                <a:tableStyleId>{5C22544A-7EE6-4342-B048-85BDC9FD1C3A}</a:tableStyleId>
              </a:tblPr>
              <a:tblGrid>
                <a:gridCol w="3286365">
                  <a:extLst>
                    <a:ext uri="{9D8B030D-6E8A-4147-A177-3AD203B41FA5}">
                      <a16:colId xmlns:a16="http://schemas.microsoft.com/office/drawing/2014/main" val="3016036995"/>
                    </a:ext>
                  </a:extLst>
                </a:gridCol>
                <a:gridCol w="3286365">
                  <a:extLst>
                    <a:ext uri="{9D8B030D-6E8A-4147-A177-3AD203B41FA5}">
                      <a16:colId xmlns:a16="http://schemas.microsoft.com/office/drawing/2014/main" val="3207429649"/>
                    </a:ext>
                  </a:extLst>
                </a:gridCol>
                <a:gridCol w="3286365">
                  <a:extLst>
                    <a:ext uri="{9D8B030D-6E8A-4147-A177-3AD203B41FA5}">
                      <a16:colId xmlns:a16="http://schemas.microsoft.com/office/drawing/2014/main" val="3315254234"/>
                    </a:ext>
                  </a:extLst>
                </a:gridCol>
                <a:gridCol w="1643182">
                  <a:extLst>
                    <a:ext uri="{9D8B030D-6E8A-4147-A177-3AD203B41FA5}">
                      <a16:colId xmlns:a16="http://schemas.microsoft.com/office/drawing/2014/main" val="2765788789"/>
                    </a:ext>
                  </a:extLst>
                </a:gridCol>
              </a:tblGrid>
              <a:tr h="1700902">
                <a:tc>
                  <a:txBody>
                    <a:bodyPr/>
                    <a:lstStyle/>
                    <a:p>
                      <a:r>
                        <a:rPr lang="en-GB" dirty="0"/>
                        <a:t>Scientific</a:t>
                      </a:r>
                      <a:r>
                        <a:rPr lang="en-GB" baseline="0" dirty="0"/>
                        <a:t>  (Taylor / </a:t>
                      </a:r>
                      <a:r>
                        <a:rPr lang="en-GB" baseline="0" dirty="0" err="1"/>
                        <a:t>Fayol</a:t>
                      </a:r>
                      <a:r>
                        <a:rPr lang="en-GB" baseline="0" dirty="0"/>
                        <a:t>)</a:t>
                      </a:r>
                      <a:endParaRPr lang="en-GB" dirty="0"/>
                    </a:p>
                  </a:txBody>
                  <a:tcPr/>
                </a:tc>
                <a:tc>
                  <a:txBody>
                    <a:bodyPr/>
                    <a:lstStyle/>
                    <a:p>
                      <a:r>
                        <a:rPr lang="en-GB" dirty="0"/>
                        <a:t>Classical</a:t>
                      </a:r>
                      <a:r>
                        <a:rPr lang="en-GB" baseline="0" dirty="0"/>
                        <a:t> Bureaucratic (Webber)</a:t>
                      </a:r>
                      <a:endParaRPr lang="en-GB" dirty="0"/>
                    </a:p>
                  </a:txBody>
                  <a:tcPr/>
                </a:tc>
                <a:tc>
                  <a:txBody>
                    <a:bodyPr/>
                    <a:lstStyle/>
                    <a:p>
                      <a:r>
                        <a:rPr lang="en-GB" dirty="0"/>
                        <a:t>Behavioural (Mayo)</a:t>
                      </a:r>
                    </a:p>
                  </a:txBody>
                  <a:tcPr/>
                </a:tc>
                <a:tc>
                  <a:txBody>
                    <a:bodyPr/>
                    <a:lstStyle/>
                    <a:p>
                      <a:r>
                        <a:rPr lang="en-GB" dirty="0"/>
                        <a:t>General Points </a:t>
                      </a:r>
                    </a:p>
                  </a:txBody>
                  <a:tcPr/>
                </a:tc>
                <a:extLst>
                  <a:ext uri="{0D108BD9-81ED-4DB2-BD59-A6C34878D82A}">
                    <a16:rowId xmlns:a16="http://schemas.microsoft.com/office/drawing/2014/main" val="3826489358"/>
                  </a:ext>
                </a:extLst>
              </a:tr>
              <a:tr h="2367460">
                <a:tc>
                  <a:txBody>
                    <a:bodyPr/>
                    <a:lstStyle/>
                    <a:p>
                      <a:r>
                        <a:rPr lang="en-GB" dirty="0"/>
                        <a:t>Positive</a:t>
                      </a:r>
                    </a:p>
                    <a:p>
                      <a:r>
                        <a:rPr lang="en-GB" sz="1400" dirty="0"/>
                        <a:t>Make a plan</a:t>
                      </a:r>
                    </a:p>
                    <a:p>
                      <a:r>
                        <a:rPr lang="en-GB" sz="1400" dirty="0"/>
                        <a:t>Coordinate</a:t>
                      </a:r>
                    </a:p>
                    <a:p>
                      <a:r>
                        <a:rPr lang="en-GB" sz="1400" dirty="0"/>
                        <a:t>Organised</a:t>
                      </a:r>
                    </a:p>
                    <a:p>
                      <a:r>
                        <a:rPr lang="en-GB" sz="1400" dirty="0"/>
                        <a:t>Specific target driven/</a:t>
                      </a:r>
                      <a:r>
                        <a:rPr lang="en-GB" sz="1400" baseline="0" dirty="0"/>
                        <a:t> Task oriented</a:t>
                      </a:r>
                    </a:p>
                    <a:p>
                      <a:r>
                        <a:rPr lang="en-GB" sz="1400" baseline="0" dirty="0"/>
                        <a:t>Coordinate steps and be efficient </a:t>
                      </a:r>
                    </a:p>
                    <a:p>
                      <a:endParaRPr lang="en-GB" sz="1400" baseline="0" dirty="0"/>
                    </a:p>
                    <a:p>
                      <a:r>
                        <a:rPr lang="en-GB" sz="1400" baseline="0" dirty="0"/>
                        <a:t>(Amazon)</a:t>
                      </a:r>
                    </a:p>
                    <a:p>
                      <a:r>
                        <a:rPr lang="en-GB" sz="1400" baseline="0" dirty="0"/>
                        <a:t>Police – each police officer is trained in specific roles – follow the rules </a:t>
                      </a:r>
                    </a:p>
                    <a:p>
                      <a:endParaRPr lang="en-GB" sz="1400" dirty="0"/>
                    </a:p>
                  </a:txBody>
                  <a:tcPr/>
                </a:tc>
                <a:tc>
                  <a:txBody>
                    <a:bodyPr/>
                    <a:lstStyle/>
                    <a:p>
                      <a:r>
                        <a:rPr lang="en-GB" dirty="0"/>
                        <a:t>Positive</a:t>
                      </a:r>
                    </a:p>
                    <a:p>
                      <a:r>
                        <a:rPr lang="en-GB" sz="1400" dirty="0"/>
                        <a:t>Take emotions away and get job done </a:t>
                      </a:r>
                    </a:p>
                    <a:p>
                      <a:r>
                        <a:rPr lang="en-GB" sz="1400" dirty="0"/>
                        <a:t>People</a:t>
                      </a:r>
                      <a:r>
                        <a:rPr lang="en-GB" sz="1400" baseline="0" dirty="0"/>
                        <a:t> are focused on tasks</a:t>
                      </a:r>
                    </a:p>
                    <a:p>
                      <a:r>
                        <a:rPr lang="en-GB" sz="1400" baseline="0" dirty="0"/>
                        <a:t>Fair chance to succeed</a:t>
                      </a:r>
                    </a:p>
                    <a:p>
                      <a:r>
                        <a:rPr lang="en-GB" sz="1400" baseline="0" dirty="0"/>
                        <a:t>No favouritism </a:t>
                      </a:r>
                    </a:p>
                    <a:p>
                      <a:r>
                        <a:rPr lang="en-GB" sz="1400" baseline="0" dirty="0"/>
                        <a:t>No disturbances/ distractions </a:t>
                      </a:r>
                    </a:p>
                    <a:p>
                      <a:r>
                        <a:rPr lang="en-GB" sz="1400" baseline="0" dirty="0"/>
                        <a:t>Best employees are valued </a:t>
                      </a:r>
                    </a:p>
                    <a:p>
                      <a:r>
                        <a:rPr lang="en-GB" sz="1400" baseline="0" dirty="0"/>
                        <a:t>More efficient approach </a:t>
                      </a:r>
                    </a:p>
                    <a:p>
                      <a:r>
                        <a:rPr lang="en-GB" sz="1400" baseline="0" dirty="0"/>
                        <a:t>(Amazon)</a:t>
                      </a:r>
                    </a:p>
                    <a:p>
                      <a:r>
                        <a:rPr lang="en-GB" sz="1400" baseline="0" dirty="0"/>
                        <a:t>(Police) – professional – separated from personal values/ biases</a:t>
                      </a:r>
                    </a:p>
                    <a:p>
                      <a:r>
                        <a:rPr lang="en-GB" sz="1400" baseline="0" dirty="0"/>
                        <a:t>Very well defined hierarchy </a:t>
                      </a:r>
                      <a:endParaRPr lang="en-GB" sz="1400" dirty="0"/>
                    </a:p>
                  </a:txBody>
                  <a:tcPr/>
                </a:tc>
                <a:tc>
                  <a:txBody>
                    <a:bodyPr/>
                    <a:lstStyle/>
                    <a:p>
                      <a:r>
                        <a:rPr lang="en-GB" dirty="0"/>
                        <a:t>Positive </a:t>
                      </a:r>
                    </a:p>
                    <a:p>
                      <a:endParaRPr lang="en-GB" dirty="0"/>
                    </a:p>
                    <a:p>
                      <a:r>
                        <a:rPr lang="en-GB" sz="1400" dirty="0"/>
                        <a:t>Look after the staff needs </a:t>
                      </a:r>
                    </a:p>
                    <a:p>
                      <a:r>
                        <a:rPr lang="en-GB" sz="1400" dirty="0"/>
                        <a:t>Hawthorn experiment – working conditions </a:t>
                      </a:r>
                    </a:p>
                    <a:p>
                      <a:r>
                        <a:rPr lang="en-GB" sz="1400" dirty="0"/>
                        <a:t>Teams relations – human impact </a:t>
                      </a:r>
                    </a:p>
                    <a:p>
                      <a:r>
                        <a:rPr lang="en-GB" sz="1400" dirty="0"/>
                        <a:t>And interactions</a:t>
                      </a:r>
                    </a:p>
                    <a:p>
                      <a:r>
                        <a:rPr lang="en-GB" sz="1400" dirty="0"/>
                        <a:t>(Police/ NHS</a:t>
                      </a:r>
                      <a:r>
                        <a:rPr lang="en-GB" sz="1400" baseline="0" dirty="0"/>
                        <a:t> – Government organisations – services for communities)</a:t>
                      </a:r>
                      <a:endParaRPr lang="en-GB" sz="1400" dirty="0"/>
                    </a:p>
                  </a:txBody>
                  <a:tcPr/>
                </a:tc>
                <a:tc>
                  <a:txBody>
                    <a:bodyPr/>
                    <a:lstStyle/>
                    <a:p>
                      <a:endParaRPr lang="en-GB" sz="1200" dirty="0"/>
                    </a:p>
                  </a:txBody>
                  <a:tcPr/>
                </a:tc>
                <a:extLst>
                  <a:ext uri="{0D108BD9-81ED-4DB2-BD59-A6C34878D82A}">
                    <a16:rowId xmlns:a16="http://schemas.microsoft.com/office/drawing/2014/main" val="2074627557"/>
                  </a:ext>
                </a:extLst>
              </a:tr>
              <a:tr h="2600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Negative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Paid in units (paid for what you do)- Not so fair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Creates stress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More robotic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No flexibility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No creativity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Cannot access training fairly and cannot climb career ladder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Lose motivation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Negative</a:t>
                      </a:r>
                    </a:p>
                    <a:p>
                      <a:r>
                        <a:rPr lang="en-GB" sz="1400" dirty="0"/>
                        <a:t>Depersonalisation – no team spirit</a:t>
                      </a:r>
                    </a:p>
                    <a:p>
                      <a:r>
                        <a:rPr lang="en-GB" sz="1400" dirty="0"/>
                        <a:t>No organisational  values – move towards action based </a:t>
                      </a:r>
                    </a:p>
                    <a:p>
                      <a:r>
                        <a:rPr lang="en-GB" sz="1400" dirty="0"/>
                        <a:t>Impersonal</a:t>
                      </a:r>
                    </a:p>
                    <a:p>
                      <a:r>
                        <a:rPr lang="en-GB" sz="1400" dirty="0"/>
                        <a:t>Not social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Negative</a:t>
                      </a:r>
                    </a:p>
                    <a:p>
                      <a:endParaRPr lang="en-GB" dirty="0"/>
                    </a:p>
                  </a:txBody>
                  <a:tcPr/>
                </a:tc>
                <a:tc>
                  <a:txBody>
                    <a:bodyPr/>
                    <a:lstStyle/>
                    <a:p>
                      <a:r>
                        <a:rPr lang="en-GB" sz="1200" dirty="0"/>
                        <a:t>Not equal</a:t>
                      </a:r>
                    </a:p>
                    <a:p>
                      <a:r>
                        <a:rPr lang="en-GB" sz="1200" dirty="0"/>
                        <a:t>Not</a:t>
                      </a:r>
                      <a:r>
                        <a:rPr lang="en-GB" sz="1200" baseline="0" dirty="0"/>
                        <a:t> having training opportunity available </a:t>
                      </a:r>
                    </a:p>
                    <a:p>
                      <a:r>
                        <a:rPr lang="en-GB" sz="1200" baseline="0" dirty="0"/>
                        <a:t>Create negative feelings between staff</a:t>
                      </a:r>
                    </a:p>
                    <a:p>
                      <a:r>
                        <a:rPr lang="en-GB" sz="1200" baseline="0" dirty="0"/>
                        <a:t>Create competition</a:t>
                      </a:r>
                    </a:p>
                    <a:p>
                      <a:endParaRPr lang="en-GB" sz="1200" dirty="0"/>
                    </a:p>
                  </a:txBody>
                  <a:tcPr/>
                </a:tc>
                <a:extLst>
                  <a:ext uri="{0D108BD9-81ED-4DB2-BD59-A6C34878D82A}">
                    <a16:rowId xmlns:a16="http://schemas.microsoft.com/office/drawing/2014/main" val="2690194780"/>
                  </a:ext>
                </a:extLst>
              </a:tr>
            </a:tbl>
          </a:graphicData>
        </a:graphic>
      </p:graphicFrame>
    </p:spTree>
    <p:extLst>
      <p:ext uri="{BB962C8B-B14F-4D97-AF65-F5344CB8AC3E}">
        <p14:creationId xmlns:p14="http://schemas.microsoft.com/office/powerpoint/2010/main" val="3474569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FD26-C8EC-4FDA-86C8-DB96A5A7BFF6}"/>
              </a:ext>
            </a:extLst>
          </p:cNvPr>
          <p:cNvSpPr>
            <a:spLocks noGrp="1"/>
          </p:cNvSpPr>
          <p:nvPr>
            <p:ph type="title"/>
          </p:nvPr>
        </p:nvSpPr>
        <p:spPr>
          <a:xfrm>
            <a:off x="3826276" y="614049"/>
            <a:ext cx="3008689" cy="1188720"/>
          </a:xfrm>
        </p:spPr>
        <p:txBody>
          <a:bodyPr/>
          <a:lstStyle/>
          <a:p>
            <a:r>
              <a:rPr lang="en-GB" dirty="0"/>
              <a:t>Tesco</a:t>
            </a:r>
          </a:p>
        </p:txBody>
      </p:sp>
      <p:sp>
        <p:nvSpPr>
          <p:cNvPr id="3" name="Content Placeholder 2">
            <a:extLst>
              <a:ext uri="{FF2B5EF4-FFF2-40B4-BE49-F238E27FC236}">
                <a16:creationId xmlns:a16="http://schemas.microsoft.com/office/drawing/2014/main" id="{3C0CBFC1-CE2E-4D93-8C1D-2867AA4A08B3}"/>
              </a:ext>
            </a:extLst>
          </p:cNvPr>
          <p:cNvSpPr>
            <a:spLocks noGrp="1"/>
          </p:cNvSpPr>
          <p:nvPr>
            <p:ph sz="half" idx="1"/>
          </p:nvPr>
        </p:nvSpPr>
        <p:spPr>
          <a:xfrm>
            <a:off x="0" y="470031"/>
            <a:ext cx="3712897" cy="1092439"/>
          </a:xfrm>
        </p:spPr>
        <p:txBody>
          <a:bodyPr>
            <a:normAutofit fontScale="25000" lnSpcReduction="20000"/>
          </a:bodyPr>
          <a:lstStyle/>
          <a:p>
            <a:r>
              <a:rPr lang="en-GB" sz="8000" dirty="0"/>
              <a:t>Values</a:t>
            </a:r>
          </a:p>
          <a:p>
            <a:r>
              <a:rPr lang="en-GB" dirty="0"/>
              <a:t> </a:t>
            </a:r>
            <a:r>
              <a:rPr lang="en-GB" sz="8000" dirty="0"/>
              <a:t>Customers Focussed</a:t>
            </a:r>
          </a:p>
          <a:p>
            <a:r>
              <a:rPr lang="en-GB" sz="8000" dirty="0"/>
              <a:t>Caring for all</a:t>
            </a:r>
          </a:p>
          <a:p>
            <a:r>
              <a:rPr lang="en-GB" sz="8000" dirty="0"/>
              <a:t>Every little helps </a:t>
            </a:r>
          </a:p>
        </p:txBody>
      </p:sp>
      <p:sp>
        <p:nvSpPr>
          <p:cNvPr id="4" name="Content Placeholder 3">
            <a:extLst>
              <a:ext uri="{FF2B5EF4-FFF2-40B4-BE49-F238E27FC236}">
                <a16:creationId xmlns:a16="http://schemas.microsoft.com/office/drawing/2014/main" id="{FBC7BB10-E7F4-449B-B8B1-4418DD37C420}"/>
              </a:ext>
            </a:extLst>
          </p:cNvPr>
          <p:cNvSpPr>
            <a:spLocks noGrp="1"/>
          </p:cNvSpPr>
          <p:nvPr>
            <p:ph sz="half" idx="2"/>
          </p:nvPr>
        </p:nvSpPr>
        <p:spPr>
          <a:xfrm>
            <a:off x="6948344" y="327018"/>
            <a:ext cx="4813208" cy="3101982"/>
          </a:xfrm>
        </p:spPr>
        <p:txBody>
          <a:bodyPr>
            <a:normAutofit fontScale="25000" lnSpcReduction="20000"/>
          </a:bodyPr>
          <a:lstStyle/>
          <a:p>
            <a:r>
              <a:rPr lang="en-GB" sz="2900" dirty="0"/>
              <a:t>Classical Theory </a:t>
            </a:r>
          </a:p>
          <a:p>
            <a:r>
              <a:rPr lang="en-GB" sz="9600" dirty="0"/>
              <a:t>Taylor/ Webber – Coordinated/ Organised/ efficient</a:t>
            </a:r>
          </a:p>
          <a:p>
            <a:r>
              <a:rPr lang="en-GB" sz="6400" dirty="0"/>
              <a:t>(TOULMIN / RED) </a:t>
            </a:r>
          </a:p>
          <a:p>
            <a:r>
              <a:rPr lang="en-GB" sz="6400" dirty="0">
                <a:solidFill>
                  <a:srgbClr val="FF0000"/>
                </a:solidFill>
              </a:rPr>
              <a:t>Recognising  assumption that implementing Webber in Tesco enables it to be more Coordinated in its service delivery and is very efficient. This enables Tesco’s to deliver on its values of being customer focused and caring for all.</a:t>
            </a:r>
          </a:p>
          <a:p>
            <a:r>
              <a:rPr lang="en-GB" sz="6400" dirty="0">
                <a:solidFill>
                  <a:srgbClr val="0070C0"/>
                </a:solidFill>
              </a:rPr>
              <a:t>Evaluating evidence - Skills training Tesco develops their managers (state article) which in turns produces a good customer focused service delivery.</a:t>
            </a:r>
          </a:p>
          <a:p>
            <a:r>
              <a:rPr lang="en-GB" sz="6400" dirty="0">
                <a:solidFill>
                  <a:srgbClr val="0070C0"/>
                </a:solidFill>
              </a:rPr>
              <a:t>Delivering on our sustainability initiative – Tesco is reducing its plastic in wrapping its products  - caring for all value</a:t>
            </a:r>
          </a:p>
          <a:p>
            <a:r>
              <a:rPr lang="en-GB" sz="6400" dirty="0">
                <a:solidFill>
                  <a:srgbClr val="0070C0"/>
                </a:solidFill>
              </a:rPr>
              <a:t>Tesco employees want to go for strike over Pay</a:t>
            </a:r>
          </a:p>
          <a:p>
            <a:r>
              <a:rPr lang="en-GB" sz="6400" dirty="0">
                <a:solidFill>
                  <a:srgbClr val="00B050"/>
                </a:solidFill>
              </a:rPr>
              <a:t>Drawing conclusion – in implementing Webber it provides Tesco with a coordinated approach which enhances its customer focusses services and good sustainability initiatives which matches its caring for all value. However the dissatisfied employees over pay suggests that Tesco needs to focus its management practices more on providing equal/ fair pay to its employees.</a:t>
            </a:r>
          </a:p>
          <a:p>
            <a:r>
              <a:rPr lang="en-GB" sz="6400" dirty="0">
                <a:solidFill>
                  <a:srgbClr val="7030A0"/>
                </a:solidFill>
              </a:rPr>
              <a:t>Disadvantages that Webber management practices </a:t>
            </a:r>
            <a:r>
              <a:rPr lang="en-GB" sz="6400" u="sng" dirty="0">
                <a:solidFill>
                  <a:srgbClr val="7030A0"/>
                </a:solidFill>
              </a:rPr>
              <a:t>cause</a:t>
            </a:r>
            <a:r>
              <a:rPr lang="en-GB" sz="6400" dirty="0">
                <a:solidFill>
                  <a:srgbClr val="7030A0"/>
                </a:solidFill>
              </a:rPr>
              <a:t> employees to be demotivated by not having flexibility and creativity in their approach</a:t>
            </a:r>
          </a:p>
          <a:p>
            <a:endParaRPr lang="en-GB" sz="6400" dirty="0">
              <a:solidFill>
                <a:srgbClr val="00B050"/>
              </a:solidFill>
            </a:endParaRPr>
          </a:p>
          <a:p>
            <a:endParaRPr lang="en-GB" sz="9600" dirty="0"/>
          </a:p>
          <a:p>
            <a:endParaRPr lang="en-GB" dirty="0"/>
          </a:p>
        </p:txBody>
      </p:sp>
      <p:sp>
        <p:nvSpPr>
          <p:cNvPr id="5" name="Rectangle 4">
            <a:extLst>
              <a:ext uri="{FF2B5EF4-FFF2-40B4-BE49-F238E27FC236}">
                <a16:creationId xmlns:a16="http://schemas.microsoft.com/office/drawing/2014/main" id="{3E412255-ED3F-4610-B963-56E705C1FD51}"/>
              </a:ext>
            </a:extLst>
          </p:cNvPr>
          <p:cNvSpPr/>
          <p:nvPr/>
        </p:nvSpPr>
        <p:spPr>
          <a:xfrm>
            <a:off x="619148" y="2193548"/>
            <a:ext cx="3480888" cy="269895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New management theory</a:t>
            </a:r>
          </a:p>
          <a:p>
            <a:pPr algn="ctr"/>
            <a:r>
              <a:rPr lang="en-GB" dirty="0"/>
              <a:t>Herzberg – brief </a:t>
            </a:r>
          </a:p>
          <a:p>
            <a:pPr algn="ctr"/>
            <a:r>
              <a:rPr lang="en-GB" dirty="0"/>
              <a:t>To achieve success Tesco implements Herzberg by motivating its staff and their growth – wellbeing training for staff / flexibly working </a:t>
            </a:r>
          </a:p>
          <a:p>
            <a:pPr algn="ctr"/>
            <a:r>
              <a:rPr lang="en-GB" dirty="0"/>
              <a:t>Looking at addressing dissatisfying factors such as wages and salaries</a:t>
            </a:r>
          </a:p>
        </p:txBody>
      </p:sp>
      <p:sp>
        <p:nvSpPr>
          <p:cNvPr id="6" name="Rectangle 5">
            <a:extLst>
              <a:ext uri="{FF2B5EF4-FFF2-40B4-BE49-F238E27FC236}">
                <a16:creationId xmlns:a16="http://schemas.microsoft.com/office/drawing/2014/main" id="{BC88D612-52F8-4B4A-B8A0-72F6C2ACBD9E}"/>
              </a:ext>
            </a:extLst>
          </p:cNvPr>
          <p:cNvSpPr/>
          <p:nvPr/>
        </p:nvSpPr>
        <p:spPr>
          <a:xfrm>
            <a:off x="619147" y="5055230"/>
            <a:ext cx="3480887" cy="1407713"/>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Own values belief and attitudes – Barret's model assessing own values  - match your own i.e. common good/ transformation- how?</a:t>
            </a:r>
          </a:p>
        </p:txBody>
      </p:sp>
    </p:spTree>
    <p:extLst>
      <p:ext uri="{BB962C8B-B14F-4D97-AF65-F5344CB8AC3E}">
        <p14:creationId xmlns:p14="http://schemas.microsoft.com/office/powerpoint/2010/main" val="7213679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991</TotalTime>
  <Words>3758</Words>
  <Application>Microsoft Office PowerPoint</Application>
  <PresentationFormat>Widescreen</PresentationFormat>
  <Paragraphs>258</Paragraphs>
  <Slides>17</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Calibri</vt:lpstr>
      <vt:lpstr>Calibri Light</vt:lpstr>
      <vt:lpstr>Gill Sans MT</vt:lpstr>
      <vt:lpstr>Times New Roman</vt:lpstr>
      <vt:lpstr>Wingdings 2</vt:lpstr>
      <vt:lpstr>Parcel</vt:lpstr>
      <vt:lpstr>Office Theme</vt:lpstr>
      <vt:lpstr>BMSW5101 Developing Workplace Critical Thinking</vt:lpstr>
      <vt:lpstr>Modern management theories</vt:lpstr>
      <vt:lpstr>Douglas McGregor Theory x &amp; Y</vt:lpstr>
      <vt:lpstr>Mc Gregor’s - Theory X</vt:lpstr>
      <vt:lpstr>McGregor’s Theory Y</vt:lpstr>
      <vt:lpstr>System Approach Theory of Management </vt:lpstr>
      <vt:lpstr>Herzberg’s Motivation Theory – Two Factor Theory</vt:lpstr>
      <vt:lpstr>How to Use The Model </vt:lpstr>
      <vt:lpstr>PowerPoint Presentation</vt:lpstr>
      <vt:lpstr>Situational Leadership </vt:lpstr>
      <vt:lpstr>Edward Deming – 14 points of management </vt:lpstr>
      <vt:lpstr>Modern school- PETERS &amp; WATERMAN (1982) “In search of excellence</vt:lpstr>
      <vt:lpstr>Modern School - Stephen Covey </vt:lpstr>
      <vt:lpstr>Compare modern Management theories with classical </vt:lpstr>
      <vt:lpstr>organisation</vt:lpstr>
      <vt:lpstr>PowerPoint Presentation</vt:lpstr>
      <vt:lpstr>Tesco</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BMSW5101 Developing Workplace Critical Thinking</dc:title>
  <dc:creator>Shehla Khan</dc:creator>
  <cp:lastModifiedBy>Shehla Khan</cp:lastModifiedBy>
  <cp:revision>31</cp:revision>
  <dcterms:created xsi:type="dcterms:W3CDTF">2020-11-07T07:02:01Z</dcterms:created>
  <dcterms:modified xsi:type="dcterms:W3CDTF">2021-11-23T11:37:36Z</dcterms:modified>
</cp:coreProperties>
</file>