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03"/>
    <p:restoredTop sz="96197"/>
  </p:normalViewPr>
  <p:slideViewPr>
    <p:cSldViewPr snapToGrid="0" snapToObjects="1" showGuides="1">
      <p:cViewPr>
        <p:scale>
          <a:sx n="100" d="100"/>
          <a:sy n="100" d="100"/>
        </p:scale>
        <p:origin x="2584" y="13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022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410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482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638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311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72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596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620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13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732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797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F9667-BE04-1644-A70B-95A8AC2C3C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D7B2C-0C9B-644D-BEE1-9E6A566DE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778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Variables.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Line 8">
            <a:extLst>
              <a:ext uri="{FF2B5EF4-FFF2-40B4-BE49-F238E27FC236}">
                <a16:creationId xmlns:a16="http://schemas.microsoft.com/office/drawing/2014/main" id="{D568912C-D6C6-6249-8372-DAD28A64258F}"/>
              </a:ext>
            </a:extLst>
          </p:cNvPr>
          <p:cNvSpPr>
            <a:spLocks noChangeShapeType="1"/>
          </p:cNvSpPr>
          <p:nvPr/>
        </p:nvSpPr>
        <p:spPr bwMode="auto">
          <a:xfrm>
            <a:off x="6499622" y="1143000"/>
            <a:ext cx="0" cy="2571750"/>
          </a:xfrm>
          <a:prstGeom prst="line">
            <a:avLst/>
          </a:prstGeom>
          <a:noFill/>
          <a:ln w="12700">
            <a:solidFill>
              <a:srgbClr val="00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pic>
        <p:nvPicPr>
          <p:cNvPr id="15362" name="Picture 4">
            <a:extLst>
              <a:ext uri="{FF2B5EF4-FFF2-40B4-BE49-F238E27FC236}">
                <a16:creationId xmlns:a16="http://schemas.microsoft.com/office/drawing/2014/main" id="{99FDE0EB-5FDC-F543-A2B3-CF3483A6D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6"/>
          <a:stretch>
            <a:fillRect/>
          </a:stretch>
        </p:blipFill>
        <p:spPr bwMode="auto">
          <a:xfrm>
            <a:off x="4514850" y="1828801"/>
            <a:ext cx="3028950" cy="2608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Line 6">
            <a:extLst>
              <a:ext uri="{FF2B5EF4-FFF2-40B4-BE49-F238E27FC236}">
                <a16:creationId xmlns:a16="http://schemas.microsoft.com/office/drawing/2014/main" id="{6435C13E-CDDC-0447-BF21-49D4CADA02EB}"/>
              </a:ext>
            </a:extLst>
          </p:cNvPr>
          <p:cNvSpPr>
            <a:spLocks noChangeShapeType="1"/>
          </p:cNvSpPr>
          <p:nvPr/>
        </p:nvSpPr>
        <p:spPr bwMode="auto">
          <a:xfrm rot="10800000">
            <a:off x="394885" y="2914650"/>
            <a:ext cx="5034365" cy="0"/>
          </a:xfrm>
          <a:prstGeom prst="line">
            <a:avLst/>
          </a:prstGeom>
          <a:noFill/>
          <a:ln w="127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15364" name="Line 7">
            <a:extLst>
              <a:ext uri="{FF2B5EF4-FFF2-40B4-BE49-F238E27FC236}">
                <a16:creationId xmlns:a16="http://schemas.microsoft.com/office/drawing/2014/main" id="{D9054EE2-0C1E-B74A-B2F5-3C2461306C16}"/>
              </a:ext>
            </a:extLst>
          </p:cNvPr>
          <p:cNvSpPr>
            <a:spLocks noChangeShapeType="1"/>
          </p:cNvSpPr>
          <p:nvPr/>
        </p:nvSpPr>
        <p:spPr bwMode="auto">
          <a:xfrm rot="10800000">
            <a:off x="394885" y="2969419"/>
            <a:ext cx="4920065" cy="2381"/>
          </a:xfrm>
          <a:prstGeom prst="line">
            <a:avLst/>
          </a:prstGeom>
          <a:noFill/>
          <a:ln w="25400">
            <a:solidFill>
              <a:srgbClr val="6699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15365" name="Freeform 9">
            <a:extLst>
              <a:ext uri="{FF2B5EF4-FFF2-40B4-BE49-F238E27FC236}">
                <a16:creationId xmlns:a16="http://schemas.microsoft.com/office/drawing/2014/main" id="{7D8E44B9-CB4A-B842-A130-0E108B4F6367}"/>
              </a:ext>
            </a:extLst>
          </p:cNvPr>
          <p:cNvSpPr>
            <a:spLocks/>
          </p:cNvSpPr>
          <p:nvPr/>
        </p:nvSpPr>
        <p:spPr bwMode="auto">
          <a:xfrm>
            <a:off x="7043737" y="2914650"/>
            <a:ext cx="671513" cy="1191"/>
          </a:xfrm>
          <a:custGeom>
            <a:avLst/>
            <a:gdLst>
              <a:gd name="T0" fmla="*/ 2147483646 w 564"/>
              <a:gd name="T1" fmla="*/ 2147483646 h 1"/>
              <a:gd name="T2" fmla="*/ 0 w 564"/>
              <a:gd name="T3" fmla="*/ 0 h 1"/>
              <a:gd name="T4" fmla="*/ 0 60000 65536"/>
              <a:gd name="T5" fmla="*/ 0 60000 65536"/>
              <a:gd name="T6" fmla="*/ 0 w 564"/>
              <a:gd name="T7" fmla="*/ 0 h 1"/>
              <a:gd name="T8" fmla="*/ 564 w 56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64" h="1">
                <a:moveTo>
                  <a:pt x="564" y="1"/>
                </a:moveTo>
                <a:lnTo>
                  <a:pt x="0" y="0"/>
                </a:lnTo>
              </a:path>
            </a:pathLst>
          </a:custGeom>
          <a:noFill/>
          <a:ln w="12700" cmpd="sng">
            <a:solidFill>
              <a:srgbClr val="6699FF"/>
            </a:solidFill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15366" name="Freeform 10">
            <a:extLst>
              <a:ext uri="{FF2B5EF4-FFF2-40B4-BE49-F238E27FC236}">
                <a16:creationId xmlns:a16="http://schemas.microsoft.com/office/drawing/2014/main" id="{6A92BB9E-2A86-7745-899A-626D8FC2D5B9}"/>
              </a:ext>
            </a:extLst>
          </p:cNvPr>
          <p:cNvSpPr>
            <a:spLocks/>
          </p:cNvSpPr>
          <p:nvPr/>
        </p:nvSpPr>
        <p:spPr bwMode="auto">
          <a:xfrm>
            <a:off x="7063978" y="2969420"/>
            <a:ext cx="651272" cy="3572"/>
          </a:xfrm>
          <a:custGeom>
            <a:avLst/>
            <a:gdLst>
              <a:gd name="T0" fmla="*/ 2147483646 w 547"/>
              <a:gd name="T1" fmla="*/ 2147483646 h 3"/>
              <a:gd name="T2" fmla="*/ 0 w 547"/>
              <a:gd name="T3" fmla="*/ 0 h 3"/>
              <a:gd name="T4" fmla="*/ 0 60000 65536"/>
              <a:gd name="T5" fmla="*/ 0 60000 65536"/>
              <a:gd name="T6" fmla="*/ 0 w 547"/>
              <a:gd name="T7" fmla="*/ 0 h 3"/>
              <a:gd name="T8" fmla="*/ 547 w 547"/>
              <a:gd name="T9" fmla="*/ 3 h 3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47" h="3">
                <a:moveTo>
                  <a:pt x="547" y="3"/>
                </a:moveTo>
                <a:lnTo>
                  <a:pt x="0" y="0"/>
                </a:lnTo>
              </a:path>
            </a:pathLst>
          </a:custGeom>
          <a:noFill/>
          <a:ln w="25400" cap="flat" cmpd="sng">
            <a:solidFill>
              <a:srgbClr val="6699FF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sz="1350"/>
          </a:p>
        </p:txBody>
      </p:sp>
      <p:sp>
        <p:nvSpPr>
          <p:cNvPr id="15368" name="Text Box 19">
            <a:extLst>
              <a:ext uri="{FF2B5EF4-FFF2-40B4-BE49-F238E27FC236}">
                <a16:creationId xmlns:a16="http://schemas.microsoft.com/office/drawing/2014/main" id="{2373BC92-ECAE-8845-8F68-FF6DCF5D3C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6637" y="4577884"/>
            <a:ext cx="3294460" cy="697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Ø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─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v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spcAft>
                <a:spcPct val="35000"/>
              </a:spcAft>
              <a:buClrTx/>
              <a:buFontTx/>
              <a:buNone/>
            </a:pPr>
            <a:r>
              <a:rPr lang="en-US" altLang="zh-CN" sz="1800" b="1" dirty="0">
                <a:solidFill>
                  <a:schemeClr val="accent1"/>
                </a:solidFill>
                <a:ea typeface="隶书" pitchFamily="49" charset="-122"/>
              </a:rPr>
              <a:t>Dr. Mohamed Bennasar</a:t>
            </a: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fld id="{047CE914-72FC-C241-BC89-F945955EC684}" type="datetime3">
              <a:rPr lang="en-US" altLang="en-US" sz="1500" b="1">
                <a:solidFill>
                  <a:schemeClr val="accent1"/>
                </a:solidFill>
                <a:ea typeface="隶书" pitchFamily="49" charset="-122"/>
              </a:rPr>
              <a:pPr algn="ctr" eaLnBrk="1" hangingPunct="1">
                <a:spcBef>
                  <a:spcPct val="0"/>
                </a:spcBef>
                <a:buClrTx/>
                <a:buFontTx/>
                <a:buNone/>
              </a:pPr>
              <a:t>4 October 2021</a:t>
            </a:fld>
            <a:endParaRPr lang="en-US" altLang="zh-CN" sz="1500" b="1" dirty="0">
              <a:solidFill>
                <a:schemeClr val="accent1"/>
              </a:solidFill>
              <a:ea typeface="隶书" pitchFamily="49" charset="-122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EACA5C3-E834-5849-833E-CE2D7CA12D3E}"/>
              </a:ext>
            </a:extLst>
          </p:cNvPr>
          <p:cNvSpPr/>
          <p:nvPr/>
        </p:nvSpPr>
        <p:spPr>
          <a:xfrm>
            <a:off x="935419" y="2327115"/>
            <a:ext cx="3407981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700" dirty="0">
                <a:solidFill>
                  <a:schemeClr val="accent1">
                    <a:lumMod val="50000"/>
                  </a:schemeClr>
                </a:solidFill>
              </a:rPr>
              <a:t>Introduction to </a:t>
            </a:r>
            <a:r>
              <a:rPr lang="en-GB" altLang="en-US" sz="2700" dirty="0" err="1">
                <a:solidFill>
                  <a:schemeClr val="accent1">
                    <a:lumMod val="50000"/>
                  </a:schemeClr>
                </a:solidFill>
              </a:rPr>
              <a:t>Matlab</a:t>
            </a:r>
            <a:endParaRPr lang="en-GB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DCA4164-7427-FE4D-AE31-9C07C470E64F}"/>
              </a:ext>
            </a:extLst>
          </p:cNvPr>
          <p:cNvSpPr txBox="1">
            <a:spLocks noChangeArrowheads="1"/>
          </p:cNvSpPr>
          <p:nvPr/>
        </p:nvSpPr>
        <p:spPr>
          <a:xfrm>
            <a:off x="571500" y="2016579"/>
            <a:ext cx="6745742" cy="308610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100" dirty="0"/>
              <a:t>MATLAB is a program for doing numerical computation.</a:t>
            </a:r>
            <a:endParaRPr lang="en-GB" altLang="en-US" sz="21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100" dirty="0"/>
              <a:t>Stands for </a:t>
            </a:r>
            <a:r>
              <a:rPr lang="en-GB" altLang="en-US" sz="2100" dirty="0" err="1"/>
              <a:t>MATrix</a:t>
            </a:r>
            <a:r>
              <a:rPr lang="en-GB" altLang="en-US" sz="2100" dirty="0"/>
              <a:t> </a:t>
            </a:r>
            <a:r>
              <a:rPr lang="en-GB" altLang="en-US" sz="2100" dirty="0" err="1"/>
              <a:t>LABoratory</a:t>
            </a:r>
            <a:endParaRPr lang="en-GB" altLang="en-US" sz="21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100" dirty="0"/>
              <a:t>Scientific programming environment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100" dirty="0"/>
              <a:t>Very good tool for the manipulation of matrices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100" dirty="0"/>
              <a:t>Great visualisation capabilities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100" dirty="0"/>
              <a:t>Loads of built-in functions and toolboxes.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100" dirty="0"/>
              <a:t>Easy to learn and simple to use.</a:t>
            </a:r>
          </a:p>
        </p:txBody>
      </p:sp>
    </p:spTree>
    <p:extLst>
      <p:ext uri="{BB962C8B-B14F-4D97-AF65-F5344CB8AC3E}">
        <p14:creationId xmlns:p14="http://schemas.microsoft.com/office/powerpoint/2010/main" val="2744496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C9AD7547-F34F-EF43-BB72-566D94FB7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495425"/>
            <a:ext cx="6858000" cy="3867150"/>
          </a:xfrm>
          <a:prstGeom prst="rect">
            <a:avLst/>
          </a:prstGeom>
        </p:spPr>
      </p:pic>
      <p:sp>
        <p:nvSpPr>
          <p:cNvPr id="8" name="Text Box 5">
            <a:extLst>
              <a:ext uri="{FF2B5EF4-FFF2-40B4-BE49-F238E27FC236}">
                <a16:creationId xmlns:a16="http://schemas.microsoft.com/office/drawing/2014/main" id="{CFC66F2F-DB2D-0B4A-B5BA-50DA1DD157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00882" y="4792066"/>
            <a:ext cx="1783340" cy="102720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350" dirty="0"/>
              <a:t>Command Window</a:t>
            </a:r>
          </a:p>
          <a:p>
            <a:pPr>
              <a:spcBef>
                <a:spcPct val="50000"/>
              </a:spcBef>
            </a:pPr>
            <a:r>
              <a:rPr lang="en-US" altLang="en-US" sz="1350" dirty="0"/>
              <a:t>where you'll give MATLAB its input and view its output. </a:t>
            </a:r>
            <a:endParaRPr lang="en-GB" altLang="en-US" sz="1350" dirty="0"/>
          </a:p>
        </p:txBody>
      </p:sp>
      <p:sp>
        <p:nvSpPr>
          <p:cNvPr id="7" name="Text Box 8">
            <a:extLst>
              <a:ext uri="{FF2B5EF4-FFF2-40B4-BE49-F238E27FC236}">
                <a16:creationId xmlns:a16="http://schemas.microsoft.com/office/drawing/2014/main" id="{08D2E755-232A-5347-A5A8-2899B19683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7824" y="3151415"/>
            <a:ext cx="1314450" cy="110799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dirty="0"/>
              <a:t>Workspace </a:t>
            </a:r>
          </a:p>
          <a:p>
            <a:pPr>
              <a:spcBef>
                <a:spcPct val="50000"/>
              </a:spcBef>
            </a:pPr>
            <a:r>
              <a:rPr lang="en-US" altLang="en-US" sz="1200" dirty="0"/>
              <a:t>shows you all your current working variables and other objects</a:t>
            </a:r>
            <a:endParaRPr lang="en-GB" altLang="en-US" sz="1200" dirty="0"/>
          </a:p>
        </p:txBody>
      </p:sp>
      <p:sp>
        <p:nvSpPr>
          <p:cNvPr id="11" name="Text Box 5">
            <a:extLst>
              <a:ext uri="{FF2B5EF4-FFF2-40B4-BE49-F238E27FC236}">
                <a16:creationId xmlns:a16="http://schemas.microsoft.com/office/drawing/2014/main" id="{90A23678-6D50-164A-8410-62428AFF3F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84134" y="3649436"/>
            <a:ext cx="1485900" cy="50783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350" dirty="0"/>
              <a:t>Editor </a:t>
            </a:r>
            <a:r>
              <a:rPr lang="en-US" altLang="en-US" sz="1350" dirty="0"/>
              <a:t>for MATLAB scripts (M-files) </a:t>
            </a:r>
            <a:endParaRPr lang="en-GB" altLang="en-US" sz="1350" dirty="0"/>
          </a:p>
        </p:txBody>
      </p:sp>
    </p:spTree>
    <p:extLst>
      <p:ext uri="{BB962C8B-B14F-4D97-AF65-F5344CB8AC3E}">
        <p14:creationId xmlns:p14="http://schemas.microsoft.com/office/powerpoint/2010/main" val="1573291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C712D-9B50-9D4B-979D-D9408C986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49" y="895945"/>
            <a:ext cx="7886700" cy="994172"/>
          </a:xfrm>
        </p:spPr>
        <p:txBody>
          <a:bodyPr>
            <a:normAutofit/>
          </a:bodyPr>
          <a:lstStyle/>
          <a:p>
            <a:r>
              <a:rPr lang="en-US" altLang="en-US" sz="2100" dirty="0"/>
              <a:t>Useful commands</a:t>
            </a:r>
            <a:endParaRPr lang="en-GB" sz="21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7ADA5A-C1DB-3D45-8BCE-7C54F4AA6AC0}"/>
              </a:ext>
            </a:extLst>
          </p:cNvPr>
          <p:cNvSpPr txBox="1">
            <a:spLocks noChangeArrowheads="1"/>
          </p:cNvSpPr>
          <p:nvPr/>
        </p:nvSpPr>
        <p:spPr>
          <a:xfrm>
            <a:off x="400050" y="2180374"/>
            <a:ext cx="7382555" cy="268145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764381">
              <a:tabLst>
                <a:tab pos="1766888" algn="l"/>
              </a:tabLst>
              <a:defRPr/>
            </a:pPr>
            <a:r>
              <a:rPr lang="en-US" altLang="en-US" sz="1800" b="1" dirty="0"/>
              <a:t>  what</a:t>
            </a:r>
            <a:r>
              <a:rPr lang="en-US" altLang="en-US" sz="1800" dirty="0"/>
              <a:t>	List all m-files in current directory</a:t>
            </a:r>
          </a:p>
          <a:p>
            <a:pPr marL="286941" indent="-286941" defTabSz="764381">
              <a:tabLst>
                <a:tab pos="1766888" algn="l"/>
              </a:tabLst>
              <a:defRPr/>
            </a:pPr>
            <a:r>
              <a:rPr lang="en-US" altLang="en-US" sz="1800" b="1" dirty="0" err="1"/>
              <a:t>dir</a:t>
            </a:r>
            <a:r>
              <a:rPr lang="en-US" altLang="en-US" sz="1800" b="1" dirty="0"/>
              <a:t>/ls</a:t>
            </a:r>
            <a:r>
              <a:rPr lang="en-US" altLang="en-US" sz="1800" dirty="0"/>
              <a:t>	List all files in current directory</a:t>
            </a:r>
          </a:p>
          <a:p>
            <a:pPr marL="286941" indent="-286941" defTabSz="764381">
              <a:buClr>
                <a:schemeClr val="tx1"/>
              </a:buClr>
              <a:tabLst>
                <a:tab pos="1766888" algn="l"/>
              </a:tabLst>
              <a:defRPr/>
            </a:pPr>
            <a:r>
              <a:rPr lang="en-US" altLang="en-US" sz="1800" b="1" dirty="0"/>
              <a:t>who</a:t>
            </a:r>
            <a:r>
              <a:rPr lang="en-US" altLang="en-US" sz="1800" dirty="0"/>
              <a:t>	List known variables</a:t>
            </a:r>
          </a:p>
          <a:p>
            <a:pPr marL="286941" indent="-286941" defTabSz="764381">
              <a:buClr>
                <a:schemeClr val="tx1"/>
              </a:buClr>
              <a:tabLst>
                <a:tab pos="1766888" algn="l"/>
              </a:tabLst>
              <a:defRPr/>
            </a:pPr>
            <a:r>
              <a:rPr lang="en-US" altLang="en-US" sz="1800" b="1" dirty="0" err="1"/>
              <a:t>whos</a:t>
            </a:r>
            <a:r>
              <a:rPr lang="en-US" altLang="en-US" sz="1800" dirty="0"/>
              <a:t>	List known variables plus their size</a:t>
            </a:r>
          </a:p>
          <a:p>
            <a:pPr marL="286941" indent="-286941" defTabSz="764381">
              <a:buClr>
                <a:schemeClr val="tx1"/>
              </a:buClr>
              <a:tabLst>
                <a:tab pos="1766888" algn="l"/>
              </a:tabLst>
              <a:defRPr/>
            </a:pPr>
            <a:r>
              <a:rPr lang="en-US" altLang="en-US" sz="1800" b="1" dirty="0"/>
              <a:t>clear</a:t>
            </a:r>
            <a:r>
              <a:rPr lang="en-US" altLang="en-US" sz="1800" dirty="0"/>
              <a:t>	Clear variables from workspace</a:t>
            </a:r>
          </a:p>
          <a:p>
            <a:pPr marL="286941" indent="-286941" defTabSz="764381">
              <a:buClr>
                <a:schemeClr val="tx1"/>
              </a:buClr>
              <a:tabLst>
                <a:tab pos="1766888" algn="l"/>
              </a:tabLst>
              <a:defRPr/>
            </a:pPr>
            <a:r>
              <a:rPr lang="en-US" altLang="en-US" sz="1800" b="1" dirty="0" err="1"/>
              <a:t>clc</a:t>
            </a:r>
            <a:r>
              <a:rPr lang="en-US" altLang="en-US" sz="1800" dirty="0"/>
              <a:t>	Clear the command window</a:t>
            </a:r>
          </a:p>
          <a:p>
            <a:pPr marL="286941" indent="-286941" defTabSz="764381">
              <a:buClr>
                <a:schemeClr val="tx1"/>
              </a:buClr>
              <a:tabLst>
                <a:tab pos="1766888" algn="l"/>
              </a:tabLst>
              <a:defRPr/>
            </a:pPr>
            <a:r>
              <a:rPr lang="en-US" altLang="en-US" sz="1800" b="1" dirty="0"/>
              <a:t>Close all                </a:t>
            </a:r>
            <a:r>
              <a:rPr lang="en-US" altLang="en-US" sz="1800" dirty="0"/>
              <a:t>close all the opened figure windows</a:t>
            </a:r>
          </a:p>
        </p:txBody>
      </p:sp>
    </p:spTree>
    <p:extLst>
      <p:ext uri="{BB962C8B-B14F-4D97-AF65-F5344CB8AC3E}">
        <p14:creationId xmlns:p14="http://schemas.microsoft.com/office/powerpoint/2010/main" val="1053190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CADCD-934D-A941-930B-3354928A7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459" y="158092"/>
            <a:ext cx="7886700" cy="1325563"/>
          </a:xfrm>
        </p:spPr>
        <p:txBody>
          <a:bodyPr>
            <a:normAutofit/>
          </a:bodyPr>
          <a:lstStyle/>
          <a:p>
            <a:r>
              <a:rPr lang="en-US" altLang="en-US" sz="4000" dirty="0"/>
              <a:t>Variable Names</a:t>
            </a: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E6E8E55-230F-CB43-A5A9-198F3617CA1F}"/>
              </a:ext>
            </a:extLst>
          </p:cNvPr>
          <p:cNvSpPr txBox="1">
            <a:spLocks noChangeArrowheads="1"/>
          </p:cNvSpPr>
          <p:nvPr/>
        </p:nvSpPr>
        <p:spPr>
          <a:xfrm>
            <a:off x="402091" y="1356504"/>
            <a:ext cx="8339818" cy="5501496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764381">
              <a:buClr>
                <a:schemeClr val="tx1"/>
              </a:buClr>
              <a:defRPr/>
            </a:pPr>
            <a:r>
              <a:rPr lang="en-US" sz="2400" dirty="0"/>
              <a:t>Variable names </a:t>
            </a:r>
            <a:r>
              <a:rPr lang="en-US" sz="2400" dirty="0">
                <a:solidFill>
                  <a:srgbClr val="FF0000"/>
                </a:solidFill>
              </a:rPr>
              <a:t>ARE</a:t>
            </a:r>
            <a:r>
              <a:rPr lang="en-US" sz="2400" dirty="0"/>
              <a:t> case sensitive</a:t>
            </a:r>
          </a:p>
          <a:p>
            <a:pPr defTabSz="764381">
              <a:buClr>
                <a:schemeClr val="tx1"/>
              </a:buClr>
              <a:defRPr/>
            </a:pPr>
            <a:r>
              <a:rPr lang="en-US" sz="2400" dirty="0"/>
              <a:t>Variable names can contain up to 63 characters. One can use </a:t>
            </a:r>
            <a:r>
              <a:rPr lang="en-US" sz="2400" b="1" dirty="0" err="1"/>
              <a:t>namelengthmax</a:t>
            </a:r>
            <a:r>
              <a:rPr lang="en-US" sz="2400" i="1" dirty="0"/>
              <a:t> </a:t>
            </a:r>
            <a:r>
              <a:rPr lang="en-US" sz="2400" dirty="0"/>
              <a:t>command to verify it.</a:t>
            </a:r>
            <a:endParaRPr lang="en-US" sz="2400" i="1" dirty="0"/>
          </a:p>
          <a:p>
            <a:pPr defTabSz="764381">
              <a:buClr>
                <a:schemeClr val="tx1"/>
              </a:buClr>
              <a:defRPr/>
            </a:pPr>
            <a:r>
              <a:rPr lang="en-US" sz="2400" dirty="0"/>
              <a:t>Variable names must start with a letter followed by letters, digits, and underscores.</a:t>
            </a:r>
          </a:p>
          <a:p>
            <a:pPr defTabSz="764381">
              <a:defRPr/>
            </a:pPr>
            <a:r>
              <a:rPr lang="en-US" sz="2400" dirty="0"/>
              <a:t>MATLAB variables are defined by assignment. There is no need to declare in advance the variables that we want to use or their type. </a:t>
            </a:r>
          </a:p>
          <a:p>
            <a:pPr defTabSz="764381">
              <a:defRPr/>
            </a:pPr>
            <a:r>
              <a:rPr lang="en-US" sz="2400" dirty="0">
                <a:hlinkClick r:id="rId2" action="ppaction://hlinkfile"/>
              </a:rPr>
              <a:t>Example</a:t>
            </a:r>
            <a:endParaRPr lang="en-US" sz="2400" dirty="0"/>
          </a:p>
          <a:p>
            <a:pPr marL="620316" lvl="1" indent="-238125" defTabSz="764381">
              <a:defRPr/>
            </a:pPr>
            <a:r>
              <a:rPr lang="en-US" b="1" dirty="0"/>
              <a:t>x=1;			</a:t>
            </a:r>
            <a:r>
              <a:rPr lang="en-US" b="1" dirty="0">
                <a:solidFill>
                  <a:schemeClr val="tx2"/>
                </a:solidFill>
              </a:rPr>
              <a:t>% Define the scalar variable x</a:t>
            </a:r>
            <a:r>
              <a:rPr lang="en-US" b="1" dirty="0"/>
              <a:t> </a:t>
            </a:r>
          </a:p>
          <a:p>
            <a:pPr marL="620316" lvl="1" indent="-238125" defTabSz="764381">
              <a:defRPr/>
            </a:pPr>
            <a:r>
              <a:rPr lang="en-US" b="1" dirty="0"/>
              <a:t>y=2 		                    </a:t>
            </a:r>
            <a:r>
              <a:rPr lang="en-US" b="1" dirty="0">
                <a:solidFill>
                  <a:schemeClr val="tx2"/>
                </a:solidFill>
              </a:rPr>
              <a:t>% row vector </a:t>
            </a:r>
          </a:p>
          <a:p>
            <a:pPr marL="620316" lvl="1" indent="-238125" defTabSz="764381">
              <a:defRPr/>
            </a:pPr>
            <a:r>
              <a:rPr lang="en-US" b="1" dirty="0" err="1"/>
              <a:t>whos</a:t>
            </a:r>
            <a:r>
              <a:rPr lang="en-US" b="1" dirty="0"/>
              <a:t> 		</a:t>
            </a:r>
            <a:r>
              <a:rPr lang="en-US" b="1" dirty="0">
                <a:solidFill>
                  <a:schemeClr val="tx2"/>
                </a:solidFill>
              </a:rPr>
              <a:t>% List of the variables defined</a:t>
            </a:r>
          </a:p>
          <a:p>
            <a:pPr defTabSz="764381">
              <a:defRPr/>
            </a:pPr>
            <a:r>
              <a:rPr lang="en-US" sz="2400" dirty="0"/>
              <a:t>Note: terminate statement with semicolon (;) to suppress output.</a:t>
            </a:r>
          </a:p>
          <a:p>
            <a:pPr marL="639366" lvl="1" indent="-257175" defTabSz="764381">
              <a:defRPr/>
            </a:pPr>
            <a:endParaRPr lang="en-US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5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9F82F-3B2B-A94D-934B-1CD843917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03987"/>
            <a:ext cx="7886700" cy="994172"/>
          </a:xfrm>
        </p:spPr>
        <p:txBody>
          <a:bodyPr>
            <a:normAutofit/>
          </a:bodyPr>
          <a:lstStyle/>
          <a:p>
            <a:r>
              <a:rPr lang="en-US" sz="4000" dirty="0"/>
              <a:t>Special Variables</a:t>
            </a: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33913DB-45FF-B24B-A0E0-CD07E6E7B31F}"/>
              </a:ext>
            </a:extLst>
          </p:cNvPr>
          <p:cNvSpPr txBox="1">
            <a:spLocks noChangeArrowheads="1"/>
          </p:cNvSpPr>
          <p:nvPr/>
        </p:nvSpPr>
        <p:spPr>
          <a:xfrm>
            <a:off x="342900" y="2369684"/>
            <a:ext cx="6515100" cy="2890157"/>
          </a:xfrm>
          <a:prstGeom prst="rect">
            <a:avLst/>
          </a:prstGeom>
        </p:spPr>
        <p:txBody>
          <a:bodyPr vert="horz" lIns="68580" tIns="34290" rIns="68580" bIns="3429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 err="1"/>
              <a:t>ans</a:t>
            </a:r>
            <a:r>
              <a:rPr lang="en-US" altLang="en-US" sz="2100" dirty="0"/>
              <a:t>		Default variable name for results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/>
              <a:t>pi</a:t>
            </a:r>
            <a:r>
              <a:rPr lang="en-US" altLang="en-US" sz="2100" dirty="0"/>
              <a:t>			Value of </a:t>
            </a:r>
            <a:r>
              <a:rPr lang="en-US" altLang="en-US" sz="2100" b="1" dirty="0"/>
              <a:t>π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/>
              <a:t>eps</a:t>
            </a:r>
            <a:r>
              <a:rPr lang="en-US" altLang="en-US" sz="2100" dirty="0"/>
              <a:t>		Smallest incremental number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/>
              <a:t>inf	</a:t>
            </a:r>
            <a:r>
              <a:rPr lang="en-US" altLang="en-US" sz="2100" dirty="0"/>
              <a:t>	Infinity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 err="1"/>
              <a:t>NaN</a:t>
            </a:r>
            <a:r>
              <a:rPr lang="en-US" altLang="en-US" sz="2100" dirty="0"/>
              <a:t>		Not a number	e.g.  0/0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/>
              <a:t>i,j,1i,1j </a:t>
            </a:r>
            <a:r>
              <a:rPr lang="en-US" altLang="en-US" sz="2100" dirty="0"/>
              <a:t>	imaginary unit </a:t>
            </a:r>
            <a:r>
              <a:rPr lang="en-US" altLang="en-US" sz="2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en-US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altLang="en-US" sz="2100" dirty="0">
                <a:cs typeface="Times New Roman" panose="02020603050405020304" pitchFamily="18" charset="0"/>
              </a:rPr>
              <a:t>i.e.</a:t>
            </a:r>
            <a:r>
              <a:rPr lang="en-US" altLang="en-US" sz="2100" dirty="0"/>
              <a:t> square root of -1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 err="1"/>
              <a:t>realmin</a:t>
            </a:r>
            <a:r>
              <a:rPr lang="en-US" altLang="en-US" sz="2100" dirty="0"/>
              <a:t>	The smallest usable positive </a:t>
            </a:r>
            <a:r>
              <a:rPr lang="en-US" altLang="en-US" sz="2100" dirty="0" err="1"/>
              <a:t>realnumber</a:t>
            </a:r>
            <a:endParaRPr lang="en-US" altLang="en-US" sz="2100" dirty="0"/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r>
              <a:rPr lang="en-US" altLang="en-US" sz="2100" b="1" dirty="0" err="1"/>
              <a:t>realmax</a:t>
            </a:r>
            <a:r>
              <a:rPr lang="en-US" altLang="en-US" sz="2100" dirty="0"/>
              <a:t>	The largest usable positive real number</a:t>
            </a:r>
          </a:p>
          <a:p>
            <a:pPr defTabSz="764381">
              <a:lnSpc>
                <a:spcPct val="80000"/>
              </a:lnSpc>
              <a:buClr>
                <a:schemeClr val="tx1"/>
              </a:buClr>
              <a:defRPr/>
            </a:pPr>
            <a:endParaRPr lang="en-US" altLang="en-US" sz="1875" dirty="0"/>
          </a:p>
        </p:txBody>
      </p:sp>
    </p:spTree>
    <p:extLst>
      <p:ext uri="{BB962C8B-B14F-4D97-AF65-F5344CB8AC3E}">
        <p14:creationId xmlns:p14="http://schemas.microsoft.com/office/powerpoint/2010/main" val="4012480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545A9-91E0-0445-AF8A-58F8661FD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symbols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BD6B4E-E140-1540-9D35-5C9BC3A537BD}"/>
              </a:ext>
            </a:extLst>
          </p:cNvPr>
          <p:cNvSpPr txBox="1">
            <a:spLocks noChangeArrowheads="1"/>
          </p:cNvSpPr>
          <p:nvPr/>
        </p:nvSpPr>
        <p:spPr>
          <a:xfrm>
            <a:off x="514350" y="2228850"/>
            <a:ext cx="6057900" cy="1996168"/>
          </a:xfrm>
          <a:prstGeom prst="rect">
            <a:avLst/>
          </a:prstGeom>
        </p:spPr>
        <p:txBody>
          <a:bodyPr vert="horz" lIns="68580" tIns="34290" rIns="68580" bIns="3429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endParaRPr lang="en-US" sz="2100" u="sng" dirty="0"/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r>
              <a:rPr lang="en-US" sz="2100" dirty="0"/>
              <a:t>	</a:t>
            </a:r>
            <a:r>
              <a:rPr lang="en-US" sz="1800" b="1" dirty="0"/>
              <a:t>&gt;&gt;</a:t>
            </a:r>
            <a:r>
              <a:rPr lang="en-US" sz="1800" dirty="0"/>
              <a:t>	prompt</a:t>
            </a:r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r>
              <a:rPr lang="en-US" sz="1800" dirty="0"/>
              <a:t>	</a:t>
            </a:r>
            <a:r>
              <a:rPr lang="en-US" sz="1800" b="1" dirty="0"/>
              <a:t>. . .</a:t>
            </a:r>
            <a:r>
              <a:rPr lang="en-US" sz="1800" dirty="0"/>
              <a:t>	continue statement on next line</a:t>
            </a:r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r>
              <a:rPr lang="en-US" sz="1800" dirty="0"/>
              <a:t>	%	start comment which ends at end of line</a:t>
            </a:r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r>
              <a:rPr lang="en-US" sz="1800" dirty="0"/>
              <a:t>	</a:t>
            </a:r>
            <a:r>
              <a:rPr lang="en-US" sz="1800" b="1" dirty="0"/>
              <a:t>;</a:t>
            </a:r>
            <a:r>
              <a:rPr lang="en-US" sz="1800" dirty="0"/>
              <a:t>		suppress output</a:t>
            </a:r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r>
              <a:rPr lang="en-US" sz="1800" dirty="0"/>
              <a:t>		</a:t>
            </a:r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r>
              <a:rPr lang="en-US" sz="1800" dirty="0"/>
              <a:t>    </a:t>
            </a:r>
          </a:p>
          <a:p>
            <a:pPr marL="286941" indent="-286941" defTabSz="764381">
              <a:buClr>
                <a:schemeClr val="tx1"/>
              </a:buClr>
              <a:buNone/>
              <a:tabLst>
                <a:tab pos="1371600" algn="l"/>
                <a:tab pos="1800225" algn="l"/>
              </a:tabLst>
              <a:defRPr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11424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19D4-18D0-7F48-A5AC-D8DF5FD5E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440981"/>
            <a:ext cx="7886700" cy="994172"/>
          </a:xfrm>
        </p:spPr>
        <p:txBody>
          <a:bodyPr>
            <a:normAutofit/>
          </a:bodyPr>
          <a:lstStyle/>
          <a:p>
            <a:r>
              <a:rPr lang="en-US" altLang="en-US" sz="4000" dirty="0"/>
              <a:t>Mathematical Operators</a:t>
            </a: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FB36C1-4A82-5543-AC05-D6B774F049BF}"/>
              </a:ext>
            </a:extLst>
          </p:cNvPr>
          <p:cNvSpPr txBox="1">
            <a:spLocks noChangeArrowheads="1"/>
          </p:cNvSpPr>
          <p:nvPr/>
        </p:nvSpPr>
        <p:spPr>
          <a:xfrm>
            <a:off x="342900" y="2057401"/>
            <a:ext cx="6437462" cy="3187459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Power	</a:t>
            </a:r>
            <a:r>
              <a:rPr lang="en-US" sz="2400" dirty="0">
                <a:latin typeface="Courier New" charset="0"/>
              </a:rPr>
              <a:t>^		</a:t>
            </a:r>
            <a:r>
              <a:rPr lang="en-US" sz="2400" dirty="0" err="1">
                <a:latin typeface="Courier New" charset="0"/>
              </a:rPr>
              <a:t>a^b</a:t>
            </a:r>
            <a:r>
              <a:rPr lang="en-US" sz="2400" dirty="0">
                <a:latin typeface="Courier New" charset="0"/>
              </a:rPr>
              <a:t>	</a:t>
            </a: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Multiplication	</a:t>
            </a:r>
            <a:r>
              <a:rPr lang="en-US" sz="2400" dirty="0">
                <a:latin typeface="Courier New" charset="0"/>
              </a:rPr>
              <a:t>*    	a*b	</a:t>
            </a: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Division	</a:t>
            </a:r>
            <a:r>
              <a:rPr lang="en-US" sz="2400" dirty="0">
                <a:latin typeface="Courier New" charset="0"/>
              </a:rPr>
              <a:t>/		a/b	</a:t>
            </a: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     </a:t>
            </a:r>
            <a:endParaRPr lang="en-US" sz="2400" dirty="0">
              <a:latin typeface="Courier New" charset="0"/>
            </a:endParaRP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Addition	</a:t>
            </a:r>
            <a:r>
              <a:rPr lang="en-US" sz="2400" dirty="0">
                <a:latin typeface="Courier New" charset="0"/>
              </a:rPr>
              <a:t>+	  	a + b</a:t>
            </a: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Subtraction	</a:t>
            </a:r>
            <a:r>
              <a:rPr lang="en-US" sz="2400" dirty="0">
                <a:latin typeface="Courier New" charset="0"/>
              </a:rPr>
              <a:t>-   	a - b</a:t>
            </a: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r>
              <a:rPr lang="en-US" sz="2400" dirty="0"/>
              <a:t>Assignment	</a:t>
            </a:r>
            <a:r>
              <a:rPr lang="en-US" sz="2400" dirty="0">
                <a:latin typeface="Courier New" charset="0"/>
              </a:rPr>
              <a:t>=		a = b</a:t>
            </a:r>
            <a:r>
              <a:rPr lang="en-US" sz="2400" dirty="0"/>
              <a:t>     (assign </a:t>
            </a:r>
            <a:r>
              <a:rPr lang="en-US" sz="2400" dirty="0">
                <a:latin typeface="Courier New" charset="0"/>
              </a:rPr>
              <a:t>b</a:t>
            </a:r>
            <a:r>
              <a:rPr lang="en-US" sz="2400" dirty="0"/>
              <a:t> to </a:t>
            </a:r>
            <a:r>
              <a:rPr lang="en-US" sz="2400" dirty="0">
                <a:latin typeface="Courier New" charset="0"/>
              </a:rPr>
              <a:t>a</a:t>
            </a:r>
            <a:r>
              <a:rPr lang="en-US" sz="2400" dirty="0"/>
              <a:t>)</a:t>
            </a:r>
          </a:p>
          <a:p>
            <a:pPr marL="286941" indent="-286941" defTabSz="764381">
              <a:lnSpc>
                <a:spcPct val="80000"/>
              </a:lnSpc>
              <a:buClr>
                <a:schemeClr val="tx1"/>
              </a:buClr>
              <a:buNone/>
              <a:tabLst>
                <a:tab pos="1884760" algn="l"/>
                <a:tab pos="2276475" algn="l"/>
                <a:tab pos="2657475" algn="l"/>
                <a:tab pos="3256360" algn="l"/>
                <a:tab pos="3942160" algn="l"/>
                <a:tab pos="4586288" algn="l"/>
              </a:tabLst>
              <a:defRPr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16270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69364-339D-5949-9EB3-C4A344A9A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Workspace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65D5903-3594-5542-9471-76E2654AFC5A}"/>
              </a:ext>
            </a:extLst>
          </p:cNvPr>
          <p:cNvSpPr/>
          <p:nvPr/>
        </p:nvSpPr>
        <p:spPr>
          <a:xfrm>
            <a:off x="1447103" y="2363776"/>
            <a:ext cx="419792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&gt;&gt; x=3;</a:t>
            </a:r>
          </a:p>
          <a:p>
            <a:r>
              <a:rPr lang="en-GB" sz="2400" dirty="0"/>
              <a:t>&gt;&gt; y=4;</a:t>
            </a:r>
          </a:p>
          <a:p>
            <a:r>
              <a:rPr lang="en-GB" sz="2400" dirty="0"/>
              <a:t>&gt;&gt; z=x*y</a:t>
            </a:r>
          </a:p>
          <a:p>
            <a:r>
              <a:rPr lang="en-GB" sz="2400" dirty="0"/>
              <a:t>z =</a:t>
            </a:r>
          </a:p>
          <a:p>
            <a:r>
              <a:rPr lang="en-GB" sz="2400" dirty="0"/>
              <a:t>    12</a:t>
            </a:r>
          </a:p>
          <a:p>
            <a:r>
              <a:rPr lang="en-GB" sz="2400" dirty="0"/>
              <a:t>&gt;&gt; z=x*y;</a:t>
            </a:r>
          </a:p>
          <a:p>
            <a:r>
              <a:rPr lang="en-GB" sz="2400" dirty="0"/>
              <a:t>&gt;&gt; M=z/2;</a:t>
            </a:r>
          </a:p>
          <a:p>
            <a:r>
              <a:rPr lang="en-GB" sz="2400" dirty="0"/>
              <a:t>&gt;&gt; M</a:t>
            </a:r>
          </a:p>
          <a:p>
            <a:r>
              <a:rPr lang="en-GB" sz="2400" dirty="0"/>
              <a:t>M =</a:t>
            </a:r>
          </a:p>
          <a:p>
            <a:r>
              <a:rPr lang="en-GB" sz="2400" dirty="0"/>
              <a:t>     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5DE2A0-B79A-794F-9EA5-C42F5F3DA4C0}"/>
              </a:ext>
            </a:extLst>
          </p:cNvPr>
          <p:cNvSpPr txBox="1"/>
          <p:nvPr/>
        </p:nvSpPr>
        <p:spPr>
          <a:xfrm>
            <a:off x="457200" y="1690689"/>
            <a:ext cx="5187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Perform multiplication on two variables </a:t>
            </a:r>
          </a:p>
        </p:txBody>
      </p:sp>
    </p:spTree>
    <p:extLst>
      <p:ext uri="{BB962C8B-B14F-4D97-AF65-F5344CB8AC3E}">
        <p14:creationId xmlns:p14="http://schemas.microsoft.com/office/powerpoint/2010/main" val="3481920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92E62-DCE8-3346-953C-094F358A0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Solve equations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05D2E8-0851-9543-B9FB-82ACFCFDBCA4}"/>
              </a:ext>
            </a:extLst>
          </p:cNvPr>
          <p:cNvSpPr txBox="1"/>
          <p:nvPr/>
        </p:nvSpPr>
        <p:spPr>
          <a:xfrm>
            <a:off x="1267699" y="1469658"/>
            <a:ext cx="295100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Find the value of x:</a:t>
            </a:r>
          </a:p>
          <a:p>
            <a:endParaRPr lang="en-GB" sz="2800" dirty="0"/>
          </a:p>
          <a:p>
            <a:r>
              <a:rPr lang="en-GB" sz="2800" dirty="0"/>
              <a:t>3x+3=2x+10</a:t>
            </a:r>
          </a:p>
        </p:txBody>
      </p:sp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56A0F8AC-8FA0-3741-9A04-755CD95392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49" y="1469658"/>
            <a:ext cx="3817644" cy="50232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B9B1AF-32B8-544A-B60B-20244D9A8D5A}"/>
              </a:ext>
            </a:extLst>
          </p:cNvPr>
          <p:cNvSpPr txBox="1"/>
          <p:nvPr/>
        </p:nvSpPr>
        <p:spPr>
          <a:xfrm>
            <a:off x="1023284" y="4003348"/>
            <a:ext cx="263533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Try to solve this:</a:t>
            </a:r>
          </a:p>
          <a:p>
            <a:endParaRPr lang="en-GB" sz="2800" dirty="0"/>
          </a:p>
          <a:p>
            <a:r>
              <a:rPr lang="en-GB" sz="2800" dirty="0"/>
              <a:t>x+7=5x+11</a:t>
            </a:r>
          </a:p>
        </p:txBody>
      </p:sp>
    </p:spTree>
    <p:extLst>
      <p:ext uri="{BB962C8B-B14F-4D97-AF65-F5344CB8AC3E}">
        <p14:creationId xmlns:p14="http://schemas.microsoft.com/office/powerpoint/2010/main" val="2374615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85AD5A1-54C1-B94F-963B-9238A8CA9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 dirty="0"/>
              <a:t>Solve simultaneous equations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FBFCC0-8D3A-CA40-A44A-E07F5AD9388F}"/>
              </a:ext>
            </a:extLst>
          </p:cNvPr>
          <p:cNvSpPr/>
          <p:nvPr/>
        </p:nvSpPr>
        <p:spPr>
          <a:xfrm>
            <a:off x="742949" y="1459856"/>
            <a:ext cx="27542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Times" pitchFamily="2" charset="0"/>
              </a:rPr>
              <a:t>Solve  the equations:</a:t>
            </a:r>
            <a:endParaRPr lang="en-GB" sz="2400" dirty="0">
              <a:effectLst/>
              <a:latin typeface="Times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4BD3B9-54A6-CF45-A1BA-C3E0C7346B05}"/>
              </a:ext>
            </a:extLst>
          </p:cNvPr>
          <p:cNvSpPr/>
          <p:nvPr/>
        </p:nvSpPr>
        <p:spPr>
          <a:xfrm>
            <a:off x="1371546" y="2007971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2x − y = 3                                   (1)</a:t>
            </a:r>
          </a:p>
          <a:p>
            <a:r>
              <a:rPr lang="en-GB" sz="2400" dirty="0"/>
              <a:t>3x + 2y = 8                                 (2)</a:t>
            </a:r>
            <a:endParaRPr lang="en-GB" sz="2400" dirty="0">
              <a:effectLst/>
            </a:endParaRPr>
          </a:p>
        </p:txBody>
      </p:sp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4886935-D56F-5B43-B1F7-97F4E54B2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45" y="2919368"/>
            <a:ext cx="6293165" cy="357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112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EEC2AAB-8C5A-9B4B-ADBD-9E1C21970773}"/>
              </a:ext>
            </a:extLst>
          </p:cNvPr>
          <p:cNvSpPr txBox="1"/>
          <p:nvPr/>
        </p:nvSpPr>
        <p:spPr>
          <a:xfrm>
            <a:off x="723900" y="457200"/>
            <a:ext cx="40952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Plotting equations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DEE8C6F-3A2E-2846-96A1-6F3E48565382}"/>
              </a:ext>
            </a:extLst>
          </p:cNvPr>
          <p:cNvSpPr/>
          <p:nvPr/>
        </p:nvSpPr>
        <p:spPr>
          <a:xfrm>
            <a:off x="819183" y="116508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/>
              <a:t>2x − y = 3                                   (1)</a:t>
            </a:r>
          </a:p>
          <a:p>
            <a:r>
              <a:rPr lang="en-GB" sz="2400" dirty="0"/>
              <a:t>3x + 2y = 8                                 (2)</a:t>
            </a:r>
            <a:endParaRPr lang="en-GB" sz="2400" dirty="0">
              <a:effectLst/>
            </a:endParaRPr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440FA2C4-B204-6C41-8CA1-B8651CCDB2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963" y="2509102"/>
            <a:ext cx="7170074" cy="3675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085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81B36B-FA40-574D-B029-80B3D86CD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173" y="1166615"/>
            <a:ext cx="7588513" cy="5691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8764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CC3E67E-DDB3-714A-AB81-E724A2FE37BE}"/>
              </a:ext>
            </a:extLst>
          </p:cNvPr>
          <p:cNvSpPr/>
          <p:nvPr/>
        </p:nvSpPr>
        <p:spPr>
          <a:xfrm>
            <a:off x="666750" y="1673790"/>
            <a:ext cx="604777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Helvetica" pitchFamily="2" charset="0"/>
              </a:rPr>
              <a:t>7x + 2y = 47                                     </a:t>
            </a:r>
            <a:r>
              <a:rPr lang="en-GB" sz="2400" dirty="0">
                <a:latin typeface="Times" pitchFamily="2" charset="0"/>
              </a:rPr>
              <a:t>(1)</a:t>
            </a:r>
            <a:endParaRPr lang="en-GB" sz="2400" dirty="0">
              <a:latin typeface="Helvetica" pitchFamily="2" charset="0"/>
            </a:endParaRPr>
          </a:p>
          <a:p>
            <a:r>
              <a:rPr lang="en-GB" sz="2400" dirty="0">
                <a:latin typeface="Helvetica" pitchFamily="2" charset="0"/>
              </a:rPr>
              <a:t>5x − 4y = 1                                       </a:t>
            </a:r>
            <a:r>
              <a:rPr lang="en-GB" sz="2400" dirty="0">
                <a:latin typeface="Times" pitchFamily="2" charset="0"/>
              </a:rPr>
              <a:t>(2)</a:t>
            </a:r>
            <a:endParaRPr lang="en-GB" sz="2400" dirty="0">
              <a:effectLst/>
              <a:latin typeface="Helvetica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C878C6-884B-8E4F-AF3F-FC5A5FB8B786}"/>
              </a:ext>
            </a:extLst>
          </p:cNvPr>
          <p:cNvSpPr txBox="1"/>
          <p:nvPr/>
        </p:nvSpPr>
        <p:spPr>
          <a:xfrm>
            <a:off x="577850" y="800100"/>
            <a:ext cx="6535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Try to solve these equations and plot the two lines </a:t>
            </a:r>
          </a:p>
        </p:txBody>
      </p:sp>
    </p:spTree>
    <p:extLst>
      <p:ext uri="{BB962C8B-B14F-4D97-AF65-F5344CB8AC3E}">
        <p14:creationId xmlns:p14="http://schemas.microsoft.com/office/powerpoint/2010/main" val="43711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72580-AF1C-FB4E-9DB1-46DB558E8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Linear Equations in Three Variables </a:t>
            </a:r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21F164-A8BF-D341-9A2B-28BC8F859ED1}"/>
              </a:ext>
            </a:extLst>
          </p:cNvPr>
          <p:cNvSpPr/>
          <p:nvPr/>
        </p:nvSpPr>
        <p:spPr>
          <a:xfrm>
            <a:off x="730250" y="1458603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>
                <a:latin typeface="Times" pitchFamily="2" charset="0"/>
              </a:rPr>
              <a:t>Let’s look at the following system: </a:t>
            </a:r>
            <a:endParaRPr lang="en-GB" sz="2400" dirty="0"/>
          </a:p>
          <a:p>
            <a:r>
              <a:rPr lang="en-GB" sz="2400" dirty="0">
                <a:latin typeface="Times" pitchFamily="2" charset="0"/>
              </a:rPr>
              <a:t>x +2y– z = 4                 (1)</a:t>
            </a:r>
          </a:p>
          <a:p>
            <a:r>
              <a:rPr lang="en-GB" sz="2400" dirty="0">
                <a:latin typeface="Times" pitchFamily="2" charset="0"/>
              </a:rPr>
              <a:t>3x– y+ z=5                   (2)</a:t>
            </a:r>
          </a:p>
          <a:p>
            <a:r>
              <a:rPr lang="en-GB" sz="2400" dirty="0">
                <a:latin typeface="Times" pitchFamily="2" charset="0"/>
              </a:rPr>
              <a:t>2x+3y+2z = 7               (3)</a:t>
            </a:r>
            <a:endParaRPr lang="en-GB" sz="2400" dirty="0"/>
          </a:p>
        </p:txBody>
      </p:sp>
      <p:pic>
        <p:nvPicPr>
          <p:cNvPr id="6" name="Picture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920D6FB-E9EC-E64C-B070-FEBA18E33E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850" y="3028263"/>
            <a:ext cx="5695950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40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EDA19-1C6E-5141-8476-CCE2457B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Planes intersection point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543B2D-1109-6041-93E7-94567FF764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399" y="1388303"/>
            <a:ext cx="7051873" cy="5284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3785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45C74ACC-3D4C-DB4C-A5A4-8A2B2D98F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5" y="1447800"/>
            <a:ext cx="6572250" cy="46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334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113</TotalTime>
  <Words>596</Words>
  <Application>Microsoft Macintosh PowerPoint</Application>
  <PresentationFormat>On-screen Show (4:3)</PresentationFormat>
  <Paragraphs>93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Calibri Light</vt:lpstr>
      <vt:lpstr>Courier New</vt:lpstr>
      <vt:lpstr>Helvetica</vt:lpstr>
      <vt:lpstr>Times</vt:lpstr>
      <vt:lpstr>Times New Roman</vt:lpstr>
      <vt:lpstr>Office Theme</vt:lpstr>
      <vt:lpstr>PowerPoint Presentation</vt:lpstr>
      <vt:lpstr>PowerPoint Presentation</vt:lpstr>
      <vt:lpstr>PowerPoint Presentation</vt:lpstr>
      <vt:lpstr>Useful commands</vt:lpstr>
      <vt:lpstr>Variable Names</vt:lpstr>
      <vt:lpstr>Special Variables</vt:lpstr>
      <vt:lpstr>Other symbols</vt:lpstr>
      <vt:lpstr>Mathematical Operators</vt:lpstr>
      <vt:lpstr>Workspace </vt:lpstr>
      <vt:lpstr>Solve equations </vt:lpstr>
      <vt:lpstr>Solve simultaneous equations</vt:lpstr>
      <vt:lpstr>PowerPoint Presentation</vt:lpstr>
      <vt:lpstr>PowerPoint Presentation</vt:lpstr>
      <vt:lpstr>PowerPoint Presentation</vt:lpstr>
      <vt:lpstr>Linear Equations in Three Variables </vt:lpstr>
      <vt:lpstr>Planes intersection point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Mohamed.Bennasar</dc:creator>
  <cp:lastModifiedBy>Mohamed.Bennasar</cp:lastModifiedBy>
  <cp:revision>6</cp:revision>
  <dcterms:created xsi:type="dcterms:W3CDTF">2021-10-04T19:27:19Z</dcterms:created>
  <dcterms:modified xsi:type="dcterms:W3CDTF">2021-10-04T21:20:56Z</dcterms:modified>
</cp:coreProperties>
</file>